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9" r:id="rId2"/>
    <p:sldMasterId id="2147483811" r:id="rId3"/>
  </p:sldMasterIdLst>
  <p:notesMasterIdLst>
    <p:notesMasterId r:id="rId118"/>
  </p:notesMasterIdLst>
  <p:handoutMasterIdLst>
    <p:handoutMasterId r:id="rId119"/>
  </p:handoutMasterIdLst>
  <p:sldIdLst>
    <p:sldId id="339" r:id="rId4"/>
    <p:sldId id="340" r:id="rId5"/>
    <p:sldId id="341" r:id="rId6"/>
    <p:sldId id="446" r:id="rId7"/>
    <p:sldId id="520" r:id="rId8"/>
    <p:sldId id="448" r:id="rId9"/>
    <p:sldId id="449" r:id="rId10"/>
    <p:sldId id="450" r:id="rId11"/>
    <p:sldId id="451" r:id="rId12"/>
    <p:sldId id="452" r:id="rId13"/>
    <p:sldId id="453" r:id="rId14"/>
    <p:sldId id="454" r:id="rId15"/>
    <p:sldId id="455" r:id="rId16"/>
    <p:sldId id="456" r:id="rId17"/>
    <p:sldId id="462" r:id="rId18"/>
    <p:sldId id="463" r:id="rId19"/>
    <p:sldId id="464" r:id="rId20"/>
    <p:sldId id="465" r:id="rId21"/>
    <p:sldId id="466" r:id="rId22"/>
    <p:sldId id="467" r:id="rId23"/>
    <p:sldId id="468" r:id="rId24"/>
    <p:sldId id="469" r:id="rId25"/>
    <p:sldId id="470" r:id="rId26"/>
    <p:sldId id="471" r:id="rId27"/>
    <p:sldId id="472" r:id="rId28"/>
    <p:sldId id="521" r:id="rId29"/>
    <p:sldId id="473"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88" r:id="rId43"/>
    <p:sldId id="489" r:id="rId44"/>
    <p:sldId id="490" r:id="rId45"/>
    <p:sldId id="281" r:id="rId46"/>
    <p:sldId id="522" r:id="rId47"/>
    <p:sldId id="407" r:id="rId48"/>
    <p:sldId id="507" r:id="rId49"/>
    <p:sldId id="491" r:id="rId50"/>
    <p:sldId id="492" r:id="rId51"/>
    <p:sldId id="493" r:id="rId52"/>
    <p:sldId id="494" r:id="rId53"/>
    <p:sldId id="495" r:id="rId54"/>
    <p:sldId id="496" r:id="rId55"/>
    <p:sldId id="497" r:id="rId56"/>
    <p:sldId id="498" r:id="rId57"/>
    <p:sldId id="499" r:id="rId58"/>
    <p:sldId id="500" r:id="rId59"/>
    <p:sldId id="501" r:id="rId60"/>
    <p:sldId id="502" r:id="rId61"/>
    <p:sldId id="503" r:id="rId62"/>
    <p:sldId id="504" r:id="rId63"/>
    <p:sldId id="508" r:id="rId64"/>
    <p:sldId id="509" r:id="rId65"/>
    <p:sldId id="510" r:id="rId66"/>
    <p:sldId id="511" r:id="rId67"/>
    <p:sldId id="512" r:id="rId68"/>
    <p:sldId id="513" r:id="rId69"/>
    <p:sldId id="514" r:id="rId70"/>
    <p:sldId id="515" r:id="rId71"/>
    <p:sldId id="516" r:id="rId72"/>
    <p:sldId id="517" r:id="rId73"/>
    <p:sldId id="518" r:id="rId74"/>
    <p:sldId id="519" r:id="rId75"/>
    <p:sldId id="332" r:id="rId76"/>
    <p:sldId id="305" r:id="rId77"/>
    <p:sldId id="303" r:id="rId78"/>
    <p:sldId id="435" r:id="rId79"/>
    <p:sldId id="436" r:id="rId80"/>
    <p:sldId id="437" r:id="rId81"/>
    <p:sldId id="443" r:id="rId82"/>
    <p:sldId id="440" r:id="rId83"/>
    <p:sldId id="439" r:id="rId84"/>
    <p:sldId id="442" r:id="rId85"/>
    <p:sldId id="362" r:id="rId86"/>
    <p:sldId id="356" r:id="rId87"/>
    <p:sldId id="355" r:id="rId88"/>
    <p:sldId id="364" r:id="rId89"/>
    <p:sldId id="379" r:id="rId90"/>
    <p:sldId id="380" r:id="rId91"/>
    <p:sldId id="381" r:id="rId92"/>
    <p:sldId id="382" r:id="rId93"/>
    <p:sldId id="383" r:id="rId94"/>
    <p:sldId id="312" r:id="rId95"/>
    <p:sldId id="313" r:id="rId96"/>
    <p:sldId id="314" r:id="rId97"/>
    <p:sldId id="329" r:id="rId98"/>
    <p:sldId id="315" r:id="rId99"/>
    <p:sldId id="316" r:id="rId100"/>
    <p:sldId id="317" r:id="rId101"/>
    <p:sldId id="318" r:id="rId102"/>
    <p:sldId id="334" r:id="rId103"/>
    <p:sldId id="319" r:id="rId104"/>
    <p:sldId id="363" r:id="rId105"/>
    <p:sldId id="378" r:id="rId106"/>
    <p:sldId id="396" r:id="rId107"/>
    <p:sldId id="386" r:id="rId108"/>
    <p:sldId id="387" r:id="rId109"/>
    <p:sldId id="384" r:id="rId110"/>
    <p:sldId id="385" r:id="rId111"/>
    <p:sldId id="388" r:id="rId112"/>
    <p:sldId id="389" r:id="rId113"/>
    <p:sldId id="371" r:id="rId114"/>
    <p:sldId id="374" r:id="rId115"/>
    <p:sldId id="376" r:id="rId116"/>
    <p:sldId id="377" r:id="rId11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8000"/>
    <a:srgbClr val="0000FF"/>
    <a:srgbClr val="FFFF99"/>
    <a:srgbClr val="800000"/>
    <a:srgbClr val="006699"/>
    <a:srgbClr val="FF33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96" autoAdjust="0"/>
    <p:restoredTop sz="94747" autoAdjust="0"/>
  </p:normalViewPr>
  <p:slideViewPr>
    <p:cSldViewPr snapToGrid="0">
      <p:cViewPr varScale="1">
        <p:scale>
          <a:sx n="63" d="100"/>
          <a:sy n="63" d="100"/>
        </p:scale>
        <p:origin x="1124" y="48"/>
      </p:cViewPr>
      <p:guideLst>
        <p:guide orient="horz" pos="2880"/>
        <p:guide pos="2160"/>
      </p:guideLst>
    </p:cSldViewPr>
  </p:slideViewPr>
  <p:outlineViewPr>
    <p:cViewPr>
      <p:scale>
        <a:sx n="33" d="100"/>
        <a:sy n="33" d="100"/>
      </p:scale>
      <p:origin x="0" y="11796"/>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7020"/>
    </p:cViewPr>
  </p:sorterViewPr>
  <p:notesViewPr>
    <p:cSldViewPr snapToGrid="0">
      <p:cViewPr varScale="1">
        <p:scale>
          <a:sx n="41" d="100"/>
          <a:sy n="41" d="100"/>
        </p:scale>
        <p:origin x="-147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ableStyles" Target="tableStyle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notesMaster" Target="notesMasters/notesMaster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handoutMaster" Target="handoutMasters/handoutMaster1.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87.xml"/><Relationship Id="rId2" Type="http://schemas.openxmlformats.org/officeDocument/2006/relationships/slide" Target="slides/slide86.xml"/><Relationship Id="rId1" Type="http://schemas.openxmlformats.org/officeDocument/2006/relationships/slide" Target="slides/slide85.xml"/><Relationship Id="rId5" Type="http://schemas.openxmlformats.org/officeDocument/2006/relationships/slide" Target="slides/slide91.xml"/><Relationship Id="rId4"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fld id="{F96D2208-6398-4F7F-89BA-B0E593F82971}" type="slidenum">
              <a:rPr lang="en-US" altLang="zh-CN"/>
              <a:pPr>
                <a:defRPr/>
              </a:pPr>
              <a:t>‹#›</a:t>
            </a:fld>
            <a:endParaRPr lang="en-US" altLang="zh-CN"/>
          </a:p>
        </p:txBody>
      </p:sp>
    </p:spTree>
    <p:extLst>
      <p:ext uri="{BB962C8B-B14F-4D97-AF65-F5344CB8AC3E}">
        <p14:creationId xmlns:p14="http://schemas.microsoft.com/office/powerpoint/2010/main" val="2281056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endParaRPr lang="en-US" altLang="zh-CN"/>
          </a:p>
        </p:txBody>
      </p:sp>
      <p:sp>
        <p:nvSpPr>
          <p:cNvPr id="6861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fld id="{775AF321-EEBB-430B-A45C-3C04D48F7B8D}" type="slidenum">
              <a:rPr lang="en-US" altLang="zh-CN"/>
              <a:pPr>
                <a:defRPr/>
              </a:pPr>
              <a:t>‹#›</a:t>
            </a:fld>
            <a:endParaRPr lang="en-US" altLang="zh-CN"/>
          </a:p>
        </p:txBody>
      </p:sp>
    </p:spTree>
    <p:extLst>
      <p:ext uri="{BB962C8B-B14F-4D97-AF65-F5344CB8AC3E}">
        <p14:creationId xmlns:p14="http://schemas.microsoft.com/office/powerpoint/2010/main" val="2397339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ea typeface="宋体" pitchFamily="2" charset="-122"/>
              </a:defRPr>
            </a:lvl1pPr>
            <a:lvl2pPr marL="742950" indent="-285750">
              <a:defRPr sz="2000" b="1">
                <a:solidFill>
                  <a:schemeClr val="tx1"/>
                </a:solidFill>
                <a:latin typeface="Times New Roman" pitchFamily="18" charset="0"/>
                <a:ea typeface="宋体" pitchFamily="2" charset="-122"/>
              </a:defRPr>
            </a:lvl2pPr>
            <a:lvl3pPr marL="1143000" indent="-228600">
              <a:defRPr sz="2000" b="1">
                <a:solidFill>
                  <a:schemeClr val="tx1"/>
                </a:solidFill>
                <a:latin typeface="Times New Roman" pitchFamily="18" charset="0"/>
                <a:ea typeface="宋体" pitchFamily="2" charset="-122"/>
              </a:defRPr>
            </a:lvl3pPr>
            <a:lvl4pPr marL="1600200" indent="-228600">
              <a:defRPr sz="2000" b="1">
                <a:solidFill>
                  <a:schemeClr val="tx1"/>
                </a:solidFill>
                <a:latin typeface="Times New Roman" pitchFamily="18" charset="0"/>
                <a:ea typeface="宋体" pitchFamily="2" charset="-122"/>
              </a:defRPr>
            </a:lvl4pPr>
            <a:lvl5pPr marL="2057400" indent="-228600">
              <a:defRPr sz="20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b="1">
                <a:solidFill>
                  <a:schemeClr val="tx1"/>
                </a:solidFill>
                <a:latin typeface="Times New Roman" pitchFamily="18" charset="0"/>
                <a:ea typeface="宋体" pitchFamily="2" charset="-122"/>
              </a:defRPr>
            </a:lvl9pPr>
          </a:lstStyle>
          <a:p>
            <a:fld id="{86BFE289-CD96-44B1-A78F-C33C42A83B94}" type="slidenum">
              <a:rPr kumimoji="1" lang="en-US" altLang="zh-CN" sz="1200" b="0" smtClean="0"/>
              <a:pPr/>
              <a:t>1</a:t>
            </a:fld>
            <a:endParaRPr kumimoji="1" lang="en-US" altLang="zh-CN" sz="1200" b="0" dirty="0"/>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AF321-EEBB-430B-A45C-3C04D48F7B8D}" type="slidenum">
              <a:rPr lang="en-US" altLang="zh-CN" smtClean="0"/>
              <a:pPr>
                <a:defRPr/>
              </a:pPr>
              <a:t>71</a:t>
            </a:fld>
            <a:endParaRPr lang="en-US" altLang="zh-CN"/>
          </a:p>
        </p:txBody>
      </p:sp>
    </p:spTree>
    <p:extLst>
      <p:ext uri="{BB962C8B-B14F-4D97-AF65-F5344CB8AC3E}">
        <p14:creationId xmlns:p14="http://schemas.microsoft.com/office/powerpoint/2010/main" val="238485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5A3D565-7BA4-4BE7-BA4C-DBD2484C2EA7}" type="slidenum">
              <a:rPr lang="en-US" altLang="zh-CN" smtClean="0"/>
              <a:pPr>
                <a:defRPr/>
              </a:pPr>
              <a:t>3</a:t>
            </a:fld>
            <a:endParaRPr lang="en-US" altLang="zh-CN" dirty="0"/>
          </a:p>
        </p:txBody>
      </p:sp>
    </p:spTree>
    <p:extLst>
      <p:ext uri="{BB962C8B-B14F-4D97-AF65-F5344CB8AC3E}">
        <p14:creationId xmlns:p14="http://schemas.microsoft.com/office/powerpoint/2010/main" val="2125656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5A3D565-7BA4-4BE7-BA4C-DBD2484C2EA7}" type="slidenum">
              <a:rPr lang="en-US" altLang="zh-CN" smtClean="0"/>
              <a:pPr>
                <a:defRPr/>
              </a:pPr>
              <a:t>5</a:t>
            </a:fld>
            <a:endParaRPr lang="en-US" altLang="zh-CN" dirty="0"/>
          </a:p>
        </p:txBody>
      </p:sp>
    </p:spTree>
    <p:extLst>
      <p:ext uri="{BB962C8B-B14F-4D97-AF65-F5344CB8AC3E}">
        <p14:creationId xmlns:p14="http://schemas.microsoft.com/office/powerpoint/2010/main" val="3414532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5A3D565-7BA4-4BE7-BA4C-DBD2484C2EA7}" type="slidenum">
              <a:rPr lang="en-US" altLang="zh-CN" smtClean="0"/>
              <a:pPr>
                <a:defRPr/>
              </a:pPr>
              <a:t>14</a:t>
            </a:fld>
            <a:endParaRPr lang="en-US" altLang="zh-CN"/>
          </a:p>
        </p:txBody>
      </p:sp>
    </p:spTree>
    <p:extLst>
      <p:ext uri="{BB962C8B-B14F-4D97-AF65-F5344CB8AC3E}">
        <p14:creationId xmlns:p14="http://schemas.microsoft.com/office/powerpoint/2010/main" val="212565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5A3D565-7BA4-4BE7-BA4C-DBD2484C2EA7}" type="slidenum">
              <a:rPr lang="en-US" altLang="zh-CN" smtClean="0"/>
              <a:pPr>
                <a:defRPr/>
              </a:pPr>
              <a:t>26</a:t>
            </a:fld>
            <a:endParaRPr lang="en-US" altLang="zh-CN" dirty="0"/>
          </a:p>
        </p:txBody>
      </p:sp>
    </p:spTree>
    <p:extLst>
      <p:ext uri="{BB962C8B-B14F-4D97-AF65-F5344CB8AC3E}">
        <p14:creationId xmlns:p14="http://schemas.microsoft.com/office/powerpoint/2010/main" val="179015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AF321-EEBB-430B-A45C-3C04D48F7B8D}" type="slidenum">
              <a:rPr lang="en-US" altLang="zh-CN" smtClean="0"/>
              <a:pPr>
                <a:defRPr/>
              </a:pPr>
              <a:t>29</a:t>
            </a:fld>
            <a:endParaRPr lang="en-US" altLang="zh-CN"/>
          </a:p>
        </p:txBody>
      </p:sp>
    </p:spTree>
    <p:extLst>
      <p:ext uri="{BB962C8B-B14F-4D97-AF65-F5344CB8AC3E}">
        <p14:creationId xmlns:p14="http://schemas.microsoft.com/office/powerpoint/2010/main" val="2977527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EAD2EBB8-9791-44FE-A7C3-C55035913D70}" type="slidenum">
              <a:rPr lang="en-US" altLang="zh-CN" smtClean="0">
                <a:latin typeface="Times New Roman" pitchFamily="18" charset="0"/>
              </a:rPr>
              <a:pPr/>
              <a:t>36</a:t>
            </a:fld>
            <a:endParaRPr lang="en-US" altLang="zh-CN">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EAD2EBB8-9791-44FE-A7C3-C55035913D70}" type="slidenum">
              <a:rPr lang="en-US" altLang="zh-CN" smtClean="0">
                <a:latin typeface="Times New Roman" pitchFamily="18" charset="0"/>
              </a:rPr>
              <a:pPr/>
              <a:t>37</a:t>
            </a:fld>
            <a:endParaRPr lang="en-US" altLang="zh-CN">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5A3D565-7BA4-4BE7-BA4C-DBD2484C2EA7}" type="slidenum">
              <a:rPr lang="en-US" altLang="zh-CN" smtClean="0"/>
              <a:pPr>
                <a:defRPr/>
              </a:pPr>
              <a:t>44</a:t>
            </a:fld>
            <a:endParaRPr lang="en-US" altLang="zh-CN" dirty="0"/>
          </a:p>
        </p:txBody>
      </p:sp>
    </p:spTree>
    <p:extLst>
      <p:ext uri="{BB962C8B-B14F-4D97-AF65-F5344CB8AC3E}">
        <p14:creationId xmlns:p14="http://schemas.microsoft.com/office/powerpoint/2010/main" val="328602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9088" y="1752600"/>
            <a:ext cx="8824912" cy="5129213"/>
            <a:chOff x="201" y="1104"/>
            <a:chExt cx="5559" cy="3231"/>
          </a:xfrm>
        </p:grpSpPr>
        <p:sp>
          <p:nvSpPr>
            <p:cNvPr id="5" name="Freeform 3"/>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4"/>
            <p:cNvSpPr>
              <a:spLocks/>
            </p:cNvSpPr>
            <p:nvPr/>
          </p:nvSpPr>
          <p:spPr bwMode="ltGray">
            <a:xfrm>
              <a:off x="528" y="2400"/>
              <a:ext cx="5232" cy="1920"/>
            </a:xfrm>
            <a:custGeom>
              <a:avLst/>
              <a:gdLst>
                <a:gd name="T0" fmla="*/ 0 w 4897"/>
                <a:gd name="T1" fmla="*/ 0 h 2182"/>
                <a:gd name="T2" fmla="*/ 0 w 4897"/>
                <a:gd name="T3" fmla="*/ 1486 h 2182"/>
                <a:gd name="T4" fmla="*/ 5972 w 4897"/>
                <a:gd name="T5" fmla="*/ 1486 h 2182"/>
                <a:gd name="T6" fmla="*/ 597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5"/>
            <p:cNvSpPr>
              <a:spLocks/>
            </p:cNvSpPr>
            <p:nvPr/>
          </p:nvSpPr>
          <p:spPr bwMode="ltGray">
            <a:xfrm>
              <a:off x="201" y="2377"/>
              <a:ext cx="3455"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sp>
          <p:nvSpPr>
            <p:cNvPr id="8" name="Freeform 6"/>
            <p:cNvSpPr>
              <a:spLocks/>
            </p:cNvSpPr>
            <p:nvPr/>
          </p:nvSpPr>
          <p:spPr bwMode="ltGray">
            <a:xfrm>
              <a:off x="528" y="1104"/>
              <a:ext cx="4894"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sp>
          <p:nvSpPr>
            <p:cNvPr id="9" name="Freeform 7"/>
            <p:cNvSpPr>
              <a:spLocks/>
            </p:cNvSpPr>
            <p:nvPr/>
          </p:nvSpPr>
          <p:spPr bwMode="ltGray">
            <a:xfrm>
              <a:off x="201" y="2377"/>
              <a:ext cx="30" cy="1958"/>
            </a:xfrm>
            <a:custGeom>
              <a:avLst/>
              <a:gdLst>
                <a:gd name="T0" fmla="*/ 0 w 30"/>
                <a:gd name="T1" fmla="*/ 0 h 1416"/>
                <a:gd name="T2" fmla="*/ 0 w 30"/>
                <a:gd name="T3" fmla="*/ 1416 h 1416"/>
                <a:gd name="T4" fmla="*/ 29 w 30"/>
                <a:gd name="T5" fmla="*/ 1416 h 1416"/>
                <a:gd name="T6" fmla="*/ 30 w 30"/>
                <a:gd name="T7" fmla="*/ 27 h 1416"/>
                <a:gd name="T8" fmla="*/ 0 w 30"/>
                <a:gd name="T9" fmla="*/ 0 h 1416"/>
                <a:gd name="T10" fmla="*/ 0 w 30"/>
                <a:gd name="T11" fmla="*/ 0 h 1416"/>
              </a:gdLst>
              <a:ahLst/>
              <a:cxnLst>
                <a:cxn ang="0">
                  <a:pos x="T0" y="T1"/>
                </a:cxn>
                <a:cxn ang="0">
                  <a:pos x="T2" y="T3"/>
                </a:cxn>
                <a:cxn ang="0">
                  <a:pos x="T4" y="T5"/>
                </a:cxn>
                <a:cxn ang="0">
                  <a:pos x="T6" y="T7"/>
                </a:cxn>
                <a:cxn ang="0">
                  <a:pos x="T8" y="T9"/>
                </a:cxn>
                <a:cxn ang="0">
                  <a:pos x="T10" y="T11"/>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sp>
          <p:nvSpPr>
            <p:cNvPr id="10" name="Freeform 8"/>
            <p:cNvSpPr>
              <a:spLocks/>
            </p:cNvSpPr>
            <p:nvPr/>
          </p:nvSpPr>
          <p:spPr bwMode="ltGray">
            <a:xfrm>
              <a:off x="528" y="1104"/>
              <a:ext cx="29" cy="3225"/>
            </a:xfrm>
            <a:custGeom>
              <a:avLst/>
              <a:gdLst>
                <a:gd name="T0" fmla="*/ 0 w 29"/>
                <a:gd name="T1" fmla="*/ 0 h 2161"/>
                <a:gd name="T2" fmla="*/ 0 w 29"/>
                <a:gd name="T3" fmla="*/ 2161 h 2161"/>
                <a:gd name="T4" fmla="*/ 29 w 29"/>
                <a:gd name="T5" fmla="*/ 2161 h 2161"/>
                <a:gd name="T6" fmla="*/ 27 w 29"/>
                <a:gd name="T7" fmla="*/ 27 h 2161"/>
                <a:gd name="T8" fmla="*/ 0 w 29"/>
                <a:gd name="T9" fmla="*/ 0 h 2161"/>
                <a:gd name="T10" fmla="*/ 0 w 29"/>
                <a:gd name="T11" fmla="*/ 0 h 2161"/>
              </a:gdLst>
              <a:ahLst/>
              <a:cxnLst>
                <a:cxn ang="0">
                  <a:pos x="T0" y="T1"/>
                </a:cxn>
                <a:cxn ang="0">
                  <a:pos x="T2" y="T3"/>
                </a:cxn>
                <a:cxn ang="0">
                  <a:pos x="T4" y="T5"/>
                </a:cxn>
                <a:cxn ang="0">
                  <a:pos x="T6" y="T7"/>
                </a:cxn>
                <a:cxn ang="0">
                  <a:pos x="T8" y="T9"/>
                </a:cxn>
                <a:cxn ang="0">
                  <a:pos x="T10" y="T11"/>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grpSp>
      <p:sp>
        <p:nvSpPr>
          <p:cNvPr id="120841" name="Rectangle 9"/>
          <p:cNvSpPr>
            <a:spLocks noGrp="1" noChangeArrowheads="1"/>
          </p:cNvSpPr>
          <p:nvPr>
            <p:ph type="ctrTitle" sz="quarter"/>
          </p:nvPr>
        </p:nvSpPr>
        <p:spPr>
          <a:xfrm>
            <a:off x="990600" y="1905000"/>
            <a:ext cx="7772400" cy="1736725"/>
          </a:xfrm>
        </p:spPr>
        <p:txBody>
          <a:bodyPr anchor="t"/>
          <a:lstStyle>
            <a:lvl1pPr>
              <a:defRPr/>
            </a:lvl1pPr>
          </a:lstStyle>
          <a:p>
            <a:pPr lvl="0"/>
            <a:r>
              <a:rPr lang="zh-CN" altLang="en-US" noProof="0"/>
              <a:t>单击此处编辑母版标题样式</a:t>
            </a:r>
          </a:p>
        </p:txBody>
      </p:sp>
      <p:sp>
        <p:nvSpPr>
          <p:cNvPr id="120842" name="Rectangle 10"/>
          <p:cNvSpPr>
            <a:spLocks noGrp="1" noChangeArrowheads="1"/>
          </p:cNvSpPr>
          <p:nvPr>
            <p:ph type="subTitle" sz="quarter" idx="1"/>
          </p:nvPr>
        </p:nvSpPr>
        <p:spPr>
          <a:xfrm>
            <a:off x="990600" y="3962400"/>
            <a:ext cx="6781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1" name="Rectangle 11"/>
          <p:cNvSpPr>
            <a:spLocks noGrp="1" noChangeArrowheads="1"/>
          </p:cNvSpPr>
          <p:nvPr>
            <p:ph type="dt" sz="quarter" idx="10"/>
          </p:nvPr>
        </p:nvSpPr>
        <p:spPr>
          <a:xfrm>
            <a:off x="990600" y="6245225"/>
            <a:ext cx="1901825" cy="476250"/>
          </a:xfrm>
        </p:spPr>
        <p:txBody>
          <a:bodyPr/>
          <a:lstStyle>
            <a:lvl1pPr>
              <a:defRPr/>
            </a:lvl1pPr>
          </a:lstStyle>
          <a:p>
            <a:pPr>
              <a:defRPr/>
            </a:pPr>
            <a:endParaRPr lang="en-US" altLang="zh-CN"/>
          </a:p>
        </p:txBody>
      </p:sp>
      <p:sp>
        <p:nvSpPr>
          <p:cNvPr id="12" name="Rectangle 12"/>
          <p:cNvSpPr>
            <a:spLocks noGrp="1" noChangeArrowheads="1"/>
          </p:cNvSpPr>
          <p:nvPr>
            <p:ph type="ftr" sz="quarter" idx="11"/>
          </p:nvPr>
        </p:nvSpPr>
        <p:spPr>
          <a:xfrm>
            <a:off x="3468688" y="6245225"/>
            <a:ext cx="2895600" cy="476250"/>
          </a:xfrm>
        </p:spPr>
        <p:txBody>
          <a:bodyPr/>
          <a:lstStyle>
            <a:lvl1pPr>
              <a:defRPr/>
            </a:lvl1pPr>
          </a:lstStyle>
          <a:p>
            <a:pPr>
              <a:defRPr/>
            </a:pPr>
            <a:endParaRPr lang="en-US" altLang="zh-CN"/>
          </a:p>
        </p:txBody>
      </p:sp>
      <p:sp>
        <p:nvSpPr>
          <p:cNvPr id="13" name="Rectangle 13"/>
          <p:cNvSpPr>
            <a:spLocks noGrp="1" noChangeArrowheads="1"/>
          </p:cNvSpPr>
          <p:nvPr>
            <p:ph type="sldNum" sz="quarter" idx="12"/>
          </p:nvPr>
        </p:nvSpPr>
        <p:spPr/>
        <p:txBody>
          <a:bodyPr/>
          <a:lstStyle>
            <a:lvl1pPr>
              <a:defRPr/>
            </a:lvl1pPr>
          </a:lstStyle>
          <a:p>
            <a:pPr>
              <a:defRPr/>
            </a:pPr>
            <a:fld id="{9BE46481-148D-4DD6-97FA-8E65AE1975CA}" type="slidenum">
              <a:rPr lang="en-US" altLang="zh-CN"/>
              <a:pPr>
                <a:defRPr/>
              </a:pPr>
              <a:t>‹#›</a:t>
            </a:fld>
            <a:endParaRPr lang="en-US" altLang="zh-CN"/>
          </a:p>
        </p:txBody>
      </p:sp>
    </p:spTree>
    <p:extLst>
      <p:ext uri="{BB962C8B-B14F-4D97-AF65-F5344CB8AC3E}">
        <p14:creationId xmlns:p14="http://schemas.microsoft.com/office/powerpoint/2010/main" val="25089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2DAF8A6-ACA7-4374-849C-947856B77DB9}" type="slidenum">
              <a:rPr lang="en-US" altLang="zh-CN"/>
              <a:pPr>
                <a:defRPr/>
              </a:pPr>
              <a:t>‹#›</a:t>
            </a:fld>
            <a:endParaRPr lang="en-US" altLang="zh-CN"/>
          </a:p>
        </p:txBody>
      </p:sp>
    </p:spTree>
    <p:extLst>
      <p:ext uri="{BB962C8B-B14F-4D97-AF65-F5344CB8AC3E}">
        <p14:creationId xmlns:p14="http://schemas.microsoft.com/office/powerpoint/2010/main" val="21633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8463" y="244475"/>
            <a:ext cx="2097087"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44475"/>
            <a:ext cx="6138863"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0A1522D-E6C6-4FE2-AAAB-4DD89698FD91}" type="slidenum">
              <a:rPr lang="en-US" altLang="zh-CN"/>
              <a:pPr>
                <a:defRPr/>
              </a:pPr>
              <a:t>‹#›</a:t>
            </a:fld>
            <a:endParaRPr lang="en-US" altLang="zh-CN"/>
          </a:p>
        </p:txBody>
      </p:sp>
    </p:spTree>
    <p:extLst>
      <p:ext uri="{BB962C8B-B14F-4D97-AF65-F5344CB8AC3E}">
        <p14:creationId xmlns:p14="http://schemas.microsoft.com/office/powerpoint/2010/main" val="217476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defRPr/>
            </a:pPr>
            <a:fld id="{BBDF62E1-FBEC-4C4A-9BE3-DA3516C62F3F}" type="slidenum">
              <a:rPr lang="en-US" altLang="zh-CN" smtClean="0"/>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CDB5572-F7AC-47D2-9F77-8B03353F096F}" type="slidenum">
              <a:rPr lang="en-US" altLang="zh-CN" smtClean="0"/>
              <a:pPr>
                <a:defRPr/>
              </a:pPr>
              <a:t>‹#›</a:t>
            </a:fld>
            <a:endParaRPr lang="en-US" altLang="zh-CN"/>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E4BC4EA-67AC-4F7E-895B-1F336A13677C}" type="slidenum">
              <a:rPr lang="en-US" altLang="zh-CN" smtClean="0"/>
              <a:pPr>
                <a:defRPr/>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8D55FB2-E8EA-46C3-81CC-DC39D7C2C942}" type="slidenum">
              <a:rPr lang="en-US" altLang="zh-CN" smtClean="0"/>
              <a:pPr>
                <a:defRPr/>
              </a:pPr>
              <a:t>‹#›</a:t>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4016E5D0-2340-4025-A02F-4825A34FA648}" type="slidenum">
              <a:rPr lang="en-US" altLang="zh-CN" smtClean="0"/>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CFAFCC08-CE2A-4408-B2D1-4E93C485E5EC}" type="slidenum">
              <a:rPr lang="en-US" altLang="zh-CN" smtClean="0"/>
              <a:pPr>
                <a:defRPr/>
              </a:pPr>
              <a:t>‹#›</a:t>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0533261D-54F0-4BA2-A346-8CD12566930B}" type="slidenum">
              <a:rPr lang="en-US" altLang="zh-CN" smtClean="0"/>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6E27665-6648-4397-91CD-0F1D3E2EED4E}"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ABABC13-F8A9-4ED7-81E6-134BAF973B39}" type="slidenum">
              <a:rPr lang="en-US" altLang="zh-CN"/>
              <a:pPr>
                <a:defRPr/>
              </a:pPr>
              <a:t>‹#›</a:t>
            </a:fld>
            <a:endParaRPr lang="en-US" altLang="zh-CN"/>
          </a:p>
        </p:txBody>
      </p:sp>
    </p:spTree>
    <p:extLst>
      <p:ext uri="{BB962C8B-B14F-4D97-AF65-F5344CB8AC3E}">
        <p14:creationId xmlns:p14="http://schemas.microsoft.com/office/powerpoint/2010/main" val="2835148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pPr>
              <a:defRPr/>
            </a:pPr>
            <a:fld id="{09237448-4DC2-43B8-B7AD-DBF57514A1AF}" type="slidenum">
              <a:rPr lang="en-US" altLang="zh-CN" smtClean="0"/>
              <a:pPr>
                <a:defRPr/>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08BFDC1-3C55-4E42-91FA-592E5216285F}" type="slidenum">
              <a:rPr lang="en-US" altLang="zh-CN" smtClean="0"/>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82E4DBB-1EFA-4693-826B-BA584CEA8983}" type="slidenum">
              <a:rPr lang="en-US" altLang="zh-CN" smtClean="0"/>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85800" y="4114800"/>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A2C50A81-80F5-49B9-B22C-369B1940BD6C}" type="datetime3">
              <a:rPr lang="zh-CN" altLang="en-US" smtClean="0"/>
              <a:t>2020年4月16日星期四</a:t>
            </a:fld>
            <a:endParaRPr lang="en-US" altLang="zh-CN"/>
          </a:p>
        </p:txBody>
      </p:sp>
      <p:sp>
        <p:nvSpPr>
          <p:cNvPr id="6" name="Rectangle 12"/>
          <p:cNvSpPr>
            <a:spLocks noGrp="1" noChangeArrowheads="1"/>
          </p:cNvSpPr>
          <p:nvPr>
            <p:ph type="sldNum" sz="quarter" idx="11"/>
          </p:nvPr>
        </p:nvSpPr>
        <p:spPr>
          <a:ln/>
        </p:spPr>
        <p:txBody>
          <a:bodyPr/>
          <a:lstStyle>
            <a:lvl1pPr>
              <a:defRPr/>
            </a:lvl1pPr>
          </a:lstStyle>
          <a:p>
            <a:pPr>
              <a:defRPr/>
            </a:pPr>
            <a:fld id="{327687C2-5574-4C5E-B48C-B0C28CBBB257}"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重庆理工大学计算机学院   基础系 </a:t>
            </a:r>
          </a:p>
        </p:txBody>
      </p:sp>
    </p:spTree>
    <p:extLst>
      <p:ext uri="{BB962C8B-B14F-4D97-AF65-F5344CB8AC3E}">
        <p14:creationId xmlns:p14="http://schemas.microsoft.com/office/powerpoint/2010/main" val="1925240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8BA97F-D346-48D1-8E5D-AEB01F74127D}" type="slidenum">
              <a:rPr lang="en-US" altLang="zh-CN"/>
              <a:pPr>
                <a:defRPr/>
              </a:pPr>
              <a:t>‹#›</a:t>
            </a:fld>
            <a:endParaRPr lang="en-US" altLang="zh-CN"/>
          </a:p>
        </p:txBody>
      </p:sp>
    </p:spTree>
    <p:extLst>
      <p:ext uri="{BB962C8B-B14F-4D97-AF65-F5344CB8AC3E}">
        <p14:creationId xmlns:p14="http://schemas.microsoft.com/office/powerpoint/2010/main" val="34468675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defRPr/>
            </a:pPr>
            <a:fld id="{9BE46481-148D-4DD6-97FA-8E65AE1975CA}" type="slidenum">
              <a:rPr lang="en-US" altLang="zh-CN" smtClean="0"/>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ABABC13-F8A9-4ED7-81E6-134BAF973B39}" type="slidenum">
              <a:rPr lang="en-US" altLang="zh-CN" smtClean="0"/>
              <a:pPr>
                <a:defRPr/>
              </a:pPr>
              <a:t>‹#›</a:t>
            </a:fld>
            <a:endParaRPr lang="en-US" altLang="zh-CN"/>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3F8DD37-B805-440A-91D0-FEEEBD1F4422}" type="slidenum">
              <a:rPr lang="en-US" altLang="zh-CN" smtClean="0"/>
              <a:pPr>
                <a:defRPr/>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B75E4D8-298E-499F-B8BB-99614EB329D2}" type="slidenum">
              <a:rPr lang="en-US" altLang="zh-CN" smtClean="0"/>
              <a:pPr>
                <a:defRPr/>
              </a:pPr>
              <a:t>‹#›</a:t>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11A9F1D3-70FC-4A41-8EB1-0660E57FF50A}"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3F8DD37-B805-440A-91D0-FEEEBD1F4422}" type="slidenum">
              <a:rPr lang="en-US" altLang="zh-CN"/>
              <a:pPr>
                <a:defRPr/>
              </a:pPr>
              <a:t>‹#›</a:t>
            </a:fld>
            <a:endParaRPr lang="en-US" altLang="zh-CN"/>
          </a:p>
        </p:txBody>
      </p:sp>
    </p:spTree>
    <p:extLst>
      <p:ext uri="{BB962C8B-B14F-4D97-AF65-F5344CB8AC3E}">
        <p14:creationId xmlns:p14="http://schemas.microsoft.com/office/powerpoint/2010/main" val="24999108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2892A479-E70F-442B-9870-5327607E53CA}" type="slidenum">
              <a:rPr lang="en-US" altLang="zh-CN" smtClean="0"/>
              <a:pPr>
                <a:defRPr/>
              </a:pPr>
              <a:t>‹#›</a:t>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78A4B9A3-EA85-43EC-A4DF-C98CC3A13F10}" type="slidenum">
              <a:rPr lang="en-US" altLang="zh-CN" smtClean="0"/>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1666008E-05A3-4C09-B8BC-E7A0D4BF85F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pPr>
              <a:defRPr/>
            </a:pPr>
            <a:fld id="{49B410AF-DABC-4B69-8D71-E5E5E5788DD6}" type="slidenum">
              <a:rPr lang="en-US" altLang="zh-CN" smtClean="0"/>
              <a:pPr>
                <a:defRPr/>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2DAF8A6-ACA7-4374-849C-947856B77DB9}" type="slidenum">
              <a:rPr lang="en-US" altLang="zh-CN" smtClean="0"/>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0A1522D-E6C6-4FE2-AAAB-4DD89698FD91}"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B75E4D8-298E-499F-B8BB-99614EB329D2}" type="slidenum">
              <a:rPr lang="en-US" altLang="zh-CN"/>
              <a:pPr>
                <a:defRPr/>
              </a:pPr>
              <a:t>‹#›</a:t>
            </a:fld>
            <a:endParaRPr lang="en-US" altLang="zh-CN"/>
          </a:p>
        </p:txBody>
      </p:sp>
    </p:spTree>
    <p:extLst>
      <p:ext uri="{BB962C8B-B14F-4D97-AF65-F5344CB8AC3E}">
        <p14:creationId xmlns:p14="http://schemas.microsoft.com/office/powerpoint/2010/main" val="166950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1A9F1D3-70FC-4A41-8EB1-0660E57FF50A}" type="slidenum">
              <a:rPr lang="en-US" altLang="zh-CN"/>
              <a:pPr>
                <a:defRPr/>
              </a:pPr>
              <a:t>‹#›</a:t>
            </a:fld>
            <a:endParaRPr lang="en-US" altLang="zh-CN"/>
          </a:p>
        </p:txBody>
      </p:sp>
    </p:spTree>
    <p:extLst>
      <p:ext uri="{BB962C8B-B14F-4D97-AF65-F5344CB8AC3E}">
        <p14:creationId xmlns:p14="http://schemas.microsoft.com/office/powerpoint/2010/main" val="243918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2892A479-E70F-442B-9870-5327607E53CA}" type="slidenum">
              <a:rPr lang="en-US" altLang="zh-CN"/>
              <a:pPr>
                <a:defRPr/>
              </a:pPr>
              <a:t>‹#›</a:t>
            </a:fld>
            <a:endParaRPr lang="en-US" altLang="zh-CN"/>
          </a:p>
        </p:txBody>
      </p:sp>
    </p:spTree>
    <p:extLst>
      <p:ext uri="{BB962C8B-B14F-4D97-AF65-F5344CB8AC3E}">
        <p14:creationId xmlns:p14="http://schemas.microsoft.com/office/powerpoint/2010/main" val="49124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78A4B9A3-EA85-43EC-A4DF-C98CC3A13F10}" type="slidenum">
              <a:rPr lang="en-US" altLang="zh-CN"/>
              <a:pPr>
                <a:defRPr/>
              </a:pPr>
              <a:t>‹#›</a:t>
            </a:fld>
            <a:endParaRPr lang="en-US" altLang="zh-CN"/>
          </a:p>
        </p:txBody>
      </p:sp>
    </p:spTree>
    <p:extLst>
      <p:ext uri="{BB962C8B-B14F-4D97-AF65-F5344CB8AC3E}">
        <p14:creationId xmlns:p14="http://schemas.microsoft.com/office/powerpoint/2010/main" val="312579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666008E-05A3-4C09-B8BC-E7A0D4BF85F8}" type="slidenum">
              <a:rPr lang="en-US" altLang="zh-CN"/>
              <a:pPr>
                <a:defRPr/>
              </a:pPr>
              <a:t>‹#›</a:t>
            </a:fld>
            <a:endParaRPr lang="en-US" altLang="zh-CN"/>
          </a:p>
        </p:txBody>
      </p:sp>
    </p:spTree>
    <p:extLst>
      <p:ext uri="{BB962C8B-B14F-4D97-AF65-F5344CB8AC3E}">
        <p14:creationId xmlns:p14="http://schemas.microsoft.com/office/powerpoint/2010/main" val="388365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9B410AF-DABC-4B69-8D71-E5E5E5788DD6}" type="slidenum">
              <a:rPr lang="en-US" altLang="zh-CN"/>
              <a:pPr>
                <a:defRPr/>
              </a:pPr>
              <a:t>‹#›</a:t>
            </a:fld>
            <a:endParaRPr lang="en-US" altLang="zh-CN"/>
          </a:p>
        </p:txBody>
      </p:sp>
    </p:spTree>
    <p:extLst>
      <p:ext uri="{BB962C8B-B14F-4D97-AF65-F5344CB8AC3E}">
        <p14:creationId xmlns:p14="http://schemas.microsoft.com/office/powerpoint/2010/main" val="375337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319088" y="1828800"/>
            <a:ext cx="8824912" cy="5029200"/>
            <a:chOff x="201" y="1152"/>
            <a:chExt cx="5559" cy="3168"/>
          </a:xfrm>
        </p:grpSpPr>
        <p:sp>
          <p:nvSpPr>
            <p:cNvPr id="2056" name="Freeform 3"/>
            <p:cNvSpPr>
              <a:spLocks/>
            </p:cNvSpPr>
            <p:nvPr/>
          </p:nvSpPr>
          <p:spPr bwMode="ltGray">
            <a:xfrm>
              <a:off x="528" y="2909"/>
              <a:ext cx="5232" cy="1411"/>
            </a:xfrm>
            <a:custGeom>
              <a:avLst/>
              <a:gdLst>
                <a:gd name="T0" fmla="*/ 0 w 4897"/>
                <a:gd name="T1" fmla="*/ 0 h 2182"/>
                <a:gd name="T2" fmla="*/ 0 w 4897"/>
                <a:gd name="T3" fmla="*/ 590 h 2182"/>
                <a:gd name="T4" fmla="*/ 5972 w 4897"/>
                <a:gd name="T5" fmla="*/ 590 h 2182"/>
                <a:gd name="T6" fmla="*/ 597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7" name="Freeform 4"/>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8" name="Freeform 5"/>
            <p:cNvSpPr>
              <a:spLocks/>
            </p:cNvSpPr>
            <p:nvPr/>
          </p:nvSpPr>
          <p:spPr bwMode="ltGray">
            <a:xfrm>
              <a:off x="528" y="2932"/>
              <a:ext cx="5232" cy="1388"/>
            </a:xfrm>
            <a:custGeom>
              <a:avLst/>
              <a:gdLst>
                <a:gd name="T0" fmla="*/ 0 w 4897"/>
                <a:gd name="T1" fmla="*/ 0 h 2182"/>
                <a:gd name="T2" fmla="*/ 0 w 4897"/>
                <a:gd name="T3" fmla="*/ 562 h 2182"/>
                <a:gd name="T4" fmla="*/ 5972 w 4897"/>
                <a:gd name="T5" fmla="*/ 562 h 2182"/>
                <a:gd name="T6" fmla="*/ 597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814" name="Freeform 6"/>
            <p:cNvSpPr>
              <a:spLocks/>
            </p:cNvSpPr>
            <p:nvPr/>
          </p:nvSpPr>
          <p:spPr bwMode="ltGray">
            <a:xfrm>
              <a:off x="528" y="1152"/>
              <a:ext cx="4607"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sp>
          <p:nvSpPr>
            <p:cNvPr id="119815" name="Freeform 7"/>
            <p:cNvSpPr>
              <a:spLocks/>
            </p:cNvSpPr>
            <p:nvPr/>
          </p:nvSpPr>
          <p:spPr bwMode="ltGray">
            <a:xfrm>
              <a:off x="528" y="1152"/>
              <a:ext cx="29" cy="1785"/>
            </a:xfrm>
            <a:custGeom>
              <a:avLst/>
              <a:gdLst>
                <a:gd name="T0" fmla="*/ 0 w 29"/>
                <a:gd name="T1" fmla="*/ 0 h 2161"/>
                <a:gd name="T2" fmla="*/ 0 w 29"/>
                <a:gd name="T3" fmla="*/ 2161 h 2161"/>
                <a:gd name="T4" fmla="*/ 29 w 29"/>
                <a:gd name="T5" fmla="*/ 2161 h 2161"/>
                <a:gd name="T6" fmla="*/ 27 w 29"/>
                <a:gd name="T7" fmla="*/ 27 h 2161"/>
                <a:gd name="T8" fmla="*/ 0 w 29"/>
                <a:gd name="T9" fmla="*/ 0 h 2161"/>
                <a:gd name="T10" fmla="*/ 0 w 29"/>
                <a:gd name="T11" fmla="*/ 0 h 2161"/>
              </a:gdLst>
              <a:ahLst/>
              <a:cxnLst>
                <a:cxn ang="0">
                  <a:pos x="T0" y="T1"/>
                </a:cxn>
                <a:cxn ang="0">
                  <a:pos x="T2" y="T3"/>
                </a:cxn>
                <a:cxn ang="0">
                  <a:pos x="T4" y="T5"/>
                </a:cxn>
                <a:cxn ang="0">
                  <a:pos x="T6" y="T7"/>
                </a:cxn>
                <a:cxn ang="0">
                  <a:pos x="T8" y="T9"/>
                </a:cxn>
                <a:cxn ang="0">
                  <a:pos x="T10" y="T11"/>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sp>
          <p:nvSpPr>
            <p:cNvPr id="119816" name="Freeform 8"/>
            <p:cNvSpPr>
              <a:spLocks/>
            </p:cNvSpPr>
            <p:nvPr/>
          </p:nvSpPr>
          <p:spPr bwMode="ltGray">
            <a:xfrm>
              <a:off x="527" y="2904"/>
              <a:ext cx="29" cy="1416"/>
            </a:xfrm>
            <a:custGeom>
              <a:avLst/>
              <a:gdLst>
                <a:gd name="T0" fmla="*/ 0 w 29"/>
                <a:gd name="T1" fmla="*/ 1416 h 1416"/>
                <a:gd name="T2" fmla="*/ 29 w 29"/>
                <a:gd name="T3" fmla="*/ 1416 h 1416"/>
                <a:gd name="T4" fmla="*/ 28 w 29"/>
                <a:gd name="T5" fmla="*/ 24 h 1416"/>
                <a:gd name="T6" fmla="*/ 0 w 29"/>
                <a:gd name="T7" fmla="*/ 0 h 1416"/>
                <a:gd name="T8" fmla="*/ 0 w 29"/>
                <a:gd name="T9" fmla="*/ 1416 h 1416"/>
              </a:gdLst>
              <a:ahLst/>
              <a:cxnLst>
                <a:cxn ang="0">
                  <a:pos x="T0" y="T1"/>
                </a:cxn>
                <a:cxn ang="0">
                  <a:pos x="T2" y="T3"/>
                </a:cxn>
                <a:cxn ang="0">
                  <a:pos x="T4" y="T5"/>
                </a:cxn>
                <a:cxn ang="0">
                  <a:pos x="T6" y="T7"/>
                </a:cxn>
                <a:cxn ang="0">
                  <a:pos x="T8" y="T9"/>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sp>
          <p:nvSpPr>
            <p:cNvPr id="119817" name="Freeform 9"/>
            <p:cNvSpPr>
              <a:spLocks/>
            </p:cNvSpPr>
            <p:nvPr/>
          </p:nvSpPr>
          <p:spPr bwMode="ltGray">
            <a:xfrm>
              <a:off x="201" y="2904"/>
              <a:ext cx="2879"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sp>
          <p:nvSpPr>
            <p:cNvPr id="119818" name="Freeform 10"/>
            <p:cNvSpPr>
              <a:spLocks/>
            </p:cNvSpPr>
            <p:nvPr/>
          </p:nvSpPr>
          <p:spPr bwMode="ltGray">
            <a:xfrm>
              <a:off x="201" y="2904"/>
              <a:ext cx="30" cy="1416"/>
            </a:xfrm>
            <a:custGeom>
              <a:avLst/>
              <a:gdLst>
                <a:gd name="T0" fmla="*/ 0 w 30"/>
                <a:gd name="T1" fmla="*/ 0 h 1416"/>
                <a:gd name="T2" fmla="*/ 0 w 30"/>
                <a:gd name="T3" fmla="*/ 1416 h 1416"/>
                <a:gd name="T4" fmla="*/ 29 w 30"/>
                <a:gd name="T5" fmla="*/ 1416 h 1416"/>
                <a:gd name="T6" fmla="*/ 30 w 30"/>
                <a:gd name="T7" fmla="*/ 27 h 1416"/>
                <a:gd name="T8" fmla="*/ 0 w 30"/>
                <a:gd name="T9" fmla="*/ 0 h 1416"/>
                <a:gd name="T10" fmla="*/ 0 w 30"/>
                <a:gd name="T11" fmla="*/ 0 h 1416"/>
              </a:gdLst>
              <a:ahLst/>
              <a:cxnLst>
                <a:cxn ang="0">
                  <a:pos x="T0" y="T1"/>
                </a:cxn>
                <a:cxn ang="0">
                  <a:pos x="T2" y="T3"/>
                </a:cxn>
                <a:cxn ang="0">
                  <a:pos x="T4" y="T5"/>
                </a:cxn>
                <a:cxn ang="0">
                  <a:pos x="T6" y="T7"/>
                </a:cxn>
                <a:cxn ang="0">
                  <a:pos x="T8" y="T9"/>
                </a:cxn>
                <a:cxn ang="0">
                  <a:pos x="T10" y="T11"/>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a typeface="宋体" pitchFamily="2" charset="-122"/>
              </a:endParaRPr>
            </a:p>
          </p:txBody>
        </p:sp>
      </p:grpSp>
      <p:sp>
        <p:nvSpPr>
          <p:cNvPr id="119819" name="Rectangle 11"/>
          <p:cNvSpPr>
            <a:spLocks noGrp="1" noChangeArrowheads="1"/>
          </p:cNvSpPr>
          <p:nvPr>
            <p:ph type="dt" sz="half" idx="2"/>
          </p:nvPr>
        </p:nvSpPr>
        <p:spPr bwMode="auto">
          <a:xfrm>
            <a:off x="838200" y="6245225"/>
            <a:ext cx="190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宋体" pitchFamily="2" charset="-122"/>
              </a:defRPr>
            </a:lvl1pPr>
          </a:lstStyle>
          <a:p>
            <a:pPr>
              <a:defRPr/>
            </a:pPr>
            <a:endParaRPr lang="en-US" altLang="zh-CN"/>
          </a:p>
        </p:txBody>
      </p:sp>
      <p:sp>
        <p:nvSpPr>
          <p:cNvPr id="119820" name="Rectangle 12"/>
          <p:cNvSpPr>
            <a:spLocks noGrp="1" noChangeArrowheads="1"/>
          </p:cNvSpPr>
          <p:nvPr>
            <p:ph type="ftr" sz="quarter" idx="3"/>
          </p:nvPr>
        </p:nvSpPr>
        <p:spPr bwMode="auto">
          <a:xfrm>
            <a:off x="34290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effectLst>
                  <a:outerShdw blurRad="38100" dist="38100" dir="2700000" algn="tl">
                    <a:srgbClr val="000000"/>
                  </a:outerShdw>
                </a:effectLst>
                <a:ea typeface="宋体" pitchFamily="2" charset="-122"/>
              </a:defRPr>
            </a:lvl1pPr>
          </a:lstStyle>
          <a:p>
            <a:pPr>
              <a:defRPr/>
            </a:pPr>
            <a:endParaRPr lang="en-US" altLang="zh-CN"/>
          </a:p>
        </p:txBody>
      </p:sp>
      <p:sp>
        <p:nvSpPr>
          <p:cNvPr id="119821" name="Rectangle 13"/>
          <p:cNvSpPr>
            <a:spLocks noGrp="1" noChangeArrowheads="1"/>
          </p:cNvSpPr>
          <p:nvPr>
            <p:ph type="sldNum" sz="quarter" idx="4"/>
          </p:nvPr>
        </p:nvSpPr>
        <p:spPr bwMode="auto">
          <a:xfrm>
            <a:off x="6937375" y="6245225"/>
            <a:ext cx="190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ffectLst>
                  <a:outerShdw blurRad="38100" dist="38100" dir="2700000" algn="tl">
                    <a:srgbClr val="000000"/>
                  </a:outerShdw>
                </a:effectLst>
                <a:ea typeface="宋体" pitchFamily="2" charset="-122"/>
              </a:defRPr>
            </a:lvl1pPr>
          </a:lstStyle>
          <a:p>
            <a:pPr>
              <a:defRPr/>
            </a:pPr>
            <a:fld id="{EFD1C28E-F041-4782-81B0-71AA2EA8E997}" type="slidenum">
              <a:rPr lang="en-US" altLang="zh-CN"/>
              <a:pPr>
                <a:defRPr/>
              </a:pPr>
              <a:t>‹#›</a:t>
            </a:fld>
            <a:endParaRPr lang="en-US" altLang="zh-CN"/>
          </a:p>
        </p:txBody>
      </p:sp>
      <p:sp>
        <p:nvSpPr>
          <p:cNvPr id="119822" name="Rectangle 14"/>
          <p:cNvSpPr>
            <a:spLocks noGrp="1" noRot="1" noChangeArrowheads="1"/>
          </p:cNvSpPr>
          <p:nvPr>
            <p:ph type="title"/>
          </p:nvPr>
        </p:nvSpPr>
        <p:spPr bwMode="auto">
          <a:xfrm>
            <a:off x="457200" y="244475"/>
            <a:ext cx="83851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9823" name="Rectangle 15"/>
          <p:cNvSpPr>
            <a:spLocks noGrp="1" noRot="1" noChangeArrowheads="1"/>
          </p:cNvSpPr>
          <p:nvPr>
            <p:ph type="body" idx="1"/>
          </p:nvPr>
        </p:nvSpPr>
        <p:spPr bwMode="auto">
          <a:xfrm>
            <a:off x="838200" y="1905000"/>
            <a:ext cx="80073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798"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宋体" pitchFamily="2" charset="-122"/>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宋体" pitchFamily="2" charset="-122"/>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宋体" pitchFamily="2" charset="-122"/>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宋体" pitchFamily="2" charset="-122"/>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宋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宋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宋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9A8FB48A-5F99-4C21-8D8C-7C8E1E2864E8}"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23" r:id="rId12"/>
    <p:sldLayoutId id="2147483824"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EFD1C28E-F041-4782-81B0-71AA2EA8E997}"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audio1.wav"/><Relationship Id="rId7" Type="http://schemas.openxmlformats.org/officeDocument/2006/relationships/slide" Target="slide78.xml"/><Relationship Id="rId2" Type="http://schemas.openxmlformats.org/officeDocument/2006/relationships/audio" Target="../media/audio2.wav"/><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audio" Target="../media/audio2.wav"/></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audio" Target="../media/audio2.wav"/></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audio" Target="../media/audio1.wav"/><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audio" Target="../media/audio1.wav"/><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3.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63.xml"/><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67.xml"/><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58.xml"/><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audio" Target="../media/audio1.wav"/><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descr="水滴"/>
          <p:cNvSpPr>
            <a:spLocks noGrp="1" noChangeArrowheads="1"/>
          </p:cNvSpPr>
          <p:nvPr>
            <p:ph type="ctrTitle"/>
          </p:nvPr>
        </p:nvSpPr>
        <p:spPr>
          <a:xfrm>
            <a:off x="179512" y="1412776"/>
            <a:ext cx="8748464" cy="914400"/>
          </a:xfrm>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lIns="0" tIns="0" rIns="0" bIns="0" rtlCol="0">
            <a:noAutofit/>
          </a:bodyPr>
          <a:lstStyle/>
          <a:p>
            <a:pPr algn="ctr" fontAlgn="auto">
              <a:spcAft>
                <a:spcPts val="0"/>
              </a:spcAft>
              <a:defRPr/>
            </a:pPr>
            <a:r>
              <a:rPr lang="zh-CN" altLang="en-US" sz="4000" dirty="0">
                <a:solidFill>
                  <a:srgbClr val="003399"/>
                </a:solidFill>
                <a:effectLst>
                  <a:outerShdw blurRad="38100" dist="38100" dir="2700000" algn="tl">
                    <a:srgbClr val="C0C0C0"/>
                  </a:outerShdw>
                </a:effectLst>
                <a:latin typeface="华文琥珀" pitchFamily="2" charset="-122"/>
                <a:ea typeface="华文琥珀" pitchFamily="2" charset="-122"/>
              </a:rPr>
              <a:t>第</a:t>
            </a:r>
            <a:r>
              <a:rPr lang="en-US" altLang="zh-CN" sz="4000" dirty="0">
                <a:solidFill>
                  <a:srgbClr val="003399"/>
                </a:solidFill>
                <a:effectLst>
                  <a:outerShdw blurRad="38100" dist="38100" dir="2700000" algn="tl">
                    <a:srgbClr val="C0C0C0"/>
                  </a:outerShdw>
                </a:effectLst>
                <a:latin typeface="华文琥珀" pitchFamily="2" charset="-122"/>
                <a:ea typeface="华文琥珀" pitchFamily="2" charset="-122"/>
              </a:rPr>
              <a:t>6</a:t>
            </a:r>
            <a:r>
              <a:rPr lang="zh-CN" altLang="en-US" sz="4000" dirty="0">
                <a:solidFill>
                  <a:srgbClr val="003399"/>
                </a:solidFill>
                <a:effectLst>
                  <a:outerShdw blurRad="38100" dist="38100" dir="2700000" algn="tl">
                    <a:srgbClr val="C0C0C0"/>
                  </a:outerShdw>
                </a:effectLst>
                <a:latin typeface="华文琥珀" pitchFamily="2" charset="-122"/>
                <a:ea typeface="华文琥珀" pitchFamily="2" charset="-122"/>
              </a:rPr>
              <a:t>章 数组</a:t>
            </a:r>
          </a:p>
        </p:txBody>
      </p:sp>
      <p:sp>
        <p:nvSpPr>
          <p:cNvPr id="18435" name="Rectangle 4"/>
          <p:cNvSpPr>
            <a:spLocks noGrp="1" noChangeArrowheads="1"/>
          </p:cNvSpPr>
          <p:nvPr>
            <p:ph type="subTitle" idx="1"/>
          </p:nvPr>
        </p:nvSpPr>
        <p:spPr>
          <a:xfrm>
            <a:off x="2051050" y="4652963"/>
            <a:ext cx="5227638" cy="8382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marR="0">
              <a:buFont typeface="Arial" pitchFamily="34" charset="0"/>
              <a:buNone/>
            </a:pPr>
            <a:r>
              <a:rPr lang="zh-CN" altLang="en-US" b="1">
                <a:solidFill>
                  <a:srgbClr val="0033CC"/>
                </a:solidFill>
                <a:latin typeface="华文行楷" pitchFamily="2" charset="-122"/>
                <a:ea typeface="华文行楷" pitchFamily="2" charset="-122"/>
              </a:rPr>
              <a:t>重庆理工大学计算机学院</a:t>
            </a:r>
            <a:endParaRPr lang="en-US" altLang="zh-CN" dirty="0">
              <a:latin typeface="楷体_GB2312" pitchFamily="49" charset="-122"/>
              <a:ea typeface="楷体_GB2312" pitchFamily="49" charset="-122"/>
            </a:endParaRPr>
          </a:p>
        </p:txBody>
      </p:sp>
      <p:sp>
        <p:nvSpPr>
          <p:cNvPr id="18437" name="TextBox 1"/>
          <p:cNvSpPr txBox="1">
            <a:spLocks noChangeArrowheads="1"/>
          </p:cNvSpPr>
          <p:nvPr/>
        </p:nvSpPr>
        <p:spPr bwMode="auto">
          <a:xfrm>
            <a:off x="2771775" y="3068638"/>
            <a:ext cx="31686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Times New Roman" pitchFamily="18" charset="0"/>
                <a:ea typeface="宋体" pitchFamily="2" charset="-122"/>
              </a:defRPr>
            </a:lvl1pPr>
            <a:lvl2pPr marL="742950" indent="-285750">
              <a:defRPr sz="2000" b="1">
                <a:solidFill>
                  <a:schemeClr val="tx1"/>
                </a:solidFill>
                <a:latin typeface="Times New Roman" pitchFamily="18" charset="0"/>
                <a:ea typeface="宋体" pitchFamily="2" charset="-122"/>
              </a:defRPr>
            </a:lvl2pPr>
            <a:lvl3pPr marL="1143000" indent="-228600">
              <a:defRPr sz="2000" b="1">
                <a:solidFill>
                  <a:schemeClr val="tx1"/>
                </a:solidFill>
                <a:latin typeface="Times New Roman" pitchFamily="18" charset="0"/>
                <a:ea typeface="宋体" pitchFamily="2" charset="-122"/>
              </a:defRPr>
            </a:lvl3pPr>
            <a:lvl4pPr marL="1600200" indent="-228600">
              <a:defRPr sz="2000" b="1">
                <a:solidFill>
                  <a:schemeClr val="tx1"/>
                </a:solidFill>
                <a:latin typeface="Times New Roman" pitchFamily="18" charset="0"/>
                <a:ea typeface="宋体" pitchFamily="2" charset="-122"/>
              </a:defRPr>
            </a:lvl4pPr>
            <a:lvl5pPr marL="2057400" indent="-228600">
              <a:defRPr sz="20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b="1">
                <a:solidFill>
                  <a:schemeClr val="tx1"/>
                </a:solidFill>
                <a:latin typeface="Times New Roman" pitchFamily="18" charset="0"/>
                <a:ea typeface="宋体" pitchFamily="2" charset="-122"/>
              </a:defRPr>
            </a:lvl9pPr>
          </a:lstStyle>
          <a:p>
            <a:pPr eaLnBrk="1" hangingPunct="1"/>
            <a:r>
              <a:rPr kumimoji="1" lang="zh-CN" altLang="en-US" sz="3200">
                <a:latin typeface="华文隶书" pitchFamily="2" charset="-122"/>
                <a:ea typeface="华文隶书" pitchFamily="2" charset="-122"/>
              </a:rPr>
              <a:t>主讲教师：李娅</a:t>
            </a:r>
          </a:p>
        </p:txBody>
      </p:sp>
      <p:sp>
        <p:nvSpPr>
          <p:cNvPr id="2" name="灯片编号占位符 1"/>
          <p:cNvSpPr>
            <a:spLocks noGrp="1"/>
          </p:cNvSpPr>
          <p:nvPr>
            <p:ph type="sldNum" sz="quarter" idx="12"/>
          </p:nvPr>
        </p:nvSpPr>
        <p:spPr/>
        <p:txBody>
          <a:bodyPr/>
          <a:lstStyle/>
          <a:p>
            <a:pPr>
              <a:defRPr/>
            </a:pPr>
            <a:fld id="{6F0F5875-2171-4B8C-8ED3-E950DB4D6014}" type="slidenum">
              <a:rPr lang="en-US" altLang="zh-CN" smtClean="0"/>
              <a:pPr>
                <a:defRPr/>
              </a:pPr>
              <a:t>1</a:t>
            </a:fld>
            <a:endParaRPr lang="en-US" altLang="zh-CN" dirty="0"/>
          </a:p>
        </p:txBody>
      </p:sp>
    </p:spTree>
    <p:extLst>
      <p:ext uri="{BB962C8B-B14F-4D97-AF65-F5344CB8AC3E}">
        <p14:creationId xmlns:p14="http://schemas.microsoft.com/office/powerpoint/2010/main" val="9275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62271"/>
            <a:ext cx="8229600" cy="64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Clr>
                <a:schemeClr val="hlink"/>
              </a:buClr>
              <a:buFont typeface="Wingdings" pitchFamily="2" charset="2"/>
              <a:buChar char="«"/>
            </a:pPr>
            <a:r>
              <a:rPr kumimoji="1" lang="zh-CN" altLang="en-US" sz="2800" dirty="0">
                <a:latin typeface="Times New Roman" pitchFamily="18" charset="0"/>
                <a:ea typeface="隶书" pitchFamily="49" charset="-122"/>
              </a:rPr>
              <a:t>一维数组的输入与输出</a:t>
            </a:r>
            <a:r>
              <a:rPr kumimoji="1" lang="en-US" altLang="zh-CN" sz="2400" dirty="0">
                <a:latin typeface="Times New Roman" pitchFamily="18" charset="0"/>
                <a:ea typeface="隶书" pitchFamily="49" charset="-122"/>
              </a:rPr>
              <a:t>    </a:t>
            </a:r>
          </a:p>
          <a:p>
            <a:pPr lvl="2">
              <a:buClr>
                <a:schemeClr val="accent2"/>
              </a:buClr>
            </a:pPr>
            <a:r>
              <a:rPr kumimoji="1" lang="zh-CN" altLang="en-US" sz="2400" dirty="0">
                <a:latin typeface="Times New Roman" pitchFamily="18" charset="0"/>
                <a:ea typeface="隶书" pitchFamily="49" charset="-122"/>
              </a:rPr>
              <a:t>　</a:t>
            </a:r>
            <a:endParaRPr kumimoji="1" lang="zh-CN" altLang="en-US" sz="2400" dirty="0">
              <a:latin typeface="Times New Roman" pitchFamily="18" charset="0"/>
            </a:endParaRPr>
          </a:p>
        </p:txBody>
      </p:sp>
      <p:sp>
        <p:nvSpPr>
          <p:cNvPr id="5" name="Text Box 21"/>
          <p:cNvSpPr txBox="1">
            <a:spLocks noChangeArrowheads="1"/>
          </p:cNvSpPr>
          <p:nvPr/>
        </p:nvSpPr>
        <p:spPr bwMode="auto">
          <a:xfrm>
            <a:off x="433137" y="807967"/>
            <a:ext cx="8303565" cy="5856091"/>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30000"/>
              </a:lnSpc>
            </a:pPr>
            <a:r>
              <a:rPr kumimoji="1" lang="en-US" altLang="zh-CN" sz="2400" b="1" dirty="0">
                <a:latin typeface="Times New Roman" pitchFamily="18" charset="0"/>
              </a:rPr>
              <a:t>#include&lt;</a:t>
            </a:r>
            <a:r>
              <a:rPr kumimoji="1" lang="en-US" altLang="zh-CN" sz="2400" b="1" dirty="0" err="1">
                <a:latin typeface="Times New Roman" pitchFamily="18" charset="0"/>
              </a:rPr>
              <a:t>stdio.h</a:t>
            </a:r>
            <a:r>
              <a:rPr kumimoji="1" lang="en-US" altLang="zh-CN" sz="2400" b="1" dirty="0">
                <a:latin typeface="Times New Roman" pitchFamily="18" charset="0"/>
              </a:rPr>
              <a:t>&gt;</a:t>
            </a:r>
          </a:p>
          <a:p>
            <a:pPr eaLnBrk="1" hangingPunct="1">
              <a:lnSpc>
                <a:spcPct val="130000"/>
              </a:lnSpc>
            </a:pPr>
            <a:r>
              <a:rPr kumimoji="1" lang="en-US" altLang="zh-CN" sz="2400" b="1" dirty="0">
                <a:latin typeface="Times New Roman" pitchFamily="18" charset="0"/>
              </a:rPr>
              <a:t>#define N 10</a:t>
            </a:r>
          </a:p>
          <a:p>
            <a:pPr eaLnBrk="1" hangingPunct="1">
              <a:lnSpc>
                <a:spcPct val="130000"/>
              </a:lnSpc>
            </a:pPr>
            <a:r>
              <a:rPr kumimoji="1" lang="en-US" altLang="zh-CN" sz="2400" b="1" dirty="0">
                <a:latin typeface="Times New Roman" pitchFamily="18" charset="0"/>
              </a:rPr>
              <a:t>void main( )</a:t>
            </a:r>
          </a:p>
          <a:p>
            <a:pPr eaLnBrk="1" hangingPunct="1">
              <a:lnSpc>
                <a:spcPct val="130000"/>
              </a:lnSpc>
            </a:pPr>
            <a:r>
              <a:rPr kumimoji="1" lang="en-US" altLang="zh-CN" sz="2400" b="1" dirty="0">
                <a:latin typeface="Times New Roman" pitchFamily="18" charset="0"/>
              </a:rPr>
              <a:t>{</a:t>
            </a:r>
          </a:p>
          <a:p>
            <a:pPr eaLnBrk="1" hangingPunct="1">
              <a:lnSpc>
                <a:spcPct val="130000"/>
              </a:lnSpc>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a[N], </a:t>
            </a:r>
            <a:r>
              <a:rPr kumimoji="1" lang="en-US" altLang="zh-CN" sz="2400" b="1" dirty="0" err="1">
                <a:latin typeface="Times New Roman" pitchFamily="18" charset="0"/>
              </a:rPr>
              <a:t>i</a:t>
            </a:r>
            <a:r>
              <a:rPr kumimoji="1" lang="en-US" altLang="zh-CN" sz="2400" b="1" dirty="0">
                <a:latin typeface="Times New Roman" pitchFamily="18" charset="0"/>
              </a:rPr>
              <a:t>;</a:t>
            </a:r>
          </a:p>
          <a:p>
            <a:pPr eaLnBrk="1" hangingPunct="1">
              <a:lnSpc>
                <a:spcPct val="130000"/>
              </a:lnSpc>
            </a:pPr>
            <a:r>
              <a:rPr kumimoji="1" lang="en-US" altLang="zh-CN" sz="2400" b="1" dirty="0">
                <a:latin typeface="Times New Roman" pitchFamily="18" charset="0"/>
              </a:rPr>
              <a:t>	</a:t>
            </a:r>
            <a:r>
              <a:rPr kumimoji="1" lang="en-US" altLang="zh-CN" sz="2400" b="1" dirty="0" err="1">
                <a:solidFill>
                  <a:srgbClr val="C00000"/>
                </a:solidFill>
                <a:latin typeface="Times New Roman" pitchFamily="18" charset="0"/>
              </a:rPr>
              <a:t>printf</a:t>
            </a:r>
            <a:r>
              <a:rPr kumimoji="1" lang="en-US" altLang="zh-CN" sz="2400" b="1" dirty="0">
                <a:solidFill>
                  <a:srgbClr val="C00000"/>
                </a:solidFill>
                <a:latin typeface="Times New Roman" pitchFamily="18" charset="0"/>
              </a:rPr>
              <a:t>(“</a:t>
            </a:r>
            <a:r>
              <a:rPr kumimoji="1" lang="zh-CN" altLang="en-US" sz="2400" b="1" dirty="0">
                <a:solidFill>
                  <a:srgbClr val="C00000"/>
                </a:solidFill>
                <a:latin typeface="Times New Roman" pitchFamily="18" charset="0"/>
              </a:rPr>
              <a:t>依次输入</a:t>
            </a:r>
            <a:r>
              <a:rPr kumimoji="1" lang="en-US" altLang="zh-CN" sz="2400" b="1" dirty="0">
                <a:solidFill>
                  <a:srgbClr val="C00000"/>
                </a:solidFill>
                <a:latin typeface="Times New Roman" pitchFamily="18" charset="0"/>
              </a:rPr>
              <a:t>10</a:t>
            </a:r>
            <a:r>
              <a:rPr kumimoji="1" lang="zh-CN" altLang="en-US" sz="2400" b="1" dirty="0">
                <a:solidFill>
                  <a:srgbClr val="C00000"/>
                </a:solidFill>
                <a:latin typeface="Times New Roman" pitchFamily="18" charset="0"/>
              </a:rPr>
              <a:t>个数据存放于数组中</a:t>
            </a:r>
            <a:r>
              <a:rPr kumimoji="1" lang="en-US" altLang="zh-CN" sz="2400" b="1" dirty="0">
                <a:solidFill>
                  <a:srgbClr val="C00000"/>
                </a:solidFill>
                <a:latin typeface="Times New Roman" pitchFamily="18" charset="0"/>
              </a:rPr>
              <a:t>:\n");</a:t>
            </a:r>
          </a:p>
          <a:p>
            <a:pPr eaLnBrk="1" hangingPunct="1">
              <a:lnSpc>
                <a:spcPct val="130000"/>
              </a:lnSpc>
            </a:pPr>
            <a:r>
              <a:rPr kumimoji="1" lang="en-US" altLang="zh-CN" sz="2400" b="1" dirty="0">
                <a:latin typeface="Times New Roman" pitchFamily="18" charset="0"/>
              </a:rPr>
              <a:t>	</a:t>
            </a:r>
            <a:r>
              <a:rPr kumimoji="1" lang="en-US" altLang="zh-CN" sz="2400" b="1" dirty="0">
                <a:solidFill>
                  <a:srgbClr val="C00000"/>
                </a:solidFill>
                <a:latin typeface="Times New Roman" pitchFamily="18" charset="0"/>
              </a:rPr>
              <a:t>for(</a:t>
            </a:r>
            <a:r>
              <a:rPr kumimoji="1" lang="en-US" altLang="zh-CN" sz="2400" b="1" dirty="0" err="1">
                <a:solidFill>
                  <a:srgbClr val="C00000"/>
                </a:solidFill>
                <a:latin typeface="Times New Roman" pitchFamily="18" charset="0"/>
              </a:rPr>
              <a:t>i</a:t>
            </a:r>
            <a:r>
              <a:rPr kumimoji="1" lang="en-US" altLang="zh-CN" sz="2400" b="1" dirty="0">
                <a:solidFill>
                  <a:srgbClr val="C00000"/>
                </a:solidFill>
                <a:latin typeface="Times New Roman" pitchFamily="18" charset="0"/>
              </a:rPr>
              <a:t>=0; </a:t>
            </a:r>
            <a:r>
              <a:rPr kumimoji="1" lang="en-US" altLang="zh-CN" sz="2400" b="1" dirty="0" err="1">
                <a:solidFill>
                  <a:srgbClr val="C00000"/>
                </a:solidFill>
                <a:latin typeface="Times New Roman" pitchFamily="18" charset="0"/>
              </a:rPr>
              <a:t>i</a:t>
            </a:r>
            <a:r>
              <a:rPr kumimoji="1" lang="en-US" altLang="zh-CN" sz="2400" b="1" dirty="0">
                <a:solidFill>
                  <a:srgbClr val="C00000"/>
                </a:solidFill>
                <a:latin typeface="Times New Roman" pitchFamily="18" charset="0"/>
              </a:rPr>
              <a:t>&lt;N; </a:t>
            </a:r>
            <a:r>
              <a:rPr kumimoji="1" lang="en-US" altLang="zh-CN" sz="2400" b="1" dirty="0" err="1">
                <a:solidFill>
                  <a:srgbClr val="C00000"/>
                </a:solidFill>
                <a:latin typeface="Times New Roman" pitchFamily="18" charset="0"/>
              </a:rPr>
              <a:t>i</a:t>
            </a:r>
            <a:r>
              <a:rPr kumimoji="1" lang="en-US" altLang="zh-CN" sz="2400" b="1" dirty="0">
                <a:solidFill>
                  <a:srgbClr val="C00000"/>
                </a:solidFill>
                <a:latin typeface="Times New Roman" pitchFamily="18" charset="0"/>
              </a:rPr>
              <a:t>++)</a:t>
            </a:r>
          </a:p>
          <a:p>
            <a:pPr eaLnBrk="1" hangingPunct="1">
              <a:lnSpc>
                <a:spcPct val="130000"/>
              </a:lnSpc>
            </a:pPr>
            <a:r>
              <a:rPr kumimoji="1" lang="en-US" altLang="zh-CN" sz="2400" b="1" dirty="0">
                <a:solidFill>
                  <a:srgbClr val="C00000"/>
                </a:solidFill>
                <a:latin typeface="Times New Roman" pitchFamily="18" charset="0"/>
              </a:rPr>
              <a:t>		</a:t>
            </a:r>
            <a:r>
              <a:rPr kumimoji="1" lang="en-US" altLang="zh-CN" sz="2400" b="1" dirty="0" err="1">
                <a:solidFill>
                  <a:srgbClr val="C00000"/>
                </a:solidFill>
                <a:latin typeface="Times New Roman" pitchFamily="18" charset="0"/>
              </a:rPr>
              <a:t>scanf</a:t>
            </a:r>
            <a:r>
              <a:rPr kumimoji="1" lang="en-US" altLang="zh-CN" sz="2400" b="1" dirty="0">
                <a:solidFill>
                  <a:srgbClr val="C00000"/>
                </a:solidFill>
                <a:latin typeface="Times New Roman" pitchFamily="18" charset="0"/>
              </a:rPr>
              <a:t>("%d", </a:t>
            </a:r>
            <a:r>
              <a:rPr kumimoji="1" lang="en-US" altLang="zh-CN" sz="2400" b="1" dirty="0">
                <a:latin typeface="Times New Roman" pitchFamily="18" charset="0"/>
              </a:rPr>
              <a:t>&amp;</a:t>
            </a:r>
            <a:r>
              <a:rPr kumimoji="1" lang="en-US" altLang="zh-CN" sz="2400" b="1" dirty="0">
                <a:solidFill>
                  <a:srgbClr val="C00000"/>
                </a:solidFill>
                <a:latin typeface="Times New Roman" pitchFamily="18" charset="0"/>
              </a:rPr>
              <a:t>a[</a:t>
            </a:r>
            <a:r>
              <a:rPr kumimoji="1" lang="en-US" altLang="zh-CN" sz="2400" b="1" dirty="0" err="1">
                <a:solidFill>
                  <a:srgbClr val="C00000"/>
                </a:solidFill>
                <a:latin typeface="Times New Roman" pitchFamily="18" charset="0"/>
              </a:rPr>
              <a:t>i</a:t>
            </a:r>
            <a:r>
              <a:rPr kumimoji="1" lang="en-US" altLang="zh-CN" sz="2400" b="1" dirty="0">
                <a:solidFill>
                  <a:srgbClr val="C00000"/>
                </a:solidFill>
                <a:latin typeface="Times New Roman" pitchFamily="18" charset="0"/>
              </a:rPr>
              <a:t>]);</a:t>
            </a:r>
          </a:p>
          <a:p>
            <a:pPr eaLnBrk="1" hangingPunct="1">
              <a:lnSpc>
                <a:spcPct val="130000"/>
              </a:lnSpc>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printf</a:t>
            </a:r>
            <a:r>
              <a:rPr kumimoji="1" lang="en-US" altLang="zh-CN" sz="2400" b="1" dirty="0">
                <a:solidFill>
                  <a:srgbClr val="0000FF"/>
                </a:solidFill>
                <a:latin typeface="Times New Roman" pitchFamily="18" charset="0"/>
              </a:rPr>
              <a:t>(“</a:t>
            </a:r>
            <a:r>
              <a:rPr kumimoji="1" lang="zh-CN" altLang="en-US" sz="2400" b="1" dirty="0">
                <a:solidFill>
                  <a:srgbClr val="0000FF"/>
                </a:solidFill>
                <a:latin typeface="Times New Roman" pitchFamily="18" charset="0"/>
              </a:rPr>
              <a:t>依次输出数组中的</a:t>
            </a:r>
            <a:r>
              <a:rPr kumimoji="1" lang="en-US" altLang="zh-CN" sz="2400" b="1" dirty="0">
                <a:solidFill>
                  <a:srgbClr val="0000FF"/>
                </a:solidFill>
                <a:latin typeface="Times New Roman" pitchFamily="18" charset="0"/>
              </a:rPr>
              <a:t>10</a:t>
            </a:r>
            <a:r>
              <a:rPr kumimoji="1" lang="zh-CN" altLang="en-US" sz="2400" b="1" dirty="0">
                <a:solidFill>
                  <a:srgbClr val="0000FF"/>
                </a:solidFill>
                <a:latin typeface="Times New Roman" pitchFamily="18" charset="0"/>
              </a:rPr>
              <a:t>个数据</a:t>
            </a:r>
            <a:r>
              <a:rPr kumimoji="1" lang="en-US" altLang="zh-CN" sz="2400" b="1" dirty="0">
                <a:solidFill>
                  <a:srgbClr val="0000FF"/>
                </a:solidFill>
                <a:latin typeface="Times New Roman" pitchFamily="18" charset="0"/>
              </a:rPr>
              <a:t>:\n");</a:t>
            </a:r>
          </a:p>
          <a:p>
            <a:pPr eaLnBrk="1" hangingPunct="1">
              <a:lnSpc>
                <a:spcPct val="130000"/>
              </a:lnSpc>
            </a:pPr>
            <a:r>
              <a:rPr kumimoji="1" lang="en-US" altLang="zh-CN" sz="2400" b="1" dirty="0">
                <a:solidFill>
                  <a:srgbClr val="0000FF"/>
                </a:solidFill>
                <a:latin typeface="Times New Roman" pitchFamily="18" charset="0"/>
              </a:rPr>
              <a:t>	for(</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=0;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&lt;N;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p>
          <a:p>
            <a:pPr eaLnBrk="1" hangingPunct="1">
              <a:lnSpc>
                <a:spcPct val="130000"/>
              </a:lnSpc>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printf</a:t>
            </a:r>
            <a:r>
              <a:rPr kumimoji="1" lang="en-US" altLang="zh-CN" sz="2400" b="1" dirty="0">
                <a:solidFill>
                  <a:srgbClr val="0000FF"/>
                </a:solidFill>
                <a:latin typeface="Times New Roman" pitchFamily="18" charset="0"/>
              </a:rPr>
              <a:t>("%3d", a[</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p>
          <a:p>
            <a:pPr eaLnBrk="1" hangingPunct="1">
              <a:lnSpc>
                <a:spcPct val="130000"/>
              </a:lnSpc>
            </a:pPr>
            <a:r>
              <a:rPr kumimoji="1" lang="en-US" altLang="zh-CN" sz="2400" b="1" dirty="0">
                <a:latin typeface="Times New Roman" pitchFamily="18" charset="0"/>
              </a:rPr>
              <a:t>}</a:t>
            </a:r>
            <a:endParaRPr kumimoji="1" lang="en-US" altLang="zh-CN" sz="2400" b="1" dirty="0">
              <a:solidFill>
                <a:srgbClr val="800000"/>
              </a:solidFill>
              <a:latin typeface="Times New Roman" pitchFamily="18" charset="0"/>
            </a:endParaRPr>
          </a:p>
        </p:txBody>
      </p:sp>
    </p:spTree>
    <p:extLst>
      <p:ext uri="{BB962C8B-B14F-4D97-AF65-F5344CB8AC3E}">
        <p14:creationId xmlns:p14="http://schemas.microsoft.com/office/powerpoint/2010/main" val="1247040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1" end="11"/>
                                            </p:txEl>
                                          </p:spTgt>
                                        </p:tgtEl>
                                        <p:attrNameLst>
                                          <p:attrName>style.visibility</p:attrName>
                                        </p:attrNameLst>
                                      </p:cBhvr>
                                      <p:to>
                                        <p:strVal val="visible"/>
                                      </p:to>
                                    </p:set>
                                    <p:animEffect transition="in" filter="barn(inVertical)">
                                      <p:cBhvr>
                                        <p:cTn id="12" dur="500"/>
                                        <p:tgtEl>
                                          <p:spTgt spid="5">
                                            <p:txEl>
                                              <p:pRg st="11" end="1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arn(inVertical)">
                                      <p:cBhvr>
                                        <p:cTn id="15" dur="500"/>
                                        <p:tgtEl>
                                          <p:spTgt spid="5">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arn(inVertical)">
                                      <p:cBhvr>
                                        <p:cTn id="18" dur="500"/>
                                        <p:tgtEl>
                                          <p:spTgt spid="5">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arn(inVertical)">
                                      <p:cBhvr>
                                        <p:cTn id="21" dur="500"/>
                                        <p:tgtEl>
                                          <p:spTgt spid="5">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barn(inVertical)">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arn(inVertic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barn(inVertical)">
                                      <p:cBhvr>
                                        <p:cTn id="34" dur="500"/>
                                        <p:tgtEl>
                                          <p:spTgt spid="5">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barn(inVertical)">
                                      <p:cBhvr>
                                        <p:cTn id="40" dur="500"/>
                                        <p:tgtEl>
                                          <p:spTgt spid="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barn(inVertical)">
                                      <p:cBhvr>
                                        <p:cTn id="45" dur="500"/>
                                        <p:tgtEl>
                                          <p:spTgt spid="5">
                                            <p:txEl>
                                              <p:pRg st="8" end="8"/>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barn(inVertical)">
                                      <p:cBhvr>
                                        <p:cTn id="48" dur="500"/>
                                        <p:tgtEl>
                                          <p:spTgt spid="5">
                                            <p:txEl>
                                              <p:pRg st="9" end="9"/>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barn(inVertical)">
                                      <p:cBhvr>
                                        <p:cTn id="5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xfrm>
            <a:off x="457200" y="1600200"/>
            <a:ext cx="8229600" cy="4908550"/>
          </a:xfrm>
        </p:spPr>
        <p:txBody>
          <a:bodyPr/>
          <a:lstStyle/>
          <a:p>
            <a:pPr eaLnBrk="1" hangingPunct="1">
              <a:lnSpc>
                <a:spcPct val="90000"/>
              </a:lnSpc>
              <a:defRPr/>
            </a:pPr>
            <a:r>
              <a:rPr lang="zh-CN" altLang="pt-BR" b="1"/>
              <a:t>方法二</a:t>
            </a:r>
          </a:p>
          <a:p>
            <a:pPr eaLnBrk="1" hangingPunct="1">
              <a:lnSpc>
                <a:spcPct val="90000"/>
              </a:lnSpc>
              <a:defRPr/>
            </a:pPr>
            <a:r>
              <a:rPr lang="pt-BR" altLang="zh-CN" b="1"/>
              <a:t>for(n=10;n&lt;100;n++)</a:t>
            </a:r>
          </a:p>
          <a:p>
            <a:pPr eaLnBrk="1" hangingPunct="1">
              <a:lnSpc>
                <a:spcPct val="90000"/>
              </a:lnSpc>
              <a:defRPr/>
            </a:pPr>
            <a:r>
              <a:rPr lang="pt-BR" altLang="zh-CN" b="1"/>
              <a:t>{       i=n%10;    </a:t>
            </a:r>
            <a:r>
              <a:rPr lang="pt-BR" altLang="zh-CN" b="1">
                <a:solidFill>
                  <a:srgbClr val="FF9900"/>
                </a:solidFill>
              </a:rPr>
              <a:t>/* i </a:t>
            </a:r>
            <a:r>
              <a:rPr lang="zh-CN" altLang="pt-BR" b="1">
                <a:solidFill>
                  <a:srgbClr val="FF9900"/>
                </a:solidFill>
              </a:rPr>
              <a:t>存放个位数 *</a:t>
            </a:r>
            <a:r>
              <a:rPr lang="pt-BR" altLang="zh-CN" b="1">
                <a:solidFill>
                  <a:srgbClr val="FF9900"/>
                </a:solidFill>
              </a:rPr>
              <a:t>/</a:t>
            </a:r>
          </a:p>
          <a:p>
            <a:pPr eaLnBrk="1" hangingPunct="1">
              <a:lnSpc>
                <a:spcPct val="90000"/>
              </a:lnSpc>
              <a:defRPr/>
            </a:pPr>
            <a:r>
              <a:rPr lang="pt-BR" altLang="zh-CN" b="1"/>
              <a:t>         j=n/10;      </a:t>
            </a:r>
            <a:r>
              <a:rPr lang="pt-BR" altLang="zh-CN" b="1">
                <a:solidFill>
                  <a:srgbClr val="FF9900"/>
                </a:solidFill>
              </a:rPr>
              <a:t>/* j</a:t>
            </a:r>
            <a:r>
              <a:rPr lang="zh-CN" altLang="pt-BR" b="1">
                <a:solidFill>
                  <a:srgbClr val="FF9900"/>
                </a:solidFill>
              </a:rPr>
              <a:t>存放最高位数 *</a:t>
            </a:r>
            <a:r>
              <a:rPr lang="pt-BR" altLang="zh-CN" b="1">
                <a:solidFill>
                  <a:srgbClr val="FF9900"/>
                </a:solidFill>
              </a:rPr>
              <a:t>/</a:t>
            </a:r>
          </a:p>
          <a:p>
            <a:pPr eaLnBrk="1" hangingPunct="1">
              <a:lnSpc>
                <a:spcPct val="90000"/>
              </a:lnSpc>
              <a:defRPr/>
            </a:pPr>
            <a:r>
              <a:rPr lang="pt-BR" altLang="zh-CN" b="1"/>
              <a:t>       if(i==j) printf("%d,",n);   }</a:t>
            </a:r>
          </a:p>
          <a:p>
            <a:pPr eaLnBrk="1" hangingPunct="1">
              <a:lnSpc>
                <a:spcPct val="90000"/>
              </a:lnSpc>
              <a:defRPr/>
            </a:pPr>
            <a:r>
              <a:rPr lang="pt-BR" altLang="zh-CN" b="1"/>
              <a:t>for(n=100;n&lt;1000;n++)</a:t>
            </a:r>
          </a:p>
          <a:p>
            <a:pPr eaLnBrk="1" hangingPunct="1">
              <a:lnSpc>
                <a:spcPct val="90000"/>
              </a:lnSpc>
              <a:defRPr/>
            </a:pPr>
            <a:r>
              <a:rPr lang="pt-BR" altLang="zh-CN" b="1"/>
              <a:t>{     i=n%10;    </a:t>
            </a:r>
            <a:r>
              <a:rPr lang="pt-BR" altLang="zh-CN" b="1">
                <a:solidFill>
                  <a:srgbClr val="FF9900"/>
                </a:solidFill>
              </a:rPr>
              <a:t>/* i </a:t>
            </a:r>
            <a:r>
              <a:rPr lang="zh-CN" altLang="pt-BR" b="1">
                <a:solidFill>
                  <a:srgbClr val="FF9900"/>
                </a:solidFill>
              </a:rPr>
              <a:t>存放个位数 *</a:t>
            </a:r>
            <a:r>
              <a:rPr lang="pt-BR" altLang="zh-CN" b="1">
                <a:solidFill>
                  <a:srgbClr val="FF9900"/>
                </a:solidFill>
              </a:rPr>
              <a:t>/</a:t>
            </a:r>
          </a:p>
          <a:p>
            <a:pPr eaLnBrk="1" hangingPunct="1">
              <a:lnSpc>
                <a:spcPct val="90000"/>
              </a:lnSpc>
              <a:defRPr/>
            </a:pPr>
            <a:r>
              <a:rPr lang="pt-BR" altLang="zh-CN" b="1"/>
              <a:t>       j=n/100;      </a:t>
            </a:r>
            <a:r>
              <a:rPr lang="pt-BR" altLang="zh-CN" b="1">
                <a:solidFill>
                  <a:srgbClr val="FF9900"/>
                </a:solidFill>
              </a:rPr>
              <a:t>/* j</a:t>
            </a:r>
            <a:r>
              <a:rPr lang="zh-CN" altLang="pt-BR" b="1">
                <a:solidFill>
                  <a:srgbClr val="FF9900"/>
                </a:solidFill>
              </a:rPr>
              <a:t>存放最高位数 *</a:t>
            </a:r>
            <a:r>
              <a:rPr lang="pt-BR" altLang="zh-CN" b="1">
                <a:solidFill>
                  <a:srgbClr val="FF9900"/>
                </a:solidFill>
              </a:rPr>
              <a:t>/</a:t>
            </a:r>
          </a:p>
          <a:p>
            <a:pPr eaLnBrk="1" hangingPunct="1">
              <a:lnSpc>
                <a:spcPct val="90000"/>
              </a:lnSpc>
              <a:defRPr/>
            </a:pPr>
            <a:r>
              <a:rPr lang="pt-BR" altLang="zh-CN" b="1"/>
              <a:t>       if(i==j) printf("%d,",n);   }</a:t>
            </a:r>
            <a:endParaRPr lang="en-US" altLang="zh-CN" b="1"/>
          </a:p>
        </p:txBody>
      </p:sp>
      <p:sp>
        <p:nvSpPr>
          <p:cNvPr id="149506" name="Rectangle 2"/>
          <p:cNvSpPr>
            <a:spLocks noGrp="1" noRot="1" noChangeArrowheads="1"/>
          </p:cNvSpPr>
          <p:nvPr>
            <p:ph type="title"/>
          </p:nvPr>
        </p:nvSpPr>
        <p:spPr/>
        <p:txBody>
          <a:bodyPr/>
          <a:lstStyle/>
          <a:p>
            <a:pPr eaLnBrk="1" hangingPunct="1">
              <a:defRPr/>
            </a:pPr>
            <a:r>
              <a:rPr lang="zh-CN" altLang="en-US" sz="3200" dirty="0">
                <a:solidFill>
                  <a:srgbClr val="C00000"/>
                </a:solidFill>
                <a:effectLst/>
              </a:rPr>
              <a:t>回文数，左右对称的自然数</a:t>
            </a:r>
          </a:p>
        </p:txBody>
      </p:sp>
    </p:spTree>
    <p:extLst>
      <p:ext uri="{BB962C8B-B14F-4D97-AF65-F5344CB8AC3E}">
        <p14:creationId xmlns:p14="http://schemas.microsoft.com/office/powerpoint/2010/main" val="14548853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0" y="1684338"/>
            <a:ext cx="4375150" cy="4525962"/>
          </a:xfrm>
        </p:spPr>
        <p:txBody>
          <a:bodyPr>
            <a:normAutofit fontScale="92500"/>
          </a:bodyPr>
          <a:lstStyle/>
          <a:p>
            <a:pPr eaLnBrk="1" hangingPunct="1">
              <a:lnSpc>
                <a:spcPct val="80000"/>
              </a:lnSpc>
              <a:defRPr/>
            </a:pPr>
            <a:r>
              <a:rPr lang="en-US" altLang="zh-CN" sz="2400" b="1"/>
              <a:t>main()</a:t>
            </a:r>
          </a:p>
          <a:p>
            <a:pPr eaLnBrk="1" hangingPunct="1">
              <a:lnSpc>
                <a:spcPct val="80000"/>
              </a:lnSpc>
              <a:defRPr/>
            </a:pPr>
            <a:r>
              <a:rPr lang="en-US" altLang="zh-CN" sz="2400" b="1"/>
              <a:t>{</a:t>
            </a:r>
          </a:p>
          <a:p>
            <a:pPr eaLnBrk="1" hangingPunct="1">
              <a:lnSpc>
                <a:spcPct val="80000"/>
              </a:lnSpc>
              <a:defRPr/>
            </a:pPr>
            <a:r>
              <a:rPr lang="en-US" altLang="zh-CN" sz="2400" b="1"/>
              <a:t>  int </a:t>
            </a:r>
          </a:p>
          <a:p>
            <a:pPr eaLnBrk="1" hangingPunct="1">
              <a:lnSpc>
                <a:spcPct val="80000"/>
              </a:lnSpc>
              <a:defRPr/>
            </a:pPr>
            <a:r>
              <a:rPr lang="en-US" altLang="zh-CN" sz="2400" b="1"/>
              <a:t>  a[10]={1,2,3,4,5,6,7,8,9,10};</a:t>
            </a:r>
          </a:p>
          <a:p>
            <a:pPr eaLnBrk="1" hangingPunct="1">
              <a:lnSpc>
                <a:spcPct val="80000"/>
              </a:lnSpc>
              <a:defRPr/>
            </a:pPr>
            <a:r>
              <a:rPr lang="en-US" altLang="zh-CN" sz="2400" b="1"/>
              <a:t>  int i,k=2,m=3,count,n=0;</a:t>
            </a:r>
          </a:p>
          <a:p>
            <a:pPr eaLnBrk="1" hangingPunct="1">
              <a:lnSpc>
                <a:spcPct val="80000"/>
              </a:lnSpc>
              <a:defRPr/>
            </a:pPr>
            <a:r>
              <a:rPr lang="en-US" altLang="zh-CN" sz="2400" b="1"/>
              <a:t>  i=k-1;</a:t>
            </a:r>
          </a:p>
          <a:p>
            <a:pPr eaLnBrk="1" hangingPunct="1">
              <a:lnSpc>
                <a:spcPct val="80000"/>
              </a:lnSpc>
              <a:defRPr/>
            </a:pPr>
            <a:r>
              <a:rPr lang="en-US" altLang="zh-CN" sz="2400" b="1"/>
              <a:t>  while(n&lt;10)</a:t>
            </a:r>
          </a:p>
          <a:p>
            <a:pPr eaLnBrk="1" hangingPunct="1">
              <a:lnSpc>
                <a:spcPct val="80000"/>
              </a:lnSpc>
              <a:defRPr/>
            </a:pPr>
            <a:r>
              <a:rPr lang="en-US" altLang="zh-CN" sz="2400" b="1"/>
              <a:t>  {  </a:t>
            </a:r>
          </a:p>
          <a:p>
            <a:pPr eaLnBrk="1" hangingPunct="1">
              <a:lnSpc>
                <a:spcPct val="80000"/>
              </a:lnSpc>
              <a:defRPr/>
            </a:pPr>
            <a:r>
              <a:rPr lang="en-US" altLang="zh-CN" sz="2400" b="1"/>
              <a:t>    for(count=1;count&lt;m;i++)</a:t>
            </a:r>
          </a:p>
          <a:p>
            <a:pPr eaLnBrk="1" hangingPunct="1">
              <a:lnSpc>
                <a:spcPct val="80000"/>
              </a:lnSpc>
              <a:defRPr/>
            </a:pPr>
            <a:r>
              <a:rPr lang="en-US" altLang="zh-CN" sz="2400" b="1"/>
              <a:t>       if(a[i%10])   count++;</a:t>
            </a:r>
          </a:p>
          <a:p>
            <a:pPr eaLnBrk="1" hangingPunct="1">
              <a:lnSpc>
                <a:spcPct val="80000"/>
              </a:lnSpc>
              <a:buFont typeface="Wingdings" pitchFamily="2" charset="2"/>
              <a:buNone/>
              <a:defRPr/>
            </a:pPr>
            <a:r>
              <a:rPr lang="en-US" altLang="zh-CN" sz="2400" b="1"/>
              <a:t>    </a:t>
            </a:r>
            <a:r>
              <a:rPr lang="en-US" altLang="zh-CN" sz="2400" b="1">
                <a:solidFill>
                  <a:schemeClr val="hlink"/>
                </a:solidFill>
              </a:rPr>
              <a:t>/*count</a:t>
            </a:r>
            <a:r>
              <a:rPr lang="zh-CN" altLang="en-US" sz="2400" b="1">
                <a:solidFill>
                  <a:schemeClr val="hlink"/>
                </a:solidFill>
              </a:rPr>
              <a:t>计数到</a:t>
            </a:r>
            <a:r>
              <a:rPr lang="en-US" altLang="zh-CN" sz="2400" b="1">
                <a:solidFill>
                  <a:schemeClr val="hlink"/>
                </a:solidFill>
              </a:rPr>
              <a:t>m</a:t>
            </a:r>
            <a:r>
              <a:rPr lang="zh-CN" altLang="en-US" sz="2400" b="1">
                <a:solidFill>
                  <a:schemeClr val="hlink"/>
                </a:solidFill>
              </a:rPr>
              <a:t>时，位置</a:t>
            </a:r>
            <a:r>
              <a:rPr lang="en-US" altLang="zh-CN" sz="2400" b="1">
                <a:solidFill>
                  <a:schemeClr val="hlink"/>
                </a:solidFill>
              </a:rPr>
              <a:t>i*/</a:t>
            </a:r>
          </a:p>
        </p:txBody>
      </p:sp>
      <p:sp>
        <p:nvSpPr>
          <p:cNvPr id="124930" name="Rectangle 2"/>
          <p:cNvSpPr>
            <a:spLocks noGrp="1" noRot="1" noChangeArrowheads="1"/>
          </p:cNvSpPr>
          <p:nvPr>
            <p:ph type="title"/>
          </p:nvPr>
        </p:nvSpPr>
        <p:spPr>
          <a:xfrm>
            <a:off x="457200" y="330200"/>
            <a:ext cx="8229600" cy="1143000"/>
          </a:xfrm>
        </p:spPr>
        <p:txBody>
          <a:bodyPr/>
          <a:lstStyle/>
          <a:p>
            <a:pPr eaLnBrk="1" hangingPunct="1">
              <a:defRPr/>
            </a:pPr>
            <a:r>
              <a:rPr lang="zh-CN" altLang="en-US" sz="3200" dirty="0">
                <a:solidFill>
                  <a:srgbClr val="C00000"/>
                </a:solidFill>
                <a:effectLst/>
              </a:rPr>
              <a:t>约瑟夫</a:t>
            </a:r>
            <a:br>
              <a:rPr lang="zh-CN" altLang="en-US" sz="4000" dirty="0"/>
            </a:br>
            <a:r>
              <a:rPr lang="zh-CN" altLang="en-US" sz="2800" dirty="0"/>
              <a:t> </a:t>
            </a:r>
            <a:r>
              <a:rPr lang="en-US" altLang="zh-CN" sz="2800" dirty="0"/>
              <a:t>/*</a:t>
            </a:r>
            <a:r>
              <a:rPr lang="zh-CN" altLang="en-US" sz="2800" dirty="0"/>
              <a:t>从</a:t>
            </a:r>
            <a:r>
              <a:rPr lang="en-US" altLang="zh-CN" sz="2800" dirty="0"/>
              <a:t>k</a:t>
            </a:r>
            <a:r>
              <a:rPr lang="zh-CN" altLang="en-US" sz="2800" dirty="0"/>
              <a:t>个人开始数，数到</a:t>
            </a:r>
            <a:r>
              <a:rPr lang="en-US" altLang="zh-CN" sz="2800" dirty="0"/>
              <a:t>m</a:t>
            </a:r>
            <a:r>
              <a:rPr lang="zh-CN" altLang="en-US" sz="2800" dirty="0"/>
              <a:t>的人出列，直到全部*</a:t>
            </a:r>
            <a:r>
              <a:rPr lang="en-US" altLang="zh-CN" sz="2800" dirty="0"/>
              <a:t>/</a:t>
            </a:r>
          </a:p>
        </p:txBody>
      </p:sp>
      <p:sp>
        <p:nvSpPr>
          <p:cNvPr id="124932" name="Rectangle 4"/>
          <p:cNvSpPr>
            <a:spLocks noChangeArrowheads="1"/>
          </p:cNvSpPr>
          <p:nvPr/>
        </p:nvSpPr>
        <p:spPr bwMode="auto">
          <a:xfrm>
            <a:off x="4832350" y="2774950"/>
            <a:ext cx="395128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defRPr/>
            </a:pPr>
            <a:r>
              <a:rPr lang="en-US" altLang="zh-CN" sz="2400" b="1" dirty="0">
                <a:effectLst>
                  <a:outerShdw blurRad="38100" dist="38100" dir="2700000" algn="tl">
                    <a:srgbClr val="000000"/>
                  </a:outerShdw>
                </a:effectLst>
                <a:ea typeface="宋体" pitchFamily="2" charset="-122"/>
              </a:rPr>
              <a:t>  while(!a[i%10])</a:t>
            </a:r>
          </a:p>
          <a:p>
            <a:pPr>
              <a:defRPr/>
            </a:pPr>
            <a:r>
              <a:rPr lang="en-US" altLang="zh-CN" sz="2400" b="1" dirty="0">
                <a:effectLst>
                  <a:outerShdw blurRad="38100" dist="38100" dir="2700000" algn="tl">
                    <a:srgbClr val="000000"/>
                  </a:outerShdw>
                </a:effectLst>
                <a:ea typeface="宋体" pitchFamily="2" charset="-122"/>
              </a:rPr>
              <a:t>           </a:t>
            </a:r>
            <a:r>
              <a:rPr lang="en-US" altLang="zh-CN" sz="2400" b="1" dirty="0" err="1">
                <a:effectLst>
                  <a:outerShdw blurRad="38100" dist="38100" dir="2700000" algn="tl">
                    <a:srgbClr val="000000"/>
                  </a:outerShdw>
                </a:effectLst>
                <a:ea typeface="宋体" pitchFamily="2" charset="-122"/>
              </a:rPr>
              <a:t>i</a:t>
            </a:r>
            <a:r>
              <a:rPr lang="en-US" altLang="zh-CN" sz="2400" b="1" dirty="0">
                <a:effectLst>
                  <a:outerShdw blurRad="38100" dist="38100" dir="2700000" algn="tl">
                    <a:srgbClr val="000000"/>
                  </a:outerShdw>
                </a:effectLst>
                <a:ea typeface="宋体" pitchFamily="2" charset="-122"/>
              </a:rPr>
              <a:t>++;   </a:t>
            </a:r>
          </a:p>
          <a:p>
            <a:pPr>
              <a:defRPr/>
            </a:pPr>
            <a:r>
              <a:rPr lang="en-US" altLang="zh-CN" sz="2400" b="1" dirty="0">
                <a:effectLst>
                  <a:outerShdw blurRad="38100" dist="38100" dir="2700000" algn="tl">
                    <a:srgbClr val="000000"/>
                  </a:outerShdw>
                </a:effectLst>
                <a:ea typeface="宋体" pitchFamily="2" charset="-122"/>
              </a:rPr>
              <a:t>                  </a:t>
            </a:r>
            <a:r>
              <a:rPr lang="en-US" altLang="zh-CN" sz="2400" b="1" dirty="0">
                <a:solidFill>
                  <a:schemeClr val="hlink"/>
                </a:solidFill>
                <a:effectLst>
                  <a:outerShdw blurRad="38100" dist="38100" dir="2700000" algn="tl">
                    <a:srgbClr val="000000"/>
                  </a:outerShdw>
                </a:effectLst>
                <a:ea typeface="宋体" pitchFamily="2" charset="-122"/>
              </a:rPr>
              <a:t>/*</a:t>
            </a:r>
            <a:r>
              <a:rPr lang="zh-CN" altLang="en-US" sz="2400" b="1" dirty="0">
                <a:solidFill>
                  <a:schemeClr val="hlink"/>
                </a:solidFill>
                <a:effectLst>
                  <a:outerShdw blurRad="38100" dist="38100" dir="2700000" algn="tl">
                    <a:srgbClr val="000000"/>
                  </a:outerShdw>
                </a:effectLst>
                <a:ea typeface="宋体" pitchFamily="2" charset="-122"/>
              </a:rPr>
              <a:t>不为</a:t>
            </a:r>
            <a:r>
              <a:rPr lang="en-US" altLang="zh-CN" sz="2400" b="1" dirty="0">
                <a:solidFill>
                  <a:schemeClr val="hlink"/>
                </a:solidFill>
                <a:effectLst>
                  <a:outerShdw blurRad="38100" dist="38100" dir="2700000" algn="tl">
                    <a:srgbClr val="000000"/>
                  </a:outerShdw>
                </a:effectLst>
                <a:ea typeface="宋体" pitchFamily="2" charset="-122"/>
              </a:rPr>
              <a:t>0</a:t>
            </a:r>
            <a:r>
              <a:rPr lang="zh-CN" altLang="en-US" sz="2400" b="1" dirty="0">
                <a:solidFill>
                  <a:schemeClr val="hlink"/>
                </a:solidFill>
                <a:effectLst>
                  <a:outerShdw blurRad="38100" dist="38100" dir="2700000" algn="tl">
                    <a:srgbClr val="000000"/>
                  </a:outerShdw>
                </a:effectLst>
                <a:ea typeface="宋体" pitchFamily="2" charset="-122"/>
              </a:rPr>
              <a:t>，输出*</a:t>
            </a:r>
            <a:r>
              <a:rPr lang="en-US" altLang="zh-CN" sz="2400" b="1" dirty="0">
                <a:solidFill>
                  <a:schemeClr val="hlink"/>
                </a:solidFill>
                <a:effectLst>
                  <a:outerShdw blurRad="38100" dist="38100" dir="2700000" algn="tl">
                    <a:srgbClr val="000000"/>
                  </a:outerShdw>
                </a:effectLst>
                <a:ea typeface="宋体" pitchFamily="2" charset="-122"/>
              </a:rPr>
              <a:t>/</a:t>
            </a:r>
          </a:p>
          <a:p>
            <a:pPr>
              <a:defRPr/>
            </a:pPr>
            <a:r>
              <a:rPr lang="en-US" altLang="zh-CN" sz="2400" b="1" dirty="0">
                <a:effectLst>
                  <a:outerShdw blurRad="38100" dist="38100" dir="2700000" algn="tl">
                    <a:srgbClr val="000000"/>
                  </a:outerShdw>
                </a:effectLst>
                <a:ea typeface="宋体" pitchFamily="2" charset="-122"/>
              </a:rPr>
              <a:t>  </a:t>
            </a:r>
            <a:r>
              <a:rPr lang="en-US" altLang="zh-CN" sz="2400" b="1" dirty="0" err="1">
                <a:effectLst>
                  <a:outerShdw blurRad="38100" dist="38100" dir="2700000" algn="tl">
                    <a:srgbClr val="000000"/>
                  </a:outerShdw>
                </a:effectLst>
                <a:ea typeface="宋体" pitchFamily="2" charset="-122"/>
              </a:rPr>
              <a:t>printf</a:t>
            </a:r>
            <a:r>
              <a:rPr lang="en-US" altLang="zh-CN" sz="2400" b="1" dirty="0">
                <a:effectLst>
                  <a:outerShdw blurRad="38100" dist="38100" dir="2700000" algn="tl">
                    <a:srgbClr val="000000"/>
                  </a:outerShdw>
                </a:effectLst>
                <a:ea typeface="宋体" pitchFamily="2" charset="-122"/>
              </a:rPr>
              <a:t>("%</a:t>
            </a:r>
            <a:r>
              <a:rPr lang="en-US" altLang="zh-CN" sz="2400" b="1" dirty="0" err="1">
                <a:effectLst>
                  <a:outerShdw blurRad="38100" dist="38100" dir="2700000" algn="tl">
                    <a:srgbClr val="000000"/>
                  </a:outerShdw>
                </a:effectLst>
                <a:ea typeface="宋体" pitchFamily="2" charset="-122"/>
              </a:rPr>
              <a:t>d,",a</a:t>
            </a:r>
            <a:r>
              <a:rPr lang="en-US" altLang="zh-CN" sz="2400" b="1" dirty="0">
                <a:effectLst>
                  <a:outerShdw blurRad="38100" dist="38100" dir="2700000" algn="tl">
                    <a:srgbClr val="000000"/>
                  </a:outerShdw>
                </a:effectLst>
                <a:ea typeface="宋体" pitchFamily="2" charset="-122"/>
              </a:rPr>
              <a:t>[i%10]);</a:t>
            </a:r>
          </a:p>
          <a:p>
            <a:pPr>
              <a:defRPr/>
            </a:pPr>
            <a:r>
              <a:rPr lang="en-US" altLang="zh-CN" sz="2400" b="1" dirty="0">
                <a:effectLst>
                  <a:outerShdw blurRad="38100" dist="38100" dir="2700000" algn="tl">
                    <a:srgbClr val="000000"/>
                  </a:outerShdw>
                </a:effectLst>
                <a:ea typeface="宋体" pitchFamily="2" charset="-122"/>
              </a:rPr>
              <a:t>  a[i%10]=0;</a:t>
            </a:r>
          </a:p>
          <a:p>
            <a:pPr>
              <a:defRPr/>
            </a:pPr>
            <a:r>
              <a:rPr lang="en-US" altLang="zh-CN" sz="2400" b="1" dirty="0">
                <a:effectLst>
                  <a:outerShdw blurRad="38100" dist="38100" dir="2700000" algn="tl">
                    <a:srgbClr val="000000"/>
                  </a:outerShdw>
                </a:effectLst>
                <a:ea typeface="宋体" pitchFamily="2" charset="-122"/>
              </a:rPr>
              <a:t>  n++;   </a:t>
            </a:r>
            <a:r>
              <a:rPr lang="en-US" altLang="zh-CN" sz="2400" b="1" dirty="0">
                <a:solidFill>
                  <a:schemeClr val="hlink"/>
                </a:solidFill>
                <a:effectLst>
                  <a:outerShdw blurRad="38100" dist="38100" dir="2700000" algn="tl">
                    <a:srgbClr val="000000"/>
                  </a:outerShdw>
                </a:effectLst>
                <a:ea typeface="宋体" pitchFamily="2" charset="-122"/>
              </a:rPr>
              <a:t>/*</a:t>
            </a:r>
            <a:r>
              <a:rPr lang="zh-CN" altLang="en-US" sz="2400" b="1" dirty="0">
                <a:solidFill>
                  <a:schemeClr val="hlink"/>
                </a:solidFill>
                <a:effectLst>
                  <a:outerShdw blurRad="38100" dist="38100" dir="2700000" algn="tl">
                    <a:srgbClr val="000000"/>
                  </a:outerShdw>
                </a:effectLst>
                <a:ea typeface="宋体" pitchFamily="2" charset="-122"/>
              </a:rPr>
              <a:t>输出的数计数*</a:t>
            </a:r>
            <a:r>
              <a:rPr lang="en-US" altLang="zh-CN" sz="2400" b="1" dirty="0">
                <a:solidFill>
                  <a:schemeClr val="hlink"/>
                </a:solidFill>
                <a:effectLst>
                  <a:outerShdw blurRad="38100" dist="38100" dir="2700000" algn="tl">
                    <a:srgbClr val="000000"/>
                  </a:outerShdw>
                </a:effectLst>
                <a:ea typeface="宋体" pitchFamily="2" charset="-122"/>
              </a:rPr>
              <a:t>/</a:t>
            </a:r>
          </a:p>
          <a:p>
            <a:pPr>
              <a:defRPr/>
            </a:pPr>
            <a:r>
              <a:rPr lang="en-US" altLang="zh-CN" sz="2400" b="1" dirty="0">
                <a:effectLst>
                  <a:outerShdw blurRad="38100" dist="38100" dir="2700000" algn="tl">
                    <a:srgbClr val="000000"/>
                  </a:outerShdw>
                </a:effectLst>
                <a:ea typeface="宋体" pitchFamily="2" charset="-122"/>
              </a:rPr>
              <a:t>  </a:t>
            </a:r>
            <a:r>
              <a:rPr lang="en-US" altLang="zh-CN" sz="2400" b="1" dirty="0" err="1">
                <a:effectLst>
                  <a:outerShdw blurRad="38100" dist="38100" dir="2700000" algn="tl">
                    <a:srgbClr val="000000"/>
                  </a:outerShdw>
                </a:effectLst>
                <a:ea typeface="宋体" pitchFamily="2" charset="-122"/>
              </a:rPr>
              <a:t>i</a:t>
            </a:r>
            <a:r>
              <a:rPr lang="en-US" altLang="zh-CN" sz="2400" b="1" dirty="0">
                <a:effectLst>
                  <a:outerShdw blurRad="38100" dist="38100" dir="2700000" algn="tl">
                    <a:srgbClr val="000000"/>
                  </a:outerShdw>
                </a:effectLst>
                <a:ea typeface="宋体" pitchFamily="2" charset="-122"/>
              </a:rPr>
              <a:t>++;</a:t>
            </a:r>
          </a:p>
          <a:p>
            <a:pPr>
              <a:defRPr/>
            </a:pPr>
            <a:r>
              <a:rPr lang="en-US" altLang="zh-CN" sz="2400" b="1" dirty="0">
                <a:effectLst>
                  <a:outerShdw blurRad="38100" dist="38100" dir="2700000" algn="tl">
                    <a:srgbClr val="000000"/>
                  </a:outerShdw>
                </a:effectLst>
                <a:ea typeface="宋体" pitchFamily="2" charset="-122"/>
              </a:rPr>
              <a:t>  }</a:t>
            </a:r>
          </a:p>
          <a:p>
            <a:pPr>
              <a:defRPr/>
            </a:pPr>
            <a:r>
              <a:rPr lang="en-US" altLang="zh-CN" sz="2400" b="1" dirty="0">
                <a:effectLst>
                  <a:outerShdw blurRad="38100" dist="38100" dir="2700000" algn="tl">
                    <a:srgbClr val="000000"/>
                  </a:outerShdw>
                </a:effectLst>
                <a:ea typeface="宋体" pitchFamily="2" charset="-122"/>
              </a:rPr>
              <a:t>}</a:t>
            </a:r>
          </a:p>
        </p:txBody>
      </p:sp>
    </p:spTree>
    <p:extLst>
      <p:ext uri="{BB962C8B-B14F-4D97-AF65-F5344CB8AC3E}">
        <p14:creationId xmlns:p14="http://schemas.microsoft.com/office/powerpoint/2010/main" val="41211675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eaLnBrk="1" hangingPunct="1">
              <a:defRPr/>
            </a:pPr>
            <a:r>
              <a:rPr lang="zh-CN" altLang="en-US" sz="3200" dirty="0">
                <a:solidFill>
                  <a:srgbClr val="C00000"/>
                </a:solidFill>
                <a:effectLst/>
              </a:rPr>
              <a:t>字符串输出</a:t>
            </a:r>
          </a:p>
        </p:txBody>
      </p:sp>
      <p:sp>
        <p:nvSpPr>
          <p:cNvPr id="142339" name="Rectangle 3"/>
          <p:cNvSpPr>
            <a:spLocks noGrp="1" noChangeArrowheads="1"/>
          </p:cNvSpPr>
          <p:nvPr>
            <p:ph type="body" idx="1"/>
          </p:nvPr>
        </p:nvSpPr>
        <p:spPr>
          <a:xfrm>
            <a:off x="457200" y="1165225"/>
            <a:ext cx="8229600" cy="5383213"/>
          </a:xfrm>
        </p:spPr>
        <p:txBody>
          <a:bodyPr/>
          <a:lstStyle/>
          <a:p>
            <a:pPr eaLnBrk="1" hangingPunct="1">
              <a:lnSpc>
                <a:spcPct val="90000"/>
              </a:lnSpc>
              <a:defRPr/>
            </a:pPr>
            <a:r>
              <a:rPr lang="en-US" altLang="zh-CN" sz="2800" b="1" dirty="0"/>
              <a:t>main()</a:t>
            </a:r>
          </a:p>
          <a:p>
            <a:pPr eaLnBrk="1" hangingPunct="1">
              <a:lnSpc>
                <a:spcPct val="90000"/>
              </a:lnSpc>
              <a:defRPr/>
            </a:pPr>
            <a:r>
              <a:rPr lang="en-US" altLang="zh-CN" sz="2800" b="1" dirty="0"/>
              <a:t>{</a:t>
            </a:r>
          </a:p>
          <a:p>
            <a:pPr eaLnBrk="1" hangingPunct="1">
              <a:lnSpc>
                <a:spcPct val="90000"/>
              </a:lnSpc>
              <a:defRPr/>
            </a:pPr>
            <a:r>
              <a:rPr lang="en-US" altLang="zh-CN" sz="2800" b="1"/>
              <a:t>   long int number=123456;</a:t>
            </a:r>
          </a:p>
          <a:p>
            <a:pPr eaLnBrk="1" hangingPunct="1">
              <a:lnSpc>
                <a:spcPct val="90000"/>
              </a:lnSpc>
              <a:defRPr/>
            </a:pPr>
            <a:r>
              <a:rPr lang="en-US" altLang="zh-CN" sz="2800" b="1" dirty="0"/>
              <a:t>   int </a:t>
            </a:r>
            <a:r>
              <a:rPr lang="en-US" altLang="zh-CN" sz="2800" b="1" dirty="0" err="1"/>
              <a:t>i,n</a:t>
            </a:r>
            <a:r>
              <a:rPr lang="en-US" altLang="zh-CN" sz="2800" b="1" dirty="0"/>
              <a:t>=6;</a:t>
            </a:r>
          </a:p>
          <a:p>
            <a:pPr eaLnBrk="1" hangingPunct="1">
              <a:lnSpc>
                <a:spcPct val="90000"/>
              </a:lnSpc>
              <a:defRPr/>
            </a:pPr>
            <a:r>
              <a:rPr lang="en-US" altLang="zh-CN" sz="2800" b="1" dirty="0"/>
              <a:t>   char a[8];</a:t>
            </a:r>
          </a:p>
          <a:p>
            <a:pPr eaLnBrk="1" hangingPunct="1">
              <a:lnSpc>
                <a:spcPct val="90000"/>
              </a:lnSpc>
              <a:defRPr/>
            </a:pPr>
            <a:r>
              <a:rPr lang="en-US" altLang="zh-CN" sz="2800" b="1" dirty="0"/>
              <a:t>   a[n]='\0';</a:t>
            </a:r>
          </a:p>
          <a:p>
            <a:pPr eaLnBrk="1" hangingPunct="1">
              <a:lnSpc>
                <a:spcPct val="90000"/>
              </a:lnSpc>
              <a:defRPr/>
            </a:pPr>
            <a:r>
              <a:rPr lang="en-US" altLang="zh-CN" sz="2800" b="1" dirty="0"/>
              <a:t>   for(</a:t>
            </a:r>
            <a:r>
              <a:rPr lang="en-US" altLang="zh-CN" sz="2800" b="1" dirty="0" err="1"/>
              <a:t>i</a:t>
            </a:r>
            <a:r>
              <a:rPr lang="en-US" altLang="zh-CN" sz="2800" b="1" dirty="0"/>
              <a:t>=n-1;number;i--)</a:t>
            </a:r>
          </a:p>
          <a:p>
            <a:pPr eaLnBrk="1" hangingPunct="1">
              <a:lnSpc>
                <a:spcPct val="90000"/>
              </a:lnSpc>
              <a:defRPr/>
            </a:pPr>
            <a:r>
              <a:rPr lang="en-US" altLang="zh-CN" sz="2800" b="1" dirty="0"/>
              <a:t>   {  a[</a:t>
            </a:r>
            <a:r>
              <a:rPr lang="en-US" altLang="zh-CN" sz="2800" b="1" dirty="0" err="1"/>
              <a:t>i</a:t>
            </a:r>
            <a:r>
              <a:rPr lang="en-US" altLang="zh-CN" sz="2800" b="1" dirty="0"/>
              <a:t>]=number%10+'0';</a:t>
            </a:r>
          </a:p>
          <a:p>
            <a:pPr eaLnBrk="1" hangingPunct="1">
              <a:lnSpc>
                <a:spcPct val="90000"/>
              </a:lnSpc>
              <a:defRPr/>
            </a:pPr>
            <a:r>
              <a:rPr lang="en-US" altLang="zh-CN" sz="2800" b="1" dirty="0"/>
              <a:t>       number/=10;  }</a:t>
            </a:r>
          </a:p>
          <a:p>
            <a:pPr eaLnBrk="1" hangingPunct="1">
              <a:lnSpc>
                <a:spcPct val="90000"/>
              </a:lnSpc>
              <a:defRPr/>
            </a:pPr>
            <a:r>
              <a:rPr lang="en-US" altLang="zh-CN" sz="2800" b="1" dirty="0"/>
              <a:t>   </a:t>
            </a:r>
            <a:r>
              <a:rPr lang="en-US" altLang="zh-CN" sz="2800" b="1" dirty="0" err="1"/>
              <a:t>printf</a:t>
            </a:r>
            <a:r>
              <a:rPr lang="en-US" altLang="zh-CN" sz="2800" b="1" dirty="0"/>
              <a:t>("%</a:t>
            </a:r>
            <a:r>
              <a:rPr lang="en-US" altLang="zh-CN" sz="2800" b="1" dirty="0" err="1"/>
              <a:t>s",a</a:t>
            </a:r>
            <a:r>
              <a:rPr lang="en-US" altLang="zh-CN" sz="2800" b="1" dirty="0"/>
              <a:t>);</a:t>
            </a:r>
          </a:p>
          <a:p>
            <a:pPr eaLnBrk="1" hangingPunct="1">
              <a:lnSpc>
                <a:spcPct val="90000"/>
              </a:lnSpc>
              <a:defRPr/>
            </a:pPr>
            <a:r>
              <a:rPr lang="en-US" altLang="zh-CN" sz="2800" b="1" dirty="0"/>
              <a:t>}</a:t>
            </a:r>
          </a:p>
        </p:txBody>
      </p:sp>
    </p:spTree>
    <p:extLst>
      <p:ext uri="{BB962C8B-B14F-4D97-AF65-F5344CB8AC3E}">
        <p14:creationId xmlns:p14="http://schemas.microsoft.com/office/powerpoint/2010/main" val="29844999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103</a:t>
            </a:fld>
            <a:endParaRPr lang="en-US" altLang="zh-CN" sz="1400" b="0"/>
          </a:p>
        </p:txBody>
      </p:sp>
      <p:sp>
        <p:nvSpPr>
          <p:cNvPr id="8" name="Rectangle 2"/>
          <p:cNvSpPr>
            <a:spLocks noChangeArrowheads="1"/>
          </p:cNvSpPr>
          <p:nvPr/>
        </p:nvSpPr>
        <p:spPr bwMode="auto">
          <a:xfrm>
            <a:off x="812383" y="2468417"/>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5400" b="1" dirty="0">
                <a:solidFill>
                  <a:schemeClr val="tx2"/>
                </a:solidFill>
              </a:rPr>
              <a:t>习题讲解</a:t>
            </a:r>
            <a:endParaRPr lang="en-US" altLang="zh-CN" sz="5400" b="1" dirty="0">
              <a:solidFill>
                <a:schemeClr val="tx2"/>
              </a:solidFill>
            </a:endParaRPr>
          </a:p>
        </p:txBody>
      </p:sp>
    </p:spTree>
    <p:extLst>
      <p:ext uri="{BB962C8B-B14F-4D97-AF65-F5344CB8AC3E}">
        <p14:creationId xmlns:p14="http://schemas.microsoft.com/office/powerpoint/2010/main" val="42448152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63512" y="563562"/>
            <a:ext cx="8670925" cy="399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5000"/>
              </a:lnSpc>
              <a:spcBef>
                <a:spcPct val="50000"/>
              </a:spcBef>
            </a:pPr>
            <a:r>
              <a:rPr kumimoji="1" lang="zh-CN" altLang="en-US" sz="2500" b="1" dirty="0">
                <a:solidFill>
                  <a:srgbClr val="640424"/>
                </a:solidFill>
              </a:rPr>
              <a:t>例</a:t>
            </a:r>
            <a:r>
              <a:rPr kumimoji="1" lang="en-US" altLang="zh-CN" sz="2500" b="1" dirty="0">
                <a:solidFill>
                  <a:srgbClr val="640424"/>
                </a:solidFill>
              </a:rPr>
              <a:t>1</a:t>
            </a:r>
            <a:r>
              <a:rPr kumimoji="1" lang="zh-CN" altLang="en-US" sz="2500" b="1" dirty="0">
                <a:solidFill>
                  <a:srgbClr val="640424"/>
                </a:solidFill>
              </a:rPr>
              <a:t>：若有如下定义</a:t>
            </a:r>
          </a:p>
          <a:p>
            <a:pPr algn="just">
              <a:lnSpc>
                <a:spcPct val="90000"/>
              </a:lnSpc>
              <a:spcBef>
                <a:spcPct val="50000"/>
              </a:spcBef>
            </a:pPr>
            <a:r>
              <a:rPr kumimoji="1" lang="en-US" altLang="zh-CN" sz="2500" b="1" dirty="0" err="1">
                <a:solidFill>
                  <a:srgbClr val="1A0599"/>
                </a:solidFill>
              </a:rPr>
              <a:t>int</a:t>
            </a:r>
            <a:r>
              <a:rPr kumimoji="1" lang="en-US" altLang="zh-CN" sz="2500" b="1" dirty="0">
                <a:solidFill>
                  <a:srgbClr val="1A0599"/>
                </a:solidFill>
              </a:rPr>
              <a:t>  a [9];</a:t>
            </a:r>
          </a:p>
          <a:p>
            <a:pPr>
              <a:lnSpc>
                <a:spcPct val="95000"/>
              </a:lnSpc>
              <a:spcBef>
                <a:spcPct val="50000"/>
              </a:spcBef>
            </a:pPr>
            <a:r>
              <a:rPr kumimoji="1" lang="zh-CN" altLang="en-US" sz="2500" b="1" dirty="0">
                <a:solidFill>
                  <a:srgbClr val="1A0599"/>
                </a:solidFill>
                <a:latin typeface="宋体" charset="-122"/>
              </a:rPr>
              <a:t>则数组</a:t>
            </a:r>
            <a:r>
              <a:rPr kumimoji="1" lang="en-US" altLang="zh-CN" sz="2500" b="1" dirty="0">
                <a:solidFill>
                  <a:srgbClr val="1A0599"/>
                </a:solidFill>
              </a:rPr>
              <a:t>a</a:t>
            </a:r>
            <a:r>
              <a:rPr kumimoji="1" lang="zh-CN" altLang="en-US" sz="2500" b="1" dirty="0">
                <a:solidFill>
                  <a:srgbClr val="1A0599"/>
                </a:solidFill>
                <a:latin typeface="宋体" charset="-122"/>
              </a:rPr>
              <a:t>元素下标的上限为</a:t>
            </a:r>
            <a:r>
              <a:rPr kumimoji="1" lang="en-US" altLang="zh-CN" sz="2500" b="1" dirty="0">
                <a:solidFill>
                  <a:srgbClr val="1A0599"/>
                </a:solidFill>
              </a:rPr>
              <a:t>________</a:t>
            </a:r>
            <a:r>
              <a:rPr kumimoji="1" lang="zh-CN" altLang="en-US" sz="2500" b="1" dirty="0">
                <a:solidFill>
                  <a:srgbClr val="1A0599"/>
                </a:solidFill>
                <a:latin typeface="宋体" charset="-122"/>
              </a:rPr>
              <a:t>，下限为</a:t>
            </a:r>
            <a:r>
              <a:rPr kumimoji="1" lang="en-US" altLang="zh-CN" sz="2500" b="1" dirty="0">
                <a:solidFill>
                  <a:srgbClr val="1A0599"/>
                </a:solidFill>
              </a:rPr>
              <a:t>_______</a:t>
            </a:r>
            <a:r>
              <a:rPr kumimoji="1" lang="zh-CN" altLang="en-US" sz="2500" b="1" dirty="0">
                <a:solidFill>
                  <a:srgbClr val="1A0599"/>
                </a:solidFill>
                <a:latin typeface="宋体" charset="-122"/>
              </a:rPr>
              <a:t>。</a:t>
            </a:r>
          </a:p>
          <a:p>
            <a:pPr>
              <a:lnSpc>
                <a:spcPct val="90000"/>
              </a:lnSpc>
            </a:pPr>
            <a:endParaRPr kumimoji="1" lang="zh-CN" altLang="en-US" sz="2500" b="1" dirty="0">
              <a:solidFill>
                <a:srgbClr val="1A0599"/>
              </a:solidFill>
            </a:endParaRPr>
          </a:p>
          <a:p>
            <a:pPr>
              <a:lnSpc>
                <a:spcPct val="90000"/>
              </a:lnSpc>
            </a:pPr>
            <a:r>
              <a:rPr kumimoji="1" lang="zh-CN" altLang="en-US" sz="2500" b="1" dirty="0">
                <a:solidFill>
                  <a:srgbClr val="640424"/>
                </a:solidFill>
              </a:rPr>
              <a:t>例</a:t>
            </a:r>
            <a:r>
              <a:rPr kumimoji="1" lang="en-US" altLang="zh-CN" sz="2500" b="1" dirty="0">
                <a:solidFill>
                  <a:srgbClr val="640424"/>
                </a:solidFill>
              </a:rPr>
              <a:t>2</a:t>
            </a:r>
            <a:r>
              <a:rPr kumimoji="1" lang="zh-CN" altLang="en-US" sz="2500" b="1" dirty="0">
                <a:solidFill>
                  <a:srgbClr val="640424"/>
                </a:solidFill>
              </a:rPr>
              <a:t>：下列程序是否正确 </a:t>
            </a:r>
          </a:p>
          <a:p>
            <a:pPr>
              <a:lnSpc>
                <a:spcPct val="90000"/>
              </a:lnSpc>
            </a:pPr>
            <a:r>
              <a:rPr kumimoji="1" lang="zh-CN" altLang="en-US" sz="2500" b="1" dirty="0">
                <a:solidFill>
                  <a:srgbClr val="1A0599"/>
                </a:solidFill>
                <a:latin typeface="楷体_GB2312" pitchFamily="49" charset="-122"/>
                <a:ea typeface="楷体_GB2312" pitchFamily="49" charset="-122"/>
              </a:rPr>
              <a:t>     </a:t>
            </a:r>
            <a:r>
              <a:rPr kumimoji="1" lang="en-US" altLang="zh-CN" sz="2500" b="1" dirty="0" err="1">
                <a:solidFill>
                  <a:srgbClr val="1A0599"/>
                </a:solidFill>
                <a:latin typeface="楷体_GB2312" pitchFamily="49" charset="-122"/>
                <a:ea typeface="楷体_GB2312" pitchFamily="49" charset="-122"/>
              </a:rPr>
              <a:t>int</a:t>
            </a:r>
            <a:r>
              <a:rPr kumimoji="1" lang="en-US" altLang="zh-CN" sz="2500" b="1" dirty="0">
                <a:solidFill>
                  <a:srgbClr val="1A0599"/>
                </a:solidFill>
                <a:latin typeface="楷体_GB2312" pitchFamily="49" charset="-122"/>
                <a:ea typeface="楷体_GB2312" pitchFamily="49" charset="-122"/>
              </a:rPr>
              <a:t> n;</a:t>
            </a:r>
          </a:p>
          <a:p>
            <a:pPr>
              <a:lnSpc>
                <a:spcPct val="90000"/>
              </a:lnSpc>
            </a:pPr>
            <a:r>
              <a:rPr kumimoji="1" lang="en-US" altLang="zh-CN" sz="2500" b="1" dirty="0">
                <a:solidFill>
                  <a:srgbClr val="1A0599"/>
                </a:solidFill>
                <a:latin typeface="楷体_GB2312" pitchFamily="49" charset="-122"/>
                <a:ea typeface="楷体_GB2312" pitchFamily="49" charset="-122"/>
              </a:rPr>
              <a:t>     </a:t>
            </a:r>
            <a:r>
              <a:rPr kumimoji="1" lang="en-US" altLang="zh-CN" sz="2500" b="1" dirty="0" err="1">
                <a:solidFill>
                  <a:srgbClr val="1A0599"/>
                </a:solidFill>
                <a:latin typeface="楷体_GB2312" pitchFamily="49" charset="-122"/>
                <a:ea typeface="楷体_GB2312" pitchFamily="49" charset="-122"/>
              </a:rPr>
              <a:t>scanf</a:t>
            </a:r>
            <a:r>
              <a:rPr kumimoji="1" lang="en-US" altLang="zh-CN" sz="2500" b="1" dirty="0">
                <a:solidFill>
                  <a:srgbClr val="1A0599"/>
                </a:solidFill>
                <a:latin typeface="楷体_GB2312" pitchFamily="49" charset="-122"/>
                <a:ea typeface="楷体_GB2312" pitchFamily="49" charset="-122"/>
              </a:rPr>
              <a:t>("%</a:t>
            </a:r>
            <a:r>
              <a:rPr kumimoji="1" lang="en-US" altLang="zh-CN" sz="2500" b="1" dirty="0" err="1">
                <a:solidFill>
                  <a:srgbClr val="1A0599"/>
                </a:solidFill>
                <a:latin typeface="楷体_GB2312" pitchFamily="49" charset="-122"/>
                <a:ea typeface="楷体_GB2312" pitchFamily="49" charset="-122"/>
              </a:rPr>
              <a:t>d",&amp;n</a:t>
            </a:r>
            <a:r>
              <a:rPr kumimoji="1" lang="en-US" altLang="zh-CN" sz="2500" b="1" dirty="0">
                <a:solidFill>
                  <a:srgbClr val="1A0599"/>
                </a:solidFill>
                <a:latin typeface="楷体_GB2312" pitchFamily="49" charset="-122"/>
                <a:ea typeface="楷体_GB2312" pitchFamily="49" charset="-122"/>
              </a:rPr>
              <a:t>);</a:t>
            </a:r>
          </a:p>
          <a:p>
            <a:pPr>
              <a:lnSpc>
                <a:spcPct val="90000"/>
              </a:lnSpc>
            </a:pPr>
            <a:r>
              <a:rPr kumimoji="1" lang="en-US" altLang="zh-CN" sz="2500" b="1" dirty="0">
                <a:solidFill>
                  <a:srgbClr val="1A0599"/>
                </a:solidFill>
                <a:latin typeface="楷体_GB2312" pitchFamily="49" charset="-122"/>
                <a:ea typeface="楷体_GB2312" pitchFamily="49" charset="-122"/>
              </a:rPr>
              <a:t>     char </a:t>
            </a:r>
            <a:r>
              <a:rPr kumimoji="1" lang="en-US" altLang="zh-CN" sz="2500" b="1" dirty="0" err="1">
                <a:solidFill>
                  <a:srgbClr val="1A0599"/>
                </a:solidFill>
                <a:latin typeface="楷体_GB2312" pitchFamily="49" charset="-122"/>
                <a:ea typeface="楷体_GB2312" pitchFamily="49" charset="-122"/>
              </a:rPr>
              <a:t>ch</a:t>
            </a:r>
            <a:r>
              <a:rPr kumimoji="1" lang="en-US" altLang="zh-CN" sz="2500" b="1" dirty="0">
                <a:solidFill>
                  <a:srgbClr val="1A0599"/>
                </a:solidFill>
                <a:latin typeface="楷体_GB2312" pitchFamily="49" charset="-122"/>
                <a:ea typeface="楷体_GB2312" pitchFamily="49" charset="-122"/>
              </a:rPr>
              <a:t>[n];</a:t>
            </a:r>
          </a:p>
          <a:p>
            <a:pPr>
              <a:lnSpc>
                <a:spcPct val="90000"/>
              </a:lnSpc>
            </a:pPr>
            <a:endParaRPr kumimoji="1" lang="en-US" altLang="zh-CN" sz="2500" b="1" dirty="0">
              <a:solidFill>
                <a:srgbClr val="1A0599"/>
              </a:solidFill>
              <a:latin typeface="楷体_GB2312" pitchFamily="49" charset="-122"/>
              <a:ea typeface="楷体_GB2312" pitchFamily="49" charset="-122"/>
            </a:endParaRPr>
          </a:p>
          <a:p>
            <a:endParaRPr kumimoji="1" lang="en-US" altLang="zh-CN" sz="2500" b="1" dirty="0">
              <a:solidFill>
                <a:srgbClr val="1A0599"/>
              </a:solidFill>
              <a:latin typeface="楷体_GB2312" pitchFamily="49" charset="-122"/>
              <a:ea typeface="楷体_GB2312" pitchFamily="49" charset="-122"/>
            </a:endParaRPr>
          </a:p>
        </p:txBody>
      </p:sp>
      <p:sp>
        <p:nvSpPr>
          <p:cNvPr id="72707"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2708"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36614" name="Text Box 6"/>
          <p:cNvSpPr txBox="1">
            <a:spLocks noChangeArrowheads="1"/>
          </p:cNvSpPr>
          <p:nvPr/>
        </p:nvSpPr>
        <p:spPr bwMode="auto">
          <a:xfrm>
            <a:off x="4574381" y="1653509"/>
            <a:ext cx="3159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8</a:t>
            </a:r>
          </a:p>
        </p:txBody>
      </p:sp>
      <p:sp>
        <p:nvSpPr>
          <p:cNvPr id="836615" name="Text Box 7"/>
          <p:cNvSpPr txBox="1">
            <a:spLocks noChangeArrowheads="1"/>
          </p:cNvSpPr>
          <p:nvPr/>
        </p:nvSpPr>
        <p:spPr bwMode="auto">
          <a:xfrm>
            <a:off x="6925330" y="1653509"/>
            <a:ext cx="3159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0</a:t>
            </a:r>
          </a:p>
        </p:txBody>
      </p:sp>
      <p:sp>
        <p:nvSpPr>
          <p:cNvPr id="2" name="矩形 1"/>
          <p:cNvSpPr/>
          <p:nvPr/>
        </p:nvSpPr>
        <p:spPr>
          <a:xfrm>
            <a:off x="163511" y="4306669"/>
            <a:ext cx="8670926" cy="1323439"/>
          </a:xfrm>
          <a:prstGeom prst="rect">
            <a:avLst/>
          </a:prstGeom>
        </p:spPr>
        <p:txBody>
          <a:bodyPr wrap="square">
            <a:spAutoFit/>
          </a:bodyPr>
          <a:lstStyle/>
          <a:p>
            <a:r>
              <a:rPr kumimoji="1" lang="zh-CN" altLang="en-US" sz="2500" b="1" dirty="0">
                <a:solidFill>
                  <a:srgbClr val="640424"/>
                </a:solidFill>
              </a:rPr>
              <a:t>例</a:t>
            </a:r>
            <a:r>
              <a:rPr kumimoji="1" lang="en-US" altLang="zh-CN" sz="2500" b="1" dirty="0">
                <a:solidFill>
                  <a:srgbClr val="640424"/>
                </a:solidFill>
              </a:rPr>
              <a:t>3</a:t>
            </a:r>
            <a:r>
              <a:rPr kumimoji="1" lang="zh-CN" altLang="en-US" sz="2500" b="1" dirty="0">
                <a:solidFill>
                  <a:srgbClr val="640424"/>
                </a:solidFill>
              </a:rPr>
              <a:t>：如果</a:t>
            </a:r>
            <a:r>
              <a:rPr kumimoji="1" lang="en-US" altLang="zh-CN" sz="2500" b="1" dirty="0">
                <a:solidFill>
                  <a:srgbClr val="640424"/>
                </a:solidFill>
              </a:rPr>
              <a:t>a[1]=3</a:t>
            </a:r>
            <a:r>
              <a:rPr kumimoji="1" lang="zh-CN" altLang="en-US" sz="2500" b="1" dirty="0">
                <a:solidFill>
                  <a:srgbClr val="640424"/>
                </a:solidFill>
              </a:rPr>
              <a:t>，执行</a:t>
            </a:r>
            <a:r>
              <a:rPr kumimoji="1" lang="en-US" altLang="zh-CN" sz="2500" b="1" dirty="0">
                <a:solidFill>
                  <a:srgbClr val="640424"/>
                </a:solidFill>
              </a:rPr>
              <a:t>b[2]=++a[1]</a:t>
            </a:r>
            <a:r>
              <a:rPr kumimoji="1" lang="zh-CN" altLang="en-US" sz="2500" b="1" dirty="0">
                <a:solidFill>
                  <a:srgbClr val="640424"/>
                </a:solidFill>
              </a:rPr>
              <a:t>；</a:t>
            </a:r>
            <a:r>
              <a:rPr kumimoji="1" lang="en-US" altLang="zh-CN" sz="2500" b="1" dirty="0">
                <a:solidFill>
                  <a:srgbClr val="640424"/>
                </a:solidFill>
              </a:rPr>
              <a:t>c[3]=a[1]++</a:t>
            </a:r>
            <a:r>
              <a:rPr kumimoji="1" lang="zh-CN" altLang="en-US" sz="2500" b="1" dirty="0">
                <a:solidFill>
                  <a:srgbClr val="640424"/>
                </a:solidFill>
              </a:rPr>
              <a:t>；</a:t>
            </a:r>
            <a:r>
              <a:rPr kumimoji="1" lang="en-US" altLang="zh-CN" sz="2500" b="1" dirty="0">
                <a:solidFill>
                  <a:srgbClr val="640424"/>
                </a:solidFill>
              </a:rPr>
              <a:t>b[2]</a:t>
            </a:r>
            <a:r>
              <a:rPr kumimoji="1" lang="zh-CN" altLang="en-US" sz="2500" b="1" dirty="0">
                <a:solidFill>
                  <a:srgbClr val="640424"/>
                </a:solidFill>
              </a:rPr>
              <a:t>和</a:t>
            </a:r>
            <a:r>
              <a:rPr kumimoji="1" lang="en-US" altLang="zh-CN" sz="2500" b="1" dirty="0">
                <a:solidFill>
                  <a:srgbClr val="640424"/>
                </a:solidFill>
              </a:rPr>
              <a:t>c[3]</a:t>
            </a:r>
            <a:r>
              <a:rPr kumimoji="1" lang="zh-CN" altLang="en-US" sz="2500" b="1" dirty="0">
                <a:solidFill>
                  <a:srgbClr val="640424"/>
                </a:solidFill>
              </a:rPr>
              <a:t>的值是</a:t>
            </a:r>
            <a:r>
              <a:rPr kumimoji="1" lang="zh-CN" altLang="en-US" sz="2500" b="1" dirty="0">
                <a:solidFill>
                  <a:srgbClr val="640424"/>
                </a:solidFill>
                <a:sym typeface="Wingdings" pitchFamily="2" charset="2"/>
              </a:rPr>
              <a:t>（     ）</a:t>
            </a:r>
            <a:r>
              <a:rPr kumimoji="1" lang="zh-CN" altLang="en-US" sz="2500" b="1" dirty="0">
                <a:solidFill>
                  <a:srgbClr val="640424"/>
                </a:solidFill>
              </a:rPr>
              <a:t> ；</a:t>
            </a:r>
          </a:p>
          <a:p>
            <a:pPr algn="just" eaLnBrk="1" hangingPunct="1">
              <a:spcBef>
                <a:spcPct val="20000"/>
              </a:spcBef>
            </a:pPr>
            <a:r>
              <a:rPr kumimoji="1" lang="zh-CN" altLang="en-US" sz="2500" dirty="0">
                <a:latin typeface="宋体" charset="-122"/>
              </a:rPr>
              <a:t>  </a:t>
            </a:r>
            <a:r>
              <a:rPr kumimoji="1" lang="en-US" altLang="zh-CN" sz="2500" b="1" dirty="0">
                <a:solidFill>
                  <a:srgbClr val="1A0599"/>
                </a:solidFill>
                <a:latin typeface="楷体_GB2312" pitchFamily="49" charset="-122"/>
                <a:ea typeface="楷体_GB2312" pitchFamily="49" charset="-122"/>
              </a:rPr>
              <a:t>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2</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2</a:t>
            </a: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B</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 </a:t>
            </a: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C</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3</a:t>
            </a: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D</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3</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a:t>
            </a:r>
          </a:p>
        </p:txBody>
      </p:sp>
      <p:sp>
        <p:nvSpPr>
          <p:cNvPr id="9" name="Text Box 7"/>
          <p:cNvSpPr txBox="1">
            <a:spLocks noChangeArrowheads="1"/>
          </p:cNvSpPr>
          <p:nvPr/>
        </p:nvSpPr>
        <p:spPr bwMode="auto">
          <a:xfrm>
            <a:off x="2195736" y="4725144"/>
            <a:ext cx="3952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a:solidFill>
                  <a:srgbClr val="FF0000"/>
                </a:solidFill>
                <a:ea typeface="黑体" pitchFamily="2" charset="-122"/>
              </a:rPr>
              <a:t>B</a:t>
            </a:r>
          </a:p>
        </p:txBody>
      </p:sp>
      <p:grpSp>
        <p:nvGrpSpPr>
          <p:cNvPr id="10" name="Group 50"/>
          <p:cNvGrpSpPr>
            <a:grpSpLocks/>
          </p:cNvGrpSpPr>
          <p:nvPr/>
        </p:nvGrpSpPr>
        <p:grpSpPr bwMode="auto">
          <a:xfrm>
            <a:off x="3366948" y="2886490"/>
            <a:ext cx="815139" cy="905376"/>
            <a:chOff x="2472" y="2268"/>
            <a:chExt cx="192" cy="216"/>
          </a:xfrm>
        </p:grpSpPr>
        <p:sp>
          <p:nvSpPr>
            <p:cNvPr id="11" name="Line 51"/>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 name="Line 52"/>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extLst>
      <p:ext uri="{BB962C8B-B14F-4D97-AF65-F5344CB8AC3E}">
        <p14:creationId xmlns:p14="http://schemas.microsoft.com/office/powerpoint/2010/main" val="37283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barn(inVertical)">
                                      <p:cBhvr>
                                        <p:cTn id="7" dur="500"/>
                                        <p:tgtEl>
                                          <p:spTgt spid="7270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2706">
                                            <p:txEl>
                                              <p:pRg st="1" end="1"/>
                                            </p:txEl>
                                          </p:spTgt>
                                        </p:tgtEl>
                                        <p:attrNameLst>
                                          <p:attrName>style.visibility</p:attrName>
                                        </p:attrNameLst>
                                      </p:cBhvr>
                                      <p:to>
                                        <p:strVal val="visible"/>
                                      </p:to>
                                    </p:set>
                                    <p:animEffect transition="in" filter="barn(inVertical)">
                                      <p:cBhvr>
                                        <p:cTn id="10" dur="500"/>
                                        <p:tgtEl>
                                          <p:spTgt spid="7270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2706">
                                            <p:txEl>
                                              <p:pRg st="2" end="2"/>
                                            </p:txEl>
                                          </p:spTgt>
                                        </p:tgtEl>
                                        <p:attrNameLst>
                                          <p:attrName>style.visibility</p:attrName>
                                        </p:attrNameLst>
                                      </p:cBhvr>
                                      <p:to>
                                        <p:strVal val="visible"/>
                                      </p:to>
                                    </p:set>
                                    <p:animEffect transition="in" filter="barn(inVertical)">
                                      <p:cBhvr>
                                        <p:cTn id="13" dur="500"/>
                                        <p:tgtEl>
                                          <p:spTgt spid="7270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366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366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72706">
                                            <p:txEl>
                                              <p:pRg st="4" end="4"/>
                                            </p:txEl>
                                          </p:spTgt>
                                        </p:tgtEl>
                                        <p:attrNameLst>
                                          <p:attrName>style.visibility</p:attrName>
                                        </p:attrNameLst>
                                      </p:cBhvr>
                                      <p:to>
                                        <p:strVal val="visible"/>
                                      </p:to>
                                    </p:set>
                                    <p:animEffect transition="in" filter="barn(inVertical)">
                                      <p:cBhvr>
                                        <p:cTn id="26" dur="500"/>
                                        <p:tgtEl>
                                          <p:spTgt spid="72706">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72706">
                                            <p:txEl>
                                              <p:pRg st="5" end="5"/>
                                            </p:txEl>
                                          </p:spTgt>
                                        </p:tgtEl>
                                        <p:attrNameLst>
                                          <p:attrName>style.visibility</p:attrName>
                                        </p:attrNameLst>
                                      </p:cBhvr>
                                      <p:to>
                                        <p:strVal val="visible"/>
                                      </p:to>
                                    </p:set>
                                    <p:animEffect transition="in" filter="barn(inVertical)">
                                      <p:cBhvr>
                                        <p:cTn id="29" dur="500"/>
                                        <p:tgtEl>
                                          <p:spTgt spid="72706">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72706">
                                            <p:txEl>
                                              <p:pRg st="6" end="6"/>
                                            </p:txEl>
                                          </p:spTgt>
                                        </p:tgtEl>
                                        <p:attrNameLst>
                                          <p:attrName>style.visibility</p:attrName>
                                        </p:attrNameLst>
                                      </p:cBhvr>
                                      <p:to>
                                        <p:strVal val="visible"/>
                                      </p:to>
                                    </p:set>
                                    <p:animEffect transition="in" filter="barn(inVertical)">
                                      <p:cBhvr>
                                        <p:cTn id="32" dur="500"/>
                                        <p:tgtEl>
                                          <p:spTgt spid="72706">
                                            <p:txEl>
                                              <p:pRg st="6" end="6"/>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72706">
                                            <p:txEl>
                                              <p:pRg st="7" end="7"/>
                                            </p:txEl>
                                          </p:spTgt>
                                        </p:tgtEl>
                                        <p:attrNameLst>
                                          <p:attrName>style.visibility</p:attrName>
                                        </p:attrNameLst>
                                      </p:cBhvr>
                                      <p:to>
                                        <p:strVal val="visible"/>
                                      </p:to>
                                    </p:set>
                                    <p:animEffect transition="in" filter="barn(inVertical)">
                                      <p:cBhvr>
                                        <p:cTn id="35" dur="500"/>
                                        <p:tgtEl>
                                          <p:spTgt spid="72706">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ox(out)">
                                      <p:cBhvr>
                                        <p:cTn id="40" dur="500"/>
                                        <p:tgtEl>
                                          <p:spTgt spid="10"/>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arn(inVertical)">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4" grpId="0" autoUpdateAnimBg="0"/>
      <p:bldP spid="836615" grpId="0" autoUpdateAnimBg="0"/>
      <p:bldP spid="2" grpId="0"/>
      <p:bldP spid="9"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63512" y="577056"/>
            <a:ext cx="8670925" cy="5739128"/>
          </a:xfrm>
          <a:prstGeom prst="rect">
            <a:avLst/>
          </a:prstGeom>
          <a:solidFill>
            <a:schemeClr val="bg1"/>
          </a:solidFill>
          <a:ln>
            <a:noFill/>
          </a:ln>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nSpc>
                <a:spcPct val="95000"/>
              </a:lnSpc>
              <a:spcBef>
                <a:spcPct val="50000"/>
              </a:spcBef>
            </a:pPr>
            <a:r>
              <a:rPr kumimoji="1" lang="zh-CN" altLang="en-US" sz="2500" b="1" dirty="0">
                <a:solidFill>
                  <a:srgbClr val="640424"/>
                </a:solidFill>
              </a:rPr>
              <a:t>例</a:t>
            </a:r>
            <a:r>
              <a:rPr kumimoji="1" lang="en-US" altLang="zh-CN" sz="2500" b="1" dirty="0">
                <a:solidFill>
                  <a:srgbClr val="640424"/>
                </a:solidFill>
              </a:rPr>
              <a:t>4</a:t>
            </a:r>
            <a:r>
              <a:rPr kumimoji="1" lang="zh-CN" altLang="en-US" sz="2500" b="1" dirty="0">
                <a:solidFill>
                  <a:srgbClr val="640424"/>
                </a:solidFill>
              </a:rPr>
              <a:t>：若有说明：</a:t>
            </a:r>
            <a:r>
              <a:rPr kumimoji="1" lang="en-US" altLang="zh-CN" sz="2500" b="1" dirty="0" err="1">
                <a:solidFill>
                  <a:srgbClr val="640424"/>
                </a:solidFill>
              </a:rPr>
              <a:t>int</a:t>
            </a:r>
            <a:r>
              <a:rPr kumimoji="1" lang="en-US" altLang="zh-CN" sz="2500" b="1" dirty="0">
                <a:solidFill>
                  <a:srgbClr val="640424"/>
                </a:solidFill>
              </a:rPr>
              <a:t>  a[ ][4] = {1,2,3,4,5,6,7,8,9}</a:t>
            </a:r>
            <a:r>
              <a:rPr kumimoji="1" lang="zh-CN" altLang="en-US" sz="2500" b="1" dirty="0">
                <a:solidFill>
                  <a:srgbClr val="640424"/>
                </a:solidFill>
              </a:rPr>
              <a:t>，则数组第一          维的大小为（    ）</a:t>
            </a:r>
            <a:r>
              <a:rPr kumimoji="1" lang="zh-CN" altLang="en-US" sz="3000" b="1" dirty="0">
                <a:solidFill>
                  <a:schemeClr val="bg2"/>
                </a:solidFill>
                <a:latin typeface="楷体_GB2312" pitchFamily="49" charset="-122"/>
                <a:ea typeface="楷体_GB2312" pitchFamily="49" charset="-122"/>
              </a:rPr>
              <a:t>          。</a:t>
            </a:r>
          </a:p>
          <a:p>
            <a:pPr>
              <a:spcAft>
                <a:spcPts val="1200"/>
              </a:spcAft>
            </a:pP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2       B</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3        C</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       D</a:t>
            </a:r>
            <a:r>
              <a:rPr kumimoji="1" lang="zh-CN" altLang="en-US" sz="2500" b="1" dirty="0">
                <a:solidFill>
                  <a:srgbClr val="1A0599"/>
                </a:solidFill>
                <a:latin typeface="楷体_GB2312" pitchFamily="49" charset="-122"/>
                <a:ea typeface="楷体_GB2312" pitchFamily="49" charset="-122"/>
              </a:rPr>
              <a:t>、不确定的值 </a:t>
            </a:r>
          </a:p>
          <a:p>
            <a:pPr algn="just" hangingPunct="1">
              <a:spcBef>
                <a:spcPct val="50000"/>
              </a:spcBef>
            </a:pPr>
            <a:r>
              <a:rPr kumimoji="1" lang="zh-CN" altLang="en-US" sz="2500" b="1" dirty="0">
                <a:solidFill>
                  <a:srgbClr val="640424"/>
                </a:solidFill>
              </a:rPr>
              <a:t>例</a:t>
            </a:r>
            <a:r>
              <a:rPr kumimoji="1" lang="en-US" altLang="zh-CN" sz="2500" b="1" dirty="0">
                <a:solidFill>
                  <a:srgbClr val="640424"/>
                </a:solidFill>
              </a:rPr>
              <a:t>5</a:t>
            </a:r>
            <a:r>
              <a:rPr kumimoji="1" lang="zh-CN" altLang="en-US" sz="2500" b="1" dirty="0">
                <a:solidFill>
                  <a:srgbClr val="640424"/>
                </a:solidFill>
              </a:rPr>
              <a:t>：下面的程序将二维数组</a:t>
            </a:r>
            <a:r>
              <a:rPr kumimoji="1" lang="en-US" altLang="zh-CN" sz="2500" b="1" dirty="0">
                <a:solidFill>
                  <a:srgbClr val="640424"/>
                </a:solidFill>
              </a:rPr>
              <a:t>a</a:t>
            </a:r>
            <a:r>
              <a:rPr kumimoji="1" lang="zh-CN" altLang="en-US" sz="2500" b="1" dirty="0">
                <a:solidFill>
                  <a:srgbClr val="640424"/>
                </a:solidFill>
              </a:rPr>
              <a:t>的行和列互换后存放到数组</a:t>
            </a:r>
            <a:r>
              <a:rPr kumimoji="1" lang="en-US" altLang="zh-CN" sz="2500" b="1" dirty="0">
                <a:solidFill>
                  <a:srgbClr val="640424"/>
                </a:solidFill>
              </a:rPr>
              <a:t>b</a:t>
            </a:r>
            <a:r>
              <a:rPr kumimoji="1" lang="zh-CN" altLang="en-US" sz="2500" b="1" dirty="0">
                <a:solidFill>
                  <a:srgbClr val="640424"/>
                </a:solidFill>
              </a:rPr>
              <a:t>中，请填空完成该程序。</a:t>
            </a:r>
          </a:p>
          <a:p>
            <a:pPr algn="just">
              <a:lnSpc>
                <a:spcPct val="80000"/>
              </a:lnSpc>
              <a:spcBef>
                <a:spcPct val="50000"/>
              </a:spcBef>
            </a:pPr>
            <a:r>
              <a:rPr kumimoji="1" lang="zh-CN" altLang="en-US" sz="2100" dirty="0">
                <a:solidFill>
                  <a:srgbClr val="1A0599"/>
                </a:solidFill>
              </a:rPr>
              <a:t>     </a:t>
            </a:r>
            <a:r>
              <a:rPr kumimoji="1" lang="en-US" altLang="zh-CN" sz="2100" b="1" dirty="0">
                <a:solidFill>
                  <a:srgbClr val="1A0599"/>
                </a:solidFill>
                <a:latin typeface="Courier New" pitchFamily="49" charset="0"/>
              </a:rPr>
              <a:t>#include  &lt;</a:t>
            </a:r>
            <a:r>
              <a:rPr kumimoji="1" lang="en-US" altLang="zh-CN" sz="2100" b="1" dirty="0" err="1">
                <a:solidFill>
                  <a:srgbClr val="1A0599"/>
                </a:solidFill>
                <a:latin typeface="Courier New" pitchFamily="49" charset="0"/>
              </a:rPr>
              <a:t>stdio.h</a:t>
            </a:r>
            <a:r>
              <a:rPr kumimoji="1" lang="en-US" altLang="zh-CN" sz="2100" b="1" dirty="0">
                <a:solidFill>
                  <a:srgbClr val="1A0599"/>
                </a:solidFill>
                <a:latin typeface="Courier New" pitchFamily="49" charset="0"/>
              </a:rPr>
              <a:t>&gt;</a:t>
            </a:r>
          </a:p>
          <a:p>
            <a:pPr algn="just">
              <a:lnSpc>
                <a:spcPct val="80000"/>
              </a:lnSpc>
              <a:spcBef>
                <a:spcPct val="50000"/>
              </a:spcBef>
            </a:pPr>
            <a:r>
              <a:rPr kumimoji="1" lang="en-US" altLang="zh-CN" sz="2100" b="1" dirty="0">
                <a:solidFill>
                  <a:srgbClr val="1A0599"/>
                </a:solidFill>
                <a:latin typeface="Courier New" pitchFamily="49" charset="0"/>
              </a:rPr>
              <a:t>  void main( )</a:t>
            </a:r>
          </a:p>
          <a:p>
            <a:pPr algn="just">
              <a:lnSpc>
                <a:spcPct val="80000"/>
              </a:lnSpc>
              <a:spcBef>
                <a:spcPct val="50000"/>
              </a:spcBef>
            </a:pPr>
            <a:r>
              <a:rPr kumimoji="1" lang="en-US" altLang="zh-CN" sz="2100" b="1" dirty="0">
                <a:solidFill>
                  <a:srgbClr val="1A0599"/>
                </a:solidFill>
                <a:latin typeface="Courier New" pitchFamily="49" charset="0"/>
              </a:rPr>
              <a:t>  {</a:t>
            </a:r>
            <a:r>
              <a:rPr kumimoji="1" lang="en-US" altLang="zh-CN" sz="2100" b="1" dirty="0" err="1">
                <a:solidFill>
                  <a:srgbClr val="1A0599"/>
                </a:solidFill>
                <a:latin typeface="Courier New" pitchFamily="49" charset="0"/>
              </a:rPr>
              <a:t>int</a:t>
            </a:r>
            <a:r>
              <a:rPr kumimoji="1" lang="en-US" altLang="zh-CN" sz="2100" b="1" dirty="0">
                <a:solidFill>
                  <a:srgbClr val="1A0599"/>
                </a:solidFill>
                <a:latin typeface="Courier New" pitchFamily="49" charset="0"/>
              </a:rPr>
              <a:t>  a[3][3]={{1,2,3},{4,5,6},{7,8,9}},b[3][3];</a:t>
            </a:r>
          </a:p>
          <a:p>
            <a:pPr algn="just">
              <a:lnSpc>
                <a:spcPct val="80000"/>
              </a:lnSpc>
              <a:spcBef>
                <a:spcPct val="50000"/>
              </a:spcBef>
            </a:pPr>
            <a:r>
              <a:rPr kumimoji="1" lang="en-US" altLang="zh-CN" sz="2100" b="1" dirty="0">
                <a:solidFill>
                  <a:srgbClr val="1A0599"/>
                </a:solidFill>
                <a:latin typeface="Courier New" pitchFamily="49" charset="0"/>
              </a:rPr>
              <a:t>   </a:t>
            </a:r>
            <a:r>
              <a:rPr kumimoji="1" lang="en-US" altLang="zh-CN" sz="2100" b="1" dirty="0" err="1">
                <a:solidFill>
                  <a:srgbClr val="1A0599"/>
                </a:solidFill>
                <a:latin typeface="Courier New" pitchFamily="49" charset="0"/>
              </a:rPr>
              <a:t>int</a:t>
            </a:r>
            <a:r>
              <a:rPr kumimoji="1" lang="en-US" altLang="zh-CN" sz="2100" b="1" dirty="0">
                <a:solidFill>
                  <a:srgbClr val="1A0599"/>
                </a:solidFill>
                <a:latin typeface="Courier New" pitchFamily="49" charset="0"/>
              </a:rPr>
              <a:t>  </a:t>
            </a:r>
            <a:r>
              <a:rPr kumimoji="1" lang="en-US" altLang="zh-CN" sz="2100" b="1" dirty="0" err="1">
                <a:solidFill>
                  <a:srgbClr val="1A0599"/>
                </a:solidFill>
                <a:latin typeface="Courier New" pitchFamily="49" charset="0"/>
              </a:rPr>
              <a:t>i</a:t>
            </a:r>
            <a:r>
              <a:rPr kumimoji="1" lang="en-US" altLang="zh-CN" sz="2100" b="1" dirty="0">
                <a:solidFill>
                  <a:srgbClr val="1A0599"/>
                </a:solidFill>
                <a:latin typeface="Courier New" pitchFamily="49" charset="0"/>
              </a:rPr>
              <a:t>, j;</a:t>
            </a:r>
          </a:p>
          <a:p>
            <a:pPr algn="just">
              <a:lnSpc>
                <a:spcPct val="80000"/>
              </a:lnSpc>
              <a:spcBef>
                <a:spcPct val="50000"/>
              </a:spcBef>
            </a:pPr>
            <a:r>
              <a:rPr kumimoji="1" lang="en-US" altLang="zh-CN" sz="2100" b="1" dirty="0">
                <a:solidFill>
                  <a:srgbClr val="1A0599"/>
                </a:solidFill>
                <a:latin typeface="Courier New" pitchFamily="49" charset="0"/>
              </a:rPr>
              <a:t>   for( </a:t>
            </a:r>
            <a:r>
              <a:rPr kumimoji="1" lang="en-US" altLang="zh-CN" sz="2100" b="1" dirty="0" err="1">
                <a:solidFill>
                  <a:srgbClr val="1A0599"/>
                </a:solidFill>
                <a:latin typeface="Courier New" pitchFamily="49" charset="0"/>
              </a:rPr>
              <a:t>i</a:t>
            </a:r>
            <a:r>
              <a:rPr kumimoji="1" lang="en-US" altLang="zh-CN" sz="2100" b="1" dirty="0">
                <a:solidFill>
                  <a:srgbClr val="1A0599"/>
                </a:solidFill>
                <a:latin typeface="Courier New" pitchFamily="49" charset="0"/>
              </a:rPr>
              <a:t>=0; </a:t>
            </a:r>
            <a:r>
              <a:rPr kumimoji="1" lang="en-US" altLang="zh-CN" sz="2100" b="1" dirty="0" err="1">
                <a:solidFill>
                  <a:srgbClr val="1A0599"/>
                </a:solidFill>
                <a:latin typeface="Courier New" pitchFamily="49" charset="0"/>
              </a:rPr>
              <a:t>i</a:t>
            </a:r>
            <a:r>
              <a:rPr kumimoji="1" lang="en-US" altLang="zh-CN" sz="2100" b="1" dirty="0">
                <a:solidFill>
                  <a:srgbClr val="1A0599"/>
                </a:solidFill>
                <a:latin typeface="Courier New" pitchFamily="49" charset="0"/>
              </a:rPr>
              <a:t>&lt;3; ++</a:t>
            </a:r>
            <a:r>
              <a:rPr kumimoji="1" lang="en-US" altLang="zh-CN" sz="2100" b="1" dirty="0" err="1">
                <a:solidFill>
                  <a:srgbClr val="1A0599"/>
                </a:solidFill>
                <a:latin typeface="Courier New" pitchFamily="49" charset="0"/>
              </a:rPr>
              <a:t>i</a:t>
            </a:r>
            <a:r>
              <a:rPr kumimoji="1" lang="en-US" altLang="zh-CN" sz="2100" b="1" dirty="0">
                <a:solidFill>
                  <a:srgbClr val="1A0599"/>
                </a:solidFill>
                <a:latin typeface="Courier New" pitchFamily="49" charset="0"/>
              </a:rPr>
              <a:t> )</a:t>
            </a:r>
          </a:p>
          <a:p>
            <a:pPr algn="just">
              <a:lnSpc>
                <a:spcPct val="80000"/>
              </a:lnSpc>
              <a:spcBef>
                <a:spcPct val="50000"/>
              </a:spcBef>
            </a:pPr>
            <a:r>
              <a:rPr kumimoji="1" lang="en-US" altLang="zh-CN" sz="2100" b="1" dirty="0">
                <a:solidFill>
                  <a:srgbClr val="1A0599"/>
                </a:solidFill>
                <a:latin typeface="Courier New" pitchFamily="49" charset="0"/>
              </a:rPr>
              <a:t>      for( j=0; j&lt;3; ++j )</a:t>
            </a:r>
          </a:p>
          <a:p>
            <a:pPr algn="just">
              <a:lnSpc>
                <a:spcPct val="80000"/>
              </a:lnSpc>
              <a:spcBef>
                <a:spcPct val="50000"/>
              </a:spcBef>
            </a:pPr>
            <a:r>
              <a:rPr kumimoji="1" lang="en-US" altLang="zh-CN" sz="2100" b="1" dirty="0">
                <a:solidFill>
                  <a:srgbClr val="1A0599"/>
                </a:solidFill>
                <a:latin typeface="Courier New" pitchFamily="49" charset="0"/>
              </a:rPr>
              <a:t>      _________________</a:t>
            </a:r>
          </a:p>
          <a:p>
            <a:pPr>
              <a:lnSpc>
                <a:spcPct val="80000"/>
              </a:lnSpc>
              <a:spcBef>
                <a:spcPct val="50000"/>
              </a:spcBef>
            </a:pPr>
            <a:r>
              <a:rPr kumimoji="1" lang="en-US" altLang="zh-CN" sz="2100" b="1" dirty="0">
                <a:solidFill>
                  <a:srgbClr val="1A0599"/>
                </a:solidFill>
                <a:latin typeface="Courier New" pitchFamily="49" charset="0"/>
              </a:rPr>
              <a:t>   } </a:t>
            </a:r>
          </a:p>
        </p:txBody>
      </p:sp>
      <p:sp>
        <p:nvSpPr>
          <p:cNvPr id="74755"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4756"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38662" name="Text Box 6"/>
          <p:cNvSpPr txBox="1">
            <a:spLocks noChangeArrowheads="1"/>
          </p:cNvSpPr>
          <p:nvPr/>
        </p:nvSpPr>
        <p:spPr bwMode="auto">
          <a:xfrm>
            <a:off x="2123728" y="980728"/>
            <a:ext cx="38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B</a:t>
            </a:r>
          </a:p>
        </p:txBody>
      </p:sp>
      <p:sp>
        <p:nvSpPr>
          <p:cNvPr id="838663" name="Text Box 7"/>
          <p:cNvSpPr txBox="1">
            <a:spLocks noChangeArrowheads="1"/>
          </p:cNvSpPr>
          <p:nvPr/>
        </p:nvSpPr>
        <p:spPr bwMode="auto">
          <a:xfrm>
            <a:off x="1187624" y="5445224"/>
            <a:ext cx="3835400" cy="37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100" b="1" dirty="0">
                <a:solidFill>
                  <a:srgbClr val="FF0000"/>
                </a:solidFill>
                <a:latin typeface="Courier New" pitchFamily="49" charset="0"/>
              </a:rPr>
              <a:t>b[j][</a:t>
            </a:r>
            <a:r>
              <a:rPr kumimoji="1" lang="en-US" altLang="zh-CN" sz="2100" b="1" dirty="0" err="1">
                <a:solidFill>
                  <a:srgbClr val="FF0000"/>
                </a:solidFill>
                <a:latin typeface="Courier New" pitchFamily="49" charset="0"/>
              </a:rPr>
              <a:t>i</a:t>
            </a:r>
            <a:r>
              <a:rPr kumimoji="1" lang="en-US" altLang="zh-CN" sz="2100" b="1" dirty="0">
                <a:solidFill>
                  <a:srgbClr val="FF0000"/>
                </a:solidFill>
                <a:latin typeface="Courier New" pitchFamily="49" charset="0"/>
              </a:rPr>
              <a:t>] = a[</a:t>
            </a:r>
            <a:r>
              <a:rPr kumimoji="1" lang="en-US" altLang="zh-CN" sz="2100" b="1" dirty="0" err="1">
                <a:solidFill>
                  <a:srgbClr val="FF0000"/>
                </a:solidFill>
                <a:latin typeface="Courier New" pitchFamily="49" charset="0"/>
              </a:rPr>
              <a:t>i</a:t>
            </a:r>
            <a:r>
              <a:rPr kumimoji="1" lang="en-US" altLang="zh-CN" sz="2100" b="1" dirty="0">
                <a:solidFill>
                  <a:srgbClr val="FF0000"/>
                </a:solidFill>
                <a:latin typeface="Courier New" pitchFamily="49" charset="0"/>
              </a:rPr>
              <a:t>][j];</a:t>
            </a:r>
          </a:p>
        </p:txBody>
      </p:sp>
    </p:spTree>
    <p:extLst>
      <p:ext uri="{BB962C8B-B14F-4D97-AF65-F5344CB8AC3E}">
        <p14:creationId xmlns:p14="http://schemas.microsoft.com/office/powerpoint/2010/main" val="390627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barn(inVertical)">
                                      <p:cBhvr>
                                        <p:cTn id="7" dur="500"/>
                                        <p:tgtEl>
                                          <p:spTgt spid="7475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4754">
                                            <p:txEl>
                                              <p:pRg st="1" end="1"/>
                                            </p:txEl>
                                          </p:spTgt>
                                        </p:tgtEl>
                                        <p:attrNameLst>
                                          <p:attrName>style.visibility</p:attrName>
                                        </p:attrNameLst>
                                      </p:cBhvr>
                                      <p:to>
                                        <p:strVal val="visible"/>
                                      </p:to>
                                    </p:set>
                                    <p:animEffect transition="in" filter="barn(inVertical)">
                                      <p:cBhvr>
                                        <p:cTn id="10" dur="500"/>
                                        <p:tgtEl>
                                          <p:spTgt spid="7475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86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4754">
                                            <p:txEl>
                                              <p:pRg st="2" end="2"/>
                                            </p:txEl>
                                          </p:spTgt>
                                        </p:tgtEl>
                                        <p:attrNameLst>
                                          <p:attrName>style.visibility</p:attrName>
                                        </p:attrNameLst>
                                      </p:cBhvr>
                                      <p:to>
                                        <p:strVal val="visible"/>
                                      </p:to>
                                    </p:set>
                                    <p:animEffect transition="in" filter="barn(inVertical)">
                                      <p:cBhvr>
                                        <p:cTn id="19" dur="500"/>
                                        <p:tgtEl>
                                          <p:spTgt spid="74754">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4754">
                                            <p:txEl>
                                              <p:pRg st="3" end="3"/>
                                            </p:txEl>
                                          </p:spTgt>
                                        </p:tgtEl>
                                        <p:attrNameLst>
                                          <p:attrName>style.visibility</p:attrName>
                                        </p:attrNameLst>
                                      </p:cBhvr>
                                      <p:to>
                                        <p:strVal val="visible"/>
                                      </p:to>
                                    </p:set>
                                    <p:animEffect transition="in" filter="barn(inVertical)">
                                      <p:cBhvr>
                                        <p:cTn id="22" dur="500"/>
                                        <p:tgtEl>
                                          <p:spTgt spid="74754">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4754">
                                            <p:txEl>
                                              <p:pRg st="4" end="4"/>
                                            </p:txEl>
                                          </p:spTgt>
                                        </p:tgtEl>
                                        <p:attrNameLst>
                                          <p:attrName>style.visibility</p:attrName>
                                        </p:attrNameLst>
                                      </p:cBhvr>
                                      <p:to>
                                        <p:strVal val="visible"/>
                                      </p:to>
                                    </p:set>
                                    <p:animEffect transition="in" filter="barn(inVertical)">
                                      <p:cBhvr>
                                        <p:cTn id="25" dur="500"/>
                                        <p:tgtEl>
                                          <p:spTgt spid="74754">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4754">
                                            <p:txEl>
                                              <p:pRg st="5" end="5"/>
                                            </p:txEl>
                                          </p:spTgt>
                                        </p:tgtEl>
                                        <p:attrNameLst>
                                          <p:attrName>style.visibility</p:attrName>
                                        </p:attrNameLst>
                                      </p:cBhvr>
                                      <p:to>
                                        <p:strVal val="visible"/>
                                      </p:to>
                                    </p:set>
                                    <p:animEffect transition="in" filter="barn(inVertical)">
                                      <p:cBhvr>
                                        <p:cTn id="28" dur="500"/>
                                        <p:tgtEl>
                                          <p:spTgt spid="74754">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4754">
                                            <p:txEl>
                                              <p:pRg st="6" end="6"/>
                                            </p:txEl>
                                          </p:spTgt>
                                        </p:tgtEl>
                                        <p:attrNameLst>
                                          <p:attrName>style.visibility</p:attrName>
                                        </p:attrNameLst>
                                      </p:cBhvr>
                                      <p:to>
                                        <p:strVal val="visible"/>
                                      </p:to>
                                    </p:set>
                                    <p:animEffect transition="in" filter="barn(inVertical)">
                                      <p:cBhvr>
                                        <p:cTn id="31" dur="500"/>
                                        <p:tgtEl>
                                          <p:spTgt spid="74754">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4754">
                                            <p:txEl>
                                              <p:pRg st="7" end="7"/>
                                            </p:txEl>
                                          </p:spTgt>
                                        </p:tgtEl>
                                        <p:attrNameLst>
                                          <p:attrName>style.visibility</p:attrName>
                                        </p:attrNameLst>
                                      </p:cBhvr>
                                      <p:to>
                                        <p:strVal val="visible"/>
                                      </p:to>
                                    </p:set>
                                    <p:animEffect transition="in" filter="barn(inVertical)">
                                      <p:cBhvr>
                                        <p:cTn id="34" dur="500"/>
                                        <p:tgtEl>
                                          <p:spTgt spid="74754">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74754">
                                            <p:txEl>
                                              <p:pRg st="8" end="8"/>
                                            </p:txEl>
                                          </p:spTgt>
                                        </p:tgtEl>
                                        <p:attrNameLst>
                                          <p:attrName>style.visibility</p:attrName>
                                        </p:attrNameLst>
                                      </p:cBhvr>
                                      <p:to>
                                        <p:strVal val="visible"/>
                                      </p:to>
                                    </p:set>
                                    <p:animEffect transition="in" filter="barn(inVertical)">
                                      <p:cBhvr>
                                        <p:cTn id="37" dur="500"/>
                                        <p:tgtEl>
                                          <p:spTgt spid="74754">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74754">
                                            <p:txEl>
                                              <p:pRg st="9" end="9"/>
                                            </p:txEl>
                                          </p:spTgt>
                                        </p:tgtEl>
                                        <p:attrNameLst>
                                          <p:attrName>style.visibility</p:attrName>
                                        </p:attrNameLst>
                                      </p:cBhvr>
                                      <p:to>
                                        <p:strVal val="visible"/>
                                      </p:to>
                                    </p:set>
                                    <p:animEffect transition="in" filter="barn(inVertical)">
                                      <p:cBhvr>
                                        <p:cTn id="40" dur="500"/>
                                        <p:tgtEl>
                                          <p:spTgt spid="74754">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74754">
                                            <p:txEl>
                                              <p:pRg st="10" end="10"/>
                                            </p:txEl>
                                          </p:spTgt>
                                        </p:tgtEl>
                                        <p:attrNameLst>
                                          <p:attrName>style.visibility</p:attrName>
                                        </p:attrNameLst>
                                      </p:cBhvr>
                                      <p:to>
                                        <p:strVal val="visible"/>
                                      </p:to>
                                    </p:set>
                                    <p:animEffect transition="in" filter="barn(inVertical)">
                                      <p:cBhvr>
                                        <p:cTn id="43" dur="500"/>
                                        <p:tgtEl>
                                          <p:spTgt spid="7475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38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62" grpId="0" autoUpdateAnimBg="0"/>
      <p:bldP spid="838663"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63512" y="685006"/>
            <a:ext cx="8670925" cy="5681663"/>
          </a:xfrm>
          <a:prstGeom prst="rect">
            <a:avLst/>
          </a:prstGeom>
          <a:solidFill>
            <a:schemeClr val="bg1"/>
          </a:solidFill>
          <a:ln>
            <a:noFill/>
          </a:ln>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nSpc>
                <a:spcPct val="95000"/>
              </a:lnSpc>
              <a:spcBef>
                <a:spcPct val="50000"/>
              </a:spcBef>
            </a:pPr>
            <a:r>
              <a:rPr kumimoji="1" lang="zh-CN" altLang="en-US" sz="2500" b="1" dirty="0">
                <a:solidFill>
                  <a:srgbClr val="640424"/>
                </a:solidFill>
              </a:rPr>
              <a:t>例</a:t>
            </a:r>
            <a:r>
              <a:rPr kumimoji="1" lang="en-US" altLang="zh-CN" sz="2500" b="1" dirty="0">
                <a:solidFill>
                  <a:srgbClr val="640424"/>
                </a:solidFill>
              </a:rPr>
              <a:t>6</a:t>
            </a:r>
            <a:r>
              <a:rPr kumimoji="1" lang="zh-CN" altLang="en-US" sz="2500" b="1" dirty="0">
                <a:solidFill>
                  <a:srgbClr val="640424"/>
                </a:solidFill>
              </a:rPr>
              <a:t>：写出输出结果</a:t>
            </a:r>
            <a:r>
              <a:rPr kumimoji="1" lang="zh-CN" altLang="en-US" sz="2500" b="1" dirty="0">
                <a:solidFill>
                  <a:srgbClr val="640424"/>
                </a:solidFill>
                <a:sym typeface="Wingdings" pitchFamily="2" charset="2"/>
              </a:rPr>
              <a:t>（     ）</a:t>
            </a:r>
            <a:endParaRPr kumimoji="1" lang="zh-CN" altLang="en-US" sz="2500" b="1" dirty="0">
              <a:solidFill>
                <a:srgbClr val="640424"/>
              </a:solidFill>
            </a:endParaRPr>
          </a:p>
          <a:p>
            <a:pPr algn="just"/>
            <a:r>
              <a:rPr kumimoji="1" lang="en-US" altLang="zh-CN" sz="2500" b="1" dirty="0">
                <a:solidFill>
                  <a:srgbClr val="1A0599"/>
                </a:solidFill>
                <a:latin typeface="楷体_GB2312" pitchFamily="49" charset="-122"/>
                <a:ea typeface="楷体_GB2312" pitchFamily="49" charset="-122"/>
              </a:rPr>
              <a:t>  </a:t>
            </a:r>
            <a:r>
              <a:rPr kumimoji="1" lang="en-US" altLang="zh-CN" sz="2500" b="1" dirty="0" err="1">
                <a:solidFill>
                  <a:srgbClr val="1A0599"/>
                </a:solidFill>
                <a:latin typeface="楷体_GB2312" pitchFamily="49" charset="-122"/>
                <a:ea typeface="楷体_GB2312" pitchFamily="49" charset="-122"/>
              </a:rPr>
              <a:t>printf</a:t>
            </a:r>
            <a:r>
              <a:rPr kumimoji="1" lang="en-US" altLang="zh-CN" sz="2500" b="1" dirty="0">
                <a:solidFill>
                  <a:srgbClr val="1A0599"/>
                </a:solidFill>
                <a:latin typeface="楷体_GB2312" pitchFamily="49" charset="-122"/>
                <a:ea typeface="楷体_GB2312" pitchFamily="49" charset="-122"/>
              </a:rPr>
              <a:t>(%d\n</a:t>
            </a:r>
            <a:r>
              <a:rPr kumimoji="1" lang="en-US" altLang="zh-CN" sz="2500" b="1" dirty="0">
                <a:solidFill>
                  <a:srgbClr val="1A0599"/>
                </a:solidFill>
                <a:ea typeface="楷体_GB2312" pitchFamily="49" charset="-122"/>
              </a:rPr>
              <a:t>”</a:t>
            </a:r>
            <a:r>
              <a:rPr kumimoji="1" lang="en-US" altLang="zh-CN" sz="2500" b="1" dirty="0">
                <a:solidFill>
                  <a:srgbClr val="1A0599"/>
                </a:solidFill>
                <a:latin typeface="楷体_GB2312" pitchFamily="49" charset="-122"/>
                <a:ea typeface="楷体_GB2312" pitchFamily="49" charset="-122"/>
              </a:rPr>
              <a:t>,</a:t>
            </a:r>
            <a:r>
              <a:rPr kumimoji="1" lang="en-US" altLang="zh-CN" sz="2500" b="1" dirty="0" err="1">
                <a:solidFill>
                  <a:srgbClr val="1A0599"/>
                </a:solidFill>
                <a:latin typeface="楷体_GB2312" pitchFamily="49" charset="-122"/>
                <a:ea typeface="楷体_GB2312" pitchFamily="49" charset="-122"/>
              </a:rPr>
              <a:t>strlen</a:t>
            </a:r>
            <a:r>
              <a:rPr kumimoji="1" lang="en-US" altLang="zh-CN" sz="2500" b="1" dirty="0">
                <a:solidFill>
                  <a:srgbClr val="1A0599"/>
                </a:solidFill>
                <a:latin typeface="楷体_GB2312" pitchFamily="49" charset="-122"/>
                <a:ea typeface="楷体_GB2312" pitchFamily="49" charset="-122"/>
              </a:rPr>
              <a:t>(</a:t>
            </a:r>
            <a:r>
              <a:rPr kumimoji="1" lang="en-US" altLang="zh-CN" sz="2500" b="1" dirty="0">
                <a:solidFill>
                  <a:srgbClr val="1A0599"/>
                </a:solidFill>
                <a:ea typeface="楷体_GB2312" pitchFamily="49" charset="-122"/>
              </a:rPr>
              <a:t>“</a:t>
            </a:r>
            <a:r>
              <a:rPr kumimoji="1" lang="en-US" altLang="zh-CN" sz="2500" b="1" dirty="0">
                <a:solidFill>
                  <a:srgbClr val="1A0599"/>
                </a:solidFill>
                <a:latin typeface="楷体_GB2312" pitchFamily="49" charset="-122"/>
                <a:ea typeface="楷体_GB2312" pitchFamily="49" charset="-122"/>
              </a:rPr>
              <a:t>\\\\\\\</a:t>
            </a:r>
            <a:r>
              <a:rPr kumimoji="1" lang="en-US" altLang="zh-CN" sz="2500" b="1" dirty="0">
                <a:solidFill>
                  <a:srgbClr val="1A0599"/>
                </a:solidFill>
                <a:ea typeface="楷体_GB2312" pitchFamily="49" charset="-122"/>
              </a:rPr>
              <a:t>”</a:t>
            </a:r>
            <a:r>
              <a:rPr kumimoji="1" lang="en-US" altLang="zh-CN" sz="2500" b="1" dirty="0">
                <a:solidFill>
                  <a:srgbClr val="1A0599"/>
                </a:solidFill>
                <a:latin typeface="楷体_GB2312" pitchFamily="49" charset="-122"/>
                <a:ea typeface="楷体_GB2312" pitchFamily="49" charset="-122"/>
              </a:rPr>
              <a:t>\065\x30\n</a:t>
            </a:r>
            <a:r>
              <a:rPr kumimoji="1" lang="en-US" altLang="zh-CN" sz="2500" b="1" dirty="0">
                <a:solidFill>
                  <a:srgbClr val="1A0599"/>
                </a:solidFill>
                <a:ea typeface="楷体_GB2312" pitchFamily="49" charset="-122"/>
              </a:rPr>
              <a:t>”</a:t>
            </a:r>
            <a:r>
              <a:rPr kumimoji="1" lang="en-US" altLang="zh-CN" sz="2500" b="1" dirty="0">
                <a:solidFill>
                  <a:srgbClr val="1A0599"/>
                </a:solidFill>
                <a:latin typeface="楷体_GB2312" pitchFamily="49" charset="-122"/>
                <a:ea typeface="楷体_GB2312" pitchFamily="49" charset="-122"/>
              </a:rPr>
              <a:t>));</a:t>
            </a:r>
          </a:p>
          <a:p>
            <a:pPr algn="just"/>
            <a:r>
              <a:rPr kumimoji="1" lang="en-US" altLang="zh-CN" sz="2500" b="1" dirty="0">
                <a:solidFill>
                  <a:srgbClr val="1A0599"/>
                </a:solidFill>
                <a:latin typeface="楷体_GB2312" pitchFamily="49" charset="-122"/>
                <a:ea typeface="楷体_GB2312" pitchFamily="49" charset="-122"/>
              </a:rPr>
              <a:t>  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7          B</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18            C</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9      </a:t>
            </a:r>
          </a:p>
          <a:p>
            <a:r>
              <a:rPr kumimoji="1" lang="en-US" altLang="zh-CN" sz="2500" b="1" dirty="0">
                <a:solidFill>
                  <a:srgbClr val="1A0599"/>
                </a:solidFill>
                <a:latin typeface="楷体_GB2312" pitchFamily="49" charset="-122"/>
                <a:ea typeface="楷体_GB2312" pitchFamily="49" charset="-122"/>
              </a:rPr>
              <a:t>  D</a:t>
            </a:r>
            <a:r>
              <a:rPr kumimoji="1" lang="zh-CN" altLang="en-US" sz="2500" b="1" dirty="0">
                <a:solidFill>
                  <a:srgbClr val="1A0599"/>
                </a:solidFill>
                <a:latin typeface="楷体_GB2312" pitchFamily="49" charset="-122"/>
                <a:ea typeface="楷体_GB2312" pitchFamily="49" charset="-122"/>
              </a:rPr>
              <a:t>、输出项不合法，无正常输出</a:t>
            </a:r>
            <a:r>
              <a:rPr kumimoji="1" lang="zh-CN" altLang="en-US" sz="2500" b="1" dirty="0">
                <a:solidFill>
                  <a:srgbClr val="1A0599"/>
                </a:solidFill>
              </a:rPr>
              <a:t> </a:t>
            </a:r>
          </a:p>
          <a:p>
            <a:endParaRPr kumimoji="1" lang="zh-CN" altLang="en-US" sz="2500" b="1" dirty="0">
              <a:solidFill>
                <a:srgbClr val="640424"/>
              </a:solidFill>
            </a:endParaRPr>
          </a:p>
          <a:p>
            <a:r>
              <a:rPr kumimoji="1" lang="zh-CN" altLang="en-US" sz="2500" b="1" dirty="0">
                <a:solidFill>
                  <a:srgbClr val="640424"/>
                </a:solidFill>
              </a:rPr>
              <a:t>例</a:t>
            </a:r>
            <a:r>
              <a:rPr kumimoji="1" lang="en-US" altLang="zh-CN" sz="2500" b="1" dirty="0">
                <a:solidFill>
                  <a:srgbClr val="640424"/>
                </a:solidFill>
              </a:rPr>
              <a:t>7</a:t>
            </a:r>
            <a:r>
              <a:rPr kumimoji="1" lang="zh-CN" altLang="en-US" sz="2500" b="1" dirty="0">
                <a:solidFill>
                  <a:srgbClr val="640424"/>
                </a:solidFill>
              </a:rPr>
              <a:t>：如果</a:t>
            </a:r>
            <a:r>
              <a:rPr kumimoji="1" lang="en-US" altLang="zh-CN" sz="2500" b="1" dirty="0">
                <a:solidFill>
                  <a:srgbClr val="640424"/>
                </a:solidFill>
              </a:rPr>
              <a:t>a[1]=3</a:t>
            </a:r>
            <a:r>
              <a:rPr kumimoji="1" lang="zh-CN" altLang="en-US" sz="2500" b="1" dirty="0">
                <a:solidFill>
                  <a:srgbClr val="640424"/>
                </a:solidFill>
              </a:rPr>
              <a:t>，执行</a:t>
            </a:r>
            <a:r>
              <a:rPr kumimoji="1" lang="en-US" altLang="zh-CN" sz="2500" b="1" dirty="0">
                <a:solidFill>
                  <a:srgbClr val="640424"/>
                </a:solidFill>
              </a:rPr>
              <a:t>b[2]=++a[1]</a:t>
            </a:r>
            <a:r>
              <a:rPr kumimoji="1" lang="zh-CN" altLang="en-US" sz="2500" b="1" dirty="0">
                <a:solidFill>
                  <a:srgbClr val="640424"/>
                </a:solidFill>
              </a:rPr>
              <a:t>；</a:t>
            </a:r>
            <a:r>
              <a:rPr kumimoji="1" lang="en-US" altLang="zh-CN" sz="2500" b="1" dirty="0">
                <a:solidFill>
                  <a:srgbClr val="640424"/>
                </a:solidFill>
              </a:rPr>
              <a:t>c[3]=a[1]++</a:t>
            </a:r>
            <a:r>
              <a:rPr kumimoji="1" lang="zh-CN" altLang="en-US" sz="2500" b="1" dirty="0">
                <a:solidFill>
                  <a:srgbClr val="640424"/>
                </a:solidFill>
              </a:rPr>
              <a:t>；</a:t>
            </a:r>
            <a:r>
              <a:rPr kumimoji="1" lang="en-US" altLang="zh-CN" sz="2500" b="1" dirty="0">
                <a:solidFill>
                  <a:srgbClr val="640424"/>
                </a:solidFill>
              </a:rPr>
              <a:t>b[2]</a:t>
            </a:r>
            <a:r>
              <a:rPr kumimoji="1" lang="zh-CN" altLang="en-US" sz="2500" b="1" dirty="0">
                <a:solidFill>
                  <a:srgbClr val="640424"/>
                </a:solidFill>
              </a:rPr>
              <a:t>和</a:t>
            </a:r>
            <a:r>
              <a:rPr kumimoji="1" lang="en-US" altLang="zh-CN" sz="2500" b="1" dirty="0">
                <a:solidFill>
                  <a:srgbClr val="640424"/>
                </a:solidFill>
              </a:rPr>
              <a:t>c[3]</a:t>
            </a:r>
            <a:r>
              <a:rPr kumimoji="1" lang="zh-CN" altLang="en-US" sz="2500" b="1" dirty="0">
                <a:solidFill>
                  <a:srgbClr val="640424"/>
                </a:solidFill>
              </a:rPr>
              <a:t>的值是</a:t>
            </a:r>
            <a:r>
              <a:rPr kumimoji="1" lang="zh-CN" altLang="en-US" sz="2500" b="1" dirty="0">
                <a:solidFill>
                  <a:srgbClr val="640424"/>
                </a:solidFill>
                <a:sym typeface="Wingdings" pitchFamily="2" charset="2"/>
              </a:rPr>
              <a:t>（     ）</a:t>
            </a:r>
            <a:r>
              <a:rPr kumimoji="1" lang="zh-CN" altLang="en-US" sz="2500" b="1" dirty="0">
                <a:solidFill>
                  <a:srgbClr val="640424"/>
                </a:solidFill>
              </a:rPr>
              <a:t> ；</a:t>
            </a:r>
          </a:p>
          <a:p>
            <a:pPr algn="just" eaLnBrk="1" hangingPunct="1">
              <a:spcBef>
                <a:spcPct val="20000"/>
              </a:spcBef>
            </a:pPr>
            <a:r>
              <a:rPr kumimoji="1" lang="zh-CN" altLang="en-US" sz="3000" dirty="0">
                <a:latin typeface="宋体" charset="-122"/>
              </a:rPr>
              <a:t>  </a:t>
            </a:r>
            <a:r>
              <a:rPr kumimoji="1" lang="en-US" altLang="zh-CN" sz="2500" b="1" dirty="0">
                <a:solidFill>
                  <a:srgbClr val="1A0599"/>
                </a:solidFill>
                <a:latin typeface="楷体_GB2312" pitchFamily="49" charset="-122"/>
                <a:ea typeface="楷体_GB2312" pitchFamily="49" charset="-122"/>
              </a:rPr>
              <a:t>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2</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2</a:t>
            </a: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B</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 </a:t>
            </a: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C</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3</a:t>
            </a: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D</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3</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a:t>
            </a:r>
          </a:p>
          <a:p>
            <a:pPr algn="just" eaLnBrk="1" hangingPunct="1">
              <a:spcBef>
                <a:spcPct val="20000"/>
              </a:spcBef>
            </a:pPr>
            <a:endParaRPr kumimoji="1" lang="en-US" altLang="zh-CN" sz="2500" b="1" dirty="0">
              <a:solidFill>
                <a:srgbClr val="640424"/>
              </a:solidFill>
            </a:endParaRPr>
          </a:p>
          <a:p>
            <a:pPr algn="just" eaLnBrk="1" hangingPunct="1">
              <a:spcBef>
                <a:spcPct val="20000"/>
              </a:spcBef>
            </a:pPr>
            <a:r>
              <a:rPr kumimoji="1" lang="zh-CN" altLang="en-US" sz="2500" b="1" dirty="0">
                <a:solidFill>
                  <a:srgbClr val="640424"/>
                </a:solidFill>
              </a:rPr>
              <a:t>例</a:t>
            </a:r>
            <a:r>
              <a:rPr kumimoji="1" lang="en-US" altLang="zh-CN" sz="2500" b="1" dirty="0">
                <a:solidFill>
                  <a:srgbClr val="640424"/>
                </a:solidFill>
              </a:rPr>
              <a:t>8</a:t>
            </a:r>
            <a:r>
              <a:rPr kumimoji="1" lang="zh-CN" altLang="en-US" sz="2500" b="1" dirty="0">
                <a:solidFill>
                  <a:srgbClr val="640424"/>
                </a:solidFill>
              </a:rPr>
              <a:t>：对于</a:t>
            </a:r>
            <a:r>
              <a:rPr kumimoji="1" lang="en-US" altLang="zh-CN" sz="2500" b="1" dirty="0" err="1">
                <a:solidFill>
                  <a:srgbClr val="640424"/>
                </a:solidFill>
              </a:rPr>
              <a:t>int</a:t>
            </a:r>
            <a:r>
              <a:rPr kumimoji="1" lang="en-US" altLang="zh-CN" sz="2500" b="1" dirty="0">
                <a:solidFill>
                  <a:srgbClr val="640424"/>
                </a:solidFill>
              </a:rPr>
              <a:t> a[ ][3]={1</a:t>
            </a:r>
            <a:r>
              <a:rPr kumimoji="1" lang="zh-CN" altLang="en-US" sz="2500" b="1" dirty="0">
                <a:solidFill>
                  <a:srgbClr val="640424"/>
                </a:solidFill>
              </a:rPr>
              <a:t>，</a:t>
            </a:r>
            <a:r>
              <a:rPr kumimoji="1" lang="en-US" altLang="zh-CN" sz="2500" b="1" dirty="0">
                <a:solidFill>
                  <a:srgbClr val="640424"/>
                </a:solidFill>
              </a:rPr>
              <a:t>2</a:t>
            </a:r>
            <a:r>
              <a:rPr kumimoji="1" lang="zh-CN" altLang="en-US" sz="2500" b="1" dirty="0">
                <a:solidFill>
                  <a:srgbClr val="640424"/>
                </a:solidFill>
              </a:rPr>
              <a:t>，</a:t>
            </a:r>
            <a:r>
              <a:rPr kumimoji="1" lang="en-US" altLang="zh-CN" sz="2500" b="1" dirty="0">
                <a:solidFill>
                  <a:srgbClr val="640424"/>
                </a:solidFill>
              </a:rPr>
              <a:t>3</a:t>
            </a:r>
            <a:r>
              <a:rPr kumimoji="1" lang="zh-CN" altLang="en-US" sz="2500" b="1" dirty="0">
                <a:solidFill>
                  <a:srgbClr val="640424"/>
                </a:solidFill>
              </a:rPr>
              <a:t>，</a:t>
            </a:r>
            <a:r>
              <a:rPr kumimoji="1" lang="en-US" altLang="zh-CN" sz="2500" b="1" dirty="0">
                <a:solidFill>
                  <a:srgbClr val="640424"/>
                </a:solidFill>
              </a:rPr>
              <a:t>4</a:t>
            </a:r>
            <a:r>
              <a:rPr kumimoji="1" lang="zh-CN" altLang="en-US" sz="2500" b="1" dirty="0">
                <a:solidFill>
                  <a:srgbClr val="640424"/>
                </a:solidFill>
              </a:rPr>
              <a:t>，</a:t>
            </a:r>
            <a:r>
              <a:rPr kumimoji="1" lang="en-US" altLang="zh-CN" sz="2500" b="1" dirty="0">
                <a:solidFill>
                  <a:srgbClr val="640424"/>
                </a:solidFill>
              </a:rPr>
              <a:t>5</a:t>
            </a:r>
            <a:r>
              <a:rPr kumimoji="1" lang="zh-CN" altLang="en-US" sz="2500" b="1" dirty="0">
                <a:solidFill>
                  <a:srgbClr val="640424"/>
                </a:solidFill>
              </a:rPr>
              <a:t>，</a:t>
            </a:r>
            <a:r>
              <a:rPr kumimoji="1" lang="en-US" altLang="zh-CN" sz="2500" b="1" dirty="0">
                <a:solidFill>
                  <a:srgbClr val="640424"/>
                </a:solidFill>
              </a:rPr>
              <a:t>6, 7, 8, 9,10}</a:t>
            </a:r>
            <a:r>
              <a:rPr kumimoji="1" lang="zh-CN" altLang="en-US" sz="2500" b="1" dirty="0">
                <a:solidFill>
                  <a:srgbClr val="640424"/>
                </a:solidFill>
              </a:rPr>
              <a:t>说明语句，数据元素</a:t>
            </a:r>
            <a:r>
              <a:rPr kumimoji="1" lang="en-US" altLang="zh-CN" sz="2500" b="1" dirty="0">
                <a:solidFill>
                  <a:srgbClr val="640424"/>
                </a:solidFill>
              </a:rPr>
              <a:t>a[1][2]+a[3][1]</a:t>
            </a:r>
            <a:r>
              <a:rPr kumimoji="1" lang="zh-CN" altLang="en-US" sz="2500" b="1" dirty="0">
                <a:solidFill>
                  <a:srgbClr val="640424"/>
                </a:solidFill>
              </a:rPr>
              <a:t>的值为</a:t>
            </a:r>
            <a:r>
              <a:rPr kumimoji="1" lang="en-US" altLang="zh-CN" sz="2500" b="1" dirty="0">
                <a:solidFill>
                  <a:srgbClr val="640424"/>
                </a:solidFill>
              </a:rPr>
              <a:t>(      )</a:t>
            </a:r>
            <a:r>
              <a:rPr kumimoji="1" lang="zh-CN" altLang="en-US" sz="2500" b="1" dirty="0">
                <a:solidFill>
                  <a:srgbClr val="640424"/>
                </a:solidFill>
              </a:rPr>
              <a:t>；</a:t>
            </a:r>
          </a:p>
          <a:p>
            <a:pPr algn="just" eaLnBrk="1" hangingPunct="1">
              <a:spcBef>
                <a:spcPct val="20000"/>
              </a:spcBef>
            </a:pP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15       B</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16      C</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8      D</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6</a:t>
            </a:r>
          </a:p>
          <a:p>
            <a:pPr algn="just" eaLnBrk="1" hangingPunct="1">
              <a:spcBef>
                <a:spcPct val="20000"/>
              </a:spcBef>
            </a:pPr>
            <a:endParaRPr kumimoji="1" lang="en-US" altLang="zh-CN" sz="2500" b="1" dirty="0">
              <a:solidFill>
                <a:srgbClr val="1A0599"/>
              </a:solidFill>
              <a:latin typeface="楷体_GB2312" pitchFamily="49" charset="-122"/>
              <a:ea typeface="楷体_GB2312" pitchFamily="49" charset="-122"/>
            </a:endParaRPr>
          </a:p>
        </p:txBody>
      </p:sp>
      <p:sp>
        <p:nvSpPr>
          <p:cNvPr id="75779"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5780"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39686" name="Text Box 6"/>
          <p:cNvSpPr txBox="1">
            <a:spLocks noChangeArrowheads="1"/>
          </p:cNvSpPr>
          <p:nvPr/>
        </p:nvSpPr>
        <p:spPr bwMode="auto">
          <a:xfrm>
            <a:off x="3275856" y="692696"/>
            <a:ext cx="4730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A</a:t>
            </a:r>
          </a:p>
        </p:txBody>
      </p:sp>
      <p:sp>
        <p:nvSpPr>
          <p:cNvPr id="839687" name="Text Box 7"/>
          <p:cNvSpPr txBox="1">
            <a:spLocks noChangeArrowheads="1"/>
          </p:cNvSpPr>
          <p:nvPr/>
        </p:nvSpPr>
        <p:spPr bwMode="auto">
          <a:xfrm>
            <a:off x="1555503" y="3012994"/>
            <a:ext cx="3952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a:solidFill>
                  <a:srgbClr val="FF0000"/>
                </a:solidFill>
                <a:ea typeface="黑体" pitchFamily="2" charset="-122"/>
              </a:rPr>
              <a:t>B</a:t>
            </a:r>
          </a:p>
        </p:txBody>
      </p:sp>
      <p:sp>
        <p:nvSpPr>
          <p:cNvPr id="839688" name="Text Box 8"/>
          <p:cNvSpPr txBox="1">
            <a:spLocks noChangeArrowheads="1"/>
          </p:cNvSpPr>
          <p:nvPr/>
        </p:nvSpPr>
        <p:spPr bwMode="auto">
          <a:xfrm>
            <a:off x="4644008" y="4869160"/>
            <a:ext cx="3937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a:solidFill>
                  <a:srgbClr val="FF0000"/>
                </a:solidFill>
                <a:ea typeface="黑体" pitchFamily="2" charset="-122"/>
              </a:rPr>
              <a:t>D</a:t>
            </a:r>
          </a:p>
        </p:txBody>
      </p:sp>
    </p:spTree>
    <p:extLst>
      <p:ext uri="{BB962C8B-B14F-4D97-AF65-F5344CB8AC3E}">
        <p14:creationId xmlns:p14="http://schemas.microsoft.com/office/powerpoint/2010/main" val="37335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Effect transition="in" filter="barn(inVertical)">
                                      <p:cBhvr>
                                        <p:cTn id="7" dur="500"/>
                                        <p:tgtEl>
                                          <p:spTgt spid="7577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5778">
                                            <p:txEl>
                                              <p:pRg st="1" end="1"/>
                                            </p:txEl>
                                          </p:spTgt>
                                        </p:tgtEl>
                                        <p:attrNameLst>
                                          <p:attrName>style.visibility</p:attrName>
                                        </p:attrNameLst>
                                      </p:cBhvr>
                                      <p:to>
                                        <p:strVal val="visible"/>
                                      </p:to>
                                    </p:set>
                                    <p:animEffect transition="in" filter="barn(inVertical)">
                                      <p:cBhvr>
                                        <p:cTn id="10" dur="500"/>
                                        <p:tgtEl>
                                          <p:spTgt spid="7577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5778">
                                            <p:txEl>
                                              <p:pRg st="2" end="2"/>
                                            </p:txEl>
                                          </p:spTgt>
                                        </p:tgtEl>
                                        <p:attrNameLst>
                                          <p:attrName>style.visibility</p:attrName>
                                        </p:attrNameLst>
                                      </p:cBhvr>
                                      <p:to>
                                        <p:strVal val="visible"/>
                                      </p:to>
                                    </p:set>
                                    <p:animEffect transition="in" filter="barn(inVertical)">
                                      <p:cBhvr>
                                        <p:cTn id="13" dur="500"/>
                                        <p:tgtEl>
                                          <p:spTgt spid="75778">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5778">
                                            <p:txEl>
                                              <p:pRg st="3" end="3"/>
                                            </p:txEl>
                                          </p:spTgt>
                                        </p:tgtEl>
                                        <p:attrNameLst>
                                          <p:attrName>style.visibility</p:attrName>
                                        </p:attrNameLst>
                                      </p:cBhvr>
                                      <p:to>
                                        <p:strVal val="visible"/>
                                      </p:to>
                                    </p:set>
                                    <p:animEffect transition="in" filter="barn(inVertical)">
                                      <p:cBhvr>
                                        <p:cTn id="16" dur="500"/>
                                        <p:tgtEl>
                                          <p:spTgt spid="7577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396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5778">
                                            <p:txEl>
                                              <p:pRg st="5" end="5"/>
                                            </p:txEl>
                                          </p:spTgt>
                                        </p:tgtEl>
                                        <p:attrNameLst>
                                          <p:attrName>style.visibility</p:attrName>
                                        </p:attrNameLst>
                                      </p:cBhvr>
                                      <p:to>
                                        <p:strVal val="visible"/>
                                      </p:to>
                                    </p:set>
                                    <p:animEffect transition="in" filter="barn(inVertical)">
                                      <p:cBhvr>
                                        <p:cTn id="25" dur="500"/>
                                        <p:tgtEl>
                                          <p:spTgt spid="75778">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5778">
                                            <p:txEl>
                                              <p:pRg st="6" end="6"/>
                                            </p:txEl>
                                          </p:spTgt>
                                        </p:tgtEl>
                                        <p:attrNameLst>
                                          <p:attrName>style.visibility</p:attrName>
                                        </p:attrNameLst>
                                      </p:cBhvr>
                                      <p:to>
                                        <p:strVal val="visible"/>
                                      </p:to>
                                    </p:set>
                                    <p:animEffect transition="in" filter="barn(inVertical)">
                                      <p:cBhvr>
                                        <p:cTn id="28" dur="500"/>
                                        <p:tgtEl>
                                          <p:spTgt spid="7577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396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5778">
                                            <p:txEl>
                                              <p:pRg st="8" end="8"/>
                                            </p:txEl>
                                          </p:spTgt>
                                        </p:tgtEl>
                                        <p:attrNameLst>
                                          <p:attrName>style.visibility</p:attrName>
                                        </p:attrNameLst>
                                      </p:cBhvr>
                                      <p:to>
                                        <p:strVal val="visible"/>
                                      </p:to>
                                    </p:set>
                                    <p:animEffect transition="in" filter="barn(inVertical)">
                                      <p:cBhvr>
                                        <p:cTn id="37" dur="500"/>
                                        <p:tgtEl>
                                          <p:spTgt spid="75778">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75778">
                                            <p:txEl>
                                              <p:pRg st="9" end="9"/>
                                            </p:txEl>
                                          </p:spTgt>
                                        </p:tgtEl>
                                        <p:attrNameLst>
                                          <p:attrName>style.visibility</p:attrName>
                                        </p:attrNameLst>
                                      </p:cBhvr>
                                      <p:to>
                                        <p:strVal val="visible"/>
                                      </p:to>
                                    </p:set>
                                    <p:animEffect transition="in" filter="barn(inVertical)">
                                      <p:cBhvr>
                                        <p:cTn id="40" dur="500"/>
                                        <p:tgtEl>
                                          <p:spTgt spid="75778">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39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6" grpId="0" autoUpdateAnimBg="0"/>
      <p:bldP spid="839687" grpId="0" autoUpdateAnimBg="0"/>
      <p:bldP spid="839688"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236538" y="327109"/>
            <a:ext cx="8670925" cy="6103843"/>
          </a:xfrm>
          <a:prstGeom prst="rect">
            <a:avLst/>
          </a:prstGeom>
          <a:solidFill>
            <a:schemeClr val="bg1"/>
          </a:solidFill>
          <a:ln>
            <a:noFill/>
          </a:ln>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85000"/>
              </a:lnSpc>
              <a:spcBef>
                <a:spcPts val="638"/>
              </a:spcBef>
              <a:spcAft>
                <a:spcPts val="638"/>
              </a:spcAft>
            </a:pPr>
            <a:r>
              <a:rPr lang="zh-CN" altLang="en-US" sz="2300" dirty="0">
                <a:solidFill>
                  <a:srgbClr val="640424"/>
                </a:solidFill>
                <a:latin typeface="宋体" charset="-122"/>
              </a:rPr>
              <a:t>例</a:t>
            </a:r>
            <a:r>
              <a:rPr lang="en-US" altLang="zh-CN" sz="2300" dirty="0">
                <a:solidFill>
                  <a:srgbClr val="640424"/>
                </a:solidFill>
                <a:latin typeface="宋体" charset="-122"/>
              </a:rPr>
              <a:t>9</a:t>
            </a:r>
            <a:r>
              <a:rPr lang="zh-CN" altLang="en-US" sz="2300" dirty="0">
                <a:solidFill>
                  <a:srgbClr val="640424"/>
                </a:solidFill>
                <a:latin typeface="宋体" charset="-122"/>
              </a:rPr>
              <a:t>：当调用函数时，实参是一个数组名，则向函数传送的是</a:t>
            </a:r>
            <a:endParaRPr lang="zh-CN" altLang="en-US" sz="2300" dirty="0">
              <a:solidFill>
                <a:srgbClr val="640424"/>
              </a:solidFill>
            </a:endParaRPr>
          </a:p>
          <a:p>
            <a:pPr algn="just">
              <a:lnSpc>
                <a:spcPct val="85000"/>
              </a:lnSpc>
              <a:spcBef>
                <a:spcPts val="638"/>
              </a:spcBef>
              <a:spcAft>
                <a:spcPts val="638"/>
              </a:spcAft>
            </a:pPr>
            <a:r>
              <a:rPr lang="en-US" altLang="zh-CN" sz="2300" dirty="0">
                <a:solidFill>
                  <a:srgbClr val="000099"/>
                </a:solidFill>
                <a:latin typeface="宋体" charset="-122"/>
              </a:rPr>
              <a:t>A) </a:t>
            </a:r>
            <a:r>
              <a:rPr lang="zh-CN" altLang="en-US" sz="2300" dirty="0">
                <a:solidFill>
                  <a:srgbClr val="000099"/>
                </a:solidFill>
                <a:latin typeface="宋体" charset="-122"/>
              </a:rPr>
              <a:t>数组的长度              </a:t>
            </a:r>
            <a:r>
              <a:rPr lang="en-US" altLang="zh-CN" sz="2300" dirty="0">
                <a:solidFill>
                  <a:srgbClr val="000099"/>
                </a:solidFill>
                <a:latin typeface="宋体" charset="-122"/>
              </a:rPr>
              <a:t>B) </a:t>
            </a:r>
            <a:r>
              <a:rPr lang="zh-CN" altLang="en-US" sz="2300" dirty="0">
                <a:solidFill>
                  <a:srgbClr val="000099"/>
                </a:solidFill>
                <a:latin typeface="宋体" charset="-122"/>
              </a:rPr>
              <a:t>数组的首地址</a:t>
            </a:r>
            <a:endParaRPr lang="zh-CN" altLang="en-US" sz="2300" dirty="0">
              <a:solidFill>
                <a:srgbClr val="000099"/>
              </a:solidFill>
            </a:endParaRPr>
          </a:p>
          <a:p>
            <a:pPr algn="just">
              <a:lnSpc>
                <a:spcPct val="85000"/>
              </a:lnSpc>
              <a:spcBef>
                <a:spcPts val="638"/>
              </a:spcBef>
              <a:spcAft>
                <a:spcPts val="638"/>
              </a:spcAft>
            </a:pPr>
            <a:r>
              <a:rPr lang="en-US" altLang="zh-CN" sz="2300" dirty="0">
                <a:solidFill>
                  <a:srgbClr val="000099"/>
                </a:solidFill>
                <a:latin typeface="宋体" charset="-122"/>
              </a:rPr>
              <a:t>C) </a:t>
            </a:r>
            <a:r>
              <a:rPr lang="zh-CN" altLang="en-US" sz="2300" dirty="0">
                <a:solidFill>
                  <a:srgbClr val="000099"/>
                </a:solidFill>
                <a:latin typeface="宋体" charset="-122"/>
              </a:rPr>
              <a:t>数组每一个元素的地址    </a:t>
            </a:r>
            <a:r>
              <a:rPr lang="en-US" altLang="zh-CN" sz="2300" dirty="0">
                <a:solidFill>
                  <a:srgbClr val="000099"/>
                </a:solidFill>
                <a:latin typeface="宋体" charset="-122"/>
              </a:rPr>
              <a:t>D) </a:t>
            </a:r>
            <a:r>
              <a:rPr lang="zh-CN" altLang="en-US" sz="2300" dirty="0">
                <a:solidFill>
                  <a:srgbClr val="000099"/>
                </a:solidFill>
                <a:latin typeface="宋体" charset="-122"/>
              </a:rPr>
              <a:t>数组每个元素中的值</a:t>
            </a:r>
            <a:endParaRPr lang="zh-CN" altLang="en-US" sz="2300" dirty="0">
              <a:solidFill>
                <a:srgbClr val="000099"/>
              </a:solidFill>
            </a:endParaRPr>
          </a:p>
          <a:p>
            <a:pPr algn="just">
              <a:lnSpc>
                <a:spcPct val="85000"/>
              </a:lnSpc>
              <a:spcBef>
                <a:spcPts val="638"/>
              </a:spcBef>
              <a:spcAft>
                <a:spcPts val="638"/>
              </a:spcAft>
            </a:pPr>
            <a:endParaRPr lang="en-US" altLang="zh-CN" sz="2300" dirty="0">
              <a:solidFill>
                <a:srgbClr val="640424"/>
              </a:solidFill>
              <a:latin typeface="宋体" charset="-122"/>
            </a:endParaRPr>
          </a:p>
          <a:p>
            <a:pPr algn="just">
              <a:lnSpc>
                <a:spcPct val="85000"/>
              </a:lnSpc>
              <a:spcBef>
                <a:spcPts val="638"/>
              </a:spcBef>
              <a:spcAft>
                <a:spcPts val="638"/>
              </a:spcAft>
            </a:pPr>
            <a:r>
              <a:rPr lang="zh-CN" altLang="en-US" sz="2300" dirty="0">
                <a:solidFill>
                  <a:srgbClr val="640424"/>
                </a:solidFill>
                <a:latin typeface="宋体" charset="-122"/>
              </a:rPr>
              <a:t>例</a:t>
            </a:r>
            <a:r>
              <a:rPr lang="en-US" altLang="zh-CN" sz="2300" dirty="0">
                <a:solidFill>
                  <a:srgbClr val="640424"/>
                </a:solidFill>
                <a:latin typeface="宋体" charset="-122"/>
              </a:rPr>
              <a:t>10</a:t>
            </a:r>
            <a:r>
              <a:rPr lang="zh-CN" altLang="en-US" sz="2300" dirty="0">
                <a:solidFill>
                  <a:srgbClr val="640424"/>
                </a:solidFill>
                <a:latin typeface="宋体" charset="-122"/>
              </a:rPr>
              <a:t>：以下程序的输出结果是</a:t>
            </a:r>
            <a:endParaRPr lang="zh-CN" altLang="en-US" sz="2300" dirty="0">
              <a:solidFill>
                <a:srgbClr val="640424"/>
              </a:solidFill>
            </a:endParaRPr>
          </a:p>
          <a:p>
            <a:pPr algn="just">
              <a:lnSpc>
                <a:spcPct val="85000"/>
              </a:lnSpc>
              <a:spcBef>
                <a:spcPts val="638"/>
              </a:spcBef>
              <a:spcAft>
                <a:spcPts val="638"/>
              </a:spcAft>
            </a:pPr>
            <a:r>
              <a:rPr lang="en-US" altLang="zh-CN" sz="2300" dirty="0">
                <a:solidFill>
                  <a:srgbClr val="000099"/>
                </a:solidFill>
                <a:latin typeface="宋体" charset="-122"/>
              </a:rPr>
              <a:t>A) 20    B) 21    C) 22    D</a:t>
            </a:r>
            <a:r>
              <a:rPr lang="zh-CN" altLang="en-US" sz="2300" dirty="0">
                <a:solidFill>
                  <a:srgbClr val="000099"/>
                </a:solidFill>
                <a:latin typeface="宋体" charset="-122"/>
              </a:rPr>
              <a:t>）</a:t>
            </a:r>
            <a:r>
              <a:rPr lang="en-US" altLang="zh-CN" sz="2300" dirty="0">
                <a:solidFill>
                  <a:srgbClr val="000099"/>
                </a:solidFill>
                <a:latin typeface="宋体" charset="-122"/>
              </a:rPr>
              <a:t>23</a:t>
            </a:r>
            <a:endParaRPr lang="en-US" altLang="zh-CN" sz="2300" dirty="0">
              <a:solidFill>
                <a:srgbClr val="000099"/>
              </a:solidFill>
            </a:endParaRPr>
          </a:p>
          <a:p>
            <a:pPr algn="just">
              <a:lnSpc>
                <a:spcPct val="65000"/>
              </a:lnSpc>
              <a:spcBef>
                <a:spcPts val="638"/>
              </a:spcBef>
              <a:spcAft>
                <a:spcPts val="638"/>
              </a:spcAft>
            </a:pPr>
            <a:r>
              <a:rPr lang="en-US" altLang="zh-CN" sz="2300" dirty="0">
                <a:solidFill>
                  <a:srgbClr val="000099"/>
                </a:solidFill>
                <a:latin typeface="宋体" charset="-122"/>
              </a:rPr>
              <a:t>void main()</a:t>
            </a:r>
            <a:endParaRPr lang="en-US" altLang="zh-CN" sz="2300" dirty="0">
              <a:solidFill>
                <a:srgbClr val="000099"/>
              </a:solidFill>
            </a:endParaRPr>
          </a:p>
          <a:p>
            <a:pPr algn="just">
              <a:lnSpc>
                <a:spcPct val="65000"/>
              </a:lnSpc>
              <a:spcBef>
                <a:spcPts val="638"/>
              </a:spcBef>
              <a:spcAft>
                <a:spcPts val="638"/>
              </a:spcAft>
            </a:pPr>
            <a:r>
              <a:rPr lang="en-US" altLang="zh-CN" sz="2300" dirty="0">
                <a:solidFill>
                  <a:srgbClr val="000099"/>
                </a:solidFill>
                <a:latin typeface="宋体" charset="-122"/>
              </a:rPr>
              <a:t>{ </a:t>
            </a:r>
          </a:p>
          <a:p>
            <a:pPr algn="just">
              <a:lnSpc>
                <a:spcPct val="65000"/>
              </a:lnSpc>
              <a:spcBef>
                <a:spcPts val="638"/>
              </a:spcBef>
              <a:spcAft>
                <a:spcPts val="638"/>
              </a:spcAft>
            </a:pPr>
            <a:r>
              <a:rPr lang="en-US" altLang="zh-CN" sz="2300" dirty="0">
                <a:solidFill>
                  <a:srgbClr val="000099"/>
                </a:solidFill>
                <a:latin typeface="宋体" charset="-122"/>
              </a:rPr>
              <a:t>  </a:t>
            </a:r>
            <a:r>
              <a:rPr lang="en-US" altLang="zh-CN" sz="2300" dirty="0" err="1">
                <a:solidFill>
                  <a:srgbClr val="000099"/>
                </a:solidFill>
                <a:latin typeface="宋体" charset="-122"/>
              </a:rPr>
              <a:t>int</a:t>
            </a:r>
            <a:r>
              <a:rPr lang="en-US" altLang="zh-CN" sz="2300" dirty="0">
                <a:solidFill>
                  <a:srgbClr val="000099"/>
                </a:solidFill>
                <a:latin typeface="宋体" charset="-122"/>
              </a:rPr>
              <a:t> </a:t>
            </a:r>
            <a:r>
              <a:rPr lang="en-US" altLang="zh-CN" sz="2300" dirty="0" err="1">
                <a:solidFill>
                  <a:srgbClr val="000099"/>
                </a:solidFill>
                <a:latin typeface="宋体" charset="-122"/>
              </a:rPr>
              <a:t>i</a:t>
            </a:r>
            <a:r>
              <a:rPr lang="en-US" altLang="zh-CN" sz="2300" dirty="0">
                <a:solidFill>
                  <a:srgbClr val="000099"/>
                </a:solidFill>
                <a:latin typeface="宋体" charset="-122"/>
              </a:rPr>
              <a:t>, k, a[10], p[3];</a:t>
            </a:r>
            <a:endParaRPr lang="en-US" altLang="zh-CN" sz="2300" dirty="0">
              <a:solidFill>
                <a:srgbClr val="000099"/>
              </a:solidFill>
            </a:endParaRPr>
          </a:p>
          <a:p>
            <a:pPr algn="just">
              <a:lnSpc>
                <a:spcPct val="65000"/>
              </a:lnSpc>
              <a:spcBef>
                <a:spcPts val="638"/>
              </a:spcBef>
              <a:spcAft>
                <a:spcPts val="638"/>
              </a:spcAft>
            </a:pPr>
            <a:r>
              <a:rPr lang="en-US" altLang="zh-CN" sz="2300" dirty="0">
                <a:solidFill>
                  <a:srgbClr val="000099"/>
                </a:solidFill>
                <a:latin typeface="宋体" charset="-122"/>
              </a:rPr>
              <a:t>  k=5;</a:t>
            </a:r>
            <a:endParaRPr lang="en-US" altLang="zh-CN" sz="2300" dirty="0">
              <a:solidFill>
                <a:srgbClr val="000099"/>
              </a:solidFill>
            </a:endParaRPr>
          </a:p>
          <a:p>
            <a:pPr algn="just">
              <a:lnSpc>
                <a:spcPct val="65000"/>
              </a:lnSpc>
              <a:spcBef>
                <a:spcPts val="638"/>
              </a:spcBef>
              <a:spcAft>
                <a:spcPts val="638"/>
              </a:spcAft>
            </a:pPr>
            <a:r>
              <a:rPr lang="en-US" altLang="zh-CN" sz="2300" dirty="0">
                <a:solidFill>
                  <a:srgbClr val="000099"/>
                </a:solidFill>
                <a:latin typeface="宋体" charset="-122"/>
              </a:rPr>
              <a:t>  for (</a:t>
            </a:r>
            <a:r>
              <a:rPr lang="en-US" altLang="zh-CN" sz="2300" dirty="0" err="1">
                <a:solidFill>
                  <a:srgbClr val="000099"/>
                </a:solidFill>
                <a:latin typeface="宋体" charset="-122"/>
              </a:rPr>
              <a:t>i</a:t>
            </a:r>
            <a:r>
              <a:rPr lang="en-US" altLang="zh-CN" sz="2300" dirty="0">
                <a:solidFill>
                  <a:srgbClr val="000099"/>
                </a:solidFill>
                <a:latin typeface="宋体" charset="-122"/>
              </a:rPr>
              <a:t>=0;i&lt;10;i++) a[</a:t>
            </a:r>
            <a:r>
              <a:rPr lang="en-US" altLang="zh-CN" sz="2300" dirty="0" err="1">
                <a:solidFill>
                  <a:srgbClr val="000099"/>
                </a:solidFill>
                <a:latin typeface="宋体" charset="-122"/>
              </a:rPr>
              <a:t>i</a:t>
            </a:r>
            <a:r>
              <a:rPr lang="en-US" altLang="zh-CN" sz="2300" dirty="0">
                <a:solidFill>
                  <a:srgbClr val="000099"/>
                </a:solidFill>
                <a:latin typeface="宋体" charset="-122"/>
              </a:rPr>
              <a:t>]=</a:t>
            </a:r>
            <a:r>
              <a:rPr lang="en-US" altLang="zh-CN" sz="2300" dirty="0" err="1">
                <a:solidFill>
                  <a:srgbClr val="000099"/>
                </a:solidFill>
                <a:latin typeface="宋体" charset="-122"/>
              </a:rPr>
              <a:t>i</a:t>
            </a:r>
            <a:r>
              <a:rPr lang="en-US" altLang="zh-CN" sz="2300" dirty="0">
                <a:solidFill>
                  <a:srgbClr val="000099"/>
                </a:solidFill>
                <a:latin typeface="宋体" charset="-122"/>
              </a:rPr>
              <a:t>;</a:t>
            </a:r>
            <a:endParaRPr lang="en-US" altLang="zh-CN" sz="2300" dirty="0">
              <a:solidFill>
                <a:srgbClr val="000099"/>
              </a:solidFill>
            </a:endParaRPr>
          </a:p>
          <a:p>
            <a:pPr algn="just">
              <a:lnSpc>
                <a:spcPct val="65000"/>
              </a:lnSpc>
              <a:spcBef>
                <a:spcPts val="638"/>
              </a:spcBef>
              <a:spcAft>
                <a:spcPts val="638"/>
              </a:spcAft>
            </a:pPr>
            <a:r>
              <a:rPr lang="en-US" altLang="zh-CN" sz="2300" dirty="0">
                <a:solidFill>
                  <a:srgbClr val="000099"/>
                </a:solidFill>
                <a:latin typeface="宋体" charset="-122"/>
              </a:rPr>
              <a:t>  for (</a:t>
            </a:r>
            <a:r>
              <a:rPr lang="en-US" altLang="zh-CN" sz="2300" dirty="0" err="1">
                <a:solidFill>
                  <a:srgbClr val="000099"/>
                </a:solidFill>
                <a:latin typeface="宋体" charset="-122"/>
              </a:rPr>
              <a:t>i</a:t>
            </a:r>
            <a:r>
              <a:rPr lang="en-US" altLang="zh-CN" sz="2300" dirty="0">
                <a:solidFill>
                  <a:srgbClr val="000099"/>
                </a:solidFill>
                <a:latin typeface="宋体" charset="-122"/>
              </a:rPr>
              <a:t>=0;i&lt;3;i++) p[</a:t>
            </a:r>
            <a:r>
              <a:rPr lang="en-US" altLang="zh-CN" sz="2300" dirty="0" err="1">
                <a:solidFill>
                  <a:srgbClr val="000099"/>
                </a:solidFill>
                <a:latin typeface="宋体" charset="-122"/>
              </a:rPr>
              <a:t>i</a:t>
            </a:r>
            <a:r>
              <a:rPr lang="en-US" altLang="zh-CN" sz="2300" dirty="0">
                <a:solidFill>
                  <a:srgbClr val="000099"/>
                </a:solidFill>
                <a:latin typeface="宋体" charset="-122"/>
              </a:rPr>
              <a:t>]=a[</a:t>
            </a:r>
            <a:r>
              <a:rPr lang="en-US" altLang="zh-CN" sz="2300" dirty="0" err="1">
                <a:solidFill>
                  <a:srgbClr val="000099"/>
                </a:solidFill>
                <a:latin typeface="宋体" charset="-122"/>
              </a:rPr>
              <a:t>i</a:t>
            </a:r>
            <a:r>
              <a:rPr lang="en-US" altLang="zh-CN" sz="2300" dirty="0">
                <a:solidFill>
                  <a:srgbClr val="000099"/>
                </a:solidFill>
                <a:latin typeface="宋体" charset="-122"/>
              </a:rPr>
              <a:t> *(i+1)]; </a:t>
            </a:r>
          </a:p>
          <a:p>
            <a:pPr algn="just">
              <a:lnSpc>
                <a:spcPct val="65000"/>
              </a:lnSpc>
              <a:spcBef>
                <a:spcPts val="638"/>
              </a:spcBef>
              <a:spcAft>
                <a:spcPts val="638"/>
              </a:spcAft>
            </a:pPr>
            <a:r>
              <a:rPr lang="en-US" altLang="zh-CN" sz="2300" dirty="0">
                <a:solidFill>
                  <a:srgbClr val="000099"/>
                </a:solidFill>
                <a:latin typeface="宋体" charset="-122"/>
              </a:rPr>
              <a:t>  for (</a:t>
            </a:r>
            <a:r>
              <a:rPr lang="en-US" altLang="zh-CN" sz="2300" dirty="0" err="1">
                <a:solidFill>
                  <a:srgbClr val="000099"/>
                </a:solidFill>
                <a:latin typeface="宋体" charset="-122"/>
              </a:rPr>
              <a:t>i</a:t>
            </a:r>
            <a:r>
              <a:rPr lang="en-US" altLang="zh-CN" sz="2300" dirty="0">
                <a:solidFill>
                  <a:srgbClr val="000099"/>
                </a:solidFill>
                <a:latin typeface="宋体" charset="-122"/>
              </a:rPr>
              <a:t>=0;i&lt;3;i++) k+=p[</a:t>
            </a:r>
            <a:r>
              <a:rPr lang="en-US" altLang="zh-CN" sz="2300" dirty="0" err="1">
                <a:solidFill>
                  <a:srgbClr val="000099"/>
                </a:solidFill>
                <a:latin typeface="宋体" charset="-122"/>
              </a:rPr>
              <a:t>i</a:t>
            </a:r>
            <a:r>
              <a:rPr lang="en-US" altLang="zh-CN" sz="2300" dirty="0">
                <a:solidFill>
                  <a:srgbClr val="000099"/>
                </a:solidFill>
                <a:latin typeface="宋体" charset="-122"/>
              </a:rPr>
              <a:t>] *2;  </a:t>
            </a:r>
            <a:endParaRPr lang="en-US" altLang="zh-CN" sz="2300" dirty="0">
              <a:solidFill>
                <a:srgbClr val="000099"/>
              </a:solidFill>
            </a:endParaRPr>
          </a:p>
          <a:p>
            <a:pPr algn="just">
              <a:lnSpc>
                <a:spcPct val="65000"/>
              </a:lnSpc>
              <a:spcBef>
                <a:spcPts val="638"/>
              </a:spcBef>
              <a:spcAft>
                <a:spcPts val="638"/>
              </a:spcAft>
            </a:pPr>
            <a:r>
              <a:rPr lang="en-US" altLang="zh-CN" sz="2300" dirty="0">
                <a:solidFill>
                  <a:srgbClr val="000099"/>
                </a:solidFill>
                <a:latin typeface="宋体" charset="-122"/>
              </a:rPr>
              <a:t>  </a:t>
            </a:r>
            <a:r>
              <a:rPr lang="en-US" altLang="zh-CN" sz="2300" dirty="0" err="1">
                <a:solidFill>
                  <a:srgbClr val="000099"/>
                </a:solidFill>
                <a:latin typeface="宋体" charset="-122"/>
              </a:rPr>
              <a:t>printf</a:t>
            </a:r>
            <a:r>
              <a:rPr lang="en-US" altLang="zh-CN" sz="2300" dirty="0">
                <a:solidFill>
                  <a:srgbClr val="000099"/>
                </a:solidFill>
                <a:latin typeface="宋体" charset="-122"/>
              </a:rPr>
              <a:t>("%d\</a:t>
            </a:r>
            <a:r>
              <a:rPr lang="en-US" altLang="zh-CN" sz="2300" dirty="0" err="1">
                <a:solidFill>
                  <a:srgbClr val="000099"/>
                </a:solidFill>
                <a:latin typeface="宋体" charset="-122"/>
              </a:rPr>
              <a:t>n",k</a:t>
            </a:r>
            <a:r>
              <a:rPr lang="en-US" altLang="zh-CN" sz="2300" dirty="0">
                <a:solidFill>
                  <a:srgbClr val="000099"/>
                </a:solidFill>
                <a:latin typeface="宋体" charset="-122"/>
              </a:rPr>
              <a:t>);  </a:t>
            </a:r>
          </a:p>
          <a:p>
            <a:pPr algn="just">
              <a:lnSpc>
                <a:spcPct val="65000"/>
              </a:lnSpc>
              <a:spcBef>
                <a:spcPts val="638"/>
              </a:spcBef>
              <a:spcAft>
                <a:spcPts val="638"/>
              </a:spcAft>
            </a:pPr>
            <a:r>
              <a:rPr lang="en-US" altLang="zh-CN" sz="2300" dirty="0">
                <a:solidFill>
                  <a:srgbClr val="000099"/>
                </a:solidFill>
                <a:latin typeface="宋体" charset="-122"/>
              </a:rPr>
              <a:t>}</a:t>
            </a:r>
            <a:r>
              <a:rPr lang="en-US" altLang="zh-CN" sz="2300" dirty="0">
                <a:solidFill>
                  <a:schemeClr val="accent1"/>
                </a:solidFill>
              </a:rPr>
              <a:t> </a:t>
            </a:r>
          </a:p>
        </p:txBody>
      </p:sp>
      <p:sp>
        <p:nvSpPr>
          <p:cNvPr id="344067" name="Text Box 3"/>
          <p:cNvSpPr txBox="1">
            <a:spLocks noChangeArrowheads="1"/>
          </p:cNvSpPr>
          <p:nvPr/>
        </p:nvSpPr>
        <p:spPr bwMode="auto">
          <a:xfrm>
            <a:off x="8244408" y="260648"/>
            <a:ext cx="3937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90000"/>
              </a:lnSpc>
              <a:spcBef>
                <a:spcPct val="50000"/>
              </a:spcBef>
              <a:spcAft>
                <a:spcPts val="625"/>
              </a:spcAft>
            </a:pPr>
            <a:r>
              <a:rPr lang="en-US" altLang="zh-CN" sz="2300" dirty="0">
                <a:solidFill>
                  <a:srgbClr val="FF0000"/>
                </a:solidFill>
                <a:ea typeface="黑体" pitchFamily="2" charset="-122"/>
              </a:rPr>
              <a:t>B</a:t>
            </a:r>
          </a:p>
        </p:txBody>
      </p:sp>
      <p:sp>
        <p:nvSpPr>
          <p:cNvPr id="344069" name="Text Box 5"/>
          <p:cNvSpPr txBox="1">
            <a:spLocks noChangeArrowheads="1"/>
          </p:cNvSpPr>
          <p:nvPr/>
        </p:nvSpPr>
        <p:spPr bwMode="auto">
          <a:xfrm>
            <a:off x="4297822" y="2083802"/>
            <a:ext cx="434599"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90000"/>
              </a:lnSpc>
              <a:spcBef>
                <a:spcPct val="50000"/>
              </a:spcBef>
              <a:spcAft>
                <a:spcPts val="625"/>
              </a:spcAft>
            </a:pPr>
            <a:r>
              <a:rPr lang="en-US" altLang="zh-CN" sz="2300" dirty="0">
                <a:solidFill>
                  <a:srgbClr val="FF0000"/>
                </a:solidFill>
                <a:ea typeface="黑体" pitchFamily="2" charset="-122"/>
              </a:rPr>
              <a:t>B</a:t>
            </a:r>
          </a:p>
        </p:txBody>
      </p:sp>
      <p:sp>
        <p:nvSpPr>
          <p:cNvPr id="2" name="矩形 1"/>
          <p:cNvSpPr/>
          <p:nvPr/>
        </p:nvSpPr>
        <p:spPr>
          <a:xfrm>
            <a:off x="6122784" y="4832852"/>
            <a:ext cx="1261884" cy="332399"/>
          </a:xfrm>
          <a:prstGeom prst="rect">
            <a:avLst/>
          </a:prstGeom>
        </p:spPr>
        <p:txBody>
          <a:bodyPr wrap="none">
            <a:spAutoFit/>
          </a:bodyPr>
          <a:lstStyle/>
          <a:p>
            <a:pPr algn="just">
              <a:lnSpc>
                <a:spcPct val="65000"/>
              </a:lnSpc>
              <a:spcBef>
                <a:spcPts val="638"/>
              </a:spcBef>
              <a:spcAft>
                <a:spcPts val="638"/>
              </a:spcAft>
            </a:pPr>
            <a:r>
              <a:rPr lang="en-US" altLang="zh-CN" sz="2400" b="1" dirty="0">
                <a:solidFill>
                  <a:schemeClr val="accent2"/>
                </a:solidFill>
                <a:latin typeface="宋体" charset="-122"/>
              </a:rPr>
              <a:t>0  2  6</a:t>
            </a:r>
          </a:p>
        </p:txBody>
      </p:sp>
    </p:spTree>
    <p:extLst>
      <p:ext uri="{BB962C8B-B14F-4D97-AF65-F5344CB8AC3E}">
        <p14:creationId xmlns:p14="http://schemas.microsoft.com/office/powerpoint/2010/main" val="14884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1858">
                                            <p:txEl>
                                              <p:pRg st="0" end="0"/>
                                            </p:txEl>
                                          </p:spTgt>
                                        </p:tgtEl>
                                        <p:attrNameLst>
                                          <p:attrName>style.visibility</p:attrName>
                                        </p:attrNameLst>
                                      </p:cBhvr>
                                      <p:to>
                                        <p:strVal val="visible"/>
                                      </p:to>
                                    </p:set>
                                    <p:animEffect transition="in" filter="barn(inVertical)">
                                      <p:cBhvr>
                                        <p:cTn id="7" dur="500"/>
                                        <p:tgtEl>
                                          <p:spTgt spid="12185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1858">
                                            <p:txEl>
                                              <p:pRg st="1" end="1"/>
                                            </p:txEl>
                                          </p:spTgt>
                                        </p:tgtEl>
                                        <p:attrNameLst>
                                          <p:attrName>style.visibility</p:attrName>
                                        </p:attrNameLst>
                                      </p:cBhvr>
                                      <p:to>
                                        <p:strVal val="visible"/>
                                      </p:to>
                                    </p:set>
                                    <p:animEffect transition="in" filter="barn(inVertical)">
                                      <p:cBhvr>
                                        <p:cTn id="10" dur="500"/>
                                        <p:tgtEl>
                                          <p:spTgt spid="12185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1858">
                                            <p:txEl>
                                              <p:pRg st="2" end="2"/>
                                            </p:txEl>
                                          </p:spTgt>
                                        </p:tgtEl>
                                        <p:attrNameLst>
                                          <p:attrName>style.visibility</p:attrName>
                                        </p:attrNameLst>
                                      </p:cBhvr>
                                      <p:to>
                                        <p:strVal val="visible"/>
                                      </p:to>
                                    </p:set>
                                    <p:animEffect transition="in" filter="barn(inVertical)">
                                      <p:cBhvr>
                                        <p:cTn id="13" dur="500"/>
                                        <p:tgtEl>
                                          <p:spTgt spid="12185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440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1858">
                                            <p:txEl>
                                              <p:pRg st="4" end="4"/>
                                            </p:txEl>
                                          </p:spTgt>
                                        </p:tgtEl>
                                        <p:attrNameLst>
                                          <p:attrName>style.visibility</p:attrName>
                                        </p:attrNameLst>
                                      </p:cBhvr>
                                      <p:to>
                                        <p:strVal val="visible"/>
                                      </p:to>
                                    </p:set>
                                    <p:animEffect transition="in" filter="barn(inVertical)">
                                      <p:cBhvr>
                                        <p:cTn id="22" dur="500"/>
                                        <p:tgtEl>
                                          <p:spTgt spid="121858">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21858">
                                            <p:txEl>
                                              <p:pRg st="5" end="5"/>
                                            </p:txEl>
                                          </p:spTgt>
                                        </p:tgtEl>
                                        <p:attrNameLst>
                                          <p:attrName>style.visibility</p:attrName>
                                        </p:attrNameLst>
                                      </p:cBhvr>
                                      <p:to>
                                        <p:strVal val="visible"/>
                                      </p:to>
                                    </p:set>
                                    <p:animEffect transition="in" filter="barn(inVertical)">
                                      <p:cBhvr>
                                        <p:cTn id="25" dur="500"/>
                                        <p:tgtEl>
                                          <p:spTgt spid="121858">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21858">
                                            <p:txEl>
                                              <p:pRg st="6" end="6"/>
                                            </p:txEl>
                                          </p:spTgt>
                                        </p:tgtEl>
                                        <p:attrNameLst>
                                          <p:attrName>style.visibility</p:attrName>
                                        </p:attrNameLst>
                                      </p:cBhvr>
                                      <p:to>
                                        <p:strVal val="visible"/>
                                      </p:to>
                                    </p:set>
                                    <p:animEffect transition="in" filter="barn(inVertical)">
                                      <p:cBhvr>
                                        <p:cTn id="28" dur="500"/>
                                        <p:tgtEl>
                                          <p:spTgt spid="121858">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21858">
                                            <p:txEl>
                                              <p:pRg st="7" end="7"/>
                                            </p:txEl>
                                          </p:spTgt>
                                        </p:tgtEl>
                                        <p:attrNameLst>
                                          <p:attrName>style.visibility</p:attrName>
                                        </p:attrNameLst>
                                      </p:cBhvr>
                                      <p:to>
                                        <p:strVal val="visible"/>
                                      </p:to>
                                    </p:set>
                                    <p:animEffect transition="in" filter="barn(inVertical)">
                                      <p:cBhvr>
                                        <p:cTn id="31" dur="500"/>
                                        <p:tgtEl>
                                          <p:spTgt spid="121858">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21858">
                                            <p:txEl>
                                              <p:pRg st="8" end="8"/>
                                            </p:txEl>
                                          </p:spTgt>
                                        </p:tgtEl>
                                        <p:attrNameLst>
                                          <p:attrName>style.visibility</p:attrName>
                                        </p:attrNameLst>
                                      </p:cBhvr>
                                      <p:to>
                                        <p:strVal val="visible"/>
                                      </p:to>
                                    </p:set>
                                    <p:animEffect transition="in" filter="barn(inVertical)">
                                      <p:cBhvr>
                                        <p:cTn id="34" dur="500"/>
                                        <p:tgtEl>
                                          <p:spTgt spid="121858">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121858">
                                            <p:txEl>
                                              <p:pRg st="9" end="9"/>
                                            </p:txEl>
                                          </p:spTgt>
                                        </p:tgtEl>
                                        <p:attrNameLst>
                                          <p:attrName>style.visibility</p:attrName>
                                        </p:attrNameLst>
                                      </p:cBhvr>
                                      <p:to>
                                        <p:strVal val="visible"/>
                                      </p:to>
                                    </p:set>
                                    <p:animEffect transition="in" filter="barn(inVertical)">
                                      <p:cBhvr>
                                        <p:cTn id="37" dur="500"/>
                                        <p:tgtEl>
                                          <p:spTgt spid="121858">
                                            <p:txEl>
                                              <p:pRg st="9" end="9"/>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121858">
                                            <p:txEl>
                                              <p:pRg st="10" end="10"/>
                                            </p:txEl>
                                          </p:spTgt>
                                        </p:tgtEl>
                                        <p:attrNameLst>
                                          <p:attrName>style.visibility</p:attrName>
                                        </p:attrNameLst>
                                      </p:cBhvr>
                                      <p:to>
                                        <p:strVal val="visible"/>
                                      </p:to>
                                    </p:set>
                                    <p:animEffect transition="in" filter="barn(inVertical)">
                                      <p:cBhvr>
                                        <p:cTn id="40" dur="500"/>
                                        <p:tgtEl>
                                          <p:spTgt spid="121858">
                                            <p:txEl>
                                              <p:pRg st="10" end="1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121858">
                                            <p:txEl>
                                              <p:pRg st="11" end="11"/>
                                            </p:txEl>
                                          </p:spTgt>
                                        </p:tgtEl>
                                        <p:attrNameLst>
                                          <p:attrName>style.visibility</p:attrName>
                                        </p:attrNameLst>
                                      </p:cBhvr>
                                      <p:to>
                                        <p:strVal val="visible"/>
                                      </p:to>
                                    </p:set>
                                    <p:animEffect transition="in" filter="barn(inVertical)">
                                      <p:cBhvr>
                                        <p:cTn id="43" dur="500"/>
                                        <p:tgtEl>
                                          <p:spTgt spid="121858">
                                            <p:txEl>
                                              <p:pRg st="11" end="1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121858">
                                            <p:txEl>
                                              <p:pRg st="12" end="12"/>
                                            </p:txEl>
                                          </p:spTgt>
                                        </p:tgtEl>
                                        <p:attrNameLst>
                                          <p:attrName>style.visibility</p:attrName>
                                        </p:attrNameLst>
                                      </p:cBhvr>
                                      <p:to>
                                        <p:strVal val="visible"/>
                                      </p:to>
                                    </p:set>
                                    <p:animEffect transition="in" filter="barn(inVertical)">
                                      <p:cBhvr>
                                        <p:cTn id="46" dur="500"/>
                                        <p:tgtEl>
                                          <p:spTgt spid="121858">
                                            <p:txEl>
                                              <p:pRg st="12" end="12"/>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121858">
                                            <p:txEl>
                                              <p:pRg st="13" end="13"/>
                                            </p:txEl>
                                          </p:spTgt>
                                        </p:tgtEl>
                                        <p:attrNameLst>
                                          <p:attrName>style.visibility</p:attrName>
                                        </p:attrNameLst>
                                      </p:cBhvr>
                                      <p:to>
                                        <p:strVal val="visible"/>
                                      </p:to>
                                    </p:set>
                                    <p:animEffect transition="in" filter="barn(inVertical)">
                                      <p:cBhvr>
                                        <p:cTn id="49" dur="500"/>
                                        <p:tgtEl>
                                          <p:spTgt spid="121858">
                                            <p:txEl>
                                              <p:pRg st="13" end="13"/>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121858">
                                            <p:txEl>
                                              <p:pRg st="14" end="14"/>
                                            </p:txEl>
                                          </p:spTgt>
                                        </p:tgtEl>
                                        <p:attrNameLst>
                                          <p:attrName>style.visibility</p:attrName>
                                        </p:attrNameLst>
                                      </p:cBhvr>
                                      <p:to>
                                        <p:strVal val="visible"/>
                                      </p:to>
                                    </p:set>
                                    <p:animEffect transition="in" filter="barn(inVertical)">
                                      <p:cBhvr>
                                        <p:cTn id="52" dur="500"/>
                                        <p:tgtEl>
                                          <p:spTgt spid="121858">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arn(inVertical)">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344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autoUpdateAnimBg="0"/>
      <p:bldP spid="344069" grpId="0" autoUpdateAnimBg="0"/>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236538" y="346869"/>
            <a:ext cx="8670925" cy="6156325"/>
          </a:xfrm>
          <a:prstGeom prst="rect">
            <a:avLst/>
          </a:prstGeom>
          <a:solidFill>
            <a:schemeClr val="bg1"/>
          </a:solidFill>
          <a:ln>
            <a:noFill/>
          </a:ln>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85000"/>
              </a:lnSpc>
              <a:spcBef>
                <a:spcPts val="638"/>
              </a:spcBef>
              <a:spcAft>
                <a:spcPts val="638"/>
              </a:spcAft>
            </a:pPr>
            <a:r>
              <a:rPr lang="zh-CN" altLang="en-US" sz="2200" dirty="0">
                <a:solidFill>
                  <a:srgbClr val="640424"/>
                </a:solidFill>
                <a:latin typeface="宋体" charset="-122"/>
              </a:rPr>
              <a:t>例</a:t>
            </a:r>
            <a:r>
              <a:rPr lang="en-US" altLang="zh-CN" sz="2200" dirty="0">
                <a:solidFill>
                  <a:srgbClr val="640424"/>
                </a:solidFill>
                <a:latin typeface="宋体" charset="-122"/>
              </a:rPr>
              <a:t>11</a:t>
            </a:r>
            <a:r>
              <a:rPr lang="zh-CN" altLang="en-US" sz="2200" dirty="0">
                <a:solidFill>
                  <a:srgbClr val="640424"/>
                </a:solidFill>
                <a:latin typeface="宋体" charset="-122"/>
              </a:rPr>
              <a:t>：以下程序的输出结果是</a:t>
            </a:r>
            <a:endParaRPr lang="zh-CN" altLang="en-US" sz="2200" dirty="0">
              <a:solidFill>
                <a:srgbClr val="640424"/>
              </a:solidFill>
            </a:endParaRPr>
          </a:p>
          <a:p>
            <a:pPr algn="just">
              <a:lnSpc>
                <a:spcPct val="85000"/>
              </a:lnSpc>
              <a:spcBef>
                <a:spcPts val="638"/>
              </a:spcBef>
              <a:spcAft>
                <a:spcPts val="638"/>
              </a:spcAft>
            </a:pPr>
            <a:r>
              <a:rPr lang="en-US" altLang="zh-CN" sz="2200" dirty="0">
                <a:solidFill>
                  <a:srgbClr val="000099"/>
                </a:solidFill>
                <a:latin typeface="宋体" charset="-122"/>
              </a:rPr>
              <a:t>A) 1,5,9      B) 1,4,7      C) 3,5,7     D</a:t>
            </a:r>
            <a:r>
              <a:rPr lang="zh-CN" altLang="en-US" sz="2200" dirty="0">
                <a:solidFill>
                  <a:srgbClr val="000099"/>
                </a:solidFill>
                <a:latin typeface="宋体" charset="-122"/>
              </a:rPr>
              <a:t>）</a:t>
            </a:r>
            <a:r>
              <a:rPr lang="en-US" altLang="zh-CN" sz="2200" dirty="0">
                <a:solidFill>
                  <a:srgbClr val="000099"/>
                </a:solidFill>
                <a:latin typeface="宋体" charset="-122"/>
              </a:rPr>
              <a:t>3,6,9</a:t>
            </a:r>
            <a:endParaRPr lang="en-US" altLang="zh-CN" sz="2200" dirty="0">
              <a:solidFill>
                <a:srgbClr val="000099"/>
              </a:solidFill>
            </a:endParaRPr>
          </a:p>
          <a:p>
            <a:pPr algn="just">
              <a:lnSpc>
                <a:spcPct val="85000"/>
              </a:lnSpc>
              <a:spcBef>
                <a:spcPts val="638"/>
              </a:spcBef>
              <a:spcAft>
                <a:spcPts val="638"/>
              </a:spcAft>
            </a:pPr>
            <a:r>
              <a:rPr lang="en-US" altLang="zh-CN" sz="2200" dirty="0">
                <a:solidFill>
                  <a:srgbClr val="000099"/>
                </a:solidFill>
                <a:latin typeface="宋体" charset="-122"/>
              </a:rPr>
              <a:t>main()</a:t>
            </a:r>
            <a:endParaRPr lang="en-US" altLang="zh-CN" sz="2200" dirty="0">
              <a:solidFill>
                <a:srgbClr val="000099"/>
              </a:solidFill>
            </a:endParaRPr>
          </a:p>
          <a:p>
            <a:pPr algn="just">
              <a:lnSpc>
                <a:spcPct val="85000"/>
              </a:lnSpc>
              <a:spcBef>
                <a:spcPts val="638"/>
              </a:spcBef>
              <a:spcAft>
                <a:spcPts val="638"/>
              </a:spcAft>
            </a:pPr>
            <a:r>
              <a:rPr lang="en-US" altLang="zh-CN" sz="2200" dirty="0">
                <a:solidFill>
                  <a:srgbClr val="000099"/>
                </a:solidFill>
                <a:latin typeface="宋体" charset="-122"/>
              </a:rPr>
              <a:t>{  </a:t>
            </a:r>
            <a:r>
              <a:rPr lang="en-US" altLang="zh-CN" sz="2200" dirty="0" err="1">
                <a:solidFill>
                  <a:srgbClr val="000099"/>
                </a:solidFill>
                <a:latin typeface="宋体" charset="-122"/>
              </a:rPr>
              <a:t>int</a:t>
            </a:r>
            <a:r>
              <a:rPr lang="en-US" altLang="zh-CN" sz="2200" dirty="0">
                <a:solidFill>
                  <a:srgbClr val="000099"/>
                </a:solidFill>
                <a:latin typeface="宋体" charset="-122"/>
              </a:rPr>
              <a:t> </a:t>
            </a:r>
            <a:r>
              <a:rPr lang="en-US" altLang="zh-CN" sz="2200" dirty="0" err="1">
                <a:solidFill>
                  <a:srgbClr val="000099"/>
                </a:solidFill>
                <a:latin typeface="宋体" charset="-122"/>
              </a:rPr>
              <a:t>i</a:t>
            </a:r>
            <a:r>
              <a:rPr lang="en-US" altLang="zh-CN" sz="2200" dirty="0">
                <a:solidFill>
                  <a:srgbClr val="000099"/>
                </a:solidFill>
                <a:latin typeface="宋体" charset="-122"/>
              </a:rPr>
              <a:t>, x[3][3]={1,2,3,4,5,6,7,8,9};</a:t>
            </a:r>
          </a:p>
          <a:p>
            <a:pPr algn="just">
              <a:lnSpc>
                <a:spcPct val="85000"/>
              </a:lnSpc>
              <a:spcBef>
                <a:spcPts val="638"/>
              </a:spcBef>
              <a:spcAft>
                <a:spcPts val="638"/>
              </a:spcAft>
            </a:pPr>
            <a:r>
              <a:rPr lang="en-US" altLang="zh-CN" sz="2200" dirty="0">
                <a:solidFill>
                  <a:srgbClr val="000099"/>
                </a:solidFill>
                <a:latin typeface="宋体" charset="-122"/>
              </a:rPr>
              <a:t>   for(</a:t>
            </a:r>
            <a:r>
              <a:rPr lang="en-US" altLang="zh-CN" sz="2200" dirty="0" err="1">
                <a:solidFill>
                  <a:srgbClr val="000099"/>
                </a:solidFill>
                <a:latin typeface="宋体" charset="-122"/>
              </a:rPr>
              <a:t>i</a:t>
            </a:r>
            <a:r>
              <a:rPr lang="en-US" altLang="zh-CN" sz="2200" dirty="0">
                <a:solidFill>
                  <a:srgbClr val="000099"/>
                </a:solidFill>
                <a:latin typeface="宋体" charset="-122"/>
              </a:rPr>
              <a:t>=0;i&lt;3;i++) </a:t>
            </a:r>
            <a:r>
              <a:rPr lang="en-US" altLang="zh-CN" sz="2200" dirty="0" err="1">
                <a:solidFill>
                  <a:srgbClr val="000099"/>
                </a:solidFill>
                <a:latin typeface="宋体" charset="-122"/>
              </a:rPr>
              <a:t>printf</a:t>
            </a:r>
            <a:r>
              <a:rPr lang="en-US" altLang="zh-CN" sz="2200" dirty="0">
                <a:solidFill>
                  <a:srgbClr val="000099"/>
                </a:solidFill>
                <a:latin typeface="宋体" charset="-122"/>
              </a:rPr>
              <a:t>("%</a:t>
            </a:r>
            <a:r>
              <a:rPr lang="en-US" altLang="zh-CN" sz="2200" dirty="0" err="1">
                <a:solidFill>
                  <a:srgbClr val="000099"/>
                </a:solidFill>
                <a:latin typeface="宋体" charset="-122"/>
              </a:rPr>
              <a:t>d,",x</a:t>
            </a:r>
            <a:r>
              <a:rPr lang="en-US" altLang="zh-CN" sz="2200" dirty="0">
                <a:solidFill>
                  <a:srgbClr val="000099"/>
                </a:solidFill>
                <a:latin typeface="宋体" charset="-122"/>
              </a:rPr>
              <a:t>[</a:t>
            </a:r>
            <a:r>
              <a:rPr lang="en-US" altLang="zh-CN" sz="2200" dirty="0" err="1">
                <a:solidFill>
                  <a:srgbClr val="000099"/>
                </a:solidFill>
                <a:latin typeface="宋体" charset="-122"/>
              </a:rPr>
              <a:t>i</a:t>
            </a:r>
            <a:r>
              <a:rPr lang="en-US" altLang="zh-CN" sz="2200" dirty="0">
                <a:solidFill>
                  <a:srgbClr val="000099"/>
                </a:solidFill>
                <a:latin typeface="宋体" charset="-122"/>
              </a:rPr>
              <a:t>][2-i]);</a:t>
            </a:r>
            <a:endParaRPr lang="en-US" altLang="zh-CN" sz="2200" dirty="0">
              <a:solidFill>
                <a:srgbClr val="000099"/>
              </a:solidFill>
            </a:endParaRPr>
          </a:p>
          <a:p>
            <a:pPr algn="just">
              <a:lnSpc>
                <a:spcPct val="85000"/>
              </a:lnSpc>
              <a:spcBef>
                <a:spcPts val="638"/>
              </a:spcBef>
              <a:spcAft>
                <a:spcPts val="638"/>
              </a:spcAft>
            </a:pPr>
            <a:r>
              <a:rPr lang="en-US" altLang="zh-CN" sz="2200" dirty="0">
                <a:solidFill>
                  <a:srgbClr val="000099"/>
                </a:solidFill>
                <a:latin typeface="宋体" charset="-122"/>
              </a:rPr>
              <a:t>}</a:t>
            </a:r>
            <a:endParaRPr lang="en-US" altLang="zh-CN" sz="2200" dirty="0">
              <a:solidFill>
                <a:srgbClr val="000099"/>
              </a:solidFill>
            </a:endParaRPr>
          </a:p>
          <a:p>
            <a:pPr algn="just">
              <a:lnSpc>
                <a:spcPct val="85000"/>
              </a:lnSpc>
              <a:spcBef>
                <a:spcPts val="638"/>
              </a:spcBef>
              <a:spcAft>
                <a:spcPts val="638"/>
              </a:spcAft>
            </a:pPr>
            <a:r>
              <a:rPr lang="zh-CN" altLang="en-US" sz="2200" dirty="0">
                <a:solidFill>
                  <a:srgbClr val="640424"/>
                </a:solidFill>
                <a:latin typeface="宋体" charset="-122"/>
              </a:rPr>
              <a:t>例</a:t>
            </a:r>
            <a:r>
              <a:rPr lang="en-US" altLang="zh-CN" sz="2200" dirty="0">
                <a:solidFill>
                  <a:srgbClr val="640424"/>
                </a:solidFill>
                <a:latin typeface="宋体" charset="-122"/>
              </a:rPr>
              <a:t>12</a:t>
            </a:r>
            <a:r>
              <a:rPr lang="zh-CN" altLang="en-US" sz="2200" dirty="0">
                <a:solidFill>
                  <a:srgbClr val="640424"/>
                </a:solidFill>
                <a:latin typeface="宋体" charset="-122"/>
              </a:rPr>
              <a:t>：以下程序的输出结果是</a:t>
            </a:r>
            <a:endParaRPr lang="zh-CN" altLang="en-US" sz="2200" dirty="0">
              <a:solidFill>
                <a:srgbClr val="640424"/>
              </a:solidFill>
            </a:endParaRPr>
          </a:p>
          <a:p>
            <a:pPr algn="just">
              <a:lnSpc>
                <a:spcPct val="85000"/>
              </a:lnSpc>
              <a:spcBef>
                <a:spcPts val="638"/>
              </a:spcBef>
              <a:spcAft>
                <a:spcPts val="638"/>
              </a:spcAft>
            </a:pPr>
            <a:r>
              <a:rPr lang="en-US" altLang="zh-CN" sz="2200" dirty="0">
                <a:solidFill>
                  <a:srgbClr val="000099"/>
                </a:solidFill>
                <a:latin typeface="宋体" charset="-122"/>
              </a:rPr>
              <a:t>A) 18    B) 19     C) 20    D</a:t>
            </a:r>
            <a:r>
              <a:rPr lang="zh-CN" altLang="en-US" sz="2200" dirty="0">
                <a:solidFill>
                  <a:srgbClr val="000099"/>
                </a:solidFill>
                <a:latin typeface="宋体" charset="-122"/>
              </a:rPr>
              <a:t>）</a:t>
            </a:r>
            <a:r>
              <a:rPr lang="en-US" altLang="zh-CN" sz="2200" dirty="0">
                <a:solidFill>
                  <a:srgbClr val="000099"/>
                </a:solidFill>
                <a:latin typeface="宋体" charset="-122"/>
              </a:rPr>
              <a:t>21</a:t>
            </a:r>
          </a:p>
          <a:p>
            <a:pPr algn="just">
              <a:lnSpc>
                <a:spcPct val="85000"/>
              </a:lnSpc>
              <a:spcBef>
                <a:spcPts val="638"/>
              </a:spcBef>
              <a:spcAft>
                <a:spcPts val="638"/>
              </a:spcAft>
            </a:pPr>
            <a:r>
              <a:rPr lang="en-US" altLang="zh-CN" sz="2200" dirty="0">
                <a:solidFill>
                  <a:srgbClr val="000099"/>
                </a:solidFill>
                <a:latin typeface="宋体" charset="-122"/>
              </a:rPr>
              <a:t>main()</a:t>
            </a:r>
          </a:p>
          <a:p>
            <a:pPr algn="just">
              <a:lnSpc>
                <a:spcPct val="85000"/>
              </a:lnSpc>
              <a:spcBef>
                <a:spcPts val="638"/>
              </a:spcBef>
              <a:spcAft>
                <a:spcPts val="638"/>
              </a:spcAft>
            </a:pPr>
            <a:r>
              <a:rPr lang="en-US" altLang="zh-CN" sz="2200" dirty="0">
                <a:solidFill>
                  <a:srgbClr val="000099"/>
                </a:solidFill>
                <a:latin typeface="宋体" charset="-122"/>
              </a:rPr>
              <a:t>{  </a:t>
            </a:r>
            <a:r>
              <a:rPr lang="en-US" altLang="zh-CN" sz="2200" dirty="0" err="1">
                <a:solidFill>
                  <a:srgbClr val="000099"/>
                </a:solidFill>
                <a:latin typeface="宋体" charset="-122"/>
              </a:rPr>
              <a:t>int</a:t>
            </a:r>
            <a:r>
              <a:rPr lang="en-US" altLang="zh-CN" sz="2200" dirty="0">
                <a:solidFill>
                  <a:srgbClr val="000099"/>
                </a:solidFill>
                <a:latin typeface="宋体" charset="-122"/>
              </a:rPr>
              <a:t> a[3][3]={ {1,2},{3,4},{5,6} },</a:t>
            </a:r>
            <a:r>
              <a:rPr lang="en-US" altLang="zh-CN" sz="2200" dirty="0" err="1">
                <a:solidFill>
                  <a:srgbClr val="000099"/>
                </a:solidFill>
                <a:latin typeface="宋体" charset="-122"/>
              </a:rPr>
              <a:t>i,j,s</a:t>
            </a:r>
            <a:r>
              <a:rPr lang="en-US" altLang="zh-CN" sz="2200" dirty="0">
                <a:solidFill>
                  <a:srgbClr val="000099"/>
                </a:solidFill>
                <a:latin typeface="宋体" charset="-122"/>
              </a:rPr>
              <a:t>=0;</a:t>
            </a:r>
          </a:p>
          <a:p>
            <a:pPr algn="just">
              <a:lnSpc>
                <a:spcPct val="85000"/>
              </a:lnSpc>
              <a:spcBef>
                <a:spcPts val="638"/>
              </a:spcBef>
              <a:spcAft>
                <a:spcPts val="638"/>
              </a:spcAft>
            </a:pPr>
            <a:r>
              <a:rPr lang="en-US" altLang="zh-CN" sz="2200" dirty="0">
                <a:solidFill>
                  <a:srgbClr val="000099"/>
                </a:solidFill>
                <a:latin typeface="宋体" charset="-122"/>
              </a:rPr>
              <a:t>   for(</a:t>
            </a:r>
            <a:r>
              <a:rPr lang="en-US" altLang="zh-CN" sz="2200" dirty="0" err="1">
                <a:solidFill>
                  <a:srgbClr val="000099"/>
                </a:solidFill>
                <a:latin typeface="宋体" charset="-122"/>
              </a:rPr>
              <a:t>i</a:t>
            </a:r>
            <a:r>
              <a:rPr lang="en-US" altLang="zh-CN" sz="2200" dirty="0">
                <a:solidFill>
                  <a:srgbClr val="000099"/>
                </a:solidFill>
                <a:latin typeface="宋体" charset="-122"/>
              </a:rPr>
              <a:t>=1;i&lt;3;i++)</a:t>
            </a:r>
          </a:p>
          <a:p>
            <a:pPr algn="just">
              <a:lnSpc>
                <a:spcPct val="85000"/>
              </a:lnSpc>
              <a:spcBef>
                <a:spcPts val="638"/>
              </a:spcBef>
              <a:spcAft>
                <a:spcPts val="638"/>
              </a:spcAft>
            </a:pPr>
            <a:r>
              <a:rPr lang="en-US" altLang="zh-CN" sz="2200" dirty="0">
                <a:solidFill>
                  <a:srgbClr val="000099"/>
                </a:solidFill>
                <a:latin typeface="宋体" charset="-122"/>
              </a:rPr>
              <a:t>   for(j=0;j&lt;=</a:t>
            </a:r>
            <a:r>
              <a:rPr lang="en-US" altLang="zh-CN" sz="2200" dirty="0" err="1">
                <a:solidFill>
                  <a:srgbClr val="000099"/>
                </a:solidFill>
                <a:latin typeface="宋体" charset="-122"/>
              </a:rPr>
              <a:t>i;j</a:t>
            </a:r>
            <a:r>
              <a:rPr lang="en-US" altLang="zh-CN" sz="2200" dirty="0">
                <a:solidFill>
                  <a:srgbClr val="000099"/>
                </a:solidFill>
                <a:latin typeface="宋体" charset="-122"/>
              </a:rPr>
              <a:t>++)  s+=a[</a:t>
            </a:r>
            <a:r>
              <a:rPr lang="en-US" altLang="zh-CN" sz="2200" dirty="0" err="1">
                <a:solidFill>
                  <a:srgbClr val="000099"/>
                </a:solidFill>
                <a:latin typeface="宋体" charset="-122"/>
              </a:rPr>
              <a:t>i</a:t>
            </a:r>
            <a:r>
              <a:rPr lang="en-US" altLang="zh-CN" sz="2200" dirty="0">
                <a:solidFill>
                  <a:srgbClr val="000099"/>
                </a:solidFill>
                <a:latin typeface="宋体" charset="-122"/>
              </a:rPr>
              <a:t>][j]; </a:t>
            </a:r>
          </a:p>
          <a:p>
            <a:pPr algn="just">
              <a:lnSpc>
                <a:spcPct val="85000"/>
              </a:lnSpc>
              <a:spcBef>
                <a:spcPts val="638"/>
              </a:spcBef>
              <a:spcAft>
                <a:spcPts val="638"/>
              </a:spcAft>
            </a:pPr>
            <a:r>
              <a:rPr lang="en-US" altLang="zh-CN" sz="2200" dirty="0">
                <a:solidFill>
                  <a:srgbClr val="000099"/>
                </a:solidFill>
                <a:latin typeface="宋体" charset="-122"/>
              </a:rPr>
              <a:t>   </a:t>
            </a:r>
            <a:r>
              <a:rPr lang="en-US" altLang="zh-CN" sz="2200" dirty="0" err="1">
                <a:solidFill>
                  <a:srgbClr val="000099"/>
                </a:solidFill>
                <a:latin typeface="宋体" charset="-122"/>
              </a:rPr>
              <a:t>printf</a:t>
            </a:r>
            <a:r>
              <a:rPr lang="en-US" altLang="zh-CN" sz="2200" dirty="0">
                <a:solidFill>
                  <a:srgbClr val="000099"/>
                </a:solidFill>
                <a:latin typeface="宋体" charset="-122"/>
              </a:rPr>
              <a:t>("%</a:t>
            </a:r>
            <a:r>
              <a:rPr lang="en-US" altLang="zh-CN" sz="2200" dirty="0" err="1">
                <a:solidFill>
                  <a:srgbClr val="000099"/>
                </a:solidFill>
                <a:latin typeface="宋体" charset="-122"/>
              </a:rPr>
              <a:t>dn</a:t>
            </a:r>
            <a:r>
              <a:rPr lang="en-US" altLang="zh-CN" sz="2200" dirty="0">
                <a:solidFill>
                  <a:srgbClr val="000099"/>
                </a:solidFill>
                <a:latin typeface="宋体" charset="-122"/>
              </a:rPr>
              <a:t>",s);</a:t>
            </a:r>
            <a:endParaRPr lang="en-US" altLang="zh-CN" sz="2200" dirty="0">
              <a:solidFill>
                <a:srgbClr val="000099"/>
              </a:solidFill>
            </a:endParaRPr>
          </a:p>
          <a:p>
            <a:pPr algn="just">
              <a:lnSpc>
                <a:spcPct val="85000"/>
              </a:lnSpc>
              <a:spcBef>
                <a:spcPts val="638"/>
              </a:spcBef>
              <a:spcAft>
                <a:spcPts val="638"/>
              </a:spcAft>
            </a:pPr>
            <a:r>
              <a:rPr lang="en-US" altLang="zh-CN" sz="2200" dirty="0">
                <a:solidFill>
                  <a:srgbClr val="000099"/>
                </a:solidFill>
                <a:latin typeface="宋体" charset="-122"/>
              </a:rPr>
              <a:t>}</a:t>
            </a:r>
          </a:p>
        </p:txBody>
      </p:sp>
      <p:sp>
        <p:nvSpPr>
          <p:cNvPr id="345091" name="Text Box 3"/>
          <p:cNvSpPr txBox="1">
            <a:spLocks noChangeArrowheads="1"/>
          </p:cNvSpPr>
          <p:nvPr/>
        </p:nvSpPr>
        <p:spPr bwMode="auto">
          <a:xfrm>
            <a:off x="4158916" y="266658"/>
            <a:ext cx="3937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90000"/>
              </a:lnSpc>
              <a:spcBef>
                <a:spcPct val="50000"/>
              </a:spcBef>
              <a:spcAft>
                <a:spcPts val="625"/>
              </a:spcAft>
            </a:pPr>
            <a:r>
              <a:rPr lang="en-US" altLang="zh-CN" sz="2300" dirty="0">
                <a:solidFill>
                  <a:srgbClr val="FF0000"/>
                </a:solidFill>
                <a:ea typeface="黑体" pitchFamily="2" charset="-122"/>
              </a:rPr>
              <a:t>C</a:t>
            </a:r>
          </a:p>
        </p:txBody>
      </p:sp>
      <p:sp>
        <p:nvSpPr>
          <p:cNvPr id="345092" name="Text Box 4"/>
          <p:cNvSpPr txBox="1">
            <a:spLocks noChangeArrowheads="1"/>
          </p:cNvSpPr>
          <p:nvPr/>
        </p:nvSpPr>
        <p:spPr bwMode="auto">
          <a:xfrm>
            <a:off x="4191000" y="2885615"/>
            <a:ext cx="3937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90000"/>
              </a:lnSpc>
              <a:spcBef>
                <a:spcPct val="50000"/>
              </a:spcBef>
              <a:spcAft>
                <a:spcPts val="625"/>
              </a:spcAft>
            </a:pPr>
            <a:r>
              <a:rPr lang="en-US" altLang="zh-CN" sz="2300" dirty="0">
                <a:solidFill>
                  <a:srgbClr val="FF0000"/>
                </a:solidFill>
                <a:ea typeface="黑体" pitchFamily="2" charset="-122"/>
              </a:rPr>
              <a:t>A</a:t>
            </a:r>
          </a:p>
        </p:txBody>
      </p:sp>
    </p:spTree>
    <p:extLst>
      <p:ext uri="{BB962C8B-B14F-4D97-AF65-F5344CB8AC3E}">
        <p14:creationId xmlns:p14="http://schemas.microsoft.com/office/powerpoint/2010/main" val="125661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Effect transition="in" filter="barn(inVertical)">
                                      <p:cBhvr>
                                        <p:cTn id="7" dur="500"/>
                                        <p:tgtEl>
                                          <p:spTgt spid="12288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882">
                                            <p:txEl>
                                              <p:pRg st="1" end="1"/>
                                            </p:txEl>
                                          </p:spTgt>
                                        </p:tgtEl>
                                        <p:attrNameLst>
                                          <p:attrName>style.visibility</p:attrName>
                                        </p:attrNameLst>
                                      </p:cBhvr>
                                      <p:to>
                                        <p:strVal val="visible"/>
                                      </p:to>
                                    </p:set>
                                    <p:animEffect transition="in" filter="barn(inVertical)">
                                      <p:cBhvr>
                                        <p:cTn id="10" dur="500"/>
                                        <p:tgtEl>
                                          <p:spTgt spid="12288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882">
                                            <p:txEl>
                                              <p:pRg st="2" end="2"/>
                                            </p:txEl>
                                          </p:spTgt>
                                        </p:tgtEl>
                                        <p:attrNameLst>
                                          <p:attrName>style.visibility</p:attrName>
                                        </p:attrNameLst>
                                      </p:cBhvr>
                                      <p:to>
                                        <p:strVal val="visible"/>
                                      </p:to>
                                    </p:set>
                                    <p:animEffect transition="in" filter="barn(inVertical)">
                                      <p:cBhvr>
                                        <p:cTn id="13" dur="500"/>
                                        <p:tgtEl>
                                          <p:spTgt spid="12288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882">
                                            <p:txEl>
                                              <p:pRg st="3" end="3"/>
                                            </p:txEl>
                                          </p:spTgt>
                                        </p:tgtEl>
                                        <p:attrNameLst>
                                          <p:attrName>style.visibility</p:attrName>
                                        </p:attrNameLst>
                                      </p:cBhvr>
                                      <p:to>
                                        <p:strVal val="visible"/>
                                      </p:to>
                                    </p:set>
                                    <p:animEffect transition="in" filter="barn(inVertical)">
                                      <p:cBhvr>
                                        <p:cTn id="16" dur="500"/>
                                        <p:tgtEl>
                                          <p:spTgt spid="12288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882">
                                            <p:txEl>
                                              <p:pRg st="4" end="4"/>
                                            </p:txEl>
                                          </p:spTgt>
                                        </p:tgtEl>
                                        <p:attrNameLst>
                                          <p:attrName>style.visibility</p:attrName>
                                        </p:attrNameLst>
                                      </p:cBhvr>
                                      <p:to>
                                        <p:strVal val="visible"/>
                                      </p:to>
                                    </p:set>
                                    <p:animEffect transition="in" filter="barn(inVertical)">
                                      <p:cBhvr>
                                        <p:cTn id="19" dur="500"/>
                                        <p:tgtEl>
                                          <p:spTgt spid="12288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22882">
                                            <p:txEl>
                                              <p:pRg st="5" end="5"/>
                                            </p:txEl>
                                          </p:spTgt>
                                        </p:tgtEl>
                                        <p:attrNameLst>
                                          <p:attrName>style.visibility</p:attrName>
                                        </p:attrNameLst>
                                      </p:cBhvr>
                                      <p:to>
                                        <p:strVal val="visible"/>
                                      </p:to>
                                    </p:set>
                                    <p:animEffect transition="in" filter="barn(inVertical)">
                                      <p:cBhvr>
                                        <p:cTn id="22" dur="500"/>
                                        <p:tgtEl>
                                          <p:spTgt spid="12288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5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22882">
                                            <p:txEl>
                                              <p:pRg st="6" end="6"/>
                                            </p:txEl>
                                          </p:spTgt>
                                        </p:tgtEl>
                                        <p:attrNameLst>
                                          <p:attrName>style.visibility</p:attrName>
                                        </p:attrNameLst>
                                      </p:cBhvr>
                                      <p:to>
                                        <p:strVal val="visible"/>
                                      </p:to>
                                    </p:set>
                                    <p:animEffect transition="in" filter="barn(inVertical)">
                                      <p:cBhvr>
                                        <p:cTn id="31" dur="500"/>
                                        <p:tgtEl>
                                          <p:spTgt spid="122882">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22882">
                                            <p:txEl>
                                              <p:pRg st="7" end="7"/>
                                            </p:txEl>
                                          </p:spTgt>
                                        </p:tgtEl>
                                        <p:attrNameLst>
                                          <p:attrName>style.visibility</p:attrName>
                                        </p:attrNameLst>
                                      </p:cBhvr>
                                      <p:to>
                                        <p:strVal val="visible"/>
                                      </p:to>
                                    </p:set>
                                    <p:animEffect transition="in" filter="barn(inVertical)">
                                      <p:cBhvr>
                                        <p:cTn id="34" dur="500"/>
                                        <p:tgtEl>
                                          <p:spTgt spid="122882">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122882">
                                            <p:txEl>
                                              <p:pRg st="8" end="8"/>
                                            </p:txEl>
                                          </p:spTgt>
                                        </p:tgtEl>
                                        <p:attrNameLst>
                                          <p:attrName>style.visibility</p:attrName>
                                        </p:attrNameLst>
                                      </p:cBhvr>
                                      <p:to>
                                        <p:strVal val="visible"/>
                                      </p:to>
                                    </p:set>
                                    <p:animEffect transition="in" filter="barn(inVertical)">
                                      <p:cBhvr>
                                        <p:cTn id="37" dur="500"/>
                                        <p:tgtEl>
                                          <p:spTgt spid="122882">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122882">
                                            <p:txEl>
                                              <p:pRg st="9" end="9"/>
                                            </p:txEl>
                                          </p:spTgt>
                                        </p:tgtEl>
                                        <p:attrNameLst>
                                          <p:attrName>style.visibility</p:attrName>
                                        </p:attrNameLst>
                                      </p:cBhvr>
                                      <p:to>
                                        <p:strVal val="visible"/>
                                      </p:to>
                                    </p:set>
                                    <p:animEffect transition="in" filter="barn(inVertical)">
                                      <p:cBhvr>
                                        <p:cTn id="40" dur="500"/>
                                        <p:tgtEl>
                                          <p:spTgt spid="122882">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122882">
                                            <p:txEl>
                                              <p:pRg st="10" end="10"/>
                                            </p:txEl>
                                          </p:spTgt>
                                        </p:tgtEl>
                                        <p:attrNameLst>
                                          <p:attrName>style.visibility</p:attrName>
                                        </p:attrNameLst>
                                      </p:cBhvr>
                                      <p:to>
                                        <p:strVal val="visible"/>
                                      </p:to>
                                    </p:set>
                                    <p:animEffect transition="in" filter="barn(inVertical)">
                                      <p:cBhvr>
                                        <p:cTn id="43" dur="500"/>
                                        <p:tgtEl>
                                          <p:spTgt spid="122882">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122882">
                                            <p:txEl>
                                              <p:pRg st="11" end="11"/>
                                            </p:txEl>
                                          </p:spTgt>
                                        </p:tgtEl>
                                        <p:attrNameLst>
                                          <p:attrName>style.visibility</p:attrName>
                                        </p:attrNameLst>
                                      </p:cBhvr>
                                      <p:to>
                                        <p:strVal val="visible"/>
                                      </p:to>
                                    </p:set>
                                    <p:animEffect transition="in" filter="barn(inVertical)">
                                      <p:cBhvr>
                                        <p:cTn id="46" dur="500"/>
                                        <p:tgtEl>
                                          <p:spTgt spid="122882">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122882">
                                            <p:txEl>
                                              <p:pRg st="12" end="12"/>
                                            </p:txEl>
                                          </p:spTgt>
                                        </p:tgtEl>
                                        <p:attrNameLst>
                                          <p:attrName>style.visibility</p:attrName>
                                        </p:attrNameLst>
                                      </p:cBhvr>
                                      <p:to>
                                        <p:strVal val="visible"/>
                                      </p:to>
                                    </p:set>
                                    <p:animEffect transition="in" filter="barn(inVertical)">
                                      <p:cBhvr>
                                        <p:cTn id="49" dur="500"/>
                                        <p:tgtEl>
                                          <p:spTgt spid="122882">
                                            <p:txEl>
                                              <p:pRg st="12" end="12"/>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122882">
                                            <p:txEl>
                                              <p:pRg st="13" end="13"/>
                                            </p:txEl>
                                          </p:spTgt>
                                        </p:tgtEl>
                                        <p:attrNameLst>
                                          <p:attrName>style.visibility</p:attrName>
                                        </p:attrNameLst>
                                      </p:cBhvr>
                                      <p:to>
                                        <p:strVal val="visible"/>
                                      </p:to>
                                    </p:set>
                                    <p:animEffect transition="in" filter="barn(inVertical)">
                                      <p:cBhvr>
                                        <p:cTn id="52" dur="500"/>
                                        <p:tgtEl>
                                          <p:spTgt spid="12288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45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autoUpdateAnimBg="0"/>
      <p:bldP spid="345092"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236537" y="701969"/>
            <a:ext cx="8670925" cy="535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spcBef>
                <a:spcPts val="638"/>
              </a:spcBef>
              <a:spcAft>
                <a:spcPts val="638"/>
              </a:spcAft>
            </a:pPr>
            <a:r>
              <a:rPr lang="zh-CN" altLang="en-US" sz="2200" dirty="0">
                <a:solidFill>
                  <a:srgbClr val="640424"/>
                </a:solidFill>
                <a:latin typeface="宋体" charset="-122"/>
              </a:rPr>
              <a:t>例</a:t>
            </a:r>
            <a:r>
              <a:rPr lang="en-US" altLang="zh-CN" sz="2200" dirty="0">
                <a:solidFill>
                  <a:srgbClr val="640424"/>
                </a:solidFill>
                <a:latin typeface="宋体" charset="-122"/>
              </a:rPr>
              <a:t>13</a:t>
            </a:r>
            <a:r>
              <a:rPr lang="zh-CN" altLang="en-US" sz="2200" dirty="0">
                <a:solidFill>
                  <a:srgbClr val="640424"/>
                </a:solidFill>
                <a:latin typeface="宋体" charset="-122"/>
              </a:rPr>
              <a:t>：当执行下面的程序时，如果输入</a:t>
            </a:r>
            <a:r>
              <a:rPr lang="en-US" altLang="zh-CN" sz="2200" dirty="0">
                <a:solidFill>
                  <a:srgbClr val="640424"/>
                </a:solidFill>
                <a:latin typeface="宋体" charset="-122"/>
              </a:rPr>
              <a:t>ABC</a:t>
            </a:r>
            <a:r>
              <a:rPr lang="zh-CN" altLang="en-US" sz="2200" dirty="0">
                <a:solidFill>
                  <a:srgbClr val="640424"/>
                </a:solidFill>
                <a:latin typeface="宋体" charset="-122"/>
              </a:rPr>
              <a:t>，则输出结果是</a:t>
            </a:r>
          </a:p>
          <a:p>
            <a:pPr algn="just">
              <a:spcBef>
                <a:spcPts val="638"/>
              </a:spcBef>
              <a:spcAft>
                <a:spcPts val="638"/>
              </a:spcAft>
            </a:pPr>
            <a:r>
              <a:rPr lang="en-US" altLang="zh-CN" sz="2200" dirty="0">
                <a:solidFill>
                  <a:srgbClr val="000099"/>
                </a:solidFill>
                <a:latin typeface="宋体" charset="-122"/>
              </a:rPr>
              <a:t>A) ABC6789      B) ABC67     C) 12345ABC6  D) ABC456789</a:t>
            </a:r>
            <a:endParaRPr lang="en-US" altLang="zh-CN" sz="2200" dirty="0">
              <a:solidFill>
                <a:srgbClr val="000099"/>
              </a:solidFill>
            </a:endParaRPr>
          </a:p>
          <a:p>
            <a:pPr algn="just">
              <a:spcBef>
                <a:spcPts val="638"/>
              </a:spcBef>
              <a:spcAft>
                <a:spcPts val="638"/>
              </a:spcAft>
            </a:pPr>
            <a:r>
              <a:rPr lang="en-US" altLang="zh-CN" sz="2200" dirty="0">
                <a:solidFill>
                  <a:srgbClr val="000099"/>
                </a:solidFill>
                <a:latin typeface="宋体" charset="-122"/>
              </a:rPr>
              <a:t>#include "</a:t>
            </a:r>
            <a:r>
              <a:rPr lang="en-US" altLang="zh-CN" sz="2200" dirty="0" err="1">
                <a:solidFill>
                  <a:srgbClr val="000099"/>
                </a:solidFill>
                <a:latin typeface="宋体" charset="-122"/>
              </a:rPr>
              <a:t>stdio.h</a:t>
            </a:r>
            <a:r>
              <a:rPr lang="en-US" altLang="zh-CN" sz="2200" dirty="0">
                <a:solidFill>
                  <a:srgbClr val="000099"/>
                </a:solidFill>
                <a:latin typeface="宋体" charset="-122"/>
              </a:rPr>
              <a:t>"</a:t>
            </a:r>
            <a:endParaRPr lang="en-US" altLang="zh-CN" sz="2200" dirty="0">
              <a:solidFill>
                <a:srgbClr val="000099"/>
              </a:solidFill>
            </a:endParaRPr>
          </a:p>
          <a:p>
            <a:pPr algn="just">
              <a:spcBef>
                <a:spcPts val="638"/>
              </a:spcBef>
              <a:spcAft>
                <a:spcPts val="638"/>
              </a:spcAft>
            </a:pPr>
            <a:r>
              <a:rPr lang="en-US" altLang="zh-CN" sz="2200" dirty="0">
                <a:solidFill>
                  <a:srgbClr val="000099"/>
                </a:solidFill>
                <a:latin typeface="宋体" charset="-122"/>
              </a:rPr>
              <a:t>#include "</a:t>
            </a:r>
            <a:r>
              <a:rPr lang="en-US" altLang="zh-CN" sz="2200" dirty="0" err="1">
                <a:solidFill>
                  <a:srgbClr val="000099"/>
                </a:solidFill>
                <a:latin typeface="宋体" charset="-122"/>
              </a:rPr>
              <a:t>string.h</a:t>
            </a:r>
            <a:r>
              <a:rPr lang="en-US" altLang="zh-CN" sz="2200" dirty="0">
                <a:solidFill>
                  <a:srgbClr val="000099"/>
                </a:solidFill>
                <a:latin typeface="宋体" charset="-122"/>
              </a:rPr>
              <a:t>"</a:t>
            </a:r>
            <a:endParaRPr lang="en-US" altLang="zh-CN" sz="2200" dirty="0">
              <a:solidFill>
                <a:srgbClr val="000099"/>
              </a:solidFill>
            </a:endParaRPr>
          </a:p>
          <a:p>
            <a:pPr algn="just">
              <a:spcBef>
                <a:spcPts val="638"/>
              </a:spcBef>
              <a:spcAft>
                <a:spcPts val="638"/>
              </a:spcAft>
            </a:pPr>
            <a:r>
              <a:rPr lang="en-US" altLang="zh-CN" sz="2200" dirty="0">
                <a:solidFill>
                  <a:srgbClr val="000099"/>
                </a:solidFill>
                <a:latin typeface="宋体" charset="-122"/>
              </a:rPr>
              <a:t>main()</a:t>
            </a:r>
            <a:endParaRPr lang="en-US" altLang="zh-CN" sz="2200" dirty="0">
              <a:solidFill>
                <a:srgbClr val="000099"/>
              </a:solidFill>
            </a:endParaRPr>
          </a:p>
          <a:p>
            <a:pPr algn="just">
              <a:spcBef>
                <a:spcPts val="638"/>
              </a:spcBef>
              <a:spcAft>
                <a:spcPts val="638"/>
              </a:spcAft>
            </a:pPr>
            <a:r>
              <a:rPr lang="en-US" altLang="zh-CN" sz="2200" dirty="0">
                <a:solidFill>
                  <a:srgbClr val="000099"/>
                </a:solidFill>
                <a:latin typeface="宋体" charset="-122"/>
              </a:rPr>
              <a:t>{ </a:t>
            </a:r>
          </a:p>
          <a:p>
            <a:pPr algn="just">
              <a:spcBef>
                <a:spcPts val="638"/>
              </a:spcBef>
              <a:spcAft>
                <a:spcPts val="638"/>
              </a:spcAft>
            </a:pPr>
            <a:r>
              <a:rPr lang="en-US" altLang="zh-CN" sz="2200" dirty="0">
                <a:solidFill>
                  <a:srgbClr val="000099"/>
                </a:solidFill>
                <a:latin typeface="宋体" charset="-122"/>
              </a:rPr>
              <a:t>  char </a:t>
            </a:r>
            <a:r>
              <a:rPr lang="en-US" altLang="zh-CN" sz="2200" dirty="0" err="1">
                <a:solidFill>
                  <a:srgbClr val="000099"/>
                </a:solidFill>
                <a:latin typeface="宋体" charset="-122"/>
              </a:rPr>
              <a:t>ss</a:t>
            </a:r>
            <a:r>
              <a:rPr lang="en-US" altLang="zh-CN" sz="2200" dirty="0">
                <a:solidFill>
                  <a:srgbClr val="000099"/>
                </a:solidFill>
                <a:latin typeface="宋体" charset="-122"/>
              </a:rPr>
              <a:t>[10]="1,2,3,4,5";    </a:t>
            </a:r>
            <a:r>
              <a:rPr lang="en-US" altLang="zh-CN" sz="2200" dirty="0" err="1">
                <a:solidFill>
                  <a:schemeClr val="accent2"/>
                </a:solidFill>
                <a:latin typeface="宋体" charset="-122"/>
              </a:rPr>
              <a:t>strcat</a:t>
            </a:r>
            <a:r>
              <a:rPr lang="en-US" altLang="zh-CN" sz="2200" dirty="0">
                <a:solidFill>
                  <a:schemeClr val="accent2"/>
                </a:solidFill>
                <a:latin typeface="宋体" charset="-122"/>
              </a:rPr>
              <a:t> </a:t>
            </a:r>
            <a:r>
              <a:rPr lang="zh-CN" altLang="en-US" sz="2200" dirty="0">
                <a:solidFill>
                  <a:schemeClr val="accent2"/>
                </a:solidFill>
                <a:latin typeface="宋体" charset="-122"/>
              </a:rPr>
              <a:t>连接串</a:t>
            </a:r>
            <a:endParaRPr lang="zh-CN" altLang="en-US" sz="2200" dirty="0">
              <a:solidFill>
                <a:schemeClr val="accent2"/>
              </a:solidFill>
            </a:endParaRPr>
          </a:p>
          <a:p>
            <a:pPr algn="just">
              <a:spcBef>
                <a:spcPts val="638"/>
              </a:spcBef>
              <a:spcAft>
                <a:spcPts val="638"/>
              </a:spcAft>
            </a:pPr>
            <a:r>
              <a:rPr lang="en-US" altLang="zh-CN" sz="2200" dirty="0">
                <a:solidFill>
                  <a:srgbClr val="000099"/>
                </a:solidFill>
                <a:latin typeface="宋体" charset="-122"/>
              </a:rPr>
              <a:t>  gets(</a:t>
            </a:r>
            <a:r>
              <a:rPr lang="en-US" altLang="zh-CN" sz="2200" dirty="0" err="1">
                <a:solidFill>
                  <a:srgbClr val="000099"/>
                </a:solidFill>
                <a:latin typeface="宋体" charset="-122"/>
              </a:rPr>
              <a:t>ss</a:t>
            </a:r>
            <a:r>
              <a:rPr lang="en-US" altLang="zh-CN" sz="2200" dirty="0">
                <a:solidFill>
                  <a:srgbClr val="000099"/>
                </a:solidFill>
                <a:latin typeface="宋体" charset="-122"/>
              </a:rPr>
              <a:t>); </a:t>
            </a:r>
          </a:p>
          <a:p>
            <a:pPr algn="just">
              <a:spcBef>
                <a:spcPts val="638"/>
              </a:spcBef>
              <a:spcAft>
                <a:spcPts val="638"/>
              </a:spcAft>
            </a:pPr>
            <a:r>
              <a:rPr lang="en-US" altLang="zh-CN" sz="2200" dirty="0">
                <a:solidFill>
                  <a:srgbClr val="000099"/>
                </a:solidFill>
                <a:latin typeface="宋体" charset="-122"/>
              </a:rPr>
              <a:t>  </a:t>
            </a:r>
            <a:r>
              <a:rPr lang="en-US" altLang="zh-CN" sz="2200" dirty="0" err="1">
                <a:solidFill>
                  <a:srgbClr val="000099"/>
                </a:solidFill>
                <a:latin typeface="宋体" charset="-122"/>
              </a:rPr>
              <a:t>strcat</a:t>
            </a:r>
            <a:r>
              <a:rPr lang="en-US" altLang="zh-CN" sz="2200" dirty="0">
                <a:solidFill>
                  <a:srgbClr val="000099"/>
                </a:solidFill>
                <a:latin typeface="宋体" charset="-122"/>
              </a:rPr>
              <a:t>(</a:t>
            </a:r>
            <a:r>
              <a:rPr lang="en-US" altLang="zh-CN" sz="2200" dirty="0" err="1">
                <a:solidFill>
                  <a:srgbClr val="000099"/>
                </a:solidFill>
                <a:latin typeface="宋体" charset="-122"/>
              </a:rPr>
              <a:t>ss</a:t>
            </a:r>
            <a:r>
              <a:rPr lang="en-US" altLang="zh-CN" sz="2200" dirty="0">
                <a:solidFill>
                  <a:srgbClr val="000099"/>
                </a:solidFill>
                <a:latin typeface="宋体" charset="-122"/>
              </a:rPr>
              <a:t>, "6789"); </a:t>
            </a:r>
          </a:p>
          <a:p>
            <a:pPr algn="just">
              <a:spcBef>
                <a:spcPts val="638"/>
              </a:spcBef>
              <a:spcAft>
                <a:spcPts val="638"/>
              </a:spcAft>
            </a:pPr>
            <a:r>
              <a:rPr lang="en-US" altLang="zh-CN" sz="2200" dirty="0">
                <a:solidFill>
                  <a:srgbClr val="000099"/>
                </a:solidFill>
                <a:latin typeface="宋体" charset="-122"/>
              </a:rPr>
              <a:t>  </a:t>
            </a:r>
            <a:r>
              <a:rPr lang="en-US" altLang="zh-CN" sz="2200" dirty="0" err="1">
                <a:solidFill>
                  <a:srgbClr val="000099"/>
                </a:solidFill>
                <a:latin typeface="宋体" charset="-122"/>
              </a:rPr>
              <a:t>printf</a:t>
            </a:r>
            <a:r>
              <a:rPr lang="en-US" altLang="zh-CN" sz="2200" dirty="0">
                <a:solidFill>
                  <a:srgbClr val="000099"/>
                </a:solidFill>
                <a:latin typeface="宋体" charset="-122"/>
              </a:rPr>
              <a:t>("%s\n",</a:t>
            </a:r>
            <a:r>
              <a:rPr lang="en-US" altLang="zh-CN" sz="2200" dirty="0" err="1">
                <a:solidFill>
                  <a:srgbClr val="000099"/>
                </a:solidFill>
                <a:latin typeface="宋体" charset="-122"/>
              </a:rPr>
              <a:t>ss</a:t>
            </a:r>
            <a:r>
              <a:rPr lang="en-US" altLang="zh-CN" sz="2200" dirty="0">
                <a:solidFill>
                  <a:srgbClr val="000099"/>
                </a:solidFill>
                <a:latin typeface="宋体" charset="-122"/>
              </a:rPr>
              <a:t>);</a:t>
            </a:r>
          </a:p>
          <a:p>
            <a:pPr algn="just">
              <a:spcBef>
                <a:spcPts val="638"/>
              </a:spcBef>
              <a:spcAft>
                <a:spcPts val="638"/>
              </a:spcAft>
            </a:pPr>
            <a:r>
              <a:rPr lang="en-US" altLang="zh-CN" sz="2200" dirty="0">
                <a:solidFill>
                  <a:srgbClr val="000099"/>
                </a:solidFill>
                <a:latin typeface="宋体" charset="-122"/>
              </a:rPr>
              <a:t>}</a:t>
            </a:r>
            <a:r>
              <a:rPr lang="en-US" altLang="zh-CN" sz="2300" dirty="0">
                <a:solidFill>
                  <a:srgbClr val="6C65F9"/>
                </a:solidFill>
              </a:rPr>
              <a:t> </a:t>
            </a:r>
          </a:p>
        </p:txBody>
      </p:sp>
      <p:sp>
        <p:nvSpPr>
          <p:cNvPr id="346116" name="Text Box 4"/>
          <p:cNvSpPr txBox="1">
            <a:spLocks noChangeArrowheads="1"/>
          </p:cNvSpPr>
          <p:nvPr/>
        </p:nvSpPr>
        <p:spPr bwMode="auto">
          <a:xfrm>
            <a:off x="7650206" y="698085"/>
            <a:ext cx="39528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90000"/>
              </a:lnSpc>
              <a:spcBef>
                <a:spcPct val="50000"/>
              </a:spcBef>
              <a:spcAft>
                <a:spcPts val="625"/>
              </a:spcAft>
            </a:pPr>
            <a:r>
              <a:rPr lang="en-US" altLang="zh-CN" sz="2300" dirty="0">
                <a:solidFill>
                  <a:srgbClr val="FF0000"/>
                </a:solidFill>
                <a:ea typeface="黑体" pitchFamily="2" charset="-122"/>
              </a:rPr>
              <a:t>A</a:t>
            </a:r>
          </a:p>
        </p:txBody>
      </p:sp>
    </p:spTree>
    <p:extLst>
      <p:ext uri="{BB962C8B-B14F-4D97-AF65-F5344CB8AC3E}">
        <p14:creationId xmlns:p14="http://schemas.microsoft.com/office/powerpoint/2010/main" val="3083479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5793" y="372054"/>
            <a:ext cx="63530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buClr>
                <a:schemeClr val="hlink"/>
              </a:buClr>
              <a:buFont typeface="Wingdings" pitchFamily="2" charset="2"/>
              <a:buChar char="«"/>
            </a:pPr>
            <a:r>
              <a:rPr kumimoji="1" lang="zh-CN" altLang="en-US" sz="2800" dirty="0">
                <a:latin typeface="Times New Roman" pitchFamily="18" charset="0"/>
                <a:ea typeface="隶书" pitchFamily="49" charset="-122"/>
              </a:rPr>
              <a:t>数组中的元素逆序输出与逆序存储</a:t>
            </a:r>
          </a:p>
        </p:txBody>
      </p:sp>
      <p:sp>
        <p:nvSpPr>
          <p:cNvPr id="28693" name="Text Box 21"/>
          <p:cNvSpPr txBox="1">
            <a:spLocks noChangeArrowheads="1"/>
          </p:cNvSpPr>
          <p:nvPr/>
        </p:nvSpPr>
        <p:spPr bwMode="auto">
          <a:xfrm>
            <a:off x="441091" y="3924781"/>
            <a:ext cx="4170925" cy="1756508"/>
          </a:xfrm>
          <a:prstGeom prst="rect">
            <a:avLst/>
          </a:prstGeom>
          <a:no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err="1">
                <a:latin typeface="Times New Roman" pitchFamily="18" charset="0"/>
              </a:rPr>
              <a:t>printf</a:t>
            </a:r>
            <a:r>
              <a:rPr kumimoji="1" lang="en-US" altLang="zh-CN" sz="2400" b="1" dirty="0">
                <a:latin typeface="Times New Roman" pitchFamily="18" charset="0"/>
              </a:rPr>
              <a:t>("</a:t>
            </a:r>
            <a:r>
              <a:rPr kumimoji="1" lang="zh-CN" altLang="en-US" sz="2400" b="1" dirty="0">
                <a:latin typeface="Times New Roman" pitchFamily="18" charset="0"/>
              </a:rPr>
              <a:t>逆序输出</a:t>
            </a:r>
            <a:r>
              <a:rPr kumimoji="1" lang="en-US" altLang="zh-CN" sz="2400" b="1" dirty="0">
                <a:latin typeface="Times New Roman" pitchFamily="18" charset="0"/>
              </a:rPr>
              <a:t>10</a:t>
            </a:r>
            <a:r>
              <a:rPr kumimoji="1" lang="zh-CN" altLang="en-US" sz="2400" b="1" dirty="0">
                <a:latin typeface="Times New Roman" pitchFamily="18" charset="0"/>
              </a:rPr>
              <a:t>个数</a:t>
            </a:r>
            <a:r>
              <a:rPr kumimoji="1" lang="en-US" altLang="zh-CN" sz="2400" b="1" dirty="0">
                <a:latin typeface="Times New Roman" pitchFamily="18" charset="0"/>
              </a:rPr>
              <a:t>:\n");</a:t>
            </a:r>
          </a:p>
          <a:p>
            <a:pPr eaLnBrk="1" hangingPunct="1">
              <a:lnSpc>
                <a:spcPct val="150000"/>
              </a:lnSpc>
            </a:pPr>
            <a:r>
              <a:rPr kumimoji="1" lang="en-US" altLang="zh-CN" sz="2400" b="1" dirty="0">
                <a:solidFill>
                  <a:srgbClr val="0000FF"/>
                </a:solidFill>
                <a:latin typeface="Times New Roman" pitchFamily="18" charset="0"/>
              </a:rPr>
              <a:t>for(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=9;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&gt;=0;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a:t>
            </a:r>
          </a:p>
          <a:p>
            <a:pPr eaLnBrk="1" hangingPunct="1">
              <a:lnSpc>
                <a:spcPct val="150000"/>
              </a:lnSpc>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printf</a:t>
            </a:r>
            <a:r>
              <a:rPr kumimoji="1" lang="en-US" altLang="zh-CN" sz="2400" b="1" dirty="0">
                <a:solidFill>
                  <a:srgbClr val="0000FF"/>
                </a:solidFill>
                <a:latin typeface="Times New Roman" pitchFamily="18" charset="0"/>
              </a:rPr>
              <a:t>("%3d", a[</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p>
        </p:txBody>
      </p:sp>
      <p:sp>
        <p:nvSpPr>
          <p:cNvPr id="5" name="Text Box 21"/>
          <p:cNvSpPr txBox="1">
            <a:spLocks noChangeArrowheads="1"/>
          </p:cNvSpPr>
          <p:nvPr/>
        </p:nvSpPr>
        <p:spPr bwMode="auto">
          <a:xfrm>
            <a:off x="441091" y="1168399"/>
            <a:ext cx="4170925" cy="2310505"/>
          </a:xfrm>
          <a:prstGeom prst="rect">
            <a:avLst/>
          </a:prstGeom>
          <a:no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err="1">
                <a:latin typeface="Times New Roman" pitchFamily="18" charset="0"/>
              </a:rPr>
              <a:t>int</a:t>
            </a:r>
            <a:r>
              <a:rPr kumimoji="1" lang="en-US" altLang="zh-CN" sz="2400" b="1" dirty="0">
                <a:latin typeface="Times New Roman" pitchFamily="18" charset="0"/>
              </a:rPr>
              <a:t> a[10], </a:t>
            </a:r>
            <a:r>
              <a:rPr kumimoji="1" lang="en-US" altLang="zh-CN" sz="2400" b="1" dirty="0" err="1">
                <a:latin typeface="Times New Roman" pitchFamily="18" charset="0"/>
              </a:rPr>
              <a:t>i</a:t>
            </a:r>
            <a:r>
              <a:rPr kumimoji="1" lang="en-US" altLang="zh-CN" sz="2400" b="1" dirty="0">
                <a:latin typeface="Times New Roman" pitchFamily="18" charset="0"/>
              </a:rPr>
              <a:t>;</a:t>
            </a:r>
          </a:p>
          <a:p>
            <a:pPr eaLnBrk="1" hangingPunct="1">
              <a:lnSpc>
                <a:spcPct val="150000"/>
              </a:lnSpc>
            </a:pPr>
            <a:r>
              <a:rPr kumimoji="1" lang="en-US" altLang="zh-CN" sz="2400" b="1" dirty="0" err="1">
                <a:solidFill>
                  <a:srgbClr val="C00000"/>
                </a:solidFill>
                <a:latin typeface="Times New Roman" pitchFamily="18" charset="0"/>
              </a:rPr>
              <a:t>printf</a:t>
            </a:r>
            <a:r>
              <a:rPr kumimoji="1" lang="en-US" altLang="zh-CN" sz="2400" b="1" dirty="0">
                <a:solidFill>
                  <a:srgbClr val="C00000"/>
                </a:solidFill>
                <a:latin typeface="Times New Roman" pitchFamily="18" charset="0"/>
              </a:rPr>
              <a:t>(“</a:t>
            </a:r>
            <a:r>
              <a:rPr kumimoji="1" lang="zh-CN" altLang="en-US" sz="2400" b="1" dirty="0">
                <a:solidFill>
                  <a:srgbClr val="C00000"/>
                </a:solidFill>
                <a:latin typeface="Times New Roman" pitchFamily="18" charset="0"/>
              </a:rPr>
              <a:t>输入</a:t>
            </a:r>
            <a:r>
              <a:rPr kumimoji="1" lang="en-US" altLang="zh-CN" sz="2400" b="1" dirty="0">
                <a:solidFill>
                  <a:srgbClr val="C00000"/>
                </a:solidFill>
                <a:latin typeface="Times New Roman" pitchFamily="18" charset="0"/>
              </a:rPr>
              <a:t>10</a:t>
            </a:r>
            <a:r>
              <a:rPr kumimoji="1" lang="zh-CN" altLang="en-US" sz="2400" b="1" dirty="0">
                <a:solidFill>
                  <a:srgbClr val="C00000"/>
                </a:solidFill>
                <a:latin typeface="Times New Roman" pitchFamily="18" charset="0"/>
              </a:rPr>
              <a:t>个数据</a:t>
            </a:r>
            <a:r>
              <a:rPr kumimoji="1" lang="en-US" altLang="zh-CN" sz="2400" b="1" dirty="0">
                <a:solidFill>
                  <a:srgbClr val="C00000"/>
                </a:solidFill>
                <a:latin typeface="Times New Roman" pitchFamily="18" charset="0"/>
              </a:rPr>
              <a:t>:\n");</a:t>
            </a:r>
          </a:p>
          <a:p>
            <a:pPr eaLnBrk="1" hangingPunct="1">
              <a:lnSpc>
                <a:spcPct val="150000"/>
              </a:lnSpc>
            </a:pPr>
            <a:r>
              <a:rPr kumimoji="1" lang="en-US" altLang="zh-CN" sz="2400" b="1" dirty="0">
                <a:solidFill>
                  <a:srgbClr val="C00000"/>
                </a:solidFill>
                <a:latin typeface="Times New Roman" pitchFamily="18" charset="0"/>
              </a:rPr>
              <a:t>for( </a:t>
            </a:r>
            <a:r>
              <a:rPr kumimoji="1" lang="en-US" altLang="zh-CN" sz="2400" b="1" dirty="0" err="1">
                <a:solidFill>
                  <a:srgbClr val="C00000"/>
                </a:solidFill>
                <a:latin typeface="Times New Roman" pitchFamily="18" charset="0"/>
              </a:rPr>
              <a:t>i</a:t>
            </a:r>
            <a:r>
              <a:rPr kumimoji="1" lang="en-US" altLang="zh-CN" sz="2400" b="1" dirty="0">
                <a:solidFill>
                  <a:srgbClr val="C00000"/>
                </a:solidFill>
                <a:latin typeface="Times New Roman" pitchFamily="18" charset="0"/>
              </a:rPr>
              <a:t>=0; </a:t>
            </a:r>
            <a:r>
              <a:rPr kumimoji="1" lang="en-US" altLang="zh-CN" sz="2400" b="1" dirty="0" err="1">
                <a:solidFill>
                  <a:srgbClr val="C00000"/>
                </a:solidFill>
                <a:latin typeface="Times New Roman" pitchFamily="18" charset="0"/>
              </a:rPr>
              <a:t>i</a:t>
            </a:r>
            <a:r>
              <a:rPr kumimoji="1" lang="en-US" altLang="zh-CN" sz="2400" b="1" dirty="0">
                <a:solidFill>
                  <a:srgbClr val="C00000"/>
                </a:solidFill>
                <a:latin typeface="Times New Roman" pitchFamily="18" charset="0"/>
              </a:rPr>
              <a:t>&lt;10; </a:t>
            </a:r>
            <a:r>
              <a:rPr kumimoji="1" lang="en-US" altLang="zh-CN" sz="2400" b="1" dirty="0" err="1">
                <a:solidFill>
                  <a:srgbClr val="C00000"/>
                </a:solidFill>
                <a:latin typeface="Times New Roman" pitchFamily="18" charset="0"/>
              </a:rPr>
              <a:t>i</a:t>
            </a:r>
            <a:r>
              <a:rPr kumimoji="1" lang="en-US" altLang="zh-CN" sz="2400" b="1" dirty="0">
                <a:solidFill>
                  <a:srgbClr val="C00000"/>
                </a:solidFill>
                <a:latin typeface="Times New Roman" pitchFamily="18" charset="0"/>
              </a:rPr>
              <a:t>++ )</a:t>
            </a:r>
          </a:p>
          <a:p>
            <a:pPr eaLnBrk="1" hangingPunct="1">
              <a:lnSpc>
                <a:spcPct val="150000"/>
              </a:lnSpc>
            </a:pPr>
            <a:r>
              <a:rPr kumimoji="1" lang="en-US" altLang="zh-CN" sz="2400" b="1" dirty="0">
                <a:solidFill>
                  <a:srgbClr val="C00000"/>
                </a:solidFill>
                <a:latin typeface="Times New Roman" pitchFamily="18" charset="0"/>
              </a:rPr>
              <a:t>     </a:t>
            </a:r>
            <a:r>
              <a:rPr kumimoji="1" lang="en-US" altLang="zh-CN" sz="2400" b="1" dirty="0" err="1">
                <a:solidFill>
                  <a:srgbClr val="C00000"/>
                </a:solidFill>
                <a:latin typeface="Times New Roman" pitchFamily="18" charset="0"/>
              </a:rPr>
              <a:t>scanf</a:t>
            </a:r>
            <a:r>
              <a:rPr kumimoji="1" lang="en-US" altLang="zh-CN" sz="2400" b="1" dirty="0">
                <a:solidFill>
                  <a:srgbClr val="C00000"/>
                </a:solidFill>
                <a:latin typeface="Times New Roman" pitchFamily="18" charset="0"/>
              </a:rPr>
              <a:t>("%d", </a:t>
            </a:r>
            <a:r>
              <a:rPr kumimoji="1" lang="en-US" altLang="zh-CN" sz="2400" b="1" dirty="0">
                <a:latin typeface="Times New Roman" pitchFamily="18" charset="0"/>
              </a:rPr>
              <a:t>&amp;</a:t>
            </a:r>
            <a:r>
              <a:rPr kumimoji="1" lang="en-US" altLang="zh-CN" sz="2400" b="1" dirty="0">
                <a:solidFill>
                  <a:srgbClr val="C00000"/>
                </a:solidFill>
                <a:latin typeface="Times New Roman" pitchFamily="18" charset="0"/>
              </a:rPr>
              <a:t>a[</a:t>
            </a:r>
            <a:r>
              <a:rPr kumimoji="1" lang="en-US" altLang="zh-CN" sz="2400" b="1" dirty="0" err="1">
                <a:solidFill>
                  <a:srgbClr val="C00000"/>
                </a:solidFill>
                <a:latin typeface="Times New Roman" pitchFamily="18" charset="0"/>
              </a:rPr>
              <a:t>i</a:t>
            </a:r>
            <a:r>
              <a:rPr kumimoji="1" lang="en-US" altLang="zh-CN" sz="2400" b="1" dirty="0">
                <a:solidFill>
                  <a:srgbClr val="C00000"/>
                </a:solidFill>
                <a:latin typeface="Times New Roman" pitchFamily="18" charset="0"/>
              </a:rPr>
              <a:t>]);</a:t>
            </a:r>
          </a:p>
        </p:txBody>
      </p:sp>
      <p:grpSp>
        <p:nvGrpSpPr>
          <p:cNvPr id="7" name="Group 13"/>
          <p:cNvGrpSpPr>
            <a:grpSpLocks/>
          </p:cNvGrpSpPr>
          <p:nvPr/>
        </p:nvGrpSpPr>
        <p:grpSpPr bwMode="auto">
          <a:xfrm>
            <a:off x="6122086" y="1572110"/>
            <a:ext cx="1817688" cy="422275"/>
            <a:chOff x="3167" y="1011"/>
            <a:chExt cx="1145" cy="266"/>
          </a:xfrm>
        </p:grpSpPr>
        <p:sp>
          <p:nvSpPr>
            <p:cNvPr id="8" name="Text Box 14"/>
            <p:cNvSpPr txBox="1">
              <a:spLocks noChangeArrowheads="1"/>
            </p:cNvSpPr>
            <p:nvPr/>
          </p:nvSpPr>
          <p:spPr bwMode="auto">
            <a:xfrm>
              <a:off x="3167" y="1011"/>
              <a:ext cx="1145"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b="0" dirty="0"/>
                <a:t> h   e   l    </a:t>
              </a:r>
              <a:r>
                <a:rPr lang="en-US" altLang="zh-CN" b="0" dirty="0" err="1"/>
                <a:t>l</a:t>
              </a:r>
              <a:r>
                <a:rPr lang="en-US" altLang="zh-CN" b="0" dirty="0"/>
                <a:t>   o</a:t>
              </a:r>
            </a:p>
          </p:txBody>
        </p:sp>
        <p:sp>
          <p:nvSpPr>
            <p:cNvPr id="9" name="Line 15"/>
            <p:cNvSpPr>
              <a:spLocks noChangeShapeType="1"/>
            </p:cNvSpPr>
            <p:nvPr/>
          </p:nvSpPr>
          <p:spPr bwMode="auto">
            <a:xfrm>
              <a:off x="3423"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6"/>
            <p:cNvSpPr>
              <a:spLocks noChangeShapeType="1"/>
            </p:cNvSpPr>
            <p:nvPr/>
          </p:nvSpPr>
          <p:spPr bwMode="auto">
            <a:xfrm>
              <a:off x="3645"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7"/>
            <p:cNvSpPr>
              <a:spLocks noChangeShapeType="1"/>
            </p:cNvSpPr>
            <p:nvPr/>
          </p:nvSpPr>
          <p:spPr bwMode="auto">
            <a:xfrm>
              <a:off x="3867"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8"/>
            <p:cNvSpPr>
              <a:spLocks noChangeShapeType="1"/>
            </p:cNvSpPr>
            <p:nvPr/>
          </p:nvSpPr>
          <p:spPr bwMode="auto">
            <a:xfrm>
              <a:off x="4090"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9"/>
            <p:cNvSpPr>
              <a:spLocks noChangeShapeType="1"/>
            </p:cNvSpPr>
            <p:nvPr/>
          </p:nvSpPr>
          <p:spPr bwMode="auto">
            <a:xfrm>
              <a:off x="4312"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Text Box 80"/>
          <p:cNvSpPr txBox="1">
            <a:spLocks noChangeArrowheads="1"/>
          </p:cNvSpPr>
          <p:nvPr/>
        </p:nvSpPr>
        <p:spPr bwMode="auto">
          <a:xfrm>
            <a:off x="7689326" y="1601651"/>
            <a:ext cx="226591"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b="0" dirty="0">
                <a:solidFill>
                  <a:schemeClr val="tx2"/>
                </a:solidFill>
              </a:rPr>
              <a:t>h</a:t>
            </a:r>
          </a:p>
        </p:txBody>
      </p:sp>
      <p:sp>
        <p:nvSpPr>
          <p:cNvPr id="15" name="Text Box 80"/>
          <p:cNvSpPr txBox="1">
            <a:spLocks noChangeArrowheads="1"/>
          </p:cNvSpPr>
          <p:nvPr/>
        </p:nvSpPr>
        <p:spPr bwMode="auto">
          <a:xfrm>
            <a:off x="6211458" y="1601651"/>
            <a:ext cx="226591"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b="0" dirty="0">
                <a:solidFill>
                  <a:schemeClr val="tx2"/>
                </a:solidFill>
              </a:rPr>
              <a:t>o</a:t>
            </a:r>
          </a:p>
        </p:txBody>
      </p:sp>
      <p:grpSp>
        <p:nvGrpSpPr>
          <p:cNvPr id="16" name="组合 15"/>
          <p:cNvGrpSpPr/>
          <p:nvPr/>
        </p:nvGrpSpPr>
        <p:grpSpPr>
          <a:xfrm>
            <a:off x="6309546" y="1254610"/>
            <a:ext cx="1493075" cy="317500"/>
            <a:chOff x="6144548" y="2001839"/>
            <a:chExt cx="1493075" cy="317500"/>
          </a:xfrm>
        </p:grpSpPr>
        <p:sp>
          <p:nvSpPr>
            <p:cNvPr id="17" name="Line 7"/>
            <p:cNvSpPr>
              <a:spLocks noChangeShapeType="1"/>
            </p:cNvSpPr>
            <p:nvPr/>
          </p:nvSpPr>
          <p:spPr bwMode="auto">
            <a:xfrm>
              <a:off x="6144548" y="2001839"/>
              <a:ext cx="149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5"/>
            <p:cNvSpPr>
              <a:spLocks noChangeShapeType="1"/>
            </p:cNvSpPr>
            <p:nvPr/>
          </p:nvSpPr>
          <p:spPr bwMode="auto">
            <a:xfrm>
              <a:off x="6144548" y="2001839"/>
              <a:ext cx="0" cy="31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5"/>
            <p:cNvSpPr>
              <a:spLocks noChangeShapeType="1"/>
            </p:cNvSpPr>
            <p:nvPr/>
          </p:nvSpPr>
          <p:spPr bwMode="auto">
            <a:xfrm>
              <a:off x="7630437" y="2001839"/>
              <a:ext cx="0" cy="31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 name="组合 19"/>
          <p:cNvGrpSpPr/>
          <p:nvPr/>
        </p:nvGrpSpPr>
        <p:grpSpPr>
          <a:xfrm>
            <a:off x="6681214" y="1601651"/>
            <a:ext cx="857031" cy="369332"/>
            <a:chOff x="6516216" y="2348880"/>
            <a:chExt cx="857031" cy="369332"/>
          </a:xfrm>
        </p:grpSpPr>
        <p:sp>
          <p:nvSpPr>
            <p:cNvPr id="21" name="Text Box 80"/>
            <p:cNvSpPr txBox="1">
              <a:spLocks noChangeArrowheads="1"/>
            </p:cNvSpPr>
            <p:nvPr/>
          </p:nvSpPr>
          <p:spPr bwMode="auto">
            <a:xfrm>
              <a:off x="6516216" y="2348880"/>
              <a:ext cx="1576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b="0" dirty="0">
                  <a:solidFill>
                    <a:schemeClr val="tx2"/>
                  </a:solidFill>
                </a:rPr>
                <a:t>l</a:t>
              </a:r>
            </a:p>
          </p:txBody>
        </p:sp>
        <p:sp>
          <p:nvSpPr>
            <p:cNvPr id="22" name="Text Box 80"/>
            <p:cNvSpPr txBox="1">
              <a:spLocks noChangeArrowheads="1"/>
            </p:cNvSpPr>
            <p:nvPr/>
          </p:nvSpPr>
          <p:spPr bwMode="auto">
            <a:xfrm>
              <a:off x="7164288" y="2348880"/>
              <a:ext cx="20895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b="0" dirty="0">
                  <a:solidFill>
                    <a:schemeClr val="tx2"/>
                  </a:solidFill>
                </a:rPr>
                <a:t>e</a:t>
              </a:r>
            </a:p>
          </p:txBody>
        </p:sp>
      </p:grpSp>
      <p:grpSp>
        <p:nvGrpSpPr>
          <p:cNvPr id="23" name="组合 22"/>
          <p:cNvGrpSpPr/>
          <p:nvPr/>
        </p:nvGrpSpPr>
        <p:grpSpPr>
          <a:xfrm>
            <a:off x="6751189" y="1970983"/>
            <a:ext cx="682576" cy="317500"/>
            <a:chOff x="6586191" y="2718212"/>
            <a:chExt cx="682576" cy="317500"/>
          </a:xfrm>
        </p:grpSpPr>
        <p:sp>
          <p:nvSpPr>
            <p:cNvPr id="24" name="Line 7"/>
            <p:cNvSpPr>
              <a:spLocks noChangeShapeType="1"/>
            </p:cNvSpPr>
            <p:nvPr/>
          </p:nvSpPr>
          <p:spPr bwMode="auto">
            <a:xfrm flipV="1">
              <a:off x="6595047" y="3032002"/>
              <a:ext cx="673720" cy="37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5"/>
            <p:cNvSpPr>
              <a:spLocks noChangeShapeType="1"/>
            </p:cNvSpPr>
            <p:nvPr/>
          </p:nvSpPr>
          <p:spPr bwMode="auto">
            <a:xfrm>
              <a:off x="6586191" y="2718212"/>
              <a:ext cx="0" cy="317500"/>
            </a:xfrm>
            <a:prstGeom prst="line">
              <a:avLst/>
            </a:prstGeom>
            <a:noFill/>
            <a:ln w="9525">
              <a:solidFill>
                <a:schemeClr val="tx1"/>
              </a:solidFill>
              <a:round/>
              <a:headEnd type="triangle"/>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5"/>
            <p:cNvSpPr>
              <a:spLocks noChangeShapeType="1"/>
            </p:cNvSpPr>
            <p:nvPr/>
          </p:nvSpPr>
          <p:spPr bwMode="auto">
            <a:xfrm>
              <a:off x="7268767" y="2718212"/>
              <a:ext cx="0" cy="317500"/>
            </a:xfrm>
            <a:prstGeom prst="line">
              <a:avLst/>
            </a:prstGeom>
            <a:noFill/>
            <a:ln w="9525">
              <a:solidFill>
                <a:schemeClr val="tx1"/>
              </a:solidFill>
              <a:round/>
              <a:headEnd type="triangle"/>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 name="Text Box 21"/>
          <p:cNvSpPr txBox="1">
            <a:spLocks noChangeArrowheads="1"/>
          </p:cNvSpPr>
          <p:nvPr/>
        </p:nvSpPr>
        <p:spPr bwMode="auto">
          <a:xfrm>
            <a:off x="4807702" y="2449424"/>
            <a:ext cx="4170925" cy="3972499"/>
          </a:xfrm>
          <a:prstGeom prst="rect">
            <a:avLst/>
          </a:prstGeom>
          <a:no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err="1">
                <a:latin typeface="Times New Roman" pitchFamily="18" charset="0"/>
              </a:rPr>
              <a:t>printf</a:t>
            </a:r>
            <a:r>
              <a:rPr kumimoji="1" lang="en-US" altLang="zh-CN" sz="2400" b="1" dirty="0">
                <a:latin typeface="Times New Roman" pitchFamily="18" charset="0"/>
              </a:rPr>
              <a:t>(“</a:t>
            </a:r>
            <a:r>
              <a:rPr kumimoji="1" lang="zh-CN" altLang="en-US" sz="2400" b="1" dirty="0">
                <a:latin typeface="Times New Roman" pitchFamily="18" charset="0"/>
              </a:rPr>
              <a:t>逆序存储</a:t>
            </a:r>
            <a:r>
              <a:rPr kumimoji="1" lang="en-US" altLang="zh-CN" sz="2400" b="1" dirty="0">
                <a:latin typeface="Times New Roman" pitchFamily="18" charset="0"/>
              </a:rPr>
              <a:t>10</a:t>
            </a:r>
            <a:r>
              <a:rPr kumimoji="1" lang="zh-CN" altLang="en-US" sz="2400" b="1" dirty="0">
                <a:latin typeface="Times New Roman" pitchFamily="18" charset="0"/>
              </a:rPr>
              <a:t>个数</a:t>
            </a:r>
            <a:r>
              <a:rPr kumimoji="1" lang="en-US" altLang="zh-CN" sz="2400" b="1" dirty="0">
                <a:latin typeface="Times New Roman" pitchFamily="18" charset="0"/>
              </a:rPr>
              <a:t>:\n");</a:t>
            </a:r>
          </a:p>
          <a:p>
            <a:pPr eaLnBrk="1" hangingPunct="1">
              <a:lnSpc>
                <a:spcPct val="150000"/>
              </a:lnSpc>
            </a:pPr>
            <a:r>
              <a:rPr kumimoji="1" lang="en-US" altLang="zh-CN" sz="2400" b="1" dirty="0" err="1">
                <a:solidFill>
                  <a:srgbClr val="0000FF"/>
                </a:solidFill>
                <a:latin typeface="Times New Roman" pitchFamily="18" charset="0"/>
              </a:rPr>
              <a:t>int</a:t>
            </a:r>
            <a:r>
              <a:rPr kumimoji="1" lang="en-US" altLang="zh-CN" sz="2400" b="1" dirty="0">
                <a:solidFill>
                  <a:srgbClr val="0000FF"/>
                </a:solidFill>
                <a:latin typeface="Times New Roman" pitchFamily="18" charset="0"/>
              </a:rPr>
              <a:t> j, t;</a:t>
            </a:r>
          </a:p>
          <a:p>
            <a:pPr eaLnBrk="1" hangingPunct="1">
              <a:lnSpc>
                <a:spcPct val="150000"/>
              </a:lnSpc>
            </a:pPr>
            <a:r>
              <a:rPr kumimoji="1" lang="en-US" altLang="zh-CN" sz="2400" b="1" dirty="0">
                <a:solidFill>
                  <a:srgbClr val="FF0000"/>
                </a:solidFill>
                <a:latin typeface="Times New Roman" pitchFamily="18" charset="0"/>
              </a:rPr>
              <a:t>for( </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=0, j=9; </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&lt;j; </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 j-- )</a:t>
            </a:r>
          </a:p>
          <a:p>
            <a:pPr eaLnBrk="1" hangingPunct="1">
              <a:lnSpc>
                <a:spcPct val="150000"/>
              </a:lnSpc>
            </a:pPr>
            <a:r>
              <a:rPr kumimoji="1" lang="en-US" altLang="zh-CN" sz="2400" b="1" dirty="0">
                <a:solidFill>
                  <a:srgbClr val="FF0000"/>
                </a:solidFill>
                <a:latin typeface="Times New Roman" pitchFamily="18" charset="0"/>
              </a:rPr>
              <a:t>{  t=a[</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 a[</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]=a[j]; a[j]=t; }</a:t>
            </a:r>
          </a:p>
          <a:p>
            <a:pPr eaLnBrk="1" hangingPunct="1">
              <a:lnSpc>
                <a:spcPct val="150000"/>
              </a:lnSpc>
            </a:pPr>
            <a:r>
              <a:rPr kumimoji="1" lang="en-US" altLang="zh-CN" sz="2400" b="1" dirty="0" err="1">
                <a:latin typeface="Times New Roman" pitchFamily="18" charset="0"/>
              </a:rPr>
              <a:t>printf</a:t>
            </a:r>
            <a:r>
              <a:rPr kumimoji="1" lang="en-US" altLang="zh-CN" sz="2400" b="1" dirty="0">
                <a:latin typeface="Times New Roman" pitchFamily="18" charset="0"/>
              </a:rPr>
              <a:t>(“</a:t>
            </a:r>
            <a:r>
              <a:rPr kumimoji="1" lang="zh-CN" altLang="en-US" sz="2400" b="1" dirty="0">
                <a:latin typeface="Times New Roman" pitchFamily="18" charset="0"/>
              </a:rPr>
              <a:t>输出交换后的数</a:t>
            </a:r>
            <a:r>
              <a:rPr kumimoji="1" lang="en-US" altLang="zh-CN" sz="2400" b="1" dirty="0">
                <a:latin typeface="Times New Roman" pitchFamily="18" charset="0"/>
              </a:rPr>
              <a:t>:\n");</a:t>
            </a:r>
          </a:p>
          <a:p>
            <a:pPr eaLnBrk="1" hangingPunct="1">
              <a:lnSpc>
                <a:spcPct val="150000"/>
              </a:lnSpc>
            </a:pPr>
            <a:r>
              <a:rPr kumimoji="1" lang="en-US" altLang="zh-CN" sz="2400" b="1" dirty="0">
                <a:solidFill>
                  <a:srgbClr val="800000"/>
                </a:solidFill>
                <a:latin typeface="Times New Roman" pitchFamily="18" charset="0"/>
              </a:rPr>
              <a:t>for( </a:t>
            </a:r>
            <a:r>
              <a:rPr kumimoji="1" lang="en-US" altLang="zh-CN" sz="2400" b="1" dirty="0" err="1">
                <a:solidFill>
                  <a:srgbClr val="800000"/>
                </a:solidFill>
                <a:latin typeface="Times New Roman" pitchFamily="18" charset="0"/>
              </a:rPr>
              <a:t>i</a:t>
            </a:r>
            <a:r>
              <a:rPr kumimoji="1" lang="en-US" altLang="zh-CN" sz="2400" b="1" dirty="0">
                <a:solidFill>
                  <a:srgbClr val="800000"/>
                </a:solidFill>
                <a:latin typeface="Times New Roman" pitchFamily="18" charset="0"/>
              </a:rPr>
              <a:t>=0; </a:t>
            </a:r>
            <a:r>
              <a:rPr kumimoji="1" lang="en-US" altLang="zh-CN" sz="2400" b="1" dirty="0" err="1">
                <a:solidFill>
                  <a:srgbClr val="800000"/>
                </a:solidFill>
                <a:latin typeface="Times New Roman" pitchFamily="18" charset="0"/>
              </a:rPr>
              <a:t>i</a:t>
            </a:r>
            <a:r>
              <a:rPr kumimoji="1" lang="en-US" altLang="zh-CN" sz="2400" b="1" dirty="0">
                <a:solidFill>
                  <a:srgbClr val="800000"/>
                </a:solidFill>
                <a:latin typeface="Times New Roman" pitchFamily="18" charset="0"/>
              </a:rPr>
              <a:t>&lt;10; </a:t>
            </a:r>
            <a:r>
              <a:rPr kumimoji="1" lang="en-US" altLang="zh-CN" sz="2400" b="1" dirty="0" err="1">
                <a:solidFill>
                  <a:srgbClr val="800000"/>
                </a:solidFill>
                <a:latin typeface="Times New Roman" pitchFamily="18" charset="0"/>
              </a:rPr>
              <a:t>i</a:t>
            </a:r>
            <a:r>
              <a:rPr kumimoji="1" lang="en-US" altLang="zh-CN" sz="2400" b="1" dirty="0">
                <a:solidFill>
                  <a:srgbClr val="800000"/>
                </a:solidFill>
                <a:latin typeface="Times New Roman" pitchFamily="18" charset="0"/>
              </a:rPr>
              <a:t>++ )</a:t>
            </a:r>
          </a:p>
          <a:p>
            <a:pPr eaLnBrk="1" hangingPunct="1">
              <a:lnSpc>
                <a:spcPct val="150000"/>
              </a:lnSpc>
            </a:pPr>
            <a:r>
              <a:rPr kumimoji="1" lang="en-US" altLang="zh-CN" sz="2400" b="1" dirty="0">
                <a:solidFill>
                  <a:srgbClr val="800000"/>
                </a:solidFill>
                <a:latin typeface="Times New Roman" pitchFamily="18" charset="0"/>
              </a:rPr>
              <a:t>    </a:t>
            </a:r>
            <a:r>
              <a:rPr kumimoji="1" lang="en-US" altLang="zh-CN" sz="2400" b="1" dirty="0" err="1">
                <a:solidFill>
                  <a:srgbClr val="800000"/>
                </a:solidFill>
                <a:latin typeface="Times New Roman" pitchFamily="18" charset="0"/>
              </a:rPr>
              <a:t>printf</a:t>
            </a:r>
            <a:r>
              <a:rPr kumimoji="1" lang="en-US" altLang="zh-CN" sz="2400" b="1" dirty="0">
                <a:solidFill>
                  <a:srgbClr val="800000"/>
                </a:solidFill>
                <a:latin typeface="Times New Roman" pitchFamily="18" charset="0"/>
              </a:rPr>
              <a:t>("%3d", a[</a:t>
            </a:r>
            <a:r>
              <a:rPr kumimoji="1" lang="en-US" altLang="zh-CN" sz="2400" b="1" dirty="0" err="1">
                <a:solidFill>
                  <a:srgbClr val="800000"/>
                </a:solidFill>
                <a:latin typeface="Times New Roman" pitchFamily="18" charset="0"/>
              </a:rPr>
              <a:t>i</a:t>
            </a:r>
            <a:r>
              <a:rPr kumimoji="1" lang="en-US" altLang="zh-CN" sz="2400" b="1" dirty="0">
                <a:solidFill>
                  <a:srgbClr val="800000"/>
                </a:solidFill>
                <a:latin typeface="Times New Roman" pitchFamily="18" charset="0"/>
              </a:rPr>
              <a:t>]);</a:t>
            </a:r>
          </a:p>
        </p:txBody>
      </p:sp>
    </p:spTree>
    <p:extLst>
      <p:ext uri="{BB962C8B-B14F-4D97-AF65-F5344CB8AC3E}">
        <p14:creationId xmlns:p14="http://schemas.microsoft.com/office/powerpoint/2010/main" val="7478040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8693"/>
                                        </p:tgtEl>
                                        <p:attrNameLst>
                                          <p:attrName>style.visibility</p:attrName>
                                        </p:attrNameLst>
                                      </p:cBhvr>
                                      <p:to>
                                        <p:strVal val="visible"/>
                                      </p:to>
                                    </p:set>
                                    <p:animEffect transition="in" filter="box(out)">
                                      <p:cBhvr>
                                        <p:cTn id="18" dur="500"/>
                                        <p:tgtEl>
                                          <p:spTgt spid="28693"/>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8693">
                                            <p:txEl>
                                              <p:pRg st="0" end="0"/>
                                            </p:txEl>
                                          </p:spTgt>
                                        </p:tgtEl>
                                        <p:attrNameLst>
                                          <p:attrName>style.visibility</p:attrName>
                                        </p:attrNameLst>
                                      </p:cBhvr>
                                      <p:to>
                                        <p:strVal val="visible"/>
                                      </p:to>
                                    </p:set>
                                    <p:animEffect transition="in" filter="barn(inVertical)">
                                      <p:cBhvr>
                                        <p:cTn id="23" dur="500"/>
                                        <p:tgtEl>
                                          <p:spTgt spid="2869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8693">
                                            <p:txEl>
                                              <p:pRg st="1" end="1"/>
                                            </p:txEl>
                                          </p:spTgt>
                                        </p:tgtEl>
                                        <p:attrNameLst>
                                          <p:attrName>style.visibility</p:attrName>
                                        </p:attrNameLst>
                                      </p:cBhvr>
                                      <p:to>
                                        <p:strVal val="visible"/>
                                      </p:to>
                                    </p:set>
                                    <p:animEffect transition="in" filter="barn(inVertical)">
                                      <p:cBhvr>
                                        <p:cTn id="28" dur="500"/>
                                        <p:tgtEl>
                                          <p:spTgt spid="28693">
                                            <p:txEl>
                                              <p:pRg st="1" end="1"/>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8693">
                                            <p:txEl>
                                              <p:pRg st="2" end="2"/>
                                            </p:txEl>
                                          </p:spTgt>
                                        </p:tgtEl>
                                        <p:attrNameLst>
                                          <p:attrName>style.visibility</p:attrName>
                                        </p:attrNameLst>
                                      </p:cBhvr>
                                      <p:to>
                                        <p:strVal val="visible"/>
                                      </p:to>
                                    </p:set>
                                    <p:animEffect transition="in" filter="barn(inVertical)">
                                      <p:cBhvr>
                                        <p:cTn id="31" dur="500"/>
                                        <p:tgtEl>
                                          <p:spTgt spid="2869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inVertic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arn(inVertic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arn(inVertical)">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arn(inVertical)">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ox(out)">
                                      <p:cBhvr>
                                        <p:cTn id="64" dur="500"/>
                                        <p:tgtEl>
                                          <p:spTgt spid="27"/>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7">
                                            <p:txEl>
                                              <p:pRg st="0" end="0"/>
                                            </p:txEl>
                                          </p:spTgt>
                                        </p:tgtEl>
                                        <p:attrNameLst>
                                          <p:attrName>style.visibility</p:attrName>
                                        </p:attrNameLst>
                                      </p:cBhvr>
                                      <p:to>
                                        <p:strVal val="visible"/>
                                      </p:to>
                                    </p:set>
                                    <p:animEffect transition="in" filter="barn(inVertical)">
                                      <p:cBhvr>
                                        <p:cTn id="69" dur="500"/>
                                        <p:tgtEl>
                                          <p:spTgt spid="2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27">
                                            <p:txEl>
                                              <p:pRg st="1" end="1"/>
                                            </p:txEl>
                                          </p:spTgt>
                                        </p:tgtEl>
                                        <p:attrNameLst>
                                          <p:attrName>style.visibility</p:attrName>
                                        </p:attrNameLst>
                                      </p:cBhvr>
                                      <p:to>
                                        <p:strVal val="visible"/>
                                      </p:to>
                                    </p:set>
                                    <p:animEffect transition="in" filter="barn(inVertical)">
                                      <p:cBhvr>
                                        <p:cTn id="74" dur="500"/>
                                        <p:tgtEl>
                                          <p:spTgt spid="27">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27">
                                            <p:txEl>
                                              <p:pRg st="2" end="2"/>
                                            </p:txEl>
                                          </p:spTgt>
                                        </p:tgtEl>
                                        <p:attrNameLst>
                                          <p:attrName>style.visibility</p:attrName>
                                        </p:attrNameLst>
                                      </p:cBhvr>
                                      <p:to>
                                        <p:strVal val="visible"/>
                                      </p:to>
                                    </p:set>
                                    <p:animEffect transition="in" filter="barn(inVertical)">
                                      <p:cBhvr>
                                        <p:cTn id="79" dur="500"/>
                                        <p:tgtEl>
                                          <p:spTgt spid="27">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27">
                                            <p:txEl>
                                              <p:pRg st="3" end="3"/>
                                            </p:txEl>
                                          </p:spTgt>
                                        </p:tgtEl>
                                        <p:attrNameLst>
                                          <p:attrName>style.visibility</p:attrName>
                                        </p:attrNameLst>
                                      </p:cBhvr>
                                      <p:to>
                                        <p:strVal val="visible"/>
                                      </p:to>
                                    </p:set>
                                    <p:animEffect transition="in" filter="barn(inVertical)">
                                      <p:cBhvr>
                                        <p:cTn id="84" dur="500"/>
                                        <p:tgtEl>
                                          <p:spTgt spid="27">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27">
                                            <p:txEl>
                                              <p:pRg st="4" end="4"/>
                                            </p:txEl>
                                          </p:spTgt>
                                        </p:tgtEl>
                                        <p:attrNameLst>
                                          <p:attrName>style.visibility</p:attrName>
                                        </p:attrNameLst>
                                      </p:cBhvr>
                                      <p:to>
                                        <p:strVal val="visible"/>
                                      </p:to>
                                    </p:set>
                                    <p:animEffect transition="in" filter="barn(inVertical)">
                                      <p:cBhvr>
                                        <p:cTn id="89" dur="500"/>
                                        <p:tgtEl>
                                          <p:spTgt spid="27">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27">
                                            <p:txEl>
                                              <p:pRg st="5" end="5"/>
                                            </p:txEl>
                                          </p:spTgt>
                                        </p:tgtEl>
                                        <p:attrNameLst>
                                          <p:attrName>style.visibility</p:attrName>
                                        </p:attrNameLst>
                                      </p:cBhvr>
                                      <p:to>
                                        <p:strVal val="visible"/>
                                      </p:to>
                                    </p:set>
                                    <p:animEffect transition="in" filter="barn(inVertical)">
                                      <p:cBhvr>
                                        <p:cTn id="94" dur="500"/>
                                        <p:tgtEl>
                                          <p:spTgt spid="27">
                                            <p:txEl>
                                              <p:pRg st="5" end="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27">
                                            <p:txEl>
                                              <p:pRg st="6" end="6"/>
                                            </p:txEl>
                                          </p:spTgt>
                                        </p:tgtEl>
                                        <p:attrNameLst>
                                          <p:attrName>style.visibility</p:attrName>
                                        </p:attrNameLst>
                                      </p:cBhvr>
                                      <p:to>
                                        <p:strVal val="visible"/>
                                      </p:to>
                                    </p:set>
                                    <p:animEffect transition="in" filter="barn(inVertical)">
                                      <p:cBhvr>
                                        <p:cTn id="99" dur="500"/>
                                        <p:tgtEl>
                                          <p:spTgt spid="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P spid="28693" grpId="0" animBg="1" autoUpdateAnimBg="0"/>
      <p:bldP spid="5" grpId="0" animBg="1"/>
      <p:bldP spid="14" grpId="0" animBg="1"/>
      <p:bldP spid="15" grpId="0" animBg="1"/>
      <p:bldP spid="27"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471069" y="509254"/>
            <a:ext cx="8271879" cy="5835308"/>
          </a:xfrm>
          <a:prstGeom prst="rect">
            <a:avLst/>
          </a:prstGeom>
          <a:solidFill>
            <a:schemeClr val="bg1"/>
          </a:solidFill>
          <a:ln>
            <a:noFill/>
          </a:ln>
        </p:spPr>
        <p:txBody>
          <a:bodyPr wrap="square"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130000"/>
              </a:lnSpc>
              <a:spcBef>
                <a:spcPts val="0"/>
              </a:spcBef>
              <a:spcAft>
                <a:spcPts val="0"/>
              </a:spcAft>
            </a:pPr>
            <a:r>
              <a:rPr lang="zh-CN" altLang="en-US" dirty="0">
                <a:solidFill>
                  <a:srgbClr val="640424"/>
                </a:solidFill>
                <a:latin typeface="宋体" charset="-122"/>
              </a:rPr>
              <a:t>例</a:t>
            </a:r>
            <a:r>
              <a:rPr lang="en-US" altLang="zh-CN" dirty="0">
                <a:solidFill>
                  <a:srgbClr val="640424"/>
                </a:solidFill>
                <a:latin typeface="宋体" charset="-122"/>
              </a:rPr>
              <a:t>14</a:t>
            </a:r>
            <a:r>
              <a:rPr lang="zh-CN" altLang="en-US" dirty="0">
                <a:solidFill>
                  <a:srgbClr val="640424"/>
                </a:solidFill>
                <a:latin typeface="宋体" charset="-122"/>
              </a:rPr>
              <a:t>：若变量</a:t>
            </a:r>
            <a:r>
              <a:rPr lang="en-US" altLang="zh-CN" dirty="0">
                <a:solidFill>
                  <a:srgbClr val="640424"/>
                </a:solidFill>
                <a:latin typeface="宋体" charset="-122"/>
              </a:rPr>
              <a:t>n</a:t>
            </a:r>
            <a:r>
              <a:rPr lang="zh-CN" altLang="en-US" dirty="0">
                <a:solidFill>
                  <a:srgbClr val="640424"/>
                </a:solidFill>
                <a:latin typeface="宋体" charset="-122"/>
              </a:rPr>
              <a:t>中的值为</a:t>
            </a:r>
            <a:r>
              <a:rPr lang="en-US" altLang="zh-CN" dirty="0">
                <a:solidFill>
                  <a:srgbClr val="640424"/>
                </a:solidFill>
                <a:latin typeface="宋体" charset="-122"/>
              </a:rPr>
              <a:t>24</a:t>
            </a:r>
            <a:r>
              <a:rPr lang="zh-CN" altLang="en-US" dirty="0">
                <a:solidFill>
                  <a:srgbClr val="640424"/>
                </a:solidFill>
                <a:latin typeface="宋体" charset="-122"/>
              </a:rPr>
              <a:t>，则</a:t>
            </a:r>
            <a:r>
              <a:rPr lang="en-US" altLang="zh-CN" dirty="0" err="1">
                <a:solidFill>
                  <a:srgbClr val="640424"/>
                </a:solidFill>
                <a:latin typeface="宋体" charset="-122"/>
              </a:rPr>
              <a:t>prnt</a:t>
            </a:r>
            <a:r>
              <a:rPr lang="zh-CN" altLang="en-US" dirty="0">
                <a:solidFill>
                  <a:srgbClr val="640424"/>
                </a:solidFill>
                <a:latin typeface="宋体" charset="-122"/>
              </a:rPr>
              <a:t>函数共输出</a:t>
            </a:r>
            <a:r>
              <a:rPr lang="en-US" altLang="zh-CN" dirty="0">
                <a:solidFill>
                  <a:srgbClr val="640424"/>
                </a:solidFill>
                <a:latin typeface="宋体" charset="-122"/>
              </a:rPr>
              <a:t>【  】 </a:t>
            </a:r>
            <a:r>
              <a:rPr lang="zh-CN" altLang="en-US" dirty="0">
                <a:solidFill>
                  <a:srgbClr val="640424"/>
                </a:solidFill>
                <a:latin typeface="宋体" charset="-122"/>
              </a:rPr>
              <a:t>行，最后一行有 </a:t>
            </a:r>
            <a:r>
              <a:rPr lang="en-US" altLang="zh-CN" dirty="0">
                <a:solidFill>
                  <a:srgbClr val="640424"/>
                </a:solidFill>
                <a:latin typeface="宋体" charset="-122"/>
              </a:rPr>
              <a:t>【  】</a:t>
            </a:r>
            <a:r>
              <a:rPr lang="en-US" altLang="zh-CN" dirty="0">
                <a:solidFill>
                  <a:srgbClr val="6C65F9"/>
                </a:solidFill>
                <a:latin typeface="宋体" charset="-122"/>
              </a:rPr>
              <a:t> </a:t>
            </a:r>
            <a:r>
              <a:rPr lang="zh-CN" altLang="en-US" dirty="0">
                <a:solidFill>
                  <a:srgbClr val="640424"/>
                </a:solidFill>
                <a:latin typeface="宋体" charset="-122"/>
              </a:rPr>
              <a:t>个数。</a:t>
            </a:r>
          </a:p>
          <a:p>
            <a:pPr algn="just">
              <a:lnSpc>
                <a:spcPct val="130000"/>
              </a:lnSpc>
              <a:spcBef>
                <a:spcPts val="0"/>
              </a:spcBef>
              <a:spcAft>
                <a:spcPts val="0"/>
              </a:spcAft>
            </a:pPr>
            <a:r>
              <a:rPr lang="en-US" altLang="zh-CN" dirty="0">
                <a:solidFill>
                  <a:srgbClr val="000099"/>
                </a:solidFill>
                <a:latin typeface="宋体" charset="-122"/>
              </a:rPr>
              <a:t>void </a:t>
            </a:r>
            <a:r>
              <a:rPr lang="en-US" altLang="zh-CN" dirty="0" err="1">
                <a:solidFill>
                  <a:srgbClr val="000099"/>
                </a:solidFill>
                <a:latin typeface="宋体" charset="-122"/>
              </a:rPr>
              <a:t>prnt</a:t>
            </a:r>
            <a:r>
              <a:rPr lang="en-US" altLang="zh-CN" dirty="0">
                <a:solidFill>
                  <a:srgbClr val="000099"/>
                </a:solidFill>
                <a:latin typeface="宋体" charset="-122"/>
              </a:rPr>
              <a:t>(</a:t>
            </a:r>
            <a:r>
              <a:rPr lang="en-US" altLang="zh-CN" dirty="0" err="1">
                <a:solidFill>
                  <a:srgbClr val="000099"/>
                </a:solidFill>
                <a:latin typeface="宋体" charset="-122"/>
              </a:rPr>
              <a:t>int</a:t>
            </a:r>
            <a:r>
              <a:rPr lang="en-US" altLang="zh-CN" dirty="0">
                <a:solidFill>
                  <a:srgbClr val="000099"/>
                </a:solidFill>
                <a:latin typeface="宋体" charset="-122"/>
              </a:rPr>
              <a:t> n, </a:t>
            </a:r>
            <a:r>
              <a:rPr lang="en-US" altLang="zh-CN" dirty="0" err="1">
                <a:solidFill>
                  <a:srgbClr val="000099"/>
                </a:solidFill>
                <a:latin typeface="宋体" charset="-122"/>
              </a:rPr>
              <a:t>int</a:t>
            </a:r>
            <a:r>
              <a:rPr lang="en-US" altLang="zh-CN" dirty="0">
                <a:solidFill>
                  <a:srgbClr val="000099"/>
                </a:solidFill>
                <a:latin typeface="宋体" charset="-122"/>
              </a:rPr>
              <a:t> </a:t>
            </a:r>
            <a:r>
              <a:rPr lang="en-US" altLang="zh-CN" dirty="0" err="1">
                <a:solidFill>
                  <a:srgbClr val="000099"/>
                </a:solidFill>
                <a:latin typeface="宋体" charset="-122"/>
              </a:rPr>
              <a:t>aa</a:t>
            </a:r>
            <a:r>
              <a:rPr lang="en-US" altLang="zh-CN" dirty="0">
                <a:solidFill>
                  <a:srgbClr val="000099"/>
                </a:solidFill>
                <a:latin typeface="宋体" charset="-122"/>
              </a:rPr>
              <a:t>[ ])</a:t>
            </a:r>
          </a:p>
          <a:p>
            <a:pPr algn="just">
              <a:lnSpc>
                <a:spcPct val="130000"/>
              </a:lnSpc>
              <a:spcBef>
                <a:spcPts val="0"/>
              </a:spcBef>
              <a:spcAft>
                <a:spcPts val="0"/>
              </a:spcAft>
            </a:pPr>
            <a:r>
              <a:rPr lang="en-US" altLang="zh-CN" dirty="0">
                <a:solidFill>
                  <a:srgbClr val="000099"/>
                </a:solidFill>
                <a:latin typeface="宋体" charset="-122"/>
              </a:rPr>
              <a:t>{ </a:t>
            </a:r>
          </a:p>
          <a:p>
            <a:pPr algn="just">
              <a:lnSpc>
                <a:spcPct val="130000"/>
              </a:lnSpc>
              <a:spcBef>
                <a:spcPts val="0"/>
              </a:spcBef>
              <a:spcAft>
                <a:spcPts val="0"/>
              </a:spcAft>
            </a:pPr>
            <a:r>
              <a:rPr lang="en-US" altLang="zh-CN" dirty="0">
                <a:solidFill>
                  <a:srgbClr val="000099"/>
                </a:solidFill>
                <a:latin typeface="宋体" charset="-122"/>
              </a:rPr>
              <a:t>   </a:t>
            </a:r>
            <a:r>
              <a:rPr lang="en-US" altLang="zh-CN" dirty="0" err="1">
                <a:solidFill>
                  <a:srgbClr val="000099"/>
                </a:solidFill>
                <a:latin typeface="宋体" charset="-122"/>
              </a:rPr>
              <a:t>int</a:t>
            </a:r>
            <a:r>
              <a:rPr lang="en-US" altLang="zh-CN" dirty="0">
                <a:solidFill>
                  <a:srgbClr val="000099"/>
                </a:solidFill>
                <a:latin typeface="宋体" charset="-122"/>
              </a:rPr>
              <a:t> </a:t>
            </a:r>
            <a:r>
              <a:rPr lang="en-US" altLang="zh-CN" dirty="0" err="1">
                <a:solidFill>
                  <a:srgbClr val="000099"/>
                </a:solidFill>
                <a:latin typeface="宋体" charset="-122"/>
              </a:rPr>
              <a:t>i</a:t>
            </a:r>
            <a:r>
              <a:rPr lang="en-US" altLang="zh-CN" dirty="0">
                <a:solidFill>
                  <a:srgbClr val="000099"/>
                </a:solidFill>
                <a:latin typeface="宋体" charset="-122"/>
              </a:rPr>
              <a:t>;</a:t>
            </a:r>
          </a:p>
          <a:p>
            <a:pPr algn="just">
              <a:lnSpc>
                <a:spcPct val="130000"/>
              </a:lnSpc>
              <a:spcBef>
                <a:spcPts val="0"/>
              </a:spcBef>
              <a:spcAft>
                <a:spcPts val="0"/>
              </a:spcAft>
            </a:pPr>
            <a:r>
              <a:rPr lang="en-US" altLang="zh-CN" dirty="0">
                <a:solidFill>
                  <a:srgbClr val="000099"/>
                </a:solidFill>
                <a:latin typeface="宋体" charset="-122"/>
              </a:rPr>
              <a:t>   for(</a:t>
            </a:r>
            <a:r>
              <a:rPr lang="en-US" altLang="zh-CN" dirty="0" err="1">
                <a:solidFill>
                  <a:srgbClr val="000099"/>
                </a:solidFill>
                <a:latin typeface="宋体" charset="-122"/>
              </a:rPr>
              <a:t>i</a:t>
            </a:r>
            <a:r>
              <a:rPr lang="en-US" altLang="zh-CN" dirty="0">
                <a:solidFill>
                  <a:srgbClr val="000099"/>
                </a:solidFill>
                <a:latin typeface="宋体" charset="-122"/>
              </a:rPr>
              <a:t>=1; </a:t>
            </a:r>
            <a:r>
              <a:rPr lang="en-US" altLang="zh-CN" dirty="0" err="1">
                <a:solidFill>
                  <a:srgbClr val="000099"/>
                </a:solidFill>
                <a:latin typeface="宋体" charset="-122"/>
              </a:rPr>
              <a:t>i</a:t>
            </a:r>
            <a:r>
              <a:rPr lang="en-US" altLang="zh-CN" dirty="0">
                <a:solidFill>
                  <a:srgbClr val="000099"/>
                </a:solidFill>
                <a:latin typeface="宋体" charset="-122"/>
              </a:rPr>
              <a:t>&lt;=</a:t>
            </a:r>
            <a:r>
              <a:rPr lang="en-US" altLang="zh-CN" dirty="0" err="1">
                <a:solidFill>
                  <a:srgbClr val="000099"/>
                </a:solidFill>
                <a:latin typeface="宋体" charset="-122"/>
              </a:rPr>
              <a:t>n;i</a:t>
            </a:r>
            <a:r>
              <a:rPr lang="en-US" altLang="zh-CN" dirty="0">
                <a:solidFill>
                  <a:srgbClr val="000099"/>
                </a:solidFill>
                <a:latin typeface="宋体" charset="-122"/>
              </a:rPr>
              <a:t>++)</a:t>
            </a:r>
          </a:p>
          <a:p>
            <a:pPr algn="just">
              <a:lnSpc>
                <a:spcPct val="130000"/>
              </a:lnSpc>
              <a:spcBef>
                <a:spcPts val="0"/>
              </a:spcBef>
              <a:spcAft>
                <a:spcPts val="0"/>
              </a:spcAft>
            </a:pPr>
            <a:r>
              <a:rPr lang="en-US" altLang="zh-CN" dirty="0">
                <a:solidFill>
                  <a:srgbClr val="000099"/>
                </a:solidFill>
                <a:latin typeface="宋体" charset="-122"/>
              </a:rPr>
              <a:t>   { </a:t>
            </a:r>
          </a:p>
          <a:p>
            <a:pPr algn="just">
              <a:lnSpc>
                <a:spcPct val="130000"/>
              </a:lnSpc>
              <a:spcBef>
                <a:spcPts val="0"/>
              </a:spcBef>
              <a:spcAft>
                <a:spcPts val="0"/>
              </a:spcAft>
            </a:pPr>
            <a:r>
              <a:rPr lang="en-US" altLang="zh-CN" dirty="0">
                <a:solidFill>
                  <a:srgbClr val="000099"/>
                </a:solidFill>
                <a:latin typeface="宋体" charset="-122"/>
              </a:rPr>
              <a:t>      </a:t>
            </a:r>
            <a:r>
              <a:rPr lang="en-US" altLang="zh-CN" dirty="0" err="1">
                <a:solidFill>
                  <a:srgbClr val="000099"/>
                </a:solidFill>
                <a:latin typeface="宋体" charset="-122"/>
              </a:rPr>
              <a:t>printf</a:t>
            </a:r>
            <a:r>
              <a:rPr lang="en-US" altLang="zh-CN" dirty="0">
                <a:solidFill>
                  <a:srgbClr val="000099"/>
                </a:solidFill>
                <a:latin typeface="宋体" charset="-122"/>
              </a:rPr>
              <a:t>("%6d", </a:t>
            </a:r>
            <a:r>
              <a:rPr lang="en-US" altLang="zh-CN" dirty="0" err="1">
                <a:solidFill>
                  <a:srgbClr val="000099"/>
                </a:solidFill>
                <a:latin typeface="宋体" charset="-122"/>
              </a:rPr>
              <a:t>aa</a:t>
            </a:r>
            <a:r>
              <a:rPr lang="en-US" altLang="zh-CN" dirty="0">
                <a:solidFill>
                  <a:srgbClr val="000099"/>
                </a:solidFill>
                <a:latin typeface="宋体" charset="-122"/>
              </a:rPr>
              <a:t>[</a:t>
            </a:r>
            <a:r>
              <a:rPr lang="en-US" altLang="zh-CN" dirty="0" err="1">
                <a:solidFill>
                  <a:srgbClr val="000099"/>
                </a:solidFill>
                <a:latin typeface="宋体" charset="-122"/>
              </a:rPr>
              <a:t>i</a:t>
            </a:r>
            <a:r>
              <a:rPr lang="en-US" altLang="zh-CN" dirty="0">
                <a:solidFill>
                  <a:srgbClr val="000099"/>
                </a:solidFill>
                <a:latin typeface="宋体" charset="-122"/>
              </a:rPr>
              <a:t>]);</a:t>
            </a:r>
          </a:p>
          <a:p>
            <a:pPr algn="just">
              <a:lnSpc>
                <a:spcPct val="130000"/>
              </a:lnSpc>
              <a:spcBef>
                <a:spcPts val="0"/>
              </a:spcBef>
              <a:spcAft>
                <a:spcPts val="0"/>
              </a:spcAft>
            </a:pPr>
            <a:r>
              <a:rPr lang="en-US" altLang="zh-CN" dirty="0">
                <a:solidFill>
                  <a:srgbClr val="000099"/>
                </a:solidFill>
                <a:latin typeface="宋体" charset="-122"/>
              </a:rPr>
              <a:t>      if( !(i%5) ) </a:t>
            </a:r>
            <a:r>
              <a:rPr lang="en-US" altLang="zh-CN" dirty="0" err="1">
                <a:solidFill>
                  <a:srgbClr val="000099"/>
                </a:solidFill>
                <a:latin typeface="宋体" charset="-122"/>
              </a:rPr>
              <a:t>printf</a:t>
            </a:r>
            <a:r>
              <a:rPr lang="en-US" altLang="zh-CN" dirty="0">
                <a:solidFill>
                  <a:srgbClr val="000099"/>
                </a:solidFill>
                <a:latin typeface="宋体" charset="-122"/>
              </a:rPr>
              <a:t>("\n");   </a:t>
            </a:r>
          </a:p>
          <a:p>
            <a:pPr algn="just">
              <a:lnSpc>
                <a:spcPct val="130000"/>
              </a:lnSpc>
              <a:spcBef>
                <a:spcPts val="0"/>
              </a:spcBef>
              <a:spcAft>
                <a:spcPts val="0"/>
              </a:spcAft>
            </a:pPr>
            <a:r>
              <a:rPr lang="en-US" altLang="zh-CN" dirty="0">
                <a:solidFill>
                  <a:srgbClr val="000099"/>
                </a:solidFill>
                <a:latin typeface="宋体" charset="-122"/>
              </a:rPr>
              <a:t>    }</a:t>
            </a:r>
          </a:p>
          <a:p>
            <a:pPr algn="just">
              <a:lnSpc>
                <a:spcPct val="130000"/>
              </a:lnSpc>
              <a:spcBef>
                <a:spcPts val="0"/>
              </a:spcBef>
              <a:spcAft>
                <a:spcPts val="0"/>
              </a:spcAft>
            </a:pPr>
            <a:r>
              <a:rPr lang="en-US" altLang="zh-CN" dirty="0">
                <a:solidFill>
                  <a:srgbClr val="000099"/>
                </a:solidFill>
                <a:latin typeface="宋体" charset="-122"/>
              </a:rPr>
              <a:t>   </a:t>
            </a:r>
            <a:r>
              <a:rPr lang="en-US" altLang="zh-CN" dirty="0" err="1">
                <a:solidFill>
                  <a:srgbClr val="000099"/>
                </a:solidFill>
                <a:latin typeface="宋体" charset="-122"/>
              </a:rPr>
              <a:t>printf</a:t>
            </a:r>
            <a:r>
              <a:rPr lang="en-US" altLang="zh-CN" dirty="0">
                <a:solidFill>
                  <a:srgbClr val="000099"/>
                </a:solidFill>
                <a:latin typeface="宋体" charset="-122"/>
              </a:rPr>
              <a:t>("\n");  </a:t>
            </a:r>
          </a:p>
          <a:p>
            <a:pPr algn="just">
              <a:lnSpc>
                <a:spcPct val="130000"/>
              </a:lnSpc>
              <a:spcBef>
                <a:spcPts val="0"/>
              </a:spcBef>
              <a:spcAft>
                <a:spcPts val="0"/>
              </a:spcAft>
            </a:pPr>
            <a:r>
              <a:rPr lang="en-US" altLang="zh-CN" dirty="0">
                <a:solidFill>
                  <a:srgbClr val="000099"/>
                </a:solidFill>
                <a:latin typeface="宋体" charset="-122"/>
                <a:cs typeface="Times New Roman" pitchFamily="18" charset="0"/>
              </a:rPr>
              <a:t>}</a:t>
            </a:r>
            <a:r>
              <a:rPr lang="en-US" altLang="zh-CN" dirty="0">
                <a:solidFill>
                  <a:srgbClr val="6C65F9"/>
                </a:solidFill>
                <a:latin typeface="宋体" charset="-122"/>
              </a:rPr>
              <a:t> </a:t>
            </a:r>
          </a:p>
        </p:txBody>
      </p:sp>
      <p:sp>
        <p:nvSpPr>
          <p:cNvPr id="349188" name="Text Box 4"/>
          <p:cNvSpPr txBox="1">
            <a:spLocks noChangeArrowheads="1"/>
          </p:cNvSpPr>
          <p:nvPr/>
        </p:nvSpPr>
        <p:spPr bwMode="auto">
          <a:xfrm>
            <a:off x="7291806" y="597321"/>
            <a:ext cx="3937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90000"/>
              </a:lnSpc>
              <a:spcBef>
                <a:spcPct val="50000"/>
              </a:spcBef>
              <a:spcAft>
                <a:spcPts val="625"/>
              </a:spcAft>
            </a:pPr>
            <a:r>
              <a:rPr lang="en-US" altLang="zh-CN" sz="2300" dirty="0">
                <a:solidFill>
                  <a:srgbClr val="FF0000"/>
                </a:solidFill>
                <a:ea typeface="黑体" pitchFamily="2" charset="-122"/>
              </a:rPr>
              <a:t>5</a:t>
            </a:r>
          </a:p>
        </p:txBody>
      </p:sp>
      <p:sp>
        <p:nvSpPr>
          <p:cNvPr id="349189" name="Text Box 5"/>
          <p:cNvSpPr txBox="1">
            <a:spLocks noChangeArrowheads="1"/>
          </p:cNvSpPr>
          <p:nvPr/>
        </p:nvSpPr>
        <p:spPr bwMode="auto">
          <a:xfrm>
            <a:off x="2555776" y="1052736"/>
            <a:ext cx="3937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90000"/>
              </a:lnSpc>
              <a:spcBef>
                <a:spcPct val="50000"/>
              </a:spcBef>
              <a:spcAft>
                <a:spcPts val="625"/>
              </a:spcAft>
            </a:pPr>
            <a:r>
              <a:rPr lang="en-US" altLang="zh-CN" sz="2300" dirty="0">
                <a:solidFill>
                  <a:srgbClr val="FF0000"/>
                </a:solidFill>
                <a:ea typeface="黑体" pitchFamily="2" charset="-122"/>
              </a:rPr>
              <a:t>4</a:t>
            </a:r>
          </a:p>
        </p:txBody>
      </p:sp>
    </p:spTree>
    <p:extLst>
      <p:ext uri="{BB962C8B-B14F-4D97-AF65-F5344CB8AC3E}">
        <p14:creationId xmlns:p14="http://schemas.microsoft.com/office/powerpoint/2010/main" val="3047505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91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9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utoUpdateAnimBg="0"/>
      <p:bldP spid="349189"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01279" y="188912"/>
            <a:ext cx="8670925" cy="6305181"/>
          </a:xfrm>
          <a:prstGeom prst="rect">
            <a:avLst/>
          </a:prstGeom>
          <a:solidFill>
            <a:schemeClr val="bg1"/>
          </a:solidFill>
          <a:ln>
            <a:noFill/>
          </a:ln>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nSpc>
                <a:spcPct val="110000"/>
              </a:lnSpc>
              <a:spcBef>
                <a:spcPct val="50000"/>
              </a:spcBef>
            </a:pPr>
            <a:r>
              <a:rPr kumimoji="1" lang="zh-CN" altLang="en-US" sz="2500" b="1" dirty="0">
                <a:solidFill>
                  <a:srgbClr val="640424"/>
                </a:solidFill>
              </a:rPr>
              <a:t>例</a:t>
            </a:r>
            <a:r>
              <a:rPr kumimoji="1" lang="en-US" altLang="zh-CN" sz="2500" b="1" dirty="0">
                <a:solidFill>
                  <a:srgbClr val="640424"/>
                </a:solidFill>
              </a:rPr>
              <a:t>15</a:t>
            </a:r>
            <a:r>
              <a:rPr kumimoji="1" lang="zh-CN" altLang="en-US" sz="2500" b="1" dirty="0">
                <a:solidFill>
                  <a:srgbClr val="640424"/>
                </a:solidFill>
              </a:rPr>
              <a:t>：选择排序（从小到大）。</a:t>
            </a:r>
          </a:p>
          <a:p>
            <a:pPr algn="just">
              <a:lnSpc>
                <a:spcPct val="110000"/>
              </a:lnSpc>
            </a:pPr>
            <a:r>
              <a:rPr kumimoji="1" lang="en-US" altLang="zh-CN" sz="2300" b="1" dirty="0">
                <a:solidFill>
                  <a:srgbClr val="1A0599"/>
                </a:solidFill>
                <a:latin typeface="楷体_GB2312" pitchFamily="49" charset="-122"/>
                <a:ea typeface="楷体_GB2312" pitchFamily="49" charset="-122"/>
              </a:rPr>
              <a:t>#include  &lt;</a:t>
            </a:r>
            <a:r>
              <a:rPr kumimoji="1" lang="en-US" altLang="zh-CN" sz="2300" b="1" dirty="0" err="1">
                <a:solidFill>
                  <a:srgbClr val="1A0599"/>
                </a:solidFill>
                <a:latin typeface="楷体_GB2312" pitchFamily="49" charset="-122"/>
                <a:ea typeface="楷体_GB2312" pitchFamily="49" charset="-122"/>
              </a:rPr>
              <a:t>stdio.h</a:t>
            </a:r>
            <a:r>
              <a:rPr kumimoji="1" lang="en-US" altLang="zh-CN" sz="2300" b="1" dirty="0">
                <a:solidFill>
                  <a:srgbClr val="1A0599"/>
                </a:solidFill>
                <a:latin typeface="楷体_GB2312" pitchFamily="49" charset="-122"/>
                <a:ea typeface="楷体_GB2312" pitchFamily="49" charset="-122"/>
              </a:rPr>
              <a:t>&gt;</a:t>
            </a:r>
          </a:p>
          <a:p>
            <a:pPr algn="just">
              <a:lnSpc>
                <a:spcPct val="110000"/>
              </a:lnSpc>
            </a:pPr>
            <a:r>
              <a:rPr kumimoji="1" lang="en-US" altLang="zh-CN" sz="2300" b="1" dirty="0">
                <a:solidFill>
                  <a:srgbClr val="1A0599"/>
                </a:solidFill>
                <a:latin typeface="楷体_GB2312" pitchFamily="49" charset="-122"/>
                <a:ea typeface="楷体_GB2312" pitchFamily="49" charset="-122"/>
              </a:rPr>
              <a:t>void main( )   </a:t>
            </a:r>
          </a:p>
          <a:p>
            <a:pPr algn="just">
              <a:lnSpc>
                <a:spcPct val="110000"/>
              </a:lnSpc>
            </a:pPr>
            <a:r>
              <a:rPr kumimoji="1" lang="en-US" altLang="zh-CN" sz="2300" b="1" dirty="0">
                <a:solidFill>
                  <a:srgbClr val="1A0599"/>
                </a:solidFill>
                <a:latin typeface="楷体_GB2312" pitchFamily="49" charset="-122"/>
                <a:ea typeface="楷体_GB2312" pitchFamily="49" charset="-122"/>
              </a:rPr>
              <a:t>{  </a:t>
            </a:r>
            <a:r>
              <a:rPr kumimoji="1" lang="en-US" altLang="zh-CN" sz="2300" b="1" dirty="0" err="1">
                <a:solidFill>
                  <a:srgbClr val="1A0599"/>
                </a:solidFill>
                <a:latin typeface="楷体_GB2312" pitchFamily="49" charset="-122"/>
                <a:ea typeface="楷体_GB2312" pitchFamily="49" charset="-122"/>
              </a:rPr>
              <a:t>int</a:t>
            </a:r>
            <a:r>
              <a:rPr kumimoji="1" lang="en-US" altLang="zh-CN" sz="2300" b="1" dirty="0">
                <a:solidFill>
                  <a:srgbClr val="1A0599"/>
                </a:solidFill>
                <a:latin typeface="楷体_GB2312" pitchFamily="49" charset="-122"/>
                <a:ea typeface="楷体_GB2312" pitchFamily="49" charset="-122"/>
              </a:rPr>
              <a:t>  a[10]={1,0,4,8,12,65,-76,100,-45,123};</a:t>
            </a:r>
          </a:p>
          <a:p>
            <a:pPr algn="just">
              <a:lnSpc>
                <a:spcPct val="110000"/>
              </a:lnSpc>
            </a:pPr>
            <a:r>
              <a:rPr kumimoji="1" lang="en-US" altLang="zh-CN" sz="2300" b="1" dirty="0">
                <a:solidFill>
                  <a:srgbClr val="1A0599"/>
                </a:solidFill>
                <a:latin typeface="楷体_GB2312" pitchFamily="49" charset="-122"/>
                <a:ea typeface="楷体_GB2312" pitchFamily="49" charset="-122"/>
              </a:rPr>
              <a:t>   </a:t>
            </a:r>
            <a:r>
              <a:rPr kumimoji="1" lang="en-US" altLang="zh-CN" sz="2300" b="1" dirty="0" err="1">
                <a:solidFill>
                  <a:srgbClr val="1A0599"/>
                </a:solidFill>
                <a:latin typeface="楷体_GB2312" pitchFamily="49" charset="-122"/>
                <a:ea typeface="楷体_GB2312" pitchFamily="49" charset="-122"/>
              </a:rPr>
              <a:t>int</a:t>
            </a:r>
            <a:r>
              <a:rPr kumimoji="1" lang="en-US" altLang="zh-CN" sz="2300" b="1" dirty="0">
                <a:solidFill>
                  <a:srgbClr val="1A0599"/>
                </a:solidFill>
                <a:latin typeface="楷体_GB2312" pitchFamily="49" charset="-122"/>
                <a:ea typeface="楷体_GB2312" pitchFamily="49" charset="-122"/>
              </a:rPr>
              <a:t>  </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 j, x;</a:t>
            </a:r>
          </a:p>
          <a:p>
            <a:pPr algn="just">
              <a:lnSpc>
                <a:spcPct val="110000"/>
              </a:lnSpc>
            </a:pPr>
            <a:r>
              <a:rPr kumimoji="1" lang="en-US" altLang="zh-CN" sz="2300" b="1" dirty="0">
                <a:solidFill>
                  <a:srgbClr val="1A0599"/>
                </a:solidFill>
                <a:latin typeface="楷体_GB2312" pitchFamily="49" charset="-122"/>
                <a:ea typeface="楷体_GB2312" pitchFamily="49" charset="-122"/>
              </a:rPr>
              <a:t>   for ( </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=0; </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&lt;10; ++</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 )</a:t>
            </a:r>
          </a:p>
          <a:p>
            <a:pPr algn="just">
              <a:lnSpc>
                <a:spcPct val="110000"/>
              </a:lnSpc>
            </a:pPr>
            <a:r>
              <a:rPr kumimoji="1" lang="en-US" altLang="zh-CN" sz="2300" b="1" dirty="0">
                <a:solidFill>
                  <a:srgbClr val="1A0599"/>
                </a:solidFill>
                <a:latin typeface="楷体_GB2312" pitchFamily="49" charset="-122"/>
                <a:ea typeface="楷体_GB2312" pitchFamily="49" charset="-122"/>
              </a:rPr>
              <a:t>   {  x=a[</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a:t>
            </a:r>
          </a:p>
          <a:p>
            <a:pPr algn="just">
              <a:lnSpc>
                <a:spcPct val="110000"/>
              </a:lnSpc>
            </a:pPr>
            <a:r>
              <a:rPr kumimoji="1" lang="en-US" altLang="zh-CN" sz="2300" b="1" dirty="0">
                <a:solidFill>
                  <a:srgbClr val="1A0599"/>
                </a:solidFill>
                <a:latin typeface="楷体_GB2312" pitchFamily="49" charset="-122"/>
                <a:ea typeface="楷体_GB2312" pitchFamily="49" charset="-122"/>
              </a:rPr>
              <a:t>      for ( j=</a:t>
            </a:r>
            <a:r>
              <a:rPr kumimoji="1" lang="en-US" altLang="zh-CN" sz="2300" b="1" dirty="0" err="1">
                <a:solidFill>
                  <a:srgbClr val="1A0599"/>
                </a:solidFill>
                <a:latin typeface="楷体_GB2312" pitchFamily="49" charset="-122"/>
                <a:ea typeface="楷体_GB2312" pitchFamily="49" charset="-122"/>
              </a:rPr>
              <a:t>i;j</a:t>
            </a:r>
            <a:r>
              <a:rPr kumimoji="1" lang="en-US" altLang="zh-CN" sz="2300" b="1" dirty="0">
                <a:solidFill>
                  <a:srgbClr val="1A0599"/>
                </a:solidFill>
                <a:latin typeface="楷体_GB2312" pitchFamily="49" charset="-122"/>
                <a:ea typeface="楷体_GB2312" pitchFamily="49" charset="-122"/>
              </a:rPr>
              <a:t>&lt;9;++j)</a:t>
            </a:r>
          </a:p>
          <a:p>
            <a:pPr algn="just">
              <a:lnSpc>
                <a:spcPct val="110000"/>
              </a:lnSpc>
            </a:pPr>
            <a:r>
              <a:rPr kumimoji="1" lang="en-US" altLang="zh-CN" sz="2300" b="1" dirty="0">
                <a:solidFill>
                  <a:srgbClr val="1A0599"/>
                </a:solidFill>
                <a:latin typeface="楷体_GB2312" pitchFamily="49" charset="-122"/>
                <a:ea typeface="楷体_GB2312" pitchFamily="49" charset="-122"/>
              </a:rPr>
              <a:t>      if ( a[j+1] &lt;         )</a:t>
            </a:r>
          </a:p>
          <a:p>
            <a:pPr algn="just">
              <a:lnSpc>
                <a:spcPct val="110000"/>
              </a:lnSpc>
            </a:pPr>
            <a:r>
              <a:rPr kumimoji="1" lang="en-US" altLang="zh-CN" sz="2300" b="1" dirty="0">
                <a:solidFill>
                  <a:srgbClr val="1A0599"/>
                </a:solidFill>
                <a:latin typeface="楷体_GB2312" pitchFamily="49" charset="-122"/>
                <a:ea typeface="楷体_GB2312" pitchFamily="49" charset="-122"/>
              </a:rPr>
              <a:t>      {  a[</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]=a[j+1];</a:t>
            </a:r>
          </a:p>
          <a:p>
            <a:pPr algn="just">
              <a:lnSpc>
                <a:spcPct val="110000"/>
              </a:lnSpc>
            </a:pPr>
            <a:r>
              <a:rPr kumimoji="1" lang="en-US" altLang="zh-CN" sz="2300" b="1" dirty="0">
                <a:solidFill>
                  <a:srgbClr val="1A0599"/>
                </a:solidFill>
                <a:latin typeface="楷体_GB2312" pitchFamily="49" charset="-122"/>
                <a:ea typeface="楷体_GB2312" pitchFamily="49" charset="-122"/>
              </a:rPr>
              <a:t>         a[j+1]=        ;</a:t>
            </a:r>
          </a:p>
          <a:p>
            <a:pPr algn="just">
              <a:lnSpc>
                <a:spcPct val="110000"/>
              </a:lnSpc>
            </a:pPr>
            <a:r>
              <a:rPr kumimoji="1" lang="en-US" altLang="zh-CN" sz="2300" b="1" dirty="0">
                <a:solidFill>
                  <a:srgbClr val="1A0599"/>
                </a:solidFill>
                <a:latin typeface="楷体_GB2312" pitchFamily="49" charset="-122"/>
                <a:ea typeface="楷体_GB2312" pitchFamily="49" charset="-122"/>
              </a:rPr>
              <a:t>         x=a[</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 }</a:t>
            </a:r>
          </a:p>
          <a:p>
            <a:pPr algn="just">
              <a:lnSpc>
                <a:spcPct val="110000"/>
              </a:lnSpc>
            </a:pPr>
            <a:r>
              <a:rPr kumimoji="1" lang="en-US" altLang="zh-CN" sz="2300" b="1" dirty="0">
                <a:solidFill>
                  <a:srgbClr val="1A0599"/>
                </a:solidFill>
                <a:latin typeface="楷体_GB2312" pitchFamily="49" charset="-122"/>
                <a:ea typeface="楷体_GB2312" pitchFamily="49" charset="-122"/>
              </a:rPr>
              <a:t>    }</a:t>
            </a:r>
          </a:p>
          <a:p>
            <a:pPr algn="just">
              <a:lnSpc>
                <a:spcPct val="110000"/>
              </a:lnSpc>
            </a:pPr>
            <a:r>
              <a:rPr kumimoji="1" lang="en-US" altLang="zh-CN" sz="2300" b="1" dirty="0">
                <a:solidFill>
                  <a:srgbClr val="1A0599"/>
                </a:solidFill>
                <a:latin typeface="楷体_GB2312" pitchFamily="49" charset="-122"/>
                <a:ea typeface="楷体_GB2312" pitchFamily="49" charset="-122"/>
              </a:rPr>
              <a:t>    for ( </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=0;i&lt;10;++</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a:t>
            </a:r>
          </a:p>
          <a:p>
            <a:pPr algn="just">
              <a:lnSpc>
                <a:spcPct val="110000"/>
              </a:lnSpc>
            </a:pPr>
            <a:r>
              <a:rPr kumimoji="1" lang="en-US" altLang="zh-CN" sz="2300" b="1" dirty="0">
                <a:solidFill>
                  <a:srgbClr val="1A0599"/>
                </a:solidFill>
                <a:latin typeface="楷体_GB2312" pitchFamily="49" charset="-122"/>
                <a:ea typeface="楷体_GB2312" pitchFamily="49" charset="-122"/>
              </a:rPr>
              <a:t>    </a:t>
            </a:r>
            <a:r>
              <a:rPr kumimoji="1" lang="en-US" altLang="zh-CN" sz="2300" b="1" dirty="0" err="1">
                <a:solidFill>
                  <a:srgbClr val="1A0599"/>
                </a:solidFill>
                <a:latin typeface="楷体_GB2312" pitchFamily="49" charset="-122"/>
                <a:ea typeface="楷体_GB2312" pitchFamily="49" charset="-122"/>
              </a:rPr>
              <a:t>printf</a:t>
            </a:r>
            <a:r>
              <a:rPr kumimoji="1" lang="en-US" altLang="zh-CN" sz="2300" b="1" dirty="0">
                <a:solidFill>
                  <a:srgbClr val="1A0599"/>
                </a:solidFill>
                <a:latin typeface="楷体_GB2312" pitchFamily="49" charset="-122"/>
                <a:ea typeface="楷体_GB2312" pitchFamily="49" charset="-122"/>
              </a:rPr>
              <a:t> ( </a:t>
            </a:r>
            <a:r>
              <a:rPr kumimoji="1" lang="en-US" altLang="zh-CN" sz="2300" b="1" dirty="0">
                <a:solidFill>
                  <a:srgbClr val="1A0599"/>
                </a:solidFill>
                <a:ea typeface="楷体_GB2312" pitchFamily="49" charset="-122"/>
              </a:rPr>
              <a:t>“</a:t>
            </a:r>
            <a:r>
              <a:rPr kumimoji="1" lang="en-US" altLang="zh-CN" sz="2300" b="1" dirty="0">
                <a:solidFill>
                  <a:srgbClr val="1A0599"/>
                </a:solidFill>
                <a:latin typeface="楷体_GB2312" pitchFamily="49" charset="-122"/>
                <a:ea typeface="楷体_GB2312" pitchFamily="49" charset="-122"/>
              </a:rPr>
              <a:t>%d</a:t>
            </a:r>
            <a:r>
              <a:rPr kumimoji="1" lang="en-US" altLang="zh-CN" sz="2300" b="1" dirty="0">
                <a:solidFill>
                  <a:srgbClr val="1A0599"/>
                </a:solidFill>
                <a:ea typeface="楷体_GB2312" pitchFamily="49" charset="-122"/>
              </a:rPr>
              <a:t>”</a:t>
            </a:r>
            <a:r>
              <a:rPr kumimoji="1" lang="en-US" altLang="zh-CN" sz="2300" b="1" dirty="0">
                <a:solidFill>
                  <a:srgbClr val="1A0599"/>
                </a:solidFill>
                <a:latin typeface="楷体_GB2312" pitchFamily="49" charset="-122"/>
                <a:ea typeface="楷体_GB2312" pitchFamily="49" charset="-122"/>
              </a:rPr>
              <a:t>, a[</a:t>
            </a:r>
            <a:r>
              <a:rPr kumimoji="1" lang="en-US" altLang="zh-CN" sz="2300" b="1" dirty="0" err="1">
                <a:solidFill>
                  <a:srgbClr val="1A0599"/>
                </a:solidFill>
                <a:latin typeface="楷体_GB2312" pitchFamily="49" charset="-122"/>
                <a:ea typeface="楷体_GB2312" pitchFamily="49" charset="-122"/>
              </a:rPr>
              <a:t>i</a:t>
            </a:r>
            <a:r>
              <a:rPr kumimoji="1" lang="en-US" altLang="zh-CN" sz="2300" b="1" dirty="0">
                <a:solidFill>
                  <a:srgbClr val="1A0599"/>
                </a:solidFill>
                <a:latin typeface="楷体_GB2312" pitchFamily="49" charset="-122"/>
                <a:ea typeface="楷体_GB2312" pitchFamily="49" charset="-122"/>
              </a:rPr>
              <a:t>]);</a:t>
            </a:r>
          </a:p>
          <a:p>
            <a:pPr algn="just">
              <a:lnSpc>
                <a:spcPct val="110000"/>
              </a:lnSpc>
            </a:pPr>
            <a:r>
              <a:rPr kumimoji="1" lang="en-US" altLang="zh-CN" sz="2300" b="1" dirty="0">
                <a:solidFill>
                  <a:srgbClr val="1A0599"/>
                </a:solidFill>
                <a:latin typeface="楷体_GB2312" pitchFamily="49" charset="-122"/>
                <a:ea typeface="楷体_GB2312" pitchFamily="49" charset="-122"/>
              </a:rPr>
              <a:t> }</a:t>
            </a:r>
            <a:endParaRPr kumimoji="1" lang="en-US" altLang="zh-CN" sz="2300" b="1" dirty="0">
              <a:solidFill>
                <a:srgbClr val="1A0599"/>
              </a:solidFill>
            </a:endParaRPr>
          </a:p>
        </p:txBody>
      </p:sp>
      <p:sp>
        <p:nvSpPr>
          <p:cNvPr id="73731"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3732"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37638" name="Text Box 6"/>
          <p:cNvSpPr txBox="1">
            <a:spLocks noChangeArrowheads="1"/>
          </p:cNvSpPr>
          <p:nvPr/>
        </p:nvSpPr>
        <p:spPr bwMode="auto">
          <a:xfrm>
            <a:off x="3547269" y="3309418"/>
            <a:ext cx="423068" cy="44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x</a:t>
            </a:r>
          </a:p>
        </p:txBody>
      </p:sp>
      <p:sp>
        <p:nvSpPr>
          <p:cNvPr id="837639" name="Text Box 7"/>
          <p:cNvSpPr txBox="1">
            <a:spLocks noChangeArrowheads="1"/>
          </p:cNvSpPr>
          <p:nvPr/>
        </p:nvSpPr>
        <p:spPr bwMode="auto">
          <a:xfrm>
            <a:off x="3049190" y="3994199"/>
            <a:ext cx="3159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x</a:t>
            </a:r>
          </a:p>
        </p:txBody>
      </p:sp>
      <p:sp>
        <p:nvSpPr>
          <p:cNvPr id="73735" name="Line 8"/>
          <p:cNvSpPr>
            <a:spLocks noChangeShapeType="1"/>
          </p:cNvSpPr>
          <p:nvPr/>
        </p:nvSpPr>
        <p:spPr bwMode="auto">
          <a:xfrm>
            <a:off x="3207147" y="3724680"/>
            <a:ext cx="1103312" cy="0"/>
          </a:xfrm>
          <a:prstGeom prst="line">
            <a:avLst/>
          </a:prstGeom>
          <a:noFill/>
          <a:ln w="12700">
            <a:solidFill>
              <a:srgbClr val="1A0599"/>
            </a:solidFill>
            <a:round/>
            <a:headEnd/>
            <a:tailEnd/>
          </a:ln>
          <a:extLst>
            <a:ext uri="{909E8E84-426E-40DD-AFC4-6F175D3DCCD1}">
              <a14:hiddenFill xmlns:a14="http://schemas.microsoft.com/office/drawing/2010/main">
                <a:noFill/>
              </a14:hiddenFill>
            </a:ext>
          </a:extLst>
        </p:spPr>
        <p:txBody>
          <a:bodyPr lIns="69198" tIns="34599" rIns="69198" bIns="34599"/>
          <a:lstStyle/>
          <a:p>
            <a:endParaRPr lang="zh-CN" altLang="en-US"/>
          </a:p>
        </p:txBody>
      </p:sp>
      <p:sp>
        <p:nvSpPr>
          <p:cNvPr id="73736" name="Line 9"/>
          <p:cNvSpPr>
            <a:spLocks noChangeShapeType="1"/>
          </p:cNvSpPr>
          <p:nvPr/>
        </p:nvSpPr>
        <p:spPr bwMode="auto">
          <a:xfrm>
            <a:off x="2627784" y="4437112"/>
            <a:ext cx="1103313" cy="0"/>
          </a:xfrm>
          <a:prstGeom prst="line">
            <a:avLst/>
          </a:prstGeom>
          <a:noFill/>
          <a:ln w="12700">
            <a:solidFill>
              <a:srgbClr val="1A0599"/>
            </a:solidFill>
            <a:round/>
            <a:headEnd/>
            <a:tailEnd/>
          </a:ln>
          <a:extLst>
            <a:ext uri="{909E8E84-426E-40DD-AFC4-6F175D3DCCD1}">
              <a14:hiddenFill xmlns:a14="http://schemas.microsoft.com/office/drawing/2010/main">
                <a:noFill/>
              </a14:hiddenFill>
            </a:ext>
          </a:extLst>
        </p:spPr>
        <p:txBody>
          <a:bodyPr lIns="69198" tIns="34599" rIns="69198" bIns="34599"/>
          <a:lstStyle/>
          <a:p>
            <a:endParaRPr lang="zh-CN" altLang="en-US"/>
          </a:p>
        </p:txBody>
      </p:sp>
    </p:spTree>
    <p:extLst>
      <p:ext uri="{BB962C8B-B14F-4D97-AF65-F5344CB8AC3E}">
        <p14:creationId xmlns:p14="http://schemas.microsoft.com/office/powerpoint/2010/main" val="2049619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76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7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8" grpId="0" autoUpdateAnimBg="0"/>
      <p:bldP spid="837639"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96874" y="450666"/>
            <a:ext cx="8670925" cy="5498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nSpc>
                <a:spcPct val="110000"/>
              </a:lnSpc>
              <a:spcBef>
                <a:spcPct val="50000"/>
              </a:spcBef>
            </a:pPr>
            <a:r>
              <a:rPr kumimoji="1" lang="zh-CN" altLang="en-US" sz="2500" b="1" dirty="0">
                <a:solidFill>
                  <a:srgbClr val="640424"/>
                </a:solidFill>
              </a:rPr>
              <a:t>例</a:t>
            </a:r>
            <a:r>
              <a:rPr kumimoji="1" lang="en-US" altLang="zh-CN" sz="2500" b="1" dirty="0">
                <a:solidFill>
                  <a:srgbClr val="640424"/>
                </a:solidFill>
              </a:rPr>
              <a:t>16</a:t>
            </a:r>
            <a:r>
              <a:rPr kumimoji="1" lang="zh-CN" altLang="en-US" sz="2500" b="1" dirty="0">
                <a:solidFill>
                  <a:srgbClr val="640424"/>
                </a:solidFill>
              </a:rPr>
              <a:t>：</a:t>
            </a:r>
            <a:r>
              <a:rPr kumimoji="1" lang="en-US" altLang="zh-CN" sz="2500" b="1" dirty="0">
                <a:solidFill>
                  <a:srgbClr val="640424"/>
                </a:solidFill>
              </a:rPr>
              <a:t>void main( )</a:t>
            </a:r>
          </a:p>
          <a:p>
            <a:pPr algn="just" eaLnBrk="1" hangingPunct="1">
              <a:lnSpc>
                <a:spcPct val="110000"/>
              </a:lnSpc>
              <a:spcBef>
                <a:spcPct val="20000"/>
              </a:spcBef>
            </a:pPr>
            <a:r>
              <a:rPr kumimoji="1" lang="en-US" altLang="zh-CN" sz="2500" b="1" dirty="0">
                <a:solidFill>
                  <a:srgbClr val="640424"/>
                </a:solidFill>
              </a:rPr>
              <a:t>           { </a:t>
            </a:r>
          </a:p>
          <a:p>
            <a:pPr algn="just" eaLnBrk="1" hangingPunct="1">
              <a:lnSpc>
                <a:spcPct val="110000"/>
              </a:lnSpc>
              <a:spcBef>
                <a:spcPct val="20000"/>
              </a:spcBef>
            </a:pPr>
            <a:r>
              <a:rPr kumimoji="1" lang="en-US" altLang="zh-CN" sz="2500" b="1" dirty="0">
                <a:solidFill>
                  <a:srgbClr val="640424"/>
                </a:solidFill>
              </a:rPr>
              <a:t>               </a:t>
            </a:r>
            <a:r>
              <a:rPr kumimoji="1" lang="en-US" altLang="zh-CN" sz="2500" b="1" dirty="0" err="1">
                <a:solidFill>
                  <a:srgbClr val="640424"/>
                </a:solidFill>
              </a:rPr>
              <a:t>int</a:t>
            </a:r>
            <a:r>
              <a:rPr kumimoji="1" lang="en-US" altLang="zh-CN" sz="2500" b="1" dirty="0">
                <a:solidFill>
                  <a:srgbClr val="640424"/>
                </a:solidFill>
              </a:rPr>
              <a:t> a[20],b=1;</a:t>
            </a:r>
          </a:p>
          <a:p>
            <a:pPr algn="just" eaLnBrk="1" hangingPunct="1">
              <a:lnSpc>
                <a:spcPct val="110000"/>
              </a:lnSpc>
              <a:spcBef>
                <a:spcPct val="20000"/>
              </a:spcBef>
            </a:pPr>
            <a:r>
              <a:rPr kumimoji="1" lang="en-US" altLang="zh-CN" sz="2500" b="1" dirty="0">
                <a:solidFill>
                  <a:srgbClr val="640424"/>
                </a:solidFill>
              </a:rPr>
              <a:t>               for (a[0]=</a:t>
            </a:r>
            <a:r>
              <a:rPr kumimoji="1" lang="en-US" altLang="zh-CN" sz="2500" b="1" dirty="0" err="1">
                <a:solidFill>
                  <a:srgbClr val="640424"/>
                </a:solidFill>
              </a:rPr>
              <a:t>b;b</a:t>
            </a:r>
            <a:r>
              <a:rPr kumimoji="1" lang="en-US" altLang="zh-CN" sz="2500" b="1" dirty="0">
                <a:solidFill>
                  <a:srgbClr val="640424"/>
                </a:solidFill>
              </a:rPr>
              <a:t>&lt;=10;b+=2)</a:t>
            </a:r>
          </a:p>
          <a:p>
            <a:pPr algn="just" eaLnBrk="1" hangingPunct="1">
              <a:lnSpc>
                <a:spcPct val="110000"/>
              </a:lnSpc>
              <a:spcBef>
                <a:spcPct val="20000"/>
              </a:spcBef>
            </a:pPr>
            <a:r>
              <a:rPr kumimoji="1" lang="en-US" altLang="zh-CN" sz="2500" b="1" dirty="0">
                <a:solidFill>
                  <a:srgbClr val="640424"/>
                </a:solidFill>
              </a:rPr>
              <a:t>              {  </a:t>
            </a:r>
          </a:p>
          <a:p>
            <a:pPr algn="just" eaLnBrk="1" hangingPunct="1">
              <a:lnSpc>
                <a:spcPct val="110000"/>
              </a:lnSpc>
              <a:spcBef>
                <a:spcPct val="20000"/>
              </a:spcBef>
            </a:pPr>
            <a:r>
              <a:rPr kumimoji="1" lang="en-US" altLang="zh-CN" sz="2500" b="1" dirty="0">
                <a:solidFill>
                  <a:srgbClr val="640424"/>
                </a:solidFill>
              </a:rPr>
              <a:t>                 a[b]=b;</a:t>
            </a:r>
          </a:p>
          <a:p>
            <a:pPr algn="just" eaLnBrk="1" hangingPunct="1">
              <a:lnSpc>
                <a:spcPct val="110000"/>
              </a:lnSpc>
              <a:spcBef>
                <a:spcPct val="20000"/>
              </a:spcBef>
            </a:pPr>
            <a:r>
              <a:rPr kumimoji="1" lang="en-US" altLang="zh-CN" sz="2500" b="1" dirty="0">
                <a:solidFill>
                  <a:srgbClr val="640424"/>
                </a:solidFill>
              </a:rPr>
              <a:t>                  if (b&gt;7) break;</a:t>
            </a:r>
          </a:p>
          <a:p>
            <a:pPr algn="just" eaLnBrk="1" hangingPunct="1">
              <a:lnSpc>
                <a:spcPct val="110000"/>
              </a:lnSpc>
              <a:spcBef>
                <a:spcPct val="20000"/>
              </a:spcBef>
            </a:pPr>
            <a:r>
              <a:rPr kumimoji="1" lang="en-US" altLang="zh-CN" sz="2500" b="1" dirty="0">
                <a:solidFill>
                  <a:srgbClr val="640424"/>
                </a:solidFill>
              </a:rPr>
              <a:t>                  b++;   }</a:t>
            </a:r>
          </a:p>
          <a:p>
            <a:pPr algn="just" eaLnBrk="1" hangingPunct="1">
              <a:lnSpc>
                <a:spcPct val="110000"/>
              </a:lnSpc>
              <a:spcBef>
                <a:spcPct val="20000"/>
              </a:spcBef>
            </a:pPr>
            <a:r>
              <a:rPr kumimoji="1" lang="en-US" altLang="zh-CN" sz="2500" b="1" dirty="0">
                <a:solidFill>
                  <a:srgbClr val="640424"/>
                </a:solidFill>
              </a:rPr>
              <a:t>                  </a:t>
            </a:r>
            <a:r>
              <a:rPr kumimoji="1" lang="en-US" altLang="zh-CN" sz="2500" b="1" dirty="0" err="1">
                <a:solidFill>
                  <a:srgbClr val="640424"/>
                </a:solidFill>
              </a:rPr>
              <a:t>printf</a:t>
            </a:r>
            <a:r>
              <a:rPr kumimoji="1" lang="en-US" altLang="zh-CN" sz="2500" b="1" dirty="0">
                <a:solidFill>
                  <a:srgbClr val="640424"/>
                </a:solidFill>
              </a:rPr>
              <a:t>(“a=%</a:t>
            </a:r>
            <a:r>
              <a:rPr kumimoji="1" lang="en-US" altLang="zh-CN" sz="2500" b="1" dirty="0" err="1">
                <a:solidFill>
                  <a:srgbClr val="640424"/>
                </a:solidFill>
              </a:rPr>
              <a:t>d”,a</a:t>
            </a:r>
            <a:r>
              <a:rPr kumimoji="1" lang="en-US" altLang="zh-CN" sz="2500" b="1" dirty="0">
                <a:solidFill>
                  <a:srgbClr val="640424"/>
                </a:solidFill>
              </a:rPr>
              <a:t>[b]);</a:t>
            </a:r>
          </a:p>
          <a:p>
            <a:pPr algn="just" eaLnBrk="1" hangingPunct="1">
              <a:lnSpc>
                <a:spcPct val="110000"/>
              </a:lnSpc>
              <a:spcBef>
                <a:spcPct val="20000"/>
              </a:spcBef>
            </a:pPr>
            <a:r>
              <a:rPr kumimoji="1" lang="en-US" altLang="zh-CN" sz="2500" b="1" dirty="0">
                <a:solidFill>
                  <a:srgbClr val="640424"/>
                </a:solidFill>
              </a:rPr>
              <a:t>               }</a:t>
            </a:r>
          </a:p>
          <a:p>
            <a:pPr algn="just" eaLnBrk="1" hangingPunct="1">
              <a:lnSpc>
                <a:spcPct val="110000"/>
              </a:lnSpc>
              <a:spcBef>
                <a:spcPct val="20000"/>
              </a:spcBef>
            </a:pPr>
            <a:r>
              <a:rPr kumimoji="1" lang="zh-CN" altLang="en-US" sz="2500" b="1" dirty="0">
                <a:solidFill>
                  <a:srgbClr val="1A0599"/>
                </a:solidFill>
              </a:rPr>
              <a:t>结果：</a:t>
            </a:r>
            <a:r>
              <a:rPr kumimoji="1" lang="en-US" altLang="zh-CN" sz="2500" b="1" dirty="0">
                <a:solidFill>
                  <a:srgbClr val="1A0599"/>
                </a:solidFill>
              </a:rPr>
              <a:t>a=</a:t>
            </a:r>
            <a:r>
              <a:rPr kumimoji="1" lang="en-US" altLang="zh-CN" sz="2500" b="1" u="sng" dirty="0">
                <a:solidFill>
                  <a:srgbClr val="640424"/>
                </a:solidFill>
              </a:rPr>
              <a:t>            </a:t>
            </a:r>
            <a:r>
              <a:rPr kumimoji="1" lang="en-US" altLang="zh-CN" sz="2500" b="1" dirty="0">
                <a:solidFill>
                  <a:srgbClr val="640424"/>
                </a:solidFill>
              </a:rPr>
              <a:t> </a:t>
            </a:r>
            <a:r>
              <a:rPr kumimoji="1" lang="en-US" altLang="zh-CN" sz="2500" b="1" u="sng" dirty="0">
                <a:solidFill>
                  <a:srgbClr val="640424"/>
                </a:solidFill>
              </a:rPr>
              <a:t>   </a:t>
            </a:r>
            <a:endParaRPr kumimoji="1" lang="en-US" altLang="zh-CN" sz="2500" b="1" dirty="0">
              <a:solidFill>
                <a:srgbClr val="640424"/>
              </a:solidFill>
            </a:endParaRPr>
          </a:p>
        </p:txBody>
      </p:sp>
      <p:sp>
        <p:nvSpPr>
          <p:cNvPr id="76803"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6804"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40710" name="Text Box 6"/>
          <p:cNvSpPr txBox="1">
            <a:spLocks noChangeArrowheads="1"/>
          </p:cNvSpPr>
          <p:nvPr/>
        </p:nvSpPr>
        <p:spPr bwMode="auto">
          <a:xfrm>
            <a:off x="1870326" y="5431354"/>
            <a:ext cx="5524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a:solidFill>
                  <a:srgbClr val="FF0000"/>
                </a:solidFill>
                <a:ea typeface="黑体" pitchFamily="2" charset="-122"/>
              </a:rPr>
              <a:t>10</a:t>
            </a:r>
          </a:p>
        </p:txBody>
      </p:sp>
    </p:spTree>
    <p:extLst>
      <p:ext uri="{BB962C8B-B14F-4D97-AF65-F5344CB8AC3E}">
        <p14:creationId xmlns:p14="http://schemas.microsoft.com/office/powerpoint/2010/main" val="3534832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0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1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54806" y="525494"/>
            <a:ext cx="8307931" cy="5575237"/>
          </a:xfrm>
          <a:prstGeom prst="rect">
            <a:avLst/>
          </a:prstGeom>
          <a:solidFill>
            <a:schemeClr val="bg1"/>
          </a:solidFill>
          <a:ln>
            <a:noFill/>
          </a:ln>
        </p:spPr>
        <p:txBody>
          <a:bodyPr wrap="square"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spcBef>
                <a:spcPct val="50000"/>
              </a:spcBef>
            </a:pPr>
            <a:r>
              <a:rPr kumimoji="1" lang="zh-CN" altLang="en-US" sz="2500" b="1" dirty="0">
                <a:solidFill>
                  <a:srgbClr val="640424"/>
                </a:solidFill>
              </a:rPr>
              <a:t>例</a:t>
            </a:r>
            <a:r>
              <a:rPr kumimoji="1" lang="en-US" altLang="zh-CN" sz="2500" b="1" dirty="0">
                <a:solidFill>
                  <a:srgbClr val="640424"/>
                </a:solidFill>
              </a:rPr>
              <a:t>17</a:t>
            </a:r>
            <a:r>
              <a:rPr kumimoji="1" lang="zh-CN" altLang="en-US" sz="2500" b="1" dirty="0">
                <a:solidFill>
                  <a:srgbClr val="640424"/>
                </a:solidFill>
              </a:rPr>
              <a:t>：将两个字符串连接起来的程序，选择合适的句子填入该空格中。</a:t>
            </a:r>
          </a:p>
          <a:p>
            <a:pPr>
              <a:spcBef>
                <a:spcPct val="50000"/>
              </a:spcBef>
            </a:pPr>
            <a:r>
              <a:rPr kumimoji="1" lang="zh-CN" altLang="en-US" sz="2500" b="1" dirty="0">
                <a:solidFill>
                  <a:srgbClr val="1A0599"/>
                </a:solidFill>
                <a:latin typeface="宋体" charset="-122"/>
              </a:rPr>
              <a:t>  </a:t>
            </a:r>
            <a:r>
              <a:rPr kumimoji="1" lang="en-US" altLang="zh-CN" sz="2500" b="1" dirty="0">
                <a:solidFill>
                  <a:srgbClr val="1A0599"/>
                </a:solidFill>
                <a:latin typeface="宋体" charset="-122"/>
              </a:rPr>
              <a:t>void main()</a:t>
            </a:r>
          </a:p>
          <a:p>
            <a:pPr algn="just" eaLnBrk="1" hangingPunct="1">
              <a:spcBef>
                <a:spcPct val="20000"/>
              </a:spcBef>
            </a:pPr>
            <a:r>
              <a:rPr kumimoji="1" lang="en-US" altLang="zh-CN" sz="2500" b="1" dirty="0">
                <a:solidFill>
                  <a:srgbClr val="1A0599"/>
                </a:solidFill>
                <a:latin typeface="宋体" charset="-122"/>
              </a:rPr>
              <a:t> { </a:t>
            </a:r>
          </a:p>
          <a:p>
            <a:pPr algn="just" eaLnBrk="1" hangingPunct="1">
              <a:spcBef>
                <a:spcPct val="20000"/>
              </a:spcBef>
            </a:pPr>
            <a:r>
              <a:rPr kumimoji="1" lang="en-US" altLang="zh-CN" sz="2500" b="1" dirty="0">
                <a:solidFill>
                  <a:srgbClr val="1A0599"/>
                </a:solidFill>
                <a:latin typeface="宋体" charset="-122"/>
              </a:rPr>
              <a:t>     char a[150],b[50];</a:t>
            </a:r>
          </a:p>
          <a:p>
            <a:pPr algn="just" eaLnBrk="1" hangingPunct="1">
              <a:spcBef>
                <a:spcPct val="20000"/>
              </a:spcBef>
            </a:pPr>
            <a:r>
              <a:rPr kumimoji="1" lang="en-US" altLang="zh-CN" sz="2500" b="1" dirty="0">
                <a:solidFill>
                  <a:srgbClr val="1A0599"/>
                </a:solidFill>
                <a:latin typeface="宋体" charset="-122"/>
              </a:rPr>
              <a:t>     </a:t>
            </a:r>
            <a:r>
              <a:rPr kumimoji="1" lang="en-US" altLang="zh-CN" sz="2500" b="1" dirty="0" err="1">
                <a:solidFill>
                  <a:srgbClr val="1A0599"/>
                </a:solidFill>
                <a:latin typeface="宋体" charset="-122"/>
              </a:rPr>
              <a:t>int</a:t>
            </a:r>
            <a:r>
              <a:rPr kumimoji="1" lang="en-US" altLang="zh-CN" sz="2500" b="1" dirty="0">
                <a:solidFill>
                  <a:srgbClr val="1A0599"/>
                </a:solidFill>
                <a:latin typeface="宋体" charset="-122"/>
              </a:rPr>
              <a:t> </a:t>
            </a:r>
            <a:r>
              <a:rPr kumimoji="1" lang="en-US" altLang="zh-CN" sz="2500" b="1" dirty="0" err="1">
                <a:solidFill>
                  <a:srgbClr val="1A0599"/>
                </a:solidFill>
                <a:latin typeface="宋体" charset="-122"/>
              </a:rPr>
              <a:t>i</a:t>
            </a:r>
            <a:r>
              <a:rPr kumimoji="1" lang="en-US" altLang="zh-CN" sz="2500" b="1" dirty="0">
                <a:solidFill>
                  <a:srgbClr val="1A0599"/>
                </a:solidFill>
                <a:latin typeface="宋体" charset="-122"/>
              </a:rPr>
              <a:t>=0;j=0;</a:t>
            </a:r>
          </a:p>
          <a:p>
            <a:pPr algn="just" eaLnBrk="1" hangingPunct="1">
              <a:spcBef>
                <a:spcPct val="20000"/>
              </a:spcBef>
            </a:pPr>
            <a:r>
              <a:rPr kumimoji="1" lang="en-US" altLang="zh-CN" sz="2500" b="1" dirty="0">
                <a:solidFill>
                  <a:srgbClr val="1A0599"/>
                </a:solidFill>
                <a:latin typeface="宋体" charset="-122"/>
              </a:rPr>
              <a:t>     </a:t>
            </a:r>
            <a:r>
              <a:rPr kumimoji="1" lang="en-US" altLang="zh-CN" sz="2500" b="1" dirty="0" err="1">
                <a:solidFill>
                  <a:srgbClr val="1A0599"/>
                </a:solidFill>
                <a:latin typeface="宋体" charset="-122"/>
              </a:rPr>
              <a:t>scanf</a:t>
            </a:r>
            <a:r>
              <a:rPr kumimoji="1" lang="en-US" altLang="zh-CN" sz="2500" b="1" dirty="0">
                <a:solidFill>
                  <a:srgbClr val="1A0599"/>
                </a:solidFill>
                <a:latin typeface="宋体" charset="-122"/>
              </a:rPr>
              <a:t>("%</a:t>
            </a:r>
            <a:r>
              <a:rPr kumimoji="1" lang="en-US" altLang="zh-CN" sz="2500" b="1" dirty="0" err="1">
                <a:solidFill>
                  <a:srgbClr val="1A0599"/>
                </a:solidFill>
                <a:latin typeface="宋体" charset="-122"/>
              </a:rPr>
              <a:t>s",a</a:t>
            </a:r>
            <a:r>
              <a:rPr kumimoji="1" lang="en-US" altLang="zh-CN" sz="2500" b="1" dirty="0">
                <a:solidFill>
                  <a:srgbClr val="1A0599"/>
                </a:solidFill>
                <a:latin typeface="宋体" charset="-122"/>
              </a:rPr>
              <a:t>);</a:t>
            </a:r>
          </a:p>
          <a:p>
            <a:pPr algn="just" eaLnBrk="1" hangingPunct="1">
              <a:spcBef>
                <a:spcPct val="20000"/>
              </a:spcBef>
            </a:pPr>
            <a:r>
              <a:rPr kumimoji="1" lang="en-US" altLang="zh-CN" sz="2500" b="1" dirty="0">
                <a:solidFill>
                  <a:srgbClr val="1A0599"/>
                </a:solidFill>
                <a:latin typeface="宋体" charset="-122"/>
              </a:rPr>
              <a:t>     </a:t>
            </a:r>
            <a:r>
              <a:rPr kumimoji="1" lang="en-US" altLang="zh-CN" sz="2500" b="1" dirty="0" err="1">
                <a:solidFill>
                  <a:srgbClr val="1A0599"/>
                </a:solidFill>
                <a:latin typeface="宋体" charset="-122"/>
              </a:rPr>
              <a:t>scanf</a:t>
            </a:r>
            <a:r>
              <a:rPr kumimoji="1" lang="en-US" altLang="zh-CN" sz="2500" b="1" dirty="0">
                <a:solidFill>
                  <a:srgbClr val="1A0599"/>
                </a:solidFill>
                <a:latin typeface="宋体" charset="-122"/>
              </a:rPr>
              <a:t>("%</a:t>
            </a:r>
            <a:r>
              <a:rPr kumimoji="1" lang="en-US" altLang="zh-CN" sz="2500" b="1" dirty="0" err="1">
                <a:solidFill>
                  <a:srgbClr val="1A0599"/>
                </a:solidFill>
                <a:latin typeface="宋体" charset="-122"/>
              </a:rPr>
              <a:t>s",b</a:t>
            </a:r>
            <a:r>
              <a:rPr kumimoji="1" lang="en-US" altLang="zh-CN" sz="2500" b="1" dirty="0">
                <a:solidFill>
                  <a:srgbClr val="1A0599"/>
                </a:solidFill>
                <a:latin typeface="宋体" charset="-122"/>
              </a:rPr>
              <a:t>);</a:t>
            </a:r>
          </a:p>
          <a:p>
            <a:pPr algn="just" eaLnBrk="1" hangingPunct="1">
              <a:spcBef>
                <a:spcPct val="20000"/>
              </a:spcBef>
            </a:pPr>
            <a:r>
              <a:rPr kumimoji="1" lang="en-US" altLang="zh-CN" sz="2500" b="1" dirty="0">
                <a:solidFill>
                  <a:srgbClr val="1A0599"/>
                </a:solidFill>
                <a:latin typeface="宋体" charset="-122"/>
              </a:rPr>
              <a:t>     while(a[</a:t>
            </a:r>
            <a:r>
              <a:rPr kumimoji="1" lang="en-US" altLang="zh-CN" sz="2500" b="1" dirty="0" err="1">
                <a:solidFill>
                  <a:srgbClr val="1A0599"/>
                </a:solidFill>
                <a:latin typeface="宋体" charset="-122"/>
              </a:rPr>
              <a:t>i</a:t>
            </a:r>
            <a:r>
              <a:rPr kumimoji="1" lang="en-US" altLang="zh-CN" sz="2500" b="1" dirty="0">
                <a:solidFill>
                  <a:srgbClr val="1A0599"/>
                </a:solidFill>
                <a:latin typeface="宋体" charset="-122"/>
              </a:rPr>
              <a:t>]!='\0')  </a:t>
            </a:r>
            <a:r>
              <a:rPr kumimoji="1" lang="en-US" altLang="zh-CN" sz="2500" b="1" u="sng" dirty="0">
                <a:solidFill>
                  <a:srgbClr val="1A0599"/>
                </a:solidFill>
                <a:latin typeface="宋体" charset="-122"/>
              </a:rPr>
              <a:t>        </a:t>
            </a:r>
            <a:r>
              <a:rPr kumimoji="1" lang="en-US" altLang="zh-CN" sz="2500" b="1" dirty="0">
                <a:solidFill>
                  <a:srgbClr val="1A0599"/>
                </a:solidFill>
                <a:latin typeface="宋体" charset="-122"/>
              </a:rPr>
              <a:t> ;</a:t>
            </a:r>
          </a:p>
          <a:p>
            <a:pPr algn="just" eaLnBrk="1" hangingPunct="1">
              <a:spcBef>
                <a:spcPct val="20000"/>
              </a:spcBef>
            </a:pPr>
            <a:r>
              <a:rPr kumimoji="1" lang="en-US" altLang="zh-CN" sz="2500" b="1" dirty="0">
                <a:solidFill>
                  <a:srgbClr val="1A0599"/>
                </a:solidFill>
                <a:latin typeface="宋体" charset="-122"/>
              </a:rPr>
              <a:t>     while(</a:t>
            </a:r>
            <a:r>
              <a:rPr kumimoji="1" lang="en-US" altLang="zh-CN" sz="2500" b="1" u="sng" dirty="0">
                <a:solidFill>
                  <a:srgbClr val="1A0599"/>
                </a:solidFill>
                <a:latin typeface="宋体" charset="-122"/>
              </a:rPr>
              <a:t>      </a:t>
            </a:r>
            <a:r>
              <a:rPr kumimoji="1" lang="en-US" altLang="zh-CN" sz="2500" b="1" dirty="0">
                <a:solidFill>
                  <a:srgbClr val="1A0599"/>
                </a:solidFill>
                <a:latin typeface="宋体" charset="-122"/>
              </a:rPr>
              <a:t>!='\0')  a[</a:t>
            </a:r>
            <a:r>
              <a:rPr kumimoji="1" lang="en-US" altLang="zh-CN" sz="2500" b="1" dirty="0" err="1">
                <a:solidFill>
                  <a:srgbClr val="1A0599"/>
                </a:solidFill>
                <a:latin typeface="宋体" charset="-122"/>
              </a:rPr>
              <a:t>i</a:t>
            </a:r>
            <a:r>
              <a:rPr kumimoji="1" lang="en-US" altLang="zh-CN" sz="2500" b="1" dirty="0">
                <a:solidFill>
                  <a:srgbClr val="1A0599"/>
                </a:solidFill>
                <a:latin typeface="宋体" charset="-122"/>
              </a:rPr>
              <a:t>++]=b[</a:t>
            </a:r>
            <a:r>
              <a:rPr kumimoji="1" lang="en-US" altLang="zh-CN" sz="2500" b="1" u="sng" dirty="0">
                <a:solidFill>
                  <a:srgbClr val="1A0599"/>
                </a:solidFill>
                <a:latin typeface="宋体" charset="-122"/>
              </a:rPr>
              <a:t>      </a:t>
            </a:r>
            <a:r>
              <a:rPr kumimoji="1" lang="en-US" altLang="zh-CN" sz="2500" b="1" dirty="0">
                <a:solidFill>
                  <a:srgbClr val="1A0599"/>
                </a:solidFill>
                <a:latin typeface="宋体" charset="-122"/>
              </a:rPr>
              <a:t>];</a:t>
            </a:r>
          </a:p>
          <a:p>
            <a:pPr algn="just" eaLnBrk="1" hangingPunct="1">
              <a:spcBef>
                <a:spcPct val="20000"/>
              </a:spcBef>
            </a:pPr>
            <a:r>
              <a:rPr kumimoji="1" lang="en-US" altLang="zh-CN" sz="2500" b="1" dirty="0">
                <a:solidFill>
                  <a:srgbClr val="1A0599"/>
                </a:solidFill>
                <a:latin typeface="宋体" charset="-122"/>
              </a:rPr>
              <a:t>     a[</a:t>
            </a:r>
            <a:r>
              <a:rPr kumimoji="1" lang="en-US" altLang="zh-CN" sz="2500" b="1" dirty="0" err="1">
                <a:solidFill>
                  <a:srgbClr val="1A0599"/>
                </a:solidFill>
                <a:latin typeface="宋体" charset="-122"/>
              </a:rPr>
              <a:t>i</a:t>
            </a:r>
            <a:r>
              <a:rPr kumimoji="1" lang="en-US" altLang="zh-CN" sz="2500" b="1" dirty="0">
                <a:solidFill>
                  <a:srgbClr val="1A0599"/>
                </a:solidFill>
                <a:latin typeface="宋体" charset="-122"/>
              </a:rPr>
              <a:t>]='\0';</a:t>
            </a:r>
          </a:p>
          <a:p>
            <a:pPr algn="just" eaLnBrk="1" hangingPunct="1">
              <a:spcBef>
                <a:spcPct val="20000"/>
              </a:spcBef>
            </a:pPr>
            <a:r>
              <a:rPr kumimoji="1" lang="en-US" altLang="zh-CN" sz="2500" b="1" dirty="0">
                <a:solidFill>
                  <a:srgbClr val="1A0599"/>
                </a:solidFill>
                <a:latin typeface="宋体" charset="-122"/>
              </a:rPr>
              <a:t>}</a:t>
            </a:r>
          </a:p>
        </p:txBody>
      </p:sp>
      <p:sp>
        <p:nvSpPr>
          <p:cNvPr id="78851"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8852"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42758" name="Text Box 6"/>
          <p:cNvSpPr txBox="1">
            <a:spLocks noChangeArrowheads="1"/>
          </p:cNvSpPr>
          <p:nvPr/>
        </p:nvSpPr>
        <p:spPr bwMode="auto">
          <a:xfrm>
            <a:off x="4432551" y="4221581"/>
            <a:ext cx="868362"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300" b="1" dirty="0" err="1">
                <a:solidFill>
                  <a:srgbClr val="FF0000"/>
                </a:solidFill>
                <a:ea typeface="黑体" pitchFamily="2" charset="-122"/>
              </a:rPr>
              <a:t>i</a:t>
            </a:r>
            <a:r>
              <a:rPr kumimoji="1" lang="en-US" altLang="zh-CN" sz="2300" b="1" dirty="0">
                <a:solidFill>
                  <a:srgbClr val="FF0000"/>
                </a:solidFill>
                <a:ea typeface="黑体" pitchFamily="2" charset="-122"/>
              </a:rPr>
              <a:t>++</a:t>
            </a:r>
          </a:p>
        </p:txBody>
      </p:sp>
      <p:sp>
        <p:nvSpPr>
          <p:cNvPr id="842759" name="Text Box 7"/>
          <p:cNvSpPr txBox="1">
            <a:spLocks noChangeArrowheads="1"/>
          </p:cNvSpPr>
          <p:nvPr/>
        </p:nvSpPr>
        <p:spPr bwMode="auto">
          <a:xfrm>
            <a:off x="2354430" y="4656931"/>
            <a:ext cx="798512"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300" b="1" dirty="0">
                <a:solidFill>
                  <a:srgbClr val="FF0000"/>
                </a:solidFill>
                <a:ea typeface="黑体" pitchFamily="2" charset="-122"/>
              </a:rPr>
              <a:t>b[j]</a:t>
            </a:r>
          </a:p>
        </p:txBody>
      </p:sp>
      <p:sp>
        <p:nvSpPr>
          <p:cNvPr id="842760" name="Text Box 8"/>
          <p:cNvSpPr txBox="1">
            <a:spLocks noChangeArrowheads="1"/>
          </p:cNvSpPr>
          <p:nvPr/>
        </p:nvSpPr>
        <p:spPr bwMode="auto">
          <a:xfrm>
            <a:off x="6174539" y="4675731"/>
            <a:ext cx="78898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300" b="1" dirty="0">
                <a:solidFill>
                  <a:srgbClr val="FF0000"/>
                </a:solidFill>
                <a:ea typeface="黑体" pitchFamily="2" charset="-122"/>
              </a:rPr>
              <a:t>j++</a:t>
            </a:r>
          </a:p>
        </p:txBody>
      </p:sp>
    </p:spTree>
    <p:extLst>
      <p:ext uri="{BB962C8B-B14F-4D97-AF65-F5344CB8AC3E}">
        <p14:creationId xmlns:p14="http://schemas.microsoft.com/office/powerpoint/2010/main" val="2660436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27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27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2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8" grpId="0" autoUpdateAnimBg="0"/>
      <p:bldP spid="842759" grpId="0" autoUpdateAnimBg="0"/>
      <p:bldP spid="842760"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57163" y="247650"/>
            <a:ext cx="8670925" cy="6423931"/>
          </a:xfrm>
          <a:prstGeom prst="rect">
            <a:avLst/>
          </a:prstGeom>
          <a:solidFill>
            <a:schemeClr val="bg1"/>
          </a:solidFill>
          <a:ln>
            <a:noFill/>
          </a:ln>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hangingPunct="1">
              <a:lnSpc>
                <a:spcPct val="95000"/>
              </a:lnSpc>
              <a:spcBef>
                <a:spcPct val="50000"/>
              </a:spcBef>
            </a:pPr>
            <a:r>
              <a:rPr kumimoji="1" lang="zh-CN" altLang="en-US" sz="2100" b="1" dirty="0">
                <a:solidFill>
                  <a:srgbClr val="640424"/>
                </a:solidFill>
              </a:rPr>
              <a:t>例</a:t>
            </a:r>
            <a:r>
              <a:rPr kumimoji="1" lang="en-US" altLang="zh-CN" sz="2100" b="1" dirty="0">
                <a:solidFill>
                  <a:srgbClr val="640424"/>
                </a:solidFill>
              </a:rPr>
              <a:t>18</a:t>
            </a:r>
            <a:r>
              <a:rPr kumimoji="1" lang="zh-CN" altLang="en-US" sz="2100" b="1" dirty="0">
                <a:solidFill>
                  <a:srgbClr val="640424"/>
                </a:solidFill>
              </a:rPr>
              <a:t>：下面程序的功能是输入</a:t>
            </a:r>
            <a:r>
              <a:rPr kumimoji="1" lang="en-US" altLang="zh-CN" sz="2100" b="1" dirty="0">
                <a:solidFill>
                  <a:srgbClr val="640424"/>
                </a:solidFill>
              </a:rPr>
              <a:t>5</a:t>
            </a:r>
            <a:r>
              <a:rPr kumimoji="1" lang="zh-CN" altLang="en-US" sz="2100" b="1" dirty="0">
                <a:solidFill>
                  <a:srgbClr val="640424"/>
                </a:solidFill>
              </a:rPr>
              <a:t>个整数，找出最大数和最小数所在的位置，并把二者对调，然后输出调整后的</a:t>
            </a:r>
            <a:r>
              <a:rPr kumimoji="1" lang="en-US" altLang="zh-CN" sz="2100" b="1" dirty="0">
                <a:solidFill>
                  <a:srgbClr val="640424"/>
                </a:solidFill>
              </a:rPr>
              <a:t>5</a:t>
            </a:r>
            <a:r>
              <a:rPr kumimoji="1" lang="zh-CN" altLang="en-US" sz="2100" b="1" dirty="0">
                <a:solidFill>
                  <a:srgbClr val="640424"/>
                </a:solidFill>
              </a:rPr>
              <a:t>个数，选择合适的句子填入该程序空格中。</a:t>
            </a:r>
          </a:p>
          <a:p>
            <a:pPr eaLnBrk="1" hangingPunct="1">
              <a:spcBef>
                <a:spcPct val="20000"/>
              </a:spcBef>
            </a:pPr>
            <a:r>
              <a:rPr kumimoji="1" lang="zh-CN" altLang="en-US" sz="2100" b="1" dirty="0">
                <a:solidFill>
                  <a:srgbClr val="1A0599"/>
                </a:solidFill>
                <a:latin typeface="宋体" charset="-122"/>
              </a:rPr>
              <a:t>   </a:t>
            </a:r>
            <a:r>
              <a:rPr kumimoji="1" lang="en-US" altLang="zh-CN" sz="2100" b="1" dirty="0">
                <a:solidFill>
                  <a:srgbClr val="1A0599"/>
                </a:solidFill>
                <a:latin typeface="宋体" charset="-122"/>
              </a:rPr>
              <a:t>void main()</a:t>
            </a:r>
          </a:p>
          <a:p>
            <a:pPr eaLnBrk="1" hangingPunct="1">
              <a:spcBef>
                <a:spcPct val="20000"/>
              </a:spcBef>
            </a:pPr>
            <a:r>
              <a:rPr kumimoji="1" lang="en-US" altLang="zh-CN" sz="2100" b="1" dirty="0">
                <a:solidFill>
                  <a:srgbClr val="1A0599"/>
                </a:solidFill>
                <a:latin typeface="宋体" charset="-122"/>
              </a:rPr>
              <a:t>   { </a:t>
            </a:r>
            <a:r>
              <a:rPr kumimoji="1" lang="en-US" altLang="zh-CN" sz="2100" b="1" dirty="0" err="1">
                <a:solidFill>
                  <a:srgbClr val="1A0599"/>
                </a:solidFill>
                <a:latin typeface="宋体" charset="-122"/>
              </a:rPr>
              <a:t>int</a:t>
            </a:r>
            <a:r>
              <a:rPr kumimoji="1" lang="en-US" altLang="zh-CN" sz="2100" b="1" dirty="0">
                <a:solidFill>
                  <a:srgbClr val="1A0599"/>
                </a:solidFill>
                <a:latin typeface="宋体" charset="-122"/>
              </a:rPr>
              <a:t> a[5],</a:t>
            </a:r>
            <a:r>
              <a:rPr kumimoji="1" lang="en-US" altLang="zh-CN" sz="2100" b="1" dirty="0" err="1">
                <a:solidFill>
                  <a:srgbClr val="1A0599"/>
                </a:solidFill>
                <a:latin typeface="宋体" charset="-122"/>
              </a:rPr>
              <a:t>max,min,i,j,k</a:t>
            </a:r>
            <a:r>
              <a:rPr kumimoji="1" lang="en-US" altLang="zh-CN" sz="2100" b="1" dirty="0">
                <a:solidFill>
                  <a:srgbClr val="1A0599"/>
                </a:solidFill>
                <a:latin typeface="宋体" charset="-122"/>
              </a:rPr>
              <a:t>;</a:t>
            </a:r>
          </a:p>
          <a:p>
            <a:pPr eaLnBrk="1" hangingPunct="1">
              <a:spcBef>
                <a:spcPct val="20000"/>
              </a:spcBef>
            </a:pPr>
            <a:r>
              <a:rPr kumimoji="1" lang="en-US" altLang="zh-CN" sz="2100" b="1" dirty="0">
                <a:solidFill>
                  <a:srgbClr val="1A0599"/>
                </a:solidFill>
                <a:latin typeface="宋体" charset="-122"/>
              </a:rPr>
              <a:t>     for (</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=0;i&lt;5;i++) </a:t>
            </a:r>
            <a:r>
              <a:rPr kumimoji="1" lang="en-US" altLang="zh-CN" sz="2100" b="1" dirty="0" err="1">
                <a:solidFill>
                  <a:srgbClr val="1A0599"/>
                </a:solidFill>
                <a:latin typeface="宋体" charset="-122"/>
              </a:rPr>
              <a:t>scanf</a:t>
            </a:r>
            <a:r>
              <a:rPr kumimoji="1" lang="en-US" altLang="zh-CN" sz="2100" b="1" dirty="0">
                <a:solidFill>
                  <a:srgbClr val="1A0599"/>
                </a:solidFill>
                <a:latin typeface="宋体" charset="-122"/>
              </a:rPr>
              <a:t>(</a:t>
            </a:r>
            <a:r>
              <a:rPr kumimoji="1" lang="en-US" altLang="zh-CN" sz="2100" b="1" dirty="0">
                <a:solidFill>
                  <a:srgbClr val="1A0599"/>
                </a:solidFill>
              </a:rPr>
              <a:t>“</a:t>
            </a:r>
            <a:r>
              <a:rPr kumimoji="1" lang="en-US" altLang="zh-CN" sz="2100" b="1" dirty="0">
                <a:solidFill>
                  <a:srgbClr val="1A0599"/>
                </a:solidFill>
                <a:latin typeface="宋体" charset="-122"/>
              </a:rPr>
              <a:t>%</a:t>
            </a:r>
            <a:r>
              <a:rPr kumimoji="1" lang="en-US" altLang="zh-CN" sz="2100" b="1" dirty="0" err="1">
                <a:solidFill>
                  <a:srgbClr val="1A0599"/>
                </a:solidFill>
                <a:latin typeface="宋体" charset="-122"/>
              </a:rPr>
              <a:t>d</a:t>
            </a:r>
            <a:r>
              <a:rPr kumimoji="1" lang="en-US" altLang="zh-CN" sz="2100" b="1" dirty="0" err="1">
                <a:solidFill>
                  <a:srgbClr val="1A0599"/>
                </a:solidFill>
              </a:rPr>
              <a:t>”</a:t>
            </a:r>
            <a:r>
              <a:rPr kumimoji="1" lang="en-US" altLang="zh-CN" sz="2100" b="1" dirty="0" err="1">
                <a:solidFill>
                  <a:srgbClr val="1A0599"/>
                </a:solidFill>
                <a:latin typeface="宋体" charset="-122"/>
              </a:rPr>
              <a:t>,&amp;a</a:t>
            </a:r>
            <a:r>
              <a:rPr kumimoji="1" lang="en-US" altLang="zh-CN" sz="2100" b="1" dirty="0">
                <a:solidFill>
                  <a:srgbClr val="1A0599"/>
                </a:solidFill>
                <a:latin typeface="宋体" charset="-122"/>
              </a:rPr>
              <a:t>[</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a:t>
            </a:r>
          </a:p>
          <a:p>
            <a:pPr eaLnBrk="1" hangingPunct="1">
              <a:spcBef>
                <a:spcPct val="20000"/>
              </a:spcBef>
            </a:pPr>
            <a:r>
              <a:rPr kumimoji="1" lang="en-US" altLang="zh-CN" sz="2100" b="1" dirty="0">
                <a:solidFill>
                  <a:srgbClr val="1A0599"/>
                </a:solidFill>
                <a:latin typeface="宋体" charset="-122"/>
              </a:rPr>
              <a:t>     min=a[0];</a:t>
            </a:r>
          </a:p>
          <a:p>
            <a:pPr eaLnBrk="1" hangingPunct="1">
              <a:spcBef>
                <a:spcPct val="20000"/>
              </a:spcBef>
            </a:pPr>
            <a:r>
              <a:rPr kumimoji="1" lang="en-US" altLang="zh-CN" sz="2100" b="1" dirty="0">
                <a:solidFill>
                  <a:srgbClr val="1A0599"/>
                </a:solidFill>
                <a:latin typeface="宋体" charset="-122"/>
              </a:rPr>
              <a:t>     for (</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=1;i&lt;5;i++)</a:t>
            </a:r>
          </a:p>
          <a:p>
            <a:pPr eaLnBrk="1" hangingPunct="1">
              <a:spcBef>
                <a:spcPct val="20000"/>
              </a:spcBef>
            </a:pPr>
            <a:r>
              <a:rPr kumimoji="1" lang="en-US" altLang="zh-CN" sz="2100" b="1" dirty="0">
                <a:solidFill>
                  <a:srgbClr val="1A0599"/>
                </a:solidFill>
                <a:latin typeface="宋体" charset="-122"/>
              </a:rPr>
              <a:t>       if (a[</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]&lt;min) { min=a[</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 _______ ;}</a:t>
            </a:r>
          </a:p>
          <a:p>
            <a:pPr eaLnBrk="1" hangingPunct="1">
              <a:spcBef>
                <a:spcPct val="20000"/>
              </a:spcBef>
            </a:pPr>
            <a:r>
              <a:rPr kumimoji="1" lang="en-US" altLang="zh-CN" sz="2100" b="1" dirty="0">
                <a:solidFill>
                  <a:srgbClr val="1A0599"/>
                </a:solidFill>
                <a:latin typeface="宋体" charset="-122"/>
              </a:rPr>
              <a:t>     max=a[0];</a:t>
            </a:r>
          </a:p>
          <a:p>
            <a:pPr eaLnBrk="1" hangingPunct="1">
              <a:spcBef>
                <a:spcPct val="20000"/>
              </a:spcBef>
            </a:pPr>
            <a:r>
              <a:rPr kumimoji="1" lang="en-US" altLang="zh-CN" sz="2100" b="1" dirty="0">
                <a:solidFill>
                  <a:srgbClr val="1A0599"/>
                </a:solidFill>
                <a:latin typeface="宋体" charset="-122"/>
              </a:rPr>
              <a:t>     for (</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=1;i&lt;5;i++)</a:t>
            </a:r>
          </a:p>
          <a:p>
            <a:pPr eaLnBrk="1" hangingPunct="1">
              <a:spcBef>
                <a:spcPct val="20000"/>
              </a:spcBef>
            </a:pPr>
            <a:r>
              <a:rPr kumimoji="1" lang="en-US" altLang="zh-CN" sz="2100" b="1" dirty="0">
                <a:solidFill>
                  <a:srgbClr val="1A0599"/>
                </a:solidFill>
                <a:latin typeface="宋体" charset="-122"/>
              </a:rPr>
              <a:t>       if (a[</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]&gt;max) { max=a[</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];________ ;}</a:t>
            </a:r>
          </a:p>
          <a:p>
            <a:pPr eaLnBrk="1" hangingPunct="1">
              <a:spcBef>
                <a:spcPct val="20000"/>
              </a:spcBef>
            </a:pPr>
            <a:r>
              <a:rPr kumimoji="1" lang="en-US" altLang="zh-CN" sz="2100" b="1" dirty="0">
                <a:solidFill>
                  <a:srgbClr val="1A0599"/>
                </a:solidFill>
                <a:latin typeface="宋体" charset="-122"/>
              </a:rPr>
              <a:t>     ___</a:t>
            </a:r>
            <a:r>
              <a:rPr kumimoji="1" lang="en-US" altLang="zh-CN" sz="2100" b="1" u="sng" dirty="0">
                <a:solidFill>
                  <a:srgbClr val="1A0599"/>
                </a:solidFill>
                <a:latin typeface="宋体" charset="-122"/>
              </a:rPr>
              <a:t>              </a:t>
            </a:r>
            <a:r>
              <a:rPr kumimoji="1" lang="en-US" altLang="zh-CN" sz="2100" b="1" dirty="0">
                <a:solidFill>
                  <a:srgbClr val="1A0599"/>
                </a:solidFill>
                <a:latin typeface="宋体" charset="-122"/>
              </a:rPr>
              <a:t>________;</a:t>
            </a:r>
          </a:p>
          <a:p>
            <a:pPr eaLnBrk="1" hangingPunct="1">
              <a:spcBef>
                <a:spcPct val="20000"/>
              </a:spcBef>
            </a:pPr>
            <a:r>
              <a:rPr kumimoji="1" lang="en-US" altLang="zh-CN" sz="2100" b="1" dirty="0">
                <a:solidFill>
                  <a:srgbClr val="1A0599"/>
                </a:solidFill>
                <a:latin typeface="宋体" charset="-122"/>
              </a:rPr>
              <a:t>     </a:t>
            </a:r>
            <a:r>
              <a:rPr kumimoji="1" lang="en-US" altLang="zh-CN" sz="2100" b="1" dirty="0" err="1">
                <a:solidFill>
                  <a:srgbClr val="1A0599"/>
                </a:solidFill>
                <a:latin typeface="宋体" charset="-122"/>
              </a:rPr>
              <a:t>printf</a:t>
            </a:r>
            <a:r>
              <a:rPr kumimoji="1" lang="en-US" altLang="zh-CN" sz="2100" b="1" dirty="0">
                <a:solidFill>
                  <a:srgbClr val="1A0599"/>
                </a:solidFill>
                <a:latin typeface="宋体" charset="-122"/>
              </a:rPr>
              <a:t>(</a:t>
            </a:r>
            <a:r>
              <a:rPr kumimoji="1" lang="en-US" altLang="zh-CN" sz="2100" b="1" dirty="0">
                <a:solidFill>
                  <a:srgbClr val="1A0599"/>
                </a:solidFill>
              </a:rPr>
              <a:t>“</a:t>
            </a:r>
            <a:r>
              <a:rPr kumimoji="1" lang="en-US" altLang="zh-CN" sz="2100" b="1" dirty="0">
                <a:solidFill>
                  <a:srgbClr val="1A0599"/>
                </a:solidFill>
                <a:latin typeface="宋体" charset="-122"/>
              </a:rPr>
              <a:t>\</a:t>
            </a:r>
            <a:r>
              <a:rPr kumimoji="1" lang="en-US" altLang="zh-CN" sz="2100" b="1" dirty="0" err="1">
                <a:solidFill>
                  <a:srgbClr val="1A0599"/>
                </a:solidFill>
                <a:latin typeface="宋体" charset="-122"/>
              </a:rPr>
              <a:t>nThe</a:t>
            </a:r>
            <a:r>
              <a:rPr kumimoji="1" lang="en-US" altLang="zh-CN" sz="2100" b="1" dirty="0">
                <a:solidFill>
                  <a:srgbClr val="1A0599"/>
                </a:solidFill>
                <a:latin typeface="宋体" charset="-122"/>
              </a:rPr>
              <a:t> position of min is:%3d\</a:t>
            </a:r>
            <a:r>
              <a:rPr kumimoji="1" lang="en-US" altLang="zh-CN" sz="2100" b="1" dirty="0" err="1">
                <a:solidFill>
                  <a:srgbClr val="1A0599"/>
                </a:solidFill>
                <a:latin typeface="宋体" charset="-122"/>
              </a:rPr>
              <a:t>n</a:t>
            </a:r>
            <a:r>
              <a:rPr kumimoji="1" lang="en-US" altLang="zh-CN" sz="2100" b="1" dirty="0" err="1">
                <a:solidFill>
                  <a:srgbClr val="1A0599"/>
                </a:solidFill>
              </a:rPr>
              <a:t>”</a:t>
            </a:r>
            <a:r>
              <a:rPr kumimoji="1" lang="en-US" altLang="zh-CN" sz="2100" b="1" dirty="0" err="1">
                <a:solidFill>
                  <a:srgbClr val="1A0599"/>
                </a:solidFill>
                <a:latin typeface="宋体" charset="-122"/>
              </a:rPr>
              <a:t>,k</a:t>
            </a:r>
            <a:r>
              <a:rPr kumimoji="1" lang="en-US" altLang="zh-CN" sz="2100" b="1" dirty="0">
                <a:solidFill>
                  <a:srgbClr val="1A0599"/>
                </a:solidFill>
                <a:latin typeface="宋体" charset="-122"/>
              </a:rPr>
              <a:t>);</a:t>
            </a:r>
          </a:p>
          <a:p>
            <a:pPr eaLnBrk="1" hangingPunct="1">
              <a:spcBef>
                <a:spcPct val="20000"/>
              </a:spcBef>
            </a:pPr>
            <a:r>
              <a:rPr kumimoji="1" lang="en-US" altLang="zh-CN" sz="2100" b="1" dirty="0">
                <a:solidFill>
                  <a:srgbClr val="1A0599"/>
                </a:solidFill>
                <a:latin typeface="宋体" charset="-122"/>
              </a:rPr>
              <a:t>     </a:t>
            </a:r>
            <a:r>
              <a:rPr kumimoji="1" lang="en-US" altLang="zh-CN" sz="2100" b="1" dirty="0" err="1">
                <a:solidFill>
                  <a:srgbClr val="1A0599"/>
                </a:solidFill>
                <a:latin typeface="宋体" charset="-122"/>
              </a:rPr>
              <a:t>printf</a:t>
            </a:r>
            <a:r>
              <a:rPr kumimoji="1" lang="en-US" altLang="zh-CN" sz="2100" b="1" dirty="0">
                <a:solidFill>
                  <a:srgbClr val="1A0599"/>
                </a:solidFill>
                <a:latin typeface="宋体" charset="-122"/>
              </a:rPr>
              <a:t>(</a:t>
            </a:r>
            <a:r>
              <a:rPr kumimoji="1" lang="en-US" altLang="zh-CN" sz="2100" b="1" dirty="0">
                <a:solidFill>
                  <a:srgbClr val="1A0599"/>
                </a:solidFill>
              </a:rPr>
              <a:t>“</a:t>
            </a:r>
            <a:r>
              <a:rPr kumimoji="1" lang="en-US" altLang="zh-CN" sz="2100" b="1" dirty="0">
                <a:solidFill>
                  <a:srgbClr val="1A0599"/>
                </a:solidFill>
                <a:latin typeface="宋体" charset="-122"/>
              </a:rPr>
              <a:t>The position of max is:%3d\</a:t>
            </a:r>
            <a:r>
              <a:rPr kumimoji="1" lang="en-US" altLang="zh-CN" sz="2100" b="1" dirty="0" err="1">
                <a:solidFill>
                  <a:srgbClr val="1A0599"/>
                </a:solidFill>
                <a:latin typeface="宋体" charset="-122"/>
              </a:rPr>
              <a:t>n</a:t>
            </a:r>
            <a:r>
              <a:rPr kumimoji="1" lang="en-US" altLang="zh-CN" sz="2100" b="1" dirty="0" err="1">
                <a:solidFill>
                  <a:srgbClr val="1A0599"/>
                </a:solidFill>
              </a:rPr>
              <a:t>”</a:t>
            </a:r>
            <a:r>
              <a:rPr kumimoji="1" lang="en-US" altLang="zh-CN" sz="2100" b="1" dirty="0" err="1">
                <a:solidFill>
                  <a:srgbClr val="1A0599"/>
                </a:solidFill>
                <a:latin typeface="宋体" charset="-122"/>
              </a:rPr>
              <a:t>,j</a:t>
            </a:r>
            <a:r>
              <a:rPr kumimoji="1" lang="en-US" altLang="zh-CN" sz="2100" b="1" dirty="0">
                <a:solidFill>
                  <a:srgbClr val="1A0599"/>
                </a:solidFill>
                <a:latin typeface="宋体" charset="-122"/>
              </a:rPr>
              <a:t>);</a:t>
            </a:r>
          </a:p>
          <a:p>
            <a:pPr eaLnBrk="1" hangingPunct="1">
              <a:spcBef>
                <a:spcPct val="20000"/>
              </a:spcBef>
            </a:pPr>
            <a:r>
              <a:rPr kumimoji="1" lang="en-US" altLang="zh-CN" sz="2100" b="1" dirty="0">
                <a:solidFill>
                  <a:srgbClr val="1A0599"/>
                </a:solidFill>
                <a:latin typeface="宋体" charset="-122"/>
              </a:rPr>
              <a:t>     for (</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=1;i&lt;5;i++)  </a:t>
            </a:r>
            <a:r>
              <a:rPr kumimoji="1" lang="en-US" altLang="zh-CN" sz="2100" b="1" dirty="0" err="1">
                <a:solidFill>
                  <a:srgbClr val="1A0599"/>
                </a:solidFill>
                <a:latin typeface="宋体" charset="-122"/>
              </a:rPr>
              <a:t>printf</a:t>
            </a:r>
            <a:r>
              <a:rPr kumimoji="1" lang="en-US" altLang="zh-CN" sz="2100" b="1" dirty="0">
                <a:solidFill>
                  <a:srgbClr val="1A0599"/>
                </a:solidFill>
                <a:latin typeface="宋体" charset="-122"/>
              </a:rPr>
              <a:t>(</a:t>
            </a:r>
            <a:r>
              <a:rPr kumimoji="1" lang="en-US" altLang="zh-CN" sz="2100" b="1" dirty="0">
                <a:solidFill>
                  <a:srgbClr val="1A0599"/>
                </a:solidFill>
              </a:rPr>
              <a:t>“</a:t>
            </a:r>
            <a:r>
              <a:rPr kumimoji="1" lang="en-US" altLang="zh-CN" sz="2100" b="1" dirty="0">
                <a:solidFill>
                  <a:srgbClr val="1A0599"/>
                </a:solidFill>
                <a:latin typeface="宋体" charset="-122"/>
              </a:rPr>
              <a:t>%5d\</a:t>
            </a:r>
            <a:r>
              <a:rPr kumimoji="1" lang="en-US" altLang="zh-CN" sz="2100" b="1" dirty="0" err="1">
                <a:solidFill>
                  <a:srgbClr val="1A0599"/>
                </a:solidFill>
                <a:latin typeface="宋体" charset="-122"/>
              </a:rPr>
              <a:t>n</a:t>
            </a:r>
            <a:r>
              <a:rPr kumimoji="1" lang="en-US" altLang="zh-CN" sz="2100" b="1" dirty="0" err="1">
                <a:solidFill>
                  <a:srgbClr val="1A0599"/>
                </a:solidFill>
              </a:rPr>
              <a:t>”</a:t>
            </a:r>
            <a:r>
              <a:rPr kumimoji="1" lang="en-US" altLang="zh-CN" sz="2100" b="1" dirty="0" err="1">
                <a:solidFill>
                  <a:srgbClr val="1A0599"/>
                </a:solidFill>
                <a:latin typeface="宋体" charset="-122"/>
              </a:rPr>
              <a:t>,a</a:t>
            </a:r>
            <a:r>
              <a:rPr kumimoji="1" lang="en-US" altLang="zh-CN" sz="2100" b="1" dirty="0">
                <a:solidFill>
                  <a:srgbClr val="1A0599"/>
                </a:solidFill>
                <a:latin typeface="宋体" charset="-122"/>
              </a:rPr>
              <a:t>[</a:t>
            </a:r>
            <a:r>
              <a:rPr kumimoji="1" lang="en-US" altLang="zh-CN" sz="2100" b="1" dirty="0" err="1">
                <a:solidFill>
                  <a:srgbClr val="1A0599"/>
                </a:solidFill>
                <a:latin typeface="宋体" charset="-122"/>
              </a:rPr>
              <a:t>i</a:t>
            </a:r>
            <a:r>
              <a:rPr kumimoji="1" lang="en-US" altLang="zh-CN" sz="2100" b="1" dirty="0">
                <a:solidFill>
                  <a:srgbClr val="1A0599"/>
                </a:solidFill>
                <a:latin typeface="宋体" charset="-122"/>
              </a:rPr>
              <a:t>]);</a:t>
            </a:r>
          </a:p>
          <a:p>
            <a:pPr eaLnBrk="1" hangingPunct="1">
              <a:spcBef>
                <a:spcPct val="20000"/>
              </a:spcBef>
            </a:pPr>
            <a:r>
              <a:rPr kumimoji="1" lang="en-US" altLang="zh-CN" sz="2100" b="1" dirty="0">
                <a:solidFill>
                  <a:srgbClr val="1A0599"/>
                </a:solidFill>
                <a:latin typeface="宋体" charset="-122"/>
              </a:rPr>
              <a:t>    }</a:t>
            </a:r>
            <a:endParaRPr kumimoji="1" lang="en-US" altLang="zh-CN" sz="2100" b="1" dirty="0">
              <a:solidFill>
                <a:srgbClr val="1A0599"/>
              </a:solidFill>
            </a:endParaRPr>
          </a:p>
        </p:txBody>
      </p:sp>
      <p:sp>
        <p:nvSpPr>
          <p:cNvPr id="79875" name="Text Box 3"/>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9876" name="Text Box 4"/>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43781" name="Text Box 5"/>
          <p:cNvSpPr txBox="1">
            <a:spLocks noChangeArrowheads="1"/>
          </p:cNvSpPr>
          <p:nvPr/>
        </p:nvSpPr>
        <p:spPr bwMode="auto">
          <a:xfrm>
            <a:off x="4817143" y="3146299"/>
            <a:ext cx="8667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300" b="1" dirty="0">
                <a:solidFill>
                  <a:srgbClr val="FF0000"/>
                </a:solidFill>
                <a:ea typeface="黑体" pitchFamily="2" charset="-122"/>
              </a:rPr>
              <a:t>k=</a:t>
            </a:r>
            <a:r>
              <a:rPr kumimoji="1" lang="en-US" altLang="zh-CN" sz="2300" b="1" dirty="0" err="1">
                <a:solidFill>
                  <a:srgbClr val="FF0000"/>
                </a:solidFill>
                <a:ea typeface="黑体" pitchFamily="2" charset="-122"/>
              </a:rPr>
              <a:t>i</a:t>
            </a:r>
            <a:endParaRPr kumimoji="1" lang="en-US" altLang="zh-CN" sz="2300" b="1" dirty="0">
              <a:solidFill>
                <a:srgbClr val="FF0000"/>
              </a:solidFill>
              <a:ea typeface="黑体" pitchFamily="2" charset="-122"/>
            </a:endParaRPr>
          </a:p>
        </p:txBody>
      </p:sp>
      <p:sp>
        <p:nvSpPr>
          <p:cNvPr id="843782" name="Text Box 6"/>
          <p:cNvSpPr txBox="1">
            <a:spLocks noChangeArrowheads="1"/>
          </p:cNvSpPr>
          <p:nvPr/>
        </p:nvSpPr>
        <p:spPr bwMode="auto">
          <a:xfrm>
            <a:off x="4910137" y="4287504"/>
            <a:ext cx="5524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300" b="1" dirty="0">
                <a:solidFill>
                  <a:srgbClr val="FF0000"/>
                </a:solidFill>
                <a:ea typeface="黑体" pitchFamily="2" charset="-122"/>
              </a:rPr>
              <a:t>j=</a:t>
            </a:r>
            <a:r>
              <a:rPr kumimoji="1" lang="en-US" altLang="zh-CN" sz="2300" b="1" dirty="0" err="1">
                <a:solidFill>
                  <a:srgbClr val="FF0000"/>
                </a:solidFill>
                <a:ea typeface="黑体" pitchFamily="2" charset="-122"/>
              </a:rPr>
              <a:t>i</a:t>
            </a:r>
            <a:endParaRPr kumimoji="1" lang="en-US" altLang="zh-CN" sz="2300" b="1" dirty="0">
              <a:solidFill>
                <a:srgbClr val="FF0000"/>
              </a:solidFill>
              <a:ea typeface="黑体" pitchFamily="2" charset="-122"/>
            </a:endParaRPr>
          </a:p>
        </p:txBody>
      </p:sp>
      <p:sp>
        <p:nvSpPr>
          <p:cNvPr id="843783" name="Text Box 7"/>
          <p:cNvSpPr txBox="1">
            <a:spLocks noChangeArrowheads="1"/>
          </p:cNvSpPr>
          <p:nvPr/>
        </p:nvSpPr>
        <p:spPr bwMode="auto">
          <a:xfrm>
            <a:off x="1128713" y="4650583"/>
            <a:ext cx="299561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300" b="1" dirty="0">
                <a:solidFill>
                  <a:srgbClr val="FF0000"/>
                </a:solidFill>
                <a:ea typeface="黑体" pitchFamily="2" charset="-122"/>
              </a:rPr>
              <a:t>a[k]=max; a[j]=min;</a:t>
            </a:r>
          </a:p>
        </p:txBody>
      </p:sp>
    </p:spTree>
    <p:extLst>
      <p:ext uri="{BB962C8B-B14F-4D97-AF65-F5344CB8AC3E}">
        <p14:creationId xmlns:p14="http://schemas.microsoft.com/office/powerpoint/2010/main" val="54212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3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37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3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1" grpId="0" autoUpdateAnimBg="0"/>
      <p:bldP spid="843782" grpId="0" autoUpdateAnimBg="0"/>
      <p:bldP spid="84378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12</a:t>
            </a:fld>
            <a:endParaRPr lang="en-US" altLang="zh-CN" sz="1400" b="0"/>
          </a:p>
        </p:txBody>
      </p:sp>
      <p:sp>
        <p:nvSpPr>
          <p:cNvPr id="15" name="Rectangle 5"/>
          <p:cNvSpPr>
            <a:spLocks noChangeArrowheads="1"/>
          </p:cNvSpPr>
          <p:nvPr/>
        </p:nvSpPr>
        <p:spPr bwMode="auto">
          <a:xfrm>
            <a:off x="430627" y="765702"/>
            <a:ext cx="3660110" cy="5410712"/>
          </a:xfrm>
          <a:prstGeom prst="rect">
            <a:avLst/>
          </a:prstGeom>
          <a:solidFill>
            <a:schemeClr val="bg1"/>
          </a:solidFill>
          <a:ln w="31750">
            <a:solidFill>
              <a:srgbClr val="0000FF"/>
            </a:solidFill>
            <a:miter lim="800000"/>
            <a:headEnd/>
            <a:tailEnd/>
          </a:ln>
          <a:effectLst/>
        </p:spPr>
        <p:txBody>
          <a:bodyPr wrap="square" anchor="ctr">
            <a:spAutoFit/>
          </a:bodyPr>
          <a:lstStyle/>
          <a:p>
            <a:pPr>
              <a:lnSpc>
                <a:spcPct val="120000"/>
              </a:lnSpc>
            </a:pPr>
            <a:r>
              <a:rPr kumimoji="0" lang="en-US" altLang="zh-CN" sz="2400" b="1" dirty="0">
                <a:ea typeface="黑体" pitchFamily="2" charset="-122"/>
              </a:rPr>
              <a:t>#include &lt;</a:t>
            </a:r>
            <a:r>
              <a:rPr kumimoji="0" lang="en-US" altLang="zh-CN" sz="2400" b="1" dirty="0" err="1">
                <a:ea typeface="黑体" pitchFamily="2" charset="-122"/>
              </a:rPr>
              <a:t>stdio.h</a:t>
            </a:r>
            <a:r>
              <a:rPr kumimoji="0" lang="en-US" altLang="zh-CN" sz="2400" b="1" dirty="0">
                <a:ea typeface="黑体" pitchFamily="2" charset="-122"/>
              </a:rPr>
              <a:t>&gt;</a:t>
            </a:r>
          </a:p>
          <a:p>
            <a:pPr>
              <a:lnSpc>
                <a:spcPct val="120000"/>
              </a:lnSpc>
            </a:pPr>
            <a:r>
              <a:rPr kumimoji="0" lang="en-US" altLang="zh-CN" sz="2400" b="1" dirty="0">
                <a:ea typeface="黑体" pitchFamily="2" charset="-122"/>
              </a:rPr>
              <a:t>void main( )</a:t>
            </a:r>
          </a:p>
          <a:p>
            <a:pPr>
              <a:lnSpc>
                <a:spcPct val="120000"/>
              </a:lnSpc>
            </a:pPr>
            <a:r>
              <a:rPr kumimoji="0" lang="en-US" altLang="zh-CN" sz="2400" b="1" dirty="0">
                <a:ea typeface="黑体" pitchFamily="2" charset="-122"/>
              </a:rPr>
              <a:t>{   </a:t>
            </a:r>
          </a:p>
          <a:p>
            <a:pPr>
              <a:lnSpc>
                <a:spcPct val="120000"/>
              </a:lnSpc>
            </a:pPr>
            <a:r>
              <a:rPr lang="en-US" altLang="zh-CN" sz="2400" b="1" dirty="0">
                <a:ea typeface="黑体" pitchFamily="2" charset="-122"/>
              </a:rPr>
              <a:t>   </a:t>
            </a:r>
            <a:r>
              <a:rPr kumimoji="0" lang="en-US" altLang="zh-CN" sz="2400" b="1" dirty="0" err="1">
                <a:ea typeface="黑体" pitchFamily="2" charset="-122"/>
              </a:rPr>
              <a:t>int</a:t>
            </a:r>
            <a:r>
              <a:rPr kumimoji="0" lang="en-US" altLang="zh-CN" sz="2400" b="1" dirty="0">
                <a:ea typeface="黑体" pitchFamily="2" charset="-122"/>
              </a:rPr>
              <a:t> </a:t>
            </a:r>
            <a:r>
              <a:rPr lang="en-US" altLang="zh-CN" sz="2400" b="1" dirty="0" err="1">
                <a:ea typeface="黑体" pitchFamily="2" charset="-122"/>
              </a:rPr>
              <a:t>i</a:t>
            </a:r>
            <a:r>
              <a:rPr lang="en-US" altLang="zh-CN" sz="2400" b="1" dirty="0">
                <a:ea typeface="黑体" pitchFamily="2" charset="-122"/>
              </a:rPr>
              <a:t>, a, </a:t>
            </a:r>
            <a:r>
              <a:rPr kumimoji="0" lang="en-US" altLang="zh-CN" sz="2400" b="1" dirty="0">
                <a:ea typeface="黑体" pitchFamily="2" charset="-122"/>
              </a:rPr>
              <a:t>sum;</a:t>
            </a:r>
          </a:p>
          <a:p>
            <a:pPr>
              <a:lnSpc>
                <a:spcPct val="120000"/>
              </a:lnSpc>
              <a:defRPr/>
            </a:pPr>
            <a:r>
              <a:rPr lang="en-US" altLang="zh-CN" sz="2400" b="1" dirty="0">
                <a:ea typeface="宋体" pitchFamily="2" charset="-122"/>
              </a:rPr>
              <a:t>   sum=0;</a:t>
            </a:r>
          </a:p>
          <a:p>
            <a:pPr>
              <a:lnSpc>
                <a:spcPct val="120000"/>
              </a:lnSpc>
              <a:defRPr/>
            </a:pPr>
            <a:r>
              <a:rPr lang="en-US" altLang="zh-CN" sz="2400" b="1" dirty="0">
                <a:solidFill>
                  <a:srgbClr val="FF0000"/>
                </a:solidFill>
                <a:ea typeface="宋体" pitchFamily="2" charset="-122"/>
              </a:rPr>
              <a:t>   for ( </a:t>
            </a:r>
            <a:r>
              <a:rPr lang="en-US" altLang="zh-CN" sz="2400" b="1" dirty="0" err="1">
                <a:solidFill>
                  <a:srgbClr val="FF0000"/>
                </a:solidFill>
                <a:ea typeface="宋体" pitchFamily="2" charset="-122"/>
              </a:rPr>
              <a:t>i</a:t>
            </a:r>
            <a:r>
              <a:rPr lang="en-US" altLang="zh-CN" sz="2400" b="1" dirty="0">
                <a:solidFill>
                  <a:srgbClr val="FF0000"/>
                </a:solidFill>
                <a:ea typeface="宋体" pitchFamily="2" charset="-122"/>
              </a:rPr>
              <a:t>=1; </a:t>
            </a:r>
            <a:r>
              <a:rPr lang="en-US" altLang="zh-CN" sz="2400" b="1" dirty="0" err="1">
                <a:solidFill>
                  <a:srgbClr val="FF0000"/>
                </a:solidFill>
                <a:ea typeface="宋体" pitchFamily="2" charset="-122"/>
              </a:rPr>
              <a:t>i</a:t>
            </a:r>
            <a:r>
              <a:rPr lang="en-US" altLang="zh-CN" sz="2400" b="1" dirty="0">
                <a:solidFill>
                  <a:srgbClr val="FF0000"/>
                </a:solidFill>
                <a:ea typeface="宋体" pitchFamily="2" charset="-122"/>
              </a:rPr>
              <a:t>&lt;=10; </a:t>
            </a:r>
            <a:r>
              <a:rPr lang="en-US" altLang="zh-CN" sz="2400" b="1" dirty="0" err="1">
                <a:solidFill>
                  <a:srgbClr val="FF0000"/>
                </a:solidFill>
                <a:ea typeface="宋体" pitchFamily="2" charset="-122"/>
              </a:rPr>
              <a:t>i</a:t>
            </a:r>
            <a:r>
              <a:rPr lang="en-US" altLang="zh-CN" sz="2400" b="1" dirty="0">
                <a:solidFill>
                  <a:srgbClr val="FF0000"/>
                </a:solidFill>
                <a:ea typeface="宋体" pitchFamily="2" charset="-122"/>
              </a:rPr>
              <a:t>++ )</a:t>
            </a:r>
          </a:p>
          <a:p>
            <a:pPr>
              <a:lnSpc>
                <a:spcPct val="120000"/>
              </a:lnSpc>
              <a:defRPr/>
            </a:pPr>
            <a:r>
              <a:rPr lang="en-US" altLang="zh-CN" sz="2400" b="1" dirty="0">
                <a:solidFill>
                  <a:srgbClr val="FF0000"/>
                </a:solidFill>
                <a:ea typeface="宋体" pitchFamily="2" charset="-122"/>
              </a:rPr>
              <a:t>   {   </a:t>
            </a:r>
          </a:p>
          <a:p>
            <a:pPr>
              <a:lnSpc>
                <a:spcPct val="120000"/>
              </a:lnSpc>
              <a:defRPr/>
            </a:pPr>
            <a:r>
              <a:rPr lang="en-US" altLang="zh-CN" sz="2400" b="1" dirty="0">
                <a:solidFill>
                  <a:srgbClr val="FF0000"/>
                </a:solidFill>
                <a:ea typeface="宋体" pitchFamily="2" charset="-122"/>
              </a:rPr>
              <a:t>       </a:t>
            </a:r>
            <a:r>
              <a:rPr lang="en-US" altLang="zh-CN" sz="2400" b="1" dirty="0" err="1">
                <a:solidFill>
                  <a:srgbClr val="FF0000"/>
                </a:solidFill>
                <a:ea typeface="宋体" pitchFamily="2" charset="-122"/>
              </a:rPr>
              <a:t>scanf</a:t>
            </a:r>
            <a:r>
              <a:rPr lang="en-US" altLang="zh-CN" sz="2400" b="1" dirty="0">
                <a:solidFill>
                  <a:srgbClr val="FF0000"/>
                </a:solidFill>
                <a:ea typeface="宋体" pitchFamily="2" charset="-122"/>
              </a:rPr>
              <a:t>(“%d”, &amp;a); </a:t>
            </a:r>
          </a:p>
          <a:p>
            <a:pPr>
              <a:lnSpc>
                <a:spcPct val="120000"/>
              </a:lnSpc>
              <a:defRPr/>
            </a:pPr>
            <a:r>
              <a:rPr lang="en-US" altLang="zh-CN" sz="2400" b="1" dirty="0">
                <a:solidFill>
                  <a:srgbClr val="FF0000"/>
                </a:solidFill>
                <a:ea typeface="宋体" pitchFamily="2" charset="-122"/>
              </a:rPr>
              <a:t>       sum+=a;</a:t>
            </a:r>
          </a:p>
          <a:p>
            <a:pPr>
              <a:lnSpc>
                <a:spcPct val="120000"/>
              </a:lnSpc>
              <a:defRPr/>
            </a:pPr>
            <a:r>
              <a:rPr lang="en-US" altLang="zh-CN" sz="2400" b="1" dirty="0">
                <a:solidFill>
                  <a:srgbClr val="FF0000"/>
                </a:solidFill>
                <a:ea typeface="宋体" pitchFamily="2" charset="-122"/>
              </a:rPr>
              <a:t>    }</a:t>
            </a:r>
          </a:p>
          <a:p>
            <a:pPr>
              <a:lnSpc>
                <a:spcPct val="120000"/>
              </a:lnSpc>
            </a:pPr>
            <a:r>
              <a:rPr kumimoji="0" lang="en-US" altLang="zh-CN" sz="2400" b="1" dirty="0">
                <a:ea typeface="黑体" pitchFamily="2" charset="-122"/>
              </a:rPr>
              <a:t>    </a:t>
            </a:r>
            <a:r>
              <a:rPr kumimoji="0" lang="en-US" altLang="zh-CN" sz="2400" b="1" dirty="0" err="1">
                <a:ea typeface="黑体" pitchFamily="2" charset="-122"/>
              </a:rPr>
              <a:t>printf</a:t>
            </a:r>
            <a:r>
              <a:rPr kumimoji="0" lang="en-US" altLang="zh-CN" sz="2400" b="1" dirty="0">
                <a:ea typeface="黑体" pitchFamily="2" charset="-122"/>
              </a:rPr>
              <a:t>(</a:t>
            </a:r>
            <a:r>
              <a:rPr kumimoji="0" lang="en-US" altLang="zh-CN" sz="2400" b="1" dirty="0"/>
              <a:t>"</a:t>
            </a:r>
            <a:r>
              <a:rPr kumimoji="0" lang="en-US" altLang="zh-CN" sz="2400" b="1" dirty="0">
                <a:ea typeface="黑体" pitchFamily="2" charset="-122"/>
              </a:rPr>
              <a:t>%d\</a:t>
            </a:r>
            <a:r>
              <a:rPr kumimoji="0" lang="en-US" altLang="zh-CN" sz="2400" b="1" dirty="0" err="1">
                <a:ea typeface="黑体" pitchFamily="2" charset="-122"/>
              </a:rPr>
              <a:t>n”,sum</a:t>
            </a:r>
            <a:r>
              <a:rPr kumimoji="0" lang="en-US" altLang="zh-CN" sz="2400" b="1" dirty="0">
                <a:ea typeface="黑体" pitchFamily="2" charset="-122"/>
              </a:rPr>
              <a:t>);</a:t>
            </a:r>
          </a:p>
          <a:p>
            <a:pPr>
              <a:lnSpc>
                <a:spcPct val="120000"/>
              </a:lnSpc>
            </a:pPr>
            <a:r>
              <a:rPr kumimoji="0" lang="en-US" altLang="zh-CN" sz="2400" b="1" dirty="0">
                <a:ea typeface="黑体" pitchFamily="2" charset="-122"/>
              </a:rPr>
              <a:t>} </a:t>
            </a:r>
          </a:p>
        </p:txBody>
      </p:sp>
      <p:sp>
        <p:nvSpPr>
          <p:cNvPr id="9" name="Rectangle 2"/>
          <p:cNvSpPr>
            <a:spLocks noChangeArrowheads="1"/>
          </p:cNvSpPr>
          <p:nvPr/>
        </p:nvSpPr>
        <p:spPr bwMode="auto">
          <a:xfrm>
            <a:off x="32335" y="120006"/>
            <a:ext cx="8229600" cy="64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Clr>
                <a:schemeClr val="hlink"/>
              </a:buClr>
              <a:buFont typeface="Wingdings" pitchFamily="2" charset="2"/>
              <a:buChar char="«"/>
            </a:pPr>
            <a:r>
              <a:rPr kumimoji="1" lang="zh-CN" altLang="en-US" sz="2800" dirty="0">
                <a:latin typeface="Times New Roman" pitchFamily="18" charset="0"/>
                <a:ea typeface="隶书" pitchFamily="49" charset="-122"/>
              </a:rPr>
              <a:t>用数组的存储方式求</a:t>
            </a:r>
            <a:r>
              <a:rPr kumimoji="1" lang="en-US" altLang="zh-CN" sz="2800" dirty="0">
                <a:latin typeface="Times New Roman" pitchFamily="18" charset="0"/>
                <a:ea typeface="隶书" pitchFamily="49" charset="-122"/>
              </a:rPr>
              <a:t>10</a:t>
            </a:r>
            <a:r>
              <a:rPr kumimoji="1" lang="zh-CN" altLang="en-US" sz="2800" dirty="0">
                <a:latin typeface="Times New Roman" pitchFamily="18" charset="0"/>
                <a:ea typeface="隶书" pitchFamily="49" charset="-122"/>
              </a:rPr>
              <a:t>个数的和。</a:t>
            </a:r>
            <a:endParaRPr kumimoji="1" lang="en-US" altLang="zh-CN" sz="2400" dirty="0">
              <a:latin typeface="Times New Roman" pitchFamily="18" charset="0"/>
              <a:ea typeface="隶书" pitchFamily="49" charset="-122"/>
            </a:endParaRPr>
          </a:p>
          <a:p>
            <a:pPr lvl="2">
              <a:buClr>
                <a:schemeClr val="accent2"/>
              </a:buClr>
            </a:pPr>
            <a:r>
              <a:rPr kumimoji="1" lang="zh-CN" altLang="en-US" sz="2400" dirty="0">
                <a:latin typeface="Times New Roman" pitchFamily="18" charset="0"/>
                <a:ea typeface="隶书" pitchFamily="49" charset="-122"/>
              </a:rPr>
              <a:t>　</a:t>
            </a:r>
            <a:endParaRPr kumimoji="1" lang="zh-CN" altLang="en-US" sz="2400" dirty="0">
              <a:latin typeface="Times New Roman" pitchFamily="18" charset="0"/>
            </a:endParaRPr>
          </a:p>
        </p:txBody>
      </p:sp>
      <p:sp>
        <p:nvSpPr>
          <p:cNvPr id="10" name="Text Box 21"/>
          <p:cNvSpPr txBox="1">
            <a:spLocks noChangeArrowheads="1"/>
          </p:cNvSpPr>
          <p:nvPr/>
        </p:nvSpPr>
        <p:spPr bwMode="auto">
          <a:xfrm>
            <a:off x="4459708" y="765702"/>
            <a:ext cx="4154904" cy="5375960"/>
          </a:xfrm>
          <a:prstGeom prst="rect">
            <a:avLst/>
          </a:prstGeom>
          <a:noFill/>
          <a:ln w="28575">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30000"/>
              </a:lnSpc>
            </a:pPr>
            <a:r>
              <a:rPr lang="en-US" altLang="zh-CN" sz="2400" b="1" dirty="0">
                <a:latin typeface="Arial" charset="0"/>
                <a:ea typeface="黑体" pitchFamily="2" charset="-122"/>
              </a:rPr>
              <a:t>#include&lt;</a:t>
            </a:r>
            <a:r>
              <a:rPr lang="en-US" altLang="zh-CN" sz="2400" b="1" dirty="0" err="1">
                <a:latin typeface="Arial" charset="0"/>
                <a:ea typeface="黑体" pitchFamily="2" charset="-122"/>
              </a:rPr>
              <a:t>stdio.h</a:t>
            </a:r>
            <a:r>
              <a:rPr lang="en-US" altLang="zh-CN" sz="2400" b="1" dirty="0">
                <a:latin typeface="Arial" charset="0"/>
                <a:ea typeface="黑体" pitchFamily="2" charset="-122"/>
              </a:rPr>
              <a:t>&gt;</a:t>
            </a:r>
          </a:p>
          <a:p>
            <a:pPr eaLnBrk="1" hangingPunct="1">
              <a:lnSpc>
                <a:spcPct val="130000"/>
              </a:lnSpc>
            </a:pPr>
            <a:r>
              <a:rPr lang="en-US" altLang="zh-CN" sz="2400" b="1" dirty="0">
                <a:latin typeface="Arial" charset="0"/>
                <a:ea typeface="黑体" pitchFamily="2" charset="-122"/>
              </a:rPr>
              <a:t>void main()</a:t>
            </a:r>
          </a:p>
          <a:p>
            <a:pPr eaLnBrk="1" hangingPunct="1">
              <a:lnSpc>
                <a:spcPct val="130000"/>
              </a:lnSpc>
            </a:pPr>
            <a:r>
              <a:rPr lang="en-US" altLang="zh-CN" sz="2400" b="1" dirty="0">
                <a:latin typeface="Arial" charset="0"/>
                <a:ea typeface="黑体" pitchFamily="2" charset="-122"/>
              </a:rPr>
              <a:t>{</a:t>
            </a:r>
          </a:p>
          <a:p>
            <a:pPr eaLnBrk="1" hangingPunct="1">
              <a:lnSpc>
                <a:spcPct val="130000"/>
              </a:lnSpc>
            </a:pPr>
            <a:r>
              <a:rPr lang="en-US" altLang="zh-CN" sz="2400" b="1" dirty="0">
                <a:latin typeface="Arial" charset="0"/>
                <a:ea typeface="黑体" pitchFamily="2" charset="-122"/>
              </a:rPr>
              <a:t>    </a:t>
            </a:r>
            <a:r>
              <a:rPr lang="en-US" altLang="zh-CN" sz="2400" b="1" dirty="0" err="1">
                <a:latin typeface="Arial" charset="0"/>
                <a:ea typeface="黑体" pitchFamily="2" charset="-122"/>
              </a:rPr>
              <a:t>int</a:t>
            </a:r>
            <a:r>
              <a:rPr lang="en-US" altLang="zh-CN" sz="2400" b="1" dirty="0">
                <a:latin typeface="Arial" charset="0"/>
                <a:ea typeface="黑体" pitchFamily="2" charset="-122"/>
              </a:rPr>
              <a:t> a[10], sum, </a:t>
            </a:r>
            <a:r>
              <a:rPr lang="en-US" altLang="zh-CN" sz="2400" b="1" dirty="0" err="1">
                <a:latin typeface="Arial" charset="0"/>
                <a:ea typeface="黑体" pitchFamily="2" charset="-122"/>
              </a:rPr>
              <a:t>i</a:t>
            </a:r>
            <a:r>
              <a:rPr lang="en-US" altLang="zh-CN" sz="2400" b="1" dirty="0">
                <a:latin typeface="Arial" charset="0"/>
                <a:ea typeface="黑体" pitchFamily="2" charset="-122"/>
              </a:rPr>
              <a:t>;</a:t>
            </a:r>
          </a:p>
          <a:p>
            <a:pPr eaLnBrk="1" hangingPunct="1">
              <a:lnSpc>
                <a:spcPct val="130000"/>
              </a:lnSpc>
            </a:pPr>
            <a:r>
              <a:rPr lang="en-US" altLang="zh-CN" sz="2400" b="1" dirty="0">
                <a:solidFill>
                  <a:srgbClr val="C00000"/>
                </a:solidFill>
                <a:latin typeface="Arial" charset="0"/>
                <a:ea typeface="黑体" pitchFamily="2" charset="-122"/>
              </a:rPr>
              <a:t>    for(</a:t>
            </a:r>
            <a:r>
              <a:rPr lang="en-US" altLang="zh-CN" sz="2400" b="1" dirty="0" err="1">
                <a:solidFill>
                  <a:srgbClr val="C00000"/>
                </a:solidFill>
                <a:latin typeface="Arial" charset="0"/>
                <a:ea typeface="黑体" pitchFamily="2" charset="-122"/>
              </a:rPr>
              <a:t>i</a:t>
            </a:r>
            <a:r>
              <a:rPr lang="en-US" altLang="zh-CN" sz="2400" b="1" dirty="0">
                <a:solidFill>
                  <a:srgbClr val="C00000"/>
                </a:solidFill>
                <a:latin typeface="Arial" charset="0"/>
                <a:ea typeface="黑体" pitchFamily="2" charset="-122"/>
              </a:rPr>
              <a:t>=0;i&lt;10;i++)</a:t>
            </a:r>
          </a:p>
          <a:p>
            <a:pPr eaLnBrk="1" hangingPunct="1">
              <a:lnSpc>
                <a:spcPct val="130000"/>
              </a:lnSpc>
            </a:pPr>
            <a:r>
              <a:rPr lang="en-US" altLang="zh-CN" sz="2400" b="1" dirty="0">
                <a:solidFill>
                  <a:srgbClr val="C00000"/>
                </a:solidFill>
                <a:latin typeface="Arial" charset="0"/>
                <a:ea typeface="黑体" pitchFamily="2" charset="-122"/>
              </a:rPr>
              <a:t>	</a:t>
            </a:r>
            <a:r>
              <a:rPr lang="en-US" altLang="zh-CN" sz="2400" b="1" dirty="0" err="1">
                <a:solidFill>
                  <a:srgbClr val="C00000"/>
                </a:solidFill>
                <a:latin typeface="Arial" charset="0"/>
                <a:ea typeface="黑体" pitchFamily="2" charset="-122"/>
              </a:rPr>
              <a:t>scanf</a:t>
            </a:r>
            <a:r>
              <a:rPr lang="en-US" altLang="zh-CN" sz="2400" b="1" dirty="0">
                <a:solidFill>
                  <a:srgbClr val="C00000"/>
                </a:solidFill>
                <a:latin typeface="Arial" charset="0"/>
                <a:ea typeface="黑体" pitchFamily="2" charset="-122"/>
              </a:rPr>
              <a:t>("%</a:t>
            </a:r>
            <a:r>
              <a:rPr lang="en-US" altLang="zh-CN" sz="2400" b="1" dirty="0" err="1">
                <a:solidFill>
                  <a:srgbClr val="C00000"/>
                </a:solidFill>
                <a:latin typeface="Arial" charset="0"/>
                <a:ea typeface="黑体" pitchFamily="2" charset="-122"/>
              </a:rPr>
              <a:t>d",&amp;a</a:t>
            </a:r>
            <a:r>
              <a:rPr lang="en-US" altLang="zh-CN" sz="2400" b="1" dirty="0">
                <a:solidFill>
                  <a:srgbClr val="C00000"/>
                </a:solidFill>
                <a:latin typeface="Arial" charset="0"/>
                <a:ea typeface="黑体" pitchFamily="2" charset="-122"/>
              </a:rPr>
              <a:t>[</a:t>
            </a:r>
            <a:r>
              <a:rPr lang="en-US" altLang="zh-CN" sz="2400" b="1" dirty="0" err="1">
                <a:solidFill>
                  <a:srgbClr val="C00000"/>
                </a:solidFill>
                <a:latin typeface="Arial" charset="0"/>
                <a:ea typeface="黑体" pitchFamily="2" charset="-122"/>
              </a:rPr>
              <a:t>i</a:t>
            </a:r>
            <a:r>
              <a:rPr lang="en-US" altLang="zh-CN" sz="2400" b="1" dirty="0">
                <a:solidFill>
                  <a:srgbClr val="C00000"/>
                </a:solidFill>
                <a:latin typeface="Arial" charset="0"/>
                <a:ea typeface="黑体" pitchFamily="2" charset="-122"/>
              </a:rPr>
              <a:t>]);</a:t>
            </a:r>
          </a:p>
          <a:p>
            <a:pPr eaLnBrk="1" hangingPunct="1">
              <a:lnSpc>
                <a:spcPct val="130000"/>
              </a:lnSpc>
            </a:pPr>
            <a:r>
              <a:rPr lang="en-US" altLang="zh-CN" sz="2400" b="1" dirty="0">
                <a:solidFill>
                  <a:srgbClr val="0000FF"/>
                </a:solidFill>
                <a:latin typeface="Arial" charset="0"/>
                <a:ea typeface="黑体" pitchFamily="2" charset="-122"/>
              </a:rPr>
              <a:t>    sum=0;</a:t>
            </a:r>
          </a:p>
          <a:p>
            <a:pPr eaLnBrk="1" hangingPunct="1">
              <a:lnSpc>
                <a:spcPct val="130000"/>
              </a:lnSpc>
            </a:pPr>
            <a:r>
              <a:rPr lang="en-US" altLang="zh-CN" sz="2400" b="1" dirty="0">
                <a:solidFill>
                  <a:srgbClr val="0000FF"/>
                </a:solidFill>
                <a:latin typeface="Arial" charset="0"/>
                <a:ea typeface="黑体" pitchFamily="2" charset="-122"/>
              </a:rPr>
              <a:t>    for(</a:t>
            </a:r>
            <a:r>
              <a:rPr lang="en-US" altLang="zh-CN" sz="2400" b="1" dirty="0" err="1">
                <a:solidFill>
                  <a:srgbClr val="0000FF"/>
                </a:solidFill>
                <a:latin typeface="Arial" charset="0"/>
                <a:ea typeface="黑体" pitchFamily="2" charset="-122"/>
              </a:rPr>
              <a:t>i</a:t>
            </a:r>
            <a:r>
              <a:rPr lang="en-US" altLang="zh-CN" sz="2400" b="1" dirty="0">
                <a:solidFill>
                  <a:srgbClr val="0000FF"/>
                </a:solidFill>
                <a:latin typeface="Arial" charset="0"/>
                <a:ea typeface="黑体" pitchFamily="2" charset="-122"/>
              </a:rPr>
              <a:t>=0;i&lt;10;i++)</a:t>
            </a:r>
          </a:p>
          <a:p>
            <a:pPr eaLnBrk="1" hangingPunct="1">
              <a:lnSpc>
                <a:spcPct val="130000"/>
              </a:lnSpc>
            </a:pPr>
            <a:r>
              <a:rPr lang="en-US" altLang="zh-CN" sz="2400" b="1" dirty="0">
                <a:solidFill>
                  <a:srgbClr val="0000FF"/>
                </a:solidFill>
                <a:latin typeface="Arial" charset="0"/>
                <a:ea typeface="黑体" pitchFamily="2" charset="-122"/>
              </a:rPr>
              <a:t>	sum=</a:t>
            </a:r>
            <a:r>
              <a:rPr lang="en-US" altLang="zh-CN" sz="2400" b="1" dirty="0" err="1">
                <a:solidFill>
                  <a:srgbClr val="0000FF"/>
                </a:solidFill>
                <a:latin typeface="Arial" charset="0"/>
                <a:ea typeface="黑体" pitchFamily="2" charset="-122"/>
              </a:rPr>
              <a:t>sum+a</a:t>
            </a:r>
            <a:r>
              <a:rPr lang="en-US" altLang="zh-CN" sz="2400" b="1" dirty="0">
                <a:solidFill>
                  <a:srgbClr val="0000FF"/>
                </a:solidFill>
                <a:latin typeface="Arial" charset="0"/>
                <a:ea typeface="黑体" pitchFamily="2" charset="-122"/>
              </a:rPr>
              <a:t>[</a:t>
            </a:r>
            <a:r>
              <a:rPr lang="en-US" altLang="zh-CN" sz="2400" b="1" dirty="0" err="1">
                <a:solidFill>
                  <a:srgbClr val="0000FF"/>
                </a:solidFill>
                <a:latin typeface="Arial" charset="0"/>
                <a:ea typeface="黑体" pitchFamily="2" charset="-122"/>
              </a:rPr>
              <a:t>i</a:t>
            </a:r>
            <a:r>
              <a:rPr lang="en-US" altLang="zh-CN" sz="2400" b="1" dirty="0">
                <a:solidFill>
                  <a:srgbClr val="0000FF"/>
                </a:solidFill>
                <a:latin typeface="Arial" charset="0"/>
                <a:ea typeface="黑体" pitchFamily="2" charset="-122"/>
              </a:rPr>
              <a:t>];</a:t>
            </a:r>
          </a:p>
          <a:p>
            <a:pPr eaLnBrk="1" hangingPunct="1">
              <a:lnSpc>
                <a:spcPct val="130000"/>
              </a:lnSpc>
            </a:pPr>
            <a:r>
              <a:rPr lang="en-US" altLang="zh-CN" sz="2400" b="1" dirty="0">
                <a:latin typeface="Arial" charset="0"/>
                <a:ea typeface="黑体" pitchFamily="2" charset="-122"/>
              </a:rPr>
              <a:t>   </a:t>
            </a:r>
            <a:r>
              <a:rPr lang="en-US" altLang="zh-CN" sz="2400" b="1" dirty="0" err="1">
                <a:latin typeface="Arial" charset="0"/>
                <a:ea typeface="黑体" pitchFamily="2" charset="-122"/>
              </a:rPr>
              <a:t>printf</a:t>
            </a:r>
            <a:r>
              <a:rPr lang="en-US" altLang="zh-CN" sz="2400" b="1" dirty="0">
                <a:latin typeface="Arial" charset="0"/>
                <a:ea typeface="黑体" pitchFamily="2" charset="-122"/>
              </a:rPr>
              <a:t>("%d\</a:t>
            </a:r>
            <a:r>
              <a:rPr lang="en-US" altLang="zh-CN" sz="2400" b="1" dirty="0" err="1">
                <a:latin typeface="Arial" charset="0"/>
                <a:ea typeface="黑体" pitchFamily="2" charset="-122"/>
              </a:rPr>
              <a:t>n",sum</a:t>
            </a:r>
            <a:r>
              <a:rPr lang="en-US" altLang="zh-CN" sz="2400" b="1" dirty="0">
                <a:latin typeface="Arial" charset="0"/>
                <a:ea typeface="黑体" pitchFamily="2" charset="-122"/>
              </a:rPr>
              <a:t>);</a:t>
            </a:r>
          </a:p>
          <a:p>
            <a:pPr eaLnBrk="1" hangingPunct="1">
              <a:lnSpc>
                <a:spcPct val="130000"/>
              </a:lnSpc>
            </a:pPr>
            <a:r>
              <a:rPr lang="en-US" altLang="zh-CN" sz="2400" b="1" dirty="0">
                <a:latin typeface="Arial" charset="0"/>
                <a:ea typeface="黑体" pitchFamily="2" charset="-122"/>
              </a:rPr>
              <a:t>}</a:t>
            </a:r>
          </a:p>
        </p:txBody>
      </p:sp>
    </p:spTree>
    <p:extLst>
      <p:ext uri="{BB962C8B-B14F-4D97-AF65-F5344CB8AC3E}">
        <p14:creationId xmlns:p14="http://schemas.microsoft.com/office/powerpoint/2010/main" val="83704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barn(inVertical)">
                                      <p:cBhvr>
                                        <p:cTn id="7" dur="500"/>
                                        <p:tgtEl>
                                          <p:spTgt spid="15">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barn(inVertical)">
                                      <p:cBhvr>
                                        <p:cTn id="10" dur="500"/>
                                        <p:tgtEl>
                                          <p:spTgt spid="15">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Effect transition="in" filter="barn(inVertical)">
                                      <p:cBhvr>
                                        <p:cTn id="13" dur="500"/>
                                        <p:tgtEl>
                                          <p:spTgt spid="15">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barn(inVertical)">
                                      <p:cBhvr>
                                        <p:cTn id="16" dur="500"/>
                                        <p:tgtEl>
                                          <p:spTgt spid="15">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Effect transition="in" filter="barn(inVertical)">
                                      <p:cBhvr>
                                        <p:cTn id="19" dur="500"/>
                                        <p:tgtEl>
                                          <p:spTgt spid="1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5">
                                            <p:txEl>
                                              <p:pRg st="4" end="4"/>
                                            </p:txEl>
                                          </p:spTgt>
                                        </p:tgtEl>
                                        <p:attrNameLst>
                                          <p:attrName>style.visibility</p:attrName>
                                        </p:attrNameLst>
                                      </p:cBhvr>
                                      <p:to>
                                        <p:strVal val="visible"/>
                                      </p:to>
                                    </p:set>
                                    <p:animEffect transition="in" filter="barn(inVertical)">
                                      <p:cBhvr>
                                        <p:cTn id="24" dur="500"/>
                                        <p:tgtEl>
                                          <p:spTgt spid="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Effect transition="in" filter="barn(inVertical)">
                                      <p:cBhvr>
                                        <p:cTn id="29" dur="500"/>
                                        <p:tgtEl>
                                          <p:spTgt spid="1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5">
                                            <p:txEl>
                                              <p:pRg st="6" end="6"/>
                                            </p:txEl>
                                          </p:spTgt>
                                        </p:tgtEl>
                                        <p:attrNameLst>
                                          <p:attrName>style.visibility</p:attrName>
                                        </p:attrNameLst>
                                      </p:cBhvr>
                                      <p:to>
                                        <p:strVal val="visible"/>
                                      </p:to>
                                    </p:set>
                                    <p:animEffect transition="in" filter="barn(inVertical)">
                                      <p:cBhvr>
                                        <p:cTn id="34" dur="500"/>
                                        <p:tgtEl>
                                          <p:spTgt spid="1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5">
                                            <p:txEl>
                                              <p:pRg st="7" end="7"/>
                                            </p:txEl>
                                          </p:spTgt>
                                        </p:tgtEl>
                                        <p:attrNameLst>
                                          <p:attrName>style.visibility</p:attrName>
                                        </p:attrNameLst>
                                      </p:cBhvr>
                                      <p:to>
                                        <p:strVal val="visible"/>
                                      </p:to>
                                    </p:set>
                                    <p:animEffect transition="in" filter="barn(inVertical)">
                                      <p:cBhvr>
                                        <p:cTn id="39" dur="500"/>
                                        <p:tgtEl>
                                          <p:spTgt spid="15">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5">
                                            <p:txEl>
                                              <p:pRg st="8" end="8"/>
                                            </p:txEl>
                                          </p:spTgt>
                                        </p:tgtEl>
                                        <p:attrNameLst>
                                          <p:attrName>style.visibility</p:attrName>
                                        </p:attrNameLst>
                                      </p:cBhvr>
                                      <p:to>
                                        <p:strVal val="visible"/>
                                      </p:to>
                                    </p:set>
                                    <p:animEffect transition="in" filter="barn(inVertical)">
                                      <p:cBhvr>
                                        <p:cTn id="44" dur="500"/>
                                        <p:tgtEl>
                                          <p:spTgt spid="15">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5">
                                            <p:txEl>
                                              <p:pRg st="9" end="9"/>
                                            </p:txEl>
                                          </p:spTgt>
                                        </p:tgtEl>
                                        <p:attrNameLst>
                                          <p:attrName>style.visibility</p:attrName>
                                        </p:attrNameLst>
                                      </p:cBhvr>
                                      <p:to>
                                        <p:strVal val="visible"/>
                                      </p:to>
                                    </p:set>
                                    <p:animEffect transition="in" filter="barn(inVertical)">
                                      <p:cBhvr>
                                        <p:cTn id="49" dur="500"/>
                                        <p:tgtEl>
                                          <p:spTgt spid="15">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5">
                                            <p:txEl>
                                              <p:pRg st="10" end="10"/>
                                            </p:txEl>
                                          </p:spTgt>
                                        </p:tgtEl>
                                        <p:attrNameLst>
                                          <p:attrName>style.visibility</p:attrName>
                                        </p:attrNameLst>
                                      </p:cBhvr>
                                      <p:to>
                                        <p:strVal val="visible"/>
                                      </p:to>
                                    </p:set>
                                    <p:animEffect transition="in" filter="barn(inVertical)">
                                      <p:cBhvr>
                                        <p:cTn id="54" dur="500"/>
                                        <p:tgtEl>
                                          <p:spTgt spid="15">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5">
                                            <p:txEl>
                                              <p:pRg st="11" end="11"/>
                                            </p:txEl>
                                          </p:spTgt>
                                        </p:tgtEl>
                                        <p:attrNameLst>
                                          <p:attrName>style.visibility</p:attrName>
                                        </p:attrNameLst>
                                      </p:cBhvr>
                                      <p:to>
                                        <p:strVal val="visible"/>
                                      </p:to>
                                    </p:set>
                                    <p:animEffect transition="in" filter="barn(inVertical)">
                                      <p:cBhvr>
                                        <p:cTn id="59" dur="500"/>
                                        <p:tgtEl>
                                          <p:spTgt spid="15">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box(out)">
                                      <p:cBhvr>
                                        <p:cTn id="64" dur="500"/>
                                        <p:tgtEl>
                                          <p:spTgt spid="10"/>
                                        </p:tgtEl>
                                      </p:cBhvr>
                                    </p:animEffect>
                                  </p:childTnLst>
                                  <p:subTnLst>
                                    <p:audio>
                                      <p:cMediaNode>
                                        <p:cTn display="0" masterRel="sameClick">
                                          <p:stCondLst>
                                            <p:cond evt="begin" delay="0">
                                              <p:tn val="62"/>
                                            </p:cond>
                                          </p:stCondLst>
                                          <p:endCondLst>
                                            <p:cond evt="onStopAudio" delay="0">
                                              <p:tgtEl>
                                                <p:sldTgt/>
                                              </p:tgtEl>
                                            </p:cond>
                                          </p:endCondLst>
                                        </p:cTn>
                                        <p:tgtEl>
                                          <p:sndTgt r:embed="rId2" name="CAMERA.WAV"/>
                                        </p:tgtEl>
                                      </p:cMediaNode>
                                    </p:audio>
                                  </p:sub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10">
                                            <p:txEl>
                                              <p:pRg st="10" end="10"/>
                                            </p:txEl>
                                          </p:spTgt>
                                        </p:tgtEl>
                                        <p:attrNameLst>
                                          <p:attrName>style.visibility</p:attrName>
                                        </p:attrNameLst>
                                      </p:cBhvr>
                                      <p:to>
                                        <p:strVal val="visible"/>
                                      </p:to>
                                    </p:set>
                                    <p:animEffect transition="in" filter="barn(inVertical)">
                                      <p:cBhvr>
                                        <p:cTn id="69" dur="500"/>
                                        <p:tgtEl>
                                          <p:spTgt spid="10">
                                            <p:txEl>
                                              <p:pRg st="10" end="10"/>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animEffect transition="in" filter="barn(inVertical)">
                                      <p:cBhvr>
                                        <p:cTn id="72" dur="500"/>
                                        <p:tgtEl>
                                          <p:spTgt spid="10">
                                            <p:txEl>
                                              <p:pRg st="0" end="0"/>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10">
                                            <p:txEl>
                                              <p:pRg st="1" end="1"/>
                                            </p:txEl>
                                          </p:spTgt>
                                        </p:tgtEl>
                                        <p:attrNameLst>
                                          <p:attrName>style.visibility</p:attrName>
                                        </p:attrNameLst>
                                      </p:cBhvr>
                                      <p:to>
                                        <p:strVal val="visible"/>
                                      </p:to>
                                    </p:set>
                                    <p:animEffect transition="in" filter="barn(inVertical)">
                                      <p:cBhvr>
                                        <p:cTn id="75" dur="500"/>
                                        <p:tgtEl>
                                          <p:spTgt spid="10">
                                            <p:txEl>
                                              <p:pRg st="1" end="1"/>
                                            </p:txEl>
                                          </p:spTgt>
                                        </p:tgtEl>
                                      </p:cBhvr>
                                    </p:animEffect>
                                  </p:childTnLst>
                                </p:cTn>
                              </p:par>
                              <p:par>
                                <p:cTn id="76" presetID="16" presetClass="entr" presetSubtype="21" fill="hold" nodeType="withEffect">
                                  <p:stCondLst>
                                    <p:cond delay="0"/>
                                  </p:stCondLst>
                                  <p:childTnLst>
                                    <p:set>
                                      <p:cBhvr>
                                        <p:cTn id="77" dur="1" fill="hold">
                                          <p:stCondLst>
                                            <p:cond delay="0"/>
                                          </p:stCondLst>
                                        </p:cTn>
                                        <p:tgtEl>
                                          <p:spTgt spid="10">
                                            <p:txEl>
                                              <p:pRg st="2" end="2"/>
                                            </p:txEl>
                                          </p:spTgt>
                                        </p:tgtEl>
                                        <p:attrNameLst>
                                          <p:attrName>style.visibility</p:attrName>
                                        </p:attrNameLst>
                                      </p:cBhvr>
                                      <p:to>
                                        <p:strVal val="visible"/>
                                      </p:to>
                                    </p:set>
                                    <p:animEffect transition="in" filter="barn(inVertical)">
                                      <p:cBhvr>
                                        <p:cTn id="78" dur="500"/>
                                        <p:tgtEl>
                                          <p:spTgt spid="10">
                                            <p:txEl>
                                              <p:pRg st="2" end="2"/>
                                            </p:txEl>
                                          </p:spTgt>
                                        </p:tgtEl>
                                      </p:cBhvr>
                                    </p:animEffect>
                                  </p:childTnLst>
                                </p:cTn>
                              </p:par>
                              <p:par>
                                <p:cTn id="79" presetID="16" presetClass="entr" presetSubtype="21" fill="hold" nodeType="withEffect">
                                  <p:stCondLst>
                                    <p:cond delay="0"/>
                                  </p:stCondLst>
                                  <p:childTnLst>
                                    <p:set>
                                      <p:cBhvr>
                                        <p:cTn id="80" dur="1" fill="hold">
                                          <p:stCondLst>
                                            <p:cond delay="0"/>
                                          </p:stCondLst>
                                        </p:cTn>
                                        <p:tgtEl>
                                          <p:spTgt spid="10">
                                            <p:txEl>
                                              <p:pRg st="3" end="3"/>
                                            </p:txEl>
                                          </p:spTgt>
                                        </p:tgtEl>
                                        <p:attrNameLst>
                                          <p:attrName>style.visibility</p:attrName>
                                        </p:attrNameLst>
                                      </p:cBhvr>
                                      <p:to>
                                        <p:strVal val="visible"/>
                                      </p:to>
                                    </p:set>
                                    <p:animEffect transition="in" filter="barn(inVertical)">
                                      <p:cBhvr>
                                        <p:cTn id="81" dur="500"/>
                                        <p:tgtEl>
                                          <p:spTgt spid="10">
                                            <p:txEl>
                                              <p:pRg st="3" end="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10">
                                            <p:txEl>
                                              <p:pRg st="4" end="4"/>
                                            </p:txEl>
                                          </p:spTgt>
                                        </p:tgtEl>
                                        <p:attrNameLst>
                                          <p:attrName>style.visibility</p:attrName>
                                        </p:attrNameLst>
                                      </p:cBhvr>
                                      <p:to>
                                        <p:strVal val="visible"/>
                                      </p:to>
                                    </p:set>
                                    <p:animEffect transition="in" filter="barn(inVertical)">
                                      <p:cBhvr>
                                        <p:cTn id="86" dur="500"/>
                                        <p:tgtEl>
                                          <p:spTgt spid="10">
                                            <p:txEl>
                                              <p:pRg st="4" end="4"/>
                                            </p:txEl>
                                          </p:spTgt>
                                        </p:tgtEl>
                                      </p:cBhvr>
                                    </p:animEffect>
                                  </p:childTnLst>
                                </p:cTn>
                              </p:par>
                              <p:par>
                                <p:cTn id="87" presetID="16" presetClass="entr" presetSubtype="21" fill="hold" nodeType="withEffect">
                                  <p:stCondLst>
                                    <p:cond delay="0"/>
                                  </p:stCondLst>
                                  <p:childTnLst>
                                    <p:set>
                                      <p:cBhvr>
                                        <p:cTn id="88" dur="1" fill="hold">
                                          <p:stCondLst>
                                            <p:cond delay="0"/>
                                          </p:stCondLst>
                                        </p:cTn>
                                        <p:tgtEl>
                                          <p:spTgt spid="10">
                                            <p:txEl>
                                              <p:pRg st="5" end="5"/>
                                            </p:txEl>
                                          </p:spTgt>
                                        </p:tgtEl>
                                        <p:attrNameLst>
                                          <p:attrName>style.visibility</p:attrName>
                                        </p:attrNameLst>
                                      </p:cBhvr>
                                      <p:to>
                                        <p:strVal val="visible"/>
                                      </p:to>
                                    </p:set>
                                    <p:animEffect transition="in" filter="barn(inVertical)">
                                      <p:cBhvr>
                                        <p:cTn id="89" dur="500"/>
                                        <p:tgtEl>
                                          <p:spTgt spid="10">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10">
                                            <p:txEl>
                                              <p:pRg st="6" end="6"/>
                                            </p:txEl>
                                          </p:spTgt>
                                        </p:tgtEl>
                                        <p:attrNameLst>
                                          <p:attrName>style.visibility</p:attrName>
                                        </p:attrNameLst>
                                      </p:cBhvr>
                                      <p:to>
                                        <p:strVal val="visible"/>
                                      </p:to>
                                    </p:set>
                                    <p:animEffect transition="in" filter="barn(inVertical)">
                                      <p:cBhvr>
                                        <p:cTn id="94" dur="500"/>
                                        <p:tgtEl>
                                          <p:spTgt spid="10">
                                            <p:txEl>
                                              <p:pRg st="6" end="6"/>
                                            </p:txEl>
                                          </p:spTgt>
                                        </p:tgtEl>
                                      </p:cBhvr>
                                    </p:animEffect>
                                  </p:childTnLst>
                                </p:cTn>
                              </p:par>
                              <p:par>
                                <p:cTn id="95" presetID="16" presetClass="entr" presetSubtype="21" fill="hold" nodeType="withEffect">
                                  <p:stCondLst>
                                    <p:cond delay="0"/>
                                  </p:stCondLst>
                                  <p:childTnLst>
                                    <p:set>
                                      <p:cBhvr>
                                        <p:cTn id="96" dur="1" fill="hold">
                                          <p:stCondLst>
                                            <p:cond delay="0"/>
                                          </p:stCondLst>
                                        </p:cTn>
                                        <p:tgtEl>
                                          <p:spTgt spid="10">
                                            <p:txEl>
                                              <p:pRg st="7" end="7"/>
                                            </p:txEl>
                                          </p:spTgt>
                                        </p:tgtEl>
                                        <p:attrNameLst>
                                          <p:attrName>style.visibility</p:attrName>
                                        </p:attrNameLst>
                                      </p:cBhvr>
                                      <p:to>
                                        <p:strVal val="visible"/>
                                      </p:to>
                                    </p:set>
                                    <p:animEffect transition="in" filter="barn(inVertical)">
                                      <p:cBhvr>
                                        <p:cTn id="97" dur="500"/>
                                        <p:tgtEl>
                                          <p:spTgt spid="10">
                                            <p:txEl>
                                              <p:pRg st="7" end="7"/>
                                            </p:txEl>
                                          </p:spTgt>
                                        </p:tgtEl>
                                      </p:cBhvr>
                                    </p:animEffect>
                                  </p:childTnLst>
                                </p:cTn>
                              </p:par>
                              <p:par>
                                <p:cTn id="98" presetID="16" presetClass="entr" presetSubtype="21" fill="hold" nodeType="withEffect">
                                  <p:stCondLst>
                                    <p:cond delay="0"/>
                                  </p:stCondLst>
                                  <p:childTnLst>
                                    <p:set>
                                      <p:cBhvr>
                                        <p:cTn id="99" dur="1" fill="hold">
                                          <p:stCondLst>
                                            <p:cond delay="0"/>
                                          </p:stCondLst>
                                        </p:cTn>
                                        <p:tgtEl>
                                          <p:spTgt spid="10">
                                            <p:txEl>
                                              <p:pRg st="8" end="8"/>
                                            </p:txEl>
                                          </p:spTgt>
                                        </p:tgtEl>
                                        <p:attrNameLst>
                                          <p:attrName>style.visibility</p:attrName>
                                        </p:attrNameLst>
                                      </p:cBhvr>
                                      <p:to>
                                        <p:strVal val="visible"/>
                                      </p:to>
                                    </p:set>
                                    <p:animEffect transition="in" filter="barn(inVertical)">
                                      <p:cBhvr>
                                        <p:cTn id="100" dur="500"/>
                                        <p:tgtEl>
                                          <p:spTgt spid="10">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nodeType="clickEffect">
                                  <p:stCondLst>
                                    <p:cond delay="0"/>
                                  </p:stCondLst>
                                  <p:childTnLst>
                                    <p:set>
                                      <p:cBhvr>
                                        <p:cTn id="104" dur="1" fill="hold">
                                          <p:stCondLst>
                                            <p:cond delay="0"/>
                                          </p:stCondLst>
                                        </p:cTn>
                                        <p:tgtEl>
                                          <p:spTgt spid="10">
                                            <p:txEl>
                                              <p:pRg st="9" end="9"/>
                                            </p:txEl>
                                          </p:spTgt>
                                        </p:tgtEl>
                                        <p:attrNameLst>
                                          <p:attrName>style.visibility</p:attrName>
                                        </p:attrNameLst>
                                      </p:cBhvr>
                                      <p:to>
                                        <p:strVal val="visible"/>
                                      </p:to>
                                    </p:set>
                                    <p:animEffect transition="in" filter="barn(inVertical)">
                                      <p:cBhvr>
                                        <p:cTn id="105"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P spid="1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13</a:t>
            </a:fld>
            <a:endParaRPr lang="en-US" altLang="zh-CN" sz="1400" b="0"/>
          </a:p>
        </p:txBody>
      </p:sp>
      <p:sp>
        <p:nvSpPr>
          <p:cNvPr id="13" name="Rectangle 5"/>
          <p:cNvSpPr>
            <a:spLocks noChangeArrowheads="1"/>
          </p:cNvSpPr>
          <p:nvPr/>
        </p:nvSpPr>
        <p:spPr bwMode="auto">
          <a:xfrm>
            <a:off x="415861" y="778047"/>
            <a:ext cx="3931550" cy="5780044"/>
          </a:xfrm>
          <a:prstGeom prst="rect">
            <a:avLst/>
          </a:prstGeom>
          <a:solidFill>
            <a:schemeClr val="bg1"/>
          </a:solidFill>
          <a:ln w="28575">
            <a:solidFill>
              <a:srgbClr val="0000FF"/>
            </a:solidFill>
            <a:miter lim="800000"/>
            <a:headEnd/>
            <a:tailEnd/>
          </a:ln>
          <a:effectLst/>
        </p:spPr>
        <p:txBody>
          <a:bodyPr wrap="square" anchor="ctr">
            <a:spAutoFit/>
          </a:bodyPr>
          <a:lstStyle/>
          <a:p>
            <a:pPr>
              <a:lnSpc>
                <a:spcPct val="110000"/>
              </a:lnSpc>
            </a:pPr>
            <a:r>
              <a:rPr lang="en-US" altLang="zh-CN" sz="2400" b="1" dirty="0"/>
              <a:t>#include &lt;</a:t>
            </a:r>
            <a:r>
              <a:rPr lang="en-US" altLang="zh-CN" sz="2400" b="1" dirty="0" err="1"/>
              <a:t>stdio.h</a:t>
            </a:r>
            <a:r>
              <a:rPr lang="en-US" altLang="zh-CN" sz="2400" b="1" dirty="0"/>
              <a:t>&gt;</a:t>
            </a:r>
          </a:p>
          <a:p>
            <a:pPr>
              <a:lnSpc>
                <a:spcPct val="110000"/>
              </a:lnSpc>
            </a:pPr>
            <a:r>
              <a:rPr lang="en-US" altLang="zh-CN" sz="2400" b="1" dirty="0"/>
              <a:t>void main()</a:t>
            </a:r>
          </a:p>
          <a:p>
            <a:pPr>
              <a:lnSpc>
                <a:spcPct val="110000"/>
              </a:lnSpc>
            </a:pPr>
            <a:r>
              <a:rPr lang="en-US" altLang="zh-CN" sz="2400" b="1" dirty="0"/>
              <a:t>{</a:t>
            </a:r>
          </a:p>
          <a:p>
            <a:pPr>
              <a:lnSpc>
                <a:spcPct val="110000"/>
              </a:lnSpc>
            </a:pPr>
            <a:r>
              <a:rPr lang="en-US" altLang="zh-CN" sz="2400" b="1" dirty="0"/>
              <a:t>     </a:t>
            </a:r>
            <a:r>
              <a:rPr lang="en-US" altLang="zh-CN" sz="2400" b="1" dirty="0" err="1"/>
              <a:t>int</a:t>
            </a:r>
            <a:r>
              <a:rPr lang="en-US" altLang="zh-CN" sz="2400" b="1" dirty="0"/>
              <a:t> a, max, n;</a:t>
            </a:r>
          </a:p>
          <a:p>
            <a:pPr>
              <a:lnSpc>
                <a:spcPct val="110000"/>
              </a:lnSpc>
            </a:pPr>
            <a:r>
              <a:rPr lang="en-US" altLang="zh-CN" sz="2400" b="1" dirty="0">
                <a:solidFill>
                  <a:srgbClr val="7030A0"/>
                </a:solidFill>
              </a:rPr>
              <a:t>    </a:t>
            </a:r>
            <a:r>
              <a:rPr lang="en-US" altLang="zh-CN" sz="2400" b="1" dirty="0" err="1">
                <a:solidFill>
                  <a:srgbClr val="7030A0"/>
                </a:solidFill>
              </a:rPr>
              <a:t>scanf</a:t>
            </a:r>
            <a:r>
              <a:rPr lang="en-US" altLang="zh-CN" sz="2400" b="1" dirty="0">
                <a:solidFill>
                  <a:srgbClr val="7030A0"/>
                </a:solidFill>
              </a:rPr>
              <a:t>("%</a:t>
            </a:r>
            <a:r>
              <a:rPr lang="en-US" altLang="zh-CN" sz="2400" b="1" dirty="0" err="1">
                <a:solidFill>
                  <a:srgbClr val="7030A0"/>
                </a:solidFill>
              </a:rPr>
              <a:t>d",&amp;a</a:t>
            </a:r>
            <a:r>
              <a:rPr lang="en-US" altLang="zh-CN" sz="2400" b="1" dirty="0">
                <a:solidFill>
                  <a:srgbClr val="7030A0"/>
                </a:solidFill>
              </a:rPr>
              <a:t>);</a:t>
            </a:r>
          </a:p>
          <a:p>
            <a:pPr>
              <a:lnSpc>
                <a:spcPct val="110000"/>
              </a:lnSpc>
            </a:pPr>
            <a:r>
              <a:rPr lang="en-US" altLang="zh-CN" sz="2400" b="1" dirty="0">
                <a:solidFill>
                  <a:srgbClr val="7030A0"/>
                </a:solidFill>
              </a:rPr>
              <a:t>    max=a;</a:t>
            </a:r>
          </a:p>
          <a:p>
            <a:pPr>
              <a:lnSpc>
                <a:spcPct val="110000"/>
              </a:lnSpc>
              <a:defRPr/>
            </a:pPr>
            <a:r>
              <a:rPr lang="en-US" altLang="zh-CN" sz="2400" b="1" dirty="0">
                <a:solidFill>
                  <a:srgbClr val="FF0000"/>
                </a:solidFill>
              </a:rPr>
              <a:t>    for (n=2;n&lt;=10;n++) </a:t>
            </a:r>
          </a:p>
          <a:p>
            <a:pPr>
              <a:lnSpc>
                <a:spcPct val="110000"/>
              </a:lnSpc>
              <a:defRPr/>
            </a:pPr>
            <a:r>
              <a:rPr lang="en-US" altLang="zh-CN" sz="2400" b="1" dirty="0">
                <a:solidFill>
                  <a:srgbClr val="FF0000"/>
                </a:solidFill>
              </a:rPr>
              <a:t>    {  </a:t>
            </a:r>
          </a:p>
          <a:p>
            <a:pPr>
              <a:lnSpc>
                <a:spcPct val="110000"/>
              </a:lnSpc>
              <a:defRPr/>
            </a:pPr>
            <a:r>
              <a:rPr lang="en-US" altLang="zh-CN" sz="2400" b="1" dirty="0">
                <a:solidFill>
                  <a:srgbClr val="FF0000"/>
                </a:solidFill>
              </a:rPr>
              <a:t>       </a:t>
            </a:r>
            <a:r>
              <a:rPr lang="en-US" altLang="zh-CN" sz="2400" b="1" dirty="0" err="1">
                <a:solidFill>
                  <a:srgbClr val="FF0000"/>
                </a:solidFill>
              </a:rPr>
              <a:t>scanf</a:t>
            </a:r>
            <a:r>
              <a:rPr lang="en-US" altLang="zh-CN" sz="2400" b="1" dirty="0">
                <a:solidFill>
                  <a:srgbClr val="FF0000"/>
                </a:solidFill>
              </a:rPr>
              <a:t>("%</a:t>
            </a:r>
            <a:r>
              <a:rPr lang="en-US" altLang="zh-CN" sz="2400" b="1" dirty="0" err="1">
                <a:solidFill>
                  <a:srgbClr val="FF0000"/>
                </a:solidFill>
              </a:rPr>
              <a:t>d",&amp;a</a:t>
            </a:r>
            <a:r>
              <a:rPr lang="en-US" altLang="zh-CN" sz="2400" b="1" dirty="0">
                <a:solidFill>
                  <a:srgbClr val="FF0000"/>
                </a:solidFill>
              </a:rPr>
              <a:t>);</a:t>
            </a:r>
          </a:p>
          <a:p>
            <a:pPr>
              <a:lnSpc>
                <a:spcPct val="110000"/>
              </a:lnSpc>
              <a:defRPr/>
            </a:pPr>
            <a:r>
              <a:rPr lang="en-US" altLang="zh-CN" sz="2400" b="1" dirty="0">
                <a:solidFill>
                  <a:srgbClr val="FF0000"/>
                </a:solidFill>
              </a:rPr>
              <a:t>       if(a&gt;max)  </a:t>
            </a:r>
          </a:p>
          <a:p>
            <a:pPr>
              <a:lnSpc>
                <a:spcPct val="110000"/>
              </a:lnSpc>
              <a:defRPr/>
            </a:pPr>
            <a:r>
              <a:rPr lang="en-US" altLang="zh-CN" sz="2400" b="1" dirty="0">
                <a:solidFill>
                  <a:srgbClr val="FF0000"/>
                </a:solidFill>
              </a:rPr>
              <a:t>               max=a; </a:t>
            </a:r>
          </a:p>
          <a:p>
            <a:pPr>
              <a:lnSpc>
                <a:spcPct val="110000"/>
              </a:lnSpc>
              <a:defRPr/>
            </a:pPr>
            <a:r>
              <a:rPr lang="en-US" altLang="zh-CN" sz="2400" b="1" dirty="0">
                <a:solidFill>
                  <a:srgbClr val="FF0000"/>
                </a:solidFill>
              </a:rPr>
              <a:t>    }</a:t>
            </a:r>
          </a:p>
          <a:p>
            <a:pPr>
              <a:lnSpc>
                <a:spcPct val="110000"/>
              </a:lnSpc>
            </a:pPr>
            <a:r>
              <a:rPr lang="en-US" altLang="zh-CN" sz="2400" b="1" dirty="0"/>
              <a:t>    </a:t>
            </a:r>
            <a:r>
              <a:rPr lang="en-US" altLang="zh-CN" sz="2400" b="1" dirty="0" err="1"/>
              <a:t>printf</a:t>
            </a:r>
            <a:r>
              <a:rPr lang="en-US" altLang="zh-CN" sz="2400" b="1" dirty="0"/>
              <a:t>(</a:t>
            </a:r>
            <a:r>
              <a:rPr kumimoji="0" lang="en-US" altLang="zh-CN" sz="2400" b="1" dirty="0"/>
              <a:t>"</a:t>
            </a:r>
            <a:r>
              <a:rPr lang="en-US" altLang="zh-CN" sz="2400" b="1" dirty="0"/>
              <a:t>max=%d</a:t>
            </a:r>
            <a:r>
              <a:rPr kumimoji="0" lang="en-US" altLang="zh-CN" sz="2400" b="1" dirty="0"/>
              <a:t>"</a:t>
            </a:r>
            <a:r>
              <a:rPr lang="en-US" altLang="zh-CN" sz="2400" b="1" dirty="0"/>
              <a:t>, max);</a:t>
            </a:r>
          </a:p>
          <a:p>
            <a:pPr>
              <a:lnSpc>
                <a:spcPct val="110000"/>
              </a:lnSpc>
            </a:pPr>
            <a:r>
              <a:rPr lang="en-US" altLang="zh-CN" sz="2400" b="1" dirty="0"/>
              <a:t>} </a:t>
            </a:r>
          </a:p>
        </p:txBody>
      </p:sp>
      <p:sp>
        <p:nvSpPr>
          <p:cNvPr id="7" name="Rectangle 2"/>
          <p:cNvSpPr>
            <a:spLocks noChangeArrowheads="1"/>
          </p:cNvSpPr>
          <p:nvPr/>
        </p:nvSpPr>
        <p:spPr bwMode="auto">
          <a:xfrm>
            <a:off x="-240631" y="132351"/>
            <a:ext cx="8489365" cy="64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Clr>
                <a:schemeClr val="hlink"/>
              </a:buClr>
              <a:buFont typeface="Wingdings" pitchFamily="2" charset="2"/>
              <a:buChar char="«"/>
            </a:pPr>
            <a:r>
              <a:rPr kumimoji="1" lang="zh-CN" altLang="en-US" sz="2800" dirty="0">
                <a:latin typeface="Times New Roman" pitchFamily="18" charset="0"/>
                <a:ea typeface="隶书" pitchFamily="49" charset="-122"/>
              </a:rPr>
              <a:t>读</a:t>
            </a:r>
            <a:r>
              <a:rPr kumimoji="1" lang="en-US" altLang="zh-CN" sz="2800" dirty="0">
                <a:latin typeface="Times New Roman" pitchFamily="18" charset="0"/>
                <a:ea typeface="隶书" pitchFamily="49" charset="-122"/>
              </a:rPr>
              <a:t>10</a:t>
            </a:r>
            <a:r>
              <a:rPr kumimoji="1" lang="zh-CN" altLang="en-US" sz="2800" dirty="0">
                <a:latin typeface="Times New Roman" pitchFamily="18" charset="0"/>
                <a:ea typeface="隶书" pitchFamily="49" charset="-122"/>
              </a:rPr>
              <a:t>个整数存入数组，找出其中最大值。</a:t>
            </a:r>
            <a:endParaRPr kumimoji="1" lang="en-US" altLang="zh-CN" sz="2400" dirty="0">
              <a:latin typeface="Times New Roman" pitchFamily="18" charset="0"/>
              <a:ea typeface="隶书" pitchFamily="49" charset="-122"/>
            </a:endParaRPr>
          </a:p>
          <a:p>
            <a:pPr lvl="2">
              <a:buClr>
                <a:schemeClr val="accent2"/>
              </a:buClr>
            </a:pPr>
            <a:r>
              <a:rPr kumimoji="1" lang="zh-CN" altLang="en-US" sz="2400" dirty="0">
                <a:latin typeface="Times New Roman" pitchFamily="18" charset="0"/>
                <a:ea typeface="隶书" pitchFamily="49" charset="-122"/>
              </a:rPr>
              <a:t>　</a:t>
            </a:r>
            <a:endParaRPr kumimoji="1" lang="zh-CN" altLang="en-US" sz="2400" dirty="0">
              <a:latin typeface="Times New Roman" pitchFamily="18" charset="0"/>
            </a:endParaRPr>
          </a:p>
        </p:txBody>
      </p:sp>
      <p:sp>
        <p:nvSpPr>
          <p:cNvPr id="9" name="Text Box 21"/>
          <p:cNvSpPr txBox="1">
            <a:spLocks noChangeArrowheads="1"/>
          </p:cNvSpPr>
          <p:nvPr/>
        </p:nvSpPr>
        <p:spPr bwMode="auto">
          <a:xfrm>
            <a:off x="4523875" y="778047"/>
            <a:ext cx="4347410" cy="5806078"/>
          </a:xfrm>
          <a:prstGeom prst="rect">
            <a:avLst/>
          </a:prstGeom>
          <a:noFill/>
          <a:ln w="28575">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30000"/>
              </a:lnSpc>
            </a:pPr>
            <a:r>
              <a:rPr lang="en-US" altLang="zh-CN" sz="2400" b="1" dirty="0">
                <a:latin typeface="Arial" charset="0"/>
              </a:rPr>
              <a:t>#include &lt;</a:t>
            </a:r>
            <a:r>
              <a:rPr lang="en-US" altLang="zh-CN" sz="2400" b="1" dirty="0" err="1">
                <a:latin typeface="Arial" charset="0"/>
              </a:rPr>
              <a:t>stdio.h</a:t>
            </a:r>
            <a:r>
              <a:rPr lang="en-US" altLang="zh-CN" sz="2400" b="1" dirty="0">
                <a:latin typeface="Arial" charset="0"/>
              </a:rPr>
              <a:t>&gt;</a:t>
            </a:r>
          </a:p>
          <a:p>
            <a:pPr>
              <a:lnSpc>
                <a:spcPct val="130000"/>
              </a:lnSpc>
            </a:pPr>
            <a:r>
              <a:rPr lang="en-US" altLang="zh-CN" sz="2400" b="1" dirty="0">
                <a:latin typeface="Arial" charset="0"/>
              </a:rPr>
              <a:t>void main( )</a:t>
            </a:r>
          </a:p>
          <a:p>
            <a:pPr>
              <a:lnSpc>
                <a:spcPct val="130000"/>
              </a:lnSpc>
            </a:pPr>
            <a:r>
              <a:rPr lang="en-US" altLang="zh-CN" sz="2400" b="1" dirty="0">
                <a:latin typeface="Arial" charset="0"/>
              </a:rPr>
              <a:t>{   </a:t>
            </a:r>
          </a:p>
          <a:p>
            <a:pPr>
              <a:lnSpc>
                <a:spcPct val="130000"/>
              </a:lnSpc>
            </a:pPr>
            <a:r>
              <a:rPr lang="en-US" altLang="zh-CN" sz="2400" b="1" dirty="0">
                <a:latin typeface="Arial" charset="0"/>
              </a:rPr>
              <a:t>    </a:t>
            </a:r>
            <a:r>
              <a:rPr lang="en-US" altLang="zh-CN" sz="2400" b="1" dirty="0" err="1">
                <a:latin typeface="Arial" charset="0"/>
              </a:rPr>
              <a:t>int</a:t>
            </a:r>
            <a:r>
              <a:rPr lang="en-US" altLang="zh-CN" sz="2400" b="1" dirty="0">
                <a:latin typeface="Arial" charset="0"/>
              </a:rPr>
              <a:t> x[10], </a:t>
            </a:r>
            <a:r>
              <a:rPr lang="en-US" altLang="zh-CN" sz="2400" b="1" dirty="0" err="1">
                <a:latin typeface="Arial" charset="0"/>
              </a:rPr>
              <a:t>i</a:t>
            </a:r>
            <a:r>
              <a:rPr lang="en-US" altLang="zh-CN" sz="2400" b="1" dirty="0">
                <a:latin typeface="Arial" charset="0"/>
              </a:rPr>
              <a:t>, max;</a:t>
            </a:r>
          </a:p>
          <a:p>
            <a:pPr>
              <a:lnSpc>
                <a:spcPct val="130000"/>
              </a:lnSpc>
            </a:pPr>
            <a:r>
              <a:rPr lang="en-US" altLang="zh-CN" sz="2400" b="1" dirty="0">
                <a:solidFill>
                  <a:srgbClr val="C00000"/>
                </a:solidFill>
                <a:latin typeface="Arial" charset="0"/>
              </a:rPr>
              <a:t>    for(</a:t>
            </a:r>
            <a:r>
              <a:rPr lang="en-US" altLang="zh-CN" sz="2400" b="1" dirty="0" err="1">
                <a:solidFill>
                  <a:srgbClr val="C00000"/>
                </a:solidFill>
                <a:latin typeface="Arial" charset="0"/>
              </a:rPr>
              <a:t>i</a:t>
            </a:r>
            <a:r>
              <a:rPr lang="en-US" altLang="zh-CN" sz="2400" b="1" dirty="0">
                <a:solidFill>
                  <a:srgbClr val="C00000"/>
                </a:solidFill>
                <a:latin typeface="Arial" charset="0"/>
              </a:rPr>
              <a:t>=0; </a:t>
            </a:r>
            <a:r>
              <a:rPr lang="en-US" altLang="zh-CN" sz="2400" b="1" dirty="0" err="1">
                <a:solidFill>
                  <a:srgbClr val="C00000"/>
                </a:solidFill>
                <a:latin typeface="Arial" charset="0"/>
              </a:rPr>
              <a:t>i</a:t>
            </a:r>
            <a:r>
              <a:rPr lang="en-US" altLang="zh-CN" sz="2400" b="1" dirty="0">
                <a:solidFill>
                  <a:srgbClr val="C00000"/>
                </a:solidFill>
                <a:latin typeface="Arial" charset="0"/>
              </a:rPr>
              <a:t>&lt;10; </a:t>
            </a:r>
            <a:r>
              <a:rPr lang="en-US" altLang="zh-CN" sz="2400" b="1" dirty="0" err="1">
                <a:solidFill>
                  <a:srgbClr val="C00000"/>
                </a:solidFill>
                <a:latin typeface="Arial" charset="0"/>
              </a:rPr>
              <a:t>i</a:t>
            </a:r>
            <a:r>
              <a:rPr lang="en-US" altLang="zh-CN" sz="2400" b="1" dirty="0">
                <a:solidFill>
                  <a:srgbClr val="C00000"/>
                </a:solidFill>
                <a:latin typeface="Arial" charset="0"/>
              </a:rPr>
              <a:t>++)</a:t>
            </a:r>
          </a:p>
          <a:p>
            <a:pPr>
              <a:lnSpc>
                <a:spcPct val="130000"/>
              </a:lnSpc>
            </a:pPr>
            <a:r>
              <a:rPr lang="en-US" altLang="zh-CN" sz="2400" b="1" dirty="0">
                <a:solidFill>
                  <a:srgbClr val="C00000"/>
                </a:solidFill>
                <a:latin typeface="Arial" charset="0"/>
              </a:rPr>
              <a:t>         </a:t>
            </a:r>
            <a:r>
              <a:rPr lang="en-US" altLang="zh-CN" sz="2400" b="1" dirty="0" err="1">
                <a:solidFill>
                  <a:srgbClr val="C00000"/>
                </a:solidFill>
                <a:latin typeface="Arial" charset="0"/>
              </a:rPr>
              <a:t>scanf</a:t>
            </a:r>
            <a:r>
              <a:rPr lang="en-US" altLang="zh-CN" sz="2400" b="1" dirty="0">
                <a:solidFill>
                  <a:srgbClr val="C00000"/>
                </a:solidFill>
                <a:latin typeface="Arial" charset="0"/>
              </a:rPr>
              <a:t>("%</a:t>
            </a:r>
            <a:r>
              <a:rPr lang="en-US" altLang="zh-CN" sz="2400" b="1" dirty="0" err="1">
                <a:solidFill>
                  <a:srgbClr val="C00000"/>
                </a:solidFill>
                <a:latin typeface="Arial" charset="0"/>
              </a:rPr>
              <a:t>d",&amp;x</a:t>
            </a:r>
            <a:r>
              <a:rPr lang="en-US" altLang="zh-CN" sz="2400" b="1" dirty="0">
                <a:solidFill>
                  <a:srgbClr val="C00000"/>
                </a:solidFill>
                <a:latin typeface="Arial" charset="0"/>
              </a:rPr>
              <a:t>[</a:t>
            </a:r>
            <a:r>
              <a:rPr lang="en-US" altLang="zh-CN" sz="2400" b="1" dirty="0" err="1">
                <a:solidFill>
                  <a:srgbClr val="C00000"/>
                </a:solidFill>
                <a:latin typeface="Arial" charset="0"/>
              </a:rPr>
              <a:t>i</a:t>
            </a:r>
            <a:r>
              <a:rPr lang="en-US" altLang="zh-CN" sz="2400" b="1" dirty="0">
                <a:solidFill>
                  <a:srgbClr val="C00000"/>
                </a:solidFill>
                <a:latin typeface="Arial" charset="0"/>
              </a:rPr>
              <a:t>]);  </a:t>
            </a:r>
          </a:p>
          <a:p>
            <a:pPr>
              <a:lnSpc>
                <a:spcPct val="130000"/>
              </a:lnSpc>
            </a:pPr>
            <a:r>
              <a:rPr lang="en-US" altLang="zh-CN" sz="2400" b="1" dirty="0">
                <a:solidFill>
                  <a:srgbClr val="0000FF"/>
                </a:solidFill>
                <a:latin typeface="Arial" charset="0"/>
              </a:rPr>
              <a:t>    max=x[0];</a:t>
            </a:r>
          </a:p>
          <a:p>
            <a:pPr>
              <a:lnSpc>
                <a:spcPct val="130000"/>
              </a:lnSpc>
            </a:pPr>
            <a:r>
              <a:rPr lang="en-US" altLang="zh-CN" sz="2400" b="1" dirty="0">
                <a:solidFill>
                  <a:srgbClr val="0000FF"/>
                </a:solidFill>
                <a:latin typeface="Arial" charset="0"/>
              </a:rPr>
              <a:t>    for(</a:t>
            </a:r>
            <a:r>
              <a:rPr lang="en-US" altLang="zh-CN" sz="2400" b="1" dirty="0" err="1">
                <a:solidFill>
                  <a:srgbClr val="0000FF"/>
                </a:solidFill>
                <a:latin typeface="Arial" charset="0"/>
              </a:rPr>
              <a:t>i</a:t>
            </a:r>
            <a:r>
              <a:rPr lang="en-US" altLang="zh-CN" sz="2400" b="1" dirty="0">
                <a:solidFill>
                  <a:srgbClr val="0000FF"/>
                </a:solidFill>
                <a:latin typeface="Arial" charset="0"/>
              </a:rPr>
              <a:t>=1;i&lt;10;i++)</a:t>
            </a:r>
          </a:p>
          <a:p>
            <a:pPr>
              <a:lnSpc>
                <a:spcPct val="130000"/>
              </a:lnSpc>
            </a:pPr>
            <a:r>
              <a:rPr lang="en-US" altLang="zh-CN" sz="2400" b="1" dirty="0">
                <a:solidFill>
                  <a:srgbClr val="0000FF"/>
                </a:solidFill>
                <a:latin typeface="Arial" charset="0"/>
              </a:rPr>
              <a:t>       if(x[</a:t>
            </a:r>
            <a:r>
              <a:rPr lang="en-US" altLang="zh-CN" sz="2400" b="1" dirty="0" err="1">
                <a:solidFill>
                  <a:srgbClr val="0000FF"/>
                </a:solidFill>
                <a:latin typeface="Arial" charset="0"/>
              </a:rPr>
              <a:t>i</a:t>
            </a:r>
            <a:r>
              <a:rPr lang="en-US" altLang="zh-CN" sz="2400" b="1" dirty="0">
                <a:solidFill>
                  <a:srgbClr val="0000FF"/>
                </a:solidFill>
                <a:latin typeface="Arial" charset="0"/>
              </a:rPr>
              <a:t>]&gt;max)  </a:t>
            </a:r>
          </a:p>
          <a:p>
            <a:pPr>
              <a:lnSpc>
                <a:spcPct val="130000"/>
              </a:lnSpc>
            </a:pPr>
            <a:r>
              <a:rPr lang="en-US" altLang="zh-CN" sz="2400" b="1" dirty="0">
                <a:solidFill>
                  <a:srgbClr val="0000FF"/>
                </a:solidFill>
                <a:latin typeface="Arial" charset="0"/>
              </a:rPr>
              <a:t>              max=x[</a:t>
            </a:r>
            <a:r>
              <a:rPr lang="en-US" altLang="zh-CN" sz="2400" b="1" dirty="0" err="1">
                <a:solidFill>
                  <a:srgbClr val="0000FF"/>
                </a:solidFill>
                <a:latin typeface="Arial" charset="0"/>
              </a:rPr>
              <a:t>i</a:t>
            </a:r>
            <a:r>
              <a:rPr lang="en-US" altLang="zh-CN" sz="2400" b="1" dirty="0">
                <a:solidFill>
                  <a:srgbClr val="0000FF"/>
                </a:solidFill>
                <a:latin typeface="Arial" charset="0"/>
              </a:rPr>
              <a:t>];</a:t>
            </a:r>
          </a:p>
          <a:p>
            <a:pPr>
              <a:lnSpc>
                <a:spcPct val="130000"/>
              </a:lnSpc>
            </a:pPr>
            <a:r>
              <a:rPr lang="en-US" altLang="zh-CN" sz="2400" b="1" dirty="0">
                <a:latin typeface="Arial" charset="0"/>
              </a:rPr>
              <a:t>    </a:t>
            </a:r>
            <a:r>
              <a:rPr lang="en-US" altLang="zh-CN" sz="2400" b="1" dirty="0" err="1">
                <a:latin typeface="Arial" charset="0"/>
              </a:rPr>
              <a:t>printf</a:t>
            </a:r>
            <a:r>
              <a:rPr lang="en-US" altLang="zh-CN" sz="2400" b="1" dirty="0">
                <a:latin typeface="Arial" charset="0"/>
              </a:rPr>
              <a:t>(“max= %d\</a:t>
            </a:r>
            <a:r>
              <a:rPr lang="en-US" altLang="zh-CN" sz="2400" b="1" dirty="0" err="1">
                <a:latin typeface="Arial" charset="0"/>
              </a:rPr>
              <a:t>n",max</a:t>
            </a:r>
            <a:r>
              <a:rPr lang="en-US" altLang="zh-CN" sz="2400" b="1" dirty="0">
                <a:latin typeface="Arial" charset="0"/>
              </a:rPr>
              <a:t>);</a:t>
            </a:r>
          </a:p>
          <a:p>
            <a:pPr>
              <a:lnSpc>
                <a:spcPct val="130000"/>
              </a:lnSpc>
            </a:pPr>
            <a:r>
              <a:rPr lang="en-US" altLang="zh-CN" sz="2400" b="1" dirty="0">
                <a:latin typeface="Arial" charset="0"/>
              </a:rPr>
              <a:t>}</a:t>
            </a:r>
          </a:p>
        </p:txBody>
      </p:sp>
    </p:spTree>
    <p:extLst>
      <p:ext uri="{BB962C8B-B14F-4D97-AF65-F5344CB8AC3E}">
        <p14:creationId xmlns:p14="http://schemas.microsoft.com/office/powerpoint/2010/main" val="206307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animEffect transition="in" filter="barn(inVertical)">
                                      <p:cBhvr>
                                        <p:cTn id="17" dur="500"/>
                                        <p:tgtEl>
                                          <p:spTgt spid="9">
                                            <p:txEl>
                                              <p:pRg st="11" end="1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barn(inVertical)">
                                      <p:cBhvr>
                                        <p:cTn id="20" dur="500"/>
                                        <p:tgtEl>
                                          <p:spTgt spid="9">
                                            <p:txEl>
                                              <p:pRg st="0" end="0"/>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barn(inVertical)">
                                      <p:cBhvr>
                                        <p:cTn id="23" dur="500"/>
                                        <p:tgtEl>
                                          <p:spTgt spid="9">
                                            <p:txEl>
                                              <p:pRg st="1" end="1"/>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barn(inVertical)">
                                      <p:cBhvr>
                                        <p:cTn id="26" dur="500"/>
                                        <p:tgtEl>
                                          <p:spTgt spid="9">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Effect transition="in" filter="barn(inVertical)">
                                      <p:cBhvr>
                                        <p:cTn id="29" dur="500"/>
                                        <p:tgtEl>
                                          <p:spTgt spid="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barn(inVertical)">
                                      <p:cBhvr>
                                        <p:cTn id="34" dur="500"/>
                                        <p:tgtEl>
                                          <p:spTgt spid="9">
                                            <p:txEl>
                                              <p:pRg st="4" end="4"/>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barn(inVertical)">
                                      <p:cBhvr>
                                        <p:cTn id="37" dur="500"/>
                                        <p:tgtEl>
                                          <p:spTgt spid="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barn(inVertical)">
                                      <p:cBhvr>
                                        <p:cTn id="42" dur="500"/>
                                        <p:tgtEl>
                                          <p:spTgt spid="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barn(inVertical)">
                                      <p:cBhvr>
                                        <p:cTn id="47" dur="500"/>
                                        <p:tgtEl>
                                          <p:spTgt spid="9">
                                            <p:txEl>
                                              <p:pRg st="7" end="7"/>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animEffect transition="in" filter="barn(inVertical)">
                                      <p:cBhvr>
                                        <p:cTn id="50" dur="500"/>
                                        <p:tgtEl>
                                          <p:spTgt spid="9">
                                            <p:txEl>
                                              <p:pRg st="8" end="8"/>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9">
                                            <p:txEl>
                                              <p:pRg st="9" end="9"/>
                                            </p:txEl>
                                          </p:spTgt>
                                        </p:tgtEl>
                                        <p:attrNameLst>
                                          <p:attrName>style.visibility</p:attrName>
                                        </p:attrNameLst>
                                      </p:cBhvr>
                                      <p:to>
                                        <p:strVal val="visible"/>
                                      </p:to>
                                    </p:set>
                                    <p:animEffect transition="in" filter="barn(inVertical)">
                                      <p:cBhvr>
                                        <p:cTn id="53" dur="500"/>
                                        <p:tgtEl>
                                          <p:spTgt spid="9">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animEffect transition="in" filter="barn(inVertical)">
                                      <p:cBhvr>
                                        <p:cTn id="5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3429000"/>
            <a:ext cx="3378888" cy="224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43608" y="1785872"/>
            <a:ext cx="5580620" cy="923330"/>
          </a:xfrm>
          <a:prstGeom prst="rect">
            <a:avLst/>
          </a:prstGeom>
          <a:noFill/>
        </p:spPr>
        <p:txBody>
          <a:bodyPr wrap="none" lIns="91440" tIns="45720" rIns="91440" bIns="45720">
            <a:prstTxWarp prst="textChevron">
              <a:avLst/>
            </a:prstTxWarp>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排序算法</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62393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85358" y="387817"/>
            <a:ext cx="7324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solidFill>
                  <a:srgbClr val="C00000"/>
                </a:solidFill>
                <a:latin typeface="+mn-ea"/>
                <a:ea typeface="+mn-ea"/>
              </a:rPr>
              <a:t>用选择法对</a:t>
            </a:r>
            <a:r>
              <a:rPr kumimoji="1" lang="en-US" altLang="zh-CN" sz="2800" b="1" dirty="0">
                <a:solidFill>
                  <a:srgbClr val="C00000"/>
                </a:solidFill>
                <a:latin typeface="+mn-ea"/>
                <a:ea typeface="+mn-ea"/>
              </a:rPr>
              <a:t>n</a:t>
            </a:r>
            <a:r>
              <a:rPr kumimoji="1" lang="zh-CN" altLang="en-US" sz="2800" b="1" dirty="0">
                <a:solidFill>
                  <a:srgbClr val="C00000"/>
                </a:solidFill>
                <a:latin typeface="+mn-ea"/>
                <a:ea typeface="+mn-ea"/>
              </a:rPr>
              <a:t>个数从小到大的排序 </a:t>
            </a:r>
            <a:endParaRPr kumimoji="1" lang="en-US" altLang="zh-CN" sz="2800" b="1" dirty="0">
              <a:solidFill>
                <a:srgbClr val="C00000"/>
              </a:solidFill>
              <a:latin typeface="+mn-ea"/>
              <a:ea typeface="+mn-ea"/>
            </a:endParaRPr>
          </a:p>
        </p:txBody>
      </p:sp>
      <p:sp>
        <p:nvSpPr>
          <p:cNvPr id="53251" name="Rectangle 3"/>
          <p:cNvSpPr>
            <a:spLocks noChangeArrowheads="1"/>
          </p:cNvSpPr>
          <p:nvPr/>
        </p:nvSpPr>
        <p:spPr bwMode="auto">
          <a:xfrm>
            <a:off x="373063" y="1386789"/>
            <a:ext cx="8305716" cy="4618830"/>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p>
            <a:pPr marL="0" lvl="1" eaLnBrk="1" hangingPunct="1">
              <a:lnSpc>
                <a:spcPct val="150000"/>
              </a:lnSpc>
            </a:pPr>
            <a:r>
              <a:rPr kumimoji="1" lang="zh-CN" altLang="en-US" sz="2800" b="1" dirty="0">
                <a:latin typeface="Times New Roman" pitchFamily="18" charset="0"/>
              </a:rPr>
              <a:t>排序过程：</a:t>
            </a:r>
          </a:p>
          <a:p>
            <a:pPr marL="0" lvl="1" eaLnBrk="1" hangingPunct="1">
              <a:lnSpc>
                <a:spcPct val="150000"/>
              </a:lnSpc>
            </a:pPr>
            <a:r>
              <a:rPr kumimoji="1" lang="zh-CN" altLang="en-US" sz="2800" b="1" dirty="0">
                <a:latin typeface="Times New Roman" pitchFamily="18" charset="0"/>
              </a:rPr>
              <a:t>（</a:t>
            </a:r>
            <a:r>
              <a:rPr kumimoji="1" lang="en-US" altLang="zh-CN" sz="2800" b="1" dirty="0">
                <a:latin typeface="Times New Roman" pitchFamily="18" charset="0"/>
              </a:rPr>
              <a:t>1</a:t>
            </a:r>
            <a:r>
              <a:rPr kumimoji="1" lang="zh-CN" altLang="en-US" sz="2800" b="1" dirty="0">
                <a:latin typeface="Times New Roman" pitchFamily="18" charset="0"/>
              </a:rPr>
              <a:t>）首先通过</a:t>
            </a:r>
            <a:r>
              <a:rPr kumimoji="1" lang="en-US" altLang="zh-CN" sz="2800" b="1" dirty="0">
                <a:latin typeface="Times New Roman" pitchFamily="18" charset="0"/>
              </a:rPr>
              <a:t>n-1</a:t>
            </a:r>
            <a:r>
              <a:rPr kumimoji="1" lang="zh-CN" altLang="zh-CN" sz="2800" b="1" dirty="0">
                <a:latin typeface="Times New Roman" pitchFamily="18" charset="0"/>
              </a:rPr>
              <a:t>次比较，从</a:t>
            </a:r>
            <a:r>
              <a:rPr kumimoji="1" lang="en-US" altLang="zh-CN" sz="2800" b="1" dirty="0">
                <a:latin typeface="Times New Roman" pitchFamily="18" charset="0"/>
              </a:rPr>
              <a:t>n</a:t>
            </a:r>
            <a:r>
              <a:rPr kumimoji="1" lang="zh-CN" altLang="zh-CN" sz="2800" b="1" dirty="0">
                <a:latin typeface="Times New Roman" pitchFamily="18" charset="0"/>
              </a:rPr>
              <a:t>个数中找出最小的， 将它与第一个数交换—</a:t>
            </a:r>
            <a:r>
              <a:rPr kumimoji="1" lang="zh-CN" altLang="zh-CN" sz="2800" b="1" dirty="0">
                <a:solidFill>
                  <a:srgbClr val="0000FF"/>
                </a:solidFill>
                <a:latin typeface="Times New Roman" pitchFamily="18" charset="0"/>
              </a:rPr>
              <a:t>第一趟选择排序</a:t>
            </a:r>
            <a:r>
              <a:rPr kumimoji="1" lang="zh-CN" altLang="zh-CN" sz="2800" b="1" dirty="0">
                <a:latin typeface="Times New Roman" pitchFamily="18" charset="0"/>
              </a:rPr>
              <a:t>，</a:t>
            </a:r>
            <a:r>
              <a:rPr kumimoji="1" lang="zh-CN" altLang="zh-CN" sz="2800" b="1" dirty="0">
                <a:solidFill>
                  <a:srgbClr val="FF0000"/>
                </a:solidFill>
                <a:latin typeface="Times New Roman" pitchFamily="18" charset="0"/>
              </a:rPr>
              <a:t>结果最小的数被安置在第一个元素位置上</a:t>
            </a:r>
          </a:p>
          <a:p>
            <a:pPr marL="0" lvl="1" eaLnBrk="1" hangingPunct="1">
              <a:lnSpc>
                <a:spcPct val="150000"/>
              </a:lnSpc>
            </a:pPr>
            <a:r>
              <a:rPr kumimoji="1" lang="zh-CN" altLang="zh-CN" sz="2800" b="1" dirty="0">
                <a:latin typeface="Times New Roman" pitchFamily="18" charset="0"/>
              </a:rPr>
              <a:t>（2）再通过</a:t>
            </a:r>
            <a:r>
              <a:rPr kumimoji="1" lang="en-US" altLang="zh-CN" sz="2800" b="1" dirty="0">
                <a:latin typeface="Times New Roman" pitchFamily="18" charset="0"/>
              </a:rPr>
              <a:t>n-2</a:t>
            </a:r>
            <a:r>
              <a:rPr kumimoji="1" lang="zh-CN" altLang="zh-CN" sz="2800" b="1" dirty="0">
                <a:latin typeface="Times New Roman" pitchFamily="18" charset="0"/>
              </a:rPr>
              <a:t>次比较，从剩余的</a:t>
            </a:r>
            <a:r>
              <a:rPr kumimoji="1" lang="en-US" altLang="zh-CN" sz="2800" b="1" dirty="0">
                <a:latin typeface="Times New Roman" pitchFamily="18" charset="0"/>
              </a:rPr>
              <a:t>n-1</a:t>
            </a:r>
            <a:r>
              <a:rPr kumimoji="1" lang="zh-CN" altLang="zh-CN" sz="2800" b="1" dirty="0">
                <a:latin typeface="Times New Roman" pitchFamily="18" charset="0"/>
              </a:rPr>
              <a:t>个数中找出</a:t>
            </a:r>
            <a:r>
              <a:rPr kumimoji="1" lang="zh-CN" altLang="zh-CN" sz="2800" b="1" dirty="0">
                <a:solidFill>
                  <a:srgbClr val="FF0000"/>
                </a:solidFill>
                <a:latin typeface="Times New Roman" pitchFamily="18" charset="0"/>
              </a:rPr>
              <a:t>次小</a:t>
            </a:r>
            <a:r>
              <a:rPr kumimoji="1" lang="zh-CN" altLang="zh-CN" sz="2800" b="1" dirty="0">
                <a:latin typeface="Times New Roman" pitchFamily="18" charset="0"/>
              </a:rPr>
              <a:t>的</a:t>
            </a:r>
            <a:r>
              <a:rPr kumimoji="1" lang="zh-CN" altLang="en-US" sz="2800" b="1" dirty="0">
                <a:latin typeface="Times New Roman" pitchFamily="18" charset="0"/>
              </a:rPr>
              <a:t>数</a:t>
            </a:r>
            <a:r>
              <a:rPr kumimoji="1" lang="zh-CN" altLang="zh-CN" sz="2800" b="1" dirty="0">
                <a:latin typeface="Times New Roman" pitchFamily="18" charset="0"/>
              </a:rPr>
              <a:t>，将它与第二个数交换—</a:t>
            </a:r>
            <a:r>
              <a:rPr kumimoji="1" lang="zh-CN" altLang="zh-CN" sz="2800" b="1" dirty="0">
                <a:solidFill>
                  <a:srgbClr val="0000FF"/>
                </a:solidFill>
                <a:latin typeface="Times New Roman" pitchFamily="18" charset="0"/>
              </a:rPr>
              <a:t>第二趟选择排序</a:t>
            </a:r>
            <a:endParaRPr kumimoji="1" lang="zh-CN" altLang="zh-CN" sz="2800" b="1" dirty="0">
              <a:solidFill>
                <a:schemeClr val="bg2"/>
              </a:solidFill>
              <a:latin typeface="Times New Roman" pitchFamily="18" charset="0"/>
            </a:endParaRPr>
          </a:p>
          <a:p>
            <a:pPr marL="0" lvl="1" eaLnBrk="1" hangingPunct="1">
              <a:lnSpc>
                <a:spcPct val="150000"/>
              </a:lnSpc>
            </a:pPr>
            <a:r>
              <a:rPr kumimoji="1" lang="zh-CN" altLang="zh-CN" sz="2800" b="1" dirty="0">
                <a:latin typeface="Times New Roman" pitchFamily="18" charset="0"/>
              </a:rPr>
              <a:t>（3）重复上述过程，共经过</a:t>
            </a:r>
            <a:r>
              <a:rPr kumimoji="1" lang="zh-CN" altLang="en-US" sz="2800" b="1" dirty="0">
                <a:solidFill>
                  <a:srgbClr val="0000FF"/>
                </a:solidFill>
                <a:latin typeface="Times New Roman" pitchFamily="18" charset="0"/>
              </a:rPr>
              <a:t>？</a:t>
            </a:r>
            <a:r>
              <a:rPr kumimoji="1" lang="zh-CN" altLang="zh-CN" sz="2800" b="1" dirty="0">
                <a:solidFill>
                  <a:srgbClr val="0000FF"/>
                </a:solidFill>
                <a:latin typeface="Times New Roman" pitchFamily="18" charset="0"/>
              </a:rPr>
              <a:t>趟</a:t>
            </a:r>
            <a:r>
              <a:rPr kumimoji="1" lang="zh-CN" altLang="zh-CN" sz="2800" b="1" dirty="0">
                <a:latin typeface="Times New Roman" pitchFamily="18" charset="0"/>
              </a:rPr>
              <a:t>排序后，排序结束</a:t>
            </a:r>
            <a:endParaRPr kumimoji="1" lang="zh-CN" altLang="en-US" sz="2800" b="1" dirty="0">
              <a:latin typeface="Times New Roman" pitchFamily="18" charset="0"/>
            </a:endParaRPr>
          </a:p>
        </p:txBody>
      </p:sp>
    </p:spTree>
    <p:extLst>
      <p:ext uri="{BB962C8B-B14F-4D97-AF65-F5344CB8AC3E}">
        <p14:creationId xmlns:p14="http://schemas.microsoft.com/office/powerpoint/2010/main" val="18556678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3251"/>
                                        </p:tgtEl>
                                        <p:attrNameLst>
                                          <p:attrName>style.visibility</p:attrName>
                                        </p:attrNameLst>
                                      </p:cBhvr>
                                      <p:to>
                                        <p:strVal val="visible"/>
                                      </p:to>
                                    </p:set>
                                    <p:animEffect transition="in" filter="box(out)">
                                      <p:cBhvr>
                                        <p:cTn id="13" dur="500"/>
                                        <p:tgtEl>
                                          <p:spTgt spid="53251"/>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3251">
                                            <p:txEl>
                                              <p:pRg st="0" end="0"/>
                                            </p:txEl>
                                          </p:spTgt>
                                        </p:tgtEl>
                                        <p:attrNameLst>
                                          <p:attrName>style.visibility</p:attrName>
                                        </p:attrNameLst>
                                      </p:cBhvr>
                                      <p:to>
                                        <p:strVal val="visible"/>
                                      </p:to>
                                    </p:set>
                                    <p:animEffect transition="in" filter="circle(in)">
                                      <p:cBhvr>
                                        <p:cTn id="18" dur="2000"/>
                                        <p:tgtEl>
                                          <p:spTgt spid="5325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53251">
                                            <p:txEl>
                                              <p:pRg st="1" end="1"/>
                                            </p:txEl>
                                          </p:spTgt>
                                        </p:tgtEl>
                                        <p:attrNameLst>
                                          <p:attrName>style.visibility</p:attrName>
                                        </p:attrNameLst>
                                      </p:cBhvr>
                                      <p:to>
                                        <p:strVal val="visible"/>
                                      </p:to>
                                    </p:set>
                                    <p:animEffect transition="in" filter="circle(in)">
                                      <p:cBhvr>
                                        <p:cTn id="23" dur="2000"/>
                                        <p:tgtEl>
                                          <p:spTgt spid="5325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3251">
                                            <p:txEl>
                                              <p:pRg st="2" end="2"/>
                                            </p:txEl>
                                          </p:spTgt>
                                        </p:tgtEl>
                                        <p:attrNameLst>
                                          <p:attrName>style.visibility</p:attrName>
                                        </p:attrNameLst>
                                      </p:cBhvr>
                                      <p:to>
                                        <p:strVal val="visible"/>
                                      </p:to>
                                    </p:set>
                                    <p:animEffect transition="in" filter="circle(in)">
                                      <p:cBhvr>
                                        <p:cTn id="28" dur="2000"/>
                                        <p:tgtEl>
                                          <p:spTgt spid="5325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53251">
                                            <p:txEl>
                                              <p:pRg st="3" end="3"/>
                                            </p:txEl>
                                          </p:spTgt>
                                        </p:tgtEl>
                                        <p:attrNameLst>
                                          <p:attrName>style.visibility</p:attrName>
                                        </p:attrNameLst>
                                      </p:cBhvr>
                                      <p:to>
                                        <p:strVal val="visible"/>
                                      </p:to>
                                    </p:set>
                                    <p:animEffect transition="in" filter="circle(in)">
                                      <p:cBhvr>
                                        <p:cTn id="33" dur="20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P spid="5325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3"/>
          <p:cNvSpPr>
            <a:spLocks noChangeArrowheads="1"/>
          </p:cNvSpPr>
          <p:nvPr/>
        </p:nvSpPr>
        <p:spPr bwMode="auto">
          <a:xfrm>
            <a:off x="628650" y="323850"/>
            <a:ext cx="7981950" cy="6267450"/>
          </a:xfrm>
          <a:prstGeom prst="rect">
            <a:avLst/>
          </a:prstGeom>
          <a:solidFill>
            <a:schemeClr val="bg1"/>
          </a:solidFill>
          <a:ln w="38100">
            <a:noFill/>
            <a:miter lim="800000"/>
            <a:headEnd/>
            <a:tailEnd/>
          </a:ln>
          <a:effectLst/>
        </p:spPr>
        <p:txBody>
          <a:bodyPr wrap="none" lIns="90000" tIns="46800" rIns="90000" bIns="46800" anchor="ctr">
            <a:spAutoFit/>
          </a:bodyPr>
          <a:lstStyle/>
          <a:p>
            <a:endParaRPr lang="zh-CN" altLang="en-US"/>
          </a:p>
        </p:txBody>
      </p:sp>
      <p:sp>
        <p:nvSpPr>
          <p:cNvPr id="54274" name="Text Box 2"/>
          <p:cNvSpPr txBox="1">
            <a:spLocks noChangeArrowheads="1"/>
          </p:cNvSpPr>
          <p:nvPr/>
        </p:nvSpPr>
        <p:spPr bwMode="auto">
          <a:xfrm>
            <a:off x="784722" y="842569"/>
            <a:ext cx="44275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b="1" dirty="0">
                <a:latin typeface="Times New Roman" pitchFamily="18" charset="0"/>
              </a:rPr>
              <a:t>例</a:t>
            </a:r>
          </a:p>
        </p:txBody>
      </p:sp>
      <p:sp>
        <p:nvSpPr>
          <p:cNvPr id="16388" name="Text Box 3"/>
          <p:cNvSpPr txBox="1">
            <a:spLocks noChangeArrowheads="1"/>
          </p:cNvSpPr>
          <p:nvPr/>
        </p:nvSpPr>
        <p:spPr bwMode="auto">
          <a:xfrm>
            <a:off x="2606675" y="714375"/>
            <a:ext cx="184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chemeClr val="bg2"/>
              </a:solidFill>
              <a:latin typeface="Times New Roman" pitchFamily="18" charset="0"/>
            </a:endParaRPr>
          </a:p>
        </p:txBody>
      </p:sp>
      <p:sp>
        <p:nvSpPr>
          <p:cNvPr id="54276" name="Text Box 4"/>
          <p:cNvSpPr txBox="1">
            <a:spLocks noChangeArrowheads="1"/>
          </p:cNvSpPr>
          <p:nvPr/>
        </p:nvSpPr>
        <p:spPr bwMode="auto">
          <a:xfrm>
            <a:off x="1909763" y="904875"/>
            <a:ext cx="516840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b="1" dirty="0">
                <a:latin typeface="Times New Roman" pitchFamily="18" charset="0"/>
              </a:rPr>
              <a:t>初始：   </a:t>
            </a:r>
            <a:r>
              <a:rPr kumimoji="1" lang="en-US" altLang="zh-CN" sz="2000" b="1" dirty="0">
                <a:latin typeface="Times New Roman" pitchFamily="18" charset="0"/>
              </a:rPr>
              <a:t>[ 49     38     65     97     76     13     27 ]</a:t>
            </a:r>
          </a:p>
        </p:txBody>
      </p:sp>
      <p:grpSp>
        <p:nvGrpSpPr>
          <p:cNvPr id="54357" name="Group 85"/>
          <p:cNvGrpSpPr>
            <a:grpSpLocks/>
          </p:cNvGrpSpPr>
          <p:nvPr/>
        </p:nvGrpSpPr>
        <p:grpSpPr bwMode="auto">
          <a:xfrm>
            <a:off x="3175000" y="336132"/>
            <a:ext cx="311150" cy="625475"/>
            <a:chOff x="1920" y="206"/>
            <a:chExt cx="196" cy="394"/>
          </a:xfrm>
        </p:grpSpPr>
        <p:sp>
          <p:nvSpPr>
            <p:cNvPr id="16468" name="Line 6"/>
            <p:cNvSpPr>
              <a:spLocks noChangeShapeType="1"/>
            </p:cNvSpPr>
            <p:nvPr/>
          </p:nvSpPr>
          <p:spPr bwMode="auto">
            <a:xfrm>
              <a:off x="2000" y="422"/>
              <a:ext cx="0" cy="17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69" name="Text Box 7"/>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k</a:t>
              </a:r>
              <a:endParaRPr kumimoji="1" lang="en-US" altLang="zh-CN" sz="2000" dirty="0">
                <a:solidFill>
                  <a:schemeClr val="bg2"/>
                </a:solidFill>
                <a:latin typeface="Times New Roman" pitchFamily="18" charset="0"/>
              </a:endParaRPr>
            </a:p>
          </p:txBody>
        </p:sp>
      </p:grpSp>
      <p:grpSp>
        <p:nvGrpSpPr>
          <p:cNvPr id="54370" name="Group 98"/>
          <p:cNvGrpSpPr>
            <a:grpSpLocks/>
          </p:cNvGrpSpPr>
          <p:nvPr/>
        </p:nvGrpSpPr>
        <p:grpSpPr bwMode="auto">
          <a:xfrm>
            <a:off x="3683000" y="1217613"/>
            <a:ext cx="254000" cy="598487"/>
            <a:chOff x="2320" y="767"/>
            <a:chExt cx="160" cy="377"/>
          </a:xfrm>
        </p:grpSpPr>
        <p:sp>
          <p:nvSpPr>
            <p:cNvPr id="16466" name="Line 9"/>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67" name="Text Box 10"/>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669900"/>
                  </a:solidFill>
                  <a:latin typeface="Times New Roman" pitchFamily="18" charset="0"/>
                </a:rPr>
                <a:t>j</a:t>
              </a:r>
            </a:p>
          </p:txBody>
        </p:sp>
      </p:grpSp>
      <p:sp>
        <p:nvSpPr>
          <p:cNvPr id="54304" name="Text Box 32"/>
          <p:cNvSpPr txBox="1">
            <a:spLocks noChangeArrowheads="1"/>
          </p:cNvSpPr>
          <p:nvPr/>
        </p:nvSpPr>
        <p:spPr bwMode="auto">
          <a:xfrm>
            <a:off x="1336675" y="872957"/>
            <a:ext cx="5293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b="1" dirty="0" err="1">
                <a:latin typeface="Times New Roman" pitchFamily="18" charset="0"/>
              </a:rPr>
              <a:t>i</a:t>
            </a:r>
            <a:r>
              <a:rPr kumimoji="1" lang="en-US" altLang="zh-CN" sz="2000" b="1" dirty="0">
                <a:latin typeface="Times New Roman" pitchFamily="18" charset="0"/>
              </a:rPr>
              <a:t>=1</a:t>
            </a:r>
          </a:p>
        </p:txBody>
      </p:sp>
      <p:sp>
        <p:nvSpPr>
          <p:cNvPr id="54305" name="Text Box 33"/>
          <p:cNvSpPr txBox="1">
            <a:spLocks noChangeArrowheads="1"/>
          </p:cNvSpPr>
          <p:nvPr/>
        </p:nvSpPr>
        <p:spPr bwMode="auto">
          <a:xfrm>
            <a:off x="3059832" y="908720"/>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b="1" dirty="0">
                <a:solidFill>
                  <a:srgbClr val="C00000"/>
                </a:solidFill>
                <a:latin typeface="Times New Roman" pitchFamily="18" charset="0"/>
              </a:rPr>
              <a:t>13</a:t>
            </a:r>
          </a:p>
        </p:txBody>
      </p:sp>
      <p:sp>
        <p:nvSpPr>
          <p:cNvPr id="54306" name="Text Box 34"/>
          <p:cNvSpPr txBox="1">
            <a:spLocks noChangeArrowheads="1"/>
          </p:cNvSpPr>
          <p:nvPr/>
        </p:nvSpPr>
        <p:spPr bwMode="auto">
          <a:xfrm>
            <a:off x="5868144" y="908720"/>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b="1" dirty="0">
                <a:solidFill>
                  <a:srgbClr val="C00000"/>
                </a:solidFill>
                <a:latin typeface="Times New Roman" pitchFamily="18" charset="0"/>
              </a:rPr>
              <a:t>49</a:t>
            </a:r>
          </a:p>
        </p:txBody>
      </p:sp>
      <p:sp>
        <p:nvSpPr>
          <p:cNvPr id="54307" name="Text Box 35"/>
          <p:cNvSpPr txBox="1">
            <a:spLocks noChangeArrowheads="1"/>
          </p:cNvSpPr>
          <p:nvPr/>
        </p:nvSpPr>
        <p:spPr bwMode="auto">
          <a:xfrm>
            <a:off x="1871663" y="2449512"/>
            <a:ext cx="516840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b="1" dirty="0">
                <a:latin typeface="Times New Roman" pitchFamily="18" charset="0"/>
              </a:rPr>
              <a:t>一趟：    </a:t>
            </a:r>
            <a:r>
              <a:rPr kumimoji="1" lang="en-US" altLang="zh-CN" sz="2000" b="1" dirty="0">
                <a:latin typeface="Times New Roman" pitchFamily="18" charset="0"/>
              </a:rPr>
              <a:t>13     [38     65     97     76     49     27 ]</a:t>
            </a:r>
          </a:p>
        </p:txBody>
      </p:sp>
      <p:sp>
        <p:nvSpPr>
          <p:cNvPr id="54308" name="Text Box 36"/>
          <p:cNvSpPr txBox="1">
            <a:spLocks noChangeArrowheads="1"/>
          </p:cNvSpPr>
          <p:nvPr/>
        </p:nvSpPr>
        <p:spPr bwMode="auto">
          <a:xfrm>
            <a:off x="1366838" y="2471738"/>
            <a:ext cx="5293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b="1" dirty="0" err="1">
                <a:latin typeface="Times New Roman" pitchFamily="18" charset="0"/>
              </a:rPr>
              <a:t>i</a:t>
            </a:r>
            <a:r>
              <a:rPr kumimoji="1" lang="en-US" altLang="zh-CN" sz="2000" b="1" dirty="0">
                <a:latin typeface="Times New Roman" pitchFamily="18" charset="0"/>
              </a:rPr>
              <a:t>=2</a:t>
            </a:r>
          </a:p>
        </p:txBody>
      </p:sp>
      <p:sp>
        <p:nvSpPr>
          <p:cNvPr id="54330" name="Text Box 58"/>
          <p:cNvSpPr txBox="1">
            <a:spLocks noChangeArrowheads="1"/>
          </p:cNvSpPr>
          <p:nvPr/>
        </p:nvSpPr>
        <p:spPr bwMode="auto">
          <a:xfrm>
            <a:off x="3635896" y="2449512"/>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b="1" dirty="0">
                <a:solidFill>
                  <a:srgbClr val="C00000"/>
                </a:solidFill>
                <a:latin typeface="Times New Roman" pitchFamily="18" charset="0"/>
              </a:rPr>
              <a:t>27</a:t>
            </a:r>
          </a:p>
        </p:txBody>
      </p:sp>
      <p:sp>
        <p:nvSpPr>
          <p:cNvPr id="54331" name="Text Box 59"/>
          <p:cNvSpPr txBox="1">
            <a:spLocks noChangeArrowheads="1"/>
          </p:cNvSpPr>
          <p:nvPr/>
        </p:nvSpPr>
        <p:spPr bwMode="auto">
          <a:xfrm>
            <a:off x="6372200" y="2471738"/>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b="1" dirty="0">
                <a:solidFill>
                  <a:srgbClr val="C00000"/>
                </a:solidFill>
                <a:latin typeface="Times New Roman" pitchFamily="18" charset="0"/>
              </a:rPr>
              <a:t>38</a:t>
            </a:r>
          </a:p>
        </p:txBody>
      </p:sp>
      <p:grpSp>
        <p:nvGrpSpPr>
          <p:cNvPr id="54402" name="Group 130"/>
          <p:cNvGrpSpPr>
            <a:grpSpLocks/>
          </p:cNvGrpSpPr>
          <p:nvPr/>
        </p:nvGrpSpPr>
        <p:grpSpPr bwMode="auto">
          <a:xfrm>
            <a:off x="1863725" y="3521075"/>
            <a:ext cx="5232400" cy="501650"/>
            <a:chOff x="1174" y="2218"/>
            <a:chExt cx="3296" cy="316"/>
          </a:xfrm>
        </p:grpSpPr>
        <p:sp>
          <p:nvSpPr>
            <p:cNvPr id="16461" name="Text Box 61"/>
            <p:cNvSpPr txBox="1">
              <a:spLocks noChangeArrowheads="1"/>
            </p:cNvSpPr>
            <p:nvPr/>
          </p:nvSpPr>
          <p:spPr bwMode="auto">
            <a:xfrm>
              <a:off x="1174" y="2218"/>
              <a:ext cx="329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b="1" dirty="0">
                  <a:latin typeface="Times New Roman" pitchFamily="18" charset="0"/>
                </a:rPr>
                <a:t>二趟：    </a:t>
              </a:r>
              <a:r>
                <a:rPr kumimoji="1" lang="en-US" altLang="zh-CN" sz="2000" dirty="0">
                  <a:solidFill>
                    <a:srgbClr val="FF0000"/>
                  </a:solidFill>
                  <a:latin typeface="Times New Roman" pitchFamily="18" charset="0"/>
                </a:rPr>
                <a:t>13      27</a:t>
              </a:r>
              <a:r>
                <a:rPr kumimoji="1" lang="en-US" altLang="zh-CN" sz="2000" dirty="0">
                  <a:solidFill>
                    <a:schemeClr val="bg2"/>
                  </a:solidFill>
                  <a:latin typeface="Times New Roman" pitchFamily="18" charset="0"/>
                </a:rPr>
                <a:t>     </a:t>
              </a:r>
              <a:r>
                <a:rPr kumimoji="1" lang="en-US" altLang="zh-CN" sz="2000" b="1" dirty="0">
                  <a:latin typeface="Times New Roman" pitchFamily="18" charset="0"/>
                </a:rPr>
                <a:t>[65     97     76     49     38 ]</a:t>
              </a:r>
            </a:p>
          </p:txBody>
        </p:sp>
        <p:grpSp>
          <p:nvGrpSpPr>
            <p:cNvPr id="16462" name="Group 129"/>
            <p:cNvGrpSpPr>
              <a:grpSpLocks/>
            </p:cNvGrpSpPr>
            <p:nvPr/>
          </p:nvGrpSpPr>
          <p:grpSpPr bwMode="auto">
            <a:xfrm>
              <a:off x="2775" y="2408"/>
              <a:ext cx="1420" cy="126"/>
              <a:chOff x="2775" y="2408"/>
              <a:chExt cx="1420" cy="126"/>
            </a:xfrm>
          </p:grpSpPr>
          <p:sp>
            <p:nvSpPr>
              <p:cNvPr id="16463" name="Line 62"/>
              <p:cNvSpPr>
                <a:spLocks noChangeShapeType="1"/>
              </p:cNvSpPr>
              <p:nvPr/>
            </p:nvSpPr>
            <p:spPr bwMode="auto">
              <a:xfrm>
                <a:off x="4194" y="2426"/>
                <a:ext cx="1" cy="9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64" name="Line 63"/>
              <p:cNvSpPr>
                <a:spLocks noChangeShapeType="1"/>
              </p:cNvSpPr>
              <p:nvPr/>
            </p:nvSpPr>
            <p:spPr bwMode="auto">
              <a:xfrm flipV="1">
                <a:off x="2775" y="2408"/>
                <a:ext cx="0" cy="12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65" name="Line 64"/>
              <p:cNvSpPr>
                <a:spLocks noChangeShapeType="1"/>
              </p:cNvSpPr>
              <p:nvPr/>
            </p:nvSpPr>
            <p:spPr bwMode="auto">
              <a:xfrm>
                <a:off x="2790" y="2534"/>
                <a:ext cx="1389"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54404" name="Group 132"/>
          <p:cNvGrpSpPr>
            <a:grpSpLocks/>
          </p:cNvGrpSpPr>
          <p:nvPr/>
        </p:nvGrpSpPr>
        <p:grpSpPr bwMode="auto">
          <a:xfrm>
            <a:off x="1863725" y="4254500"/>
            <a:ext cx="5232400" cy="504825"/>
            <a:chOff x="1174" y="2680"/>
            <a:chExt cx="3296" cy="318"/>
          </a:xfrm>
        </p:grpSpPr>
        <p:sp>
          <p:nvSpPr>
            <p:cNvPr id="16456" name="Text Box 66"/>
            <p:cNvSpPr txBox="1">
              <a:spLocks noChangeArrowheads="1"/>
            </p:cNvSpPr>
            <p:nvPr/>
          </p:nvSpPr>
          <p:spPr bwMode="auto">
            <a:xfrm>
              <a:off x="1174" y="2680"/>
              <a:ext cx="329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b="1" dirty="0">
                  <a:latin typeface="Times New Roman" pitchFamily="18" charset="0"/>
                </a:rPr>
                <a:t>三趟：</a:t>
              </a:r>
              <a:r>
                <a:rPr kumimoji="1" lang="zh-CN" altLang="en-US" sz="2000" dirty="0">
                  <a:solidFill>
                    <a:schemeClr val="bg2"/>
                  </a:solidFill>
                  <a:latin typeface="Times New Roman" pitchFamily="18" charset="0"/>
                </a:rPr>
                <a:t>    </a:t>
              </a:r>
              <a:r>
                <a:rPr kumimoji="1" lang="en-US" altLang="zh-CN" sz="2000" dirty="0">
                  <a:solidFill>
                    <a:srgbClr val="FF0000"/>
                  </a:solidFill>
                  <a:latin typeface="Times New Roman" pitchFamily="18" charset="0"/>
                </a:rPr>
                <a:t>13      27     38</a:t>
              </a:r>
              <a:r>
                <a:rPr kumimoji="1" lang="en-US" altLang="zh-CN" sz="2000" dirty="0">
                  <a:solidFill>
                    <a:schemeClr val="bg2"/>
                  </a:solidFill>
                  <a:latin typeface="Times New Roman" pitchFamily="18" charset="0"/>
                </a:rPr>
                <a:t>     </a:t>
              </a:r>
              <a:r>
                <a:rPr kumimoji="1" lang="en-US" altLang="zh-CN" sz="2000" b="1" dirty="0">
                  <a:latin typeface="Times New Roman" pitchFamily="18" charset="0"/>
                </a:rPr>
                <a:t>[97     76     49     65 ]</a:t>
              </a:r>
            </a:p>
          </p:txBody>
        </p:sp>
        <p:grpSp>
          <p:nvGrpSpPr>
            <p:cNvPr id="16457" name="Group 131"/>
            <p:cNvGrpSpPr>
              <a:grpSpLocks/>
            </p:cNvGrpSpPr>
            <p:nvPr/>
          </p:nvGrpSpPr>
          <p:grpSpPr bwMode="auto">
            <a:xfrm>
              <a:off x="3108" y="2854"/>
              <a:ext cx="709" cy="144"/>
              <a:chOff x="3108" y="2854"/>
              <a:chExt cx="709" cy="144"/>
            </a:xfrm>
          </p:grpSpPr>
          <p:sp>
            <p:nvSpPr>
              <p:cNvPr id="16458" name="Line 67"/>
              <p:cNvSpPr>
                <a:spLocks noChangeShapeType="1"/>
              </p:cNvSpPr>
              <p:nvPr/>
            </p:nvSpPr>
            <p:spPr bwMode="auto">
              <a:xfrm>
                <a:off x="3816" y="2854"/>
                <a:ext cx="1" cy="14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59" name="Line 68"/>
              <p:cNvSpPr>
                <a:spLocks noChangeShapeType="1"/>
              </p:cNvSpPr>
              <p:nvPr/>
            </p:nvSpPr>
            <p:spPr bwMode="auto">
              <a:xfrm flipV="1">
                <a:off x="3108" y="2859"/>
                <a:ext cx="0" cy="12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60" name="Line 69"/>
              <p:cNvSpPr>
                <a:spLocks noChangeShapeType="1"/>
              </p:cNvSpPr>
              <p:nvPr/>
            </p:nvSpPr>
            <p:spPr bwMode="auto">
              <a:xfrm>
                <a:off x="3117" y="2989"/>
                <a:ext cx="6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54406" name="Group 134"/>
          <p:cNvGrpSpPr>
            <a:grpSpLocks/>
          </p:cNvGrpSpPr>
          <p:nvPr/>
        </p:nvGrpSpPr>
        <p:grpSpPr bwMode="auto">
          <a:xfrm>
            <a:off x="1863725" y="4776788"/>
            <a:ext cx="5232400" cy="539750"/>
            <a:chOff x="1174" y="3009"/>
            <a:chExt cx="3296" cy="340"/>
          </a:xfrm>
        </p:grpSpPr>
        <p:sp>
          <p:nvSpPr>
            <p:cNvPr id="16451" name="Text Box 71"/>
            <p:cNvSpPr txBox="1">
              <a:spLocks noChangeArrowheads="1"/>
            </p:cNvSpPr>
            <p:nvPr/>
          </p:nvSpPr>
          <p:spPr bwMode="auto">
            <a:xfrm>
              <a:off x="1174" y="3009"/>
              <a:ext cx="329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b="1" dirty="0">
                  <a:latin typeface="Times New Roman" pitchFamily="18" charset="0"/>
                </a:rPr>
                <a:t>四趟：    </a:t>
              </a:r>
              <a:r>
                <a:rPr kumimoji="1" lang="en-US" altLang="zh-CN" sz="2000" dirty="0">
                  <a:solidFill>
                    <a:srgbClr val="FF0000"/>
                  </a:solidFill>
                  <a:latin typeface="Times New Roman" pitchFamily="18" charset="0"/>
                </a:rPr>
                <a:t>13      27     38     49</a:t>
              </a:r>
              <a:r>
                <a:rPr kumimoji="1" lang="en-US" altLang="zh-CN" sz="2000" dirty="0">
                  <a:solidFill>
                    <a:schemeClr val="bg2"/>
                  </a:solidFill>
                  <a:latin typeface="Times New Roman" pitchFamily="18" charset="0"/>
                </a:rPr>
                <a:t>     </a:t>
              </a:r>
              <a:r>
                <a:rPr kumimoji="1" lang="en-US" altLang="zh-CN" sz="2000" b="1" dirty="0">
                  <a:latin typeface="Times New Roman" pitchFamily="18" charset="0"/>
                </a:rPr>
                <a:t>[76     97     65 ]</a:t>
              </a:r>
            </a:p>
          </p:txBody>
        </p:sp>
        <p:grpSp>
          <p:nvGrpSpPr>
            <p:cNvPr id="16452" name="Group 133"/>
            <p:cNvGrpSpPr>
              <a:grpSpLocks/>
            </p:cNvGrpSpPr>
            <p:nvPr/>
          </p:nvGrpSpPr>
          <p:grpSpPr bwMode="auto">
            <a:xfrm>
              <a:off x="3452" y="3205"/>
              <a:ext cx="709" cy="144"/>
              <a:chOff x="3452" y="3205"/>
              <a:chExt cx="709" cy="144"/>
            </a:xfrm>
          </p:grpSpPr>
          <p:sp>
            <p:nvSpPr>
              <p:cNvPr id="16453" name="Line 72"/>
              <p:cNvSpPr>
                <a:spLocks noChangeShapeType="1"/>
              </p:cNvSpPr>
              <p:nvPr/>
            </p:nvSpPr>
            <p:spPr bwMode="auto">
              <a:xfrm>
                <a:off x="4160" y="3205"/>
                <a:ext cx="1" cy="14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54" name="Line 73"/>
              <p:cNvSpPr>
                <a:spLocks noChangeShapeType="1"/>
              </p:cNvSpPr>
              <p:nvPr/>
            </p:nvSpPr>
            <p:spPr bwMode="auto">
              <a:xfrm flipV="1">
                <a:off x="3452" y="3210"/>
                <a:ext cx="0" cy="12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55" name="Line 74"/>
              <p:cNvSpPr>
                <a:spLocks noChangeShapeType="1"/>
              </p:cNvSpPr>
              <p:nvPr/>
            </p:nvSpPr>
            <p:spPr bwMode="auto">
              <a:xfrm>
                <a:off x="3461" y="3340"/>
                <a:ext cx="6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54408" name="Group 136"/>
          <p:cNvGrpSpPr>
            <a:grpSpLocks/>
          </p:cNvGrpSpPr>
          <p:nvPr/>
        </p:nvGrpSpPr>
        <p:grpSpPr bwMode="auto">
          <a:xfrm>
            <a:off x="1863725" y="5334000"/>
            <a:ext cx="5232400" cy="539750"/>
            <a:chOff x="1174" y="3360"/>
            <a:chExt cx="3296" cy="340"/>
          </a:xfrm>
        </p:grpSpPr>
        <p:sp>
          <p:nvSpPr>
            <p:cNvPr id="16446" name="Text Box 76"/>
            <p:cNvSpPr txBox="1">
              <a:spLocks noChangeArrowheads="1"/>
            </p:cNvSpPr>
            <p:nvPr/>
          </p:nvSpPr>
          <p:spPr bwMode="auto">
            <a:xfrm>
              <a:off x="1174" y="3360"/>
              <a:ext cx="329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b="1" dirty="0">
                  <a:latin typeface="Times New Roman" pitchFamily="18" charset="0"/>
                </a:rPr>
                <a:t>五趟：    </a:t>
              </a:r>
              <a:r>
                <a:rPr kumimoji="1" lang="en-US" altLang="zh-CN" sz="2000" dirty="0">
                  <a:solidFill>
                    <a:srgbClr val="FF0000"/>
                  </a:solidFill>
                  <a:latin typeface="Times New Roman" pitchFamily="18" charset="0"/>
                </a:rPr>
                <a:t>13      27     38     49     65</a:t>
              </a:r>
              <a:r>
                <a:rPr kumimoji="1" lang="en-US" altLang="zh-CN" sz="2000" dirty="0">
                  <a:solidFill>
                    <a:schemeClr val="bg2"/>
                  </a:solidFill>
                  <a:latin typeface="Times New Roman" pitchFamily="18" charset="0"/>
                </a:rPr>
                <a:t>     </a:t>
              </a:r>
              <a:r>
                <a:rPr kumimoji="1" lang="en-US" altLang="zh-CN" sz="2000" b="1" dirty="0">
                  <a:latin typeface="Times New Roman" pitchFamily="18" charset="0"/>
                </a:rPr>
                <a:t>[97     76 ]</a:t>
              </a:r>
            </a:p>
          </p:txBody>
        </p:sp>
        <p:grpSp>
          <p:nvGrpSpPr>
            <p:cNvPr id="16447" name="Group 135"/>
            <p:cNvGrpSpPr>
              <a:grpSpLocks/>
            </p:cNvGrpSpPr>
            <p:nvPr/>
          </p:nvGrpSpPr>
          <p:grpSpPr bwMode="auto">
            <a:xfrm>
              <a:off x="3847" y="3556"/>
              <a:ext cx="314" cy="144"/>
              <a:chOff x="3847" y="3556"/>
              <a:chExt cx="314" cy="144"/>
            </a:xfrm>
          </p:grpSpPr>
          <p:sp>
            <p:nvSpPr>
              <p:cNvPr id="16448" name="Line 77"/>
              <p:cNvSpPr>
                <a:spLocks noChangeShapeType="1"/>
              </p:cNvSpPr>
              <p:nvPr/>
            </p:nvSpPr>
            <p:spPr bwMode="auto">
              <a:xfrm>
                <a:off x="4160" y="3556"/>
                <a:ext cx="1" cy="14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49" name="Line 78"/>
              <p:cNvSpPr>
                <a:spLocks noChangeShapeType="1"/>
              </p:cNvSpPr>
              <p:nvPr/>
            </p:nvSpPr>
            <p:spPr bwMode="auto">
              <a:xfrm flipV="1">
                <a:off x="3852" y="3561"/>
                <a:ext cx="0" cy="12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50" name="Line 79"/>
              <p:cNvSpPr>
                <a:spLocks noChangeShapeType="1"/>
              </p:cNvSpPr>
              <p:nvPr/>
            </p:nvSpPr>
            <p:spPr bwMode="auto">
              <a:xfrm>
                <a:off x="3847" y="3677"/>
                <a:ext cx="311"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54352" name="Text Box 80"/>
          <p:cNvSpPr txBox="1">
            <a:spLocks noChangeArrowheads="1"/>
          </p:cNvSpPr>
          <p:nvPr/>
        </p:nvSpPr>
        <p:spPr bwMode="auto">
          <a:xfrm>
            <a:off x="1863725" y="5899150"/>
            <a:ext cx="523252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b="1" dirty="0">
                <a:latin typeface="Times New Roman" pitchFamily="18" charset="0"/>
              </a:rPr>
              <a:t>六趟：    </a:t>
            </a:r>
            <a:r>
              <a:rPr kumimoji="1" lang="en-US" altLang="zh-CN" sz="2000" dirty="0">
                <a:solidFill>
                  <a:srgbClr val="FF0000"/>
                </a:solidFill>
                <a:latin typeface="Times New Roman" pitchFamily="18" charset="0"/>
              </a:rPr>
              <a:t>13      27     38     49     65     76</a:t>
            </a:r>
            <a:r>
              <a:rPr kumimoji="1" lang="en-US" altLang="zh-CN" sz="2000" dirty="0">
                <a:solidFill>
                  <a:schemeClr val="bg2"/>
                </a:solidFill>
                <a:latin typeface="Times New Roman" pitchFamily="18" charset="0"/>
              </a:rPr>
              <a:t>     </a:t>
            </a:r>
            <a:r>
              <a:rPr kumimoji="1" lang="en-US" altLang="zh-CN" sz="2000" b="1" dirty="0">
                <a:latin typeface="Times New Roman" pitchFamily="18" charset="0"/>
              </a:rPr>
              <a:t>[97 ]</a:t>
            </a:r>
          </a:p>
        </p:txBody>
      </p:sp>
      <p:grpSp>
        <p:nvGrpSpPr>
          <p:cNvPr id="54358" name="Group 86"/>
          <p:cNvGrpSpPr>
            <a:grpSpLocks/>
          </p:cNvGrpSpPr>
          <p:nvPr/>
        </p:nvGrpSpPr>
        <p:grpSpPr bwMode="auto">
          <a:xfrm>
            <a:off x="5959476" y="376237"/>
            <a:ext cx="311150" cy="625475"/>
            <a:chOff x="1920" y="206"/>
            <a:chExt cx="196" cy="394"/>
          </a:xfrm>
        </p:grpSpPr>
        <p:sp>
          <p:nvSpPr>
            <p:cNvPr id="16444" name="Line 87"/>
            <p:cNvSpPr>
              <a:spLocks noChangeShapeType="1"/>
            </p:cNvSpPr>
            <p:nvPr/>
          </p:nvSpPr>
          <p:spPr bwMode="auto">
            <a:xfrm>
              <a:off x="2000" y="422"/>
              <a:ext cx="0" cy="17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45" name="Text Box 88"/>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k</a:t>
              </a:r>
              <a:endParaRPr kumimoji="1" lang="en-US" altLang="zh-CN" sz="2000" dirty="0">
                <a:solidFill>
                  <a:schemeClr val="bg2"/>
                </a:solidFill>
                <a:latin typeface="Times New Roman" pitchFamily="18" charset="0"/>
              </a:endParaRPr>
            </a:p>
          </p:txBody>
        </p:sp>
      </p:grpSp>
      <p:grpSp>
        <p:nvGrpSpPr>
          <p:cNvPr id="54361" name="Group 89"/>
          <p:cNvGrpSpPr>
            <a:grpSpLocks/>
          </p:cNvGrpSpPr>
          <p:nvPr/>
        </p:nvGrpSpPr>
        <p:grpSpPr bwMode="auto">
          <a:xfrm>
            <a:off x="6396739" y="1868320"/>
            <a:ext cx="311150" cy="625475"/>
            <a:chOff x="1920" y="206"/>
            <a:chExt cx="196" cy="394"/>
          </a:xfrm>
        </p:grpSpPr>
        <p:sp>
          <p:nvSpPr>
            <p:cNvPr id="16442" name="Line 90"/>
            <p:cNvSpPr>
              <a:spLocks noChangeShapeType="1"/>
            </p:cNvSpPr>
            <p:nvPr/>
          </p:nvSpPr>
          <p:spPr bwMode="auto">
            <a:xfrm>
              <a:off x="2000" y="422"/>
              <a:ext cx="0" cy="17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43" name="Text Box 91"/>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k</a:t>
              </a:r>
              <a:endParaRPr kumimoji="1" lang="en-US" altLang="zh-CN" sz="2000">
                <a:solidFill>
                  <a:schemeClr val="bg2"/>
                </a:solidFill>
                <a:latin typeface="Times New Roman" pitchFamily="18" charset="0"/>
              </a:endParaRPr>
            </a:p>
          </p:txBody>
        </p:sp>
      </p:grpSp>
      <p:grpSp>
        <p:nvGrpSpPr>
          <p:cNvPr id="54364" name="Group 92"/>
          <p:cNvGrpSpPr>
            <a:grpSpLocks/>
          </p:cNvGrpSpPr>
          <p:nvPr/>
        </p:nvGrpSpPr>
        <p:grpSpPr bwMode="auto">
          <a:xfrm>
            <a:off x="3699396" y="1846263"/>
            <a:ext cx="311150" cy="625475"/>
            <a:chOff x="1920" y="206"/>
            <a:chExt cx="196" cy="394"/>
          </a:xfrm>
        </p:grpSpPr>
        <p:sp>
          <p:nvSpPr>
            <p:cNvPr id="16440" name="Line 93"/>
            <p:cNvSpPr>
              <a:spLocks noChangeShapeType="1"/>
            </p:cNvSpPr>
            <p:nvPr/>
          </p:nvSpPr>
          <p:spPr bwMode="auto">
            <a:xfrm>
              <a:off x="2000" y="422"/>
              <a:ext cx="0" cy="17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41" name="Text Box 94"/>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k</a:t>
              </a:r>
              <a:endParaRPr kumimoji="1" lang="en-US" altLang="zh-CN" sz="2000">
                <a:solidFill>
                  <a:schemeClr val="bg2"/>
                </a:solidFill>
                <a:latin typeface="Times New Roman" pitchFamily="18" charset="0"/>
              </a:endParaRPr>
            </a:p>
          </p:txBody>
        </p:sp>
      </p:grpSp>
      <p:grpSp>
        <p:nvGrpSpPr>
          <p:cNvPr id="54367" name="Group 95"/>
          <p:cNvGrpSpPr>
            <a:grpSpLocks/>
          </p:cNvGrpSpPr>
          <p:nvPr/>
        </p:nvGrpSpPr>
        <p:grpSpPr bwMode="auto">
          <a:xfrm>
            <a:off x="3695700" y="327025"/>
            <a:ext cx="311150" cy="625475"/>
            <a:chOff x="1920" y="206"/>
            <a:chExt cx="196" cy="394"/>
          </a:xfrm>
        </p:grpSpPr>
        <p:sp>
          <p:nvSpPr>
            <p:cNvPr id="16438" name="Line 96"/>
            <p:cNvSpPr>
              <a:spLocks noChangeShapeType="1"/>
            </p:cNvSpPr>
            <p:nvPr/>
          </p:nvSpPr>
          <p:spPr bwMode="auto">
            <a:xfrm>
              <a:off x="2000" y="422"/>
              <a:ext cx="0" cy="17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9" name="Text Box 97"/>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k</a:t>
              </a:r>
              <a:endParaRPr kumimoji="1" lang="en-US" altLang="zh-CN" sz="2000">
                <a:solidFill>
                  <a:schemeClr val="bg2"/>
                </a:solidFill>
                <a:latin typeface="Times New Roman" pitchFamily="18" charset="0"/>
              </a:endParaRPr>
            </a:p>
          </p:txBody>
        </p:sp>
      </p:grpSp>
      <p:grpSp>
        <p:nvGrpSpPr>
          <p:cNvPr id="54371" name="Group 99"/>
          <p:cNvGrpSpPr>
            <a:grpSpLocks/>
          </p:cNvGrpSpPr>
          <p:nvPr/>
        </p:nvGrpSpPr>
        <p:grpSpPr bwMode="auto">
          <a:xfrm>
            <a:off x="4273550" y="1198563"/>
            <a:ext cx="254000" cy="598487"/>
            <a:chOff x="2320" y="767"/>
            <a:chExt cx="160" cy="377"/>
          </a:xfrm>
        </p:grpSpPr>
        <p:sp>
          <p:nvSpPr>
            <p:cNvPr id="16436" name="Line 100"/>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7" name="Text Box 101"/>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669900"/>
                  </a:solidFill>
                  <a:latin typeface="Times New Roman" pitchFamily="18" charset="0"/>
                </a:rPr>
                <a:t>j</a:t>
              </a:r>
            </a:p>
          </p:txBody>
        </p:sp>
      </p:grpSp>
      <p:grpSp>
        <p:nvGrpSpPr>
          <p:cNvPr id="54374" name="Group 102"/>
          <p:cNvGrpSpPr>
            <a:grpSpLocks/>
          </p:cNvGrpSpPr>
          <p:nvPr/>
        </p:nvGrpSpPr>
        <p:grpSpPr bwMode="auto">
          <a:xfrm>
            <a:off x="4787900" y="1217613"/>
            <a:ext cx="254000" cy="598487"/>
            <a:chOff x="2320" y="767"/>
            <a:chExt cx="160" cy="377"/>
          </a:xfrm>
        </p:grpSpPr>
        <p:sp>
          <p:nvSpPr>
            <p:cNvPr id="16434" name="Line 103"/>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5" name="Text Box 104"/>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669900"/>
                  </a:solidFill>
                  <a:latin typeface="Times New Roman" pitchFamily="18" charset="0"/>
                </a:rPr>
                <a:t>j</a:t>
              </a:r>
            </a:p>
          </p:txBody>
        </p:sp>
      </p:grpSp>
      <p:grpSp>
        <p:nvGrpSpPr>
          <p:cNvPr id="54377" name="Group 105"/>
          <p:cNvGrpSpPr>
            <a:grpSpLocks/>
          </p:cNvGrpSpPr>
          <p:nvPr/>
        </p:nvGrpSpPr>
        <p:grpSpPr bwMode="auto">
          <a:xfrm>
            <a:off x="5359400" y="1236663"/>
            <a:ext cx="254000" cy="598487"/>
            <a:chOff x="2320" y="767"/>
            <a:chExt cx="160" cy="377"/>
          </a:xfrm>
        </p:grpSpPr>
        <p:sp>
          <p:nvSpPr>
            <p:cNvPr id="16432" name="Line 106"/>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3" name="Text Box 107"/>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669900"/>
                  </a:solidFill>
                  <a:latin typeface="Times New Roman" pitchFamily="18" charset="0"/>
                </a:rPr>
                <a:t>j</a:t>
              </a:r>
            </a:p>
          </p:txBody>
        </p:sp>
      </p:grpSp>
      <p:grpSp>
        <p:nvGrpSpPr>
          <p:cNvPr id="54380" name="Group 108"/>
          <p:cNvGrpSpPr>
            <a:grpSpLocks/>
          </p:cNvGrpSpPr>
          <p:nvPr/>
        </p:nvGrpSpPr>
        <p:grpSpPr bwMode="auto">
          <a:xfrm>
            <a:off x="5932488" y="1255713"/>
            <a:ext cx="254000" cy="598487"/>
            <a:chOff x="2320" y="767"/>
            <a:chExt cx="160" cy="377"/>
          </a:xfrm>
        </p:grpSpPr>
        <p:sp>
          <p:nvSpPr>
            <p:cNvPr id="16430" name="Line 109"/>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1" name="Text Box 110"/>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669900"/>
                  </a:solidFill>
                  <a:latin typeface="Times New Roman" pitchFamily="18" charset="0"/>
                </a:rPr>
                <a:t>j</a:t>
              </a:r>
            </a:p>
          </p:txBody>
        </p:sp>
      </p:grpSp>
      <p:grpSp>
        <p:nvGrpSpPr>
          <p:cNvPr id="54383" name="Group 111"/>
          <p:cNvGrpSpPr>
            <a:grpSpLocks/>
          </p:cNvGrpSpPr>
          <p:nvPr/>
        </p:nvGrpSpPr>
        <p:grpSpPr bwMode="auto">
          <a:xfrm>
            <a:off x="6504327" y="1260225"/>
            <a:ext cx="254000" cy="598487"/>
            <a:chOff x="2320" y="767"/>
            <a:chExt cx="160" cy="377"/>
          </a:xfrm>
        </p:grpSpPr>
        <p:sp>
          <p:nvSpPr>
            <p:cNvPr id="16428" name="Line 112"/>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9" name="Text Box 113"/>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669900"/>
                  </a:solidFill>
                  <a:latin typeface="Times New Roman" pitchFamily="18" charset="0"/>
                </a:rPr>
                <a:t>j</a:t>
              </a:r>
            </a:p>
          </p:txBody>
        </p:sp>
      </p:grpSp>
      <p:grpSp>
        <p:nvGrpSpPr>
          <p:cNvPr id="54386" name="Group 114"/>
          <p:cNvGrpSpPr>
            <a:grpSpLocks/>
          </p:cNvGrpSpPr>
          <p:nvPr/>
        </p:nvGrpSpPr>
        <p:grpSpPr bwMode="auto">
          <a:xfrm>
            <a:off x="4197350" y="2894013"/>
            <a:ext cx="254000" cy="598487"/>
            <a:chOff x="2320" y="767"/>
            <a:chExt cx="160" cy="377"/>
          </a:xfrm>
        </p:grpSpPr>
        <p:sp>
          <p:nvSpPr>
            <p:cNvPr id="16426" name="Line 115"/>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7" name="Text Box 116"/>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669900"/>
                  </a:solidFill>
                  <a:latin typeface="Times New Roman" pitchFamily="18" charset="0"/>
                </a:rPr>
                <a:t>j</a:t>
              </a:r>
            </a:p>
          </p:txBody>
        </p:sp>
      </p:grpSp>
      <p:grpSp>
        <p:nvGrpSpPr>
          <p:cNvPr id="54389" name="Group 117"/>
          <p:cNvGrpSpPr>
            <a:grpSpLocks/>
          </p:cNvGrpSpPr>
          <p:nvPr/>
        </p:nvGrpSpPr>
        <p:grpSpPr bwMode="auto">
          <a:xfrm>
            <a:off x="4730750" y="2874963"/>
            <a:ext cx="254000" cy="598487"/>
            <a:chOff x="2320" y="767"/>
            <a:chExt cx="160" cy="377"/>
          </a:xfrm>
        </p:grpSpPr>
        <p:sp>
          <p:nvSpPr>
            <p:cNvPr id="16424" name="Line 118"/>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5" name="Text Box 119"/>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669900"/>
                  </a:solidFill>
                  <a:latin typeface="Times New Roman" pitchFamily="18" charset="0"/>
                </a:rPr>
                <a:t>j</a:t>
              </a:r>
            </a:p>
          </p:txBody>
        </p:sp>
      </p:grpSp>
      <p:grpSp>
        <p:nvGrpSpPr>
          <p:cNvPr id="54392" name="Group 120"/>
          <p:cNvGrpSpPr>
            <a:grpSpLocks/>
          </p:cNvGrpSpPr>
          <p:nvPr/>
        </p:nvGrpSpPr>
        <p:grpSpPr bwMode="auto">
          <a:xfrm>
            <a:off x="5321300" y="2874963"/>
            <a:ext cx="254000" cy="598487"/>
            <a:chOff x="2320" y="767"/>
            <a:chExt cx="160" cy="377"/>
          </a:xfrm>
        </p:grpSpPr>
        <p:sp>
          <p:nvSpPr>
            <p:cNvPr id="16422" name="Line 121"/>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3" name="Text Box 122"/>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669900"/>
                  </a:solidFill>
                  <a:latin typeface="Times New Roman" pitchFamily="18" charset="0"/>
                </a:rPr>
                <a:t>j</a:t>
              </a:r>
            </a:p>
          </p:txBody>
        </p:sp>
      </p:grpSp>
      <p:grpSp>
        <p:nvGrpSpPr>
          <p:cNvPr id="54395" name="Group 123"/>
          <p:cNvGrpSpPr>
            <a:grpSpLocks/>
          </p:cNvGrpSpPr>
          <p:nvPr/>
        </p:nvGrpSpPr>
        <p:grpSpPr bwMode="auto">
          <a:xfrm>
            <a:off x="5930900" y="2855913"/>
            <a:ext cx="254000" cy="598487"/>
            <a:chOff x="2320" y="767"/>
            <a:chExt cx="160" cy="377"/>
          </a:xfrm>
        </p:grpSpPr>
        <p:sp>
          <p:nvSpPr>
            <p:cNvPr id="16420" name="Line 124"/>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1" name="Text Box 125"/>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669900"/>
                  </a:solidFill>
                  <a:latin typeface="Times New Roman" pitchFamily="18" charset="0"/>
                </a:rPr>
                <a:t>j</a:t>
              </a:r>
            </a:p>
          </p:txBody>
        </p:sp>
      </p:grpSp>
      <p:grpSp>
        <p:nvGrpSpPr>
          <p:cNvPr id="54398" name="Group 126"/>
          <p:cNvGrpSpPr>
            <a:grpSpLocks/>
          </p:cNvGrpSpPr>
          <p:nvPr/>
        </p:nvGrpSpPr>
        <p:grpSpPr bwMode="auto">
          <a:xfrm>
            <a:off x="6425314" y="2849622"/>
            <a:ext cx="254000" cy="598487"/>
            <a:chOff x="2320" y="767"/>
            <a:chExt cx="160" cy="377"/>
          </a:xfrm>
        </p:grpSpPr>
        <p:sp>
          <p:nvSpPr>
            <p:cNvPr id="16418" name="Line 127"/>
            <p:cNvSpPr>
              <a:spLocks noChangeShapeType="1"/>
            </p:cNvSpPr>
            <p:nvPr/>
          </p:nvSpPr>
          <p:spPr bwMode="auto">
            <a:xfrm flipV="1">
              <a:off x="2400" y="767"/>
              <a:ext cx="0" cy="166"/>
            </a:xfrm>
            <a:prstGeom prst="line">
              <a:avLst/>
            </a:prstGeom>
            <a:noFill/>
            <a:ln w="952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9" name="Text Box 128"/>
            <p:cNvSpPr txBox="1">
              <a:spLocks noChangeArrowheads="1"/>
            </p:cNvSpPr>
            <p:nvPr/>
          </p:nvSpPr>
          <p:spPr bwMode="auto">
            <a:xfrm>
              <a:off x="2320" y="894"/>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669900"/>
                  </a:solidFill>
                  <a:latin typeface="Times New Roman" pitchFamily="18" charset="0"/>
                </a:rPr>
                <a:t>j</a:t>
              </a:r>
            </a:p>
          </p:txBody>
        </p:sp>
      </p:grpSp>
    </p:spTree>
    <p:extLst>
      <p:ext uri="{BB962C8B-B14F-4D97-AF65-F5344CB8AC3E}">
        <p14:creationId xmlns:p14="http://schemas.microsoft.com/office/powerpoint/2010/main" val="13895242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box(out)">
                                      <p:cBhvr>
                                        <p:cTn id="7" dur="500"/>
                                        <p:tgtEl>
                                          <p:spTgt spid="542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4276">
                                            <p:txEl>
                                              <p:pRg st="0" end="0"/>
                                            </p:txEl>
                                          </p:spTgt>
                                        </p:tgtEl>
                                        <p:attrNameLst>
                                          <p:attrName>style.visibility</p:attrName>
                                        </p:attrNameLst>
                                      </p:cBhvr>
                                      <p:to>
                                        <p:strVal val="visible"/>
                                      </p:to>
                                    </p:set>
                                    <p:animEffect transition="in" filter="box(out)">
                                      <p:cBhvr>
                                        <p:cTn id="12" dur="500"/>
                                        <p:tgtEl>
                                          <p:spTgt spid="5427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4304">
                                            <p:txEl>
                                              <p:pRg st="0" end="0"/>
                                            </p:txEl>
                                          </p:spTgt>
                                        </p:tgtEl>
                                        <p:attrNameLst>
                                          <p:attrName>style.visibility</p:attrName>
                                        </p:attrNameLst>
                                      </p:cBhvr>
                                      <p:to>
                                        <p:strVal val="visible"/>
                                      </p:to>
                                    </p:set>
                                    <p:animEffect transition="in" filter="box(out)">
                                      <p:cBhvr>
                                        <p:cTn id="17" dur="500"/>
                                        <p:tgtEl>
                                          <p:spTgt spid="54304">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54357"/>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54370"/>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54367"/>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54371"/>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54374"/>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4377"/>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54380"/>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54358"/>
                                        </p:tgtEl>
                                        <p:attrNameLst>
                                          <p:attrName>style.visibility</p:attrName>
                                        </p:attrNameLst>
                                      </p:cBhvr>
                                      <p:to>
                                        <p:strVal val="visible"/>
                                      </p:to>
                                    </p:se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54383"/>
                                        </p:tgtEl>
                                        <p:attrNameLst>
                                          <p:attrName>style.visibility</p:attrName>
                                        </p:attrNameLst>
                                      </p:cBhvr>
                                      <p:to>
                                        <p:strVal val="visible"/>
                                      </p:to>
                                    </p:set>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54305"/>
                                        </p:tgtEl>
                                        <p:attrNameLst>
                                          <p:attrName>style.visibility</p:attrName>
                                        </p:attrNameLst>
                                      </p:cBhvr>
                                      <p:to>
                                        <p:strVal val="visible"/>
                                      </p:to>
                                    </p:set>
                                    <p:animEffect transition="in" filter="box(out)">
                                      <p:cBhvr>
                                        <p:cTn id="58" dur="500"/>
                                        <p:tgtEl>
                                          <p:spTgt spid="54305"/>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54306"/>
                                        </p:tgtEl>
                                        <p:attrNameLst>
                                          <p:attrName>style.visibility</p:attrName>
                                        </p:attrNameLst>
                                      </p:cBhvr>
                                      <p:to>
                                        <p:strVal val="visible"/>
                                      </p:to>
                                    </p:set>
                                    <p:animEffect transition="in" filter="box(out)">
                                      <p:cBhvr>
                                        <p:cTn id="63" dur="500"/>
                                        <p:tgtEl>
                                          <p:spTgt spid="54306"/>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54307">
                                            <p:txEl>
                                              <p:pRg st="0" end="0"/>
                                            </p:txEl>
                                          </p:spTgt>
                                        </p:tgtEl>
                                        <p:attrNameLst>
                                          <p:attrName>style.visibility</p:attrName>
                                        </p:attrNameLst>
                                      </p:cBhvr>
                                      <p:to>
                                        <p:strVal val="visible"/>
                                      </p:to>
                                    </p:set>
                                    <p:animEffect transition="in" filter="box(out)">
                                      <p:cBhvr>
                                        <p:cTn id="68" dur="500"/>
                                        <p:tgtEl>
                                          <p:spTgt spid="54307">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54308">
                                            <p:txEl>
                                              <p:pRg st="0" end="0"/>
                                            </p:txEl>
                                          </p:spTgt>
                                        </p:tgtEl>
                                        <p:attrNameLst>
                                          <p:attrName>style.visibility</p:attrName>
                                        </p:attrNameLst>
                                      </p:cBhvr>
                                      <p:to>
                                        <p:strVal val="visible"/>
                                      </p:to>
                                    </p:set>
                                    <p:animEffect transition="in" filter="box(out)">
                                      <p:cBhvr>
                                        <p:cTn id="73" dur="500"/>
                                        <p:tgtEl>
                                          <p:spTgt spid="54308">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54364"/>
                                        </p:tgtEl>
                                        <p:attrNameLst>
                                          <p:attrName>style.visibility</p:attrName>
                                        </p:attrNameLst>
                                      </p:cBhvr>
                                      <p:to>
                                        <p:strVal val="visible"/>
                                      </p:to>
                                    </p:se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499"/>
                                          </p:stCondLst>
                                        </p:cTn>
                                        <p:tgtEl>
                                          <p:spTgt spid="54386"/>
                                        </p:tgtEl>
                                        <p:attrNameLst>
                                          <p:attrName>style.visibility</p:attrName>
                                        </p:attrNameLst>
                                      </p:cBhvr>
                                      <p:to>
                                        <p:strVal val="visible"/>
                                      </p:to>
                                    </p:se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499"/>
                                          </p:stCondLst>
                                        </p:cTn>
                                        <p:tgtEl>
                                          <p:spTgt spid="54389"/>
                                        </p:tgtEl>
                                        <p:attrNameLst>
                                          <p:attrName>style.visibility</p:attrName>
                                        </p:attrNameLst>
                                      </p:cBhvr>
                                      <p:to>
                                        <p:strVal val="visible"/>
                                      </p:to>
                                    </p:set>
                                  </p:childTnLst>
                                  <p:subTnLst>
                                    <p:audio>
                                      <p:cMediaNode>
                                        <p:cTn display="0" masterRel="sameClick">
                                          <p:stCondLst>
                                            <p:cond evt="begin" delay="0">
                                              <p:tn val="84"/>
                                            </p:cond>
                                          </p:stCondLst>
                                          <p:endCondLst>
                                            <p:cond evt="onStopAudio" delay="0">
                                              <p:tgtEl>
                                                <p:sldTgt/>
                                              </p:tgtEl>
                                            </p:cond>
                                          </p:endCondLst>
                                        </p:cTn>
                                        <p:tgtEl>
                                          <p:sndTgt r:embed="rId2" name="CAMERA.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499"/>
                                          </p:stCondLst>
                                        </p:cTn>
                                        <p:tgtEl>
                                          <p:spTgt spid="54392"/>
                                        </p:tgtEl>
                                        <p:attrNameLst>
                                          <p:attrName>style.visibility</p:attrName>
                                        </p:attrNameLst>
                                      </p:cBhvr>
                                      <p:to>
                                        <p:strVal val="visible"/>
                                      </p:to>
                                    </p:set>
                                  </p:childTnLst>
                                  <p:subTnLst>
                                    <p:audio>
                                      <p:cMediaNode>
                                        <p:cTn display="0" masterRel="sameClick">
                                          <p:stCondLst>
                                            <p:cond evt="begin" delay="0">
                                              <p:tn val="88"/>
                                            </p:cond>
                                          </p:stCondLst>
                                          <p:endCondLst>
                                            <p:cond evt="onStopAudio" delay="0">
                                              <p:tgtEl>
                                                <p:sldTgt/>
                                              </p:tgtEl>
                                            </p:cond>
                                          </p:endCondLst>
                                        </p:cTn>
                                        <p:tgtEl>
                                          <p:sndTgt r:embed="rId2" name="CAMERA.WAV"/>
                                        </p:tgtEl>
                                      </p:cMediaNode>
                                    </p:audio>
                                  </p:sub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54395"/>
                                        </p:tgtEl>
                                        <p:attrNameLst>
                                          <p:attrName>style.visibility</p:attrName>
                                        </p:attrNameLst>
                                      </p:cBhvr>
                                      <p:to>
                                        <p:strVal val="visible"/>
                                      </p:to>
                                    </p:set>
                                  </p:childTnLst>
                                  <p:subTnLst>
                                    <p:audio>
                                      <p:cMediaNode>
                                        <p:cTn display="0" masterRel="sameClick">
                                          <p:stCondLst>
                                            <p:cond evt="begin" delay="0">
                                              <p:tn val="92"/>
                                            </p:cond>
                                          </p:stCondLst>
                                          <p:endCondLst>
                                            <p:cond evt="onStopAudio" delay="0">
                                              <p:tgtEl>
                                                <p:sldTgt/>
                                              </p:tgtEl>
                                            </p:cond>
                                          </p:endCondLst>
                                        </p:cTn>
                                        <p:tgtEl>
                                          <p:sndTgt r:embed="rId2"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54398"/>
                                        </p:tgtEl>
                                        <p:attrNameLst>
                                          <p:attrName>style.visibility</p:attrName>
                                        </p:attrNameLst>
                                      </p:cBhvr>
                                      <p:to>
                                        <p:strVal val="visible"/>
                                      </p:to>
                                    </p:set>
                                  </p:childTnLst>
                                  <p:subTnLst>
                                    <p:audio>
                                      <p:cMediaNode>
                                        <p:cTn display="0" masterRel="sameClick">
                                          <p:stCondLst>
                                            <p:cond evt="begin" delay="0">
                                              <p:tn val="96"/>
                                            </p:cond>
                                          </p:stCondLst>
                                          <p:endCondLst>
                                            <p:cond evt="onStopAudio" delay="0">
                                              <p:tgtEl>
                                                <p:sldTgt/>
                                              </p:tgtEl>
                                            </p:cond>
                                          </p:endCondLst>
                                        </p:cTn>
                                        <p:tgtEl>
                                          <p:sndTgt r:embed="rId2" name="CAMERA.WAV"/>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499"/>
                                          </p:stCondLst>
                                        </p:cTn>
                                        <p:tgtEl>
                                          <p:spTgt spid="54361"/>
                                        </p:tgtEl>
                                        <p:attrNameLst>
                                          <p:attrName>style.visibility</p:attrName>
                                        </p:attrNameLst>
                                      </p:cBhvr>
                                      <p:to>
                                        <p:strVal val="visible"/>
                                      </p:to>
                                    </p:set>
                                  </p:childTnLst>
                                  <p:subTnLs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2" fill="hold" nodeType="clickPar">
                      <p:stCondLst>
                        <p:cond delay="indefinite"/>
                      </p:stCondLst>
                      <p:childTnLst>
                        <p:par>
                          <p:cTn id="103" fill="hold" nodeType="withGroup">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54330"/>
                                        </p:tgtEl>
                                        <p:attrNameLst>
                                          <p:attrName>style.visibility</p:attrName>
                                        </p:attrNameLst>
                                      </p:cBhvr>
                                      <p:to>
                                        <p:strVal val="visible"/>
                                      </p:to>
                                    </p:set>
                                    <p:animEffect transition="in" filter="box(out)">
                                      <p:cBhvr>
                                        <p:cTn id="106" dur="500"/>
                                        <p:tgtEl>
                                          <p:spTgt spid="54330"/>
                                        </p:tgtEl>
                                      </p:cBhvr>
                                    </p:animEffect>
                                  </p:childTnLst>
                                  <p:subTnLst>
                                    <p:audio>
                                      <p:cMediaNode>
                                        <p:cTn display="0" masterRel="sameClick">
                                          <p:stCondLst>
                                            <p:cond evt="begin" delay="0">
                                              <p:tn val="104"/>
                                            </p:cond>
                                          </p:stCondLst>
                                          <p:endCondLst>
                                            <p:cond evt="onStopAudio" delay="0">
                                              <p:tgtEl>
                                                <p:sldTgt/>
                                              </p:tgtEl>
                                            </p:cond>
                                          </p:endCondLst>
                                        </p:cTn>
                                        <p:tgtEl>
                                          <p:sndTgt r:embed="rId2" name="CAMERA.WAV"/>
                                        </p:tgtEl>
                                      </p:cMediaNode>
                                    </p:audio>
                                  </p:subTnLst>
                                </p:cTn>
                              </p:par>
                            </p:childTnLst>
                          </p:cTn>
                        </p:par>
                      </p:childTnLst>
                    </p:cTn>
                  </p:par>
                  <p:par>
                    <p:cTn id="107" fill="hold" nodeType="clickPar">
                      <p:stCondLst>
                        <p:cond delay="indefinite"/>
                      </p:stCondLst>
                      <p:childTnLst>
                        <p:par>
                          <p:cTn id="108" fill="hold" nodeType="withGroup">
                            <p:stCondLst>
                              <p:cond delay="0"/>
                            </p:stCondLst>
                            <p:childTnLst>
                              <p:par>
                                <p:cTn id="109" presetID="4" presetClass="entr" presetSubtype="32" fill="hold" grpId="0" nodeType="clickEffect">
                                  <p:stCondLst>
                                    <p:cond delay="0"/>
                                  </p:stCondLst>
                                  <p:childTnLst>
                                    <p:set>
                                      <p:cBhvr>
                                        <p:cTn id="110" dur="1" fill="hold">
                                          <p:stCondLst>
                                            <p:cond delay="0"/>
                                          </p:stCondLst>
                                        </p:cTn>
                                        <p:tgtEl>
                                          <p:spTgt spid="54331"/>
                                        </p:tgtEl>
                                        <p:attrNameLst>
                                          <p:attrName>style.visibility</p:attrName>
                                        </p:attrNameLst>
                                      </p:cBhvr>
                                      <p:to>
                                        <p:strVal val="visible"/>
                                      </p:to>
                                    </p:set>
                                    <p:animEffect transition="in" filter="box(out)">
                                      <p:cBhvr>
                                        <p:cTn id="111" dur="500"/>
                                        <p:tgtEl>
                                          <p:spTgt spid="54331"/>
                                        </p:tgtEl>
                                      </p:cBhvr>
                                    </p:animEffect>
                                  </p:childTnLst>
                                  <p:subTnLst>
                                    <p:audio>
                                      <p:cMediaNode>
                                        <p:cTn display="0" masterRel="sameClick">
                                          <p:stCondLst>
                                            <p:cond evt="begin" delay="0">
                                              <p:tn val="109"/>
                                            </p:cond>
                                          </p:stCondLst>
                                          <p:endCondLst>
                                            <p:cond evt="onStopAudio" delay="0">
                                              <p:tgtEl>
                                                <p:sldTgt/>
                                              </p:tgtEl>
                                            </p:cond>
                                          </p:endCondLst>
                                        </p:cTn>
                                        <p:tgtEl>
                                          <p:sndTgt r:embed="rId2" name="CAMERA.WAV"/>
                                        </p:tgtEl>
                                      </p:cMediaNode>
                                    </p:audio>
                                  </p:subTnLst>
                                </p:cTn>
                              </p:par>
                            </p:childTnLst>
                          </p:cTn>
                        </p:par>
                      </p:childTnLst>
                    </p:cTn>
                  </p:par>
                  <p:par>
                    <p:cTn id="112" fill="hold" nodeType="clickPar">
                      <p:stCondLst>
                        <p:cond delay="indefinite"/>
                      </p:stCondLst>
                      <p:childTnLst>
                        <p:par>
                          <p:cTn id="113" fill="hold" nodeType="withGroup">
                            <p:stCondLst>
                              <p:cond delay="0"/>
                            </p:stCondLst>
                            <p:childTnLst>
                              <p:par>
                                <p:cTn id="114" presetID="4" presetClass="entr" presetSubtype="32" fill="hold" nodeType="clickEffect">
                                  <p:stCondLst>
                                    <p:cond delay="0"/>
                                  </p:stCondLst>
                                  <p:childTnLst>
                                    <p:set>
                                      <p:cBhvr>
                                        <p:cTn id="115" dur="1" fill="hold">
                                          <p:stCondLst>
                                            <p:cond delay="0"/>
                                          </p:stCondLst>
                                        </p:cTn>
                                        <p:tgtEl>
                                          <p:spTgt spid="54402"/>
                                        </p:tgtEl>
                                        <p:attrNameLst>
                                          <p:attrName>style.visibility</p:attrName>
                                        </p:attrNameLst>
                                      </p:cBhvr>
                                      <p:to>
                                        <p:strVal val="visible"/>
                                      </p:to>
                                    </p:set>
                                    <p:animEffect transition="in" filter="box(out)">
                                      <p:cBhvr>
                                        <p:cTn id="116" dur="500"/>
                                        <p:tgtEl>
                                          <p:spTgt spid="54402"/>
                                        </p:tgtEl>
                                      </p:cBhvr>
                                    </p:animEffect>
                                  </p:childTnLst>
                                  <p:subTnLst>
                                    <p:audio>
                                      <p:cMediaNode>
                                        <p:cTn display="0" masterRel="sameClick">
                                          <p:stCondLst>
                                            <p:cond evt="begin" delay="0">
                                              <p:tn val="114"/>
                                            </p:cond>
                                          </p:stCondLst>
                                          <p:endCondLst>
                                            <p:cond evt="onStopAudio" delay="0">
                                              <p:tgtEl>
                                                <p:sldTgt/>
                                              </p:tgtEl>
                                            </p:cond>
                                          </p:endCondLst>
                                        </p:cTn>
                                        <p:tgtEl>
                                          <p:sndTgt r:embed="rId2" name="CAMERA.WAV"/>
                                        </p:tgtEl>
                                      </p:cMediaNode>
                                    </p:audio>
                                  </p:subTnLst>
                                </p:cTn>
                              </p:par>
                            </p:childTnLst>
                          </p:cTn>
                        </p:par>
                      </p:childTnLst>
                    </p:cTn>
                  </p:par>
                  <p:par>
                    <p:cTn id="117" fill="hold" nodeType="clickPar">
                      <p:stCondLst>
                        <p:cond delay="indefinite"/>
                      </p:stCondLst>
                      <p:childTnLst>
                        <p:par>
                          <p:cTn id="118" fill="hold" nodeType="withGroup">
                            <p:stCondLst>
                              <p:cond delay="0"/>
                            </p:stCondLst>
                            <p:childTnLst>
                              <p:par>
                                <p:cTn id="119" presetID="4" presetClass="entr" presetSubtype="32" fill="hold" nodeType="clickEffect">
                                  <p:stCondLst>
                                    <p:cond delay="0"/>
                                  </p:stCondLst>
                                  <p:childTnLst>
                                    <p:set>
                                      <p:cBhvr>
                                        <p:cTn id="120" dur="1" fill="hold">
                                          <p:stCondLst>
                                            <p:cond delay="0"/>
                                          </p:stCondLst>
                                        </p:cTn>
                                        <p:tgtEl>
                                          <p:spTgt spid="54404"/>
                                        </p:tgtEl>
                                        <p:attrNameLst>
                                          <p:attrName>style.visibility</p:attrName>
                                        </p:attrNameLst>
                                      </p:cBhvr>
                                      <p:to>
                                        <p:strVal val="visible"/>
                                      </p:to>
                                    </p:set>
                                    <p:animEffect transition="in" filter="box(out)">
                                      <p:cBhvr>
                                        <p:cTn id="121" dur="500"/>
                                        <p:tgtEl>
                                          <p:spTgt spid="54404"/>
                                        </p:tgtEl>
                                      </p:cBhvr>
                                    </p:animEffect>
                                  </p:childTnLst>
                                  <p:subTnLst>
                                    <p:audio>
                                      <p:cMediaNode>
                                        <p:cTn display="0" masterRel="sameClick">
                                          <p:stCondLst>
                                            <p:cond evt="begin" delay="0">
                                              <p:tn val="119"/>
                                            </p:cond>
                                          </p:stCondLst>
                                          <p:endCondLst>
                                            <p:cond evt="onStopAudio" delay="0">
                                              <p:tgtEl>
                                                <p:sldTgt/>
                                              </p:tgtEl>
                                            </p:cond>
                                          </p:endCondLst>
                                        </p:cTn>
                                        <p:tgtEl>
                                          <p:sndTgt r:embed="rId2" name="CAMERA.WAV"/>
                                        </p:tgtEl>
                                      </p:cMediaNode>
                                    </p:audio>
                                  </p:subTnLst>
                                </p:cTn>
                              </p:par>
                            </p:childTnLst>
                          </p:cTn>
                        </p:par>
                      </p:childTnLst>
                    </p:cTn>
                  </p:par>
                  <p:par>
                    <p:cTn id="122" fill="hold" nodeType="clickPar">
                      <p:stCondLst>
                        <p:cond delay="indefinite"/>
                      </p:stCondLst>
                      <p:childTnLst>
                        <p:par>
                          <p:cTn id="123" fill="hold" nodeType="withGroup">
                            <p:stCondLst>
                              <p:cond delay="0"/>
                            </p:stCondLst>
                            <p:childTnLst>
                              <p:par>
                                <p:cTn id="124" presetID="4" presetClass="entr" presetSubtype="32" fill="hold" nodeType="clickEffect">
                                  <p:stCondLst>
                                    <p:cond delay="0"/>
                                  </p:stCondLst>
                                  <p:childTnLst>
                                    <p:set>
                                      <p:cBhvr>
                                        <p:cTn id="125" dur="1" fill="hold">
                                          <p:stCondLst>
                                            <p:cond delay="0"/>
                                          </p:stCondLst>
                                        </p:cTn>
                                        <p:tgtEl>
                                          <p:spTgt spid="54406"/>
                                        </p:tgtEl>
                                        <p:attrNameLst>
                                          <p:attrName>style.visibility</p:attrName>
                                        </p:attrNameLst>
                                      </p:cBhvr>
                                      <p:to>
                                        <p:strVal val="visible"/>
                                      </p:to>
                                    </p:set>
                                    <p:animEffect transition="in" filter="box(out)">
                                      <p:cBhvr>
                                        <p:cTn id="126" dur="500"/>
                                        <p:tgtEl>
                                          <p:spTgt spid="54406"/>
                                        </p:tgtEl>
                                      </p:cBhvr>
                                    </p:animEffect>
                                  </p:childTnLst>
                                  <p:subTnLst>
                                    <p:audio>
                                      <p:cMediaNode>
                                        <p:cTn display="0" masterRel="sameClick">
                                          <p:stCondLst>
                                            <p:cond evt="begin" delay="0">
                                              <p:tn val="124"/>
                                            </p:cond>
                                          </p:stCondLst>
                                          <p:endCondLst>
                                            <p:cond evt="onStopAudio" delay="0">
                                              <p:tgtEl>
                                                <p:sldTgt/>
                                              </p:tgtEl>
                                            </p:cond>
                                          </p:endCondLst>
                                        </p:cTn>
                                        <p:tgtEl>
                                          <p:sndTgt r:embed="rId2" name="CAMERA.WAV"/>
                                        </p:tgtEl>
                                      </p:cMediaNode>
                                    </p:audio>
                                  </p:subTnLst>
                                </p:cTn>
                              </p:par>
                            </p:childTnLst>
                          </p:cTn>
                        </p:par>
                      </p:childTnLst>
                    </p:cTn>
                  </p:par>
                  <p:par>
                    <p:cTn id="127" fill="hold" nodeType="clickPar">
                      <p:stCondLst>
                        <p:cond delay="indefinite"/>
                      </p:stCondLst>
                      <p:childTnLst>
                        <p:par>
                          <p:cTn id="128" fill="hold" nodeType="withGroup">
                            <p:stCondLst>
                              <p:cond delay="0"/>
                            </p:stCondLst>
                            <p:childTnLst>
                              <p:par>
                                <p:cTn id="129" presetID="4" presetClass="entr" presetSubtype="32" fill="hold" nodeType="clickEffect">
                                  <p:stCondLst>
                                    <p:cond delay="0"/>
                                  </p:stCondLst>
                                  <p:childTnLst>
                                    <p:set>
                                      <p:cBhvr>
                                        <p:cTn id="130" dur="1" fill="hold">
                                          <p:stCondLst>
                                            <p:cond delay="0"/>
                                          </p:stCondLst>
                                        </p:cTn>
                                        <p:tgtEl>
                                          <p:spTgt spid="54408"/>
                                        </p:tgtEl>
                                        <p:attrNameLst>
                                          <p:attrName>style.visibility</p:attrName>
                                        </p:attrNameLst>
                                      </p:cBhvr>
                                      <p:to>
                                        <p:strVal val="visible"/>
                                      </p:to>
                                    </p:set>
                                    <p:animEffect transition="in" filter="box(out)">
                                      <p:cBhvr>
                                        <p:cTn id="131" dur="500"/>
                                        <p:tgtEl>
                                          <p:spTgt spid="54408"/>
                                        </p:tgtEl>
                                      </p:cBhvr>
                                    </p:animEffect>
                                  </p:childTnLst>
                                  <p:subTnLst>
                                    <p:audio>
                                      <p:cMediaNode>
                                        <p:cTn display="0" masterRel="sameClick">
                                          <p:stCondLst>
                                            <p:cond evt="begin" delay="0">
                                              <p:tn val="129"/>
                                            </p:cond>
                                          </p:stCondLst>
                                          <p:endCondLst>
                                            <p:cond evt="onStopAudio" delay="0">
                                              <p:tgtEl>
                                                <p:sldTgt/>
                                              </p:tgtEl>
                                            </p:cond>
                                          </p:endCondLst>
                                        </p:cTn>
                                        <p:tgtEl>
                                          <p:sndTgt r:embed="rId2" name="CAMERA.WAV"/>
                                        </p:tgtEl>
                                      </p:cMediaNode>
                                    </p:audio>
                                  </p:subTnLst>
                                </p:cTn>
                              </p:par>
                            </p:childTnLst>
                          </p:cTn>
                        </p:par>
                      </p:childTnLst>
                    </p:cTn>
                  </p:par>
                  <p:par>
                    <p:cTn id="132" fill="hold" nodeType="clickPar">
                      <p:stCondLst>
                        <p:cond delay="indefinite"/>
                      </p:stCondLst>
                      <p:childTnLst>
                        <p:par>
                          <p:cTn id="133" fill="hold" nodeType="withGroup">
                            <p:stCondLst>
                              <p:cond delay="0"/>
                            </p:stCondLst>
                            <p:childTnLst>
                              <p:par>
                                <p:cTn id="134" presetID="4" presetClass="entr" presetSubtype="32" fill="hold" grpId="0" nodeType="clickEffect">
                                  <p:stCondLst>
                                    <p:cond delay="0"/>
                                  </p:stCondLst>
                                  <p:childTnLst>
                                    <p:set>
                                      <p:cBhvr>
                                        <p:cTn id="135" dur="1" fill="hold">
                                          <p:stCondLst>
                                            <p:cond delay="0"/>
                                          </p:stCondLst>
                                        </p:cTn>
                                        <p:tgtEl>
                                          <p:spTgt spid="54352">
                                            <p:txEl>
                                              <p:pRg st="0" end="0"/>
                                            </p:txEl>
                                          </p:spTgt>
                                        </p:tgtEl>
                                        <p:attrNameLst>
                                          <p:attrName>style.visibility</p:attrName>
                                        </p:attrNameLst>
                                      </p:cBhvr>
                                      <p:to>
                                        <p:strVal val="visible"/>
                                      </p:to>
                                    </p:set>
                                    <p:animEffect transition="in" filter="box(out)">
                                      <p:cBhvr>
                                        <p:cTn id="136" dur="500"/>
                                        <p:tgtEl>
                                          <p:spTgt spid="54352">
                                            <p:txEl>
                                              <p:pRg st="0" end="0"/>
                                            </p:txEl>
                                          </p:spTgt>
                                        </p:tgtEl>
                                      </p:cBhvr>
                                    </p:animEffect>
                                  </p:childTnLst>
                                  <p:subTnLst>
                                    <p:audio>
                                      <p:cMediaNode>
                                        <p:cTn display="0" masterRel="sameClick">
                                          <p:stCondLst>
                                            <p:cond evt="begin" delay="0">
                                              <p:tn val="13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autoUpdateAnimBg="0"/>
      <p:bldP spid="54276" grpId="0" build="p" autoUpdateAnimBg="0"/>
      <p:bldP spid="54304" grpId="0" build="p" autoUpdateAnimBg="0"/>
      <p:bldP spid="54305" grpId="0" animBg="1" autoUpdateAnimBg="0"/>
      <p:bldP spid="54306" grpId="0" animBg="1" autoUpdateAnimBg="0"/>
      <p:bldP spid="54307" grpId="0" build="p" autoUpdateAnimBg="0"/>
      <p:bldP spid="54308" grpId="0" build="p" autoUpdateAnimBg="0"/>
      <p:bldP spid="54330" grpId="0" animBg="1" autoUpdateAnimBg="0"/>
      <p:bldP spid="54331" grpId="0" animBg="1" autoUpdateAnimBg="0"/>
      <p:bldP spid="5435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40074" y="537411"/>
            <a:ext cx="7793038" cy="601663"/>
          </a:xfrm>
        </p:spPr>
        <p:txBody>
          <a:bodyPr>
            <a:normAutofit fontScale="90000"/>
          </a:bodyPr>
          <a:lstStyle/>
          <a:p>
            <a:pPr eaLnBrk="1" hangingPunct="1"/>
            <a:r>
              <a:rPr lang="zh-CN" altLang="en-US" dirty="0">
                <a:solidFill>
                  <a:srgbClr val="C00000"/>
                </a:solidFill>
              </a:rPr>
              <a:t>10个数的选择排序</a:t>
            </a:r>
            <a:r>
              <a:rPr lang="en-US" altLang="zh-CN" dirty="0">
                <a:solidFill>
                  <a:srgbClr val="C00000"/>
                </a:solidFill>
              </a:rPr>
              <a:t>(</a:t>
            </a:r>
            <a:r>
              <a:rPr lang="zh-CN" altLang="en-US" dirty="0">
                <a:solidFill>
                  <a:srgbClr val="C00000"/>
                </a:solidFill>
              </a:rPr>
              <a:t>从小到大</a:t>
            </a:r>
            <a:r>
              <a:rPr lang="en-US" altLang="zh-CN" dirty="0">
                <a:solidFill>
                  <a:srgbClr val="C00000"/>
                </a:solidFill>
              </a:rPr>
              <a:t>)</a:t>
            </a:r>
            <a:endParaRPr lang="zh-CN" altLang="en-US" dirty="0">
              <a:solidFill>
                <a:srgbClr val="C00000"/>
              </a:solidFill>
            </a:endParaRPr>
          </a:p>
        </p:txBody>
      </p:sp>
      <p:sp>
        <p:nvSpPr>
          <p:cNvPr id="3075" name="Rectangle 4"/>
          <p:cNvSpPr>
            <a:spLocks noGrp="1" noChangeArrowheads="1"/>
          </p:cNvSpPr>
          <p:nvPr>
            <p:ph type="body" idx="1"/>
          </p:nvPr>
        </p:nvSpPr>
        <p:spPr>
          <a:xfrm>
            <a:off x="1676400" y="2751138"/>
            <a:ext cx="5867400" cy="1905000"/>
          </a:xfrm>
          <a:noFill/>
        </p:spPr>
        <p:txBody>
          <a:bodyPr>
            <a:normAutofit/>
          </a:bodyPr>
          <a:lstStyle/>
          <a:p>
            <a:pPr eaLnBrk="1" hangingPunct="1">
              <a:buFont typeface="Wingdings" pitchFamily="2" charset="2"/>
              <a:buNone/>
            </a:pPr>
            <a:r>
              <a:rPr lang="en-US" altLang="zh-CN" sz="3200" b="1" dirty="0">
                <a:latin typeface="Arial" pitchFamily="34" charset="0"/>
                <a:cs typeface="Arial" pitchFamily="34" charset="0"/>
              </a:rPr>
              <a:t>k=0; </a:t>
            </a:r>
          </a:p>
          <a:p>
            <a:pPr eaLnBrk="1" hangingPunct="1">
              <a:buFont typeface="Wingdings" pitchFamily="2" charset="2"/>
              <a:buNone/>
            </a:pPr>
            <a:r>
              <a:rPr lang="en-US" altLang="zh-CN" sz="3200" b="1" dirty="0">
                <a:latin typeface="Arial" pitchFamily="34" charset="0"/>
                <a:cs typeface="Arial" pitchFamily="34" charset="0"/>
              </a:rPr>
              <a:t>for(  j=1;     j&lt;10;   j++)</a:t>
            </a:r>
          </a:p>
          <a:p>
            <a:pPr eaLnBrk="1" hangingPunct="1">
              <a:buFont typeface="Wingdings" pitchFamily="2" charset="2"/>
              <a:buNone/>
            </a:pPr>
            <a:r>
              <a:rPr lang="en-US" altLang="zh-CN" sz="3200" b="1" dirty="0">
                <a:latin typeface="Arial" pitchFamily="34" charset="0"/>
                <a:cs typeface="Arial" pitchFamily="34" charset="0"/>
              </a:rPr>
              <a:t>   if( a[j]&lt;a[k] )    k=j;</a:t>
            </a:r>
          </a:p>
        </p:txBody>
      </p:sp>
      <p:grpSp>
        <p:nvGrpSpPr>
          <p:cNvPr id="16395" name="Group 11"/>
          <p:cNvGrpSpPr>
            <a:grpSpLocks/>
          </p:cNvGrpSpPr>
          <p:nvPr/>
        </p:nvGrpSpPr>
        <p:grpSpPr bwMode="auto">
          <a:xfrm>
            <a:off x="1066800" y="1524000"/>
            <a:ext cx="5181600" cy="4495800"/>
            <a:chOff x="672" y="1248"/>
            <a:chExt cx="3264" cy="2832"/>
          </a:xfrm>
        </p:grpSpPr>
        <p:sp>
          <p:nvSpPr>
            <p:cNvPr id="3080" name="Text Box 5"/>
            <p:cNvSpPr txBox="1">
              <a:spLocks noChangeArrowheads="1"/>
            </p:cNvSpPr>
            <p:nvPr/>
          </p:nvSpPr>
          <p:spPr bwMode="auto">
            <a:xfrm>
              <a:off x="672" y="1248"/>
              <a:ext cx="32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20000"/>
                </a:spcBef>
                <a:buClr>
                  <a:schemeClr val="folHlink"/>
                </a:buClr>
                <a:buSzPct val="60000"/>
                <a:buFont typeface="Wingdings" pitchFamily="2" charset="2"/>
                <a:buNone/>
              </a:pPr>
              <a:r>
                <a:rPr lang="en-US" altLang="zh-CN" b="1" dirty="0">
                  <a:solidFill>
                    <a:srgbClr val="0070C0"/>
                  </a:solidFill>
                </a:rPr>
                <a:t>for(</a:t>
              </a:r>
              <a:r>
                <a:rPr lang="en-US" altLang="zh-CN" b="1" dirty="0" err="1">
                  <a:solidFill>
                    <a:srgbClr val="0070C0"/>
                  </a:solidFill>
                </a:rPr>
                <a:t>i</a:t>
              </a:r>
              <a:r>
                <a:rPr lang="en-US" altLang="zh-CN" b="1" dirty="0">
                  <a:solidFill>
                    <a:srgbClr val="0070C0"/>
                  </a:solidFill>
                </a:rPr>
                <a:t>=0; </a:t>
              </a:r>
              <a:r>
                <a:rPr lang="en-US" altLang="zh-CN" b="1" dirty="0" err="1">
                  <a:solidFill>
                    <a:srgbClr val="0070C0"/>
                  </a:solidFill>
                </a:rPr>
                <a:t>i</a:t>
              </a:r>
              <a:r>
                <a:rPr lang="en-US" altLang="zh-CN" b="1" dirty="0">
                  <a:solidFill>
                    <a:srgbClr val="0070C0"/>
                  </a:solidFill>
                </a:rPr>
                <a:t>&lt;9; </a:t>
              </a:r>
              <a:r>
                <a:rPr lang="en-US" altLang="zh-CN" b="1" dirty="0" err="1">
                  <a:solidFill>
                    <a:srgbClr val="0070C0"/>
                  </a:solidFill>
                </a:rPr>
                <a:t>i</a:t>
              </a:r>
              <a:r>
                <a:rPr lang="en-US" altLang="zh-CN" b="1" dirty="0">
                  <a:solidFill>
                    <a:srgbClr val="0070C0"/>
                  </a:solidFill>
                </a:rPr>
                <a:t>++)</a:t>
              </a:r>
              <a:endParaRPr lang="zh-CN" altLang="en-US" sz="2400" b="1" dirty="0">
                <a:solidFill>
                  <a:srgbClr val="0070C0"/>
                </a:solidFill>
              </a:endParaRPr>
            </a:p>
          </p:txBody>
        </p:sp>
        <p:sp>
          <p:nvSpPr>
            <p:cNvPr id="3081" name="Text Box 6"/>
            <p:cNvSpPr txBox="1">
              <a:spLocks noChangeArrowheads="1"/>
            </p:cNvSpPr>
            <p:nvPr/>
          </p:nvSpPr>
          <p:spPr bwMode="auto">
            <a:xfrm>
              <a:off x="720" y="168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50000"/>
                </a:spcBef>
              </a:pPr>
              <a:r>
                <a:rPr lang="zh-CN" altLang="en-US" sz="2400" b="1" dirty="0">
                  <a:solidFill>
                    <a:srgbClr val="0070C0"/>
                  </a:solidFill>
                </a:rPr>
                <a:t>{</a:t>
              </a:r>
            </a:p>
          </p:txBody>
        </p:sp>
        <p:sp>
          <p:nvSpPr>
            <p:cNvPr id="3082" name="Text Box 7"/>
            <p:cNvSpPr txBox="1">
              <a:spLocks noChangeArrowheads="1"/>
            </p:cNvSpPr>
            <p:nvPr/>
          </p:nvSpPr>
          <p:spPr bwMode="auto">
            <a:xfrm>
              <a:off x="768" y="379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50000"/>
                </a:spcBef>
              </a:pPr>
              <a:r>
                <a:rPr lang="zh-CN" altLang="en-US" sz="2400" b="1" dirty="0">
                  <a:solidFill>
                    <a:srgbClr val="0070C0"/>
                  </a:solidFill>
                </a:rPr>
                <a:t>}</a:t>
              </a:r>
            </a:p>
          </p:txBody>
        </p:sp>
      </p:grpSp>
      <p:sp>
        <p:nvSpPr>
          <p:cNvPr id="16392" name="Text Box 8"/>
          <p:cNvSpPr txBox="1">
            <a:spLocks noChangeArrowheads="1"/>
          </p:cNvSpPr>
          <p:nvPr/>
        </p:nvSpPr>
        <p:spPr bwMode="auto">
          <a:xfrm>
            <a:off x="2677480" y="3258470"/>
            <a:ext cx="139256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50000"/>
              </a:spcBef>
            </a:pPr>
            <a:r>
              <a:rPr lang="en-US" altLang="zh-CN" b="1" dirty="0">
                <a:solidFill>
                  <a:srgbClr val="C00000"/>
                </a:solidFill>
                <a:latin typeface="Arial" pitchFamily="34" charset="0"/>
                <a:cs typeface="Arial" pitchFamily="34" charset="0"/>
              </a:rPr>
              <a:t>j=i+1;</a:t>
            </a:r>
          </a:p>
        </p:txBody>
      </p:sp>
      <p:sp>
        <p:nvSpPr>
          <p:cNvPr id="16393" name="Text Box 9"/>
          <p:cNvSpPr txBox="1">
            <a:spLocks noChangeArrowheads="1"/>
          </p:cNvSpPr>
          <p:nvPr/>
        </p:nvSpPr>
        <p:spPr bwMode="auto">
          <a:xfrm>
            <a:off x="1775112" y="2679032"/>
            <a:ext cx="167640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50000"/>
              </a:spcBef>
            </a:pPr>
            <a:r>
              <a:rPr lang="en-US" altLang="zh-CN" b="1" dirty="0">
                <a:solidFill>
                  <a:srgbClr val="C00000"/>
                </a:solidFill>
              </a:rPr>
              <a:t>k=</a:t>
            </a:r>
            <a:r>
              <a:rPr lang="en-US" altLang="zh-CN" b="1" dirty="0" err="1">
                <a:solidFill>
                  <a:srgbClr val="C00000"/>
                </a:solidFill>
              </a:rPr>
              <a:t>i</a:t>
            </a:r>
            <a:r>
              <a:rPr lang="en-US" altLang="zh-CN" b="1" dirty="0">
                <a:solidFill>
                  <a:srgbClr val="C00000"/>
                </a:solidFill>
              </a:rPr>
              <a:t>;</a:t>
            </a:r>
          </a:p>
        </p:txBody>
      </p:sp>
      <p:sp>
        <p:nvSpPr>
          <p:cNvPr id="11" name="Rectangle 10"/>
          <p:cNvSpPr>
            <a:spLocks noChangeArrowheads="1"/>
          </p:cNvSpPr>
          <p:nvPr/>
        </p:nvSpPr>
        <p:spPr bwMode="auto">
          <a:xfrm>
            <a:off x="1775112" y="4632158"/>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pPr>
            <a:r>
              <a:rPr lang="en-US" altLang="zh-CN" sz="3200" b="1" dirty="0"/>
              <a:t>if ( k!=0 )</a:t>
            </a:r>
          </a:p>
          <a:p>
            <a:pPr marL="342900" indent="-342900">
              <a:spcBef>
                <a:spcPct val="20000"/>
              </a:spcBef>
              <a:buClr>
                <a:schemeClr val="folHlink"/>
              </a:buClr>
              <a:buSzPct val="60000"/>
              <a:buFont typeface="Wingdings" pitchFamily="2" charset="2"/>
              <a:buNone/>
            </a:pPr>
            <a:r>
              <a:rPr lang="en-US" altLang="zh-CN" sz="3200" b="1" dirty="0"/>
              <a:t> { t=a[k]; a[k]=a[0]; a[0]=t; }</a:t>
            </a:r>
          </a:p>
        </p:txBody>
      </p:sp>
      <p:sp>
        <p:nvSpPr>
          <p:cNvPr id="16394" name="Rectangle 10"/>
          <p:cNvSpPr>
            <a:spLocks noChangeArrowheads="1"/>
          </p:cNvSpPr>
          <p:nvPr/>
        </p:nvSpPr>
        <p:spPr bwMode="auto">
          <a:xfrm>
            <a:off x="1738373" y="4632158"/>
            <a:ext cx="6858000" cy="1143000"/>
          </a:xfrm>
          <a:prstGeom prst="rect">
            <a:avLst/>
          </a:prstGeom>
          <a:solidFill>
            <a:schemeClr val="bg1"/>
          </a:solidFill>
          <a:ln>
            <a:noFill/>
          </a:ln>
          <a:effectLst/>
        </p:spPr>
        <p:txBody>
          <a:bodyPr/>
          <a:lstStyle/>
          <a:p>
            <a:pPr marL="342900" indent="-342900">
              <a:spcBef>
                <a:spcPct val="20000"/>
              </a:spcBef>
              <a:buClr>
                <a:schemeClr val="folHlink"/>
              </a:buClr>
              <a:buSzPct val="60000"/>
              <a:buFont typeface="Wingdings" pitchFamily="2" charset="2"/>
              <a:buNone/>
            </a:pPr>
            <a:r>
              <a:rPr lang="en-US" altLang="zh-CN" sz="3200" b="1" dirty="0">
                <a:solidFill>
                  <a:srgbClr val="C00000"/>
                </a:solidFill>
              </a:rPr>
              <a:t>if ( k!=</a:t>
            </a:r>
            <a:r>
              <a:rPr lang="en-US" altLang="zh-CN" sz="3200" b="1" dirty="0" err="1">
                <a:solidFill>
                  <a:srgbClr val="C00000"/>
                </a:solidFill>
              </a:rPr>
              <a:t>i</a:t>
            </a:r>
            <a:r>
              <a:rPr lang="en-US" altLang="zh-CN" sz="3200" b="1" dirty="0">
                <a:solidFill>
                  <a:srgbClr val="C00000"/>
                </a:solidFill>
              </a:rPr>
              <a:t> )</a:t>
            </a:r>
          </a:p>
          <a:p>
            <a:pPr marL="342900" indent="-342900">
              <a:spcBef>
                <a:spcPct val="20000"/>
              </a:spcBef>
              <a:buClr>
                <a:schemeClr val="folHlink"/>
              </a:buClr>
              <a:buSzPct val="60000"/>
              <a:buFont typeface="Wingdings" pitchFamily="2" charset="2"/>
              <a:buNone/>
            </a:pPr>
            <a:r>
              <a:rPr lang="en-US" altLang="zh-CN" sz="3200" b="1" dirty="0">
                <a:solidFill>
                  <a:srgbClr val="C00000"/>
                </a:solidFill>
              </a:rPr>
              <a:t> { t=a[k]; a[k]=a[</a:t>
            </a:r>
            <a:r>
              <a:rPr lang="en-US" altLang="zh-CN" sz="3200" b="1" dirty="0" err="1">
                <a:solidFill>
                  <a:srgbClr val="C00000"/>
                </a:solidFill>
              </a:rPr>
              <a:t>i</a:t>
            </a:r>
            <a:r>
              <a:rPr lang="en-US" altLang="zh-CN" sz="3200" b="1" dirty="0">
                <a:solidFill>
                  <a:srgbClr val="C00000"/>
                </a:solidFill>
              </a:rPr>
              <a:t>]; a[</a:t>
            </a:r>
            <a:r>
              <a:rPr lang="en-US" altLang="zh-CN" sz="3200" b="1" dirty="0" err="1">
                <a:solidFill>
                  <a:srgbClr val="C00000"/>
                </a:solidFill>
              </a:rPr>
              <a:t>i</a:t>
            </a:r>
            <a:r>
              <a:rPr lang="en-US" altLang="zh-CN" sz="3200" b="1" dirty="0">
                <a:solidFill>
                  <a:srgbClr val="C00000"/>
                </a:solidFill>
              </a:rPr>
              <a:t>]=t; }</a:t>
            </a:r>
          </a:p>
        </p:txBody>
      </p:sp>
    </p:spTree>
    <p:extLst>
      <p:ext uri="{BB962C8B-B14F-4D97-AF65-F5344CB8AC3E}">
        <p14:creationId xmlns:p14="http://schemas.microsoft.com/office/powerpoint/2010/main" val="370914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arn(inVertic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3"/>
                                        </p:tgtEl>
                                        <p:attrNameLst>
                                          <p:attrName>style.visibility</p:attrName>
                                        </p:attrNameLst>
                                      </p:cBhvr>
                                      <p:to>
                                        <p:strVal val="visible"/>
                                      </p:to>
                                    </p:set>
                                    <p:animEffect transition="in" filter="blinds(horizontal)">
                                      <p:cBhvr>
                                        <p:cTn id="17" dur="500"/>
                                        <p:tgtEl>
                                          <p:spTgt spid="163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92"/>
                                        </p:tgtEl>
                                        <p:attrNameLst>
                                          <p:attrName>style.visibility</p:attrName>
                                        </p:attrNameLst>
                                      </p:cBhvr>
                                      <p:to>
                                        <p:strVal val="visible"/>
                                      </p:to>
                                    </p:set>
                                    <p:animEffect transition="in" filter="blinds(horizontal)">
                                      <p:cBhvr>
                                        <p:cTn id="22" dur="500"/>
                                        <p:tgtEl>
                                          <p:spTgt spid="163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4"/>
                                        </p:tgtEl>
                                        <p:attrNameLst>
                                          <p:attrName>style.visibility</p:attrName>
                                        </p:attrNameLst>
                                      </p:cBhvr>
                                      <p:to>
                                        <p:strVal val="visible"/>
                                      </p:to>
                                    </p:set>
                                    <p:animEffect transition="in" filter="blinds(horizontal)">
                                      <p:cBhvr>
                                        <p:cTn id="27" dur="500"/>
                                        <p:tgtEl>
                                          <p:spTgt spid="163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16395"/>
                                        </p:tgtEl>
                                        <p:attrNameLst>
                                          <p:attrName>style.visibility</p:attrName>
                                        </p:attrNameLst>
                                      </p:cBhvr>
                                      <p:to>
                                        <p:strVal val="visible"/>
                                      </p:to>
                                    </p:set>
                                    <p:anim calcmode="lin" valueType="num">
                                      <p:cBhvr additive="base">
                                        <p:cTn id="32" dur="500" fill="hold"/>
                                        <p:tgtEl>
                                          <p:spTgt spid="16395"/>
                                        </p:tgtEl>
                                        <p:attrNameLst>
                                          <p:attrName>ppt_x</p:attrName>
                                        </p:attrNameLst>
                                      </p:cBhvr>
                                      <p:tavLst>
                                        <p:tav tm="0">
                                          <p:val>
                                            <p:strVal val="0-#ppt_w/2"/>
                                          </p:val>
                                        </p:tav>
                                        <p:tav tm="100000">
                                          <p:val>
                                            <p:strVal val="#ppt_x"/>
                                          </p:val>
                                        </p:tav>
                                      </p:tavLst>
                                    </p:anim>
                                    <p:anim calcmode="lin" valueType="num">
                                      <p:cBhvr additive="base">
                                        <p:cTn id="33" dur="500" fill="hold"/>
                                        <p:tgtEl>
                                          <p:spTgt spid="16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16392" grpId="0" animBg="1" autoUpdateAnimBg="0"/>
      <p:bldP spid="16393" grpId="0" animBg="1" autoUpdateAnimBg="0"/>
      <p:bldP spid="11" grpId="0" autoUpdateAnimBg="0"/>
      <p:bldP spid="1639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37" name="Text Box 41"/>
          <p:cNvSpPr txBox="1">
            <a:spLocks noChangeArrowheads="1"/>
          </p:cNvSpPr>
          <p:nvPr/>
        </p:nvSpPr>
        <p:spPr bwMode="auto">
          <a:xfrm>
            <a:off x="288758" y="184757"/>
            <a:ext cx="4812632" cy="4526497"/>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a:latin typeface="Arial" pitchFamily="34" charset="0"/>
                <a:cs typeface="Arial" pitchFamily="34" charset="0"/>
              </a:rPr>
              <a:t>#include &lt;</a:t>
            </a:r>
            <a:r>
              <a:rPr kumimoji="1" lang="en-US" altLang="zh-CN" sz="2400" b="1" dirty="0" err="1">
                <a:latin typeface="Arial" pitchFamily="34" charset="0"/>
                <a:cs typeface="Arial" pitchFamily="34" charset="0"/>
              </a:rPr>
              <a:t>stdio.h</a:t>
            </a:r>
            <a:r>
              <a:rPr kumimoji="1" lang="en-US" altLang="zh-CN" sz="2400" b="1" dirty="0">
                <a:latin typeface="Arial" pitchFamily="34" charset="0"/>
                <a:cs typeface="Arial" pitchFamily="34" charset="0"/>
              </a:rPr>
              <a:t>&gt;</a:t>
            </a:r>
          </a:p>
          <a:p>
            <a:pPr eaLnBrk="1" hangingPunct="1">
              <a:lnSpc>
                <a:spcPct val="150000"/>
              </a:lnSpc>
            </a:pPr>
            <a:r>
              <a:rPr kumimoji="1" lang="en-US" altLang="zh-CN" sz="2400" b="1" dirty="0">
                <a:latin typeface="Arial" pitchFamily="34" charset="0"/>
                <a:cs typeface="Arial" pitchFamily="34" charset="0"/>
              </a:rPr>
              <a:t>void main( )</a:t>
            </a:r>
          </a:p>
          <a:p>
            <a:pPr eaLnBrk="1" hangingPunct="1">
              <a:lnSpc>
                <a:spcPct val="150000"/>
              </a:lnSpc>
            </a:pPr>
            <a:r>
              <a:rPr kumimoji="1" lang="en-US" altLang="zh-CN" sz="2400" b="1" dirty="0">
                <a:latin typeface="Arial" pitchFamily="34" charset="0"/>
                <a:cs typeface="Arial" pitchFamily="34" charset="0"/>
              </a:rPr>
              <a:t>{  </a:t>
            </a:r>
          </a:p>
          <a:p>
            <a:pPr eaLnBrk="1" hangingPunct="1">
              <a:lnSpc>
                <a:spcPct val="150000"/>
              </a:lnSpc>
            </a:pPr>
            <a:r>
              <a:rPr kumimoji="1" lang="en-US" altLang="zh-CN" sz="2400" b="1" dirty="0">
                <a:latin typeface="Arial" pitchFamily="34" charset="0"/>
                <a:cs typeface="Arial" pitchFamily="34" charset="0"/>
              </a:rPr>
              <a:t>    int a[10], </a:t>
            </a:r>
            <a:r>
              <a:rPr kumimoji="1" lang="en-US" altLang="zh-CN" sz="2400" b="1" dirty="0" err="1">
                <a:latin typeface="Arial" pitchFamily="34" charset="0"/>
                <a:cs typeface="Arial" pitchFamily="34" charset="0"/>
              </a:rPr>
              <a:t>i</a:t>
            </a:r>
            <a:r>
              <a:rPr kumimoji="1" lang="en-US" altLang="zh-CN" sz="2400" b="1" dirty="0">
                <a:latin typeface="Arial" pitchFamily="34" charset="0"/>
                <a:cs typeface="Arial" pitchFamily="34" charset="0"/>
              </a:rPr>
              <a:t>, j, k, t;</a:t>
            </a:r>
          </a:p>
          <a:p>
            <a:pPr eaLnBrk="1" hangingPunct="1">
              <a:lnSpc>
                <a:spcPct val="15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printf</a:t>
            </a:r>
            <a:r>
              <a:rPr kumimoji="1" lang="en-US" altLang="zh-CN" sz="2400" b="1" dirty="0">
                <a:latin typeface="Arial" pitchFamily="34" charset="0"/>
                <a:cs typeface="Arial" pitchFamily="34" charset="0"/>
              </a:rPr>
              <a:t>("Input 10 numbers:\n");</a:t>
            </a:r>
          </a:p>
          <a:p>
            <a:pPr eaLnBrk="1" hangingPunct="1">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800000"/>
                </a:solidFill>
                <a:latin typeface="Arial" pitchFamily="34" charset="0"/>
                <a:cs typeface="Arial" pitchFamily="34" charset="0"/>
              </a:rPr>
              <a:t>for( </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=0; </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&lt;10; </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 )</a:t>
            </a:r>
          </a:p>
          <a:p>
            <a:pPr eaLnBrk="1" hangingPunct="1">
              <a:lnSpc>
                <a:spcPct val="150000"/>
              </a:lnSpc>
            </a:pPr>
            <a:r>
              <a:rPr kumimoji="1" lang="en-US" altLang="zh-CN" sz="2400" b="1" dirty="0">
                <a:solidFill>
                  <a:srgbClr val="800000"/>
                </a:solidFill>
                <a:latin typeface="Arial" pitchFamily="34" charset="0"/>
                <a:cs typeface="Arial" pitchFamily="34" charset="0"/>
              </a:rPr>
              <a:t>       </a:t>
            </a:r>
            <a:r>
              <a:rPr kumimoji="1" lang="en-US" altLang="zh-CN" sz="2400" b="1" dirty="0" err="1">
                <a:solidFill>
                  <a:srgbClr val="800000"/>
                </a:solidFill>
                <a:latin typeface="Arial" pitchFamily="34" charset="0"/>
                <a:cs typeface="Arial" pitchFamily="34" charset="0"/>
              </a:rPr>
              <a:t>scanf</a:t>
            </a:r>
            <a:r>
              <a:rPr kumimoji="1" lang="en-US" altLang="zh-CN" sz="2400" b="1" dirty="0">
                <a:solidFill>
                  <a:srgbClr val="800000"/>
                </a:solidFill>
                <a:latin typeface="Arial" pitchFamily="34" charset="0"/>
                <a:cs typeface="Arial" pitchFamily="34" charset="0"/>
              </a:rPr>
              <a:t>("%</a:t>
            </a:r>
            <a:r>
              <a:rPr kumimoji="1" lang="en-US" altLang="zh-CN" sz="2400" b="1" dirty="0" err="1">
                <a:solidFill>
                  <a:srgbClr val="800000"/>
                </a:solidFill>
                <a:latin typeface="Arial" pitchFamily="34" charset="0"/>
                <a:cs typeface="Arial" pitchFamily="34" charset="0"/>
              </a:rPr>
              <a:t>d",&amp;a</a:t>
            </a:r>
            <a:r>
              <a:rPr kumimoji="1" lang="en-US" altLang="zh-CN" sz="2400" b="1" dirty="0">
                <a:solidFill>
                  <a:srgbClr val="800000"/>
                </a:solidFill>
                <a:latin typeface="Arial" pitchFamily="34" charset="0"/>
                <a:cs typeface="Arial" pitchFamily="34" charset="0"/>
              </a:rPr>
              <a:t>[</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a:t>
            </a:r>
          </a:p>
          <a:p>
            <a:pPr eaLnBrk="1" hangingPunct="1">
              <a:lnSpc>
                <a:spcPct val="15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printf</a:t>
            </a:r>
            <a:r>
              <a:rPr kumimoji="1" lang="en-US" altLang="zh-CN" sz="2400" b="1" dirty="0">
                <a:latin typeface="Arial" pitchFamily="34" charset="0"/>
                <a:cs typeface="Arial" pitchFamily="34" charset="0"/>
              </a:rPr>
              <a:t>("\n");</a:t>
            </a:r>
          </a:p>
        </p:txBody>
      </p:sp>
      <p:sp>
        <p:nvSpPr>
          <p:cNvPr id="35" name="Text Box 41"/>
          <p:cNvSpPr txBox="1">
            <a:spLocks noChangeArrowheads="1"/>
          </p:cNvSpPr>
          <p:nvPr/>
        </p:nvSpPr>
        <p:spPr bwMode="auto">
          <a:xfrm>
            <a:off x="4122821" y="569333"/>
            <a:ext cx="4876800" cy="6142324"/>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a:solidFill>
                  <a:srgbClr val="FF3300"/>
                </a:solidFill>
                <a:latin typeface="Arial" pitchFamily="34" charset="0"/>
                <a:cs typeface="Arial" pitchFamily="34" charset="0"/>
              </a:rPr>
              <a:t>  for( </a:t>
            </a:r>
            <a:r>
              <a:rPr kumimoji="1" lang="en-US" altLang="zh-CN" sz="2400" b="1" dirty="0" err="1">
                <a:solidFill>
                  <a:srgbClr val="FF3300"/>
                </a:solidFill>
                <a:latin typeface="Arial" pitchFamily="34" charset="0"/>
                <a:cs typeface="Arial" pitchFamily="34" charset="0"/>
              </a:rPr>
              <a:t>i</a:t>
            </a:r>
            <a:r>
              <a:rPr kumimoji="1" lang="en-US" altLang="zh-CN" sz="2400" b="1" dirty="0">
                <a:solidFill>
                  <a:srgbClr val="FF3300"/>
                </a:solidFill>
                <a:latin typeface="Arial" pitchFamily="34" charset="0"/>
                <a:cs typeface="Arial" pitchFamily="34" charset="0"/>
              </a:rPr>
              <a:t>=0; </a:t>
            </a:r>
            <a:r>
              <a:rPr kumimoji="1" lang="en-US" altLang="zh-CN" sz="2400" b="1" dirty="0" err="1">
                <a:solidFill>
                  <a:srgbClr val="FF3300"/>
                </a:solidFill>
                <a:latin typeface="Arial" pitchFamily="34" charset="0"/>
                <a:cs typeface="Arial" pitchFamily="34" charset="0"/>
              </a:rPr>
              <a:t>i</a:t>
            </a:r>
            <a:r>
              <a:rPr kumimoji="1" lang="en-US" altLang="zh-CN" sz="2400" b="1" dirty="0">
                <a:solidFill>
                  <a:srgbClr val="FF3300"/>
                </a:solidFill>
                <a:latin typeface="Arial" pitchFamily="34" charset="0"/>
                <a:cs typeface="Arial" pitchFamily="34" charset="0"/>
              </a:rPr>
              <a:t>&lt;9; </a:t>
            </a:r>
            <a:r>
              <a:rPr kumimoji="1" lang="en-US" altLang="zh-CN" sz="2400" b="1" dirty="0" err="1">
                <a:solidFill>
                  <a:srgbClr val="FF3300"/>
                </a:solidFill>
                <a:latin typeface="Arial" pitchFamily="34" charset="0"/>
                <a:cs typeface="Arial" pitchFamily="34" charset="0"/>
              </a:rPr>
              <a:t>i</a:t>
            </a:r>
            <a:r>
              <a:rPr kumimoji="1" lang="en-US" altLang="zh-CN" sz="2400" b="1" dirty="0">
                <a:solidFill>
                  <a:srgbClr val="FF3300"/>
                </a:solidFill>
                <a:latin typeface="Arial" pitchFamily="34" charset="0"/>
                <a:cs typeface="Arial" pitchFamily="34" charset="0"/>
              </a:rPr>
              <a:t>++ )</a:t>
            </a:r>
            <a:endParaRPr kumimoji="1" lang="en-US" altLang="zh-CN" sz="2400" b="1" dirty="0">
              <a:solidFill>
                <a:schemeClr val="bg2"/>
              </a:solidFill>
              <a:latin typeface="Arial" pitchFamily="34" charset="0"/>
              <a:cs typeface="Arial" pitchFamily="34" charset="0"/>
            </a:endParaRPr>
          </a:p>
          <a:p>
            <a:pPr eaLnBrk="1" hangingPunct="1">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008000"/>
                </a:solidFill>
                <a:latin typeface="Arial" pitchFamily="34" charset="0"/>
                <a:cs typeface="Arial" pitchFamily="34" charset="0"/>
              </a:rPr>
              <a:t>{   k=</a:t>
            </a:r>
            <a:r>
              <a:rPr kumimoji="1" lang="en-US" altLang="zh-CN" sz="2400" b="1" dirty="0" err="1">
                <a:solidFill>
                  <a:srgbClr val="008000"/>
                </a:solidFill>
                <a:latin typeface="Arial" pitchFamily="34" charset="0"/>
                <a:cs typeface="Arial" pitchFamily="34" charset="0"/>
              </a:rPr>
              <a:t>i</a:t>
            </a:r>
            <a:r>
              <a:rPr kumimoji="1" lang="en-US" altLang="zh-CN" sz="2400" b="1" dirty="0">
                <a:solidFill>
                  <a:srgbClr val="008000"/>
                </a:solidFill>
                <a:latin typeface="Arial" pitchFamily="34" charset="0"/>
                <a:cs typeface="Arial" pitchFamily="34" charset="0"/>
              </a:rPr>
              <a:t>;</a:t>
            </a:r>
            <a:endParaRPr kumimoji="1" lang="en-US" altLang="zh-CN" sz="2400" b="1" dirty="0">
              <a:solidFill>
                <a:schemeClr val="bg2"/>
              </a:solidFill>
              <a:latin typeface="Arial" pitchFamily="34" charset="0"/>
              <a:cs typeface="Arial" pitchFamily="34" charset="0"/>
            </a:endParaRPr>
          </a:p>
          <a:p>
            <a:pPr eaLnBrk="1" hangingPunct="1">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0000FF"/>
                </a:solidFill>
                <a:latin typeface="Arial" pitchFamily="34" charset="0"/>
                <a:cs typeface="Arial" pitchFamily="34" charset="0"/>
              </a:rPr>
              <a:t>for( j=i+1; j&lt;10; j++ )</a:t>
            </a:r>
            <a:endParaRPr kumimoji="1" lang="en-US" altLang="zh-CN" sz="2400" b="1" dirty="0">
              <a:solidFill>
                <a:schemeClr val="bg2"/>
              </a:solidFill>
              <a:latin typeface="Arial" pitchFamily="34" charset="0"/>
              <a:cs typeface="Arial" pitchFamily="34" charset="0"/>
            </a:endParaRPr>
          </a:p>
          <a:p>
            <a:pPr eaLnBrk="1" hangingPunct="1">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008000"/>
                </a:solidFill>
                <a:latin typeface="Arial" pitchFamily="34" charset="0"/>
                <a:cs typeface="Arial" pitchFamily="34" charset="0"/>
              </a:rPr>
              <a:t>if( a[j]&lt;a[k] )  k=j;</a:t>
            </a:r>
          </a:p>
          <a:p>
            <a:pPr eaLnBrk="1" hangingPunct="1">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006699"/>
                </a:solidFill>
                <a:latin typeface="Arial" pitchFamily="34" charset="0"/>
                <a:cs typeface="Arial" pitchFamily="34" charset="0"/>
              </a:rPr>
              <a:t>if( k! = </a:t>
            </a:r>
            <a:r>
              <a:rPr kumimoji="1" lang="en-US" altLang="zh-CN" sz="2400" b="1" dirty="0" err="1">
                <a:solidFill>
                  <a:srgbClr val="006699"/>
                </a:solidFill>
                <a:latin typeface="Arial" pitchFamily="34" charset="0"/>
                <a:cs typeface="Arial" pitchFamily="34" charset="0"/>
              </a:rPr>
              <a:t>i</a:t>
            </a:r>
            <a:r>
              <a:rPr kumimoji="1" lang="en-US" altLang="zh-CN" sz="2400" b="1" dirty="0">
                <a:solidFill>
                  <a:srgbClr val="006699"/>
                </a:solidFill>
                <a:latin typeface="Arial" pitchFamily="34" charset="0"/>
                <a:cs typeface="Arial" pitchFamily="34" charset="0"/>
              </a:rPr>
              <a:t> )</a:t>
            </a:r>
          </a:p>
          <a:p>
            <a:pPr eaLnBrk="1" hangingPunct="1">
              <a:lnSpc>
                <a:spcPct val="150000"/>
              </a:lnSpc>
            </a:pPr>
            <a:r>
              <a:rPr kumimoji="1" lang="en-US" altLang="zh-CN" sz="2400" b="1" dirty="0">
                <a:solidFill>
                  <a:srgbClr val="006699"/>
                </a:solidFill>
                <a:latin typeface="Arial" pitchFamily="34" charset="0"/>
                <a:cs typeface="Arial" pitchFamily="34" charset="0"/>
              </a:rPr>
              <a:t>      {  t=a[</a:t>
            </a:r>
            <a:r>
              <a:rPr kumimoji="1" lang="en-US" altLang="zh-CN" sz="2400" b="1" dirty="0" err="1">
                <a:solidFill>
                  <a:srgbClr val="006699"/>
                </a:solidFill>
                <a:latin typeface="Arial" pitchFamily="34" charset="0"/>
                <a:cs typeface="Arial" pitchFamily="34" charset="0"/>
              </a:rPr>
              <a:t>i</a:t>
            </a:r>
            <a:r>
              <a:rPr kumimoji="1" lang="en-US" altLang="zh-CN" sz="2400" b="1" dirty="0">
                <a:solidFill>
                  <a:srgbClr val="006699"/>
                </a:solidFill>
                <a:latin typeface="Arial" pitchFamily="34" charset="0"/>
                <a:cs typeface="Arial" pitchFamily="34" charset="0"/>
              </a:rPr>
              <a:t>]; a[</a:t>
            </a:r>
            <a:r>
              <a:rPr kumimoji="1" lang="en-US" altLang="zh-CN" sz="2400" b="1" dirty="0" err="1">
                <a:solidFill>
                  <a:srgbClr val="006699"/>
                </a:solidFill>
                <a:latin typeface="Arial" pitchFamily="34" charset="0"/>
                <a:cs typeface="Arial" pitchFamily="34" charset="0"/>
              </a:rPr>
              <a:t>i</a:t>
            </a:r>
            <a:r>
              <a:rPr kumimoji="1" lang="en-US" altLang="zh-CN" sz="2400" b="1" dirty="0">
                <a:solidFill>
                  <a:srgbClr val="006699"/>
                </a:solidFill>
                <a:latin typeface="Arial" pitchFamily="34" charset="0"/>
                <a:cs typeface="Arial" pitchFamily="34" charset="0"/>
              </a:rPr>
              <a:t>]=a[k]; a[k]=t;  }</a:t>
            </a:r>
            <a:endParaRPr kumimoji="1" lang="en-US" altLang="zh-CN" sz="2400" b="1" dirty="0">
              <a:solidFill>
                <a:schemeClr val="bg2"/>
              </a:solidFill>
              <a:latin typeface="Arial" pitchFamily="34" charset="0"/>
              <a:cs typeface="Arial" pitchFamily="34" charset="0"/>
            </a:endParaRPr>
          </a:p>
          <a:p>
            <a:pPr eaLnBrk="1" hangingPunct="1">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008000"/>
                </a:solidFill>
                <a:latin typeface="Arial" pitchFamily="34" charset="0"/>
                <a:cs typeface="Arial" pitchFamily="34" charset="0"/>
              </a:rPr>
              <a:t>}</a:t>
            </a:r>
          </a:p>
          <a:p>
            <a:pPr eaLnBrk="1" hangingPunct="1">
              <a:lnSpc>
                <a:spcPct val="150000"/>
              </a:lnSpc>
            </a:pPr>
            <a:r>
              <a:rPr kumimoji="1" lang="en-US" altLang="zh-CN" sz="2200" b="1" dirty="0">
                <a:latin typeface="Arial" pitchFamily="34" charset="0"/>
                <a:cs typeface="Arial" pitchFamily="34" charset="0"/>
              </a:rPr>
              <a:t>    </a:t>
            </a:r>
            <a:r>
              <a:rPr kumimoji="1" lang="en-US" altLang="zh-CN" sz="2200" b="1" dirty="0" err="1">
                <a:latin typeface="Arial" pitchFamily="34" charset="0"/>
                <a:cs typeface="Arial" pitchFamily="34" charset="0"/>
              </a:rPr>
              <a:t>printf</a:t>
            </a:r>
            <a:r>
              <a:rPr kumimoji="1" lang="en-US" altLang="zh-CN" sz="2200" b="1" dirty="0">
                <a:latin typeface="Arial" pitchFamily="34" charset="0"/>
                <a:cs typeface="Arial" pitchFamily="34" charset="0"/>
              </a:rPr>
              <a:t>("The sorted numbers:\n");</a:t>
            </a:r>
          </a:p>
          <a:p>
            <a:pPr eaLnBrk="1" hangingPunct="1">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800000"/>
                </a:solidFill>
                <a:latin typeface="Arial" pitchFamily="34" charset="0"/>
                <a:cs typeface="Arial" pitchFamily="34" charset="0"/>
              </a:rPr>
              <a:t>for( </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=0; </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&lt;10; </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 )</a:t>
            </a:r>
          </a:p>
          <a:p>
            <a:pPr eaLnBrk="1" hangingPunct="1">
              <a:lnSpc>
                <a:spcPct val="150000"/>
              </a:lnSpc>
            </a:pPr>
            <a:r>
              <a:rPr kumimoji="1" lang="en-US" altLang="zh-CN" sz="2400" b="1" dirty="0">
                <a:solidFill>
                  <a:srgbClr val="800000"/>
                </a:solidFill>
                <a:latin typeface="Arial" pitchFamily="34" charset="0"/>
                <a:cs typeface="Arial" pitchFamily="34" charset="0"/>
              </a:rPr>
              <a:t>	</a:t>
            </a:r>
            <a:r>
              <a:rPr kumimoji="1" lang="en-US" altLang="zh-CN" sz="2400" b="1" dirty="0" err="1">
                <a:solidFill>
                  <a:srgbClr val="800000"/>
                </a:solidFill>
                <a:latin typeface="Arial" pitchFamily="34" charset="0"/>
                <a:cs typeface="Arial" pitchFamily="34" charset="0"/>
              </a:rPr>
              <a:t>printf</a:t>
            </a:r>
            <a:r>
              <a:rPr kumimoji="1" lang="en-US" altLang="zh-CN" sz="2400" b="1" dirty="0">
                <a:solidFill>
                  <a:srgbClr val="800000"/>
                </a:solidFill>
                <a:latin typeface="Arial" pitchFamily="34" charset="0"/>
                <a:cs typeface="Arial" pitchFamily="34" charset="0"/>
              </a:rPr>
              <a:t>("%d ",a[</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a:t>
            </a:r>
          </a:p>
          <a:p>
            <a:pPr eaLnBrk="1" hangingPunct="1">
              <a:lnSpc>
                <a:spcPct val="150000"/>
              </a:lnSpc>
            </a:pPr>
            <a:r>
              <a:rPr kumimoji="1" lang="en-US" altLang="zh-CN" sz="2400" b="1" dirty="0">
                <a:latin typeface="Arial" pitchFamily="34" charset="0"/>
                <a:cs typeface="Arial" pitchFamily="34" charset="0"/>
              </a:rPr>
              <a:t>}</a:t>
            </a:r>
          </a:p>
        </p:txBody>
      </p:sp>
    </p:spTree>
    <p:extLst>
      <p:ext uri="{BB962C8B-B14F-4D97-AF65-F5344CB8AC3E}">
        <p14:creationId xmlns:p14="http://schemas.microsoft.com/office/powerpoint/2010/main" val="41307751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337">
                                            <p:bg/>
                                          </p:spTgt>
                                        </p:tgtEl>
                                        <p:attrNameLst>
                                          <p:attrName>style.visibility</p:attrName>
                                        </p:attrNameLst>
                                      </p:cBhvr>
                                      <p:to>
                                        <p:strVal val="visible"/>
                                      </p:to>
                                    </p:set>
                                    <p:animEffect transition="in" filter="box(out)">
                                      <p:cBhvr>
                                        <p:cTn id="7" dur="500"/>
                                        <p:tgtEl>
                                          <p:spTgt spid="55337">
                                            <p:bg/>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337">
                                            <p:txEl>
                                              <p:pRg st="0" end="0"/>
                                            </p:txEl>
                                          </p:spTgt>
                                        </p:tgtEl>
                                        <p:attrNameLst>
                                          <p:attrName>style.visibility</p:attrName>
                                        </p:attrNameLst>
                                      </p:cBhvr>
                                      <p:to>
                                        <p:strVal val="visible"/>
                                      </p:to>
                                    </p:set>
                                    <p:animEffect transition="in" filter="box(out)">
                                      <p:cBhvr>
                                        <p:cTn id="12" dur="500"/>
                                        <p:tgtEl>
                                          <p:spTgt spid="5533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55337">
                                            <p:txEl>
                                              <p:pRg st="1" end="1"/>
                                            </p:txEl>
                                          </p:spTgt>
                                        </p:tgtEl>
                                        <p:attrNameLst>
                                          <p:attrName>style.visibility</p:attrName>
                                        </p:attrNameLst>
                                      </p:cBhvr>
                                      <p:to>
                                        <p:strVal val="visible"/>
                                      </p:to>
                                    </p:set>
                                    <p:animEffect transition="in" filter="box(out)">
                                      <p:cBhvr>
                                        <p:cTn id="15" dur="500"/>
                                        <p:tgtEl>
                                          <p:spTgt spid="55337">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55337">
                                            <p:txEl>
                                              <p:pRg st="2" end="2"/>
                                            </p:txEl>
                                          </p:spTgt>
                                        </p:tgtEl>
                                        <p:attrNameLst>
                                          <p:attrName>style.visibility</p:attrName>
                                        </p:attrNameLst>
                                      </p:cBhvr>
                                      <p:to>
                                        <p:strVal val="visible"/>
                                      </p:to>
                                    </p:set>
                                    <p:animEffect transition="in" filter="box(out)">
                                      <p:cBhvr>
                                        <p:cTn id="18" dur="500"/>
                                        <p:tgtEl>
                                          <p:spTgt spid="55337">
                                            <p:txEl>
                                              <p:pRg st="2" end="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55337">
                                            <p:txEl>
                                              <p:pRg st="3" end="3"/>
                                            </p:txEl>
                                          </p:spTgt>
                                        </p:tgtEl>
                                        <p:attrNameLst>
                                          <p:attrName>style.visibility</p:attrName>
                                        </p:attrNameLst>
                                      </p:cBhvr>
                                      <p:to>
                                        <p:strVal val="visible"/>
                                      </p:to>
                                    </p:set>
                                    <p:animEffect transition="in" filter="box(out)">
                                      <p:cBhvr>
                                        <p:cTn id="21" dur="500"/>
                                        <p:tgtEl>
                                          <p:spTgt spid="55337">
                                            <p:txEl>
                                              <p:pRg st="3" end="3"/>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55337">
                                            <p:txEl>
                                              <p:pRg st="4" end="4"/>
                                            </p:txEl>
                                          </p:spTgt>
                                        </p:tgtEl>
                                        <p:attrNameLst>
                                          <p:attrName>style.visibility</p:attrName>
                                        </p:attrNameLst>
                                      </p:cBhvr>
                                      <p:to>
                                        <p:strVal val="visible"/>
                                      </p:to>
                                    </p:set>
                                    <p:animEffect transition="in" filter="box(out)">
                                      <p:cBhvr>
                                        <p:cTn id="26" dur="500"/>
                                        <p:tgtEl>
                                          <p:spTgt spid="55337">
                                            <p:txEl>
                                              <p:pRg st="4" end="4"/>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55337">
                                            <p:txEl>
                                              <p:pRg st="5" end="5"/>
                                            </p:txEl>
                                          </p:spTgt>
                                        </p:tgtEl>
                                        <p:attrNameLst>
                                          <p:attrName>style.visibility</p:attrName>
                                        </p:attrNameLst>
                                      </p:cBhvr>
                                      <p:to>
                                        <p:strVal val="visible"/>
                                      </p:to>
                                    </p:set>
                                    <p:animEffect transition="in" filter="box(out)">
                                      <p:cBhvr>
                                        <p:cTn id="29" dur="500"/>
                                        <p:tgtEl>
                                          <p:spTgt spid="55337">
                                            <p:txEl>
                                              <p:pRg st="5" end="5"/>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55337">
                                            <p:txEl>
                                              <p:pRg st="6" end="6"/>
                                            </p:txEl>
                                          </p:spTgt>
                                        </p:tgtEl>
                                        <p:attrNameLst>
                                          <p:attrName>style.visibility</p:attrName>
                                        </p:attrNameLst>
                                      </p:cBhvr>
                                      <p:to>
                                        <p:strVal val="visible"/>
                                      </p:to>
                                    </p:set>
                                    <p:animEffect transition="in" filter="box(out)">
                                      <p:cBhvr>
                                        <p:cTn id="32" dur="500"/>
                                        <p:tgtEl>
                                          <p:spTgt spid="55337">
                                            <p:txEl>
                                              <p:pRg st="6" end="6"/>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5337">
                                            <p:txEl>
                                              <p:pRg st="7" end="7"/>
                                            </p:txEl>
                                          </p:spTgt>
                                        </p:tgtEl>
                                        <p:attrNameLst>
                                          <p:attrName>style.visibility</p:attrName>
                                        </p:attrNameLst>
                                      </p:cBhvr>
                                      <p:to>
                                        <p:strVal val="visible"/>
                                      </p:to>
                                    </p:set>
                                    <p:animEffect transition="in" filter="box(out)">
                                      <p:cBhvr>
                                        <p:cTn id="37" dur="500"/>
                                        <p:tgtEl>
                                          <p:spTgt spid="55337">
                                            <p:txEl>
                                              <p:pRg st="7" end="7"/>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5">
                                            <p:bg/>
                                          </p:spTgt>
                                        </p:tgtEl>
                                        <p:attrNameLst>
                                          <p:attrName>style.visibility</p:attrName>
                                        </p:attrNameLst>
                                      </p:cBhvr>
                                      <p:to>
                                        <p:strVal val="visible"/>
                                      </p:to>
                                    </p:set>
                                    <p:animEffect transition="in" filter="box(out)">
                                      <p:cBhvr>
                                        <p:cTn id="42" dur="500"/>
                                        <p:tgtEl>
                                          <p:spTgt spid="35">
                                            <p:bg/>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animEffect transition="in" filter="box(out)">
                                      <p:cBhvr>
                                        <p:cTn id="47" dur="500"/>
                                        <p:tgtEl>
                                          <p:spTgt spid="35">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5">
                                            <p:txEl>
                                              <p:pRg st="1" end="1"/>
                                            </p:txEl>
                                          </p:spTgt>
                                        </p:tgtEl>
                                        <p:attrNameLst>
                                          <p:attrName>style.visibility</p:attrName>
                                        </p:attrNameLst>
                                      </p:cBhvr>
                                      <p:to>
                                        <p:strVal val="visible"/>
                                      </p:to>
                                    </p:set>
                                    <p:animEffect transition="in" filter="box(out)">
                                      <p:cBhvr>
                                        <p:cTn id="52" dur="500"/>
                                        <p:tgtEl>
                                          <p:spTgt spid="35">
                                            <p:txEl>
                                              <p:pRg st="1" end="1"/>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5">
                                            <p:txEl>
                                              <p:pRg st="2" end="2"/>
                                            </p:txEl>
                                          </p:spTgt>
                                        </p:tgtEl>
                                        <p:attrNameLst>
                                          <p:attrName>style.visibility</p:attrName>
                                        </p:attrNameLst>
                                      </p:cBhvr>
                                      <p:to>
                                        <p:strVal val="visible"/>
                                      </p:to>
                                    </p:set>
                                    <p:animEffect transition="in" filter="box(out)">
                                      <p:cBhvr>
                                        <p:cTn id="57" dur="500"/>
                                        <p:tgtEl>
                                          <p:spTgt spid="35">
                                            <p:txEl>
                                              <p:pRg st="2" end="2"/>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5">
                                            <p:txEl>
                                              <p:pRg st="3" end="3"/>
                                            </p:txEl>
                                          </p:spTgt>
                                        </p:tgtEl>
                                        <p:attrNameLst>
                                          <p:attrName>style.visibility</p:attrName>
                                        </p:attrNameLst>
                                      </p:cBhvr>
                                      <p:to>
                                        <p:strVal val="visible"/>
                                      </p:to>
                                    </p:set>
                                    <p:animEffect transition="in" filter="box(out)">
                                      <p:cBhvr>
                                        <p:cTn id="62" dur="500"/>
                                        <p:tgtEl>
                                          <p:spTgt spid="35">
                                            <p:txEl>
                                              <p:pRg st="3" end="3"/>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5">
                                            <p:txEl>
                                              <p:pRg st="4" end="4"/>
                                            </p:txEl>
                                          </p:spTgt>
                                        </p:tgtEl>
                                        <p:attrNameLst>
                                          <p:attrName>style.visibility</p:attrName>
                                        </p:attrNameLst>
                                      </p:cBhvr>
                                      <p:to>
                                        <p:strVal val="visible"/>
                                      </p:to>
                                    </p:set>
                                    <p:animEffect transition="in" filter="box(out)">
                                      <p:cBhvr>
                                        <p:cTn id="67" dur="500"/>
                                        <p:tgtEl>
                                          <p:spTgt spid="35">
                                            <p:txEl>
                                              <p:pRg st="4" end="4"/>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5">
                                            <p:txEl>
                                              <p:pRg st="5" end="5"/>
                                            </p:txEl>
                                          </p:spTgt>
                                        </p:tgtEl>
                                        <p:attrNameLst>
                                          <p:attrName>style.visibility</p:attrName>
                                        </p:attrNameLst>
                                      </p:cBhvr>
                                      <p:to>
                                        <p:strVal val="visible"/>
                                      </p:to>
                                    </p:set>
                                    <p:animEffect transition="in" filter="box(out)">
                                      <p:cBhvr>
                                        <p:cTn id="72" dur="500"/>
                                        <p:tgtEl>
                                          <p:spTgt spid="35">
                                            <p:txEl>
                                              <p:pRg st="5" end="5"/>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35">
                                            <p:txEl>
                                              <p:pRg st="6" end="6"/>
                                            </p:txEl>
                                          </p:spTgt>
                                        </p:tgtEl>
                                        <p:attrNameLst>
                                          <p:attrName>style.visibility</p:attrName>
                                        </p:attrNameLst>
                                      </p:cBhvr>
                                      <p:to>
                                        <p:strVal val="visible"/>
                                      </p:to>
                                    </p:set>
                                    <p:animEffect transition="in" filter="box(out)">
                                      <p:cBhvr>
                                        <p:cTn id="77" dur="500"/>
                                        <p:tgtEl>
                                          <p:spTgt spid="35">
                                            <p:txEl>
                                              <p:pRg st="6" end="6"/>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35">
                                            <p:txEl>
                                              <p:pRg st="7" end="7"/>
                                            </p:txEl>
                                          </p:spTgt>
                                        </p:tgtEl>
                                        <p:attrNameLst>
                                          <p:attrName>style.visibility</p:attrName>
                                        </p:attrNameLst>
                                      </p:cBhvr>
                                      <p:to>
                                        <p:strVal val="visible"/>
                                      </p:to>
                                    </p:set>
                                    <p:animEffect transition="in" filter="box(out)">
                                      <p:cBhvr>
                                        <p:cTn id="82" dur="500"/>
                                        <p:tgtEl>
                                          <p:spTgt spid="35">
                                            <p:txEl>
                                              <p:pRg st="7" end="7"/>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par>
                                <p:cTn id="83" presetID="4" presetClass="entr" presetSubtype="32" fill="hold" grpId="0" nodeType="withEffect">
                                  <p:stCondLst>
                                    <p:cond delay="0"/>
                                  </p:stCondLst>
                                  <p:childTnLst>
                                    <p:set>
                                      <p:cBhvr>
                                        <p:cTn id="84" dur="1" fill="hold">
                                          <p:stCondLst>
                                            <p:cond delay="0"/>
                                          </p:stCondLst>
                                        </p:cTn>
                                        <p:tgtEl>
                                          <p:spTgt spid="35">
                                            <p:txEl>
                                              <p:pRg st="8" end="8"/>
                                            </p:txEl>
                                          </p:spTgt>
                                        </p:tgtEl>
                                        <p:attrNameLst>
                                          <p:attrName>style.visibility</p:attrName>
                                        </p:attrNameLst>
                                      </p:cBhvr>
                                      <p:to>
                                        <p:strVal val="visible"/>
                                      </p:to>
                                    </p:set>
                                    <p:animEffect transition="in" filter="box(out)">
                                      <p:cBhvr>
                                        <p:cTn id="85" dur="500"/>
                                        <p:tgtEl>
                                          <p:spTgt spid="35">
                                            <p:txEl>
                                              <p:pRg st="8" end="8"/>
                                            </p:txEl>
                                          </p:spTgt>
                                        </p:tgtEl>
                                      </p:cBhvr>
                                    </p:animEffect>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par>
                                <p:cTn id="86" presetID="4" presetClass="entr" presetSubtype="32" fill="hold" grpId="0" nodeType="withEffect">
                                  <p:stCondLst>
                                    <p:cond delay="0"/>
                                  </p:stCondLst>
                                  <p:childTnLst>
                                    <p:set>
                                      <p:cBhvr>
                                        <p:cTn id="87" dur="1" fill="hold">
                                          <p:stCondLst>
                                            <p:cond delay="0"/>
                                          </p:stCondLst>
                                        </p:cTn>
                                        <p:tgtEl>
                                          <p:spTgt spid="35">
                                            <p:txEl>
                                              <p:pRg st="9" end="9"/>
                                            </p:txEl>
                                          </p:spTgt>
                                        </p:tgtEl>
                                        <p:attrNameLst>
                                          <p:attrName>style.visibility</p:attrName>
                                        </p:attrNameLst>
                                      </p:cBhvr>
                                      <p:to>
                                        <p:strVal val="visible"/>
                                      </p:to>
                                    </p:set>
                                    <p:animEffect transition="in" filter="box(out)">
                                      <p:cBhvr>
                                        <p:cTn id="88" dur="500"/>
                                        <p:tgtEl>
                                          <p:spTgt spid="35">
                                            <p:txEl>
                                              <p:pRg st="9" end="9"/>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par>
                                <p:cTn id="89" presetID="4" presetClass="entr" presetSubtype="32" fill="hold" grpId="0" nodeType="withEffect">
                                  <p:stCondLst>
                                    <p:cond delay="0"/>
                                  </p:stCondLst>
                                  <p:childTnLst>
                                    <p:set>
                                      <p:cBhvr>
                                        <p:cTn id="90" dur="1" fill="hold">
                                          <p:stCondLst>
                                            <p:cond delay="0"/>
                                          </p:stCondLst>
                                        </p:cTn>
                                        <p:tgtEl>
                                          <p:spTgt spid="35">
                                            <p:txEl>
                                              <p:pRg st="10" end="10"/>
                                            </p:txEl>
                                          </p:spTgt>
                                        </p:tgtEl>
                                        <p:attrNameLst>
                                          <p:attrName>style.visibility</p:attrName>
                                        </p:attrNameLst>
                                      </p:cBhvr>
                                      <p:to>
                                        <p:strVal val="visible"/>
                                      </p:to>
                                    </p:set>
                                    <p:animEffect transition="in" filter="box(out)">
                                      <p:cBhvr>
                                        <p:cTn id="91" dur="500"/>
                                        <p:tgtEl>
                                          <p:spTgt spid="35">
                                            <p:txEl>
                                              <p:pRg st="10" end="10"/>
                                            </p:txEl>
                                          </p:spTgt>
                                        </p:tgtEl>
                                      </p:cBhvr>
                                    </p:animEffect>
                                  </p:childTnLst>
                                  <p:subTnLs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7" grpId="0" build="p" animBg="1" autoUpdateAnimBg="0"/>
      <p:bldP spid="35" grpId="0" build="p"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41685" y="422708"/>
            <a:ext cx="7324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solidFill>
                  <a:srgbClr val="C00000"/>
                </a:solidFill>
                <a:latin typeface="+mn-ea"/>
                <a:ea typeface="+mn-ea"/>
              </a:rPr>
              <a:t>用冒泡法对</a:t>
            </a:r>
            <a:r>
              <a:rPr kumimoji="1" lang="en-US" altLang="zh-CN" sz="2800" b="1" dirty="0">
                <a:solidFill>
                  <a:srgbClr val="C00000"/>
                </a:solidFill>
                <a:latin typeface="+mn-ea"/>
                <a:ea typeface="+mn-ea"/>
              </a:rPr>
              <a:t>n</a:t>
            </a:r>
            <a:r>
              <a:rPr kumimoji="1" lang="zh-CN" altLang="en-US" sz="2800" b="1" dirty="0">
                <a:solidFill>
                  <a:srgbClr val="C00000"/>
                </a:solidFill>
                <a:latin typeface="+mn-ea"/>
                <a:ea typeface="+mn-ea"/>
              </a:rPr>
              <a:t>个数从小到大的排序 </a:t>
            </a:r>
            <a:endParaRPr kumimoji="1" lang="en-US" altLang="zh-CN" sz="2800" b="1" dirty="0">
              <a:solidFill>
                <a:srgbClr val="C00000"/>
              </a:solidFill>
              <a:latin typeface="+mn-ea"/>
              <a:ea typeface="+mn-ea"/>
            </a:endParaRPr>
          </a:p>
        </p:txBody>
      </p:sp>
      <p:sp>
        <p:nvSpPr>
          <p:cNvPr id="5" name="Rectangle 3"/>
          <p:cNvSpPr>
            <a:spLocks noChangeArrowheads="1"/>
          </p:cNvSpPr>
          <p:nvPr/>
        </p:nvSpPr>
        <p:spPr bwMode="auto">
          <a:xfrm>
            <a:off x="224590" y="1466072"/>
            <a:ext cx="8614609" cy="4600363"/>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p>
            <a:pPr>
              <a:lnSpc>
                <a:spcPct val="130000"/>
              </a:lnSpc>
              <a:buClr>
                <a:schemeClr val="bg2"/>
              </a:buClr>
              <a:buSzPct val="75000"/>
            </a:pPr>
            <a:r>
              <a:rPr kumimoji="1" lang="zh-CN" altLang="en-US" sz="2800" b="1" dirty="0">
                <a:solidFill>
                  <a:srgbClr val="0000FF"/>
                </a:solidFill>
                <a:latin typeface="Times New Roman" pitchFamily="18" charset="0"/>
              </a:rPr>
              <a:t>冒泡法的核心：</a:t>
            </a:r>
            <a:endParaRPr kumimoji="1" lang="en-US" altLang="zh-CN" sz="2800" b="1" dirty="0">
              <a:solidFill>
                <a:srgbClr val="0000FF"/>
              </a:solidFill>
              <a:latin typeface="Times New Roman" pitchFamily="18" charset="0"/>
            </a:endParaRPr>
          </a:p>
          <a:p>
            <a:pPr>
              <a:lnSpc>
                <a:spcPct val="130000"/>
              </a:lnSpc>
              <a:buClr>
                <a:schemeClr val="bg2"/>
              </a:buClr>
              <a:buSzPct val="75000"/>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依次比较两个相邻数，小数上浮，大数下沉。</a:t>
            </a:r>
            <a:endParaRPr lang="en-US" altLang="zh-CN" sz="2800" b="1" dirty="0">
              <a:solidFill>
                <a:srgbClr val="0000FF"/>
              </a:solidFill>
              <a:latin typeface="宋体" charset="-122"/>
            </a:endParaRPr>
          </a:p>
          <a:p>
            <a:pPr>
              <a:lnSpc>
                <a:spcPct val="150000"/>
              </a:lnSpc>
              <a:spcBef>
                <a:spcPts val="1200"/>
              </a:spcBef>
              <a:buClr>
                <a:schemeClr val="bg2"/>
              </a:buClr>
              <a:buSzPct val="75000"/>
            </a:pPr>
            <a:r>
              <a:rPr lang="zh-CN" altLang="en-US" sz="2800" b="1" dirty="0">
                <a:latin typeface="宋体" charset="-122"/>
              </a:rPr>
              <a:t>排序过程：</a:t>
            </a:r>
          </a:p>
          <a:p>
            <a:pPr>
              <a:lnSpc>
                <a:spcPct val="150000"/>
              </a:lnSpc>
              <a:buClr>
                <a:schemeClr val="bg2"/>
              </a:buClr>
              <a:buSzPct val="75000"/>
            </a:pPr>
            <a:r>
              <a:rPr lang="zh-CN" altLang="en-US" sz="2800" b="1" dirty="0">
                <a:latin typeface="宋体" charset="-122"/>
              </a:rPr>
              <a:t>（</a:t>
            </a:r>
            <a:r>
              <a:rPr lang="en-US" altLang="zh-CN" sz="2800" b="1" dirty="0">
                <a:latin typeface="宋体" charset="-122"/>
              </a:rPr>
              <a:t>1</a:t>
            </a:r>
            <a:r>
              <a:rPr lang="zh-CN" altLang="en-US" sz="2800" b="1" dirty="0">
                <a:latin typeface="宋体" charset="-122"/>
              </a:rPr>
              <a:t>）一趟比较完毕，最大的数排在</a:t>
            </a:r>
            <a:r>
              <a:rPr lang="zh-CN" altLang="en-US" sz="2800" b="1" dirty="0">
                <a:solidFill>
                  <a:srgbClr val="FF0000"/>
                </a:solidFill>
                <a:latin typeface="宋体" charset="-122"/>
              </a:rPr>
              <a:t>最后面</a:t>
            </a:r>
            <a:r>
              <a:rPr lang="zh-CN" altLang="en-US" sz="2800" b="1" dirty="0">
                <a:latin typeface="宋体" charset="-122"/>
              </a:rPr>
              <a:t>；</a:t>
            </a:r>
          </a:p>
          <a:p>
            <a:pPr>
              <a:lnSpc>
                <a:spcPct val="150000"/>
              </a:lnSpc>
              <a:buClr>
                <a:schemeClr val="bg2"/>
              </a:buClr>
              <a:buSzPct val="75000"/>
            </a:pPr>
            <a:r>
              <a:rPr lang="zh-CN" altLang="en-US" sz="2800" b="1" dirty="0">
                <a:latin typeface="宋体" charset="-122"/>
              </a:rPr>
              <a:t>（</a:t>
            </a:r>
            <a:r>
              <a:rPr lang="en-US" altLang="zh-CN" sz="2800" b="1" dirty="0">
                <a:latin typeface="宋体" charset="-122"/>
              </a:rPr>
              <a:t>2</a:t>
            </a:r>
            <a:r>
              <a:rPr lang="zh-CN" altLang="en-US" sz="2800" b="1" dirty="0">
                <a:latin typeface="宋体" charset="-122"/>
              </a:rPr>
              <a:t>）对前</a:t>
            </a:r>
            <a:r>
              <a:rPr lang="en-US" altLang="zh-CN" sz="2800" b="1" dirty="0">
                <a:latin typeface="宋体" charset="-122"/>
              </a:rPr>
              <a:t>n-1</a:t>
            </a:r>
            <a:r>
              <a:rPr lang="zh-CN" altLang="en-US" sz="2800" b="1" dirty="0">
                <a:latin typeface="宋体" charset="-122"/>
              </a:rPr>
              <a:t>个数进行第二趟排序，将第二大的数放在倒数第二位置；</a:t>
            </a:r>
            <a:endParaRPr lang="en-US" altLang="zh-CN" sz="2800" b="1" dirty="0">
              <a:latin typeface="宋体" charset="-122"/>
            </a:endParaRPr>
          </a:p>
          <a:p>
            <a:pPr>
              <a:lnSpc>
                <a:spcPct val="150000"/>
              </a:lnSpc>
              <a:buClr>
                <a:schemeClr val="bg2"/>
              </a:buClr>
              <a:buSzPct val="75000"/>
            </a:pPr>
            <a:r>
              <a:rPr lang="zh-CN" altLang="en-US" sz="2800" b="1" dirty="0">
                <a:latin typeface="宋体" charset="-122"/>
              </a:rPr>
              <a:t>（</a:t>
            </a:r>
            <a:r>
              <a:rPr lang="en-US" altLang="zh-CN" sz="2800" b="1" dirty="0">
                <a:latin typeface="宋体" charset="-122"/>
              </a:rPr>
              <a:t>3</a:t>
            </a:r>
            <a:r>
              <a:rPr lang="zh-CN" altLang="en-US" sz="2800" b="1" dirty="0">
                <a:latin typeface="宋体" charset="-122"/>
              </a:rPr>
              <a:t>）重复上述过程，共经过 </a:t>
            </a:r>
            <a:r>
              <a:rPr lang="zh-CN" altLang="en-US" sz="2800" b="1" dirty="0">
                <a:solidFill>
                  <a:srgbClr val="FF0000"/>
                </a:solidFill>
                <a:latin typeface="宋体" charset="-122"/>
              </a:rPr>
              <a:t>？趟</a:t>
            </a:r>
            <a:r>
              <a:rPr lang="zh-CN" altLang="en-US" sz="2800" b="1" dirty="0">
                <a:latin typeface="宋体" charset="-122"/>
              </a:rPr>
              <a:t>后，即排序结束。</a:t>
            </a:r>
          </a:p>
        </p:txBody>
      </p:sp>
    </p:spTree>
    <p:extLst>
      <p:ext uri="{BB962C8B-B14F-4D97-AF65-F5344CB8AC3E}">
        <p14:creationId xmlns:p14="http://schemas.microsoft.com/office/powerpoint/2010/main" val="20341070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animEffect transition="in" filter="barn(inVertical)">
                                      <p:cBhvr>
                                        <p:cTn id="13" dur="500"/>
                                        <p:tgtEl>
                                          <p:spTgt spid="5">
                                            <p:bg/>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barn(inVertical)">
                                      <p:cBhvr>
                                        <p:cTn id="18" dur="500"/>
                                        <p:tgtEl>
                                          <p:spTgt spid="5">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barn(inVertical)">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barn(inVertical)">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barn(inVertical)">
                                      <p:cBhvr>
                                        <p:cTn id="31" dur="5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barn(inVertical)">
                                      <p:cBhvr>
                                        <p:cTn id="36" dur="500"/>
                                        <p:tgtEl>
                                          <p:spTgt spid="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barn(inVertical)">
                                      <p:cBhvr>
                                        <p:cTn id="4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P spid="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subTitle" idx="1"/>
          </p:nvPr>
        </p:nvSpPr>
        <p:spPr>
          <a:xfrm>
            <a:off x="461963" y="1557338"/>
            <a:ext cx="8220075" cy="4343400"/>
          </a:xfrm>
        </p:spPr>
        <p:txBody>
          <a:bodyPr>
            <a:normAutofit/>
          </a:bodyPr>
          <a:lstStyle/>
          <a:p>
            <a:pPr marR="0" algn="l">
              <a:buFont typeface="Arial" pitchFamily="34" charset="0"/>
              <a:buNone/>
            </a:pPr>
            <a:r>
              <a:rPr lang="zh-CN" altLang="en-US" sz="2800" b="1" dirty="0">
                <a:solidFill>
                  <a:srgbClr val="000099"/>
                </a:solidFill>
                <a:effectLst>
                  <a:outerShdw blurRad="38100" dist="38100" dir="2700000" algn="tl">
                    <a:srgbClr val="C0C0C0"/>
                  </a:outerShdw>
                </a:effectLst>
                <a:latin typeface="黑体" pitchFamily="49" charset="-122"/>
              </a:rPr>
              <a:t>本章教学计划</a:t>
            </a:r>
            <a:r>
              <a:rPr lang="zh-CN" altLang="en-US" sz="2800" b="1" dirty="0">
                <a:solidFill>
                  <a:srgbClr val="000099"/>
                </a:solidFill>
                <a:effectLst>
                  <a:outerShdw blurRad="38100" dist="38100" dir="2700000" algn="tl">
                    <a:srgbClr val="C0C0C0"/>
                  </a:outerShdw>
                </a:effectLst>
                <a:ea typeface="楷体_GB2312" pitchFamily="49" charset="-122"/>
              </a:rPr>
              <a:t>　</a:t>
            </a:r>
            <a:r>
              <a:rPr lang="zh-CN" altLang="en-US" sz="2800" b="1" dirty="0">
                <a:solidFill>
                  <a:srgbClr val="993300"/>
                </a:solidFill>
                <a:effectLst>
                  <a:outerShdw blurRad="38100" dist="38100" dir="2700000" algn="tl">
                    <a:srgbClr val="C0C0C0"/>
                  </a:outerShdw>
                </a:effectLst>
                <a:ea typeface="楷体_GB2312" pitchFamily="49" charset="-122"/>
              </a:rPr>
              <a:t>理论教学（课堂教学）：</a:t>
            </a:r>
            <a:r>
              <a:rPr lang="en-US" altLang="zh-CN" sz="2800" b="1" dirty="0">
                <a:solidFill>
                  <a:srgbClr val="993300"/>
                </a:solidFill>
                <a:effectLst>
                  <a:outerShdw blurRad="38100" dist="38100" dir="2700000" algn="tl">
                    <a:srgbClr val="C0C0C0"/>
                  </a:outerShdw>
                </a:effectLst>
                <a:ea typeface="楷体_GB2312" pitchFamily="49" charset="-122"/>
              </a:rPr>
              <a:t>4</a:t>
            </a:r>
            <a:r>
              <a:rPr lang="zh-CN" altLang="en-US" sz="2800" b="1" dirty="0">
                <a:solidFill>
                  <a:srgbClr val="993300"/>
                </a:solidFill>
                <a:effectLst>
                  <a:outerShdw blurRad="38100" dist="38100" dir="2700000" algn="tl">
                    <a:srgbClr val="C0C0C0"/>
                  </a:outerShdw>
                </a:effectLst>
                <a:ea typeface="楷体_GB2312" pitchFamily="49" charset="-122"/>
              </a:rPr>
              <a:t>学时</a:t>
            </a:r>
            <a:br>
              <a:rPr lang="zh-CN" altLang="en-US" sz="2800" b="1" dirty="0">
                <a:solidFill>
                  <a:srgbClr val="000099"/>
                </a:solidFill>
                <a:effectLst>
                  <a:outerShdw blurRad="38100" dist="38100" dir="2700000" algn="tl">
                    <a:srgbClr val="C0C0C0"/>
                  </a:outerShdw>
                </a:effectLst>
                <a:ea typeface="楷体_GB2312" pitchFamily="49" charset="-122"/>
              </a:rPr>
            </a:br>
            <a:r>
              <a:rPr lang="zh-CN" altLang="en-US" sz="2800" b="1" dirty="0">
                <a:solidFill>
                  <a:srgbClr val="000099"/>
                </a:solidFill>
                <a:effectLst>
                  <a:outerShdw blurRad="38100" dist="38100" dir="2700000" algn="tl">
                    <a:srgbClr val="C0C0C0"/>
                  </a:outerShdw>
                </a:effectLst>
                <a:ea typeface="楷体_GB2312" pitchFamily="49" charset="-122"/>
              </a:rPr>
              <a:t>　　　　　　　</a:t>
            </a:r>
            <a:r>
              <a:rPr lang="zh-CN" altLang="en-US" sz="2800" b="1" dirty="0">
                <a:solidFill>
                  <a:srgbClr val="993300"/>
                </a:solidFill>
                <a:effectLst>
                  <a:outerShdw blurRad="38100" dist="38100" dir="2700000" algn="tl">
                    <a:srgbClr val="C0C0C0"/>
                  </a:outerShdw>
                </a:effectLst>
                <a:ea typeface="楷体_GB2312" pitchFamily="49" charset="-122"/>
              </a:rPr>
              <a:t>实验教学（上机实习）：</a:t>
            </a:r>
            <a:r>
              <a:rPr lang="en-US" altLang="zh-CN" sz="2800" b="1" dirty="0">
                <a:solidFill>
                  <a:srgbClr val="993300"/>
                </a:solidFill>
                <a:effectLst>
                  <a:outerShdw blurRad="38100" dist="38100" dir="2700000" algn="tl">
                    <a:srgbClr val="C0C0C0"/>
                  </a:outerShdw>
                </a:effectLst>
                <a:ea typeface="楷体_GB2312" pitchFamily="49" charset="-122"/>
              </a:rPr>
              <a:t>4</a:t>
            </a:r>
            <a:r>
              <a:rPr lang="zh-CN" altLang="en-US" sz="2800" b="1" dirty="0">
                <a:solidFill>
                  <a:srgbClr val="993300"/>
                </a:solidFill>
                <a:effectLst>
                  <a:outerShdw blurRad="38100" dist="38100" dir="2700000" algn="tl">
                    <a:srgbClr val="C0C0C0"/>
                  </a:outerShdw>
                </a:effectLst>
                <a:ea typeface="楷体_GB2312" pitchFamily="49" charset="-122"/>
              </a:rPr>
              <a:t>学时</a:t>
            </a:r>
          </a:p>
          <a:p>
            <a:pPr marR="0" algn="l">
              <a:buFont typeface="Arial" pitchFamily="34" charset="0"/>
              <a:buNone/>
            </a:pPr>
            <a:endParaRPr lang="en-US" altLang="zh-CN" sz="2800" b="1" dirty="0">
              <a:solidFill>
                <a:srgbClr val="000099"/>
              </a:solidFill>
              <a:effectLst>
                <a:outerShdw blurRad="38100" dist="38100" dir="2700000" algn="tl">
                  <a:srgbClr val="C0C0C0"/>
                </a:outerShdw>
              </a:effectLst>
              <a:latin typeface="黑体" pitchFamily="49" charset="-122"/>
            </a:endParaRPr>
          </a:p>
          <a:p>
            <a:pPr marR="0" algn="l">
              <a:lnSpc>
                <a:spcPct val="110000"/>
              </a:lnSpc>
              <a:buFont typeface="Arial" pitchFamily="34" charset="0"/>
              <a:buNone/>
            </a:pPr>
            <a:r>
              <a:rPr lang="zh-CN" altLang="en-US" sz="2800" b="1" dirty="0">
                <a:solidFill>
                  <a:srgbClr val="000099"/>
                </a:solidFill>
                <a:latin typeface="黑体" pitchFamily="49" charset="-122"/>
              </a:rPr>
              <a:t>本章教学重点</a:t>
            </a:r>
          </a:p>
          <a:p>
            <a:pPr marR="0" algn="l">
              <a:lnSpc>
                <a:spcPct val="110000"/>
              </a:lnSpc>
              <a:buFont typeface="Arial" pitchFamily="34" charset="0"/>
              <a:buNone/>
            </a:pPr>
            <a:r>
              <a:rPr lang="zh-CN" altLang="en-US" sz="2800" b="1" dirty="0">
                <a:solidFill>
                  <a:srgbClr val="993300"/>
                </a:solidFill>
                <a:ea typeface="楷体_GB2312" pitchFamily="49" charset="-122"/>
              </a:rPr>
              <a:t>　</a:t>
            </a:r>
            <a:r>
              <a:rPr lang="en-US" altLang="zh-CN" sz="2800" b="1" dirty="0">
                <a:solidFill>
                  <a:srgbClr val="993300"/>
                </a:solidFill>
                <a:ea typeface="楷体_GB2312" pitchFamily="49" charset="-122"/>
              </a:rPr>
              <a:t>1. </a:t>
            </a:r>
            <a:r>
              <a:rPr lang="zh-CN" altLang="en-US" sz="2800" b="1" dirty="0">
                <a:solidFill>
                  <a:srgbClr val="993300"/>
                </a:solidFill>
                <a:ea typeface="楷体_GB2312" pitchFamily="49" charset="-122"/>
              </a:rPr>
              <a:t>一维数组的概念及应用</a:t>
            </a:r>
            <a:endParaRPr lang="en-US" altLang="zh-CN" sz="2800" b="1" dirty="0">
              <a:solidFill>
                <a:srgbClr val="993300"/>
              </a:solidFill>
              <a:ea typeface="楷体_GB2312" pitchFamily="49" charset="-122"/>
            </a:endParaRPr>
          </a:p>
          <a:p>
            <a:pPr marR="0" algn="l">
              <a:lnSpc>
                <a:spcPct val="110000"/>
              </a:lnSpc>
              <a:buFont typeface="Arial" pitchFamily="34" charset="0"/>
              <a:buNone/>
            </a:pPr>
            <a:r>
              <a:rPr lang="zh-CN" altLang="en-US" sz="2800" b="1" dirty="0">
                <a:solidFill>
                  <a:srgbClr val="993300"/>
                </a:solidFill>
                <a:ea typeface="楷体_GB2312" pitchFamily="49" charset="-122"/>
              </a:rPr>
              <a:t>　</a:t>
            </a:r>
            <a:r>
              <a:rPr lang="en-US" altLang="zh-CN" sz="2800" b="1" dirty="0">
                <a:solidFill>
                  <a:srgbClr val="993300"/>
                </a:solidFill>
                <a:ea typeface="楷体_GB2312" pitchFamily="49" charset="-122"/>
              </a:rPr>
              <a:t>2.</a:t>
            </a:r>
            <a:r>
              <a:rPr lang="zh-CN" altLang="en-US" sz="2800" b="1" dirty="0">
                <a:solidFill>
                  <a:srgbClr val="993300"/>
                </a:solidFill>
                <a:ea typeface="楷体_GB2312" pitchFamily="49" charset="-122"/>
              </a:rPr>
              <a:t> 二维数组的概念及应用   </a:t>
            </a:r>
            <a:endParaRPr lang="en-US" altLang="zh-CN" sz="2800" b="1" dirty="0">
              <a:solidFill>
                <a:srgbClr val="993300"/>
              </a:solidFill>
              <a:ea typeface="楷体_GB2312" pitchFamily="49" charset="-122"/>
            </a:endParaRPr>
          </a:p>
          <a:p>
            <a:pPr marR="0" algn="l">
              <a:lnSpc>
                <a:spcPct val="110000"/>
              </a:lnSpc>
              <a:buFont typeface="Arial" pitchFamily="34" charset="0"/>
              <a:buNone/>
            </a:pPr>
            <a:r>
              <a:rPr lang="en-US" altLang="zh-CN" sz="2800" b="1" dirty="0">
                <a:solidFill>
                  <a:srgbClr val="993300"/>
                </a:solidFill>
                <a:ea typeface="楷体_GB2312" pitchFamily="49" charset="-122"/>
              </a:rPr>
              <a:t>   3. </a:t>
            </a:r>
            <a:r>
              <a:rPr lang="zh-CN" altLang="en-US" sz="2800" b="1" dirty="0">
                <a:solidFill>
                  <a:srgbClr val="993300"/>
                </a:solidFill>
                <a:ea typeface="楷体_GB2312" pitchFamily="49" charset="-122"/>
              </a:rPr>
              <a:t>字符数组的概念及应用</a:t>
            </a:r>
            <a:endParaRPr lang="en-US" altLang="zh-CN" sz="3600" b="1" dirty="0">
              <a:solidFill>
                <a:srgbClr val="000099"/>
              </a:solidFill>
              <a:effectLst>
                <a:outerShdw blurRad="38100" dist="38100" dir="2700000" algn="tl">
                  <a:srgbClr val="C0C0C0"/>
                </a:outerShdw>
              </a:effectLst>
              <a:latin typeface="楷体_GB2312" pitchFamily="49" charset="-122"/>
              <a:ea typeface="楷体_GB2312" pitchFamily="49" charset="-122"/>
            </a:endParaRPr>
          </a:p>
        </p:txBody>
      </p:sp>
      <p:pic>
        <p:nvPicPr>
          <p:cNvPr id="19459" name="Picture 7"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4724400"/>
            <a:ext cx="2895600"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395536" y="320841"/>
            <a:ext cx="8532440" cy="815752"/>
          </a:xfrm>
          <a:prstGeom prst="rect">
            <a:avLst/>
          </a:prstGeom>
          <a:gradFill>
            <a:gsLst>
              <a:gs pos="0">
                <a:srgbClr val="5E9EFF"/>
              </a:gs>
              <a:gs pos="9000">
                <a:srgbClr val="85C2FF"/>
              </a:gs>
              <a:gs pos="25000">
                <a:srgbClr val="C4D6EB">
                  <a:alpha val="86000"/>
                </a:srgbClr>
              </a:gs>
              <a:gs pos="100000">
                <a:srgbClr val="FFEBFA"/>
              </a:gs>
            </a:gsLst>
            <a:lin ang="5400000" scaled="0"/>
          </a:gradFill>
          <a:ln>
            <a:noFill/>
          </a:ln>
          <a:effectLst>
            <a:outerShdw dist="107763" dir="2700000" algn="ctr" rotWithShape="0">
              <a:schemeClr val="bg2"/>
            </a:outerShdw>
          </a:effectLst>
        </p:spPr>
        <p:txBody>
          <a:bodyPr anchor="ctr"/>
          <a:lstStyle/>
          <a:p>
            <a:pPr algn="ctr">
              <a:defRPr/>
            </a:pPr>
            <a:r>
              <a:rPr lang="zh-CN" altLang="en-US" sz="4000" dirty="0">
                <a:solidFill>
                  <a:srgbClr val="DE2A00"/>
                </a:solidFill>
                <a:effectLst>
                  <a:outerShdw blurRad="38100" dist="38100" dir="2700000" algn="tl">
                    <a:srgbClr val="000000"/>
                  </a:outerShdw>
                </a:effectLst>
                <a:ea typeface="华文彩云" pitchFamily="2" charset="-122"/>
              </a:rPr>
              <a:t>第</a:t>
            </a:r>
            <a:r>
              <a:rPr lang="en-US" altLang="zh-CN" sz="4000" dirty="0">
                <a:solidFill>
                  <a:srgbClr val="DE2A00"/>
                </a:solidFill>
                <a:effectLst>
                  <a:outerShdw blurRad="38100" dist="38100" dir="2700000" algn="tl">
                    <a:srgbClr val="000000"/>
                  </a:outerShdw>
                </a:effectLst>
                <a:ea typeface="华文彩云" pitchFamily="2" charset="-122"/>
              </a:rPr>
              <a:t>6</a:t>
            </a:r>
            <a:r>
              <a:rPr lang="zh-CN" altLang="en-US" sz="4000" dirty="0">
                <a:solidFill>
                  <a:srgbClr val="DE2A00"/>
                </a:solidFill>
                <a:effectLst>
                  <a:outerShdw blurRad="38100" dist="38100" dir="2700000" algn="tl">
                    <a:srgbClr val="000000"/>
                  </a:outerShdw>
                </a:effectLst>
                <a:ea typeface="华文彩云" pitchFamily="2" charset="-122"/>
              </a:rPr>
              <a:t>章　数组</a:t>
            </a:r>
          </a:p>
        </p:txBody>
      </p:sp>
      <p:sp>
        <p:nvSpPr>
          <p:cNvPr id="2" name="灯片编号占位符 1"/>
          <p:cNvSpPr>
            <a:spLocks noGrp="1"/>
          </p:cNvSpPr>
          <p:nvPr>
            <p:ph type="sldNum" sz="quarter" idx="12"/>
          </p:nvPr>
        </p:nvSpPr>
        <p:spPr/>
        <p:txBody>
          <a:bodyPr/>
          <a:lstStyle/>
          <a:p>
            <a:pPr>
              <a:defRPr/>
            </a:pPr>
            <a:fld id="{6F0F5875-2171-4B8C-8ED3-E950DB4D6014}" type="slidenum">
              <a:rPr lang="en-US" altLang="zh-CN" smtClean="0"/>
              <a:pPr>
                <a:defRPr/>
              </a:pPr>
              <a:t>2</a:t>
            </a:fld>
            <a:endParaRPr lang="en-US" altLang="zh-CN" dirty="0"/>
          </a:p>
        </p:txBody>
      </p:sp>
    </p:spTree>
    <p:extLst>
      <p:ext uri="{BB962C8B-B14F-4D97-AF65-F5344CB8AC3E}">
        <p14:creationId xmlns:p14="http://schemas.microsoft.com/office/powerpoint/2010/main" val="96009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anim calcmode="lin" valueType="num">
                                      <p:cBhvr additive="base">
                                        <p:cTn id="7"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anim calcmode="lin" valueType="num">
                                      <p:cBhvr additive="base">
                                        <p:cTn id="11"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5">
                                            <p:txEl>
                                              <p:pRg st="4" end="4"/>
                                            </p:txEl>
                                          </p:spTgt>
                                        </p:tgtEl>
                                        <p:attrNameLst>
                                          <p:attrName>style.visibility</p:attrName>
                                        </p:attrNameLst>
                                      </p:cBhvr>
                                      <p:to>
                                        <p:strVal val="visible"/>
                                      </p:to>
                                    </p:set>
                                    <p:anim calcmode="lin" valueType="num">
                                      <p:cBhvr additive="base">
                                        <p:cTn id="15"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155">
                                            <p:txEl>
                                              <p:pRg st="5" end="5"/>
                                            </p:txEl>
                                          </p:spTgt>
                                        </p:tgtEl>
                                        <p:attrNameLst>
                                          <p:attrName>style.visibility</p:attrName>
                                        </p:attrNameLst>
                                      </p:cBhvr>
                                      <p:to>
                                        <p:strVal val="visible"/>
                                      </p:to>
                                    </p:set>
                                    <p:anim calcmode="lin" valueType="num">
                                      <p:cBhvr additive="base">
                                        <p:cTn id="19"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1028"/>
          <p:cNvSpPr txBox="1">
            <a:spLocks noChangeArrowheads="1"/>
          </p:cNvSpPr>
          <p:nvPr/>
        </p:nvSpPr>
        <p:spPr bwMode="auto">
          <a:xfrm>
            <a:off x="3432916" y="470123"/>
            <a:ext cx="21473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solidFill>
                  <a:srgbClr val="0000FF"/>
                </a:solidFill>
                <a:latin typeface="黑体" pitchFamily="49" charset="-122"/>
                <a:ea typeface="黑体" pitchFamily="49" charset="-122"/>
              </a:rPr>
              <a:t>第一趟比较</a:t>
            </a:r>
            <a:endParaRPr kumimoji="1" lang="en-US" altLang="zh-CN" sz="2800" b="1" dirty="0">
              <a:solidFill>
                <a:srgbClr val="0000FF"/>
              </a:solidFill>
              <a:latin typeface="黑体" pitchFamily="49" charset="-122"/>
              <a:ea typeface="黑体" pitchFamily="49" charset="-122"/>
            </a:endParaRPr>
          </a:p>
        </p:txBody>
      </p:sp>
      <p:grpSp>
        <p:nvGrpSpPr>
          <p:cNvPr id="15" name="Group 7"/>
          <p:cNvGrpSpPr>
            <a:grpSpLocks/>
          </p:cNvGrpSpPr>
          <p:nvPr/>
        </p:nvGrpSpPr>
        <p:grpSpPr bwMode="auto">
          <a:xfrm>
            <a:off x="1025363" y="1670095"/>
            <a:ext cx="381000" cy="3579814"/>
            <a:chOff x="742" y="1968"/>
            <a:chExt cx="240" cy="2255"/>
          </a:xfrm>
        </p:grpSpPr>
        <p:sp>
          <p:nvSpPr>
            <p:cNvPr id="16"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17"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18"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7</a:t>
              </a:r>
            </a:p>
          </p:txBody>
        </p:sp>
        <p:sp>
          <p:nvSpPr>
            <p:cNvPr id="19"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20"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21"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487" y="1799182"/>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 name="Group 7"/>
          <p:cNvGrpSpPr>
            <a:grpSpLocks/>
          </p:cNvGrpSpPr>
          <p:nvPr/>
        </p:nvGrpSpPr>
        <p:grpSpPr bwMode="auto">
          <a:xfrm>
            <a:off x="2417850" y="1653427"/>
            <a:ext cx="381000" cy="3579814"/>
            <a:chOff x="742" y="1968"/>
            <a:chExt cx="240" cy="2255"/>
          </a:xfrm>
        </p:grpSpPr>
        <p:sp>
          <p:nvSpPr>
            <p:cNvPr id="37"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38"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39"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7</a:t>
              </a:r>
            </a:p>
          </p:txBody>
        </p:sp>
        <p:sp>
          <p:nvSpPr>
            <p:cNvPr id="40"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41"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42"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grpSp>
      <p:grpSp>
        <p:nvGrpSpPr>
          <p:cNvPr id="43" name="Group 7"/>
          <p:cNvGrpSpPr>
            <a:grpSpLocks/>
          </p:cNvGrpSpPr>
          <p:nvPr/>
        </p:nvGrpSpPr>
        <p:grpSpPr bwMode="auto">
          <a:xfrm>
            <a:off x="3786947" y="1599157"/>
            <a:ext cx="381000" cy="3579814"/>
            <a:chOff x="742" y="1968"/>
            <a:chExt cx="240" cy="2255"/>
          </a:xfrm>
        </p:grpSpPr>
        <p:sp>
          <p:nvSpPr>
            <p:cNvPr id="44"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45"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46"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7</a:t>
              </a:r>
            </a:p>
          </p:txBody>
        </p:sp>
        <p:sp>
          <p:nvSpPr>
            <p:cNvPr id="47"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48"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49"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grpSp>
      <p:grpSp>
        <p:nvGrpSpPr>
          <p:cNvPr id="50" name="Group 7"/>
          <p:cNvGrpSpPr>
            <a:grpSpLocks/>
          </p:cNvGrpSpPr>
          <p:nvPr/>
        </p:nvGrpSpPr>
        <p:grpSpPr bwMode="auto">
          <a:xfrm>
            <a:off x="5134483" y="1602626"/>
            <a:ext cx="381000" cy="3579814"/>
            <a:chOff x="742" y="1968"/>
            <a:chExt cx="240" cy="2255"/>
          </a:xfrm>
        </p:grpSpPr>
        <p:sp>
          <p:nvSpPr>
            <p:cNvPr id="51"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52"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53"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54"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7</a:t>
              </a:r>
            </a:p>
          </p:txBody>
        </p:sp>
        <p:sp>
          <p:nvSpPr>
            <p:cNvPr id="55"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56"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grpSp>
      <p:grpSp>
        <p:nvGrpSpPr>
          <p:cNvPr id="57" name="Group 7"/>
          <p:cNvGrpSpPr>
            <a:grpSpLocks/>
          </p:cNvGrpSpPr>
          <p:nvPr/>
        </p:nvGrpSpPr>
        <p:grpSpPr bwMode="auto">
          <a:xfrm>
            <a:off x="6435899" y="1599157"/>
            <a:ext cx="381000" cy="3579814"/>
            <a:chOff x="742" y="1968"/>
            <a:chExt cx="240" cy="2255"/>
          </a:xfrm>
        </p:grpSpPr>
        <p:sp>
          <p:nvSpPr>
            <p:cNvPr id="58"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59"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60"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61"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62"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7</a:t>
              </a:r>
            </a:p>
          </p:txBody>
        </p:sp>
        <p:sp>
          <p:nvSpPr>
            <p:cNvPr id="63"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grpSp>
      <p:pic>
        <p:nvPicPr>
          <p:cNvPr id="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632" y="2417014"/>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4145" y="2942477"/>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125" y="3574302"/>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4" name="Group 7"/>
          <p:cNvGrpSpPr>
            <a:grpSpLocks/>
          </p:cNvGrpSpPr>
          <p:nvPr/>
        </p:nvGrpSpPr>
        <p:grpSpPr bwMode="auto">
          <a:xfrm>
            <a:off x="7555845" y="1582489"/>
            <a:ext cx="381000" cy="3579814"/>
            <a:chOff x="742" y="1968"/>
            <a:chExt cx="240" cy="2255"/>
          </a:xfrm>
        </p:grpSpPr>
        <p:sp>
          <p:nvSpPr>
            <p:cNvPr id="75"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76"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77"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78"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79"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80"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pic>
        <p:nvPicPr>
          <p:cNvPr id="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899" y="4174423"/>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Rectangle 3"/>
          <p:cNvSpPr>
            <a:spLocks noChangeArrowheads="1"/>
          </p:cNvSpPr>
          <p:nvPr/>
        </p:nvSpPr>
        <p:spPr bwMode="auto">
          <a:xfrm>
            <a:off x="1208096" y="5569618"/>
            <a:ext cx="6702001" cy="697038"/>
          </a:xfrm>
          <a:prstGeom prst="rect">
            <a:avLst/>
          </a:prstGeom>
          <a:solidFill>
            <a:schemeClr val="bg1"/>
          </a:solidFill>
          <a:ln>
            <a:noFill/>
          </a:ln>
        </p:spPr>
        <p:txBody>
          <a:bodyPr lIns="96487" tIns="48244" rIns="96487" bIns="48244"/>
          <a:lstStyle/>
          <a:p>
            <a:pPr defTabSz="965200" eaLnBrk="1" hangingPunct="1">
              <a:lnSpc>
                <a:spcPct val="150000"/>
              </a:lnSpc>
              <a:spcBef>
                <a:spcPct val="20000"/>
              </a:spcBef>
            </a:pPr>
            <a:r>
              <a:rPr kumimoji="1" lang="zh-CN" altLang="en-US" sz="2400" b="1" dirty="0">
                <a:solidFill>
                  <a:srgbClr val="C00000"/>
                </a:solidFill>
                <a:latin typeface="+mn-ea"/>
                <a:ea typeface="+mn-ea"/>
              </a:rPr>
              <a:t>共</a:t>
            </a:r>
            <a:r>
              <a:rPr kumimoji="1" lang="en-US" altLang="zh-CN" sz="2400" b="1" dirty="0">
                <a:solidFill>
                  <a:srgbClr val="C00000"/>
                </a:solidFill>
                <a:latin typeface="+mn-ea"/>
                <a:ea typeface="+mn-ea"/>
              </a:rPr>
              <a:t>5</a:t>
            </a:r>
            <a:r>
              <a:rPr kumimoji="1" lang="zh-CN" altLang="en-US" sz="2400" b="1" dirty="0">
                <a:solidFill>
                  <a:srgbClr val="C00000"/>
                </a:solidFill>
                <a:latin typeface="+mn-ea"/>
                <a:ea typeface="+mn-ea"/>
              </a:rPr>
              <a:t>次比较后，使最大的数放在最后一个位置上</a:t>
            </a:r>
          </a:p>
        </p:txBody>
      </p:sp>
      <p:sp>
        <p:nvSpPr>
          <p:cNvPr id="83" name="Text Box 157"/>
          <p:cNvSpPr txBox="1">
            <a:spLocks noChangeArrowheads="1"/>
          </p:cNvSpPr>
          <p:nvPr/>
        </p:nvSpPr>
        <p:spPr bwMode="auto">
          <a:xfrm>
            <a:off x="320084" y="1029104"/>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800000"/>
                </a:solidFill>
              </a:rPr>
              <a:t>N=6</a:t>
            </a:r>
          </a:p>
        </p:txBody>
      </p:sp>
      <p:sp>
        <p:nvSpPr>
          <p:cNvPr id="2" name="椭圆 1"/>
          <p:cNvSpPr/>
          <p:nvPr/>
        </p:nvSpPr>
        <p:spPr>
          <a:xfrm>
            <a:off x="7324484" y="1242840"/>
            <a:ext cx="843721" cy="3399273"/>
          </a:xfrm>
          <a:prstGeom prst="ellipse">
            <a:avLst/>
          </a:prstGeom>
          <a:noFill/>
          <a:ln w="444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850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arn(inVertical)">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arn(inVertic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arn(inVertic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barn(inVertical)">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barn(inVertical)">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arn(inVertical)">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barn(inVertical)">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barn(inVertical)">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barn(inVertical)">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barn(inVertical)">
                                      <p:cBhvr>
                                        <p:cTn id="62" dur="500"/>
                                        <p:tgtEl>
                                          <p:spTgt spid="74"/>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barn(inVertical)">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barn(inVertical)">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1028"/>
          <p:cNvSpPr txBox="1">
            <a:spLocks noChangeArrowheads="1"/>
          </p:cNvSpPr>
          <p:nvPr/>
        </p:nvSpPr>
        <p:spPr bwMode="auto">
          <a:xfrm>
            <a:off x="3432916" y="470123"/>
            <a:ext cx="21473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solidFill>
                  <a:srgbClr val="0000FF"/>
                </a:solidFill>
                <a:latin typeface="黑体" pitchFamily="49" charset="-122"/>
                <a:ea typeface="黑体" pitchFamily="49" charset="-122"/>
              </a:rPr>
              <a:t>第二趟比较</a:t>
            </a:r>
            <a:endParaRPr kumimoji="1" lang="en-US" altLang="zh-CN" sz="2800" b="1" dirty="0">
              <a:solidFill>
                <a:srgbClr val="0000FF"/>
              </a:solidFill>
              <a:latin typeface="黑体" pitchFamily="49" charset="-122"/>
              <a:ea typeface="黑体" pitchFamily="49" charset="-122"/>
            </a:endParaRPr>
          </a:p>
        </p:txBody>
      </p:sp>
      <p:grpSp>
        <p:nvGrpSpPr>
          <p:cNvPr id="15" name="Group 7"/>
          <p:cNvGrpSpPr>
            <a:grpSpLocks/>
          </p:cNvGrpSpPr>
          <p:nvPr/>
        </p:nvGrpSpPr>
        <p:grpSpPr bwMode="auto">
          <a:xfrm>
            <a:off x="1550929" y="1752022"/>
            <a:ext cx="381000" cy="3579814"/>
            <a:chOff x="742" y="1968"/>
            <a:chExt cx="240" cy="2255"/>
          </a:xfrm>
        </p:grpSpPr>
        <p:sp>
          <p:nvSpPr>
            <p:cNvPr id="16"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17"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18"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19"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20"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21"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929" y="1884578"/>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 name="Group 7"/>
          <p:cNvGrpSpPr>
            <a:grpSpLocks/>
          </p:cNvGrpSpPr>
          <p:nvPr/>
        </p:nvGrpSpPr>
        <p:grpSpPr bwMode="auto">
          <a:xfrm>
            <a:off x="2943416" y="1735354"/>
            <a:ext cx="381000" cy="3579814"/>
            <a:chOff x="742" y="1968"/>
            <a:chExt cx="240" cy="2255"/>
          </a:xfrm>
        </p:grpSpPr>
        <p:sp>
          <p:nvSpPr>
            <p:cNvPr id="37"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38"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39"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40"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41"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42"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grpSp>
        <p:nvGrpSpPr>
          <p:cNvPr id="43" name="Group 7"/>
          <p:cNvGrpSpPr>
            <a:grpSpLocks/>
          </p:cNvGrpSpPr>
          <p:nvPr/>
        </p:nvGrpSpPr>
        <p:grpSpPr bwMode="auto">
          <a:xfrm>
            <a:off x="4312513" y="1681084"/>
            <a:ext cx="381000" cy="3579814"/>
            <a:chOff x="742" y="1968"/>
            <a:chExt cx="240" cy="2255"/>
          </a:xfrm>
        </p:grpSpPr>
        <p:sp>
          <p:nvSpPr>
            <p:cNvPr id="44"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45"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46"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47"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48"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49"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grpSp>
        <p:nvGrpSpPr>
          <p:cNvPr id="50" name="Group 7"/>
          <p:cNvGrpSpPr>
            <a:grpSpLocks/>
          </p:cNvGrpSpPr>
          <p:nvPr/>
        </p:nvGrpSpPr>
        <p:grpSpPr bwMode="auto">
          <a:xfrm>
            <a:off x="5660049" y="1684553"/>
            <a:ext cx="381000" cy="3579814"/>
            <a:chOff x="742" y="1968"/>
            <a:chExt cx="240" cy="2255"/>
          </a:xfrm>
        </p:grpSpPr>
        <p:sp>
          <p:nvSpPr>
            <p:cNvPr id="51"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52"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53"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54"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5</a:t>
              </a:r>
            </a:p>
          </p:txBody>
        </p:sp>
        <p:sp>
          <p:nvSpPr>
            <p:cNvPr id="55"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56"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grpSp>
        <p:nvGrpSpPr>
          <p:cNvPr id="57" name="Group 7"/>
          <p:cNvGrpSpPr>
            <a:grpSpLocks/>
          </p:cNvGrpSpPr>
          <p:nvPr/>
        </p:nvGrpSpPr>
        <p:grpSpPr bwMode="auto">
          <a:xfrm>
            <a:off x="6961465" y="1681084"/>
            <a:ext cx="381000" cy="3579814"/>
            <a:chOff x="742" y="1968"/>
            <a:chExt cx="240" cy="2255"/>
          </a:xfrm>
        </p:grpSpPr>
        <p:sp>
          <p:nvSpPr>
            <p:cNvPr id="58"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59"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60"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61"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62"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63"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pic>
        <p:nvPicPr>
          <p:cNvPr id="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803" y="2477510"/>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068960"/>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645024"/>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2"/>
          <p:cNvSpPr>
            <a:spLocks noChangeArrowheads="1"/>
          </p:cNvSpPr>
          <p:nvPr/>
        </p:nvSpPr>
        <p:spPr bwMode="auto">
          <a:xfrm>
            <a:off x="751884" y="5452644"/>
            <a:ext cx="7547559" cy="495300"/>
          </a:xfrm>
          <a:prstGeom prst="rect">
            <a:avLst/>
          </a:prstGeom>
          <a:solidFill>
            <a:schemeClr val="bg1"/>
          </a:solidFill>
          <a:ln>
            <a:noFill/>
          </a:ln>
        </p:spPr>
        <p:txBody>
          <a:bodyPr lIns="96487" tIns="48244" rIns="96487" bIns="48244"/>
          <a:lstStyle/>
          <a:p>
            <a:pPr defTabSz="965200" eaLnBrk="1" hangingPunct="1">
              <a:spcBef>
                <a:spcPct val="20000"/>
              </a:spcBef>
            </a:pPr>
            <a:r>
              <a:rPr kumimoji="1" lang="zh-CN" altLang="en-US" sz="2500" b="1" dirty="0">
                <a:solidFill>
                  <a:srgbClr val="C00000"/>
                </a:solidFill>
                <a:latin typeface="+mn-ea"/>
                <a:ea typeface="+mn-ea"/>
              </a:rPr>
              <a:t>共</a:t>
            </a:r>
            <a:r>
              <a:rPr kumimoji="1" lang="en-US" altLang="zh-CN" sz="2500" b="1" dirty="0">
                <a:solidFill>
                  <a:srgbClr val="C00000"/>
                </a:solidFill>
                <a:latin typeface="+mn-ea"/>
                <a:ea typeface="+mn-ea"/>
              </a:rPr>
              <a:t>4</a:t>
            </a:r>
            <a:r>
              <a:rPr kumimoji="1" lang="zh-CN" altLang="en-US" sz="2500" b="1" dirty="0">
                <a:solidFill>
                  <a:srgbClr val="C00000"/>
                </a:solidFill>
                <a:latin typeface="+mn-ea"/>
                <a:ea typeface="+mn-ea"/>
              </a:rPr>
              <a:t>次比较后，使次大的数放在倒数第二个位置上！</a:t>
            </a:r>
          </a:p>
        </p:txBody>
      </p:sp>
      <p:sp>
        <p:nvSpPr>
          <p:cNvPr id="68" name="椭圆 67"/>
          <p:cNvSpPr/>
          <p:nvPr/>
        </p:nvSpPr>
        <p:spPr>
          <a:xfrm>
            <a:off x="6796941" y="1438191"/>
            <a:ext cx="710048" cy="2822082"/>
          </a:xfrm>
          <a:prstGeom prst="ellipse">
            <a:avLst/>
          </a:prstGeom>
          <a:noFill/>
          <a:ln w="444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2503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arn(inVertic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arn(inVertic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barn(inVertical)">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arn(inVertical)">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barn(inVertical)">
                                      <p:cBhvr>
                                        <p:cTn id="42" dur="500"/>
                                        <p:tgtEl>
                                          <p:spTgt spid="6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barn(inVertical)">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barn(inVertical)">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barn(inVertical)">
                                      <p:cBhvr>
                                        <p:cTn id="5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1028"/>
          <p:cNvSpPr txBox="1">
            <a:spLocks noChangeArrowheads="1"/>
          </p:cNvSpPr>
          <p:nvPr/>
        </p:nvSpPr>
        <p:spPr bwMode="auto">
          <a:xfrm>
            <a:off x="626570" y="552067"/>
            <a:ext cx="21473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solidFill>
                  <a:srgbClr val="0000FF"/>
                </a:solidFill>
                <a:latin typeface="黑体" pitchFamily="49" charset="-122"/>
                <a:ea typeface="黑体" pitchFamily="49" charset="-122"/>
              </a:rPr>
              <a:t>第三趟比较</a:t>
            </a:r>
            <a:endParaRPr kumimoji="1" lang="en-US" altLang="zh-CN" sz="2800" b="1" dirty="0">
              <a:solidFill>
                <a:srgbClr val="0000FF"/>
              </a:solidFill>
              <a:latin typeface="黑体" pitchFamily="49" charset="-122"/>
              <a:ea typeface="黑体" pitchFamily="49" charset="-122"/>
            </a:endParaRPr>
          </a:p>
        </p:txBody>
      </p:sp>
      <p:grpSp>
        <p:nvGrpSpPr>
          <p:cNvPr id="15" name="Group 7"/>
          <p:cNvGrpSpPr>
            <a:grpSpLocks/>
          </p:cNvGrpSpPr>
          <p:nvPr/>
        </p:nvGrpSpPr>
        <p:grpSpPr bwMode="auto">
          <a:xfrm>
            <a:off x="436070" y="1647748"/>
            <a:ext cx="381000" cy="3579814"/>
            <a:chOff x="742" y="1968"/>
            <a:chExt cx="240" cy="2255"/>
          </a:xfrm>
        </p:grpSpPr>
        <p:sp>
          <p:nvSpPr>
            <p:cNvPr id="16"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17"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18"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19"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20"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21"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45" y="1784584"/>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 name="Group 7"/>
          <p:cNvGrpSpPr>
            <a:grpSpLocks/>
          </p:cNvGrpSpPr>
          <p:nvPr/>
        </p:nvGrpSpPr>
        <p:grpSpPr bwMode="auto">
          <a:xfrm>
            <a:off x="1196625" y="1647748"/>
            <a:ext cx="381000" cy="3579814"/>
            <a:chOff x="742" y="1968"/>
            <a:chExt cx="240" cy="2255"/>
          </a:xfrm>
        </p:grpSpPr>
        <p:sp>
          <p:nvSpPr>
            <p:cNvPr id="37"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38"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39"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40"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41"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42"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grpSp>
        <p:nvGrpSpPr>
          <p:cNvPr id="43" name="Group 7"/>
          <p:cNvGrpSpPr>
            <a:grpSpLocks/>
          </p:cNvGrpSpPr>
          <p:nvPr/>
        </p:nvGrpSpPr>
        <p:grpSpPr bwMode="auto">
          <a:xfrm>
            <a:off x="1950734" y="1647748"/>
            <a:ext cx="381000" cy="3579814"/>
            <a:chOff x="742" y="1968"/>
            <a:chExt cx="240" cy="2255"/>
          </a:xfrm>
        </p:grpSpPr>
        <p:sp>
          <p:nvSpPr>
            <p:cNvPr id="44"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45"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46"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4</a:t>
              </a:r>
            </a:p>
          </p:txBody>
        </p:sp>
        <p:sp>
          <p:nvSpPr>
            <p:cNvPr id="47"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48"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49"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grpSp>
        <p:nvGrpSpPr>
          <p:cNvPr id="50" name="Group 7"/>
          <p:cNvGrpSpPr>
            <a:grpSpLocks/>
          </p:cNvGrpSpPr>
          <p:nvPr/>
        </p:nvGrpSpPr>
        <p:grpSpPr bwMode="auto">
          <a:xfrm>
            <a:off x="2679608" y="1635764"/>
            <a:ext cx="381000" cy="3579814"/>
            <a:chOff x="742" y="1968"/>
            <a:chExt cx="240" cy="2255"/>
          </a:xfrm>
        </p:grpSpPr>
        <p:sp>
          <p:nvSpPr>
            <p:cNvPr id="51"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52"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53"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54"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4</a:t>
              </a:r>
            </a:p>
          </p:txBody>
        </p:sp>
        <p:sp>
          <p:nvSpPr>
            <p:cNvPr id="55"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56"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pic>
        <p:nvPicPr>
          <p:cNvPr id="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348880"/>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307" y="2975615"/>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2"/>
          <p:cNvSpPr>
            <a:spLocks noChangeArrowheads="1"/>
          </p:cNvSpPr>
          <p:nvPr/>
        </p:nvSpPr>
        <p:spPr bwMode="auto">
          <a:xfrm>
            <a:off x="706125" y="5354719"/>
            <a:ext cx="1815286" cy="495300"/>
          </a:xfrm>
          <a:prstGeom prst="rect">
            <a:avLst/>
          </a:prstGeom>
          <a:solidFill>
            <a:schemeClr val="bg1"/>
          </a:solidFill>
          <a:ln>
            <a:noFill/>
          </a:ln>
        </p:spPr>
        <p:txBody>
          <a:bodyPr lIns="96487" tIns="48244" rIns="96487" bIns="48244"/>
          <a:lstStyle/>
          <a:p>
            <a:pPr defTabSz="965200" eaLnBrk="1" hangingPunct="1">
              <a:spcBef>
                <a:spcPct val="20000"/>
              </a:spcBef>
            </a:pPr>
            <a:r>
              <a:rPr kumimoji="1" lang="zh-CN" altLang="en-US" sz="2500" b="1" dirty="0">
                <a:solidFill>
                  <a:srgbClr val="C00000"/>
                </a:solidFill>
                <a:latin typeface="+mn-ea"/>
                <a:ea typeface="+mn-ea"/>
              </a:rPr>
              <a:t>共</a:t>
            </a:r>
            <a:r>
              <a:rPr kumimoji="1" lang="en-US" altLang="zh-CN" sz="2500" b="1" dirty="0">
                <a:solidFill>
                  <a:srgbClr val="C00000"/>
                </a:solidFill>
                <a:latin typeface="+mn-ea"/>
                <a:ea typeface="+mn-ea"/>
              </a:rPr>
              <a:t>3</a:t>
            </a:r>
            <a:r>
              <a:rPr kumimoji="1" lang="zh-CN" altLang="en-US" sz="2500" b="1" dirty="0">
                <a:solidFill>
                  <a:srgbClr val="C00000"/>
                </a:solidFill>
                <a:latin typeface="+mn-ea"/>
                <a:ea typeface="+mn-ea"/>
              </a:rPr>
              <a:t>次比较</a:t>
            </a:r>
            <a:endParaRPr kumimoji="1" lang="zh-CN" altLang="en-US" sz="2500" dirty="0">
              <a:solidFill>
                <a:srgbClr val="C00000"/>
              </a:solidFill>
              <a:latin typeface="+mn-ea"/>
              <a:ea typeface="+mn-ea"/>
            </a:endParaRPr>
          </a:p>
        </p:txBody>
      </p:sp>
      <p:sp>
        <p:nvSpPr>
          <p:cNvPr id="68" name="Text Box 1028"/>
          <p:cNvSpPr txBox="1">
            <a:spLocks noChangeArrowheads="1"/>
          </p:cNvSpPr>
          <p:nvPr/>
        </p:nvSpPr>
        <p:spPr bwMode="auto">
          <a:xfrm>
            <a:off x="3792782" y="552067"/>
            <a:ext cx="21473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solidFill>
                  <a:srgbClr val="0000FF"/>
                </a:solidFill>
                <a:latin typeface="黑体" pitchFamily="49" charset="-122"/>
                <a:ea typeface="黑体" pitchFamily="49" charset="-122"/>
              </a:rPr>
              <a:t>第四趟比较</a:t>
            </a:r>
            <a:endParaRPr kumimoji="1" lang="en-US" altLang="zh-CN" sz="2800" b="1" dirty="0">
              <a:solidFill>
                <a:srgbClr val="0000FF"/>
              </a:solidFill>
              <a:latin typeface="黑体" pitchFamily="49" charset="-122"/>
              <a:ea typeface="黑体" pitchFamily="49" charset="-122"/>
            </a:endParaRPr>
          </a:p>
        </p:txBody>
      </p:sp>
      <p:sp>
        <p:nvSpPr>
          <p:cNvPr id="69" name="Text Box 1028"/>
          <p:cNvSpPr txBox="1">
            <a:spLocks noChangeArrowheads="1"/>
          </p:cNvSpPr>
          <p:nvPr/>
        </p:nvSpPr>
        <p:spPr bwMode="auto">
          <a:xfrm>
            <a:off x="6774343" y="552067"/>
            <a:ext cx="21473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solidFill>
                  <a:srgbClr val="0000FF"/>
                </a:solidFill>
                <a:latin typeface="黑体" pitchFamily="49" charset="-122"/>
                <a:ea typeface="黑体" pitchFamily="49" charset="-122"/>
              </a:rPr>
              <a:t>第五趟比较</a:t>
            </a:r>
            <a:endParaRPr kumimoji="1" lang="en-US" altLang="zh-CN" sz="2800" b="1" dirty="0">
              <a:solidFill>
                <a:srgbClr val="0000FF"/>
              </a:solidFill>
              <a:latin typeface="黑体" pitchFamily="49" charset="-122"/>
              <a:ea typeface="黑体" pitchFamily="49" charset="-122"/>
            </a:endParaRPr>
          </a:p>
        </p:txBody>
      </p:sp>
      <p:grpSp>
        <p:nvGrpSpPr>
          <p:cNvPr id="77" name="Group 7"/>
          <p:cNvGrpSpPr>
            <a:grpSpLocks/>
          </p:cNvGrpSpPr>
          <p:nvPr/>
        </p:nvGrpSpPr>
        <p:grpSpPr bwMode="auto">
          <a:xfrm>
            <a:off x="4076120" y="1639101"/>
            <a:ext cx="381000" cy="3579814"/>
            <a:chOff x="742" y="1968"/>
            <a:chExt cx="240" cy="2255"/>
          </a:xfrm>
        </p:grpSpPr>
        <p:sp>
          <p:nvSpPr>
            <p:cNvPr id="78"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79"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80"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81"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4</a:t>
              </a:r>
            </a:p>
          </p:txBody>
        </p:sp>
        <p:sp>
          <p:nvSpPr>
            <p:cNvPr id="82"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83"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grpSp>
        <p:nvGrpSpPr>
          <p:cNvPr id="84" name="Group 7"/>
          <p:cNvGrpSpPr>
            <a:grpSpLocks/>
          </p:cNvGrpSpPr>
          <p:nvPr/>
        </p:nvGrpSpPr>
        <p:grpSpPr bwMode="auto">
          <a:xfrm>
            <a:off x="4830229" y="1639101"/>
            <a:ext cx="381000" cy="3579814"/>
            <a:chOff x="742" y="1968"/>
            <a:chExt cx="240" cy="2255"/>
          </a:xfrm>
        </p:grpSpPr>
        <p:sp>
          <p:nvSpPr>
            <p:cNvPr id="85"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86"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87"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3</a:t>
              </a:r>
            </a:p>
          </p:txBody>
        </p:sp>
        <p:sp>
          <p:nvSpPr>
            <p:cNvPr id="88"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4</a:t>
              </a:r>
            </a:p>
          </p:txBody>
        </p:sp>
        <p:sp>
          <p:nvSpPr>
            <p:cNvPr id="89"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90"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grpSp>
        <p:nvGrpSpPr>
          <p:cNvPr id="91" name="Group 7"/>
          <p:cNvGrpSpPr>
            <a:grpSpLocks/>
          </p:cNvGrpSpPr>
          <p:nvPr/>
        </p:nvGrpSpPr>
        <p:grpSpPr bwMode="auto">
          <a:xfrm>
            <a:off x="5559103" y="1627117"/>
            <a:ext cx="381000" cy="3579814"/>
            <a:chOff x="742" y="1968"/>
            <a:chExt cx="240" cy="2255"/>
          </a:xfrm>
        </p:grpSpPr>
        <p:sp>
          <p:nvSpPr>
            <p:cNvPr id="92"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93"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94"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3</a:t>
              </a:r>
            </a:p>
          </p:txBody>
        </p:sp>
        <p:sp>
          <p:nvSpPr>
            <p:cNvPr id="95"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4</a:t>
              </a:r>
            </a:p>
          </p:txBody>
        </p:sp>
        <p:sp>
          <p:nvSpPr>
            <p:cNvPr id="96"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97"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pic>
        <p:nvPicPr>
          <p:cNvPr id="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772816"/>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420888"/>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a:xfrm>
            <a:off x="3288632" y="272716"/>
            <a:ext cx="0" cy="5759116"/>
          </a:xfrm>
          <a:prstGeom prst="line">
            <a:avLst/>
          </a:prstGeom>
          <a:ln w="254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0" name="Rectangle 2"/>
          <p:cNvSpPr>
            <a:spLocks noChangeArrowheads="1"/>
          </p:cNvSpPr>
          <p:nvPr/>
        </p:nvSpPr>
        <p:spPr bwMode="auto">
          <a:xfrm>
            <a:off x="4062706" y="5354719"/>
            <a:ext cx="1815286" cy="495300"/>
          </a:xfrm>
          <a:prstGeom prst="rect">
            <a:avLst/>
          </a:prstGeom>
          <a:solidFill>
            <a:schemeClr val="bg1"/>
          </a:solidFill>
          <a:ln>
            <a:noFill/>
          </a:ln>
        </p:spPr>
        <p:txBody>
          <a:bodyPr lIns="96487" tIns="48244" rIns="96487" bIns="48244"/>
          <a:lstStyle/>
          <a:p>
            <a:pPr defTabSz="965200" eaLnBrk="1" hangingPunct="1">
              <a:spcBef>
                <a:spcPct val="20000"/>
              </a:spcBef>
            </a:pPr>
            <a:r>
              <a:rPr kumimoji="1" lang="zh-CN" altLang="en-US" sz="2500" b="1" dirty="0">
                <a:solidFill>
                  <a:srgbClr val="C00000"/>
                </a:solidFill>
                <a:latin typeface="+mn-ea"/>
                <a:ea typeface="+mn-ea"/>
              </a:rPr>
              <a:t>共</a:t>
            </a:r>
            <a:r>
              <a:rPr kumimoji="1" lang="en-US" altLang="zh-CN" sz="2500" b="1" dirty="0">
                <a:solidFill>
                  <a:srgbClr val="C00000"/>
                </a:solidFill>
                <a:latin typeface="+mn-ea"/>
                <a:ea typeface="+mn-ea"/>
              </a:rPr>
              <a:t>2</a:t>
            </a:r>
            <a:r>
              <a:rPr kumimoji="1" lang="zh-CN" altLang="en-US" sz="2500" b="1" dirty="0">
                <a:solidFill>
                  <a:srgbClr val="C00000"/>
                </a:solidFill>
                <a:latin typeface="+mn-ea"/>
                <a:ea typeface="+mn-ea"/>
              </a:rPr>
              <a:t>次比较</a:t>
            </a:r>
            <a:endParaRPr kumimoji="1" lang="zh-CN" altLang="en-US" sz="2500" dirty="0">
              <a:solidFill>
                <a:srgbClr val="C00000"/>
              </a:solidFill>
              <a:latin typeface="+mn-ea"/>
              <a:ea typeface="+mn-ea"/>
            </a:endParaRPr>
          </a:p>
        </p:txBody>
      </p:sp>
      <p:cxnSp>
        <p:nvCxnSpPr>
          <p:cNvPr id="101" name="直接连接符 100"/>
          <p:cNvCxnSpPr/>
          <p:nvPr/>
        </p:nvCxnSpPr>
        <p:spPr>
          <a:xfrm>
            <a:off x="6408821" y="295033"/>
            <a:ext cx="0" cy="5759116"/>
          </a:xfrm>
          <a:prstGeom prst="line">
            <a:avLst/>
          </a:prstGeom>
          <a:ln w="2540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nvGrpSpPr>
          <p:cNvPr id="102" name="Group 7"/>
          <p:cNvGrpSpPr>
            <a:grpSpLocks/>
          </p:cNvGrpSpPr>
          <p:nvPr/>
        </p:nvGrpSpPr>
        <p:grpSpPr bwMode="auto">
          <a:xfrm>
            <a:off x="7119129" y="1615133"/>
            <a:ext cx="381000" cy="3579814"/>
            <a:chOff x="742" y="1968"/>
            <a:chExt cx="240" cy="2255"/>
          </a:xfrm>
        </p:grpSpPr>
        <p:sp>
          <p:nvSpPr>
            <p:cNvPr id="103"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104"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2</a:t>
              </a:r>
            </a:p>
          </p:txBody>
        </p:sp>
        <p:sp>
          <p:nvSpPr>
            <p:cNvPr id="105"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3</a:t>
              </a:r>
            </a:p>
          </p:txBody>
        </p:sp>
        <p:sp>
          <p:nvSpPr>
            <p:cNvPr id="106"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4</a:t>
              </a:r>
            </a:p>
          </p:txBody>
        </p:sp>
        <p:sp>
          <p:nvSpPr>
            <p:cNvPr id="107"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108"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grpSp>
        <p:nvGrpSpPr>
          <p:cNvPr id="109" name="Group 7"/>
          <p:cNvGrpSpPr>
            <a:grpSpLocks/>
          </p:cNvGrpSpPr>
          <p:nvPr/>
        </p:nvGrpSpPr>
        <p:grpSpPr bwMode="auto">
          <a:xfrm>
            <a:off x="7848003" y="1603149"/>
            <a:ext cx="381000" cy="3579814"/>
            <a:chOff x="742" y="1968"/>
            <a:chExt cx="240" cy="2255"/>
          </a:xfrm>
        </p:grpSpPr>
        <p:sp>
          <p:nvSpPr>
            <p:cNvPr id="110" name="Text Box 8"/>
            <p:cNvSpPr txBox="1">
              <a:spLocks noChangeArrowheads="1"/>
            </p:cNvSpPr>
            <p:nvPr/>
          </p:nvSpPr>
          <p:spPr bwMode="auto">
            <a:xfrm>
              <a:off x="742" y="196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t>1</a:t>
              </a:r>
            </a:p>
          </p:txBody>
        </p:sp>
        <p:sp>
          <p:nvSpPr>
            <p:cNvPr id="111" name="Text Box 9"/>
            <p:cNvSpPr txBox="1">
              <a:spLocks noChangeArrowheads="1"/>
            </p:cNvSpPr>
            <p:nvPr/>
          </p:nvSpPr>
          <p:spPr bwMode="auto">
            <a:xfrm>
              <a:off x="742" y="2367"/>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2</a:t>
              </a:r>
            </a:p>
          </p:txBody>
        </p:sp>
        <p:sp>
          <p:nvSpPr>
            <p:cNvPr id="112" name="Text Box 10"/>
            <p:cNvSpPr txBox="1">
              <a:spLocks noChangeArrowheads="1"/>
            </p:cNvSpPr>
            <p:nvPr/>
          </p:nvSpPr>
          <p:spPr bwMode="auto">
            <a:xfrm>
              <a:off x="742" y="2754"/>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3</a:t>
              </a:r>
            </a:p>
          </p:txBody>
        </p:sp>
        <p:sp>
          <p:nvSpPr>
            <p:cNvPr id="113" name="Text Box 11"/>
            <p:cNvSpPr txBox="1">
              <a:spLocks noChangeArrowheads="1"/>
            </p:cNvSpPr>
            <p:nvPr/>
          </p:nvSpPr>
          <p:spPr bwMode="auto">
            <a:xfrm>
              <a:off x="742" y="313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4</a:t>
              </a:r>
            </a:p>
          </p:txBody>
        </p:sp>
        <p:sp>
          <p:nvSpPr>
            <p:cNvPr id="114" name="Text Box 12"/>
            <p:cNvSpPr txBox="1">
              <a:spLocks noChangeArrowheads="1"/>
            </p:cNvSpPr>
            <p:nvPr/>
          </p:nvSpPr>
          <p:spPr bwMode="auto">
            <a:xfrm>
              <a:off x="742" y="3548"/>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5</a:t>
              </a:r>
            </a:p>
          </p:txBody>
        </p:sp>
        <p:sp>
          <p:nvSpPr>
            <p:cNvPr id="115" name="Text Box 13"/>
            <p:cNvSpPr txBox="1">
              <a:spLocks noChangeArrowheads="1"/>
            </p:cNvSpPr>
            <p:nvPr/>
          </p:nvSpPr>
          <p:spPr bwMode="auto">
            <a:xfrm>
              <a:off x="742" y="3892"/>
              <a:ext cx="240"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fontAlgn="t">
                <a:spcBef>
                  <a:spcPct val="50000"/>
                </a:spcBef>
              </a:pPr>
              <a:r>
                <a:rPr lang="en-US" altLang="zh-CN" sz="2800" b="1" dirty="0">
                  <a:solidFill>
                    <a:srgbClr val="FF0000"/>
                  </a:solidFill>
                </a:rPr>
                <a:t>7</a:t>
              </a:r>
            </a:p>
          </p:txBody>
        </p:sp>
      </p:grpSp>
      <p:pic>
        <p:nvPicPr>
          <p:cNvPr id="1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964" y="1656486"/>
            <a:ext cx="2762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 name="Rectangle 2"/>
          <p:cNvSpPr>
            <a:spLocks noChangeArrowheads="1"/>
          </p:cNvSpPr>
          <p:nvPr/>
        </p:nvSpPr>
        <p:spPr bwMode="auto">
          <a:xfrm>
            <a:off x="6805546" y="5356052"/>
            <a:ext cx="1815286" cy="495300"/>
          </a:xfrm>
          <a:prstGeom prst="rect">
            <a:avLst/>
          </a:prstGeom>
          <a:solidFill>
            <a:schemeClr val="bg1"/>
          </a:solidFill>
          <a:ln>
            <a:noFill/>
          </a:ln>
        </p:spPr>
        <p:txBody>
          <a:bodyPr lIns="96487" tIns="48244" rIns="96487" bIns="48244"/>
          <a:lstStyle/>
          <a:p>
            <a:pPr defTabSz="965200" eaLnBrk="1" hangingPunct="1">
              <a:spcBef>
                <a:spcPct val="20000"/>
              </a:spcBef>
            </a:pPr>
            <a:r>
              <a:rPr kumimoji="1" lang="zh-CN" altLang="en-US" sz="2500" b="1" dirty="0">
                <a:solidFill>
                  <a:srgbClr val="C00000"/>
                </a:solidFill>
                <a:latin typeface="+mn-ea"/>
                <a:ea typeface="+mn-ea"/>
              </a:rPr>
              <a:t>共</a:t>
            </a:r>
            <a:r>
              <a:rPr kumimoji="1" lang="en-US" altLang="zh-CN" sz="2500" b="1" dirty="0">
                <a:solidFill>
                  <a:srgbClr val="C00000"/>
                </a:solidFill>
                <a:latin typeface="+mn-ea"/>
                <a:ea typeface="+mn-ea"/>
              </a:rPr>
              <a:t>1</a:t>
            </a:r>
            <a:r>
              <a:rPr kumimoji="1" lang="zh-CN" altLang="en-US" sz="2500" b="1" dirty="0">
                <a:solidFill>
                  <a:srgbClr val="C00000"/>
                </a:solidFill>
                <a:latin typeface="+mn-ea"/>
                <a:ea typeface="+mn-ea"/>
              </a:rPr>
              <a:t>次比较</a:t>
            </a:r>
            <a:endParaRPr kumimoji="1" lang="zh-CN" altLang="en-US" sz="2500" dirty="0">
              <a:solidFill>
                <a:srgbClr val="C00000"/>
              </a:solidFill>
              <a:latin typeface="+mn-ea"/>
              <a:ea typeface="+mn-ea"/>
            </a:endParaRPr>
          </a:p>
        </p:txBody>
      </p:sp>
      <p:sp>
        <p:nvSpPr>
          <p:cNvPr id="118" name="椭圆 117"/>
          <p:cNvSpPr/>
          <p:nvPr/>
        </p:nvSpPr>
        <p:spPr>
          <a:xfrm>
            <a:off x="2613764" y="1615133"/>
            <a:ext cx="512688" cy="1675465"/>
          </a:xfrm>
          <a:prstGeom prst="ellipse">
            <a:avLst/>
          </a:prstGeom>
          <a:noFill/>
          <a:ln w="444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5524314" y="1458464"/>
            <a:ext cx="450577" cy="1395811"/>
          </a:xfrm>
          <a:prstGeom prst="ellipse">
            <a:avLst/>
          </a:prstGeom>
          <a:noFill/>
          <a:ln w="444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4963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arn(inVertic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arn(inVertic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arn(inVertic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barn(inVertical)">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barn(inVertical)">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arn(inVertical)">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barn(inVertical)">
                                      <p:cBhvr>
                                        <p:cTn id="47" dur="5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18"/>
                                        </p:tgtEl>
                                        <p:attrNameLst>
                                          <p:attrName>style.visibility</p:attrName>
                                        </p:attrNameLst>
                                      </p:cBhvr>
                                      <p:to>
                                        <p:strVal val="visible"/>
                                      </p:to>
                                    </p:set>
                                    <p:animEffect transition="in" filter="barn(inVertical)">
                                      <p:cBhvr>
                                        <p:cTn id="52" dur="500"/>
                                        <p:tgtEl>
                                          <p:spTgt spid="1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arn(inVertical)">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barn(inVertical)">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barn(inVertical)">
                                      <p:cBhvr>
                                        <p:cTn id="67" dur="500"/>
                                        <p:tgtEl>
                                          <p:spTgt spid="77"/>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barn(inVertical)">
                                      <p:cBhvr>
                                        <p:cTn id="72" dur="500"/>
                                        <p:tgtEl>
                                          <p:spTgt spid="98"/>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barn(inVertical)">
                                      <p:cBhvr>
                                        <p:cTn id="77" dur="500"/>
                                        <p:tgtEl>
                                          <p:spTgt spid="8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barn(inVertical)">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barn(inVertical)">
                                      <p:cBhvr>
                                        <p:cTn id="87" dur="500"/>
                                        <p:tgtEl>
                                          <p:spTgt spid="91"/>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barn(inVertical)">
                                      <p:cBhvr>
                                        <p:cTn id="92" dur="500"/>
                                        <p:tgtEl>
                                          <p:spTgt spid="100"/>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barn(inVertical)">
                                      <p:cBhvr>
                                        <p:cTn id="97" dur="500"/>
                                        <p:tgtEl>
                                          <p:spTgt spid="119"/>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101"/>
                                        </p:tgtEl>
                                        <p:attrNameLst>
                                          <p:attrName>style.visibility</p:attrName>
                                        </p:attrNameLst>
                                      </p:cBhvr>
                                      <p:to>
                                        <p:strVal val="visible"/>
                                      </p:to>
                                    </p:set>
                                    <p:animEffect transition="in" filter="barn(inVertical)">
                                      <p:cBhvr>
                                        <p:cTn id="102" dur="500"/>
                                        <p:tgtEl>
                                          <p:spTgt spid="101"/>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barn(inVertical)">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102"/>
                                        </p:tgtEl>
                                        <p:attrNameLst>
                                          <p:attrName>style.visibility</p:attrName>
                                        </p:attrNameLst>
                                      </p:cBhvr>
                                      <p:to>
                                        <p:strVal val="visible"/>
                                      </p:to>
                                    </p:set>
                                    <p:animEffect transition="in" filter="barn(inVertical)">
                                      <p:cBhvr>
                                        <p:cTn id="112" dur="500"/>
                                        <p:tgtEl>
                                          <p:spTgt spid="102"/>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barn(inVertical)">
                                      <p:cBhvr>
                                        <p:cTn id="117" dur="500"/>
                                        <p:tgtEl>
                                          <p:spTgt spid="116"/>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109"/>
                                        </p:tgtEl>
                                        <p:attrNameLst>
                                          <p:attrName>style.visibility</p:attrName>
                                        </p:attrNameLst>
                                      </p:cBhvr>
                                      <p:to>
                                        <p:strVal val="visible"/>
                                      </p:to>
                                    </p:set>
                                    <p:animEffect transition="in" filter="barn(inVertical)">
                                      <p:cBhvr>
                                        <p:cTn id="122" dur="500"/>
                                        <p:tgtEl>
                                          <p:spTgt spid="109"/>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117"/>
                                        </p:tgtEl>
                                        <p:attrNameLst>
                                          <p:attrName>style.visibility</p:attrName>
                                        </p:attrNameLst>
                                      </p:cBhvr>
                                      <p:to>
                                        <p:strVal val="visible"/>
                                      </p:to>
                                    </p:set>
                                    <p:animEffect transition="in" filter="barn(inVertical)">
                                      <p:cBhvr>
                                        <p:cTn id="12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67" grpId="0" animBg="1"/>
      <p:bldP spid="68" grpId="0"/>
      <p:bldP spid="69" grpId="0"/>
      <p:bldP spid="100" grpId="0" animBg="1"/>
      <p:bldP spid="117" grpId="0" animBg="1"/>
      <p:bldP spid="118" grpId="0" animBg="1"/>
      <p:bldP spid="1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95299" y="451101"/>
            <a:ext cx="8229600" cy="992688"/>
          </a:xfrm>
        </p:spPr>
        <p:txBody>
          <a:bodyPr/>
          <a:lstStyle/>
          <a:p>
            <a:pPr eaLnBrk="1" hangingPunct="1"/>
            <a:r>
              <a:rPr lang="zh-CN" altLang="en-US" dirty="0">
                <a:solidFill>
                  <a:srgbClr val="C00000"/>
                </a:solidFill>
              </a:rPr>
              <a:t>10个数的冒泡排序</a:t>
            </a:r>
            <a:r>
              <a:rPr lang="en-US" altLang="zh-CN" dirty="0">
                <a:solidFill>
                  <a:srgbClr val="C00000"/>
                </a:solidFill>
              </a:rPr>
              <a:t>(</a:t>
            </a:r>
            <a:r>
              <a:rPr lang="zh-CN" altLang="en-US" dirty="0">
                <a:solidFill>
                  <a:srgbClr val="C00000"/>
                </a:solidFill>
              </a:rPr>
              <a:t>从小到大</a:t>
            </a:r>
            <a:r>
              <a:rPr lang="en-US" altLang="zh-CN" dirty="0">
                <a:solidFill>
                  <a:srgbClr val="C00000"/>
                </a:solidFill>
              </a:rPr>
              <a:t>)</a:t>
            </a:r>
            <a:endParaRPr lang="zh-CN" altLang="en-US" dirty="0">
              <a:solidFill>
                <a:srgbClr val="C00000"/>
              </a:solidFill>
            </a:endParaRPr>
          </a:p>
        </p:txBody>
      </p:sp>
      <p:sp>
        <p:nvSpPr>
          <p:cNvPr id="4099" name="Rectangle 3"/>
          <p:cNvSpPr>
            <a:spLocks noGrp="1" noChangeArrowheads="1"/>
          </p:cNvSpPr>
          <p:nvPr>
            <p:ph type="body" idx="1"/>
          </p:nvPr>
        </p:nvSpPr>
        <p:spPr>
          <a:xfrm>
            <a:off x="1066800" y="3200400"/>
            <a:ext cx="7772400" cy="2133600"/>
          </a:xfrm>
        </p:spPr>
        <p:txBody>
          <a:bodyPr>
            <a:normAutofit/>
          </a:bodyPr>
          <a:lstStyle/>
          <a:p>
            <a:pPr>
              <a:lnSpc>
                <a:spcPct val="120000"/>
              </a:lnSpc>
              <a:spcBef>
                <a:spcPct val="0"/>
              </a:spcBef>
              <a:buClrTx/>
              <a:buSzTx/>
              <a:buFontTx/>
              <a:buNone/>
            </a:pPr>
            <a:r>
              <a:rPr lang="en-US" altLang="zh-CN" sz="3200" b="1" dirty="0">
                <a:latin typeface="Arial" pitchFamily="34" charset="0"/>
                <a:cs typeface="Arial" pitchFamily="34" charset="0"/>
              </a:rPr>
              <a:t>  for(</a:t>
            </a:r>
            <a:r>
              <a:rPr lang="en-US" altLang="zh-CN" sz="3200" b="1" dirty="0" err="1">
                <a:latin typeface="Arial" pitchFamily="34" charset="0"/>
                <a:cs typeface="Arial" pitchFamily="34" charset="0"/>
              </a:rPr>
              <a:t>i</a:t>
            </a:r>
            <a:r>
              <a:rPr lang="en-US" altLang="zh-CN" sz="3200" b="1" dirty="0">
                <a:latin typeface="Arial" pitchFamily="34" charset="0"/>
                <a:cs typeface="Arial" pitchFamily="34" charset="0"/>
              </a:rPr>
              <a:t>=0;  </a:t>
            </a:r>
            <a:r>
              <a:rPr lang="en-US" altLang="zh-CN" sz="3200" b="1" dirty="0" err="1">
                <a:latin typeface="Arial" pitchFamily="34" charset="0"/>
                <a:cs typeface="Arial" pitchFamily="34" charset="0"/>
              </a:rPr>
              <a:t>i</a:t>
            </a:r>
            <a:r>
              <a:rPr lang="en-US" altLang="zh-CN" sz="3200" b="1" dirty="0">
                <a:latin typeface="Arial" pitchFamily="34" charset="0"/>
                <a:cs typeface="Arial" pitchFamily="34" charset="0"/>
              </a:rPr>
              <a:t>&lt;9;     </a:t>
            </a:r>
            <a:r>
              <a:rPr lang="en-US" altLang="zh-CN" sz="3200" b="1" dirty="0" err="1">
                <a:latin typeface="Arial" pitchFamily="34" charset="0"/>
                <a:cs typeface="Arial" pitchFamily="34" charset="0"/>
              </a:rPr>
              <a:t>i</a:t>
            </a:r>
            <a:r>
              <a:rPr lang="en-US" altLang="zh-CN" sz="3200" b="1" dirty="0">
                <a:latin typeface="Arial" pitchFamily="34" charset="0"/>
                <a:cs typeface="Arial" pitchFamily="34" charset="0"/>
              </a:rPr>
              <a:t>++)  </a:t>
            </a:r>
          </a:p>
          <a:p>
            <a:pPr>
              <a:lnSpc>
                <a:spcPct val="120000"/>
              </a:lnSpc>
              <a:spcBef>
                <a:spcPct val="0"/>
              </a:spcBef>
              <a:buClrTx/>
              <a:buSzTx/>
              <a:buFontTx/>
              <a:buNone/>
            </a:pPr>
            <a:r>
              <a:rPr lang="en-US" altLang="zh-CN" sz="3200" b="1" dirty="0">
                <a:latin typeface="Arial" pitchFamily="34" charset="0"/>
                <a:cs typeface="Arial" pitchFamily="34" charset="0"/>
              </a:rPr>
              <a:t>     if (a[</a:t>
            </a:r>
            <a:r>
              <a:rPr lang="en-US" altLang="zh-CN" sz="3200" b="1" dirty="0" err="1">
                <a:latin typeface="Arial" pitchFamily="34" charset="0"/>
                <a:cs typeface="Arial" pitchFamily="34" charset="0"/>
              </a:rPr>
              <a:t>i</a:t>
            </a:r>
            <a:r>
              <a:rPr lang="en-US" altLang="zh-CN" sz="3200" b="1" dirty="0">
                <a:latin typeface="Arial" pitchFamily="34" charset="0"/>
                <a:cs typeface="Arial" pitchFamily="34" charset="0"/>
              </a:rPr>
              <a:t>]&gt;a[i+1])</a:t>
            </a:r>
          </a:p>
          <a:p>
            <a:pPr>
              <a:lnSpc>
                <a:spcPct val="120000"/>
              </a:lnSpc>
              <a:spcBef>
                <a:spcPct val="0"/>
              </a:spcBef>
              <a:buClrTx/>
              <a:buSzTx/>
              <a:buFontTx/>
              <a:buNone/>
            </a:pPr>
            <a:r>
              <a:rPr lang="en-US" altLang="zh-CN" sz="3200" b="1" dirty="0">
                <a:latin typeface="Arial" pitchFamily="34" charset="0"/>
                <a:cs typeface="Arial" pitchFamily="34" charset="0"/>
              </a:rPr>
              <a:t>     {  t=a[</a:t>
            </a:r>
            <a:r>
              <a:rPr lang="en-US" altLang="zh-CN" sz="3200" b="1" dirty="0" err="1">
                <a:latin typeface="Arial" pitchFamily="34" charset="0"/>
                <a:cs typeface="Arial" pitchFamily="34" charset="0"/>
              </a:rPr>
              <a:t>i</a:t>
            </a:r>
            <a:r>
              <a:rPr lang="en-US" altLang="zh-CN" sz="3200" b="1" dirty="0">
                <a:latin typeface="Arial" pitchFamily="34" charset="0"/>
                <a:cs typeface="Arial" pitchFamily="34" charset="0"/>
              </a:rPr>
              <a:t>];  a[</a:t>
            </a:r>
            <a:r>
              <a:rPr lang="en-US" altLang="zh-CN" sz="3200" b="1" dirty="0" err="1">
                <a:latin typeface="Arial" pitchFamily="34" charset="0"/>
                <a:cs typeface="Arial" pitchFamily="34" charset="0"/>
              </a:rPr>
              <a:t>i</a:t>
            </a:r>
            <a:r>
              <a:rPr lang="en-US" altLang="zh-CN" sz="3200" b="1" dirty="0">
                <a:latin typeface="Arial" pitchFamily="34" charset="0"/>
                <a:cs typeface="Arial" pitchFamily="34" charset="0"/>
              </a:rPr>
              <a:t>]=a[i+1]; a[i+1]=t;  }</a:t>
            </a:r>
            <a:endParaRPr lang="zh-CN" altLang="en-US" sz="3200" b="1" dirty="0">
              <a:latin typeface="Arial" pitchFamily="34" charset="0"/>
              <a:cs typeface="Arial" pitchFamily="34" charset="0"/>
            </a:endParaRPr>
          </a:p>
        </p:txBody>
      </p:sp>
      <p:sp>
        <p:nvSpPr>
          <p:cNvPr id="18436" name="Text Box 4"/>
          <p:cNvSpPr txBox="1">
            <a:spLocks noChangeArrowheads="1"/>
          </p:cNvSpPr>
          <p:nvPr/>
        </p:nvSpPr>
        <p:spPr bwMode="auto">
          <a:xfrm>
            <a:off x="2997866" y="3205747"/>
            <a:ext cx="131946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50000"/>
              </a:spcBef>
            </a:pPr>
            <a:r>
              <a:rPr lang="en-US" altLang="zh-CN" b="1" dirty="0" err="1">
                <a:solidFill>
                  <a:srgbClr val="C00000"/>
                </a:solidFill>
                <a:latin typeface="Arial" pitchFamily="34" charset="0"/>
                <a:cs typeface="Arial" pitchFamily="34" charset="0"/>
              </a:rPr>
              <a:t>i</a:t>
            </a:r>
            <a:r>
              <a:rPr lang="en-US" altLang="zh-CN" b="1" dirty="0">
                <a:solidFill>
                  <a:srgbClr val="C00000"/>
                </a:solidFill>
                <a:latin typeface="Arial" pitchFamily="34" charset="0"/>
                <a:cs typeface="Arial" pitchFamily="34" charset="0"/>
              </a:rPr>
              <a:t>&lt;9-j;</a:t>
            </a:r>
          </a:p>
        </p:txBody>
      </p:sp>
      <p:grpSp>
        <p:nvGrpSpPr>
          <p:cNvPr id="18442" name="Group 10"/>
          <p:cNvGrpSpPr>
            <a:grpSpLocks/>
          </p:cNvGrpSpPr>
          <p:nvPr/>
        </p:nvGrpSpPr>
        <p:grpSpPr bwMode="auto">
          <a:xfrm>
            <a:off x="1066799" y="1945105"/>
            <a:ext cx="5181600" cy="3632200"/>
            <a:chOff x="672" y="1248"/>
            <a:chExt cx="3264" cy="2288"/>
          </a:xfrm>
        </p:grpSpPr>
        <p:sp>
          <p:nvSpPr>
            <p:cNvPr id="4103" name="Text Box 6"/>
            <p:cNvSpPr txBox="1">
              <a:spLocks noChangeArrowheads="1"/>
            </p:cNvSpPr>
            <p:nvPr/>
          </p:nvSpPr>
          <p:spPr bwMode="auto">
            <a:xfrm>
              <a:off x="672" y="1248"/>
              <a:ext cx="32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20000"/>
                </a:spcBef>
                <a:buClr>
                  <a:schemeClr val="folHlink"/>
                </a:buClr>
                <a:buSzPct val="60000"/>
                <a:buFont typeface="Wingdings" pitchFamily="2" charset="2"/>
                <a:buNone/>
              </a:pPr>
              <a:r>
                <a:rPr lang="en-US" altLang="zh-CN" b="1" dirty="0">
                  <a:solidFill>
                    <a:srgbClr val="0070C0"/>
                  </a:solidFill>
                  <a:latin typeface="Arial" pitchFamily="34" charset="0"/>
                  <a:cs typeface="Arial" pitchFamily="34" charset="0"/>
                </a:rPr>
                <a:t>for(j=0; j&lt;9; j++)</a:t>
              </a:r>
              <a:endParaRPr lang="zh-CN" altLang="en-US" sz="2400" b="1" dirty="0">
                <a:solidFill>
                  <a:srgbClr val="0070C0"/>
                </a:solidFill>
                <a:latin typeface="Arial" pitchFamily="34" charset="0"/>
                <a:cs typeface="Arial" pitchFamily="34" charset="0"/>
              </a:endParaRPr>
            </a:p>
          </p:txBody>
        </p:sp>
        <p:sp>
          <p:nvSpPr>
            <p:cNvPr id="4104" name="Text Box 7"/>
            <p:cNvSpPr txBox="1">
              <a:spLocks noChangeArrowheads="1"/>
            </p:cNvSpPr>
            <p:nvPr/>
          </p:nvSpPr>
          <p:spPr bwMode="auto">
            <a:xfrm>
              <a:off x="720" y="1680"/>
              <a:ext cx="2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50000"/>
                </a:spcBef>
              </a:pPr>
              <a:r>
                <a:rPr lang="zh-CN" altLang="en-US" dirty="0">
                  <a:solidFill>
                    <a:srgbClr val="0070C0"/>
                  </a:solidFill>
                  <a:latin typeface="Arial" pitchFamily="34" charset="0"/>
                  <a:cs typeface="Arial" pitchFamily="34" charset="0"/>
                </a:rPr>
                <a:t>{</a:t>
              </a:r>
            </a:p>
          </p:txBody>
        </p:sp>
        <p:sp>
          <p:nvSpPr>
            <p:cNvPr id="4105" name="Text Box 8"/>
            <p:cNvSpPr txBox="1">
              <a:spLocks noChangeArrowheads="1"/>
            </p:cNvSpPr>
            <p:nvPr/>
          </p:nvSpPr>
          <p:spPr bwMode="auto">
            <a:xfrm>
              <a:off x="720" y="3168"/>
              <a:ext cx="2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50000"/>
                </a:spcBef>
              </a:pPr>
              <a:r>
                <a:rPr lang="zh-CN" altLang="en-US" dirty="0">
                  <a:solidFill>
                    <a:srgbClr val="0070C0"/>
                  </a:solidFill>
                  <a:latin typeface="Arial" pitchFamily="34" charset="0"/>
                  <a:cs typeface="Arial" pitchFamily="34" charset="0"/>
                </a:rPr>
                <a:t>}</a:t>
              </a:r>
            </a:p>
          </p:txBody>
        </p:sp>
      </p:grpSp>
      <p:sp>
        <p:nvSpPr>
          <p:cNvPr id="18441" name="Text Box 9"/>
          <p:cNvSpPr txBox="1">
            <a:spLocks noChangeArrowheads="1"/>
          </p:cNvSpPr>
          <p:nvPr/>
        </p:nvSpPr>
        <p:spPr bwMode="auto">
          <a:xfrm>
            <a:off x="5448299" y="3272589"/>
            <a:ext cx="327660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itchFamily="34" charset="0"/>
                <a:ea typeface="宋体" charset="-122"/>
              </a:defRPr>
            </a:lvl1pPr>
            <a:lvl2pPr>
              <a:defRPr kumimoji="1" sz="2800">
                <a:solidFill>
                  <a:schemeClr val="tx1"/>
                </a:solidFill>
                <a:latin typeface="Tahoma" pitchFamily="34" charset="0"/>
                <a:ea typeface="宋体" charset="-122"/>
              </a:defRPr>
            </a:lvl2pPr>
            <a:lvl3pPr>
              <a:defRPr kumimoji="1" sz="2400">
                <a:solidFill>
                  <a:schemeClr val="tx1"/>
                </a:solidFill>
                <a:latin typeface="Tahoma" pitchFamily="34" charset="0"/>
                <a:ea typeface="宋体" charset="-122"/>
              </a:defRPr>
            </a:lvl3pPr>
            <a:lvl4pPr>
              <a:defRPr kumimoji="1" sz="2000">
                <a:solidFill>
                  <a:schemeClr val="tx1"/>
                </a:solidFill>
                <a:latin typeface="Tahoma" pitchFamily="34" charset="0"/>
                <a:ea typeface="宋体" charset="-122"/>
              </a:defRPr>
            </a:lvl4pPr>
            <a:lvl5pPr>
              <a:defRPr kumimoji="1" sz="2000">
                <a:solidFill>
                  <a:schemeClr val="tx1"/>
                </a:solidFill>
                <a:latin typeface="Tahoma" pitchFamily="34" charset="0"/>
                <a:ea typeface="宋体" charset="-122"/>
              </a:defRPr>
            </a:lvl5pPr>
            <a:lvl6pPr eaLnBrk="0" hangingPunct="0">
              <a:defRPr kumimoji="1" sz="2000">
                <a:solidFill>
                  <a:schemeClr val="tx1"/>
                </a:solidFill>
                <a:latin typeface="Tahoma" pitchFamily="34" charset="0"/>
                <a:ea typeface="宋体" charset="-122"/>
              </a:defRPr>
            </a:lvl6pPr>
            <a:lvl7pPr eaLnBrk="0" hangingPunct="0">
              <a:defRPr kumimoji="1" sz="2000">
                <a:solidFill>
                  <a:schemeClr val="tx1"/>
                </a:solidFill>
                <a:latin typeface="Tahoma" pitchFamily="34" charset="0"/>
                <a:ea typeface="宋体" charset="-122"/>
              </a:defRPr>
            </a:lvl7pPr>
            <a:lvl8pPr eaLnBrk="0" hangingPunct="0">
              <a:defRPr kumimoji="1" sz="2000">
                <a:solidFill>
                  <a:schemeClr val="tx1"/>
                </a:solidFill>
                <a:latin typeface="Tahoma" pitchFamily="34" charset="0"/>
                <a:ea typeface="宋体" charset="-122"/>
              </a:defRPr>
            </a:lvl8pPr>
            <a:lvl9pPr eaLnBrk="0" hangingPunct="0">
              <a:defRPr kumimoji="1" sz="2000">
                <a:solidFill>
                  <a:schemeClr val="tx1"/>
                </a:solidFill>
                <a:latin typeface="Tahoma" pitchFamily="34" charset="0"/>
                <a:ea typeface="宋体" charset="-122"/>
              </a:defRPr>
            </a:lvl9pPr>
          </a:lstStyle>
          <a:p>
            <a:pPr>
              <a:spcBef>
                <a:spcPct val="50000"/>
              </a:spcBef>
            </a:pPr>
            <a:r>
              <a:rPr lang="zh-CN" altLang="en-US" b="1" dirty="0">
                <a:solidFill>
                  <a:srgbClr val="C00000"/>
                </a:solidFill>
              </a:rPr>
              <a:t>如果已选出</a:t>
            </a:r>
            <a:r>
              <a:rPr lang="en-US" altLang="zh-CN" b="1" dirty="0">
                <a:solidFill>
                  <a:srgbClr val="C00000"/>
                </a:solidFill>
              </a:rPr>
              <a:t>j</a:t>
            </a:r>
            <a:r>
              <a:rPr lang="zh-CN" altLang="en-US" b="1" dirty="0">
                <a:solidFill>
                  <a:srgbClr val="C00000"/>
                </a:solidFill>
              </a:rPr>
              <a:t>个数</a:t>
            </a:r>
          </a:p>
        </p:txBody>
      </p:sp>
    </p:spTree>
    <p:extLst>
      <p:ext uri="{BB962C8B-B14F-4D97-AF65-F5344CB8AC3E}">
        <p14:creationId xmlns:p14="http://schemas.microsoft.com/office/powerpoint/2010/main" val="1252003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blinds(horizontal)">
                                      <p:cBhvr>
                                        <p:cTn id="7" dur="500"/>
                                        <p:tgtEl>
                                          <p:spTgt spid="18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blinds(horizontal)">
                                      <p:cBhvr>
                                        <p:cTn id="12" dur="500"/>
                                        <p:tgtEl>
                                          <p:spTgt spid="18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8442"/>
                                        </p:tgtEl>
                                        <p:attrNameLst>
                                          <p:attrName>style.visibility</p:attrName>
                                        </p:attrNameLst>
                                      </p:cBhvr>
                                      <p:to>
                                        <p:strVal val="visible"/>
                                      </p:to>
                                    </p:set>
                                    <p:anim calcmode="lin" valueType="num">
                                      <p:cBhvr additive="base">
                                        <p:cTn id="17" dur="500" fill="hold"/>
                                        <p:tgtEl>
                                          <p:spTgt spid="18442"/>
                                        </p:tgtEl>
                                        <p:attrNameLst>
                                          <p:attrName>ppt_x</p:attrName>
                                        </p:attrNameLst>
                                      </p:cBhvr>
                                      <p:tavLst>
                                        <p:tav tm="0">
                                          <p:val>
                                            <p:strVal val="0-#ppt_w/2"/>
                                          </p:val>
                                        </p:tav>
                                        <p:tav tm="100000">
                                          <p:val>
                                            <p:strVal val="#ppt_x"/>
                                          </p:val>
                                        </p:tav>
                                      </p:tavLst>
                                    </p:anim>
                                    <p:anim calcmode="lin" valueType="num">
                                      <p:cBhvr additive="base">
                                        <p:cTn id="18" dur="500" fill="hold"/>
                                        <p:tgtEl>
                                          <p:spTgt spid="18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autoUpdateAnimBg="0"/>
      <p:bldP spid="1844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2" name="Text Box 26"/>
          <p:cNvSpPr txBox="1">
            <a:spLocks noChangeArrowheads="1"/>
          </p:cNvSpPr>
          <p:nvPr/>
        </p:nvSpPr>
        <p:spPr bwMode="auto">
          <a:xfrm>
            <a:off x="124268" y="359966"/>
            <a:ext cx="4392847" cy="4480330"/>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a:latin typeface="Arial" pitchFamily="34" charset="0"/>
                <a:cs typeface="Arial" pitchFamily="34" charset="0"/>
              </a:rPr>
              <a:t>#include &lt;</a:t>
            </a:r>
            <a:r>
              <a:rPr kumimoji="1" lang="en-US" altLang="zh-CN" sz="2400" b="1" dirty="0" err="1">
                <a:latin typeface="Arial" pitchFamily="34" charset="0"/>
                <a:cs typeface="Arial" pitchFamily="34" charset="0"/>
              </a:rPr>
              <a:t>stdio.h</a:t>
            </a:r>
            <a:r>
              <a:rPr kumimoji="1" lang="en-US" altLang="zh-CN" sz="2400" b="1" dirty="0">
                <a:latin typeface="Arial" pitchFamily="34" charset="0"/>
                <a:cs typeface="Arial" pitchFamily="34" charset="0"/>
              </a:rPr>
              <a:t>&gt;</a:t>
            </a:r>
          </a:p>
          <a:p>
            <a:pPr eaLnBrk="1" hangingPunct="1">
              <a:lnSpc>
                <a:spcPct val="150000"/>
              </a:lnSpc>
            </a:pPr>
            <a:r>
              <a:rPr kumimoji="1" lang="en-US" altLang="zh-CN" sz="2400" b="1" dirty="0">
                <a:latin typeface="Arial" pitchFamily="34" charset="0"/>
                <a:cs typeface="Arial" pitchFamily="34" charset="0"/>
              </a:rPr>
              <a:t>void main( )</a:t>
            </a:r>
          </a:p>
          <a:p>
            <a:pPr eaLnBrk="1" hangingPunct="1">
              <a:lnSpc>
                <a:spcPct val="150000"/>
              </a:lnSpc>
            </a:pPr>
            <a:r>
              <a:rPr kumimoji="1" lang="en-US" altLang="zh-CN" sz="2400" b="1" dirty="0">
                <a:latin typeface="Arial" pitchFamily="34" charset="0"/>
                <a:cs typeface="Arial" pitchFamily="34" charset="0"/>
              </a:rPr>
              <a:t>{   </a:t>
            </a:r>
          </a:p>
          <a:p>
            <a:pPr eaLnBrk="1" hangingPunct="1">
              <a:lnSpc>
                <a:spcPct val="150000"/>
              </a:lnSpc>
            </a:pPr>
            <a:r>
              <a:rPr kumimoji="1" lang="en-US" altLang="zh-CN" sz="2400" b="1" dirty="0">
                <a:latin typeface="Arial" pitchFamily="34" charset="0"/>
                <a:cs typeface="Arial" pitchFamily="34" charset="0"/>
              </a:rPr>
              <a:t>   int a[10], </a:t>
            </a:r>
            <a:r>
              <a:rPr kumimoji="1" lang="en-US" altLang="zh-CN" sz="2400" b="1" dirty="0" err="1">
                <a:latin typeface="Arial" pitchFamily="34" charset="0"/>
                <a:cs typeface="Arial" pitchFamily="34" charset="0"/>
              </a:rPr>
              <a:t>i</a:t>
            </a:r>
            <a:r>
              <a:rPr kumimoji="1" lang="en-US" altLang="zh-CN" sz="2400" b="1" dirty="0">
                <a:latin typeface="Arial" pitchFamily="34" charset="0"/>
                <a:cs typeface="Arial" pitchFamily="34" charset="0"/>
              </a:rPr>
              <a:t>, j, t;</a:t>
            </a:r>
          </a:p>
          <a:p>
            <a:pPr eaLnBrk="1" hangingPunct="1">
              <a:lnSpc>
                <a:spcPct val="150000"/>
              </a:lnSpc>
            </a:pPr>
            <a:r>
              <a:rPr kumimoji="1" lang="en-US" altLang="zh-CN" sz="2200" b="1" dirty="0">
                <a:latin typeface="Arial" pitchFamily="34" charset="0"/>
                <a:cs typeface="Arial" pitchFamily="34" charset="0"/>
              </a:rPr>
              <a:t>   </a:t>
            </a:r>
            <a:r>
              <a:rPr kumimoji="1" lang="en-US" altLang="zh-CN" sz="2200" b="1" dirty="0" err="1">
                <a:latin typeface="Arial" pitchFamily="34" charset="0"/>
                <a:cs typeface="Arial" pitchFamily="34" charset="0"/>
              </a:rPr>
              <a:t>printf</a:t>
            </a:r>
            <a:r>
              <a:rPr kumimoji="1" lang="en-US" altLang="zh-CN" sz="2200" b="1" dirty="0">
                <a:latin typeface="Arial" pitchFamily="34" charset="0"/>
                <a:cs typeface="Arial" pitchFamily="34" charset="0"/>
              </a:rPr>
              <a:t>("Input 10 numbers:\n");</a:t>
            </a:r>
          </a:p>
          <a:p>
            <a:pPr eaLnBrk="1" hangingPunct="1">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800000"/>
                </a:solidFill>
                <a:latin typeface="Arial" pitchFamily="34" charset="0"/>
                <a:cs typeface="Arial" pitchFamily="34" charset="0"/>
              </a:rPr>
              <a:t>for(</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=0;i&lt;10;i++)</a:t>
            </a:r>
          </a:p>
          <a:p>
            <a:pPr eaLnBrk="1" hangingPunct="1">
              <a:lnSpc>
                <a:spcPct val="150000"/>
              </a:lnSpc>
            </a:pPr>
            <a:r>
              <a:rPr kumimoji="1" lang="en-US" altLang="zh-CN" sz="2400" b="1" dirty="0">
                <a:solidFill>
                  <a:srgbClr val="800000"/>
                </a:solidFill>
                <a:latin typeface="Arial" pitchFamily="34" charset="0"/>
                <a:cs typeface="Arial" pitchFamily="34" charset="0"/>
              </a:rPr>
              <a:t>       </a:t>
            </a:r>
            <a:r>
              <a:rPr kumimoji="1" lang="en-US" altLang="zh-CN" sz="2400" b="1" dirty="0" err="1">
                <a:solidFill>
                  <a:srgbClr val="800000"/>
                </a:solidFill>
                <a:latin typeface="Arial" pitchFamily="34" charset="0"/>
                <a:cs typeface="Arial" pitchFamily="34" charset="0"/>
              </a:rPr>
              <a:t>scanf</a:t>
            </a:r>
            <a:r>
              <a:rPr kumimoji="1" lang="en-US" altLang="zh-CN" sz="2400" b="1" dirty="0">
                <a:solidFill>
                  <a:srgbClr val="800000"/>
                </a:solidFill>
                <a:latin typeface="Arial" pitchFamily="34" charset="0"/>
                <a:cs typeface="Arial" pitchFamily="34" charset="0"/>
              </a:rPr>
              <a:t>("%</a:t>
            </a:r>
            <a:r>
              <a:rPr kumimoji="1" lang="en-US" altLang="zh-CN" sz="2400" b="1" dirty="0" err="1">
                <a:solidFill>
                  <a:srgbClr val="800000"/>
                </a:solidFill>
                <a:latin typeface="Arial" pitchFamily="34" charset="0"/>
                <a:cs typeface="Arial" pitchFamily="34" charset="0"/>
              </a:rPr>
              <a:t>d",&amp;a</a:t>
            </a:r>
            <a:r>
              <a:rPr kumimoji="1" lang="en-US" altLang="zh-CN" sz="2400" b="1" dirty="0">
                <a:solidFill>
                  <a:srgbClr val="800000"/>
                </a:solidFill>
                <a:latin typeface="Arial" pitchFamily="34" charset="0"/>
                <a:cs typeface="Arial" pitchFamily="34" charset="0"/>
              </a:rPr>
              <a:t>[</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a:t>
            </a:r>
            <a:endParaRPr kumimoji="1" lang="en-US" altLang="zh-CN" sz="2400" b="1" dirty="0">
              <a:solidFill>
                <a:schemeClr val="bg2"/>
              </a:solidFill>
              <a:latin typeface="Arial" pitchFamily="34" charset="0"/>
              <a:cs typeface="Arial" pitchFamily="34" charset="0"/>
            </a:endParaRPr>
          </a:p>
          <a:p>
            <a:pPr eaLnBrk="1" hangingPunct="1">
              <a:lnSpc>
                <a:spcPct val="15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printf</a:t>
            </a:r>
            <a:r>
              <a:rPr kumimoji="1" lang="en-US" altLang="zh-CN" sz="2400" b="1" dirty="0">
                <a:latin typeface="Arial" pitchFamily="34" charset="0"/>
                <a:cs typeface="Arial" pitchFamily="34" charset="0"/>
              </a:rPr>
              <a:t>("\n");</a:t>
            </a:r>
          </a:p>
        </p:txBody>
      </p:sp>
      <p:sp>
        <p:nvSpPr>
          <p:cNvPr id="24" name="Text Box 26"/>
          <p:cNvSpPr txBox="1">
            <a:spLocks noChangeArrowheads="1"/>
          </p:cNvSpPr>
          <p:nvPr/>
        </p:nvSpPr>
        <p:spPr bwMode="auto">
          <a:xfrm>
            <a:off x="4356693" y="1138119"/>
            <a:ext cx="4626885" cy="5588326"/>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a:solidFill>
                  <a:srgbClr val="FF3300"/>
                </a:solidFill>
                <a:latin typeface="Arial" pitchFamily="34" charset="0"/>
                <a:cs typeface="Arial" pitchFamily="34" charset="0"/>
              </a:rPr>
              <a:t>  for(j=0; j&lt;9; j++)</a:t>
            </a:r>
            <a:endParaRPr kumimoji="1" lang="en-US" altLang="zh-CN" sz="2400" b="1" dirty="0">
              <a:solidFill>
                <a:srgbClr val="0000FF"/>
              </a:solidFill>
              <a:latin typeface="Arial" pitchFamily="34" charset="0"/>
              <a:cs typeface="Arial" pitchFamily="34" charset="0"/>
            </a:endParaRPr>
          </a:p>
          <a:p>
            <a:pPr eaLnBrk="1" hangingPunct="1">
              <a:lnSpc>
                <a:spcPct val="150000"/>
              </a:lnSpc>
            </a:pPr>
            <a:r>
              <a:rPr kumimoji="1" lang="en-US" altLang="zh-CN" sz="2400" b="1" dirty="0">
                <a:solidFill>
                  <a:srgbClr val="0000FF"/>
                </a:solidFill>
                <a:latin typeface="Arial" pitchFamily="34" charset="0"/>
                <a:cs typeface="Arial" pitchFamily="34" charset="0"/>
              </a:rPr>
              <a:t>    for(</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=0; </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&lt;9-j; </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a:t>
            </a:r>
          </a:p>
          <a:p>
            <a:pPr eaLnBrk="1" hangingPunct="1">
              <a:lnSpc>
                <a:spcPct val="150000"/>
              </a:lnSpc>
            </a:pPr>
            <a:r>
              <a:rPr kumimoji="1" lang="en-US" altLang="zh-CN" sz="2400" b="1" dirty="0">
                <a:solidFill>
                  <a:srgbClr val="0000FF"/>
                </a:solidFill>
                <a:latin typeface="Arial" pitchFamily="34" charset="0"/>
                <a:cs typeface="Arial" pitchFamily="34" charset="0"/>
              </a:rPr>
              <a:t>       </a:t>
            </a:r>
            <a:r>
              <a:rPr kumimoji="1" lang="en-US" altLang="zh-CN" sz="2400" b="1" dirty="0">
                <a:solidFill>
                  <a:srgbClr val="006699"/>
                </a:solidFill>
                <a:latin typeface="Arial" pitchFamily="34" charset="0"/>
                <a:cs typeface="Arial" pitchFamily="34" charset="0"/>
              </a:rPr>
              <a:t>if ( a[</a:t>
            </a:r>
            <a:r>
              <a:rPr kumimoji="1" lang="en-US" altLang="zh-CN" sz="2400" b="1" dirty="0" err="1">
                <a:solidFill>
                  <a:srgbClr val="006699"/>
                </a:solidFill>
                <a:latin typeface="Arial" pitchFamily="34" charset="0"/>
                <a:cs typeface="Arial" pitchFamily="34" charset="0"/>
              </a:rPr>
              <a:t>i</a:t>
            </a:r>
            <a:r>
              <a:rPr kumimoji="1" lang="en-US" altLang="zh-CN" sz="2400" b="1" dirty="0">
                <a:solidFill>
                  <a:srgbClr val="006699"/>
                </a:solidFill>
                <a:latin typeface="Arial" pitchFamily="34" charset="0"/>
                <a:cs typeface="Arial" pitchFamily="34" charset="0"/>
              </a:rPr>
              <a:t>]&gt;a[i+1] )</a:t>
            </a:r>
          </a:p>
          <a:p>
            <a:pPr eaLnBrk="1" hangingPunct="1">
              <a:lnSpc>
                <a:spcPct val="150000"/>
              </a:lnSpc>
            </a:pPr>
            <a:r>
              <a:rPr kumimoji="1" lang="en-US" altLang="zh-CN" sz="2400" b="1" dirty="0">
                <a:solidFill>
                  <a:srgbClr val="006699"/>
                </a:solidFill>
                <a:latin typeface="Arial" pitchFamily="34" charset="0"/>
                <a:cs typeface="Arial" pitchFamily="34" charset="0"/>
              </a:rPr>
              <a:t>       {    t=a[</a:t>
            </a:r>
            <a:r>
              <a:rPr kumimoji="1" lang="en-US" altLang="zh-CN" sz="2400" b="1" dirty="0" err="1">
                <a:solidFill>
                  <a:srgbClr val="006699"/>
                </a:solidFill>
                <a:latin typeface="Arial" pitchFamily="34" charset="0"/>
                <a:cs typeface="Arial" pitchFamily="34" charset="0"/>
              </a:rPr>
              <a:t>i</a:t>
            </a:r>
            <a:r>
              <a:rPr kumimoji="1" lang="en-US" altLang="zh-CN" sz="2400" b="1" dirty="0">
                <a:solidFill>
                  <a:srgbClr val="006699"/>
                </a:solidFill>
                <a:latin typeface="Arial" pitchFamily="34" charset="0"/>
                <a:cs typeface="Arial" pitchFamily="34" charset="0"/>
              </a:rPr>
              <a:t>]; </a:t>
            </a:r>
          </a:p>
          <a:p>
            <a:pPr eaLnBrk="1" hangingPunct="1">
              <a:lnSpc>
                <a:spcPct val="150000"/>
              </a:lnSpc>
            </a:pPr>
            <a:r>
              <a:rPr kumimoji="1" lang="en-US" altLang="zh-CN" sz="2400" b="1" dirty="0">
                <a:solidFill>
                  <a:srgbClr val="006699"/>
                </a:solidFill>
                <a:latin typeface="Arial" pitchFamily="34" charset="0"/>
                <a:cs typeface="Arial" pitchFamily="34" charset="0"/>
              </a:rPr>
              <a:t>            a[</a:t>
            </a:r>
            <a:r>
              <a:rPr kumimoji="1" lang="en-US" altLang="zh-CN" sz="2400" b="1" dirty="0" err="1">
                <a:solidFill>
                  <a:srgbClr val="006699"/>
                </a:solidFill>
                <a:latin typeface="Arial" pitchFamily="34" charset="0"/>
                <a:cs typeface="Arial" pitchFamily="34" charset="0"/>
              </a:rPr>
              <a:t>i</a:t>
            </a:r>
            <a:r>
              <a:rPr kumimoji="1" lang="en-US" altLang="zh-CN" sz="2400" b="1" dirty="0">
                <a:solidFill>
                  <a:srgbClr val="006699"/>
                </a:solidFill>
                <a:latin typeface="Arial" pitchFamily="34" charset="0"/>
                <a:cs typeface="Arial" pitchFamily="34" charset="0"/>
              </a:rPr>
              <a:t>]=a[i+1]; </a:t>
            </a:r>
          </a:p>
          <a:p>
            <a:pPr eaLnBrk="1" hangingPunct="1">
              <a:lnSpc>
                <a:spcPct val="150000"/>
              </a:lnSpc>
            </a:pPr>
            <a:r>
              <a:rPr kumimoji="1" lang="en-US" altLang="zh-CN" sz="2400" b="1" dirty="0">
                <a:solidFill>
                  <a:srgbClr val="006699"/>
                </a:solidFill>
                <a:latin typeface="Arial" pitchFamily="34" charset="0"/>
                <a:cs typeface="Arial" pitchFamily="34" charset="0"/>
              </a:rPr>
              <a:t>            a[i+1]=t;   }</a:t>
            </a:r>
          </a:p>
          <a:p>
            <a:pPr eaLnBrk="1" hangingPunct="1">
              <a:lnSpc>
                <a:spcPct val="150000"/>
              </a:lnSpc>
            </a:pPr>
            <a:r>
              <a:rPr kumimoji="1" lang="en-US" altLang="zh-CN" sz="2200" b="1" dirty="0">
                <a:latin typeface="Arial" pitchFamily="34" charset="0"/>
                <a:cs typeface="Arial" pitchFamily="34" charset="0"/>
              </a:rPr>
              <a:t>  </a:t>
            </a:r>
            <a:r>
              <a:rPr kumimoji="1" lang="en-US" altLang="zh-CN" sz="2200" b="1" dirty="0" err="1">
                <a:latin typeface="Arial" pitchFamily="34" charset="0"/>
                <a:cs typeface="Arial" pitchFamily="34" charset="0"/>
              </a:rPr>
              <a:t>printf</a:t>
            </a:r>
            <a:r>
              <a:rPr kumimoji="1" lang="en-US" altLang="zh-CN" sz="2200" b="1" dirty="0">
                <a:latin typeface="Arial" pitchFamily="34" charset="0"/>
                <a:cs typeface="Arial" pitchFamily="34" charset="0"/>
              </a:rPr>
              <a:t>("The sorted numbers:\n");</a:t>
            </a:r>
          </a:p>
          <a:p>
            <a:pPr eaLnBrk="1" hangingPunct="1">
              <a:lnSpc>
                <a:spcPct val="150000"/>
              </a:lnSpc>
            </a:pPr>
            <a:r>
              <a:rPr kumimoji="1" lang="en-US" altLang="zh-CN" sz="2400" b="1" dirty="0">
                <a:solidFill>
                  <a:srgbClr val="008000"/>
                </a:solidFill>
                <a:latin typeface="Arial" pitchFamily="34" charset="0"/>
                <a:cs typeface="Arial" pitchFamily="34" charset="0"/>
              </a:rPr>
              <a:t>  for(</a:t>
            </a:r>
            <a:r>
              <a:rPr kumimoji="1" lang="en-US" altLang="zh-CN" sz="2400" b="1" dirty="0" err="1">
                <a:solidFill>
                  <a:srgbClr val="008000"/>
                </a:solidFill>
                <a:latin typeface="Arial" pitchFamily="34" charset="0"/>
                <a:cs typeface="Arial" pitchFamily="34" charset="0"/>
              </a:rPr>
              <a:t>i</a:t>
            </a:r>
            <a:r>
              <a:rPr kumimoji="1" lang="en-US" altLang="zh-CN" sz="2400" b="1" dirty="0">
                <a:solidFill>
                  <a:srgbClr val="008000"/>
                </a:solidFill>
                <a:latin typeface="Arial" pitchFamily="34" charset="0"/>
                <a:cs typeface="Arial" pitchFamily="34" charset="0"/>
              </a:rPr>
              <a:t>=0; </a:t>
            </a:r>
            <a:r>
              <a:rPr kumimoji="1" lang="en-US" altLang="zh-CN" sz="2400" b="1" dirty="0" err="1">
                <a:solidFill>
                  <a:srgbClr val="008000"/>
                </a:solidFill>
                <a:latin typeface="Arial" pitchFamily="34" charset="0"/>
                <a:cs typeface="Arial" pitchFamily="34" charset="0"/>
              </a:rPr>
              <a:t>i</a:t>
            </a:r>
            <a:r>
              <a:rPr kumimoji="1" lang="en-US" altLang="zh-CN" sz="2400" b="1" dirty="0">
                <a:solidFill>
                  <a:srgbClr val="008000"/>
                </a:solidFill>
                <a:latin typeface="Arial" pitchFamily="34" charset="0"/>
                <a:cs typeface="Arial" pitchFamily="34" charset="0"/>
              </a:rPr>
              <a:t>&lt;10; </a:t>
            </a:r>
            <a:r>
              <a:rPr kumimoji="1" lang="en-US" altLang="zh-CN" sz="2400" b="1" dirty="0" err="1">
                <a:solidFill>
                  <a:srgbClr val="008000"/>
                </a:solidFill>
                <a:latin typeface="Arial" pitchFamily="34" charset="0"/>
                <a:cs typeface="Arial" pitchFamily="34" charset="0"/>
              </a:rPr>
              <a:t>i</a:t>
            </a:r>
            <a:r>
              <a:rPr kumimoji="1" lang="en-US" altLang="zh-CN" sz="2400" b="1" dirty="0">
                <a:solidFill>
                  <a:srgbClr val="008000"/>
                </a:solidFill>
                <a:latin typeface="Arial" pitchFamily="34" charset="0"/>
                <a:cs typeface="Arial" pitchFamily="34" charset="0"/>
              </a:rPr>
              <a:t>++)</a:t>
            </a:r>
          </a:p>
          <a:p>
            <a:pPr eaLnBrk="1" hangingPunct="1">
              <a:lnSpc>
                <a:spcPct val="150000"/>
              </a:lnSpc>
            </a:pPr>
            <a:r>
              <a:rPr kumimoji="1" lang="en-US" altLang="zh-CN" sz="2400" b="1" dirty="0">
                <a:solidFill>
                  <a:srgbClr val="008000"/>
                </a:solidFill>
                <a:latin typeface="Arial" pitchFamily="34" charset="0"/>
                <a:cs typeface="Arial" pitchFamily="34" charset="0"/>
              </a:rPr>
              <a:t>      </a:t>
            </a:r>
            <a:r>
              <a:rPr kumimoji="1" lang="en-US" altLang="zh-CN" sz="2400" b="1" dirty="0" err="1">
                <a:solidFill>
                  <a:srgbClr val="008000"/>
                </a:solidFill>
                <a:latin typeface="Arial" pitchFamily="34" charset="0"/>
                <a:cs typeface="Arial" pitchFamily="34" charset="0"/>
              </a:rPr>
              <a:t>printf</a:t>
            </a:r>
            <a:r>
              <a:rPr kumimoji="1" lang="en-US" altLang="zh-CN" sz="2400" b="1" dirty="0">
                <a:solidFill>
                  <a:srgbClr val="008000"/>
                </a:solidFill>
                <a:latin typeface="Arial" pitchFamily="34" charset="0"/>
                <a:cs typeface="Arial" pitchFamily="34" charset="0"/>
              </a:rPr>
              <a:t>("%d ",a[</a:t>
            </a:r>
            <a:r>
              <a:rPr kumimoji="1" lang="en-US" altLang="zh-CN" sz="2400" b="1" dirty="0" err="1">
                <a:solidFill>
                  <a:srgbClr val="008000"/>
                </a:solidFill>
                <a:latin typeface="Arial" pitchFamily="34" charset="0"/>
                <a:cs typeface="Arial" pitchFamily="34" charset="0"/>
              </a:rPr>
              <a:t>i</a:t>
            </a:r>
            <a:r>
              <a:rPr kumimoji="1" lang="en-US" altLang="zh-CN" sz="2400" b="1" dirty="0">
                <a:solidFill>
                  <a:srgbClr val="008000"/>
                </a:solidFill>
                <a:latin typeface="Arial" pitchFamily="34" charset="0"/>
                <a:cs typeface="Arial" pitchFamily="34" charset="0"/>
              </a:rPr>
              <a:t>]);</a:t>
            </a:r>
            <a:endParaRPr kumimoji="1" lang="en-US" altLang="zh-CN" sz="2400" b="1" dirty="0">
              <a:solidFill>
                <a:schemeClr val="bg2"/>
              </a:solidFill>
              <a:latin typeface="Arial" pitchFamily="34" charset="0"/>
              <a:cs typeface="Arial" pitchFamily="34" charset="0"/>
            </a:endParaRPr>
          </a:p>
          <a:p>
            <a:pPr eaLnBrk="1" hangingPunct="1">
              <a:lnSpc>
                <a:spcPct val="150000"/>
              </a:lnSpc>
            </a:pPr>
            <a:r>
              <a:rPr kumimoji="1" lang="en-US" altLang="zh-CN" sz="2400" b="1" dirty="0">
                <a:latin typeface="Arial" pitchFamily="34" charset="0"/>
                <a:cs typeface="Arial" pitchFamily="34" charset="0"/>
              </a:rPr>
              <a:t>}</a:t>
            </a:r>
          </a:p>
        </p:txBody>
      </p:sp>
    </p:spTree>
    <p:extLst>
      <p:ext uri="{BB962C8B-B14F-4D97-AF65-F5344CB8AC3E}">
        <p14:creationId xmlns:p14="http://schemas.microsoft.com/office/powerpoint/2010/main" val="34519784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842">
                                            <p:bg/>
                                          </p:spTgt>
                                        </p:tgtEl>
                                        <p:attrNameLst>
                                          <p:attrName>style.visibility</p:attrName>
                                        </p:attrNameLst>
                                      </p:cBhvr>
                                      <p:to>
                                        <p:strVal val="visible"/>
                                      </p:to>
                                    </p:set>
                                    <p:animEffect transition="in" filter="box(out)">
                                      <p:cBhvr>
                                        <p:cTn id="7" dur="500"/>
                                        <p:tgtEl>
                                          <p:spTgt spid="34842">
                                            <p:bg/>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842">
                                            <p:txEl>
                                              <p:pRg st="0" end="0"/>
                                            </p:txEl>
                                          </p:spTgt>
                                        </p:tgtEl>
                                        <p:attrNameLst>
                                          <p:attrName>style.visibility</p:attrName>
                                        </p:attrNameLst>
                                      </p:cBhvr>
                                      <p:to>
                                        <p:strVal val="visible"/>
                                      </p:to>
                                    </p:set>
                                    <p:animEffect transition="in" filter="box(out)">
                                      <p:cBhvr>
                                        <p:cTn id="12" dur="500"/>
                                        <p:tgtEl>
                                          <p:spTgt spid="3484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34842">
                                            <p:txEl>
                                              <p:pRg st="1" end="1"/>
                                            </p:txEl>
                                          </p:spTgt>
                                        </p:tgtEl>
                                        <p:attrNameLst>
                                          <p:attrName>style.visibility</p:attrName>
                                        </p:attrNameLst>
                                      </p:cBhvr>
                                      <p:to>
                                        <p:strVal val="visible"/>
                                      </p:to>
                                    </p:set>
                                    <p:animEffect transition="in" filter="box(out)">
                                      <p:cBhvr>
                                        <p:cTn id="15" dur="500"/>
                                        <p:tgtEl>
                                          <p:spTgt spid="34842">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34842">
                                            <p:txEl>
                                              <p:pRg st="2" end="2"/>
                                            </p:txEl>
                                          </p:spTgt>
                                        </p:tgtEl>
                                        <p:attrNameLst>
                                          <p:attrName>style.visibility</p:attrName>
                                        </p:attrNameLst>
                                      </p:cBhvr>
                                      <p:to>
                                        <p:strVal val="visible"/>
                                      </p:to>
                                    </p:set>
                                    <p:animEffect transition="in" filter="box(out)">
                                      <p:cBhvr>
                                        <p:cTn id="18" dur="500"/>
                                        <p:tgtEl>
                                          <p:spTgt spid="34842">
                                            <p:txEl>
                                              <p:pRg st="2" end="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34842">
                                            <p:txEl>
                                              <p:pRg st="3" end="3"/>
                                            </p:txEl>
                                          </p:spTgt>
                                        </p:tgtEl>
                                        <p:attrNameLst>
                                          <p:attrName>style.visibility</p:attrName>
                                        </p:attrNameLst>
                                      </p:cBhvr>
                                      <p:to>
                                        <p:strVal val="visible"/>
                                      </p:to>
                                    </p:set>
                                    <p:animEffect transition="in" filter="box(out)">
                                      <p:cBhvr>
                                        <p:cTn id="21" dur="500"/>
                                        <p:tgtEl>
                                          <p:spTgt spid="34842">
                                            <p:txEl>
                                              <p:pRg st="3" end="3"/>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4842">
                                            <p:txEl>
                                              <p:pRg st="4" end="4"/>
                                            </p:txEl>
                                          </p:spTgt>
                                        </p:tgtEl>
                                        <p:attrNameLst>
                                          <p:attrName>style.visibility</p:attrName>
                                        </p:attrNameLst>
                                      </p:cBhvr>
                                      <p:to>
                                        <p:strVal val="visible"/>
                                      </p:to>
                                    </p:set>
                                    <p:animEffect transition="in" filter="box(out)">
                                      <p:cBhvr>
                                        <p:cTn id="26" dur="500"/>
                                        <p:tgtEl>
                                          <p:spTgt spid="34842">
                                            <p:txEl>
                                              <p:pRg st="4" end="4"/>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34842">
                                            <p:txEl>
                                              <p:pRg st="5" end="5"/>
                                            </p:txEl>
                                          </p:spTgt>
                                        </p:tgtEl>
                                        <p:attrNameLst>
                                          <p:attrName>style.visibility</p:attrName>
                                        </p:attrNameLst>
                                      </p:cBhvr>
                                      <p:to>
                                        <p:strVal val="visible"/>
                                      </p:to>
                                    </p:set>
                                    <p:animEffect transition="in" filter="box(out)">
                                      <p:cBhvr>
                                        <p:cTn id="29" dur="500"/>
                                        <p:tgtEl>
                                          <p:spTgt spid="34842">
                                            <p:txEl>
                                              <p:pRg st="5" end="5"/>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34842">
                                            <p:txEl>
                                              <p:pRg st="6" end="6"/>
                                            </p:txEl>
                                          </p:spTgt>
                                        </p:tgtEl>
                                        <p:attrNameLst>
                                          <p:attrName>style.visibility</p:attrName>
                                        </p:attrNameLst>
                                      </p:cBhvr>
                                      <p:to>
                                        <p:strVal val="visible"/>
                                      </p:to>
                                    </p:set>
                                    <p:animEffect transition="in" filter="box(out)">
                                      <p:cBhvr>
                                        <p:cTn id="32" dur="500"/>
                                        <p:tgtEl>
                                          <p:spTgt spid="34842">
                                            <p:txEl>
                                              <p:pRg st="6" end="6"/>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4842">
                                            <p:txEl>
                                              <p:pRg st="7" end="7"/>
                                            </p:txEl>
                                          </p:spTgt>
                                        </p:tgtEl>
                                        <p:attrNameLst>
                                          <p:attrName>style.visibility</p:attrName>
                                        </p:attrNameLst>
                                      </p:cBhvr>
                                      <p:to>
                                        <p:strVal val="visible"/>
                                      </p:to>
                                    </p:set>
                                    <p:animEffect transition="in" filter="box(out)">
                                      <p:cBhvr>
                                        <p:cTn id="37" dur="500"/>
                                        <p:tgtEl>
                                          <p:spTgt spid="34842">
                                            <p:txEl>
                                              <p:pRg st="7" end="7"/>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4">
                                            <p:bg/>
                                          </p:spTgt>
                                        </p:tgtEl>
                                        <p:attrNameLst>
                                          <p:attrName>style.visibility</p:attrName>
                                        </p:attrNameLst>
                                      </p:cBhvr>
                                      <p:to>
                                        <p:strVal val="visible"/>
                                      </p:to>
                                    </p:set>
                                    <p:animEffect transition="in" filter="box(out)">
                                      <p:cBhvr>
                                        <p:cTn id="42" dur="500"/>
                                        <p:tgtEl>
                                          <p:spTgt spid="24">
                                            <p:bg/>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4">
                                            <p:txEl>
                                              <p:pRg st="0" end="0"/>
                                            </p:txEl>
                                          </p:spTgt>
                                        </p:tgtEl>
                                        <p:attrNameLst>
                                          <p:attrName>style.visibility</p:attrName>
                                        </p:attrNameLst>
                                      </p:cBhvr>
                                      <p:to>
                                        <p:strVal val="visible"/>
                                      </p:to>
                                    </p:set>
                                    <p:animEffect transition="in" filter="box(out)">
                                      <p:cBhvr>
                                        <p:cTn id="47" dur="500"/>
                                        <p:tgtEl>
                                          <p:spTgt spid="24">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4">
                                            <p:txEl>
                                              <p:pRg st="1" end="1"/>
                                            </p:txEl>
                                          </p:spTgt>
                                        </p:tgtEl>
                                        <p:attrNameLst>
                                          <p:attrName>style.visibility</p:attrName>
                                        </p:attrNameLst>
                                      </p:cBhvr>
                                      <p:to>
                                        <p:strVal val="visible"/>
                                      </p:to>
                                    </p:set>
                                    <p:animEffect transition="in" filter="box(out)">
                                      <p:cBhvr>
                                        <p:cTn id="52" dur="500"/>
                                        <p:tgtEl>
                                          <p:spTgt spid="24">
                                            <p:txEl>
                                              <p:pRg st="1" end="1"/>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4">
                                            <p:txEl>
                                              <p:pRg st="2" end="2"/>
                                            </p:txEl>
                                          </p:spTgt>
                                        </p:tgtEl>
                                        <p:attrNameLst>
                                          <p:attrName>style.visibility</p:attrName>
                                        </p:attrNameLst>
                                      </p:cBhvr>
                                      <p:to>
                                        <p:strVal val="visible"/>
                                      </p:to>
                                    </p:set>
                                    <p:animEffect transition="in" filter="box(out)">
                                      <p:cBhvr>
                                        <p:cTn id="57" dur="500"/>
                                        <p:tgtEl>
                                          <p:spTgt spid="24">
                                            <p:txEl>
                                              <p:pRg st="2" end="2"/>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4">
                                            <p:txEl>
                                              <p:pRg st="3" end="3"/>
                                            </p:txEl>
                                          </p:spTgt>
                                        </p:tgtEl>
                                        <p:attrNameLst>
                                          <p:attrName>style.visibility</p:attrName>
                                        </p:attrNameLst>
                                      </p:cBhvr>
                                      <p:to>
                                        <p:strVal val="visible"/>
                                      </p:to>
                                    </p:set>
                                    <p:animEffect transition="in" filter="box(out)">
                                      <p:cBhvr>
                                        <p:cTn id="62" dur="500"/>
                                        <p:tgtEl>
                                          <p:spTgt spid="24">
                                            <p:txEl>
                                              <p:pRg st="3" end="3"/>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par>
                                <p:cTn id="63" presetID="4" presetClass="entr" presetSubtype="32" fill="hold" grpId="0" nodeType="withEffect">
                                  <p:stCondLst>
                                    <p:cond delay="0"/>
                                  </p:stCondLst>
                                  <p:childTnLst>
                                    <p:set>
                                      <p:cBhvr>
                                        <p:cTn id="64" dur="1" fill="hold">
                                          <p:stCondLst>
                                            <p:cond delay="0"/>
                                          </p:stCondLst>
                                        </p:cTn>
                                        <p:tgtEl>
                                          <p:spTgt spid="24">
                                            <p:txEl>
                                              <p:pRg st="4" end="4"/>
                                            </p:txEl>
                                          </p:spTgt>
                                        </p:tgtEl>
                                        <p:attrNameLst>
                                          <p:attrName>style.visibility</p:attrName>
                                        </p:attrNameLst>
                                      </p:cBhvr>
                                      <p:to>
                                        <p:strVal val="visible"/>
                                      </p:to>
                                    </p:set>
                                    <p:animEffect transition="in" filter="box(out)">
                                      <p:cBhvr>
                                        <p:cTn id="65" dur="500"/>
                                        <p:tgtEl>
                                          <p:spTgt spid="24">
                                            <p:txEl>
                                              <p:pRg st="4" end="4"/>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par>
                                <p:cTn id="66" presetID="4" presetClass="entr" presetSubtype="32" fill="hold" grpId="0" nodeType="withEffect">
                                  <p:stCondLst>
                                    <p:cond delay="0"/>
                                  </p:stCondLst>
                                  <p:childTnLst>
                                    <p:set>
                                      <p:cBhvr>
                                        <p:cTn id="67" dur="1" fill="hold">
                                          <p:stCondLst>
                                            <p:cond delay="0"/>
                                          </p:stCondLst>
                                        </p:cTn>
                                        <p:tgtEl>
                                          <p:spTgt spid="24">
                                            <p:txEl>
                                              <p:pRg st="5" end="5"/>
                                            </p:txEl>
                                          </p:spTgt>
                                        </p:tgtEl>
                                        <p:attrNameLst>
                                          <p:attrName>style.visibility</p:attrName>
                                        </p:attrNameLst>
                                      </p:cBhvr>
                                      <p:to>
                                        <p:strVal val="visible"/>
                                      </p:to>
                                    </p:set>
                                    <p:animEffect transition="in" filter="box(out)">
                                      <p:cBhvr>
                                        <p:cTn id="68" dur="500"/>
                                        <p:tgtEl>
                                          <p:spTgt spid="24">
                                            <p:txEl>
                                              <p:pRg st="5" end="5"/>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24">
                                            <p:txEl>
                                              <p:pRg st="6" end="6"/>
                                            </p:txEl>
                                          </p:spTgt>
                                        </p:tgtEl>
                                        <p:attrNameLst>
                                          <p:attrName>style.visibility</p:attrName>
                                        </p:attrNameLst>
                                      </p:cBhvr>
                                      <p:to>
                                        <p:strVal val="visible"/>
                                      </p:to>
                                    </p:set>
                                    <p:animEffect transition="in" filter="box(out)">
                                      <p:cBhvr>
                                        <p:cTn id="73" dur="500"/>
                                        <p:tgtEl>
                                          <p:spTgt spid="24">
                                            <p:txEl>
                                              <p:pRg st="6" end="6"/>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24">
                                            <p:txEl>
                                              <p:pRg st="7" end="7"/>
                                            </p:txEl>
                                          </p:spTgt>
                                        </p:tgtEl>
                                        <p:attrNameLst>
                                          <p:attrName>style.visibility</p:attrName>
                                        </p:attrNameLst>
                                      </p:cBhvr>
                                      <p:to>
                                        <p:strVal val="visible"/>
                                      </p:to>
                                    </p:set>
                                    <p:animEffect transition="in" filter="box(out)">
                                      <p:cBhvr>
                                        <p:cTn id="78" dur="500"/>
                                        <p:tgtEl>
                                          <p:spTgt spid="24">
                                            <p:txEl>
                                              <p:pRg st="7" end="7"/>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par>
                                <p:cTn id="79" presetID="4" presetClass="entr" presetSubtype="32" fill="hold" grpId="0" nodeType="withEffect">
                                  <p:stCondLst>
                                    <p:cond delay="0"/>
                                  </p:stCondLst>
                                  <p:childTnLst>
                                    <p:set>
                                      <p:cBhvr>
                                        <p:cTn id="80" dur="1" fill="hold">
                                          <p:stCondLst>
                                            <p:cond delay="0"/>
                                          </p:stCondLst>
                                        </p:cTn>
                                        <p:tgtEl>
                                          <p:spTgt spid="24">
                                            <p:txEl>
                                              <p:pRg st="8" end="8"/>
                                            </p:txEl>
                                          </p:spTgt>
                                        </p:tgtEl>
                                        <p:attrNameLst>
                                          <p:attrName>style.visibility</p:attrName>
                                        </p:attrNameLst>
                                      </p:cBhvr>
                                      <p:to>
                                        <p:strVal val="visible"/>
                                      </p:to>
                                    </p:set>
                                    <p:animEffect transition="in" filter="box(out)">
                                      <p:cBhvr>
                                        <p:cTn id="81" dur="500"/>
                                        <p:tgtEl>
                                          <p:spTgt spid="24">
                                            <p:txEl>
                                              <p:pRg st="8" end="8"/>
                                            </p:txEl>
                                          </p:spTgt>
                                        </p:tgtEl>
                                      </p:cBhvr>
                                    </p:animEffec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par>
                                <p:cTn id="82" presetID="4" presetClass="entr" presetSubtype="32" fill="hold" grpId="0" nodeType="withEffect">
                                  <p:stCondLst>
                                    <p:cond delay="0"/>
                                  </p:stCondLst>
                                  <p:childTnLst>
                                    <p:set>
                                      <p:cBhvr>
                                        <p:cTn id="83" dur="1" fill="hold">
                                          <p:stCondLst>
                                            <p:cond delay="0"/>
                                          </p:stCondLst>
                                        </p:cTn>
                                        <p:tgtEl>
                                          <p:spTgt spid="24">
                                            <p:txEl>
                                              <p:pRg st="9" end="9"/>
                                            </p:txEl>
                                          </p:spTgt>
                                        </p:tgtEl>
                                        <p:attrNameLst>
                                          <p:attrName>style.visibility</p:attrName>
                                        </p:attrNameLst>
                                      </p:cBhvr>
                                      <p:to>
                                        <p:strVal val="visible"/>
                                      </p:to>
                                    </p:set>
                                    <p:animEffect transition="in" filter="box(out)">
                                      <p:cBhvr>
                                        <p:cTn id="84" dur="500"/>
                                        <p:tgtEl>
                                          <p:spTgt spid="24">
                                            <p:txEl>
                                              <p:pRg st="9" end="9"/>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build="p" animBg="1" autoUpdateAnimBg="0"/>
      <p:bldP spid="24" grpId="0" build="p"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046832" y="342497"/>
            <a:ext cx="207540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solidFill>
                  <a:srgbClr val="C00000"/>
                </a:solidFill>
                <a:latin typeface="+mn-ea"/>
                <a:ea typeface="+mn-ea"/>
              </a:rPr>
              <a:t>选择排序</a:t>
            </a:r>
            <a:endParaRPr kumimoji="1" lang="en-US" altLang="zh-CN" sz="2800" b="1" dirty="0">
              <a:solidFill>
                <a:srgbClr val="C00000"/>
              </a:solidFill>
              <a:latin typeface="+mn-ea"/>
              <a:ea typeface="+mn-ea"/>
            </a:endParaRPr>
          </a:p>
        </p:txBody>
      </p:sp>
      <p:sp>
        <p:nvSpPr>
          <p:cNvPr id="53251" name="Rectangle 3"/>
          <p:cNvSpPr>
            <a:spLocks noChangeArrowheads="1"/>
          </p:cNvSpPr>
          <p:nvPr/>
        </p:nvSpPr>
        <p:spPr bwMode="auto">
          <a:xfrm>
            <a:off x="196599" y="1063625"/>
            <a:ext cx="4247063" cy="5265160"/>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p>
            <a:pPr lvl="1" indent="-457200" eaLnBrk="1" hangingPunct="1">
              <a:lnSpc>
                <a:spcPct val="200000"/>
              </a:lnSpc>
              <a:buFont typeface="Wingdings" pitchFamily="2" charset="2"/>
              <a:buChar char="Ø"/>
            </a:pPr>
            <a:r>
              <a:rPr kumimoji="1" lang="zh-CN" altLang="en-US" sz="2400" b="1" dirty="0">
                <a:latin typeface="Times New Roman" pitchFamily="18" charset="0"/>
              </a:rPr>
              <a:t>经过</a:t>
            </a:r>
            <a:r>
              <a:rPr kumimoji="1" lang="en-US" altLang="zh-CN" sz="2400" b="1" dirty="0">
                <a:latin typeface="Times New Roman" pitchFamily="18" charset="0"/>
              </a:rPr>
              <a:t>n-1</a:t>
            </a:r>
            <a:r>
              <a:rPr kumimoji="1" lang="zh-CN" altLang="en-US" sz="2400" b="1" dirty="0">
                <a:latin typeface="Times New Roman" pitchFamily="18" charset="0"/>
              </a:rPr>
              <a:t>次比较，找到</a:t>
            </a:r>
            <a:r>
              <a:rPr kumimoji="1" lang="zh-CN" altLang="zh-CN" sz="2400" b="1" dirty="0">
                <a:solidFill>
                  <a:srgbClr val="FF0000"/>
                </a:solidFill>
                <a:latin typeface="Times New Roman" pitchFamily="18" charset="0"/>
              </a:rPr>
              <a:t>最小的数</a:t>
            </a:r>
            <a:r>
              <a:rPr kumimoji="1" lang="zh-CN" altLang="en-US" sz="2400" b="1" dirty="0">
                <a:solidFill>
                  <a:srgbClr val="FF0000"/>
                </a:solidFill>
                <a:latin typeface="Times New Roman" pitchFamily="18" charset="0"/>
              </a:rPr>
              <a:t>放在</a:t>
            </a:r>
            <a:r>
              <a:rPr kumimoji="1" lang="zh-CN" altLang="zh-CN" sz="2400" b="1" dirty="0">
                <a:solidFill>
                  <a:srgbClr val="FF0000"/>
                </a:solidFill>
                <a:latin typeface="Times New Roman" pitchFamily="18" charset="0"/>
              </a:rPr>
              <a:t>第一个</a:t>
            </a:r>
            <a:r>
              <a:rPr kumimoji="1" lang="zh-CN" altLang="en-US" sz="2400" b="1" dirty="0">
                <a:latin typeface="Times New Roman" pitchFamily="18" charset="0"/>
              </a:rPr>
              <a:t>；</a:t>
            </a:r>
            <a:endParaRPr kumimoji="1" lang="en-US" altLang="zh-CN" sz="2400" b="1" dirty="0">
              <a:latin typeface="Times New Roman" pitchFamily="18" charset="0"/>
            </a:endParaRPr>
          </a:p>
          <a:p>
            <a:pPr lvl="1" indent="-457200" eaLnBrk="1" hangingPunct="1">
              <a:lnSpc>
                <a:spcPct val="200000"/>
              </a:lnSpc>
              <a:buFont typeface="Wingdings" pitchFamily="2" charset="2"/>
              <a:buChar char="Ø"/>
            </a:pPr>
            <a:r>
              <a:rPr kumimoji="1" lang="zh-CN" altLang="zh-CN" sz="2400" b="1" dirty="0">
                <a:latin typeface="Times New Roman" pitchFamily="18" charset="0"/>
              </a:rPr>
              <a:t>再通过</a:t>
            </a:r>
            <a:r>
              <a:rPr kumimoji="1" lang="en-US" altLang="zh-CN" sz="2400" b="1" dirty="0">
                <a:latin typeface="Times New Roman" pitchFamily="18" charset="0"/>
              </a:rPr>
              <a:t>n-2</a:t>
            </a:r>
            <a:r>
              <a:rPr kumimoji="1" lang="zh-CN" altLang="zh-CN" sz="2400" b="1" dirty="0">
                <a:latin typeface="Times New Roman" pitchFamily="18" charset="0"/>
              </a:rPr>
              <a:t>次比较，从剩余的</a:t>
            </a:r>
            <a:r>
              <a:rPr kumimoji="1" lang="en-US" altLang="zh-CN" sz="2400" b="1" dirty="0">
                <a:latin typeface="Times New Roman" pitchFamily="18" charset="0"/>
              </a:rPr>
              <a:t>n-1</a:t>
            </a:r>
            <a:r>
              <a:rPr kumimoji="1" lang="zh-CN" altLang="zh-CN" sz="2400" b="1" dirty="0">
                <a:latin typeface="Times New Roman" pitchFamily="18" charset="0"/>
              </a:rPr>
              <a:t>个数中找出</a:t>
            </a:r>
            <a:r>
              <a:rPr kumimoji="1" lang="zh-CN" altLang="zh-CN" sz="2400" b="1" dirty="0">
                <a:solidFill>
                  <a:srgbClr val="FF0000"/>
                </a:solidFill>
                <a:latin typeface="Times New Roman" pitchFamily="18" charset="0"/>
              </a:rPr>
              <a:t>次小的</a:t>
            </a:r>
            <a:r>
              <a:rPr kumimoji="1" lang="zh-CN" altLang="en-US" sz="2400" b="1" dirty="0">
                <a:solidFill>
                  <a:srgbClr val="FF0000"/>
                </a:solidFill>
                <a:latin typeface="Times New Roman" pitchFamily="18" charset="0"/>
              </a:rPr>
              <a:t>数</a:t>
            </a:r>
            <a:r>
              <a:rPr kumimoji="1" lang="zh-CN" altLang="zh-CN" sz="2400" b="1" dirty="0">
                <a:solidFill>
                  <a:srgbClr val="FF0000"/>
                </a:solidFill>
                <a:latin typeface="Times New Roman" pitchFamily="18" charset="0"/>
              </a:rPr>
              <a:t>，</a:t>
            </a:r>
            <a:r>
              <a:rPr kumimoji="1" lang="zh-CN" altLang="en-US" sz="2400" b="1" dirty="0">
                <a:solidFill>
                  <a:srgbClr val="FF0000"/>
                </a:solidFill>
                <a:latin typeface="Times New Roman" pitchFamily="18" charset="0"/>
              </a:rPr>
              <a:t>放在</a:t>
            </a:r>
            <a:r>
              <a:rPr kumimoji="1" lang="zh-CN" altLang="zh-CN" sz="2400" b="1" dirty="0">
                <a:solidFill>
                  <a:srgbClr val="FF0000"/>
                </a:solidFill>
                <a:latin typeface="Times New Roman" pitchFamily="18" charset="0"/>
              </a:rPr>
              <a:t>第二个</a:t>
            </a:r>
            <a:r>
              <a:rPr kumimoji="1" lang="zh-CN" altLang="en-US" sz="2400" b="1" dirty="0">
                <a:solidFill>
                  <a:srgbClr val="FF0000"/>
                </a:solidFill>
                <a:latin typeface="Times New Roman" pitchFamily="18" charset="0"/>
              </a:rPr>
              <a:t>位置</a:t>
            </a:r>
            <a:r>
              <a:rPr kumimoji="1" lang="zh-CN" altLang="en-US" sz="2400" b="1" dirty="0">
                <a:latin typeface="Times New Roman" pitchFamily="18" charset="0"/>
              </a:rPr>
              <a:t>；</a:t>
            </a:r>
            <a:endParaRPr kumimoji="1" lang="en-US" altLang="zh-CN" sz="2400" b="1" dirty="0">
              <a:latin typeface="Times New Roman" pitchFamily="18" charset="0"/>
            </a:endParaRPr>
          </a:p>
          <a:p>
            <a:pPr lvl="1" indent="-457200" eaLnBrk="1" hangingPunct="1">
              <a:lnSpc>
                <a:spcPct val="200000"/>
              </a:lnSpc>
              <a:buFont typeface="Wingdings" pitchFamily="2" charset="2"/>
              <a:buChar char="Ø"/>
            </a:pPr>
            <a:r>
              <a:rPr kumimoji="1" lang="zh-CN" altLang="zh-CN" sz="2400" b="1" dirty="0">
                <a:latin typeface="Times New Roman" pitchFamily="18" charset="0"/>
              </a:rPr>
              <a:t>重复上述过程，共经过</a:t>
            </a:r>
            <a:r>
              <a:rPr kumimoji="1" lang="en-US" altLang="zh-CN" sz="2400" b="1" dirty="0">
                <a:solidFill>
                  <a:srgbClr val="0000FF"/>
                </a:solidFill>
                <a:latin typeface="Times New Roman" pitchFamily="18" charset="0"/>
              </a:rPr>
              <a:t>n-1</a:t>
            </a:r>
            <a:r>
              <a:rPr kumimoji="1" lang="zh-CN" altLang="zh-CN" sz="2400" b="1" dirty="0">
                <a:solidFill>
                  <a:srgbClr val="0000FF"/>
                </a:solidFill>
                <a:latin typeface="Times New Roman" pitchFamily="18" charset="0"/>
              </a:rPr>
              <a:t>趟</a:t>
            </a:r>
            <a:r>
              <a:rPr kumimoji="1" lang="zh-CN" altLang="zh-CN" sz="2400" b="1" dirty="0">
                <a:latin typeface="Times New Roman" pitchFamily="18" charset="0"/>
              </a:rPr>
              <a:t>排序后，排序结束</a:t>
            </a:r>
            <a:endParaRPr kumimoji="1" lang="zh-CN" altLang="en-US" sz="2400" b="1" dirty="0">
              <a:latin typeface="Times New Roman" pitchFamily="18" charset="0"/>
            </a:endParaRPr>
          </a:p>
        </p:txBody>
      </p:sp>
      <p:sp>
        <p:nvSpPr>
          <p:cNvPr id="4" name="Text Box 2"/>
          <p:cNvSpPr txBox="1">
            <a:spLocks noChangeArrowheads="1"/>
          </p:cNvSpPr>
          <p:nvPr/>
        </p:nvSpPr>
        <p:spPr bwMode="auto">
          <a:xfrm>
            <a:off x="5787273" y="342497"/>
            <a:ext cx="207540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solidFill>
                  <a:srgbClr val="C00000"/>
                </a:solidFill>
                <a:latin typeface="+mn-ea"/>
                <a:ea typeface="+mn-ea"/>
              </a:rPr>
              <a:t>冒泡排序</a:t>
            </a:r>
            <a:endParaRPr kumimoji="1" lang="en-US" altLang="zh-CN" sz="2800" b="1" dirty="0">
              <a:solidFill>
                <a:srgbClr val="C00000"/>
              </a:solidFill>
              <a:latin typeface="+mn-ea"/>
              <a:ea typeface="+mn-ea"/>
            </a:endParaRPr>
          </a:p>
        </p:txBody>
      </p:sp>
      <p:sp>
        <p:nvSpPr>
          <p:cNvPr id="6" name="Rectangle 3"/>
          <p:cNvSpPr>
            <a:spLocks noChangeArrowheads="1"/>
          </p:cNvSpPr>
          <p:nvPr/>
        </p:nvSpPr>
        <p:spPr bwMode="auto">
          <a:xfrm>
            <a:off x="4701443" y="1038650"/>
            <a:ext cx="4247063" cy="5315110"/>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p>
            <a:pPr lvl="1" indent="-457200" eaLnBrk="1" hangingPunct="1">
              <a:lnSpc>
                <a:spcPct val="180000"/>
              </a:lnSpc>
              <a:buFont typeface="Wingdings" pitchFamily="2" charset="2"/>
              <a:buChar char="Ø"/>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依次比较两个相邻数，小数上浮，大数下沉。</a:t>
            </a:r>
            <a:endParaRPr kumimoji="1" lang="en-US" altLang="zh-CN" sz="2400" b="1" dirty="0">
              <a:solidFill>
                <a:srgbClr val="0000FF"/>
              </a:solidFill>
              <a:latin typeface="Times New Roman" pitchFamily="18" charset="0"/>
            </a:endParaRPr>
          </a:p>
          <a:p>
            <a:pPr lvl="1" indent="-457200" eaLnBrk="1" hangingPunct="1">
              <a:lnSpc>
                <a:spcPct val="180000"/>
              </a:lnSpc>
              <a:buFont typeface="Wingdings" pitchFamily="2" charset="2"/>
              <a:buChar char="Ø"/>
            </a:pPr>
            <a:r>
              <a:rPr kumimoji="1" lang="zh-CN" altLang="zh-CN" sz="2400" b="1" dirty="0">
                <a:latin typeface="Times New Roman" pitchFamily="18" charset="0"/>
              </a:rPr>
              <a:t>通过</a:t>
            </a:r>
            <a:r>
              <a:rPr kumimoji="1" lang="en-US" altLang="zh-CN" sz="2400" b="1" dirty="0">
                <a:latin typeface="Times New Roman" pitchFamily="18" charset="0"/>
              </a:rPr>
              <a:t>n-1</a:t>
            </a:r>
            <a:r>
              <a:rPr kumimoji="1" lang="zh-CN" altLang="zh-CN" sz="2400" b="1" dirty="0">
                <a:latin typeface="Times New Roman" pitchFamily="18" charset="0"/>
              </a:rPr>
              <a:t>次比较，</a:t>
            </a:r>
            <a:r>
              <a:rPr kumimoji="1" lang="zh-CN" altLang="en-US" sz="2400" b="1" dirty="0">
                <a:latin typeface="Times New Roman" pitchFamily="18" charset="0"/>
              </a:rPr>
              <a:t>即一趟比较后，</a:t>
            </a:r>
            <a:r>
              <a:rPr kumimoji="1" lang="zh-CN" altLang="en-US" sz="2400" b="1" dirty="0">
                <a:solidFill>
                  <a:srgbClr val="FF0000"/>
                </a:solidFill>
                <a:latin typeface="Times New Roman" pitchFamily="18" charset="0"/>
              </a:rPr>
              <a:t>最大值在最后</a:t>
            </a:r>
            <a:r>
              <a:rPr kumimoji="1" lang="zh-CN" altLang="en-US" sz="2400" b="1" dirty="0">
                <a:latin typeface="Times New Roman" pitchFamily="18" charset="0"/>
              </a:rPr>
              <a:t>；</a:t>
            </a:r>
            <a:endParaRPr kumimoji="1" lang="en-US" altLang="zh-CN" sz="2400" b="1" dirty="0">
              <a:latin typeface="Times New Roman" pitchFamily="18" charset="0"/>
            </a:endParaRPr>
          </a:p>
          <a:p>
            <a:pPr lvl="1" indent="-457200" eaLnBrk="1" hangingPunct="1">
              <a:lnSpc>
                <a:spcPct val="180000"/>
              </a:lnSpc>
              <a:buFont typeface="Wingdings" pitchFamily="2" charset="2"/>
              <a:buChar char="Ø"/>
            </a:pPr>
            <a:r>
              <a:rPr kumimoji="1" lang="zh-CN" altLang="en-US" sz="2400" b="1" dirty="0">
                <a:latin typeface="Times New Roman" pitchFamily="18" charset="0"/>
              </a:rPr>
              <a:t>在通过</a:t>
            </a:r>
            <a:r>
              <a:rPr kumimoji="1" lang="en-US" altLang="zh-CN" sz="2400" b="1" dirty="0">
                <a:latin typeface="Times New Roman" pitchFamily="18" charset="0"/>
              </a:rPr>
              <a:t>n-2</a:t>
            </a:r>
            <a:r>
              <a:rPr kumimoji="1" lang="zh-CN" altLang="en-US" sz="2400" b="1" dirty="0">
                <a:latin typeface="Times New Roman" pitchFamily="18" charset="0"/>
              </a:rPr>
              <a:t>次比较，即二趟比较，</a:t>
            </a:r>
            <a:r>
              <a:rPr kumimoji="1" lang="zh-CN" altLang="en-US" sz="2400" b="1" dirty="0">
                <a:solidFill>
                  <a:srgbClr val="FF0000"/>
                </a:solidFill>
                <a:latin typeface="Times New Roman" pitchFamily="18" charset="0"/>
              </a:rPr>
              <a:t>次大值在倒数第二</a:t>
            </a:r>
            <a:r>
              <a:rPr kumimoji="1" lang="zh-CN" altLang="en-US" sz="2400" b="1" dirty="0">
                <a:latin typeface="Times New Roman" pitchFamily="18" charset="0"/>
              </a:rPr>
              <a:t>；</a:t>
            </a:r>
            <a:endParaRPr kumimoji="1" lang="en-US" altLang="zh-CN" sz="2400" b="1" dirty="0">
              <a:latin typeface="Times New Roman" pitchFamily="18" charset="0"/>
            </a:endParaRPr>
          </a:p>
          <a:p>
            <a:pPr lvl="1" indent="-457200" eaLnBrk="1" hangingPunct="1">
              <a:lnSpc>
                <a:spcPct val="180000"/>
              </a:lnSpc>
              <a:buFont typeface="Wingdings" pitchFamily="2" charset="2"/>
              <a:buChar char="Ø"/>
            </a:pPr>
            <a:r>
              <a:rPr kumimoji="1" lang="zh-CN" altLang="zh-CN" sz="2400" b="1" dirty="0">
                <a:latin typeface="Times New Roman" pitchFamily="18" charset="0"/>
              </a:rPr>
              <a:t>重复上述过程，共经过</a:t>
            </a:r>
            <a:r>
              <a:rPr kumimoji="1" lang="en-US" altLang="zh-CN" sz="2400" b="1" dirty="0">
                <a:solidFill>
                  <a:srgbClr val="0000FF"/>
                </a:solidFill>
                <a:latin typeface="Times New Roman" pitchFamily="18" charset="0"/>
              </a:rPr>
              <a:t>n-1</a:t>
            </a:r>
            <a:r>
              <a:rPr kumimoji="1" lang="zh-CN" altLang="zh-CN" sz="2400" b="1" dirty="0">
                <a:solidFill>
                  <a:srgbClr val="0000FF"/>
                </a:solidFill>
                <a:latin typeface="Times New Roman" pitchFamily="18" charset="0"/>
              </a:rPr>
              <a:t>趟</a:t>
            </a:r>
            <a:r>
              <a:rPr kumimoji="1" lang="zh-CN" altLang="zh-CN" sz="2400" b="1" dirty="0">
                <a:latin typeface="Times New Roman" pitchFamily="18" charset="0"/>
              </a:rPr>
              <a:t>排序后，排序结束</a:t>
            </a:r>
            <a:endParaRPr kumimoji="1" lang="zh-CN" altLang="en-US" sz="2400" b="1" dirty="0">
              <a:latin typeface="Times New Roman" pitchFamily="18" charset="0"/>
            </a:endParaRPr>
          </a:p>
        </p:txBody>
      </p:sp>
    </p:spTree>
    <p:extLst>
      <p:ext uri="{BB962C8B-B14F-4D97-AF65-F5344CB8AC3E}">
        <p14:creationId xmlns:p14="http://schemas.microsoft.com/office/powerpoint/2010/main" val="10083271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3251"/>
                                        </p:tgtEl>
                                        <p:attrNameLst>
                                          <p:attrName>style.visibility</p:attrName>
                                        </p:attrNameLst>
                                      </p:cBhvr>
                                      <p:to>
                                        <p:strVal val="visible"/>
                                      </p:to>
                                    </p:set>
                                    <p:animEffect transition="in" filter="box(out)">
                                      <p:cBhvr>
                                        <p:cTn id="13" dur="500"/>
                                        <p:tgtEl>
                                          <p:spTgt spid="53251"/>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3251">
                                            <p:txEl>
                                              <p:pRg st="0" end="0"/>
                                            </p:txEl>
                                          </p:spTgt>
                                        </p:tgtEl>
                                        <p:attrNameLst>
                                          <p:attrName>style.visibility</p:attrName>
                                        </p:attrNameLst>
                                      </p:cBhvr>
                                      <p:to>
                                        <p:strVal val="visible"/>
                                      </p:to>
                                    </p:set>
                                    <p:animEffect transition="in" filter="circle(in)">
                                      <p:cBhvr>
                                        <p:cTn id="18" dur="2000"/>
                                        <p:tgtEl>
                                          <p:spTgt spid="5325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53251">
                                            <p:txEl>
                                              <p:pRg st="1" end="1"/>
                                            </p:txEl>
                                          </p:spTgt>
                                        </p:tgtEl>
                                        <p:attrNameLst>
                                          <p:attrName>style.visibility</p:attrName>
                                        </p:attrNameLst>
                                      </p:cBhvr>
                                      <p:to>
                                        <p:strVal val="visible"/>
                                      </p:to>
                                    </p:set>
                                    <p:animEffect transition="in" filter="circle(in)">
                                      <p:cBhvr>
                                        <p:cTn id="23" dur="2000"/>
                                        <p:tgtEl>
                                          <p:spTgt spid="5325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3251">
                                            <p:txEl>
                                              <p:pRg st="2" end="2"/>
                                            </p:txEl>
                                          </p:spTgt>
                                        </p:tgtEl>
                                        <p:attrNameLst>
                                          <p:attrName>style.visibility</p:attrName>
                                        </p:attrNameLst>
                                      </p:cBhvr>
                                      <p:to>
                                        <p:strVal val="visible"/>
                                      </p:to>
                                    </p:set>
                                    <p:animEffect transition="in" filter="circle(in)">
                                      <p:cBhvr>
                                        <p:cTn id="28" dur="2000"/>
                                        <p:tgtEl>
                                          <p:spTgt spid="5325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ox(out)">
                                      <p:cBhvr>
                                        <p:cTn id="39" dur="500"/>
                                        <p:tgtEl>
                                          <p:spTgt spid="6"/>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circle(in)">
                                      <p:cBhvr>
                                        <p:cTn id="44" dur="2000"/>
                                        <p:tgtEl>
                                          <p:spTgt spid="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circle(in)">
                                      <p:cBhvr>
                                        <p:cTn id="49" dur="20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circle(in)">
                                      <p:cBhvr>
                                        <p:cTn id="54" dur="2000"/>
                                        <p:tgtEl>
                                          <p:spTgt spid="6">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circle(in)">
                                      <p:cBhvr>
                                        <p:cTn id="59"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P spid="53251" grpId="0" animBg="1" autoUpdateAnimBg="0"/>
      <p:bldP spid="4" grpId="0" build="p" autoUpdateAnimBg="0"/>
      <p:bldP spid="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subTitle" idx="1"/>
          </p:nvPr>
        </p:nvSpPr>
        <p:spPr>
          <a:xfrm>
            <a:off x="1055186" y="1611637"/>
            <a:ext cx="7778751" cy="3239616"/>
          </a:xfrm>
        </p:spPr>
        <p:txBody>
          <a:bodyPr rtlCol="0">
            <a:normAutofit fontScale="92500" lnSpcReduction="20000"/>
          </a:bodyPr>
          <a:lstStyle/>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6.1 </a:t>
            </a:r>
            <a:r>
              <a:rPr lang="zh-CN" altLang="en-US" sz="4000" b="1" dirty="0">
                <a:solidFill>
                  <a:srgbClr val="000099"/>
                </a:solidFill>
                <a:effectLst>
                  <a:outerShdw blurRad="38100" dist="38100" dir="2700000" algn="tl">
                    <a:srgbClr val="C0C0C0"/>
                  </a:outerShdw>
                </a:effectLst>
                <a:latin typeface="黑体" pitchFamily="2" charset="-122"/>
              </a:rPr>
              <a:t>问题的提出与程序示例</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6.2 </a:t>
            </a:r>
            <a:r>
              <a:rPr lang="zh-CN" altLang="en-US" sz="4000" b="1" dirty="0">
                <a:solidFill>
                  <a:srgbClr val="000099"/>
                </a:solidFill>
                <a:effectLst>
                  <a:outerShdw blurRad="38100" dist="38100" dir="2700000" algn="tl">
                    <a:srgbClr val="C0C0C0"/>
                  </a:outerShdw>
                </a:effectLst>
                <a:latin typeface="黑体" pitchFamily="2" charset="-122"/>
              </a:rPr>
              <a:t>一维数组</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6.3 </a:t>
            </a:r>
            <a:r>
              <a:rPr lang="zh-CN" altLang="en-US" sz="4000" b="1" dirty="0">
                <a:solidFill>
                  <a:srgbClr val="000099"/>
                </a:solidFill>
                <a:effectLst>
                  <a:outerShdw blurRad="38100" dist="38100" dir="2700000" algn="tl">
                    <a:srgbClr val="C0C0C0"/>
                  </a:outerShdw>
                </a:effectLst>
                <a:latin typeface="黑体" pitchFamily="2" charset="-122"/>
              </a:rPr>
              <a:t>二维数组</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6.4 </a:t>
            </a:r>
            <a:r>
              <a:rPr lang="zh-CN" altLang="en-US" sz="4000" b="1" dirty="0">
                <a:solidFill>
                  <a:srgbClr val="000099"/>
                </a:solidFill>
                <a:effectLst>
                  <a:outerShdw blurRad="38100" dist="38100" dir="2700000" algn="tl">
                    <a:srgbClr val="C0C0C0"/>
                  </a:outerShdw>
                </a:effectLst>
                <a:latin typeface="黑体" pitchFamily="2" charset="-122"/>
              </a:rPr>
              <a:t>字符数组</a:t>
            </a:r>
            <a:endParaRPr lang="en-US" altLang="zh-CN" sz="4000" b="1" dirty="0">
              <a:solidFill>
                <a:srgbClr val="000099"/>
              </a:solidFill>
              <a:effectLst>
                <a:outerShdw blurRad="38100" dist="38100" dir="2700000" algn="tl">
                  <a:srgbClr val="C0C0C0"/>
                </a:outerShdw>
              </a:effectLst>
              <a:latin typeface="黑体" pitchFamily="2" charset="-122"/>
            </a:endParaRPr>
          </a:p>
        </p:txBody>
      </p:sp>
      <p:pic>
        <p:nvPicPr>
          <p:cNvPr id="20483" name="Picture 3"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724400"/>
            <a:ext cx="2895600"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AutoShape 5"/>
          <p:cNvSpPr>
            <a:spLocks noChangeArrowheads="1"/>
          </p:cNvSpPr>
          <p:nvPr/>
        </p:nvSpPr>
        <p:spPr bwMode="auto">
          <a:xfrm>
            <a:off x="445586" y="3328261"/>
            <a:ext cx="609600" cy="533400"/>
          </a:xfrm>
          <a:prstGeom prst="rightArrow">
            <a:avLst>
              <a:gd name="adj1" fmla="val 50000"/>
              <a:gd name="adj2" fmla="val 35418"/>
            </a:avLst>
          </a:prstGeom>
          <a:solidFill>
            <a:srgbClr val="FF33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solidFill>
                <a:srgbClr val="FF3300"/>
              </a:solidFill>
            </a:endParaRPr>
          </a:p>
        </p:txBody>
      </p:sp>
      <p:sp>
        <p:nvSpPr>
          <p:cNvPr id="7" name="Rectangle 4"/>
          <p:cNvSpPr>
            <a:spLocks noChangeArrowheads="1"/>
          </p:cNvSpPr>
          <p:nvPr/>
        </p:nvSpPr>
        <p:spPr bwMode="auto">
          <a:xfrm>
            <a:off x="395536" y="320841"/>
            <a:ext cx="8532440" cy="815752"/>
          </a:xfrm>
          <a:prstGeom prst="rect">
            <a:avLst/>
          </a:prstGeom>
          <a:gradFill>
            <a:gsLst>
              <a:gs pos="0">
                <a:srgbClr val="5E9EFF"/>
              </a:gs>
              <a:gs pos="9000">
                <a:srgbClr val="85C2FF"/>
              </a:gs>
              <a:gs pos="25000">
                <a:srgbClr val="C4D6EB">
                  <a:alpha val="86000"/>
                </a:srgbClr>
              </a:gs>
              <a:gs pos="100000">
                <a:srgbClr val="FFEBFA"/>
              </a:gs>
            </a:gsLst>
            <a:lin ang="5400000" scaled="0"/>
          </a:gradFill>
          <a:ln>
            <a:noFill/>
          </a:ln>
          <a:effectLst>
            <a:outerShdw dist="107763" dir="2700000" algn="ctr" rotWithShape="0">
              <a:schemeClr val="bg2"/>
            </a:outerShdw>
          </a:effectLst>
        </p:spPr>
        <p:txBody>
          <a:bodyPr anchor="ctr"/>
          <a:lstStyle/>
          <a:p>
            <a:pPr algn="ctr">
              <a:defRPr/>
            </a:pPr>
            <a:r>
              <a:rPr lang="zh-CN" altLang="en-US" sz="4000" dirty="0">
                <a:solidFill>
                  <a:srgbClr val="DE2A00"/>
                </a:solidFill>
                <a:effectLst>
                  <a:outerShdw blurRad="38100" dist="38100" dir="2700000" algn="tl">
                    <a:srgbClr val="000000"/>
                  </a:outerShdw>
                </a:effectLst>
                <a:ea typeface="华文彩云" pitchFamily="2" charset="-122"/>
              </a:rPr>
              <a:t>第</a:t>
            </a:r>
            <a:r>
              <a:rPr lang="en-US" altLang="zh-CN" sz="4000" dirty="0">
                <a:solidFill>
                  <a:srgbClr val="DE2A00"/>
                </a:solidFill>
                <a:effectLst>
                  <a:outerShdw blurRad="38100" dist="38100" dir="2700000" algn="tl">
                    <a:srgbClr val="000000"/>
                  </a:outerShdw>
                </a:effectLst>
                <a:ea typeface="华文彩云" pitchFamily="2" charset="-122"/>
              </a:rPr>
              <a:t>6</a:t>
            </a:r>
            <a:r>
              <a:rPr lang="zh-CN" altLang="en-US" sz="4000" dirty="0">
                <a:solidFill>
                  <a:srgbClr val="DE2A00"/>
                </a:solidFill>
                <a:effectLst>
                  <a:outerShdw blurRad="38100" dist="38100" dir="2700000" algn="tl">
                    <a:srgbClr val="000000"/>
                  </a:outerShdw>
                </a:effectLst>
                <a:ea typeface="华文彩云" pitchFamily="2" charset="-122"/>
              </a:rPr>
              <a:t>章　数组</a:t>
            </a:r>
          </a:p>
        </p:txBody>
      </p:sp>
      <p:sp>
        <p:nvSpPr>
          <p:cNvPr id="2" name="灯片编号占位符 1"/>
          <p:cNvSpPr>
            <a:spLocks noGrp="1"/>
          </p:cNvSpPr>
          <p:nvPr>
            <p:ph type="sldNum" sz="quarter" idx="12"/>
          </p:nvPr>
        </p:nvSpPr>
        <p:spPr/>
        <p:txBody>
          <a:bodyPr/>
          <a:lstStyle/>
          <a:p>
            <a:pPr>
              <a:defRPr/>
            </a:pPr>
            <a:fld id="{6F0F5875-2171-4B8C-8ED3-E950DB4D6014}" type="slidenum">
              <a:rPr lang="en-US" altLang="zh-CN" smtClean="0"/>
              <a:pPr>
                <a:defRPr/>
              </a:pPr>
              <a:t>26</a:t>
            </a:fld>
            <a:endParaRPr lang="en-US" altLang="zh-CN" dirty="0"/>
          </a:p>
        </p:txBody>
      </p:sp>
    </p:spTree>
    <p:extLst>
      <p:ext uri="{BB962C8B-B14F-4D97-AF65-F5344CB8AC3E}">
        <p14:creationId xmlns:p14="http://schemas.microsoft.com/office/powerpoint/2010/main" val="300174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6" name="Text Box 14"/>
          <p:cNvSpPr txBox="1">
            <a:spLocks noChangeArrowheads="1"/>
          </p:cNvSpPr>
          <p:nvPr/>
        </p:nvSpPr>
        <p:spPr bwMode="auto">
          <a:xfrm>
            <a:off x="1103451" y="4707861"/>
            <a:ext cx="3033501"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800" b="1" dirty="0">
                <a:latin typeface="隶书" pitchFamily="49" charset="-122"/>
                <a:ea typeface="隶书" pitchFamily="49" charset="-122"/>
              </a:rPr>
              <a:t>例</a:t>
            </a:r>
            <a:r>
              <a:rPr kumimoji="1" lang="zh-CN" altLang="en-US"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a[5];</a:t>
            </a:r>
          </a:p>
          <a:p>
            <a:pPr eaLnBrk="1" hangingPunct="1"/>
            <a:r>
              <a:rPr kumimoji="1" lang="en-US" altLang="zh-CN" sz="2800" b="1" dirty="0">
                <a:latin typeface="Times New Roman" pitchFamily="18" charset="0"/>
              </a:rPr>
              <a:t>       a={2,4,6,8,10};</a:t>
            </a:r>
          </a:p>
        </p:txBody>
      </p:sp>
      <p:sp>
        <p:nvSpPr>
          <p:cNvPr id="64527" name="Text Box 15"/>
          <p:cNvSpPr txBox="1">
            <a:spLocks noChangeArrowheads="1"/>
          </p:cNvSpPr>
          <p:nvPr/>
        </p:nvSpPr>
        <p:spPr bwMode="auto">
          <a:xfrm>
            <a:off x="957262" y="2645590"/>
            <a:ext cx="2681287" cy="1387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800" b="1" dirty="0">
                <a:latin typeface="隶书" pitchFamily="49" charset="-122"/>
                <a:ea typeface="隶书" pitchFamily="49" charset="-122"/>
              </a:rPr>
              <a:t>例</a:t>
            </a:r>
            <a:r>
              <a:rPr kumimoji="1" lang="zh-CN" altLang="en-US"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a[10];</a:t>
            </a:r>
          </a:p>
          <a:p>
            <a:pPr eaLnBrk="1" hangingPunct="1"/>
            <a:r>
              <a:rPr kumimoji="1" lang="en-US" altLang="zh-CN" sz="2800" b="1" dirty="0">
                <a:latin typeface="Times New Roman" pitchFamily="18" charset="0"/>
              </a:rPr>
              <a:t>       float    </a:t>
            </a:r>
            <a:r>
              <a:rPr kumimoji="1" lang="en-US" altLang="zh-CN" sz="2800" b="1" dirty="0" err="1">
                <a:latin typeface="Times New Roman" pitchFamily="18" charset="0"/>
              </a:rPr>
              <a:t>i</a:t>
            </a:r>
            <a:r>
              <a:rPr kumimoji="1" lang="en-US" altLang="zh-CN" sz="2800" b="1" dirty="0">
                <a:latin typeface="Times New Roman" pitchFamily="18" charset="0"/>
              </a:rPr>
              <a:t>=3;</a:t>
            </a:r>
          </a:p>
          <a:p>
            <a:pPr eaLnBrk="1" hangingPunct="1"/>
            <a:r>
              <a:rPr kumimoji="1" lang="en-US" altLang="zh-CN" sz="2800" b="1" dirty="0">
                <a:latin typeface="Times New Roman" pitchFamily="18" charset="0"/>
              </a:rPr>
              <a:t>       a[</a:t>
            </a:r>
            <a:r>
              <a:rPr kumimoji="1" lang="en-US" altLang="zh-CN" sz="2800" b="1" dirty="0" err="1">
                <a:latin typeface="Times New Roman" pitchFamily="18" charset="0"/>
              </a:rPr>
              <a:t>i</a:t>
            </a:r>
            <a:r>
              <a:rPr kumimoji="1" lang="en-US" altLang="zh-CN" sz="2800" b="1" dirty="0">
                <a:latin typeface="Times New Roman" pitchFamily="18" charset="0"/>
              </a:rPr>
              <a:t>]=10;</a:t>
            </a:r>
          </a:p>
        </p:txBody>
      </p:sp>
      <p:sp>
        <p:nvSpPr>
          <p:cNvPr id="64528" name="Text Box 16"/>
          <p:cNvSpPr txBox="1">
            <a:spLocks noChangeArrowheads="1"/>
          </p:cNvSpPr>
          <p:nvPr/>
        </p:nvSpPr>
        <p:spPr bwMode="auto">
          <a:xfrm>
            <a:off x="764757" y="547771"/>
            <a:ext cx="4079958" cy="1387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800" b="1" dirty="0">
                <a:latin typeface="隶书" pitchFamily="49" charset="-122"/>
                <a:ea typeface="隶书" pitchFamily="49" charset="-122"/>
              </a:rPr>
              <a:t>例</a:t>
            </a:r>
            <a:r>
              <a:rPr kumimoji="1" lang="zh-CN" altLang="en-US" sz="2800" b="1" dirty="0">
                <a:latin typeface="Times New Roman" pitchFamily="18" charset="0"/>
              </a:rPr>
              <a:t>   </a:t>
            </a:r>
            <a:r>
              <a:rPr kumimoji="1" lang="en-US" altLang="zh-CN" sz="2800" b="1" dirty="0">
                <a:latin typeface="Times New Roman" pitchFamily="18" charset="0"/>
              </a:rPr>
              <a:t>char   name[0];</a:t>
            </a:r>
          </a:p>
          <a:p>
            <a:pPr eaLnBrk="1" hangingPunct="1"/>
            <a:r>
              <a:rPr kumimoji="1" lang="en-US" altLang="zh-CN" sz="2800" b="1" dirty="0">
                <a:latin typeface="Times New Roman" pitchFamily="18" charset="0"/>
              </a:rPr>
              <a:t>       float  weight[10.3];</a:t>
            </a:r>
          </a:p>
          <a:p>
            <a:pPr eaLnBrk="1" hangingPunct="1"/>
            <a:r>
              <a:rPr kumimoji="1" lang="en-US" altLang="zh-CN"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array[-100];</a:t>
            </a:r>
          </a:p>
        </p:txBody>
      </p:sp>
      <p:grpSp>
        <p:nvGrpSpPr>
          <p:cNvPr id="64561" name="Group 49"/>
          <p:cNvGrpSpPr>
            <a:grpSpLocks/>
          </p:cNvGrpSpPr>
          <p:nvPr/>
        </p:nvGrpSpPr>
        <p:grpSpPr bwMode="auto">
          <a:xfrm>
            <a:off x="4147227" y="698434"/>
            <a:ext cx="828675" cy="1085850"/>
            <a:chOff x="2472" y="2268"/>
            <a:chExt cx="192" cy="216"/>
          </a:xfrm>
        </p:grpSpPr>
        <p:sp>
          <p:nvSpPr>
            <p:cNvPr id="48148" name="Line 47"/>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9" name="Line 48"/>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4562" name="Group 50"/>
          <p:cNvGrpSpPr>
            <a:grpSpLocks/>
          </p:cNvGrpSpPr>
          <p:nvPr/>
        </p:nvGrpSpPr>
        <p:grpSpPr bwMode="auto">
          <a:xfrm>
            <a:off x="3366948" y="2886490"/>
            <a:ext cx="815139" cy="905376"/>
            <a:chOff x="2472" y="2268"/>
            <a:chExt cx="192" cy="216"/>
          </a:xfrm>
        </p:grpSpPr>
        <p:sp>
          <p:nvSpPr>
            <p:cNvPr id="48146" name="Line 51"/>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7" name="Line 52"/>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4565" name="Group 53"/>
          <p:cNvGrpSpPr>
            <a:grpSpLocks/>
          </p:cNvGrpSpPr>
          <p:nvPr/>
        </p:nvGrpSpPr>
        <p:grpSpPr bwMode="auto">
          <a:xfrm>
            <a:off x="3967868" y="4622526"/>
            <a:ext cx="712438" cy="1041623"/>
            <a:chOff x="2472" y="2268"/>
            <a:chExt cx="192" cy="216"/>
          </a:xfrm>
        </p:grpSpPr>
        <p:sp>
          <p:nvSpPr>
            <p:cNvPr id="48144" name="Line 54"/>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5" name="Line 55"/>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7" name="Rectangle 2"/>
          <p:cNvSpPr txBox="1">
            <a:spLocks noChangeArrowheads="1"/>
          </p:cNvSpPr>
          <p:nvPr/>
        </p:nvSpPr>
        <p:spPr>
          <a:xfrm>
            <a:off x="4975902" y="2159537"/>
            <a:ext cx="3892089" cy="4016674"/>
          </a:xfrm>
          <a:prstGeom prst="rect">
            <a:avLst/>
          </a:prstGeom>
          <a:ln>
            <a:solidFill>
              <a:schemeClr val="accent1"/>
            </a:solidFill>
          </a:ln>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nSpc>
                <a:spcPct val="150000"/>
              </a:lnSpc>
            </a:pPr>
            <a:r>
              <a:rPr lang="zh-CN" altLang="en-US" sz="2400" dirty="0">
                <a:solidFill>
                  <a:srgbClr val="C00000"/>
                </a:solidFill>
                <a:effectLst/>
                <a:latin typeface="隶书" pitchFamily="49" charset="-122"/>
                <a:ea typeface="隶书" pitchFamily="49" charset="-122"/>
              </a:rPr>
              <a:t>一维数组的注意事项：</a:t>
            </a:r>
            <a:endParaRPr lang="en-US" altLang="zh-CN" sz="2400" dirty="0">
              <a:solidFill>
                <a:srgbClr val="C00000"/>
              </a:solidFill>
              <a:effectLst/>
              <a:latin typeface="隶书" pitchFamily="49" charset="-122"/>
              <a:ea typeface="隶书" pitchFamily="49" charset="-122"/>
            </a:endParaRPr>
          </a:p>
          <a:p>
            <a:pPr>
              <a:lnSpc>
                <a:spcPct val="150000"/>
              </a:lnSpc>
            </a:pPr>
            <a:r>
              <a:rPr lang="en-US" altLang="zh-CN" sz="2400" dirty="0">
                <a:solidFill>
                  <a:srgbClr val="C00000"/>
                </a:solidFill>
                <a:effectLst/>
                <a:latin typeface="隶书" pitchFamily="49" charset="-122"/>
                <a:ea typeface="隶书" pitchFamily="49" charset="-122"/>
              </a:rPr>
              <a:t>1</a:t>
            </a:r>
            <a:r>
              <a:rPr lang="zh-CN" altLang="en-US" sz="2400" dirty="0">
                <a:solidFill>
                  <a:srgbClr val="C00000"/>
                </a:solidFill>
                <a:effectLst/>
                <a:latin typeface="隶书" pitchFamily="49" charset="-122"/>
                <a:ea typeface="隶书" pitchFamily="49" charset="-122"/>
              </a:rPr>
              <a:t>、定义数组维数时，只能用正整型</a:t>
            </a:r>
            <a:endParaRPr lang="en-US" altLang="zh-CN" sz="2400" dirty="0">
              <a:solidFill>
                <a:srgbClr val="C00000"/>
              </a:solidFill>
              <a:effectLst/>
              <a:latin typeface="隶书" pitchFamily="49" charset="-122"/>
              <a:ea typeface="隶书" pitchFamily="49" charset="-122"/>
            </a:endParaRPr>
          </a:p>
          <a:p>
            <a:pPr>
              <a:lnSpc>
                <a:spcPct val="150000"/>
              </a:lnSpc>
            </a:pPr>
            <a:r>
              <a:rPr lang="en-US" altLang="zh-CN" sz="2400" dirty="0">
                <a:solidFill>
                  <a:srgbClr val="C00000"/>
                </a:solidFill>
                <a:effectLst/>
                <a:latin typeface="隶书" pitchFamily="49" charset="-122"/>
                <a:ea typeface="隶书" pitchFamily="49" charset="-122"/>
              </a:rPr>
              <a:t>2</a:t>
            </a:r>
            <a:r>
              <a:rPr lang="zh-CN" altLang="en-US" sz="2400" dirty="0">
                <a:solidFill>
                  <a:srgbClr val="C00000"/>
                </a:solidFill>
                <a:effectLst/>
                <a:latin typeface="隶书" pitchFamily="49" charset="-122"/>
                <a:ea typeface="隶书" pitchFamily="49" charset="-122"/>
              </a:rPr>
              <a:t>、引用数组元素时，不能用</a:t>
            </a:r>
            <a:r>
              <a:rPr lang="en-US" altLang="zh-CN" sz="2400" dirty="0">
                <a:solidFill>
                  <a:srgbClr val="C00000"/>
                </a:solidFill>
                <a:effectLst/>
                <a:latin typeface="隶书" pitchFamily="49" charset="-122"/>
                <a:ea typeface="隶书" pitchFamily="49" charset="-122"/>
              </a:rPr>
              <a:t>float</a:t>
            </a:r>
            <a:r>
              <a:rPr lang="zh-CN" altLang="en-US" sz="2400" dirty="0">
                <a:solidFill>
                  <a:srgbClr val="C00000"/>
                </a:solidFill>
                <a:effectLst/>
                <a:latin typeface="隶书" pitchFamily="49" charset="-122"/>
                <a:ea typeface="隶书" pitchFamily="49" charset="-122"/>
              </a:rPr>
              <a:t>型数据</a:t>
            </a:r>
            <a:endParaRPr lang="en-US" altLang="zh-CN" sz="2400" dirty="0">
              <a:solidFill>
                <a:srgbClr val="C00000"/>
              </a:solidFill>
              <a:effectLst/>
              <a:latin typeface="隶书" pitchFamily="49" charset="-122"/>
              <a:ea typeface="隶书" pitchFamily="49" charset="-122"/>
            </a:endParaRPr>
          </a:p>
          <a:p>
            <a:pPr>
              <a:lnSpc>
                <a:spcPct val="150000"/>
              </a:lnSpc>
            </a:pPr>
            <a:r>
              <a:rPr lang="en-US" altLang="zh-CN" sz="2400" dirty="0">
                <a:solidFill>
                  <a:srgbClr val="C00000"/>
                </a:solidFill>
                <a:effectLst/>
                <a:latin typeface="隶书" pitchFamily="49" charset="-122"/>
                <a:ea typeface="隶书" pitchFamily="49" charset="-122"/>
              </a:rPr>
              <a:t>3</a:t>
            </a:r>
            <a:r>
              <a:rPr lang="zh-CN" altLang="en-US" sz="2400" dirty="0">
                <a:solidFill>
                  <a:srgbClr val="C00000"/>
                </a:solidFill>
                <a:effectLst/>
                <a:latin typeface="隶书" pitchFamily="49" charset="-122"/>
                <a:ea typeface="隶书" pitchFamily="49" charset="-122"/>
              </a:rPr>
              <a:t>、数组名不能作为“</a:t>
            </a:r>
            <a:r>
              <a:rPr lang="en-US" altLang="zh-CN" sz="2400" dirty="0">
                <a:solidFill>
                  <a:srgbClr val="C00000"/>
                </a:solidFill>
                <a:effectLst/>
                <a:latin typeface="隶书" pitchFamily="49" charset="-122"/>
                <a:ea typeface="隶书" pitchFamily="49" charset="-122"/>
              </a:rPr>
              <a:t>=</a:t>
            </a:r>
            <a:r>
              <a:rPr lang="zh-CN" altLang="en-US" sz="2400" dirty="0">
                <a:solidFill>
                  <a:srgbClr val="C00000"/>
                </a:solidFill>
                <a:effectLst/>
                <a:latin typeface="隶书" pitchFamily="49" charset="-122"/>
                <a:ea typeface="隶书" pitchFamily="49" charset="-122"/>
              </a:rPr>
              <a:t>”语句的左值，只能用</a:t>
            </a:r>
            <a:r>
              <a:rPr lang="en-US" altLang="zh-CN" sz="2400" dirty="0">
                <a:solidFill>
                  <a:srgbClr val="C00000"/>
                </a:solidFill>
                <a:effectLst/>
                <a:latin typeface="隶书" pitchFamily="49" charset="-122"/>
                <a:ea typeface="隶书" pitchFamily="49" charset="-122"/>
              </a:rPr>
              <a:t>a[0]=2</a:t>
            </a:r>
            <a:endParaRPr lang="zh-CN" altLang="en-US" sz="2400" dirty="0">
              <a:solidFill>
                <a:srgbClr val="C00000"/>
              </a:solidFill>
              <a:effectLst/>
              <a:latin typeface="隶书" pitchFamily="49" charset="-122"/>
              <a:ea typeface="隶书" pitchFamily="49" charset="-122"/>
            </a:endParaRPr>
          </a:p>
        </p:txBody>
      </p:sp>
      <p:sp>
        <p:nvSpPr>
          <p:cNvPr id="15" name="Text Box 3"/>
          <p:cNvSpPr txBox="1">
            <a:spLocks noChangeArrowheads="1"/>
          </p:cNvSpPr>
          <p:nvPr/>
        </p:nvSpPr>
        <p:spPr bwMode="auto">
          <a:xfrm>
            <a:off x="5089457" y="819084"/>
            <a:ext cx="2585467" cy="523220"/>
          </a:xfrm>
          <a:prstGeom prst="rect">
            <a:avLst/>
          </a:prstGeom>
          <a:solidFill>
            <a:schemeClr val="bg2"/>
          </a:solidFill>
          <a:ln w="38100">
            <a:solidFill>
              <a:srgbClr val="FFC000"/>
            </a:solidFill>
            <a:miter lim="800000"/>
            <a:headEnd/>
            <a:tailEnd/>
          </a:ln>
        </p:spPr>
        <p:txBody>
          <a:bodyPr wrap="squar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r>
              <a:rPr lang="en-US" altLang="zh-CN" sz="2800" dirty="0">
                <a:latin typeface="Arial" pitchFamily="34" charset="0"/>
                <a:cs typeface="Arial" pitchFamily="34" charset="0"/>
              </a:rPr>
              <a:t>int a[10];</a:t>
            </a:r>
          </a:p>
        </p:txBody>
      </p:sp>
    </p:spTree>
    <p:extLst>
      <p:ext uri="{BB962C8B-B14F-4D97-AF65-F5344CB8AC3E}">
        <p14:creationId xmlns:p14="http://schemas.microsoft.com/office/powerpoint/2010/main" val="1939588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528"/>
                                        </p:tgtEl>
                                        <p:attrNameLst>
                                          <p:attrName>style.visibility</p:attrName>
                                        </p:attrNameLst>
                                      </p:cBhvr>
                                      <p:to>
                                        <p:strVal val="visible"/>
                                      </p:to>
                                    </p:set>
                                    <p:animEffect transition="in" filter="box(out)">
                                      <p:cBhvr>
                                        <p:cTn id="7" dur="500"/>
                                        <p:tgtEl>
                                          <p:spTgt spid="6452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4561"/>
                                        </p:tgtEl>
                                        <p:attrNameLst>
                                          <p:attrName>style.visibility</p:attrName>
                                        </p:attrNameLst>
                                      </p:cBhvr>
                                      <p:to>
                                        <p:strVal val="visible"/>
                                      </p:to>
                                    </p:set>
                                    <p:animEffect transition="in" filter="box(out)">
                                      <p:cBhvr>
                                        <p:cTn id="12" dur="500"/>
                                        <p:tgtEl>
                                          <p:spTgt spid="6456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7">
                                            <p:bg/>
                                          </p:spTgt>
                                        </p:tgtEl>
                                        <p:attrNameLst>
                                          <p:attrName>style.visibility</p:attrName>
                                        </p:attrNameLst>
                                      </p:cBhvr>
                                      <p:to>
                                        <p:strVal val="visible"/>
                                      </p:to>
                                    </p:set>
                                    <p:anim calcmode="lin" valueType="num">
                                      <p:cBhvr additive="base">
                                        <p:cTn id="17" dur="500" fill="hold"/>
                                        <p:tgtEl>
                                          <p:spTgt spid="5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57">
                                            <p:bg/>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7">
                                            <p:txEl>
                                              <p:pRg st="1" end="1"/>
                                            </p:txEl>
                                          </p:spTgt>
                                        </p:tgtEl>
                                        <p:attrNameLst>
                                          <p:attrName>style.visibility</p:attrName>
                                        </p:attrNameLst>
                                      </p:cBhvr>
                                      <p:to>
                                        <p:strVal val="visible"/>
                                      </p:to>
                                    </p:set>
                                    <p:anim calcmode="lin" valueType="num">
                                      <p:cBhvr additive="base">
                                        <p:cTn id="29" dur="500" fill="hold"/>
                                        <p:tgtEl>
                                          <p:spTgt spid="5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out)">
                                      <p:cBhvr>
                                        <p:cTn id="35" dur="500"/>
                                        <p:tgtEl>
                                          <p:spTgt spid="15"/>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64527"/>
                                        </p:tgtEl>
                                        <p:attrNameLst>
                                          <p:attrName>style.visibility</p:attrName>
                                        </p:attrNameLst>
                                      </p:cBhvr>
                                      <p:to>
                                        <p:strVal val="visible"/>
                                      </p:to>
                                    </p:set>
                                    <p:animEffect transition="in" filter="box(out)">
                                      <p:cBhvr>
                                        <p:cTn id="40" dur="500"/>
                                        <p:tgtEl>
                                          <p:spTgt spid="64527"/>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64562"/>
                                        </p:tgtEl>
                                        <p:attrNameLst>
                                          <p:attrName>style.visibility</p:attrName>
                                        </p:attrNameLst>
                                      </p:cBhvr>
                                      <p:to>
                                        <p:strVal val="visible"/>
                                      </p:to>
                                    </p:set>
                                    <p:animEffect transition="in" filter="box(out)">
                                      <p:cBhvr>
                                        <p:cTn id="45" dur="500"/>
                                        <p:tgtEl>
                                          <p:spTgt spid="64562"/>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7">
                                            <p:txEl>
                                              <p:pRg st="2" end="2"/>
                                            </p:txEl>
                                          </p:spTgt>
                                        </p:tgtEl>
                                        <p:attrNameLst>
                                          <p:attrName>style.visibility</p:attrName>
                                        </p:attrNameLst>
                                      </p:cBhvr>
                                      <p:to>
                                        <p:strVal val="visible"/>
                                      </p:to>
                                    </p:set>
                                    <p:anim calcmode="lin" valueType="num">
                                      <p:cBhvr additive="base">
                                        <p:cTn id="50" dur="500" fill="hold"/>
                                        <p:tgtEl>
                                          <p:spTgt spid="57">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64526"/>
                                        </p:tgtEl>
                                        <p:attrNameLst>
                                          <p:attrName>style.visibility</p:attrName>
                                        </p:attrNameLst>
                                      </p:cBhvr>
                                      <p:to>
                                        <p:strVal val="visible"/>
                                      </p:to>
                                    </p:set>
                                    <p:animEffect transition="in" filter="box(out)">
                                      <p:cBhvr>
                                        <p:cTn id="56" dur="500"/>
                                        <p:tgtEl>
                                          <p:spTgt spid="64526"/>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nodeType="clickEffect">
                                  <p:stCondLst>
                                    <p:cond delay="0"/>
                                  </p:stCondLst>
                                  <p:childTnLst>
                                    <p:set>
                                      <p:cBhvr>
                                        <p:cTn id="60" dur="1" fill="hold">
                                          <p:stCondLst>
                                            <p:cond delay="0"/>
                                          </p:stCondLst>
                                        </p:cTn>
                                        <p:tgtEl>
                                          <p:spTgt spid="64565"/>
                                        </p:tgtEl>
                                        <p:attrNameLst>
                                          <p:attrName>style.visibility</p:attrName>
                                        </p:attrNameLst>
                                      </p:cBhvr>
                                      <p:to>
                                        <p:strVal val="visible"/>
                                      </p:to>
                                    </p:set>
                                    <p:animEffect transition="in" filter="box(out)">
                                      <p:cBhvr>
                                        <p:cTn id="61" dur="500"/>
                                        <p:tgtEl>
                                          <p:spTgt spid="64565"/>
                                        </p:tgtEl>
                                      </p:cBhvr>
                                    </p:animEffect>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7">
                                            <p:txEl>
                                              <p:pRg st="3" end="3"/>
                                            </p:txEl>
                                          </p:spTgt>
                                        </p:tgtEl>
                                        <p:attrNameLst>
                                          <p:attrName>style.visibility</p:attrName>
                                        </p:attrNameLst>
                                      </p:cBhvr>
                                      <p:to>
                                        <p:strVal val="visible"/>
                                      </p:to>
                                    </p:set>
                                    <p:anim calcmode="lin" valueType="num">
                                      <p:cBhvr additive="base">
                                        <p:cTn id="66" dur="500" fill="hold"/>
                                        <p:tgtEl>
                                          <p:spTgt spid="57">
                                            <p:txEl>
                                              <p:pRg st="3" end="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6" grpId="0" autoUpdateAnimBg="0"/>
      <p:bldP spid="64527" grpId="0" autoUpdateAnimBg="0"/>
      <p:bldP spid="64528" grpId="0" autoUpdateAnimBg="0"/>
      <p:bldP spid="57" grpId="0" build="p" animBg="1"/>
      <p:bldP spid="1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61950" y="448469"/>
            <a:ext cx="8382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Clr>
                <a:schemeClr val="hlink"/>
              </a:buClr>
              <a:buFont typeface="Wingdings" pitchFamily="2" charset="2"/>
              <a:buChar char="«"/>
            </a:pPr>
            <a:r>
              <a:rPr kumimoji="1" lang="zh-CN" altLang="en-US" sz="2800" dirty="0">
                <a:latin typeface="Times New Roman" pitchFamily="18" charset="0"/>
                <a:ea typeface="隶书" pitchFamily="49" charset="-122"/>
              </a:rPr>
              <a:t>二维数组的定义</a:t>
            </a:r>
          </a:p>
          <a:p>
            <a:pPr lvl="2">
              <a:buClr>
                <a:schemeClr val="accent2"/>
              </a:buClr>
              <a:buFont typeface="Wingdings" pitchFamily="2" charset="2"/>
              <a:buChar char="v"/>
            </a:pPr>
            <a:r>
              <a:rPr kumimoji="1" lang="zh-CN" altLang="en-US" sz="2400" dirty="0">
                <a:latin typeface="Times New Roman" pitchFamily="18" charset="0"/>
                <a:ea typeface="隶书" pitchFamily="49" charset="-122"/>
              </a:rPr>
              <a:t>定义方式：　</a:t>
            </a:r>
          </a:p>
          <a:p>
            <a:pPr lvl="2">
              <a:buClr>
                <a:schemeClr val="accent2"/>
              </a:buClr>
              <a:buFont typeface="Wingdings" pitchFamily="2" charset="2"/>
              <a:buNone/>
            </a:pPr>
            <a:r>
              <a:rPr kumimoji="1" lang="zh-CN" altLang="en-US" sz="2400" dirty="0">
                <a:latin typeface="Times New Roman" pitchFamily="18" charset="0"/>
                <a:ea typeface="隶书" pitchFamily="49" charset="-122"/>
              </a:rPr>
              <a:t>　</a:t>
            </a:r>
            <a:r>
              <a:rPr kumimoji="1" lang="zh-CN" altLang="en-US" sz="2400" b="1" dirty="0">
                <a:solidFill>
                  <a:srgbClr val="C00000"/>
                </a:solidFill>
                <a:latin typeface="Times New Roman" pitchFamily="18" charset="0"/>
                <a:ea typeface="隶书" pitchFamily="49" charset="-122"/>
              </a:rPr>
              <a:t>数据类型　数组名</a:t>
            </a:r>
            <a:r>
              <a:rPr kumimoji="1" lang="en-US" altLang="zh-CN" sz="2400" b="1" dirty="0">
                <a:solidFill>
                  <a:srgbClr val="C00000"/>
                </a:solidFill>
                <a:latin typeface="Times New Roman" pitchFamily="18" charset="0"/>
                <a:ea typeface="隶书" pitchFamily="49" charset="-122"/>
              </a:rPr>
              <a:t>[</a:t>
            </a:r>
            <a:r>
              <a:rPr kumimoji="1" lang="zh-CN" altLang="en-US" sz="2400" b="1" dirty="0">
                <a:solidFill>
                  <a:srgbClr val="C00000"/>
                </a:solidFill>
                <a:latin typeface="Times New Roman" pitchFamily="18" charset="0"/>
                <a:ea typeface="隶书" pitchFamily="49" charset="-122"/>
              </a:rPr>
              <a:t>常量表达式</a:t>
            </a:r>
            <a:r>
              <a:rPr kumimoji="1" lang="en-US" altLang="zh-CN" sz="2400" b="1" dirty="0">
                <a:solidFill>
                  <a:srgbClr val="C00000"/>
                </a:solidFill>
                <a:latin typeface="Times New Roman" pitchFamily="18" charset="0"/>
                <a:ea typeface="隶书" pitchFamily="49" charset="-122"/>
              </a:rPr>
              <a:t>][</a:t>
            </a:r>
            <a:r>
              <a:rPr kumimoji="1" lang="zh-CN" altLang="en-US" sz="2400" b="1" dirty="0">
                <a:solidFill>
                  <a:srgbClr val="C00000"/>
                </a:solidFill>
                <a:latin typeface="Times New Roman" pitchFamily="18" charset="0"/>
                <a:ea typeface="隶书" pitchFamily="49" charset="-122"/>
              </a:rPr>
              <a:t>常量表达式</a:t>
            </a:r>
            <a:r>
              <a:rPr kumimoji="1" lang="en-US" altLang="zh-CN" sz="2400" b="1" dirty="0">
                <a:solidFill>
                  <a:srgbClr val="C00000"/>
                </a:solidFill>
                <a:latin typeface="Times New Roman" pitchFamily="18" charset="0"/>
                <a:ea typeface="隶书" pitchFamily="49" charset="-122"/>
              </a:rPr>
              <a:t>]</a:t>
            </a:r>
            <a:r>
              <a:rPr kumimoji="1" lang="zh-CN" altLang="en-US" sz="2400" b="1" dirty="0">
                <a:solidFill>
                  <a:srgbClr val="C00000"/>
                </a:solidFill>
                <a:latin typeface="Times New Roman" pitchFamily="18" charset="0"/>
                <a:ea typeface="隶书" pitchFamily="49" charset="-122"/>
              </a:rPr>
              <a:t>；</a:t>
            </a:r>
            <a:endParaRPr kumimoji="1" lang="zh-CN" altLang="en-US" sz="2400" b="1" dirty="0">
              <a:solidFill>
                <a:srgbClr val="C00000"/>
              </a:solidFill>
              <a:latin typeface="Times New Roman" pitchFamily="18" charset="0"/>
              <a:ea typeface="隶书" pitchFamily="49" charset="-122"/>
              <a:sym typeface="Symbol" pitchFamily="18" charset="2"/>
            </a:endParaRPr>
          </a:p>
        </p:txBody>
      </p:sp>
      <p:sp>
        <p:nvSpPr>
          <p:cNvPr id="12292" name="Rectangle 4"/>
          <p:cNvSpPr>
            <a:spLocks noChangeArrowheads="1"/>
          </p:cNvSpPr>
          <p:nvPr/>
        </p:nvSpPr>
        <p:spPr bwMode="auto">
          <a:xfrm>
            <a:off x="361950" y="2000250"/>
            <a:ext cx="8382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Clr>
                <a:schemeClr val="accent2"/>
              </a:buClr>
              <a:buFont typeface="Wingdings" pitchFamily="2" charset="2"/>
              <a:buChar char="v"/>
            </a:pPr>
            <a:r>
              <a:rPr kumimoji="1" lang="zh-CN" altLang="en-US" sz="2400">
                <a:latin typeface="Times New Roman" pitchFamily="18" charset="0"/>
                <a:ea typeface="隶书" pitchFamily="49" charset="-122"/>
              </a:rPr>
              <a:t>数组元素的存放顺序</a:t>
            </a:r>
          </a:p>
          <a:p>
            <a:pPr lvl="3">
              <a:buClr>
                <a:srgbClr val="FFCC00"/>
              </a:buClr>
              <a:buFont typeface="Wingdings" pitchFamily="2" charset="2"/>
              <a:buChar char="l"/>
            </a:pPr>
            <a:r>
              <a:rPr kumimoji="1" lang="zh-CN" altLang="zh-CN" sz="2400">
                <a:latin typeface="Times New Roman" pitchFamily="18" charset="0"/>
                <a:ea typeface="隶书" pitchFamily="49" charset="-122"/>
              </a:rPr>
              <a:t>原因:内存是一维的</a:t>
            </a:r>
          </a:p>
          <a:p>
            <a:pPr lvl="3">
              <a:buClr>
                <a:srgbClr val="FFCC00"/>
              </a:buClr>
              <a:buFont typeface="Wingdings" pitchFamily="2" charset="2"/>
              <a:buChar char="l"/>
            </a:pPr>
            <a:r>
              <a:rPr kumimoji="1" lang="zh-CN" altLang="zh-CN" sz="2400">
                <a:latin typeface="Times New Roman" pitchFamily="18" charset="0"/>
                <a:ea typeface="隶书" pitchFamily="49" charset="-122"/>
              </a:rPr>
              <a:t>二维数组：按行序优先</a:t>
            </a:r>
          </a:p>
          <a:p>
            <a:pPr lvl="3">
              <a:buClr>
                <a:srgbClr val="FFCC00"/>
              </a:buClr>
              <a:buFont typeface="Wingdings" pitchFamily="2" charset="2"/>
              <a:buChar char="l"/>
            </a:pPr>
            <a:r>
              <a:rPr kumimoji="1" lang="zh-CN" altLang="zh-CN" sz="2400">
                <a:latin typeface="Times New Roman" pitchFamily="18" charset="0"/>
                <a:ea typeface="隶书" pitchFamily="49" charset="-122"/>
              </a:rPr>
              <a:t>多维数组：最右下标变化最快</a:t>
            </a:r>
            <a:endParaRPr kumimoji="1" lang="zh-CN" altLang="en-US" sz="2400">
              <a:latin typeface="Times New Roman" pitchFamily="18" charset="0"/>
            </a:endParaRPr>
          </a:p>
        </p:txBody>
      </p:sp>
      <p:sp>
        <p:nvSpPr>
          <p:cNvPr id="19460" name="Text Box 5"/>
          <p:cNvSpPr txBox="1">
            <a:spLocks noChangeArrowheads="1"/>
          </p:cNvSpPr>
          <p:nvPr/>
        </p:nvSpPr>
        <p:spPr bwMode="auto">
          <a:xfrm>
            <a:off x="2005013" y="3021013"/>
            <a:ext cx="180975"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gn="ctr" eaLnBrk="1" hangingPunct="1"/>
            <a:endParaRPr kumimoji="1" lang="zh-CN" altLang="zh-CN" sz="2000">
              <a:latin typeface="Times New Roman" pitchFamily="18" charset="0"/>
            </a:endParaRPr>
          </a:p>
        </p:txBody>
      </p:sp>
      <p:sp>
        <p:nvSpPr>
          <p:cNvPr id="12294" name="Text Box 6"/>
          <p:cNvSpPr txBox="1">
            <a:spLocks noChangeArrowheads="1"/>
          </p:cNvSpPr>
          <p:nvPr/>
        </p:nvSpPr>
        <p:spPr bwMode="auto">
          <a:xfrm>
            <a:off x="2328863" y="2001838"/>
            <a:ext cx="3992096" cy="1571842"/>
          </a:xfrm>
          <a:prstGeom prst="rect">
            <a:avLst/>
          </a:prstGeom>
          <a:solidFill>
            <a:schemeClr val="bg1"/>
          </a:solidFill>
          <a:ln w="38100">
            <a:solidFill>
              <a:srgbClr val="0000FF"/>
            </a:solidFill>
            <a:miter lim="800000"/>
            <a:headEnd/>
            <a:tailEnd/>
          </a:ln>
          <a:effec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marL="914400">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2">
              <a:buClr>
                <a:schemeClr val="accent2"/>
              </a:buClr>
              <a:buFont typeface="Wingdings" pitchFamily="2" charset="2"/>
              <a:buNone/>
            </a:pPr>
            <a:r>
              <a:rPr kumimoji="1" lang="zh-CN" altLang="en-US" b="1" dirty="0">
                <a:latin typeface="Times New Roman" pitchFamily="18" charset="0"/>
                <a:ea typeface="隶书" pitchFamily="49" charset="-122"/>
              </a:rPr>
              <a:t>例  </a:t>
            </a:r>
            <a:r>
              <a:rPr kumimoji="1" lang="en-US" altLang="zh-CN" b="1" dirty="0" err="1">
                <a:latin typeface="Times New Roman" pitchFamily="18" charset="0"/>
                <a:ea typeface="隶书" pitchFamily="49" charset="-122"/>
              </a:rPr>
              <a:t>int</a:t>
            </a:r>
            <a:r>
              <a:rPr kumimoji="1" lang="en-US" altLang="zh-CN" b="1" dirty="0">
                <a:latin typeface="Times New Roman" pitchFamily="18" charset="0"/>
                <a:ea typeface="隶书" pitchFamily="49" charset="-122"/>
              </a:rPr>
              <a:t> a[3][4];  </a:t>
            </a:r>
          </a:p>
          <a:p>
            <a:pPr lvl="2">
              <a:buClr>
                <a:schemeClr val="accent2"/>
              </a:buClr>
              <a:buFont typeface="Wingdings" pitchFamily="2" charset="2"/>
              <a:buNone/>
            </a:pPr>
            <a:r>
              <a:rPr kumimoji="1" lang="en-US" altLang="zh-CN" b="1" dirty="0">
                <a:latin typeface="Times New Roman" pitchFamily="18" charset="0"/>
                <a:ea typeface="隶书" pitchFamily="49" charset="-122"/>
              </a:rPr>
              <a:t>     float b[2][5];</a:t>
            </a:r>
          </a:p>
          <a:p>
            <a:pPr lvl="2">
              <a:buClr>
                <a:schemeClr val="accent2"/>
              </a:buClr>
              <a:buFont typeface="Wingdings" pitchFamily="2" charset="2"/>
              <a:buNone/>
            </a:pPr>
            <a:r>
              <a:rPr kumimoji="1" lang="en-US" altLang="zh-CN" b="1" dirty="0">
                <a:latin typeface="Times New Roman" pitchFamily="18" charset="0"/>
                <a:ea typeface="隶书" pitchFamily="49" charset="-122"/>
              </a:rPr>
              <a:t>     </a:t>
            </a:r>
            <a:r>
              <a:rPr kumimoji="1" lang="en-US" altLang="zh-CN" b="1" dirty="0" err="1">
                <a:latin typeface="Times New Roman" pitchFamily="18" charset="0"/>
                <a:ea typeface="隶书" pitchFamily="49" charset="-122"/>
              </a:rPr>
              <a:t>int</a:t>
            </a:r>
            <a:r>
              <a:rPr kumimoji="1" lang="en-US" altLang="zh-CN" b="1" dirty="0">
                <a:latin typeface="Times New Roman" pitchFamily="18" charset="0"/>
                <a:ea typeface="隶书" pitchFamily="49" charset="-122"/>
              </a:rPr>
              <a:t> c[2][3][4];</a:t>
            </a:r>
          </a:p>
          <a:p>
            <a:pPr lvl="2">
              <a:buClr>
                <a:schemeClr val="accent2"/>
              </a:buClr>
              <a:buFont typeface="Wingdings" pitchFamily="2" charset="2"/>
              <a:buNone/>
            </a:pPr>
            <a:r>
              <a:rPr kumimoji="1" lang="en-US" altLang="zh-CN" b="1" dirty="0">
                <a:solidFill>
                  <a:schemeClr val="bg2"/>
                </a:solidFill>
                <a:latin typeface="Times New Roman" pitchFamily="18" charset="0"/>
                <a:ea typeface="隶书" pitchFamily="49" charset="-122"/>
              </a:rPr>
              <a:t>     </a:t>
            </a:r>
            <a:r>
              <a:rPr kumimoji="1" lang="en-US" altLang="zh-CN" b="1" dirty="0" err="1">
                <a:solidFill>
                  <a:srgbClr val="FF0000"/>
                </a:solidFill>
                <a:latin typeface="Times New Roman" pitchFamily="18" charset="0"/>
                <a:ea typeface="隶书" pitchFamily="49" charset="-122"/>
              </a:rPr>
              <a:t>int</a:t>
            </a:r>
            <a:r>
              <a:rPr kumimoji="1" lang="en-US" altLang="zh-CN" b="1" dirty="0">
                <a:solidFill>
                  <a:srgbClr val="FF0000"/>
                </a:solidFill>
                <a:latin typeface="Times New Roman" pitchFamily="18" charset="0"/>
                <a:ea typeface="隶书" pitchFamily="49" charset="-122"/>
              </a:rPr>
              <a:t> a[3,4];</a:t>
            </a:r>
            <a:r>
              <a:rPr kumimoji="1" lang="en-US" altLang="zh-CN" b="1" dirty="0">
                <a:solidFill>
                  <a:schemeClr val="bg2"/>
                </a:solidFill>
                <a:latin typeface="Times New Roman" pitchFamily="18" charset="0"/>
                <a:ea typeface="隶书" pitchFamily="49" charset="-122"/>
              </a:rPr>
              <a:t>           </a:t>
            </a:r>
            <a:r>
              <a:rPr kumimoji="1" lang="en-US" altLang="zh-CN" dirty="0">
                <a:latin typeface="Times New Roman" pitchFamily="18" charset="0"/>
                <a:ea typeface="隶书" pitchFamily="49" charset="-122"/>
              </a:rPr>
              <a:t>(</a:t>
            </a:r>
            <a:r>
              <a:rPr kumimoji="1" lang="en-US" altLang="zh-CN" b="1" dirty="0">
                <a:solidFill>
                  <a:srgbClr val="FF0000"/>
                </a:solidFill>
                <a:latin typeface="Times New Roman" pitchFamily="18" charset="0"/>
                <a:ea typeface="隶书" pitchFamily="49" charset="-122"/>
                <a:sym typeface="Symbol" pitchFamily="18" charset="2"/>
              </a:rPr>
              <a:t></a:t>
            </a:r>
            <a:r>
              <a:rPr kumimoji="1" lang="en-US" altLang="zh-CN" dirty="0">
                <a:latin typeface="Times New Roman" pitchFamily="18" charset="0"/>
                <a:ea typeface="隶书" pitchFamily="49" charset="-122"/>
                <a:sym typeface="Symbol" pitchFamily="18" charset="2"/>
              </a:rPr>
              <a:t>)</a:t>
            </a:r>
          </a:p>
        </p:txBody>
      </p:sp>
      <p:sp>
        <p:nvSpPr>
          <p:cNvPr id="12295" name="AutoShape 7"/>
          <p:cNvSpPr>
            <a:spLocks noChangeArrowheads="1"/>
          </p:cNvSpPr>
          <p:nvPr/>
        </p:nvSpPr>
        <p:spPr bwMode="auto">
          <a:xfrm>
            <a:off x="5046663" y="638321"/>
            <a:ext cx="981415" cy="565697"/>
          </a:xfrm>
          <a:prstGeom prst="wedgeEllipseCallout">
            <a:avLst>
              <a:gd name="adj1" fmla="val -43750"/>
              <a:gd name="adj2" fmla="val 70000"/>
            </a:avLst>
          </a:prstGeom>
          <a:solidFill>
            <a:srgbClr val="FFFF99"/>
          </a:solidFill>
          <a:ln w="38100">
            <a:solidFill>
              <a:srgbClr val="0000FF"/>
            </a:solidFill>
            <a:miter lim="800000"/>
            <a:headEnd/>
            <a:tailEnd/>
          </a:ln>
          <a:effectLst/>
        </p:spPr>
        <p:txBody>
          <a:bodyPr wrap="none" lIns="90000" tIns="46800" rIns="90000" bIns="46800" anchor="ctr">
            <a:spAutoFit/>
          </a:bodyPr>
          <a:lstStyle/>
          <a:p>
            <a:pPr algn="ctr" eaLnBrk="1" hangingPunct="1"/>
            <a:r>
              <a:rPr kumimoji="1" lang="zh-CN" altLang="en-US" sz="2000" b="1" dirty="0">
                <a:latin typeface="Times New Roman" pitchFamily="18" charset="0"/>
              </a:rPr>
              <a:t>行数</a:t>
            </a:r>
          </a:p>
        </p:txBody>
      </p:sp>
      <p:sp>
        <p:nvSpPr>
          <p:cNvPr id="12296" name="AutoShape 8"/>
          <p:cNvSpPr>
            <a:spLocks noChangeArrowheads="1"/>
          </p:cNvSpPr>
          <p:nvPr/>
        </p:nvSpPr>
        <p:spPr bwMode="auto">
          <a:xfrm>
            <a:off x="6575256" y="591280"/>
            <a:ext cx="981415" cy="565697"/>
          </a:xfrm>
          <a:prstGeom prst="wedgeEllipseCallout">
            <a:avLst>
              <a:gd name="adj1" fmla="val -29560"/>
              <a:gd name="adj2" fmla="val 83616"/>
            </a:avLst>
          </a:prstGeom>
          <a:solidFill>
            <a:srgbClr val="FFFF99"/>
          </a:solidFill>
          <a:ln w="38100">
            <a:solidFill>
              <a:srgbClr val="0000FF"/>
            </a:solidFill>
            <a:miter lim="800000"/>
            <a:headEnd/>
            <a:tailEnd/>
          </a:ln>
          <a:effectLst/>
        </p:spPr>
        <p:txBody>
          <a:bodyPr wrap="none" lIns="90000" tIns="46800" rIns="90000" bIns="46800" anchor="ctr">
            <a:spAutoFit/>
          </a:bodyPr>
          <a:lstStyle/>
          <a:p>
            <a:pPr algn="ctr" eaLnBrk="1" hangingPunct="1"/>
            <a:r>
              <a:rPr kumimoji="1" lang="zh-CN" altLang="en-US" sz="2000" b="1" dirty="0">
                <a:latin typeface="Times New Roman" pitchFamily="18" charset="0"/>
              </a:rPr>
              <a:t>列数</a:t>
            </a:r>
          </a:p>
        </p:txBody>
      </p:sp>
      <p:sp>
        <p:nvSpPr>
          <p:cNvPr id="12297" name="AutoShape 9"/>
          <p:cNvSpPr>
            <a:spLocks noChangeArrowheads="1"/>
          </p:cNvSpPr>
          <p:nvPr/>
        </p:nvSpPr>
        <p:spPr bwMode="auto">
          <a:xfrm>
            <a:off x="4723873" y="446608"/>
            <a:ext cx="3544356" cy="565697"/>
          </a:xfrm>
          <a:prstGeom prst="wedgeEllipseCallout">
            <a:avLst>
              <a:gd name="adj1" fmla="val -19088"/>
              <a:gd name="adj2" fmla="val 97176"/>
            </a:avLst>
          </a:prstGeom>
          <a:solidFill>
            <a:srgbClr val="FFFF99"/>
          </a:solidFill>
          <a:ln w="38100">
            <a:solidFill>
              <a:srgbClr val="0000FF"/>
            </a:solidFill>
            <a:miter lim="800000"/>
            <a:headEnd/>
            <a:tailEnd/>
          </a:ln>
          <a:effectLst/>
        </p:spPr>
        <p:txBody>
          <a:bodyPr wrap="none" lIns="90000" tIns="46800" rIns="90000" bIns="46800" anchor="ctr">
            <a:spAutoFit/>
          </a:bodyPr>
          <a:lstStyle/>
          <a:p>
            <a:pPr algn="ctr" eaLnBrk="1" hangingPunct="1"/>
            <a:r>
              <a:rPr kumimoji="1" lang="zh-CN" altLang="en-US" sz="2000" b="1" dirty="0">
                <a:latin typeface="Times New Roman" pitchFamily="18" charset="0"/>
              </a:rPr>
              <a:t>元素个数</a:t>
            </a:r>
            <a:r>
              <a:rPr kumimoji="1" lang="en-US" altLang="zh-CN" sz="2000" b="1" dirty="0">
                <a:latin typeface="Times New Roman" pitchFamily="18" charset="0"/>
              </a:rPr>
              <a:t>=</a:t>
            </a:r>
            <a:r>
              <a:rPr kumimoji="1" lang="zh-CN" altLang="en-US" sz="2000" b="1" dirty="0">
                <a:latin typeface="Times New Roman" pitchFamily="18" charset="0"/>
              </a:rPr>
              <a:t>行数*列数</a:t>
            </a:r>
          </a:p>
        </p:txBody>
      </p:sp>
      <p:grpSp>
        <p:nvGrpSpPr>
          <p:cNvPr id="12331" name="Group 43"/>
          <p:cNvGrpSpPr>
            <a:grpSpLocks/>
          </p:cNvGrpSpPr>
          <p:nvPr/>
        </p:nvGrpSpPr>
        <p:grpSpPr bwMode="auto">
          <a:xfrm>
            <a:off x="1751013" y="4011613"/>
            <a:ext cx="5440362" cy="2301875"/>
            <a:chOff x="1187" y="2527"/>
            <a:chExt cx="3427" cy="1450"/>
          </a:xfrm>
        </p:grpSpPr>
        <p:grpSp>
          <p:nvGrpSpPr>
            <p:cNvPr id="19523" name="Group 10"/>
            <p:cNvGrpSpPr>
              <a:grpSpLocks/>
            </p:cNvGrpSpPr>
            <p:nvPr/>
          </p:nvGrpSpPr>
          <p:grpSpPr bwMode="auto">
            <a:xfrm>
              <a:off x="2003" y="2527"/>
              <a:ext cx="2611" cy="1450"/>
              <a:chOff x="251" y="355"/>
              <a:chExt cx="2611" cy="1450"/>
            </a:xfrm>
          </p:grpSpPr>
          <p:sp>
            <p:nvSpPr>
              <p:cNvPr id="19528" name="AutoShape 11"/>
              <p:cNvSpPr>
                <a:spLocks noChangeArrowheads="1"/>
              </p:cNvSpPr>
              <p:nvPr/>
            </p:nvSpPr>
            <p:spPr bwMode="auto">
              <a:xfrm>
                <a:off x="251" y="403"/>
                <a:ext cx="1043" cy="336"/>
              </a:xfrm>
              <a:prstGeom prst="wedgeEllipseCallout">
                <a:avLst>
                  <a:gd name="adj1" fmla="val 57574"/>
                  <a:gd name="adj2" fmla="val 9434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000">
                    <a:latin typeface="Times New Roman" pitchFamily="18" charset="0"/>
                  </a:rPr>
                  <a:t>int a[3][2]</a:t>
                </a:r>
              </a:p>
            </p:txBody>
          </p:sp>
          <p:sp>
            <p:nvSpPr>
              <p:cNvPr id="19529" name="Rectangle 12"/>
              <p:cNvSpPr>
                <a:spLocks noChangeArrowheads="1"/>
              </p:cNvSpPr>
              <p:nvPr/>
            </p:nvSpPr>
            <p:spPr bwMode="auto">
              <a:xfrm>
                <a:off x="1586" y="355"/>
                <a:ext cx="1267" cy="1440"/>
              </a:xfrm>
              <a:prstGeom prst="rect">
                <a:avLst/>
              </a:prstGeom>
              <a:solidFill>
                <a:schemeClr val="bg1"/>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0" name="Line 13"/>
              <p:cNvSpPr>
                <a:spLocks noChangeShapeType="1"/>
              </p:cNvSpPr>
              <p:nvPr/>
            </p:nvSpPr>
            <p:spPr bwMode="auto">
              <a:xfrm>
                <a:off x="1575" y="600"/>
                <a:ext cx="1256" cy="0"/>
              </a:xfrm>
              <a:prstGeom prst="line">
                <a:avLst/>
              </a:prstGeom>
              <a:noFill/>
              <a:ln w="9525">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1" name="Line 14"/>
              <p:cNvSpPr>
                <a:spLocks noChangeShapeType="1"/>
              </p:cNvSpPr>
              <p:nvPr/>
            </p:nvSpPr>
            <p:spPr bwMode="auto">
              <a:xfrm>
                <a:off x="1604" y="818"/>
                <a:ext cx="1256" cy="0"/>
              </a:xfrm>
              <a:prstGeom prst="line">
                <a:avLst/>
              </a:prstGeom>
              <a:noFill/>
              <a:ln w="9525">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2" name="Line 15"/>
              <p:cNvSpPr>
                <a:spLocks noChangeShapeType="1"/>
              </p:cNvSpPr>
              <p:nvPr/>
            </p:nvSpPr>
            <p:spPr bwMode="auto">
              <a:xfrm>
                <a:off x="1577" y="1065"/>
                <a:ext cx="1267" cy="0"/>
              </a:xfrm>
              <a:prstGeom prst="line">
                <a:avLst/>
              </a:prstGeom>
              <a:noFill/>
              <a:ln w="9525">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3" name="Line 16"/>
              <p:cNvSpPr>
                <a:spLocks noChangeShapeType="1"/>
              </p:cNvSpPr>
              <p:nvPr/>
            </p:nvSpPr>
            <p:spPr bwMode="auto">
              <a:xfrm>
                <a:off x="1595" y="1315"/>
                <a:ext cx="1267" cy="0"/>
              </a:xfrm>
              <a:prstGeom prst="line">
                <a:avLst/>
              </a:prstGeom>
              <a:noFill/>
              <a:ln w="9525">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34" name="Line 17"/>
              <p:cNvSpPr>
                <a:spLocks noChangeShapeType="1"/>
              </p:cNvSpPr>
              <p:nvPr/>
            </p:nvSpPr>
            <p:spPr bwMode="auto">
              <a:xfrm>
                <a:off x="1577" y="1544"/>
                <a:ext cx="1267" cy="0"/>
              </a:xfrm>
              <a:prstGeom prst="line">
                <a:avLst/>
              </a:prstGeom>
              <a:noFill/>
              <a:ln w="9525">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9535" name="Text Box 18"/>
              <p:cNvSpPr txBox="1">
                <a:spLocks noChangeArrowheads="1"/>
              </p:cNvSpPr>
              <p:nvPr/>
            </p:nvSpPr>
            <p:spPr bwMode="auto">
              <a:xfrm>
                <a:off x="1979" y="595"/>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r>
                  <a:rPr kumimoji="1" lang="en-US" altLang="zh-CN" sz="2000" dirty="0">
                    <a:solidFill>
                      <a:srgbClr val="0000FF"/>
                    </a:solidFill>
                    <a:latin typeface="Times New Roman" pitchFamily="18" charset="0"/>
                  </a:rPr>
                  <a:t>0</a:t>
                </a:r>
                <a:r>
                  <a:rPr kumimoji="1" lang="en-US" altLang="zh-CN" sz="2000" dirty="0">
                    <a:latin typeface="Times New Roman" pitchFamily="18" charset="0"/>
                  </a:rPr>
                  <a:t>][1]</a:t>
                </a:r>
              </a:p>
            </p:txBody>
          </p:sp>
          <p:sp>
            <p:nvSpPr>
              <p:cNvPr id="19536" name="Text Box 19"/>
              <p:cNvSpPr txBox="1">
                <a:spLocks noChangeArrowheads="1"/>
              </p:cNvSpPr>
              <p:nvPr/>
            </p:nvSpPr>
            <p:spPr bwMode="auto">
              <a:xfrm>
                <a:off x="1979" y="835"/>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r>
                  <a:rPr kumimoji="1" lang="en-US" altLang="zh-CN" sz="2000" dirty="0">
                    <a:solidFill>
                      <a:srgbClr val="669900"/>
                    </a:solidFill>
                    <a:latin typeface="Times New Roman" pitchFamily="18" charset="0"/>
                  </a:rPr>
                  <a:t>1</a:t>
                </a:r>
                <a:r>
                  <a:rPr kumimoji="1" lang="en-US" altLang="zh-CN" sz="2000" dirty="0">
                    <a:latin typeface="Times New Roman" pitchFamily="18" charset="0"/>
                  </a:rPr>
                  <a:t>][0]</a:t>
                </a:r>
              </a:p>
            </p:txBody>
          </p:sp>
          <p:sp>
            <p:nvSpPr>
              <p:cNvPr id="19537" name="Text Box 20"/>
              <p:cNvSpPr txBox="1">
                <a:spLocks noChangeArrowheads="1"/>
              </p:cNvSpPr>
              <p:nvPr/>
            </p:nvSpPr>
            <p:spPr bwMode="auto">
              <a:xfrm>
                <a:off x="1979" y="1075"/>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r>
                  <a:rPr kumimoji="1" lang="en-US" altLang="zh-CN" sz="2000" dirty="0">
                    <a:solidFill>
                      <a:srgbClr val="669900"/>
                    </a:solidFill>
                    <a:latin typeface="Times New Roman" pitchFamily="18" charset="0"/>
                  </a:rPr>
                  <a:t>1</a:t>
                </a:r>
                <a:r>
                  <a:rPr kumimoji="1" lang="en-US" altLang="zh-CN" sz="2000" dirty="0">
                    <a:latin typeface="Times New Roman" pitchFamily="18" charset="0"/>
                  </a:rPr>
                  <a:t>][1]</a:t>
                </a:r>
              </a:p>
            </p:txBody>
          </p:sp>
          <p:sp>
            <p:nvSpPr>
              <p:cNvPr id="19538" name="Text Box 21"/>
              <p:cNvSpPr txBox="1">
                <a:spLocks noChangeArrowheads="1"/>
              </p:cNvSpPr>
              <p:nvPr/>
            </p:nvSpPr>
            <p:spPr bwMode="auto">
              <a:xfrm>
                <a:off x="1979" y="1315"/>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r>
                  <a:rPr kumimoji="1" lang="en-US" altLang="zh-CN" sz="2000" dirty="0">
                    <a:solidFill>
                      <a:srgbClr val="FF3300"/>
                    </a:solidFill>
                    <a:latin typeface="Times New Roman" pitchFamily="18" charset="0"/>
                  </a:rPr>
                  <a:t>2</a:t>
                </a:r>
                <a:r>
                  <a:rPr kumimoji="1" lang="en-US" altLang="zh-CN" sz="2000" dirty="0">
                    <a:latin typeface="Times New Roman" pitchFamily="18" charset="0"/>
                  </a:rPr>
                  <a:t>][0]</a:t>
                </a:r>
              </a:p>
            </p:txBody>
          </p:sp>
          <p:sp>
            <p:nvSpPr>
              <p:cNvPr id="19539" name="Text Box 22"/>
              <p:cNvSpPr txBox="1">
                <a:spLocks noChangeArrowheads="1"/>
              </p:cNvSpPr>
              <p:nvPr/>
            </p:nvSpPr>
            <p:spPr bwMode="auto">
              <a:xfrm>
                <a:off x="1979" y="1555"/>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r>
                  <a:rPr kumimoji="1" lang="en-US" altLang="zh-CN" sz="2000" dirty="0">
                    <a:solidFill>
                      <a:srgbClr val="FF3300"/>
                    </a:solidFill>
                    <a:latin typeface="Times New Roman" pitchFamily="18" charset="0"/>
                  </a:rPr>
                  <a:t>2</a:t>
                </a:r>
                <a:r>
                  <a:rPr kumimoji="1" lang="en-US" altLang="zh-CN" sz="2000" dirty="0">
                    <a:latin typeface="Times New Roman" pitchFamily="18" charset="0"/>
                  </a:rPr>
                  <a:t>][1]</a:t>
                </a:r>
              </a:p>
            </p:txBody>
          </p:sp>
          <p:grpSp>
            <p:nvGrpSpPr>
              <p:cNvPr id="19540" name="Group 23"/>
              <p:cNvGrpSpPr>
                <a:grpSpLocks/>
              </p:cNvGrpSpPr>
              <p:nvPr/>
            </p:nvGrpSpPr>
            <p:grpSpPr bwMode="auto">
              <a:xfrm>
                <a:off x="1403" y="380"/>
                <a:ext cx="206" cy="1425"/>
                <a:chOff x="1403" y="380"/>
                <a:chExt cx="206" cy="1425"/>
              </a:xfrm>
            </p:grpSpPr>
            <p:sp>
              <p:nvSpPr>
                <p:cNvPr id="19542" name="Text Box 24"/>
                <p:cNvSpPr txBox="1">
                  <a:spLocks noChangeArrowheads="1"/>
                </p:cNvSpPr>
                <p:nvPr/>
              </p:nvSpPr>
              <p:spPr bwMode="auto">
                <a:xfrm>
                  <a:off x="1413" y="38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0</a:t>
                  </a:r>
                </a:p>
              </p:txBody>
            </p:sp>
            <p:sp>
              <p:nvSpPr>
                <p:cNvPr id="19543" name="Text Box 25"/>
                <p:cNvSpPr txBox="1">
                  <a:spLocks noChangeArrowheads="1"/>
                </p:cNvSpPr>
                <p:nvPr/>
              </p:nvSpPr>
              <p:spPr bwMode="auto">
                <a:xfrm>
                  <a:off x="1413" y="59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1</a:t>
                  </a:r>
                </a:p>
              </p:txBody>
            </p:sp>
            <p:sp>
              <p:nvSpPr>
                <p:cNvPr id="19544" name="Text Box 26"/>
                <p:cNvSpPr txBox="1">
                  <a:spLocks noChangeArrowheads="1"/>
                </p:cNvSpPr>
                <p:nvPr/>
              </p:nvSpPr>
              <p:spPr bwMode="auto">
                <a:xfrm>
                  <a:off x="1413" y="131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4</a:t>
                  </a:r>
                </a:p>
              </p:txBody>
            </p:sp>
            <p:sp>
              <p:nvSpPr>
                <p:cNvPr id="19545" name="Text Box 27"/>
                <p:cNvSpPr txBox="1">
                  <a:spLocks noChangeArrowheads="1"/>
                </p:cNvSpPr>
                <p:nvPr/>
              </p:nvSpPr>
              <p:spPr bwMode="auto">
                <a:xfrm>
                  <a:off x="1413"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5</a:t>
                  </a:r>
                </a:p>
              </p:txBody>
            </p:sp>
            <p:sp>
              <p:nvSpPr>
                <p:cNvPr id="19546" name="Text Box 28"/>
                <p:cNvSpPr txBox="1">
                  <a:spLocks noChangeArrowheads="1"/>
                </p:cNvSpPr>
                <p:nvPr/>
              </p:nvSpPr>
              <p:spPr bwMode="auto">
                <a:xfrm>
                  <a:off x="1403" y="78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2</a:t>
                  </a:r>
                </a:p>
              </p:txBody>
            </p:sp>
            <p:sp>
              <p:nvSpPr>
                <p:cNvPr id="19547" name="Text Box 29"/>
                <p:cNvSpPr txBox="1">
                  <a:spLocks noChangeArrowheads="1"/>
                </p:cNvSpPr>
                <p:nvPr/>
              </p:nvSpPr>
              <p:spPr bwMode="auto">
                <a:xfrm>
                  <a:off x="1403" y="107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3</a:t>
                  </a:r>
                </a:p>
              </p:txBody>
            </p:sp>
          </p:grpSp>
          <p:sp>
            <p:nvSpPr>
              <p:cNvPr id="19541" name="Text Box 30"/>
              <p:cNvSpPr txBox="1">
                <a:spLocks noChangeArrowheads="1"/>
              </p:cNvSpPr>
              <p:nvPr/>
            </p:nvSpPr>
            <p:spPr bwMode="auto">
              <a:xfrm>
                <a:off x="1979" y="355"/>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r>
                  <a:rPr kumimoji="1" lang="en-US" altLang="zh-CN" sz="2000" dirty="0">
                    <a:solidFill>
                      <a:srgbClr val="0000FF"/>
                    </a:solidFill>
                    <a:latin typeface="Times New Roman" pitchFamily="18" charset="0"/>
                  </a:rPr>
                  <a:t>0</a:t>
                </a:r>
                <a:r>
                  <a:rPr kumimoji="1" lang="en-US" altLang="zh-CN" sz="2000" dirty="0">
                    <a:latin typeface="Times New Roman" pitchFamily="18" charset="0"/>
                  </a:rPr>
                  <a:t>][0]</a:t>
                </a:r>
              </a:p>
            </p:txBody>
          </p:sp>
        </p:grpSp>
        <p:grpSp>
          <p:nvGrpSpPr>
            <p:cNvPr id="19524" name="Group 42"/>
            <p:cNvGrpSpPr>
              <a:grpSpLocks/>
            </p:cNvGrpSpPr>
            <p:nvPr/>
          </p:nvGrpSpPr>
          <p:grpSpPr bwMode="auto">
            <a:xfrm>
              <a:off x="1187" y="3309"/>
              <a:ext cx="1275" cy="634"/>
              <a:chOff x="1187" y="3309"/>
              <a:chExt cx="1275" cy="634"/>
            </a:xfrm>
          </p:grpSpPr>
          <p:sp>
            <p:nvSpPr>
              <p:cNvPr id="19525" name="Text Box 39"/>
              <p:cNvSpPr txBox="1">
                <a:spLocks noChangeArrowheads="1"/>
              </p:cNvSpPr>
              <p:nvPr/>
            </p:nvSpPr>
            <p:spPr bwMode="auto">
              <a:xfrm>
                <a:off x="1231" y="3309"/>
                <a:ext cx="120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a[0][0]     a[0][1]</a:t>
                </a:r>
              </a:p>
              <a:p>
                <a:pPr eaLnBrk="1" hangingPunct="1"/>
                <a:r>
                  <a:rPr kumimoji="1" lang="en-US" altLang="zh-CN" sz="2000">
                    <a:latin typeface="Times New Roman" pitchFamily="18" charset="0"/>
                  </a:rPr>
                  <a:t>a[1][0]     a[1][1]</a:t>
                </a:r>
              </a:p>
              <a:p>
                <a:pPr eaLnBrk="1" hangingPunct="1"/>
                <a:r>
                  <a:rPr kumimoji="1" lang="en-US" altLang="zh-CN" sz="2000">
                    <a:latin typeface="Times New Roman" pitchFamily="18" charset="0"/>
                  </a:rPr>
                  <a:t>a[2][0]     a[2][1]</a:t>
                </a:r>
              </a:p>
            </p:txBody>
          </p:sp>
          <p:sp>
            <p:nvSpPr>
              <p:cNvPr id="19526" name="AutoShape 40"/>
              <p:cNvSpPr>
                <a:spLocks/>
              </p:cNvSpPr>
              <p:nvPr/>
            </p:nvSpPr>
            <p:spPr bwMode="auto">
              <a:xfrm>
                <a:off x="1187" y="3381"/>
                <a:ext cx="69" cy="489"/>
              </a:xfrm>
              <a:prstGeom prst="leftBracket">
                <a:avLst>
                  <a:gd name="adj" fmla="val 5905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27" name="AutoShape 41"/>
              <p:cNvSpPr>
                <a:spLocks/>
              </p:cNvSpPr>
              <p:nvPr/>
            </p:nvSpPr>
            <p:spPr bwMode="auto">
              <a:xfrm>
                <a:off x="2392" y="3394"/>
                <a:ext cx="70" cy="500"/>
              </a:xfrm>
              <a:prstGeom prst="rightBracket">
                <a:avLst>
                  <a:gd name="adj" fmla="val 5952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2388" name="Rectangle 100"/>
          <p:cNvSpPr>
            <a:spLocks noChangeArrowheads="1"/>
          </p:cNvSpPr>
          <p:nvPr/>
        </p:nvSpPr>
        <p:spPr bwMode="auto">
          <a:xfrm>
            <a:off x="952500" y="4133850"/>
            <a:ext cx="5524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8" name="Group 44"/>
          <p:cNvGrpSpPr>
            <a:grpSpLocks/>
          </p:cNvGrpSpPr>
          <p:nvPr/>
        </p:nvGrpSpPr>
        <p:grpSpPr bwMode="auto">
          <a:xfrm>
            <a:off x="4500563" y="0"/>
            <a:ext cx="4643437" cy="6602413"/>
            <a:chOff x="2603" y="161"/>
            <a:chExt cx="2925" cy="4159"/>
          </a:xfrm>
        </p:grpSpPr>
        <p:sp>
          <p:nvSpPr>
            <p:cNvPr id="149" name="AutoShape 45"/>
            <p:cNvSpPr>
              <a:spLocks noChangeArrowheads="1"/>
            </p:cNvSpPr>
            <p:nvPr/>
          </p:nvSpPr>
          <p:spPr bwMode="auto">
            <a:xfrm>
              <a:off x="2603" y="520"/>
              <a:ext cx="1307" cy="336"/>
            </a:xfrm>
            <a:prstGeom prst="wedgeEllipseCallout">
              <a:avLst>
                <a:gd name="adj1" fmla="val 59106"/>
                <a:gd name="adj2" fmla="val 9613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2000" dirty="0" err="1">
                  <a:latin typeface="Times New Roman" pitchFamily="18" charset="0"/>
                </a:rPr>
                <a:t>int</a:t>
              </a:r>
              <a:r>
                <a:rPr kumimoji="1" lang="en-US" altLang="zh-CN" sz="2000" dirty="0">
                  <a:latin typeface="Times New Roman" pitchFamily="18" charset="0"/>
                </a:rPr>
                <a:t> c[2][3][4]</a:t>
              </a:r>
            </a:p>
          </p:txBody>
        </p:sp>
        <p:sp>
          <p:nvSpPr>
            <p:cNvPr id="150" name="Rectangle 46"/>
            <p:cNvSpPr>
              <a:spLocks noChangeArrowheads="1"/>
            </p:cNvSpPr>
            <p:nvPr/>
          </p:nvSpPr>
          <p:spPr bwMode="auto">
            <a:xfrm>
              <a:off x="4173" y="232"/>
              <a:ext cx="1344" cy="40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47"/>
            <p:cNvSpPr>
              <a:spLocks noChangeShapeType="1"/>
            </p:cNvSpPr>
            <p:nvPr/>
          </p:nvSpPr>
          <p:spPr bwMode="auto">
            <a:xfrm>
              <a:off x="4173" y="421"/>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48"/>
            <p:cNvSpPr>
              <a:spLocks noChangeShapeType="1"/>
            </p:cNvSpPr>
            <p:nvPr/>
          </p:nvSpPr>
          <p:spPr bwMode="auto">
            <a:xfrm>
              <a:off x="4184" y="589"/>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49"/>
            <p:cNvSpPr>
              <a:spLocks noChangeShapeType="1"/>
            </p:cNvSpPr>
            <p:nvPr/>
          </p:nvSpPr>
          <p:spPr bwMode="auto">
            <a:xfrm>
              <a:off x="4184" y="75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50"/>
            <p:cNvSpPr>
              <a:spLocks noChangeShapeType="1"/>
            </p:cNvSpPr>
            <p:nvPr/>
          </p:nvSpPr>
          <p:spPr bwMode="auto">
            <a:xfrm>
              <a:off x="4184" y="927"/>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51"/>
            <p:cNvSpPr>
              <a:spLocks noChangeShapeType="1"/>
            </p:cNvSpPr>
            <p:nvPr/>
          </p:nvSpPr>
          <p:spPr bwMode="auto">
            <a:xfrm>
              <a:off x="4184" y="1095"/>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52"/>
            <p:cNvSpPr>
              <a:spLocks noChangeShapeType="1"/>
            </p:cNvSpPr>
            <p:nvPr/>
          </p:nvSpPr>
          <p:spPr bwMode="auto">
            <a:xfrm>
              <a:off x="4184" y="126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53"/>
            <p:cNvSpPr>
              <a:spLocks noChangeShapeType="1"/>
            </p:cNvSpPr>
            <p:nvPr/>
          </p:nvSpPr>
          <p:spPr bwMode="auto">
            <a:xfrm>
              <a:off x="4184" y="1433"/>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54"/>
            <p:cNvSpPr>
              <a:spLocks noChangeShapeType="1"/>
            </p:cNvSpPr>
            <p:nvPr/>
          </p:nvSpPr>
          <p:spPr bwMode="auto">
            <a:xfrm>
              <a:off x="4184" y="1601"/>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55"/>
            <p:cNvSpPr>
              <a:spLocks noChangeShapeType="1"/>
            </p:cNvSpPr>
            <p:nvPr/>
          </p:nvSpPr>
          <p:spPr bwMode="auto">
            <a:xfrm>
              <a:off x="4184" y="177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56"/>
            <p:cNvSpPr>
              <a:spLocks noChangeShapeType="1"/>
            </p:cNvSpPr>
            <p:nvPr/>
          </p:nvSpPr>
          <p:spPr bwMode="auto">
            <a:xfrm>
              <a:off x="4184" y="1939"/>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Line 57"/>
            <p:cNvSpPr>
              <a:spLocks noChangeShapeType="1"/>
            </p:cNvSpPr>
            <p:nvPr/>
          </p:nvSpPr>
          <p:spPr bwMode="auto">
            <a:xfrm>
              <a:off x="4184" y="2107"/>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58"/>
            <p:cNvSpPr>
              <a:spLocks noChangeShapeType="1"/>
            </p:cNvSpPr>
            <p:nvPr/>
          </p:nvSpPr>
          <p:spPr bwMode="auto">
            <a:xfrm>
              <a:off x="4184" y="227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Line 59"/>
            <p:cNvSpPr>
              <a:spLocks noChangeShapeType="1"/>
            </p:cNvSpPr>
            <p:nvPr/>
          </p:nvSpPr>
          <p:spPr bwMode="auto">
            <a:xfrm>
              <a:off x="4184" y="2445"/>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Line 60"/>
            <p:cNvSpPr>
              <a:spLocks noChangeShapeType="1"/>
            </p:cNvSpPr>
            <p:nvPr/>
          </p:nvSpPr>
          <p:spPr bwMode="auto">
            <a:xfrm>
              <a:off x="4184" y="2613"/>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61"/>
            <p:cNvSpPr>
              <a:spLocks noChangeShapeType="1"/>
            </p:cNvSpPr>
            <p:nvPr/>
          </p:nvSpPr>
          <p:spPr bwMode="auto">
            <a:xfrm>
              <a:off x="4184" y="2782"/>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62"/>
            <p:cNvSpPr>
              <a:spLocks noChangeShapeType="1"/>
            </p:cNvSpPr>
            <p:nvPr/>
          </p:nvSpPr>
          <p:spPr bwMode="auto">
            <a:xfrm>
              <a:off x="4184" y="2951"/>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63"/>
            <p:cNvSpPr>
              <a:spLocks noChangeShapeType="1"/>
            </p:cNvSpPr>
            <p:nvPr/>
          </p:nvSpPr>
          <p:spPr bwMode="auto">
            <a:xfrm>
              <a:off x="4184" y="3119"/>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64"/>
            <p:cNvSpPr>
              <a:spLocks noChangeShapeType="1"/>
            </p:cNvSpPr>
            <p:nvPr/>
          </p:nvSpPr>
          <p:spPr bwMode="auto">
            <a:xfrm>
              <a:off x="4184" y="328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Line 65"/>
            <p:cNvSpPr>
              <a:spLocks noChangeShapeType="1"/>
            </p:cNvSpPr>
            <p:nvPr/>
          </p:nvSpPr>
          <p:spPr bwMode="auto">
            <a:xfrm>
              <a:off x="4184" y="3457"/>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Line 66"/>
            <p:cNvSpPr>
              <a:spLocks noChangeShapeType="1"/>
            </p:cNvSpPr>
            <p:nvPr/>
          </p:nvSpPr>
          <p:spPr bwMode="auto">
            <a:xfrm>
              <a:off x="4184" y="3625"/>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Line 67"/>
            <p:cNvSpPr>
              <a:spLocks noChangeShapeType="1"/>
            </p:cNvSpPr>
            <p:nvPr/>
          </p:nvSpPr>
          <p:spPr bwMode="auto">
            <a:xfrm>
              <a:off x="4184" y="379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 name="Line 68"/>
            <p:cNvSpPr>
              <a:spLocks noChangeShapeType="1"/>
            </p:cNvSpPr>
            <p:nvPr/>
          </p:nvSpPr>
          <p:spPr bwMode="auto">
            <a:xfrm>
              <a:off x="4184" y="3963"/>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 name="Line 69"/>
            <p:cNvSpPr>
              <a:spLocks noChangeShapeType="1"/>
            </p:cNvSpPr>
            <p:nvPr/>
          </p:nvSpPr>
          <p:spPr bwMode="auto">
            <a:xfrm>
              <a:off x="4184" y="4132"/>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4" name="Group 70"/>
            <p:cNvGrpSpPr>
              <a:grpSpLocks/>
            </p:cNvGrpSpPr>
            <p:nvPr/>
          </p:nvGrpSpPr>
          <p:grpSpPr bwMode="auto">
            <a:xfrm>
              <a:off x="3954" y="161"/>
              <a:ext cx="387" cy="4159"/>
              <a:chOff x="3954" y="161"/>
              <a:chExt cx="387" cy="4159"/>
            </a:xfrm>
          </p:grpSpPr>
          <p:sp>
            <p:nvSpPr>
              <p:cNvPr id="200" name="Text Box 71"/>
              <p:cNvSpPr txBox="1">
                <a:spLocks noChangeArrowheads="1"/>
              </p:cNvSpPr>
              <p:nvPr/>
            </p:nvSpPr>
            <p:spPr bwMode="auto">
              <a:xfrm>
                <a:off x="4025" y="161"/>
                <a:ext cx="19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0</a:t>
                </a:r>
              </a:p>
              <a:p>
                <a:pPr eaLnBrk="1" hangingPunct="1"/>
                <a:r>
                  <a:rPr kumimoji="1" lang="en-US" altLang="zh-CN" sz="2000">
                    <a:latin typeface="Times New Roman" pitchFamily="18" charset="0"/>
                  </a:rPr>
                  <a:t>1</a:t>
                </a:r>
              </a:p>
              <a:p>
                <a:pPr eaLnBrk="1" hangingPunct="1"/>
                <a:r>
                  <a:rPr kumimoji="1" lang="en-US" altLang="zh-CN" sz="2000">
                    <a:latin typeface="Times New Roman" pitchFamily="18" charset="0"/>
                  </a:rPr>
                  <a:t>2</a:t>
                </a:r>
              </a:p>
              <a:p>
                <a:pPr eaLnBrk="1" hangingPunct="1"/>
                <a:r>
                  <a:rPr kumimoji="1" lang="en-US" altLang="zh-CN" sz="2000">
                    <a:latin typeface="Times New Roman" pitchFamily="18" charset="0"/>
                  </a:rPr>
                  <a:t>3</a:t>
                </a:r>
              </a:p>
            </p:txBody>
          </p:sp>
          <p:sp>
            <p:nvSpPr>
              <p:cNvPr id="201" name="Text Box 72"/>
              <p:cNvSpPr txBox="1">
                <a:spLocks noChangeArrowheads="1"/>
              </p:cNvSpPr>
              <p:nvPr/>
            </p:nvSpPr>
            <p:spPr bwMode="auto">
              <a:xfrm>
                <a:off x="4025" y="856"/>
                <a:ext cx="19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4</a:t>
                </a:r>
              </a:p>
              <a:p>
                <a:pPr eaLnBrk="1" hangingPunct="1"/>
                <a:r>
                  <a:rPr kumimoji="1" lang="en-US" altLang="zh-CN" sz="2000">
                    <a:latin typeface="Times New Roman" pitchFamily="18" charset="0"/>
                  </a:rPr>
                  <a:t>5</a:t>
                </a:r>
              </a:p>
              <a:p>
                <a:pPr eaLnBrk="1" hangingPunct="1"/>
                <a:r>
                  <a:rPr kumimoji="1" lang="en-US" altLang="zh-CN" sz="2000">
                    <a:latin typeface="Times New Roman" pitchFamily="18" charset="0"/>
                  </a:rPr>
                  <a:t>6</a:t>
                </a:r>
              </a:p>
              <a:p>
                <a:pPr eaLnBrk="1" hangingPunct="1"/>
                <a:r>
                  <a:rPr kumimoji="1" lang="en-US" altLang="zh-CN" sz="2000">
                    <a:latin typeface="Times New Roman" pitchFamily="18" charset="0"/>
                  </a:rPr>
                  <a:t>7</a:t>
                </a:r>
              </a:p>
            </p:txBody>
          </p:sp>
          <p:sp>
            <p:nvSpPr>
              <p:cNvPr id="202" name="Text Box 73"/>
              <p:cNvSpPr txBox="1">
                <a:spLocks noChangeArrowheads="1"/>
              </p:cNvSpPr>
              <p:nvPr/>
            </p:nvSpPr>
            <p:spPr bwMode="auto">
              <a:xfrm>
                <a:off x="4033" y="1726"/>
                <a:ext cx="308"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t>
                </a:r>
              </a:p>
            </p:txBody>
          </p:sp>
          <p:sp>
            <p:nvSpPr>
              <p:cNvPr id="203" name="Text Box 74"/>
              <p:cNvSpPr txBox="1">
                <a:spLocks noChangeArrowheads="1"/>
              </p:cNvSpPr>
              <p:nvPr/>
            </p:nvSpPr>
            <p:spPr bwMode="auto">
              <a:xfrm>
                <a:off x="3954" y="3494"/>
                <a:ext cx="27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20</a:t>
                </a:r>
              </a:p>
              <a:p>
                <a:pPr eaLnBrk="1" hangingPunct="1"/>
                <a:r>
                  <a:rPr kumimoji="1" lang="en-US" altLang="zh-CN" sz="2000">
                    <a:latin typeface="Times New Roman" pitchFamily="18" charset="0"/>
                  </a:rPr>
                  <a:t>21</a:t>
                </a:r>
              </a:p>
              <a:p>
                <a:pPr eaLnBrk="1" hangingPunct="1"/>
                <a:r>
                  <a:rPr kumimoji="1" lang="en-US" altLang="zh-CN" sz="2000">
                    <a:latin typeface="Times New Roman" pitchFamily="18" charset="0"/>
                  </a:rPr>
                  <a:t>22</a:t>
                </a:r>
              </a:p>
              <a:p>
                <a:pPr eaLnBrk="1" hangingPunct="1"/>
                <a:r>
                  <a:rPr kumimoji="1" lang="en-US" altLang="zh-CN" sz="2000">
                    <a:latin typeface="Times New Roman" pitchFamily="18" charset="0"/>
                  </a:rPr>
                  <a:t>23</a:t>
                </a:r>
              </a:p>
            </p:txBody>
          </p:sp>
        </p:grpSp>
        <p:grpSp>
          <p:nvGrpSpPr>
            <p:cNvPr id="175" name="Group 75"/>
            <p:cNvGrpSpPr>
              <a:grpSpLocks/>
            </p:cNvGrpSpPr>
            <p:nvPr/>
          </p:nvGrpSpPr>
          <p:grpSpPr bwMode="auto">
            <a:xfrm>
              <a:off x="4503" y="194"/>
              <a:ext cx="684" cy="4126"/>
              <a:chOff x="3975" y="194"/>
              <a:chExt cx="684" cy="4126"/>
            </a:xfrm>
          </p:grpSpPr>
          <p:sp>
            <p:nvSpPr>
              <p:cNvPr id="176" name="Text Box 76"/>
              <p:cNvSpPr txBox="1">
                <a:spLocks noChangeArrowheads="1"/>
              </p:cNvSpPr>
              <p:nvPr/>
            </p:nvSpPr>
            <p:spPr bwMode="auto">
              <a:xfrm>
                <a:off x="3975" y="194"/>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0000FF"/>
                    </a:solidFill>
                    <a:latin typeface="Times New Roman" pitchFamily="18" charset="0"/>
                  </a:rPr>
                  <a:t>c[0][0][0]</a:t>
                </a:r>
                <a:endParaRPr kumimoji="1" lang="en-US" altLang="zh-CN" sz="1800">
                  <a:solidFill>
                    <a:schemeClr val="bg2"/>
                  </a:solidFill>
                  <a:latin typeface="Times New Roman" pitchFamily="18" charset="0"/>
                </a:endParaRPr>
              </a:p>
            </p:txBody>
          </p:sp>
          <p:sp>
            <p:nvSpPr>
              <p:cNvPr id="177" name="Text Box 77"/>
              <p:cNvSpPr txBox="1">
                <a:spLocks noChangeArrowheads="1"/>
              </p:cNvSpPr>
              <p:nvPr/>
            </p:nvSpPr>
            <p:spPr bwMode="auto">
              <a:xfrm>
                <a:off x="3975" y="368"/>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0000FF"/>
                    </a:solidFill>
                    <a:latin typeface="Times New Roman" pitchFamily="18" charset="0"/>
                  </a:rPr>
                  <a:t>c[0][0][1]</a:t>
                </a:r>
              </a:p>
            </p:txBody>
          </p:sp>
          <p:sp>
            <p:nvSpPr>
              <p:cNvPr id="178" name="Text Box 78"/>
              <p:cNvSpPr txBox="1">
                <a:spLocks noChangeArrowheads="1"/>
              </p:cNvSpPr>
              <p:nvPr/>
            </p:nvSpPr>
            <p:spPr bwMode="auto">
              <a:xfrm>
                <a:off x="3975" y="537"/>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0000FF"/>
                    </a:solidFill>
                    <a:latin typeface="Times New Roman" pitchFamily="18" charset="0"/>
                  </a:rPr>
                  <a:t>c[0][0][2]</a:t>
                </a:r>
                <a:endParaRPr kumimoji="1" lang="en-US" altLang="zh-CN" sz="1800">
                  <a:solidFill>
                    <a:schemeClr val="bg2"/>
                  </a:solidFill>
                  <a:latin typeface="Times New Roman" pitchFamily="18" charset="0"/>
                </a:endParaRPr>
              </a:p>
            </p:txBody>
          </p:sp>
          <p:sp>
            <p:nvSpPr>
              <p:cNvPr id="179" name="Text Box 79"/>
              <p:cNvSpPr txBox="1">
                <a:spLocks noChangeArrowheads="1"/>
              </p:cNvSpPr>
              <p:nvPr/>
            </p:nvSpPr>
            <p:spPr bwMode="auto">
              <a:xfrm>
                <a:off x="3975" y="706"/>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0000FF"/>
                    </a:solidFill>
                    <a:latin typeface="Times New Roman" pitchFamily="18" charset="0"/>
                  </a:rPr>
                  <a:t>c[0][0][3]</a:t>
                </a:r>
                <a:endParaRPr kumimoji="1" lang="en-US" altLang="zh-CN" sz="1800">
                  <a:solidFill>
                    <a:schemeClr val="bg2"/>
                  </a:solidFill>
                  <a:latin typeface="Times New Roman" pitchFamily="18" charset="0"/>
                </a:endParaRPr>
              </a:p>
            </p:txBody>
          </p:sp>
          <p:sp>
            <p:nvSpPr>
              <p:cNvPr id="180" name="Text Box 80"/>
              <p:cNvSpPr txBox="1">
                <a:spLocks noChangeArrowheads="1"/>
              </p:cNvSpPr>
              <p:nvPr/>
            </p:nvSpPr>
            <p:spPr bwMode="auto">
              <a:xfrm>
                <a:off x="3975" y="875"/>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669900"/>
                    </a:solidFill>
                    <a:latin typeface="Times New Roman" pitchFamily="18" charset="0"/>
                  </a:rPr>
                  <a:t>c[0][1][0]</a:t>
                </a:r>
                <a:endParaRPr kumimoji="1" lang="en-US" altLang="zh-CN" sz="1800">
                  <a:solidFill>
                    <a:schemeClr val="bg2"/>
                  </a:solidFill>
                  <a:latin typeface="Times New Roman" pitchFamily="18" charset="0"/>
                </a:endParaRPr>
              </a:p>
            </p:txBody>
          </p:sp>
          <p:sp>
            <p:nvSpPr>
              <p:cNvPr id="181" name="Text Box 81"/>
              <p:cNvSpPr txBox="1">
                <a:spLocks noChangeArrowheads="1"/>
              </p:cNvSpPr>
              <p:nvPr/>
            </p:nvSpPr>
            <p:spPr bwMode="auto">
              <a:xfrm>
                <a:off x="3975" y="1044"/>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669900"/>
                    </a:solidFill>
                    <a:latin typeface="Times New Roman" pitchFamily="18" charset="0"/>
                  </a:rPr>
                  <a:t>c[0][1][1]</a:t>
                </a:r>
              </a:p>
            </p:txBody>
          </p:sp>
          <p:sp>
            <p:nvSpPr>
              <p:cNvPr id="182" name="Text Box 82"/>
              <p:cNvSpPr txBox="1">
                <a:spLocks noChangeArrowheads="1"/>
              </p:cNvSpPr>
              <p:nvPr/>
            </p:nvSpPr>
            <p:spPr bwMode="auto">
              <a:xfrm>
                <a:off x="3975" y="1214"/>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669900"/>
                    </a:solidFill>
                    <a:latin typeface="Times New Roman" pitchFamily="18" charset="0"/>
                  </a:rPr>
                  <a:t>c[0][1][2]</a:t>
                </a:r>
                <a:endParaRPr kumimoji="1" lang="en-US" altLang="zh-CN" sz="1800">
                  <a:solidFill>
                    <a:schemeClr val="bg2"/>
                  </a:solidFill>
                  <a:latin typeface="Times New Roman" pitchFamily="18" charset="0"/>
                </a:endParaRPr>
              </a:p>
            </p:txBody>
          </p:sp>
          <p:sp>
            <p:nvSpPr>
              <p:cNvPr id="183" name="Text Box 83"/>
              <p:cNvSpPr txBox="1">
                <a:spLocks noChangeArrowheads="1"/>
              </p:cNvSpPr>
              <p:nvPr/>
            </p:nvSpPr>
            <p:spPr bwMode="auto">
              <a:xfrm>
                <a:off x="3975" y="1383"/>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669900"/>
                    </a:solidFill>
                    <a:latin typeface="Times New Roman" pitchFamily="18" charset="0"/>
                  </a:rPr>
                  <a:t>c[0][1][3]</a:t>
                </a:r>
              </a:p>
            </p:txBody>
          </p:sp>
          <p:sp>
            <p:nvSpPr>
              <p:cNvPr id="184" name="Text Box 84"/>
              <p:cNvSpPr txBox="1">
                <a:spLocks noChangeArrowheads="1"/>
              </p:cNvSpPr>
              <p:nvPr/>
            </p:nvSpPr>
            <p:spPr bwMode="auto">
              <a:xfrm>
                <a:off x="3975" y="1552"/>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FF9900"/>
                    </a:solidFill>
                    <a:latin typeface="Times New Roman" pitchFamily="18" charset="0"/>
                  </a:rPr>
                  <a:t>c[0][2][0]</a:t>
                </a:r>
                <a:endParaRPr kumimoji="1" lang="en-US" altLang="zh-CN" sz="1800">
                  <a:solidFill>
                    <a:schemeClr val="bg2"/>
                  </a:solidFill>
                  <a:latin typeface="Times New Roman" pitchFamily="18" charset="0"/>
                </a:endParaRPr>
              </a:p>
            </p:txBody>
          </p:sp>
          <p:sp>
            <p:nvSpPr>
              <p:cNvPr id="185" name="Text Box 85"/>
              <p:cNvSpPr txBox="1">
                <a:spLocks noChangeArrowheads="1"/>
              </p:cNvSpPr>
              <p:nvPr/>
            </p:nvSpPr>
            <p:spPr bwMode="auto">
              <a:xfrm>
                <a:off x="3975" y="1721"/>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FF9900"/>
                    </a:solidFill>
                    <a:latin typeface="Times New Roman" pitchFamily="18" charset="0"/>
                  </a:rPr>
                  <a:t>c[0][2][1]</a:t>
                </a:r>
                <a:endParaRPr kumimoji="1" lang="en-US" altLang="zh-CN" sz="1800">
                  <a:solidFill>
                    <a:schemeClr val="bg2"/>
                  </a:solidFill>
                  <a:latin typeface="Times New Roman" pitchFamily="18" charset="0"/>
                </a:endParaRPr>
              </a:p>
            </p:txBody>
          </p:sp>
          <p:sp>
            <p:nvSpPr>
              <p:cNvPr id="186" name="Text Box 86"/>
              <p:cNvSpPr txBox="1">
                <a:spLocks noChangeArrowheads="1"/>
              </p:cNvSpPr>
              <p:nvPr/>
            </p:nvSpPr>
            <p:spPr bwMode="auto">
              <a:xfrm>
                <a:off x="3975" y="1890"/>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FF9900"/>
                    </a:solidFill>
                    <a:latin typeface="Times New Roman" pitchFamily="18" charset="0"/>
                  </a:rPr>
                  <a:t>c[0][2][2]</a:t>
                </a:r>
              </a:p>
            </p:txBody>
          </p:sp>
          <p:sp>
            <p:nvSpPr>
              <p:cNvPr id="187" name="Text Box 87"/>
              <p:cNvSpPr txBox="1">
                <a:spLocks noChangeArrowheads="1"/>
              </p:cNvSpPr>
              <p:nvPr/>
            </p:nvSpPr>
            <p:spPr bwMode="auto">
              <a:xfrm>
                <a:off x="3975" y="2059"/>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FF9900"/>
                    </a:solidFill>
                    <a:latin typeface="Times New Roman" pitchFamily="18" charset="0"/>
                  </a:rPr>
                  <a:t>c[0][2][3]</a:t>
                </a:r>
                <a:endParaRPr kumimoji="1" lang="en-US" altLang="zh-CN" sz="1800">
                  <a:solidFill>
                    <a:schemeClr val="bg2"/>
                  </a:solidFill>
                  <a:latin typeface="Times New Roman" pitchFamily="18" charset="0"/>
                </a:endParaRPr>
              </a:p>
            </p:txBody>
          </p:sp>
          <p:sp>
            <p:nvSpPr>
              <p:cNvPr id="188" name="Text Box 88"/>
              <p:cNvSpPr txBox="1">
                <a:spLocks noChangeArrowheads="1"/>
              </p:cNvSpPr>
              <p:nvPr/>
            </p:nvSpPr>
            <p:spPr bwMode="auto">
              <a:xfrm>
                <a:off x="3975" y="2229"/>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800000"/>
                    </a:solidFill>
                    <a:latin typeface="Times New Roman" pitchFamily="18" charset="0"/>
                  </a:rPr>
                  <a:t>c[1][0][0]</a:t>
                </a:r>
                <a:endParaRPr kumimoji="1" lang="en-US" altLang="zh-CN" sz="1800">
                  <a:solidFill>
                    <a:schemeClr val="bg2"/>
                  </a:solidFill>
                  <a:latin typeface="Times New Roman" pitchFamily="18" charset="0"/>
                </a:endParaRPr>
              </a:p>
            </p:txBody>
          </p:sp>
          <p:sp>
            <p:nvSpPr>
              <p:cNvPr id="189" name="Text Box 89"/>
              <p:cNvSpPr txBox="1">
                <a:spLocks noChangeArrowheads="1"/>
              </p:cNvSpPr>
              <p:nvPr/>
            </p:nvSpPr>
            <p:spPr bwMode="auto">
              <a:xfrm>
                <a:off x="3975" y="2398"/>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800000"/>
                    </a:solidFill>
                    <a:latin typeface="Times New Roman" pitchFamily="18" charset="0"/>
                  </a:rPr>
                  <a:t>c[1][0][1]</a:t>
                </a:r>
                <a:endParaRPr kumimoji="1" lang="en-US" altLang="zh-CN" sz="1800">
                  <a:solidFill>
                    <a:schemeClr val="bg2"/>
                  </a:solidFill>
                  <a:latin typeface="Times New Roman" pitchFamily="18" charset="0"/>
                </a:endParaRPr>
              </a:p>
            </p:txBody>
          </p:sp>
          <p:sp>
            <p:nvSpPr>
              <p:cNvPr id="190" name="Text Box 90"/>
              <p:cNvSpPr txBox="1">
                <a:spLocks noChangeArrowheads="1"/>
              </p:cNvSpPr>
              <p:nvPr/>
            </p:nvSpPr>
            <p:spPr bwMode="auto">
              <a:xfrm>
                <a:off x="3975" y="2567"/>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800000"/>
                    </a:solidFill>
                    <a:latin typeface="Times New Roman" pitchFamily="18" charset="0"/>
                  </a:rPr>
                  <a:t>c[1][0][2]</a:t>
                </a:r>
              </a:p>
            </p:txBody>
          </p:sp>
          <p:sp>
            <p:nvSpPr>
              <p:cNvPr id="191" name="Text Box 91"/>
              <p:cNvSpPr txBox="1">
                <a:spLocks noChangeArrowheads="1"/>
              </p:cNvSpPr>
              <p:nvPr/>
            </p:nvSpPr>
            <p:spPr bwMode="auto">
              <a:xfrm>
                <a:off x="3975" y="2736"/>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800000"/>
                    </a:solidFill>
                    <a:latin typeface="Times New Roman" pitchFamily="18" charset="0"/>
                  </a:rPr>
                  <a:t>c[1][0][3]</a:t>
                </a:r>
              </a:p>
            </p:txBody>
          </p:sp>
          <p:sp>
            <p:nvSpPr>
              <p:cNvPr id="192" name="Text Box 92"/>
              <p:cNvSpPr txBox="1">
                <a:spLocks noChangeArrowheads="1"/>
              </p:cNvSpPr>
              <p:nvPr/>
            </p:nvSpPr>
            <p:spPr bwMode="auto">
              <a:xfrm>
                <a:off x="3975" y="2905"/>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FF3300"/>
                    </a:solidFill>
                    <a:latin typeface="Times New Roman" pitchFamily="18" charset="0"/>
                  </a:rPr>
                  <a:t>c[1][1][0]</a:t>
                </a:r>
                <a:endParaRPr kumimoji="1" lang="en-US" altLang="zh-CN" sz="1800">
                  <a:solidFill>
                    <a:schemeClr val="bg2"/>
                  </a:solidFill>
                  <a:latin typeface="Times New Roman" pitchFamily="18" charset="0"/>
                </a:endParaRPr>
              </a:p>
            </p:txBody>
          </p:sp>
          <p:sp>
            <p:nvSpPr>
              <p:cNvPr id="193" name="Text Box 93"/>
              <p:cNvSpPr txBox="1">
                <a:spLocks noChangeArrowheads="1"/>
              </p:cNvSpPr>
              <p:nvPr/>
            </p:nvSpPr>
            <p:spPr bwMode="auto">
              <a:xfrm>
                <a:off x="3975" y="3074"/>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FF3300"/>
                    </a:solidFill>
                    <a:latin typeface="Times New Roman" pitchFamily="18" charset="0"/>
                  </a:rPr>
                  <a:t>c[1][1][1]</a:t>
                </a:r>
              </a:p>
            </p:txBody>
          </p:sp>
          <p:sp>
            <p:nvSpPr>
              <p:cNvPr id="194" name="Text Box 94"/>
              <p:cNvSpPr txBox="1">
                <a:spLocks noChangeArrowheads="1"/>
              </p:cNvSpPr>
              <p:nvPr/>
            </p:nvSpPr>
            <p:spPr bwMode="auto">
              <a:xfrm>
                <a:off x="3975" y="3244"/>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FF3300"/>
                    </a:solidFill>
                    <a:latin typeface="Times New Roman" pitchFamily="18" charset="0"/>
                  </a:rPr>
                  <a:t>c[1][1][2]</a:t>
                </a:r>
                <a:endParaRPr kumimoji="1" lang="en-US" altLang="zh-CN" sz="1800">
                  <a:solidFill>
                    <a:schemeClr val="bg2"/>
                  </a:solidFill>
                  <a:latin typeface="Times New Roman" pitchFamily="18" charset="0"/>
                </a:endParaRPr>
              </a:p>
            </p:txBody>
          </p:sp>
          <p:sp>
            <p:nvSpPr>
              <p:cNvPr id="195" name="Text Box 95"/>
              <p:cNvSpPr txBox="1">
                <a:spLocks noChangeArrowheads="1"/>
              </p:cNvSpPr>
              <p:nvPr/>
            </p:nvSpPr>
            <p:spPr bwMode="auto">
              <a:xfrm>
                <a:off x="3975" y="3413"/>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solidFill>
                      <a:srgbClr val="FF3300"/>
                    </a:solidFill>
                    <a:latin typeface="Times New Roman" pitchFamily="18" charset="0"/>
                  </a:rPr>
                  <a:t>c[1][1][3]</a:t>
                </a:r>
                <a:endParaRPr kumimoji="1" lang="en-US" altLang="zh-CN" sz="1800">
                  <a:solidFill>
                    <a:schemeClr val="bg2"/>
                  </a:solidFill>
                  <a:latin typeface="Times New Roman" pitchFamily="18" charset="0"/>
                </a:endParaRPr>
              </a:p>
            </p:txBody>
          </p:sp>
          <p:sp>
            <p:nvSpPr>
              <p:cNvPr id="196" name="Text Box 96"/>
              <p:cNvSpPr txBox="1">
                <a:spLocks noChangeArrowheads="1"/>
              </p:cNvSpPr>
              <p:nvPr/>
            </p:nvSpPr>
            <p:spPr bwMode="auto">
              <a:xfrm>
                <a:off x="3975" y="3582"/>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c[1][2][0]</a:t>
                </a:r>
              </a:p>
            </p:txBody>
          </p:sp>
          <p:sp>
            <p:nvSpPr>
              <p:cNvPr id="197" name="Text Box 97"/>
              <p:cNvSpPr txBox="1">
                <a:spLocks noChangeArrowheads="1"/>
              </p:cNvSpPr>
              <p:nvPr/>
            </p:nvSpPr>
            <p:spPr bwMode="auto">
              <a:xfrm>
                <a:off x="3975" y="3751"/>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c[1][2][1]</a:t>
                </a:r>
              </a:p>
            </p:txBody>
          </p:sp>
          <p:sp>
            <p:nvSpPr>
              <p:cNvPr id="198" name="Text Box 98"/>
              <p:cNvSpPr txBox="1">
                <a:spLocks noChangeArrowheads="1"/>
              </p:cNvSpPr>
              <p:nvPr/>
            </p:nvSpPr>
            <p:spPr bwMode="auto">
              <a:xfrm>
                <a:off x="3975" y="3920"/>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c[1][2][2]</a:t>
                </a:r>
              </a:p>
            </p:txBody>
          </p:sp>
          <p:sp>
            <p:nvSpPr>
              <p:cNvPr id="199" name="Text Box 99"/>
              <p:cNvSpPr txBox="1">
                <a:spLocks noChangeArrowheads="1"/>
              </p:cNvSpPr>
              <p:nvPr/>
            </p:nvSpPr>
            <p:spPr bwMode="auto">
              <a:xfrm>
                <a:off x="3975" y="4089"/>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c[1][2][3]</a:t>
                </a:r>
              </a:p>
            </p:txBody>
          </p:sp>
        </p:grpSp>
      </p:grpSp>
    </p:spTree>
    <p:extLst>
      <p:ext uri="{BB962C8B-B14F-4D97-AF65-F5344CB8AC3E}">
        <p14:creationId xmlns:p14="http://schemas.microsoft.com/office/powerpoint/2010/main" val="3610650470"/>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2295"/>
                                        </p:tgtEl>
                                        <p:attrNameLst>
                                          <p:attrName>style.visibility</p:attrName>
                                        </p:attrNameLst>
                                      </p:cBhvr>
                                      <p:to>
                                        <p:strVal val="visible"/>
                                      </p:to>
                                    </p:set>
                                    <p:animEffect transition="in" filter="box(out)">
                                      <p:cBhvr>
                                        <p:cTn id="25" dur="500"/>
                                        <p:tgtEl>
                                          <p:spTgt spid="12295"/>
                                        </p:tgtEl>
                                      </p:cBhvr>
                                    </p:animEffect>
                                  </p:childTnLst>
                                  <p:subTnLst>
                                    <p:set>
                                      <p:cBhvr override="childStyle">
                                        <p:cTn dur="1" fill="hold" display="0" masterRel="nextClick" afterEffect="1"/>
                                        <p:tgtEl>
                                          <p:spTgt spid="12295"/>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2296"/>
                                        </p:tgtEl>
                                        <p:attrNameLst>
                                          <p:attrName>style.visibility</p:attrName>
                                        </p:attrNameLst>
                                      </p:cBhvr>
                                      <p:to>
                                        <p:strVal val="visible"/>
                                      </p:to>
                                    </p:set>
                                    <p:animEffect transition="in" filter="box(out)">
                                      <p:cBhvr>
                                        <p:cTn id="30" dur="500"/>
                                        <p:tgtEl>
                                          <p:spTgt spid="12296"/>
                                        </p:tgtEl>
                                      </p:cBhvr>
                                    </p:animEffect>
                                  </p:childTnLst>
                                  <p:subTnLst>
                                    <p:set>
                                      <p:cBhvr override="childStyle">
                                        <p:cTn dur="1" fill="hold" display="0" masterRel="nextClick" afterEffect="1"/>
                                        <p:tgtEl>
                                          <p:spTgt spid="12296"/>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2297"/>
                                        </p:tgtEl>
                                        <p:attrNameLst>
                                          <p:attrName>style.visibility</p:attrName>
                                        </p:attrNameLst>
                                      </p:cBhvr>
                                      <p:to>
                                        <p:strVal val="visible"/>
                                      </p:to>
                                    </p:set>
                                    <p:animEffect transition="in" filter="box(out)">
                                      <p:cBhvr>
                                        <p:cTn id="35" dur="500"/>
                                        <p:tgtEl>
                                          <p:spTgt spid="12297"/>
                                        </p:tgtEl>
                                      </p:cBhvr>
                                    </p:animEffect>
                                  </p:childTnLst>
                                  <p:subTnLst>
                                    <p:set>
                                      <p:cBhvr override="childStyle">
                                        <p:cTn dur="1" fill="hold" display="0" masterRel="nextClick" afterEffect="1"/>
                                        <p:tgtEl>
                                          <p:spTgt spid="12297"/>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2294"/>
                                        </p:tgtEl>
                                        <p:attrNameLst>
                                          <p:attrName>style.visibility</p:attrName>
                                        </p:attrNameLst>
                                      </p:cBhvr>
                                      <p:to>
                                        <p:strVal val="visible"/>
                                      </p:to>
                                    </p:set>
                                    <p:animEffect transition="in" filter="box(out)">
                                      <p:cBhvr>
                                        <p:cTn id="40" dur="500"/>
                                        <p:tgtEl>
                                          <p:spTgt spid="12294"/>
                                        </p:tgtEl>
                                      </p:cBhvr>
                                    </p:animEffect>
                                  </p:childTnLst>
                                  <p:subTnLst>
                                    <p:set>
                                      <p:cBhvr override="childStyle">
                                        <p:cTn dur="1" fill="hold" display="0" masterRel="nextClick" afterEffect="1"/>
                                        <p:tgtEl>
                                          <p:spTgt spid="12294"/>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2292">
                                            <p:txEl>
                                              <p:pRg st="0" end="0"/>
                                            </p:txEl>
                                          </p:spTgt>
                                        </p:tgtEl>
                                        <p:attrNameLst>
                                          <p:attrName>style.visibility</p:attrName>
                                        </p:attrNameLst>
                                      </p:cBhvr>
                                      <p:to>
                                        <p:strVal val="visible"/>
                                      </p:to>
                                    </p:set>
                                    <p:anim calcmode="lin" valueType="num">
                                      <p:cBhvr additive="base">
                                        <p:cTn id="45" dur="500" fill="hold"/>
                                        <p:tgtEl>
                                          <p:spTgt spid="1229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229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WHOOSH.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292">
                                            <p:txEl>
                                              <p:pRg st="1" end="1"/>
                                            </p:txEl>
                                          </p:spTgt>
                                        </p:tgtEl>
                                        <p:attrNameLst>
                                          <p:attrName>style.visibility</p:attrName>
                                        </p:attrNameLst>
                                      </p:cBhvr>
                                      <p:to>
                                        <p:strVal val="visible"/>
                                      </p:to>
                                    </p:set>
                                    <p:anim calcmode="lin" valueType="num">
                                      <p:cBhvr additive="base">
                                        <p:cTn id="51" dur="500" fill="hold"/>
                                        <p:tgtEl>
                                          <p:spTgt spid="12292">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229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WHOOSH.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2292">
                                            <p:txEl>
                                              <p:pRg st="2" end="2"/>
                                            </p:txEl>
                                          </p:spTgt>
                                        </p:tgtEl>
                                        <p:attrNameLst>
                                          <p:attrName>style.visibility</p:attrName>
                                        </p:attrNameLst>
                                      </p:cBhvr>
                                      <p:to>
                                        <p:strVal val="visible"/>
                                      </p:to>
                                    </p:set>
                                    <p:anim calcmode="lin" valueType="num">
                                      <p:cBhvr additive="base">
                                        <p:cTn id="57" dur="500" fill="hold"/>
                                        <p:tgtEl>
                                          <p:spTgt spid="12292">
                                            <p:txEl>
                                              <p:pRg st="2" end="2"/>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229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2292">
                                            <p:txEl>
                                              <p:pRg st="3" end="3"/>
                                            </p:txEl>
                                          </p:spTgt>
                                        </p:tgtEl>
                                        <p:attrNameLst>
                                          <p:attrName>style.visibility</p:attrName>
                                        </p:attrNameLst>
                                      </p:cBhvr>
                                      <p:to>
                                        <p:strVal val="visible"/>
                                      </p:to>
                                    </p:set>
                                    <p:anim calcmode="lin" valueType="num">
                                      <p:cBhvr additive="base">
                                        <p:cTn id="63" dur="500" fill="hold"/>
                                        <p:tgtEl>
                                          <p:spTgt spid="12292">
                                            <p:txEl>
                                              <p:pRg st="3" end="3"/>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229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WHOOSH.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32" fill="hold" nodeType="clickEffect">
                                  <p:stCondLst>
                                    <p:cond delay="0"/>
                                  </p:stCondLst>
                                  <p:childTnLst>
                                    <p:set>
                                      <p:cBhvr>
                                        <p:cTn id="68" dur="1" fill="hold">
                                          <p:stCondLst>
                                            <p:cond delay="0"/>
                                          </p:stCondLst>
                                        </p:cTn>
                                        <p:tgtEl>
                                          <p:spTgt spid="12331"/>
                                        </p:tgtEl>
                                        <p:attrNameLst>
                                          <p:attrName>style.visibility</p:attrName>
                                        </p:attrNameLst>
                                      </p:cBhvr>
                                      <p:to>
                                        <p:strVal val="visible"/>
                                      </p:to>
                                    </p:set>
                                    <p:animEffect transition="in" filter="box(out)">
                                      <p:cBhvr>
                                        <p:cTn id="69" dur="500"/>
                                        <p:tgtEl>
                                          <p:spTgt spid="12331"/>
                                        </p:tgtEl>
                                      </p:cBhvr>
                                    </p:animEffect>
                                  </p:childTnLst>
                                  <p:subTnLst>
                                    <p:set>
                                      <p:cBhvr override="childStyle">
                                        <p:cTn dur="1" fill="hold" display="0" masterRel="nextClick" afterEffect="1"/>
                                        <p:tgtEl>
                                          <p:spTgt spid="12331"/>
                                        </p:tgtEl>
                                        <p:attrNameLst>
                                          <p:attrName>style.visibility</p:attrName>
                                        </p:attrNameLst>
                                      </p:cBhvr>
                                      <p:to>
                                        <p:strVal val="hidden"/>
                                      </p:to>
                                    </p:se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32" fill="hold" grpId="0" nodeType="clickEffect" nodePh="1">
                                  <p:stCondLst>
                                    <p:cond delay="0"/>
                                  </p:stCondLst>
                                  <p:endCondLst>
                                    <p:cond evt="begin" delay="0">
                                      <p:tn val="72"/>
                                    </p:cond>
                                  </p:endCondLst>
                                  <p:childTnLst>
                                    <p:set>
                                      <p:cBhvr>
                                        <p:cTn id="73" dur="1" fill="hold">
                                          <p:stCondLst>
                                            <p:cond delay="0"/>
                                          </p:stCondLst>
                                        </p:cTn>
                                        <p:tgtEl>
                                          <p:spTgt spid="12388"/>
                                        </p:tgtEl>
                                        <p:attrNameLst>
                                          <p:attrName>style.visibility</p:attrName>
                                        </p:attrNameLst>
                                      </p:cBhvr>
                                      <p:to>
                                        <p:strVal val="visible"/>
                                      </p:to>
                                    </p:set>
                                    <p:animEffect transition="in" filter="box(out)">
                                      <p:cBhvr>
                                        <p:cTn id="74" dur="500"/>
                                        <p:tgtEl>
                                          <p:spTgt spid="12388"/>
                                        </p:tgtEl>
                                      </p:cBhvr>
                                    </p:animEffect>
                                  </p:childTnLst>
                                  <p:subTnLst>
                                    <p:audio>
                                      <p:cMediaNode>
                                        <p:cTn display="0" masterRel="sameClick">
                                          <p:stCondLst>
                                            <p:cond evt="begin" delay="0">
                                              <p:tn val="72"/>
                                            </p:cond>
                                          </p:stCondLst>
                                          <p:endCondLst>
                                            <p:cond evt="onStopAudio" delay="0">
                                              <p:tgtEl>
                                                <p:sldTgt/>
                                              </p:tgtEl>
                                            </p:cond>
                                          </p:endCondLst>
                                        </p:cTn>
                                        <p:tgtEl>
                                          <p:sndTgt r:embed="rId2" name="CAMERA.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32" fill="hold" nodeType="clickEffect">
                                  <p:stCondLst>
                                    <p:cond delay="0"/>
                                  </p:stCondLst>
                                  <p:childTnLst>
                                    <p:set>
                                      <p:cBhvr>
                                        <p:cTn id="78" dur="1" fill="hold">
                                          <p:stCondLst>
                                            <p:cond delay="0"/>
                                          </p:stCondLst>
                                        </p:cTn>
                                        <p:tgtEl>
                                          <p:spTgt spid="148"/>
                                        </p:tgtEl>
                                        <p:attrNameLst>
                                          <p:attrName>style.visibility</p:attrName>
                                        </p:attrNameLst>
                                      </p:cBhvr>
                                      <p:to>
                                        <p:strVal val="visible"/>
                                      </p:to>
                                    </p:set>
                                    <p:animEffect transition="in" filter="box(out)">
                                      <p:cBhvr>
                                        <p:cTn id="79" dur="500"/>
                                        <p:tgtEl>
                                          <p:spTgt spid="148"/>
                                        </p:tgtEl>
                                      </p:cBhvr>
                                    </p:animEffect>
                                  </p:childTnLst>
                                  <p:subTnLst>
                                    <p:set>
                                      <p:cBhvr override="childStyle">
                                        <p:cTn dur="1" fill="hold" display="0" masterRel="nextClick" afterEffect="1"/>
                                        <p:tgtEl>
                                          <p:spTgt spid="148"/>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4" autoUpdateAnimBg="0"/>
      <p:bldP spid="12292" grpId="0" build="p" bldLvl="4" autoUpdateAnimBg="0"/>
      <p:bldP spid="12294" grpId="0" animBg="1" autoUpdateAnimBg="0"/>
      <p:bldP spid="12295" grpId="0" animBg="1" autoUpdateAnimBg="0"/>
      <p:bldP spid="12296" grpId="0" animBg="1" autoUpdateAnimBg="0"/>
      <p:bldP spid="12297" grpId="0" animBg="1" autoUpdateAnimBg="0"/>
      <p:bldP spid="1238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23850" y="457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Clr>
                <a:schemeClr val="accent2"/>
              </a:buClr>
              <a:buFont typeface="Wingdings" pitchFamily="2" charset="2"/>
              <a:buChar char="v"/>
            </a:pPr>
            <a:r>
              <a:rPr kumimoji="1" lang="zh-CN" altLang="en-US" sz="2400">
                <a:latin typeface="Times New Roman" pitchFamily="18" charset="0"/>
                <a:ea typeface="隶书" pitchFamily="49" charset="-122"/>
              </a:rPr>
              <a:t>二维数组理解</a:t>
            </a:r>
            <a:endParaRPr kumimoji="1" lang="zh-CN" altLang="en-US" sz="2400">
              <a:latin typeface="Times New Roman" pitchFamily="18" charset="0"/>
            </a:endParaRPr>
          </a:p>
        </p:txBody>
      </p:sp>
      <p:grpSp>
        <p:nvGrpSpPr>
          <p:cNvPr id="58436" name="Group 68"/>
          <p:cNvGrpSpPr>
            <a:grpSpLocks/>
          </p:cNvGrpSpPr>
          <p:nvPr/>
        </p:nvGrpSpPr>
        <p:grpSpPr bwMode="auto">
          <a:xfrm>
            <a:off x="465138" y="1866900"/>
            <a:ext cx="5394325" cy="2876550"/>
            <a:chOff x="1001" y="1224"/>
            <a:chExt cx="3398" cy="1812"/>
          </a:xfrm>
          <a:solidFill>
            <a:schemeClr val="bg1"/>
          </a:solidFill>
        </p:grpSpPr>
        <p:sp>
          <p:nvSpPr>
            <p:cNvPr id="20536" name="Rectangle 4"/>
            <p:cNvSpPr>
              <a:spLocks noChangeArrowheads="1"/>
            </p:cNvSpPr>
            <p:nvPr/>
          </p:nvSpPr>
          <p:spPr bwMode="auto">
            <a:xfrm>
              <a:off x="1001" y="1224"/>
              <a:ext cx="3398" cy="1812"/>
            </a:xfrm>
            <a:prstGeom prst="rect">
              <a:avLst/>
            </a:prstGeom>
            <a:grp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1" hangingPunct="1"/>
              <a:r>
                <a:rPr kumimoji="1" lang="zh-CN" altLang="en-US" sz="2400" b="1" dirty="0">
                  <a:latin typeface="Times New Roman" pitchFamily="18" charset="0"/>
                  <a:ea typeface="隶书" pitchFamily="49" charset="-122"/>
                </a:rPr>
                <a:t>例    </a:t>
              </a:r>
              <a:r>
                <a:rPr kumimoji="1" lang="en-US" altLang="zh-CN" sz="2400" b="1" dirty="0" err="1">
                  <a:latin typeface="Times New Roman" pitchFamily="18" charset="0"/>
                  <a:ea typeface="隶书" pitchFamily="49" charset="-122"/>
                </a:rPr>
                <a:t>int</a:t>
              </a:r>
              <a:r>
                <a:rPr kumimoji="1" lang="en-US" altLang="zh-CN" sz="2400" b="1" dirty="0">
                  <a:latin typeface="Times New Roman" pitchFamily="18" charset="0"/>
                  <a:ea typeface="隶书" pitchFamily="49" charset="-122"/>
                </a:rPr>
                <a:t> a[3][4];</a:t>
              </a: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grpSp>
          <p:nvGrpSpPr>
            <p:cNvPr id="20537" name="Group 44"/>
            <p:cNvGrpSpPr>
              <a:grpSpLocks/>
            </p:cNvGrpSpPr>
            <p:nvPr/>
          </p:nvGrpSpPr>
          <p:grpSpPr bwMode="auto">
            <a:xfrm>
              <a:off x="1850" y="1643"/>
              <a:ext cx="2091" cy="1044"/>
              <a:chOff x="1538" y="2051"/>
              <a:chExt cx="1723" cy="1044"/>
            </a:xfrm>
            <a:grpFill/>
          </p:grpSpPr>
          <p:sp>
            <p:nvSpPr>
              <p:cNvPr id="20553" name="Rectangle 8"/>
              <p:cNvSpPr>
                <a:spLocks noChangeArrowheads="1"/>
              </p:cNvSpPr>
              <p:nvPr/>
            </p:nvSpPr>
            <p:spPr bwMode="auto">
              <a:xfrm>
                <a:off x="1538" y="2051"/>
                <a:ext cx="1712" cy="1044"/>
              </a:xfrm>
              <a:prstGeom prst="rect">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a:latin typeface="Times New Roman" pitchFamily="18" charset="0"/>
                </a:endParaRPr>
              </a:p>
            </p:txBody>
          </p:sp>
          <p:sp>
            <p:nvSpPr>
              <p:cNvPr id="20554" name="Line 9"/>
              <p:cNvSpPr>
                <a:spLocks noChangeShapeType="1"/>
              </p:cNvSpPr>
              <p:nvPr/>
            </p:nvSpPr>
            <p:spPr bwMode="auto">
              <a:xfrm>
                <a:off x="1549" y="2429"/>
                <a:ext cx="1712" cy="0"/>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5" name="Line 10"/>
              <p:cNvSpPr>
                <a:spLocks noChangeShapeType="1"/>
              </p:cNvSpPr>
              <p:nvPr/>
            </p:nvSpPr>
            <p:spPr bwMode="auto">
              <a:xfrm>
                <a:off x="1538" y="2762"/>
                <a:ext cx="1712" cy="0"/>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6" name="Line 11"/>
              <p:cNvSpPr>
                <a:spLocks noChangeShapeType="1"/>
              </p:cNvSpPr>
              <p:nvPr/>
            </p:nvSpPr>
            <p:spPr bwMode="auto">
              <a:xfrm>
                <a:off x="2394" y="2051"/>
                <a:ext cx="0" cy="1044"/>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7" name="Line 12"/>
              <p:cNvSpPr>
                <a:spLocks noChangeShapeType="1"/>
              </p:cNvSpPr>
              <p:nvPr/>
            </p:nvSpPr>
            <p:spPr bwMode="auto">
              <a:xfrm>
                <a:off x="1949" y="2051"/>
                <a:ext cx="0" cy="1044"/>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8" name="Line 13"/>
              <p:cNvSpPr>
                <a:spLocks noChangeShapeType="1"/>
              </p:cNvSpPr>
              <p:nvPr/>
            </p:nvSpPr>
            <p:spPr bwMode="auto">
              <a:xfrm>
                <a:off x="2827" y="2051"/>
                <a:ext cx="0" cy="1044"/>
              </a:xfrm>
              <a:prstGeom prst="lin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38" name="Group 48"/>
            <p:cNvGrpSpPr>
              <a:grpSpLocks/>
            </p:cNvGrpSpPr>
            <p:nvPr/>
          </p:nvGrpSpPr>
          <p:grpSpPr bwMode="auto">
            <a:xfrm>
              <a:off x="1815" y="1689"/>
              <a:ext cx="2141" cy="250"/>
              <a:chOff x="1503" y="2097"/>
              <a:chExt cx="2141" cy="250"/>
            </a:xfrm>
            <a:grpFill/>
          </p:grpSpPr>
          <p:sp>
            <p:nvSpPr>
              <p:cNvPr id="20549" name="Text Box 43"/>
              <p:cNvSpPr txBox="1">
                <a:spLocks noChangeArrowheads="1"/>
              </p:cNvSpPr>
              <p:nvPr/>
            </p:nvSpPr>
            <p:spPr bwMode="auto">
              <a:xfrm>
                <a:off x="1503"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a[0][0]</a:t>
                </a:r>
              </a:p>
            </p:txBody>
          </p:sp>
          <p:sp>
            <p:nvSpPr>
              <p:cNvPr id="20550" name="Text Box 45"/>
              <p:cNvSpPr txBox="1">
                <a:spLocks noChangeArrowheads="1"/>
              </p:cNvSpPr>
              <p:nvPr/>
            </p:nvSpPr>
            <p:spPr bwMode="auto">
              <a:xfrm>
                <a:off x="2031"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a[0][1]</a:t>
                </a:r>
              </a:p>
            </p:txBody>
          </p:sp>
          <p:sp>
            <p:nvSpPr>
              <p:cNvPr id="20551" name="Text Box 46"/>
              <p:cNvSpPr txBox="1">
                <a:spLocks noChangeArrowheads="1"/>
              </p:cNvSpPr>
              <p:nvPr/>
            </p:nvSpPr>
            <p:spPr bwMode="auto">
              <a:xfrm>
                <a:off x="2559"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a[0][2]</a:t>
                </a:r>
              </a:p>
            </p:txBody>
          </p:sp>
          <p:sp>
            <p:nvSpPr>
              <p:cNvPr id="20552" name="Text Box 47"/>
              <p:cNvSpPr txBox="1">
                <a:spLocks noChangeArrowheads="1"/>
              </p:cNvSpPr>
              <p:nvPr/>
            </p:nvSpPr>
            <p:spPr bwMode="auto">
              <a:xfrm>
                <a:off x="3087"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a[0][3]</a:t>
                </a:r>
                <a:endParaRPr kumimoji="1" lang="en-US" altLang="zh-CN" sz="2000" dirty="0">
                  <a:solidFill>
                    <a:srgbClr val="669900"/>
                  </a:solidFill>
                  <a:latin typeface="Times New Roman" pitchFamily="18" charset="0"/>
                </a:endParaRPr>
              </a:p>
            </p:txBody>
          </p:sp>
        </p:grpSp>
        <p:grpSp>
          <p:nvGrpSpPr>
            <p:cNvPr id="20539" name="Group 49"/>
            <p:cNvGrpSpPr>
              <a:grpSpLocks/>
            </p:cNvGrpSpPr>
            <p:nvPr/>
          </p:nvGrpSpPr>
          <p:grpSpPr bwMode="auto">
            <a:xfrm>
              <a:off x="1815" y="2049"/>
              <a:ext cx="2141" cy="250"/>
              <a:chOff x="1503" y="2097"/>
              <a:chExt cx="2141" cy="250"/>
            </a:xfrm>
            <a:grpFill/>
          </p:grpSpPr>
          <p:sp>
            <p:nvSpPr>
              <p:cNvPr id="20545" name="Text Box 50"/>
              <p:cNvSpPr txBox="1">
                <a:spLocks noChangeArrowheads="1"/>
              </p:cNvSpPr>
              <p:nvPr/>
            </p:nvSpPr>
            <p:spPr bwMode="auto">
              <a:xfrm>
                <a:off x="1503"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3300"/>
                    </a:solidFill>
                    <a:latin typeface="Times New Roman" pitchFamily="18" charset="0"/>
                  </a:rPr>
                  <a:t>a[1][0]</a:t>
                </a:r>
                <a:endParaRPr kumimoji="1" lang="en-US" altLang="zh-CN" sz="2000" dirty="0">
                  <a:solidFill>
                    <a:srgbClr val="660066"/>
                  </a:solidFill>
                  <a:latin typeface="Times New Roman" pitchFamily="18" charset="0"/>
                </a:endParaRPr>
              </a:p>
            </p:txBody>
          </p:sp>
          <p:sp>
            <p:nvSpPr>
              <p:cNvPr id="20546" name="Text Box 51"/>
              <p:cNvSpPr txBox="1">
                <a:spLocks noChangeArrowheads="1"/>
              </p:cNvSpPr>
              <p:nvPr/>
            </p:nvSpPr>
            <p:spPr bwMode="auto">
              <a:xfrm>
                <a:off x="2031"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3300"/>
                    </a:solidFill>
                    <a:latin typeface="Times New Roman" pitchFamily="18" charset="0"/>
                  </a:rPr>
                  <a:t>a[1][1]</a:t>
                </a:r>
                <a:endParaRPr kumimoji="1" lang="en-US" altLang="zh-CN" sz="2000" dirty="0">
                  <a:solidFill>
                    <a:srgbClr val="660066"/>
                  </a:solidFill>
                  <a:latin typeface="Times New Roman" pitchFamily="18" charset="0"/>
                </a:endParaRPr>
              </a:p>
            </p:txBody>
          </p:sp>
          <p:sp>
            <p:nvSpPr>
              <p:cNvPr id="20547" name="Text Box 52"/>
              <p:cNvSpPr txBox="1">
                <a:spLocks noChangeArrowheads="1"/>
              </p:cNvSpPr>
              <p:nvPr/>
            </p:nvSpPr>
            <p:spPr bwMode="auto">
              <a:xfrm>
                <a:off x="2559"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3300"/>
                    </a:solidFill>
                    <a:latin typeface="Times New Roman" pitchFamily="18" charset="0"/>
                  </a:rPr>
                  <a:t>a[1][2]</a:t>
                </a:r>
              </a:p>
            </p:txBody>
          </p:sp>
          <p:sp>
            <p:nvSpPr>
              <p:cNvPr id="20548" name="Text Box 53"/>
              <p:cNvSpPr txBox="1">
                <a:spLocks noChangeArrowheads="1"/>
              </p:cNvSpPr>
              <p:nvPr/>
            </p:nvSpPr>
            <p:spPr bwMode="auto">
              <a:xfrm>
                <a:off x="3087"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3300"/>
                    </a:solidFill>
                    <a:latin typeface="Times New Roman" pitchFamily="18" charset="0"/>
                  </a:rPr>
                  <a:t>a[1][3]</a:t>
                </a:r>
                <a:endParaRPr kumimoji="1" lang="en-US" altLang="zh-CN" sz="2000" dirty="0">
                  <a:solidFill>
                    <a:srgbClr val="660066"/>
                  </a:solidFill>
                  <a:latin typeface="Times New Roman" pitchFamily="18" charset="0"/>
                </a:endParaRPr>
              </a:p>
            </p:txBody>
          </p:sp>
        </p:grpSp>
        <p:grpSp>
          <p:nvGrpSpPr>
            <p:cNvPr id="20540" name="Group 54"/>
            <p:cNvGrpSpPr>
              <a:grpSpLocks/>
            </p:cNvGrpSpPr>
            <p:nvPr/>
          </p:nvGrpSpPr>
          <p:grpSpPr bwMode="auto">
            <a:xfrm>
              <a:off x="1815" y="2409"/>
              <a:ext cx="2141" cy="250"/>
              <a:chOff x="1503" y="2097"/>
              <a:chExt cx="2141" cy="250"/>
            </a:xfrm>
            <a:grpFill/>
          </p:grpSpPr>
          <p:sp>
            <p:nvSpPr>
              <p:cNvPr id="20541" name="Text Box 55"/>
              <p:cNvSpPr txBox="1">
                <a:spLocks noChangeArrowheads="1"/>
              </p:cNvSpPr>
              <p:nvPr/>
            </p:nvSpPr>
            <p:spPr bwMode="auto">
              <a:xfrm>
                <a:off x="1503"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9900"/>
                    </a:solidFill>
                    <a:latin typeface="Times New Roman" pitchFamily="18" charset="0"/>
                  </a:rPr>
                  <a:t>a[2][0]</a:t>
                </a:r>
              </a:p>
            </p:txBody>
          </p:sp>
          <p:sp>
            <p:nvSpPr>
              <p:cNvPr id="20542" name="Text Box 56"/>
              <p:cNvSpPr txBox="1">
                <a:spLocks noChangeArrowheads="1"/>
              </p:cNvSpPr>
              <p:nvPr/>
            </p:nvSpPr>
            <p:spPr bwMode="auto">
              <a:xfrm>
                <a:off x="2031"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9900"/>
                    </a:solidFill>
                    <a:latin typeface="Times New Roman" pitchFamily="18" charset="0"/>
                  </a:rPr>
                  <a:t>a[2][1]</a:t>
                </a:r>
              </a:p>
            </p:txBody>
          </p:sp>
          <p:sp>
            <p:nvSpPr>
              <p:cNvPr id="20543" name="Text Box 57"/>
              <p:cNvSpPr txBox="1">
                <a:spLocks noChangeArrowheads="1"/>
              </p:cNvSpPr>
              <p:nvPr/>
            </p:nvSpPr>
            <p:spPr bwMode="auto">
              <a:xfrm>
                <a:off x="2559"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9900"/>
                    </a:solidFill>
                    <a:latin typeface="Times New Roman" pitchFamily="18" charset="0"/>
                  </a:rPr>
                  <a:t>a[2][2]</a:t>
                </a:r>
              </a:p>
            </p:txBody>
          </p:sp>
          <p:sp>
            <p:nvSpPr>
              <p:cNvPr id="20544" name="Text Box 58"/>
              <p:cNvSpPr txBox="1">
                <a:spLocks noChangeArrowheads="1"/>
              </p:cNvSpPr>
              <p:nvPr/>
            </p:nvSpPr>
            <p:spPr bwMode="auto">
              <a:xfrm>
                <a:off x="3087" y="2097"/>
                <a:ext cx="55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9900"/>
                    </a:solidFill>
                    <a:latin typeface="Times New Roman" pitchFamily="18" charset="0"/>
                  </a:rPr>
                  <a:t>a[2][3]</a:t>
                </a:r>
              </a:p>
            </p:txBody>
          </p:sp>
        </p:grpSp>
      </p:grpSp>
      <p:sp>
        <p:nvSpPr>
          <p:cNvPr id="58430" name="AutoShape 62"/>
          <p:cNvSpPr>
            <a:spLocks noChangeArrowheads="1"/>
          </p:cNvSpPr>
          <p:nvPr/>
        </p:nvSpPr>
        <p:spPr bwMode="auto">
          <a:xfrm>
            <a:off x="1214240" y="5006206"/>
            <a:ext cx="4583509" cy="998489"/>
          </a:xfrm>
          <a:prstGeom prst="wedgeEllipseCallout">
            <a:avLst>
              <a:gd name="adj1" fmla="val -15264"/>
              <a:gd name="adj2" fmla="val -112301"/>
            </a:avLst>
          </a:prstGeom>
          <a:solidFill>
            <a:srgbClr val="FFFF99"/>
          </a:solidFill>
          <a:ln w="38100">
            <a:solidFill>
              <a:srgbClr val="0000FF"/>
            </a:solidFill>
            <a:miter lim="800000"/>
            <a:headEnd/>
            <a:tailEnd/>
          </a:ln>
          <a:effectLst/>
        </p:spPr>
        <p:txBody>
          <a:bodyPr wrap="none" lIns="90000" tIns="46800" rIns="90000" bIns="46800" anchor="ctr">
            <a:spAutoFit/>
          </a:bodyPr>
          <a:lstStyle/>
          <a:p>
            <a:pPr algn="ctr" eaLnBrk="1" hangingPunct="1"/>
            <a:r>
              <a:rPr kumimoji="1" lang="zh-CN" altLang="en-US" sz="2000" b="1" dirty="0">
                <a:solidFill>
                  <a:srgbClr val="C00000"/>
                </a:solidFill>
                <a:latin typeface="Times New Roman" pitchFamily="18" charset="0"/>
              </a:rPr>
              <a:t>每个元素</a:t>
            </a:r>
            <a:r>
              <a:rPr kumimoji="1" lang="en-US" altLang="zh-CN" sz="2000" b="1" dirty="0">
                <a:solidFill>
                  <a:srgbClr val="C00000"/>
                </a:solidFill>
                <a:latin typeface="Times New Roman" pitchFamily="18" charset="0"/>
              </a:rPr>
              <a:t>a[</a:t>
            </a:r>
            <a:r>
              <a:rPr kumimoji="1" lang="en-US" altLang="zh-CN" sz="2000" b="1" dirty="0" err="1">
                <a:solidFill>
                  <a:srgbClr val="C00000"/>
                </a:solidFill>
                <a:latin typeface="Times New Roman" pitchFamily="18" charset="0"/>
              </a:rPr>
              <a:t>i</a:t>
            </a:r>
            <a:r>
              <a:rPr kumimoji="1" lang="en-US" altLang="zh-CN" sz="2000" b="1" dirty="0">
                <a:solidFill>
                  <a:srgbClr val="C00000"/>
                </a:solidFill>
                <a:latin typeface="Times New Roman" pitchFamily="18" charset="0"/>
              </a:rPr>
              <a:t>]</a:t>
            </a:r>
            <a:r>
              <a:rPr kumimoji="1" lang="zh-CN" altLang="en-US" sz="2000" b="1" dirty="0">
                <a:solidFill>
                  <a:srgbClr val="C00000"/>
                </a:solidFill>
                <a:latin typeface="Times New Roman" pitchFamily="18" charset="0"/>
              </a:rPr>
              <a:t>由包含</a:t>
            </a:r>
            <a:r>
              <a:rPr kumimoji="1" lang="en-US" altLang="zh-CN" sz="2000" b="1" dirty="0">
                <a:solidFill>
                  <a:srgbClr val="C00000"/>
                </a:solidFill>
                <a:latin typeface="Times New Roman" pitchFamily="18" charset="0"/>
              </a:rPr>
              <a:t>4</a:t>
            </a:r>
            <a:r>
              <a:rPr kumimoji="1" lang="zh-CN" altLang="en-US" sz="2000" b="1" dirty="0">
                <a:solidFill>
                  <a:srgbClr val="C00000"/>
                </a:solidFill>
                <a:latin typeface="Times New Roman" pitchFamily="18" charset="0"/>
              </a:rPr>
              <a:t>个元素</a:t>
            </a:r>
          </a:p>
          <a:p>
            <a:pPr algn="ctr" eaLnBrk="1" hangingPunct="1"/>
            <a:r>
              <a:rPr kumimoji="1" lang="zh-CN" altLang="en-US" sz="2000" b="1" dirty="0">
                <a:solidFill>
                  <a:srgbClr val="C00000"/>
                </a:solidFill>
                <a:latin typeface="Times New Roman" pitchFamily="18" charset="0"/>
              </a:rPr>
              <a:t>的一维数组组成</a:t>
            </a:r>
          </a:p>
        </p:txBody>
      </p:sp>
      <p:sp>
        <p:nvSpPr>
          <p:cNvPr id="58373" name="AutoShape 5"/>
          <p:cNvSpPr>
            <a:spLocks noChangeArrowheads="1"/>
          </p:cNvSpPr>
          <p:nvPr/>
        </p:nvSpPr>
        <p:spPr bwMode="auto">
          <a:xfrm>
            <a:off x="1333605" y="1198289"/>
            <a:ext cx="4608304" cy="565697"/>
          </a:xfrm>
          <a:prstGeom prst="wedgeEllipseCallout">
            <a:avLst>
              <a:gd name="adj1" fmla="val -1144"/>
              <a:gd name="adj2" fmla="val 151412"/>
            </a:avLst>
          </a:prstGeom>
          <a:solidFill>
            <a:srgbClr val="FFFF99"/>
          </a:solidFill>
          <a:ln w="38100">
            <a:solidFill>
              <a:srgbClr val="0000FF"/>
            </a:solidFill>
            <a:miter lim="800000"/>
            <a:headEnd/>
            <a:tailEnd/>
          </a:ln>
          <a:effectLst/>
        </p:spPr>
        <p:txBody>
          <a:bodyPr wrap="none" lIns="90000" tIns="46800" rIns="90000" bIns="46800" anchor="ctr">
            <a:spAutoFit/>
          </a:bodyPr>
          <a:lstStyle/>
          <a:p>
            <a:pPr algn="ctr" eaLnBrk="1" hangingPunct="1"/>
            <a:r>
              <a:rPr kumimoji="1" lang="zh-CN" altLang="en-US" sz="2000" b="1" dirty="0">
                <a:solidFill>
                  <a:srgbClr val="C00000"/>
                </a:solidFill>
                <a:latin typeface="Times New Roman" pitchFamily="18" charset="0"/>
              </a:rPr>
              <a:t>二维数组</a:t>
            </a:r>
            <a:r>
              <a:rPr kumimoji="1" lang="en-US" altLang="zh-CN" sz="2000" b="1" dirty="0">
                <a:solidFill>
                  <a:srgbClr val="C00000"/>
                </a:solidFill>
                <a:latin typeface="Times New Roman" pitchFamily="18" charset="0"/>
              </a:rPr>
              <a:t>a</a:t>
            </a:r>
            <a:r>
              <a:rPr kumimoji="1" lang="zh-CN" altLang="en-US" sz="2000" b="1" dirty="0">
                <a:solidFill>
                  <a:srgbClr val="C00000"/>
                </a:solidFill>
                <a:latin typeface="Times New Roman" pitchFamily="18" charset="0"/>
              </a:rPr>
              <a:t>是由</a:t>
            </a:r>
            <a:r>
              <a:rPr kumimoji="1" lang="en-US" altLang="zh-CN" sz="2000" b="1" dirty="0">
                <a:solidFill>
                  <a:srgbClr val="C00000"/>
                </a:solidFill>
                <a:latin typeface="Times New Roman" pitchFamily="18" charset="0"/>
              </a:rPr>
              <a:t>3</a:t>
            </a:r>
            <a:r>
              <a:rPr kumimoji="1" lang="zh-CN" altLang="en-US" sz="2000" b="1" dirty="0">
                <a:solidFill>
                  <a:srgbClr val="C00000"/>
                </a:solidFill>
                <a:latin typeface="Times New Roman" pitchFamily="18" charset="0"/>
              </a:rPr>
              <a:t>个元素组成</a:t>
            </a:r>
          </a:p>
        </p:txBody>
      </p:sp>
      <p:grpSp>
        <p:nvGrpSpPr>
          <p:cNvPr id="58427" name="Group 59"/>
          <p:cNvGrpSpPr>
            <a:grpSpLocks/>
          </p:cNvGrpSpPr>
          <p:nvPr/>
        </p:nvGrpSpPr>
        <p:grpSpPr bwMode="auto">
          <a:xfrm>
            <a:off x="1086644" y="2630154"/>
            <a:ext cx="592137" cy="1425575"/>
            <a:chOff x="1111" y="2101"/>
            <a:chExt cx="373" cy="898"/>
          </a:xfrm>
        </p:grpSpPr>
        <p:sp>
          <p:nvSpPr>
            <p:cNvPr id="20533" name="Text Box 7"/>
            <p:cNvSpPr txBox="1">
              <a:spLocks noChangeArrowheads="1"/>
            </p:cNvSpPr>
            <p:nvPr/>
          </p:nvSpPr>
          <p:spPr bwMode="auto">
            <a:xfrm>
              <a:off x="1111" y="2101"/>
              <a:ext cx="3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gn="ctr"/>
              <a:r>
                <a:rPr kumimoji="1" lang="en-US" altLang="zh-CN" sz="2000">
                  <a:solidFill>
                    <a:srgbClr val="0000FF"/>
                  </a:solidFill>
                  <a:latin typeface="Times New Roman" pitchFamily="18" charset="0"/>
                </a:rPr>
                <a:t>a[0]</a:t>
              </a:r>
              <a:endParaRPr kumimoji="1" lang="en-US" altLang="zh-CN" sz="2000">
                <a:latin typeface="Times New Roman" pitchFamily="18" charset="0"/>
              </a:endParaRPr>
            </a:p>
          </p:txBody>
        </p:sp>
        <p:sp>
          <p:nvSpPr>
            <p:cNvPr id="20534" name="Text Box 41"/>
            <p:cNvSpPr txBox="1">
              <a:spLocks noChangeArrowheads="1"/>
            </p:cNvSpPr>
            <p:nvPr/>
          </p:nvSpPr>
          <p:spPr bwMode="auto">
            <a:xfrm>
              <a:off x="1111" y="2425"/>
              <a:ext cx="3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gn="ctr"/>
              <a:r>
                <a:rPr kumimoji="1" lang="en-US" altLang="zh-CN" sz="2000">
                  <a:solidFill>
                    <a:srgbClr val="FF3300"/>
                  </a:solidFill>
                  <a:latin typeface="Times New Roman" pitchFamily="18" charset="0"/>
                </a:rPr>
                <a:t>a[1]</a:t>
              </a:r>
              <a:endParaRPr kumimoji="1" lang="en-US" altLang="zh-CN" sz="2000">
                <a:latin typeface="Times New Roman" pitchFamily="18" charset="0"/>
              </a:endParaRPr>
            </a:p>
          </p:txBody>
        </p:sp>
        <p:sp>
          <p:nvSpPr>
            <p:cNvPr id="20535" name="Text Box 42"/>
            <p:cNvSpPr txBox="1">
              <a:spLocks noChangeArrowheads="1"/>
            </p:cNvSpPr>
            <p:nvPr/>
          </p:nvSpPr>
          <p:spPr bwMode="auto">
            <a:xfrm>
              <a:off x="1111" y="2749"/>
              <a:ext cx="3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gn="ctr"/>
              <a:r>
                <a:rPr kumimoji="1" lang="en-US" altLang="zh-CN" sz="2000">
                  <a:solidFill>
                    <a:srgbClr val="FF9900"/>
                  </a:solidFill>
                  <a:latin typeface="Times New Roman" pitchFamily="18" charset="0"/>
                </a:rPr>
                <a:t>a[2]</a:t>
              </a:r>
              <a:endParaRPr kumimoji="1" lang="en-US" altLang="zh-CN" sz="2000">
                <a:latin typeface="Times New Roman" pitchFamily="18" charset="0"/>
              </a:endParaRPr>
            </a:p>
          </p:txBody>
        </p:sp>
      </p:grpSp>
      <p:grpSp>
        <p:nvGrpSpPr>
          <p:cNvPr id="58434" name="Group 66"/>
          <p:cNvGrpSpPr>
            <a:grpSpLocks/>
          </p:cNvGrpSpPr>
          <p:nvPr/>
        </p:nvGrpSpPr>
        <p:grpSpPr bwMode="auto">
          <a:xfrm>
            <a:off x="481013" y="4038604"/>
            <a:ext cx="1004887" cy="608013"/>
            <a:chOff x="663" y="3012"/>
            <a:chExt cx="633" cy="383"/>
          </a:xfrm>
        </p:grpSpPr>
        <p:sp>
          <p:nvSpPr>
            <p:cNvPr id="20531" name="Line 60"/>
            <p:cNvSpPr>
              <a:spLocks noChangeShapeType="1"/>
            </p:cNvSpPr>
            <p:nvPr/>
          </p:nvSpPr>
          <p:spPr bwMode="auto">
            <a:xfrm flipV="1">
              <a:off x="996" y="3012"/>
              <a:ext cx="300" cy="204"/>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0532" name="Text Box 61"/>
            <p:cNvSpPr txBox="1">
              <a:spLocks noChangeArrowheads="1"/>
            </p:cNvSpPr>
            <p:nvPr/>
          </p:nvSpPr>
          <p:spPr bwMode="auto">
            <a:xfrm>
              <a:off x="663" y="3142"/>
              <a:ext cx="438"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b="1" dirty="0">
                  <a:solidFill>
                    <a:srgbClr val="C00000"/>
                  </a:solidFill>
                  <a:latin typeface="Times New Roman" pitchFamily="18" charset="0"/>
                </a:rPr>
                <a:t>行名</a:t>
              </a:r>
            </a:p>
          </p:txBody>
        </p:sp>
      </p:grpSp>
      <p:grpSp>
        <p:nvGrpSpPr>
          <p:cNvPr id="58502" name="Group 134"/>
          <p:cNvGrpSpPr>
            <a:grpSpLocks/>
          </p:cNvGrpSpPr>
          <p:nvPr/>
        </p:nvGrpSpPr>
        <p:grpSpPr bwMode="auto">
          <a:xfrm>
            <a:off x="6069013" y="955675"/>
            <a:ext cx="2898775" cy="4598988"/>
            <a:chOff x="3823" y="602"/>
            <a:chExt cx="1826" cy="2897"/>
          </a:xfrm>
        </p:grpSpPr>
        <p:grpSp>
          <p:nvGrpSpPr>
            <p:cNvPr id="20489" name="Group 130"/>
            <p:cNvGrpSpPr>
              <a:grpSpLocks/>
            </p:cNvGrpSpPr>
            <p:nvPr/>
          </p:nvGrpSpPr>
          <p:grpSpPr bwMode="auto">
            <a:xfrm>
              <a:off x="3823" y="631"/>
              <a:ext cx="1370" cy="2868"/>
              <a:chOff x="3931" y="223"/>
              <a:chExt cx="1370" cy="2868"/>
            </a:xfrm>
          </p:grpSpPr>
          <p:sp>
            <p:nvSpPr>
              <p:cNvPr id="20493" name="Rectangle 72"/>
              <p:cNvSpPr>
                <a:spLocks noChangeArrowheads="1"/>
              </p:cNvSpPr>
              <p:nvPr/>
            </p:nvSpPr>
            <p:spPr bwMode="auto">
              <a:xfrm>
                <a:off x="4189" y="247"/>
                <a:ext cx="1112" cy="2832"/>
              </a:xfrm>
              <a:prstGeom prst="rect">
                <a:avLst/>
              </a:prstGeom>
              <a:no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4" name="Line 73"/>
              <p:cNvSpPr>
                <a:spLocks noChangeShapeType="1"/>
              </p:cNvSpPr>
              <p:nvPr/>
            </p:nvSpPr>
            <p:spPr bwMode="auto">
              <a:xfrm>
                <a:off x="4181" y="492"/>
                <a:ext cx="110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74"/>
              <p:cNvSpPr>
                <a:spLocks noChangeShapeType="1"/>
              </p:cNvSpPr>
              <p:nvPr/>
            </p:nvSpPr>
            <p:spPr bwMode="auto">
              <a:xfrm>
                <a:off x="4181" y="726"/>
                <a:ext cx="110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Line 75"/>
              <p:cNvSpPr>
                <a:spLocks noChangeShapeType="1"/>
              </p:cNvSpPr>
              <p:nvPr/>
            </p:nvSpPr>
            <p:spPr bwMode="auto">
              <a:xfrm>
                <a:off x="4181" y="961"/>
                <a:ext cx="111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7" name="Line 76"/>
              <p:cNvSpPr>
                <a:spLocks noChangeShapeType="1"/>
              </p:cNvSpPr>
              <p:nvPr/>
            </p:nvSpPr>
            <p:spPr bwMode="auto">
              <a:xfrm>
                <a:off x="4181" y="1195"/>
                <a:ext cx="1112"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8" name="Line 77"/>
              <p:cNvSpPr>
                <a:spLocks noChangeShapeType="1"/>
              </p:cNvSpPr>
              <p:nvPr/>
            </p:nvSpPr>
            <p:spPr bwMode="auto">
              <a:xfrm>
                <a:off x="4181" y="1430"/>
                <a:ext cx="111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0499" name="Line 95"/>
              <p:cNvSpPr>
                <a:spLocks noChangeShapeType="1"/>
              </p:cNvSpPr>
              <p:nvPr/>
            </p:nvSpPr>
            <p:spPr bwMode="auto">
              <a:xfrm>
                <a:off x="4181" y="1664"/>
                <a:ext cx="111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0500" name="Line 96"/>
              <p:cNvSpPr>
                <a:spLocks noChangeShapeType="1"/>
              </p:cNvSpPr>
              <p:nvPr/>
            </p:nvSpPr>
            <p:spPr bwMode="auto">
              <a:xfrm>
                <a:off x="4181" y="1899"/>
                <a:ext cx="111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0501" name="Line 97"/>
              <p:cNvSpPr>
                <a:spLocks noChangeShapeType="1"/>
              </p:cNvSpPr>
              <p:nvPr/>
            </p:nvSpPr>
            <p:spPr bwMode="auto">
              <a:xfrm>
                <a:off x="4181" y="2134"/>
                <a:ext cx="1112"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0502" name="Line 98"/>
              <p:cNvSpPr>
                <a:spLocks noChangeShapeType="1"/>
              </p:cNvSpPr>
              <p:nvPr/>
            </p:nvSpPr>
            <p:spPr bwMode="auto">
              <a:xfrm>
                <a:off x="4181" y="2368"/>
                <a:ext cx="111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0503" name="Line 99"/>
              <p:cNvSpPr>
                <a:spLocks noChangeShapeType="1"/>
              </p:cNvSpPr>
              <p:nvPr/>
            </p:nvSpPr>
            <p:spPr bwMode="auto">
              <a:xfrm>
                <a:off x="4181" y="2603"/>
                <a:ext cx="111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0504" name="Line 100"/>
              <p:cNvSpPr>
                <a:spLocks noChangeShapeType="1"/>
              </p:cNvSpPr>
              <p:nvPr/>
            </p:nvSpPr>
            <p:spPr bwMode="auto">
              <a:xfrm>
                <a:off x="4181" y="2837"/>
                <a:ext cx="111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20505" name="Group 83"/>
              <p:cNvGrpSpPr>
                <a:grpSpLocks/>
              </p:cNvGrpSpPr>
              <p:nvPr/>
            </p:nvGrpSpPr>
            <p:grpSpPr bwMode="auto">
              <a:xfrm>
                <a:off x="3983" y="260"/>
                <a:ext cx="206" cy="1425"/>
                <a:chOff x="1403" y="380"/>
                <a:chExt cx="206" cy="1425"/>
              </a:xfrm>
            </p:grpSpPr>
            <p:sp>
              <p:nvSpPr>
                <p:cNvPr id="20525" name="Text Box 84"/>
                <p:cNvSpPr txBox="1">
                  <a:spLocks noChangeArrowheads="1"/>
                </p:cNvSpPr>
                <p:nvPr/>
              </p:nvSpPr>
              <p:spPr bwMode="auto">
                <a:xfrm>
                  <a:off x="1413" y="38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0</a:t>
                  </a:r>
                </a:p>
              </p:txBody>
            </p:sp>
            <p:sp>
              <p:nvSpPr>
                <p:cNvPr id="20526" name="Text Box 85"/>
                <p:cNvSpPr txBox="1">
                  <a:spLocks noChangeArrowheads="1"/>
                </p:cNvSpPr>
                <p:nvPr/>
              </p:nvSpPr>
              <p:spPr bwMode="auto">
                <a:xfrm>
                  <a:off x="1413" y="59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1</a:t>
                  </a:r>
                </a:p>
              </p:txBody>
            </p:sp>
            <p:sp>
              <p:nvSpPr>
                <p:cNvPr id="20527" name="Text Box 86"/>
                <p:cNvSpPr txBox="1">
                  <a:spLocks noChangeArrowheads="1"/>
                </p:cNvSpPr>
                <p:nvPr/>
              </p:nvSpPr>
              <p:spPr bwMode="auto">
                <a:xfrm>
                  <a:off x="1413" y="131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4</a:t>
                  </a:r>
                </a:p>
              </p:txBody>
            </p:sp>
            <p:sp>
              <p:nvSpPr>
                <p:cNvPr id="20528" name="Text Box 87"/>
                <p:cNvSpPr txBox="1">
                  <a:spLocks noChangeArrowheads="1"/>
                </p:cNvSpPr>
                <p:nvPr/>
              </p:nvSpPr>
              <p:spPr bwMode="auto">
                <a:xfrm>
                  <a:off x="1413"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5</a:t>
                  </a:r>
                </a:p>
              </p:txBody>
            </p:sp>
            <p:sp>
              <p:nvSpPr>
                <p:cNvPr id="20529" name="Text Box 88"/>
                <p:cNvSpPr txBox="1">
                  <a:spLocks noChangeArrowheads="1"/>
                </p:cNvSpPr>
                <p:nvPr/>
              </p:nvSpPr>
              <p:spPr bwMode="auto">
                <a:xfrm>
                  <a:off x="1403" y="78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2</a:t>
                  </a:r>
                </a:p>
              </p:txBody>
            </p:sp>
            <p:sp>
              <p:nvSpPr>
                <p:cNvPr id="20530" name="Text Box 89"/>
                <p:cNvSpPr txBox="1">
                  <a:spLocks noChangeArrowheads="1"/>
                </p:cNvSpPr>
                <p:nvPr/>
              </p:nvSpPr>
              <p:spPr bwMode="auto">
                <a:xfrm>
                  <a:off x="1403" y="107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3</a:t>
                  </a:r>
                </a:p>
              </p:txBody>
            </p:sp>
          </p:grpSp>
          <p:sp>
            <p:nvSpPr>
              <p:cNvPr id="20506" name="Text Box 78"/>
              <p:cNvSpPr txBox="1">
                <a:spLocks noChangeArrowheads="1"/>
              </p:cNvSpPr>
              <p:nvPr/>
            </p:nvSpPr>
            <p:spPr bwMode="auto">
              <a:xfrm>
                <a:off x="4439" y="463"/>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a[0][1]</a:t>
                </a:r>
              </a:p>
            </p:txBody>
          </p:sp>
          <p:sp>
            <p:nvSpPr>
              <p:cNvPr id="20507" name="Text Box 79"/>
              <p:cNvSpPr txBox="1">
                <a:spLocks noChangeArrowheads="1"/>
              </p:cNvSpPr>
              <p:nvPr/>
            </p:nvSpPr>
            <p:spPr bwMode="auto">
              <a:xfrm>
                <a:off x="4439" y="703"/>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a[0][2]</a:t>
                </a:r>
              </a:p>
            </p:txBody>
          </p:sp>
          <p:sp>
            <p:nvSpPr>
              <p:cNvPr id="20508" name="Text Box 80"/>
              <p:cNvSpPr txBox="1">
                <a:spLocks noChangeArrowheads="1"/>
              </p:cNvSpPr>
              <p:nvPr/>
            </p:nvSpPr>
            <p:spPr bwMode="auto">
              <a:xfrm>
                <a:off x="4439" y="943"/>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a[0][3]</a:t>
                </a:r>
              </a:p>
            </p:txBody>
          </p:sp>
          <p:sp>
            <p:nvSpPr>
              <p:cNvPr id="20509" name="Text Box 81"/>
              <p:cNvSpPr txBox="1">
                <a:spLocks noChangeArrowheads="1"/>
              </p:cNvSpPr>
              <p:nvPr/>
            </p:nvSpPr>
            <p:spPr bwMode="auto">
              <a:xfrm>
                <a:off x="4439" y="1183"/>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3300"/>
                    </a:solidFill>
                    <a:latin typeface="Times New Roman" pitchFamily="18" charset="0"/>
                  </a:rPr>
                  <a:t>a[1][0]</a:t>
                </a:r>
              </a:p>
            </p:txBody>
          </p:sp>
          <p:sp>
            <p:nvSpPr>
              <p:cNvPr id="20510" name="Text Box 82"/>
              <p:cNvSpPr txBox="1">
                <a:spLocks noChangeArrowheads="1"/>
              </p:cNvSpPr>
              <p:nvPr/>
            </p:nvSpPr>
            <p:spPr bwMode="auto">
              <a:xfrm>
                <a:off x="4439" y="1423"/>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3300"/>
                    </a:solidFill>
                    <a:latin typeface="Times New Roman" pitchFamily="18" charset="0"/>
                  </a:rPr>
                  <a:t>a[1][1]</a:t>
                </a:r>
              </a:p>
            </p:txBody>
          </p:sp>
          <p:sp>
            <p:nvSpPr>
              <p:cNvPr id="20511" name="Text Box 90"/>
              <p:cNvSpPr txBox="1">
                <a:spLocks noChangeArrowheads="1"/>
              </p:cNvSpPr>
              <p:nvPr/>
            </p:nvSpPr>
            <p:spPr bwMode="auto">
              <a:xfrm>
                <a:off x="4439" y="223"/>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a[0][0]</a:t>
                </a:r>
              </a:p>
            </p:txBody>
          </p:sp>
          <p:sp>
            <p:nvSpPr>
              <p:cNvPr id="20512" name="Text Box 109"/>
              <p:cNvSpPr txBox="1">
                <a:spLocks noChangeArrowheads="1"/>
              </p:cNvSpPr>
              <p:nvPr/>
            </p:nvSpPr>
            <p:spPr bwMode="auto">
              <a:xfrm>
                <a:off x="4439" y="1879"/>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3300"/>
                    </a:solidFill>
                    <a:latin typeface="Times New Roman" pitchFamily="18" charset="0"/>
                  </a:rPr>
                  <a:t>a[1][3]</a:t>
                </a:r>
              </a:p>
            </p:txBody>
          </p:sp>
          <p:sp>
            <p:nvSpPr>
              <p:cNvPr id="20513" name="Text Box 110"/>
              <p:cNvSpPr txBox="1">
                <a:spLocks noChangeArrowheads="1"/>
              </p:cNvSpPr>
              <p:nvPr/>
            </p:nvSpPr>
            <p:spPr bwMode="auto">
              <a:xfrm>
                <a:off x="4439" y="2119"/>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CC6600"/>
                    </a:solidFill>
                    <a:latin typeface="Times New Roman" pitchFamily="18" charset="0"/>
                  </a:rPr>
                  <a:t>a[2][0]</a:t>
                </a:r>
              </a:p>
            </p:txBody>
          </p:sp>
          <p:sp>
            <p:nvSpPr>
              <p:cNvPr id="20514" name="Text Box 111"/>
              <p:cNvSpPr txBox="1">
                <a:spLocks noChangeArrowheads="1"/>
              </p:cNvSpPr>
              <p:nvPr/>
            </p:nvSpPr>
            <p:spPr bwMode="auto">
              <a:xfrm>
                <a:off x="4439" y="2359"/>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CC6600"/>
                    </a:solidFill>
                    <a:latin typeface="Times New Roman" pitchFamily="18" charset="0"/>
                  </a:rPr>
                  <a:t>a[2][1]</a:t>
                </a:r>
              </a:p>
            </p:txBody>
          </p:sp>
          <p:sp>
            <p:nvSpPr>
              <p:cNvPr id="20515" name="Text Box 112"/>
              <p:cNvSpPr txBox="1">
                <a:spLocks noChangeArrowheads="1"/>
              </p:cNvSpPr>
              <p:nvPr/>
            </p:nvSpPr>
            <p:spPr bwMode="auto">
              <a:xfrm>
                <a:off x="4439" y="2599"/>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CC6600"/>
                    </a:solidFill>
                    <a:latin typeface="Times New Roman" pitchFamily="18" charset="0"/>
                  </a:rPr>
                  <a:t>a[2][2]</a:t>
                </a:r>
              </a:p>
            </p:txBody>
          </p:sp>
          <p:sp>
            <p:nvSpPr>
              <p:cNvPr id="20516" name="Text Box 113"/>
              <p:cNvSpPr txBox="1">
                <a:spLocks noChangeArrowheads="1"/>
              </p:cNvSpPr>
              <p:nvPr/>
            </p:nvSpPr>
            <p:spPr bwMode="auto">
              <a:xfrm>
                <a:off x="4439" y="2839"/>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CC6600"/>
                    </a:solidFill>
                    <a:latin typeface="Times New Roman" pitchFamily="18" charset="0"/>
                  </a:rPr>
                  <a:t>a[2][3]</a:t>
                </a:r>
              </a:p>
            </p:txBody>
          </p:sp>
          <p:sp>
            <p:nvSpPr>
              <p:cNvPr id="20517" name="Text Box 114"/>
              <p:cNvSpPr txBox="1">
                <a:spLocks noChangeArrowheads="1"/>
              </p:cNvSpPr>
              <p:nvPr/>
            </p:nvSpPr>
            <p:spPr bwMode="auto">
              <a:xfrm>
                <a:off x="4439" y="1639"/>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3300"/>
                    </a:solidFill>
                    <a:latin typeface="Times New Roman" pitchFamily="18" charset="0"/>
                  </a:rPr>
                  <a:t>a[1][2]</a:t>
                </a:r>
              </a:p>
            </p:txBody>
          </p:sp>
          <p:grpSp>
            <p:nvGrpSpPr>
              <p:cNvPr id="20518" name="Group 122"/>
              <p:cNvGrpSpPr>
                <a:grpSpLocks/>
              </p:cNvGrpSpPr>
              <p:nvPr/>
            </p:nvGrpSpPr>
            <p:grpSpPr bwMode="auto">
              <a:xfrm>
                <a:off x="3931" y="1664"/>
                <a:ext cx="286" cy="1427"/>
                <a:chOff x="1363" y="380"/>
                <a:chExt cx="286" cy="1427"/>
              </a:xfrm>
            </p:grpSpPr>
            <p:sp>
              <p:nvSpPr>
                <p:cNvPr id="20519" name="Text Box 123"/>
                <p:cNvSpPr txBox="1">
                  <a:spLocks noChangeArrowheads="1"/>
                </p:cNvSpPr>
                <p:nvPr/>
              </p:nvSpPr>
              <p:spPr bwMode="auto">
                <a:xfrm>
                  <a:off x="1413" y="38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6</a:t>
                  </a:r>
                </a:p>
              </p:txBody>
            </p:sp>
            <p:sp>
              <p:nvSpPr>
                <p:cNvPr id="20520" name="Text Box 124"/>
                <p:cNvSpPr txBox="1">
                  <a:spLocks noChangeArrowheads="1"/>
                </p:cNvSpPr>
                <p:nvPr/>
              </p:nvSpPr>
              <p:spPr bwMode="auto">
                <a:xfrm>
                  <a:off x="1413" y="59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7</a:t>
                  </a:r>
                </a:p>
              </p:txBody>
            </p:sp>
            <p:sp>
              <p:nvSpPr>
                <p:cNvPr id="20521" name="Text Box 125"/>
                <p:cNvSpPr txBox="1">
                  <a:spLocks noChangeArrowheads="1"/>
                </p:cNvSpPr>
                <p:nvPr/>
              </p:nvSpPr>
              <p:spPr bwMode="auto">
                <a:xfrm>
                  <a:off x="1363" y="131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10</a:t>
                  </a:r>
                </a:p>
              </p:txBody>
            </p:sp>
            <p:sp>
              <p:nvSpPr>
                <p:cNvPr id="20522" name="Text Box 126"/>
                <p:cNvSpPr txBox="1">
                  <a:spLocks noChangeArrowheads="1"/>
                </p:cNvSpPr>
                <p:nvPr/>
              </p:nvSpPr>
              <p:spPr bwMode="auto">
                <a:xfrm>
                  <a:off x="1373" y="1557"/>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11</a:t>
                  </a:r>
                </a:p>
              </p:txBody>
            </p:sp>
            <p:sp>
              <p:nvSpPr>
                <p:cNvPr id="20523" name="Text Box 127"/>
                <p:cNvSpPr txBox="1">
                  <a:spLocks noChangeArrowheads="1"/>
                </p:cNvSpPr>
                <p:nvPr/>
              </p:nvSpPr>
              <p:spPr bwMode="auto">
                <a:xfrm>
                  <a:off x="1403" y="78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8</a:t>
                  </a:r>
                </a:p>
              </p:txBody>
            </p:sp>
            <p:sp>
              <p:nvSpPr>
                <p:cNvPr id="20524" name="Text Box 128"/>
                <p:cNvSpPr txBox="1">
                  <a:spLocks noChangeArrowheads="1"/>
                </p:cNvSpPr>
                <p:nvPr/>
              </p:nvSpPr>
              <p:spPr bwMode="auto">
                <a:xfrm>
                  <a:off x="1403" y="107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9</a:t>
                  </a:r>
                </a:p>
              </p:txBody>
            </p:sp>
          </p:grpSp>
        </p:grpSp>
        <p:sp>
          <p:nvSpPr>
            <p:cNvPr id="20490" name="Text Box 131"/>
            <p:cNvSpPr txBox="1">
              <a:spLocks noChangeArrowheads="1"/>
            </p:cNvSpPr>
            <p:nvPr/>
          </p:nvSpPr>
          <p:spPr bwMode="auto">
            <a:xfrm>
              <a:off x="5150" y="602"/>
              <a:ext cx="43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b="1" dirty="0">
                  <a:solidFill>
                    <a:srgbClr val="0000FF"/>
                  </a:solidFill>
                  <a:latin typeface="Times New Roman" pitchFamily="18" charset="0"/>
                </a:rPr>
                <a:t>a[0]</a:t>
              </a:r>
            </a:p>
          </p:txBody>
        </p:sp>
        <p:sp>
          <p:nvSpPr>
            <p:cNvPr id="20491" name="Text Box 132"/>
            <p:cNvSpPr txBox="1">
              <a:spLocks noChangeArrowheads="1"/>
            </p:cNvSpPr>
            <p:nvPr/>
          </p:nvSpPr>
          <p:spPr bwMode="auto">
            <a:xfrm>
              <a:off x="5174" y="1574"/>
              <a:ext cx="43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b="1" dirty="0">
                  <a:solidFill>
                    <a:srgbClr val="FF0000"/>
                  </a:solidFill>
                  <a:latin typeface="Times New Roman" pitchFamily="18" charset="0"/>
                </a:rPr>
                <a:t>a[1]</a:t>
              </a:r>
            </a:p>
          </p:txBody>
        </p:sp>
        <p:sp>
          <p:nvSpPr>
            <p:cNvPr id="20492" name="Text Box 133"/>
            <p:cNvSpPr txBox="1">
              <a:spLocks noChangeArrowheads="1"/>
            </p:cNvSpPr>
            <p:nvPr/>
          </p:nvSpPr>
          <p:spPr bwMode="auto">
            <a:xfrm>
              <a:off x="5210" y="2498"/>
              <a:ext cx="43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b="1" dirty="0">
                  <a:solidFill>
                    <a:srgbClr val="FF9900"/>
                  </a:solidFill>
                  <a:latin typeface="Times New Roman" pitchFamily="18" charset="0"/>
                </a:rPr>
                <a:t>a[2]</a:t>
              </a:r>
            </a:p>
          </p:txBody>
        </p:sp>
      </p:grpSp>
    </p:spTree>
    <p:extLst>
      <p:ext uri="{BB962C8B-B14F-4D97-AF65-F5344CB8AC3E}">
        <p14:creationId xmlns:p14="http://schemas.microsoft.com/office/powerpoint/2010/main" val="3716431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fill="hold"/>
                                        <p:tgtEl>
                                          <p:spTgt spid="583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58436"/>
                                        </p:tgtEl>
                                        <p:attrNameLst>
                                          <p:attrName>style.visibility</p:attrName>
                                        </p:attrNameLst>
                                      </p:cBhvr>
                                      <p:to>
                                        <p:strVal val="visible"/>
                                      </p:to>
                                    </p:set>
                                    <p:animEffect transition="in" filter="box(out)">
                                      <p:cBhvr>
                                        <p:cTn id="13" dur="500"/>
                                        <p:tgtEl>
                                          <p:spTgt spid="58436"/>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8373"/>
                                        </p:tgtEl>
                                        <p:attrNameLst>
                                          <p:attrName>style.visibility</p:attrName>
                                        </p:attrNameLst>
                                      </p:cBhvr>
                                      <p:to>
                                        <p:strVal val="visible"/>
                                      </p:to>
                                    </p:set>
                                    <p:animEffect transition="in" filter="box(out)">
                                      <p:cBhvr>
                                        <p:cTn id="18" dur="500"/>
                                        <p:tgtEl>
                                          <p:spTgt spid="58373"/>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58502"/>
                                        </p:tgtEl>
                                        <p:attrNameLst>
                                          <p:attrName>style.visibility</p:attrName>
                                        </p:attrNameLst>
                                      </p:cBhvr>
                                      <p:to>
                                        <p:strVal val="visible"/>
                                      </p:to>
                                    </p:set>
                                    <p:animEffect transition="in" filter="box(out)">
                                      <p:cBhvr>
                                        <p:cTn id="23" dur="500"/>
                                        <p:tgtEl>
                                          <p:spTgt spid="58502"/>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58427"/>
                                        </p:tgtEl>
                                        <p:attrNameLst>
                                          <p:attrName>style.visibility</p:attrName>
                                        </p:attrNameLst>
                                      </p:cBhvr>
                                      <p:to>
                                        <p:strVal val="visible"/>
                                      </p:to>
                                    </p:set>
                                    <p:animEffect transition="in" filter="box(out)">
                                      <p:cBhvr>
                                        <p:cTn id="28" dur="500"/>
                                        <p:tgtEl>
                                          <p:spTgt spid="58427"/>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58434"/>
                                        </p:tgtEl>
                                        <p:attrNameLst>
                                          <p:attrName>style.visibility</p:attrName>
                                        </p:attrNameLst>
                                      </p:cBhvr>
                                      <p:to>
                                        <p:strVal val="visible"/>
                                      </p:to>
                                    </p:set>
                                    <p:animEffect transition="in" filter="box(out)">
                                      <p:cBhvr>
                                        <p:cTn id="33" dur="500"/>
                                        <p:tgtEl>
                                          <p:spTgt spid="58434"/>
                                        </p:tgtEl>
                                      </p:cBhvr>
                                    </p:animEffect>
                                  </p:childTnLst>
                                  <p:subTnLst>
                                    <p:audio>
                                      <p:cMediaNode>
                                        <p:cTn display="0" masterRel="sameClick">
                                          <p:stCondLst>
                                            <p:cond evt="begin" delay="0">
                                              <p:tn val="31"/>
                                            </p:cond>
                                          </p:stCondLst>
                                          <p:endCondLst>
                                            <p:cond evt="onStopAudio" delay="0">
                                              <p:tgtEl>
                                                <p:sldTgt/>
                                              </p:tgtEl>
                                            </p:cond>
                                          </p:endCondLst>
                                        </p:cTn>
                                        <p:tgtEl>
                                          <p:sndTgt r:embed="rId4"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58430"/>
                                        </p:tgtEl>
                                        <p:attrNameLst>
                                          <p:attrName>style.visibility</p:attrName>
                                        </p:attrNameLst>
                                      </p:cBhvr>
                                      <p:to>
                                        <p:strVal val="visible"/>
                                      </p:to>
                                    </p:set>
                                    <p:animEffect transition="in" filter="box(out)">
                                      <p:cBhvr>
                                        <p:cTn id="38" dur="500"/>
                                        <p:tgtEl>
                                          <p:spTgt spid="58430"/>
                                        </p:tgtEl>
                                      </p:cBhvr>
                                    </p:animEffect>
                                  </p:childTnLst>
                                  <p:subTnLst>
                                    <p:audio>
                                      <p:cMediaNode>
                                        <p:cTn display="0" masterRel="sameClick">
                                          <p:stCondLst>
                                            <p:cond evt="begin" delay="0">
                                              <p:tn val="3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bldLvl="4" autoUpdateAnimBg="0"/>
      <p:bldP spid="58430" grpId="0" animBg="1" autoUpdateAnimBg="0"/>
      <p:bldP spid="5837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subTitle" idx="1"/>
          </p:nvPr>
        </p:nvSpPr>
        <p:spPr>
          <a:xfrm>
            <a:off x="1055186" y="1611637"/>
            <a:ext cx="7778751" cy="3239616"/>
          </a:xfrm>
        </p:spPr>
        <p:txBody>
          <a:bodyPr rtlCol="0">
            <a:normAutofit fontScale="92500" lnSpcReduction="20000"/>
          </a:bodyPr>
          <a:lstStyle/>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6.1 </a:t>
            </a:r>
            <a:r>
              <a:rPr lang="zh-CN" altLang="en-US" sz="4000" b="1" dirty="0">
                <a:solidFill>
                  <a:srgbClr val="000099"/>
                </a:solidFill>
                <a:effectLst>
                  <a:outerShdw blurRad="38100" dist="38100" dir="2700000" algn="tl">
                    <a:srgbClr val="C0C0C0"/>
                  </a:outerShdw>
                </a:effectLst>
                <a:latin typeface="黑体" pitchFamily="2" charset="-122"/>
              </a:rPr>
              <a:t>问题的提出与程序示例</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6.2 </a:t>
            </a:r>
            <a:r>
              <a:rPr lang="zh-CN" altLang="en-US" sz="4000" b="1" dirty="0">
                <a:solidFill>
                  <a:srgbClr val="000099"/>
                </a:solidFill>
                <a:effectLst>
                  <a:outerShdw blurRad="38100" dist="38100" dir="2700000" algn="tl">
                    <a:srgbClr val="C0C0C0"/>
                  </a:outerShdw>
                </a:effectLst>
                <a:latin typeface="黑体" pitchFamily="2" charset="-122"/>
              </a:rPr>
              <a:t>一维数组</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6.3 </a:t>
            </a:r>
            <a:r>
              <a:rPr lang="zh-CN" altLang="en-US" sz="4000" b="1" dirty="0">
                <a:solidFill>
                  <a:srgbClr val="000099"/>
                </a:solidFill>
                <a:effectLst>
                  <a:outerShdw blurRad="38100" dist="38100" dir="2700000" algn="tl">
                    <a:srgbClr val="C0C0C0"/>
                  </a:outerShdw>
                </a:effectLst>
                <a:latin typeface="黑体" pitchFamily="2" charset="-122"/>
              </a:rPr>
              <a:t>二维数组</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6.4 </a:t>
            </a:r>
            <a:r>
              <a:rPr lang="zh-CN" altLang="en-US" sz="4000" b="1" dirty="0">
                <a:solidFill>
                  <a:srgbClr val="000099"/>
                </a:solidFill>
                <a:effectLst>
                  <a:outerShdw blurRad="38100" dist="38100" dir="2700000" algn="tl">
                    <a:srgbClr val="C0C0C0"/>
                  </a:outerShdw>
                </a:effectLst>
                <a:latin typeface="黑体" pitchFamily="2" charset="-122"/>
              </a:rPr>
              <a:t>字符数组</a:t>
            </a:r>
            <a:endParaRPr lang="en-US" altLang="zh-CN" sz="4000" b="1" dirty="0">
              <a:solidFill>
                <a:srgbClr val="000099"/>
              </a:solidFill>
              <a:effectLst>
                <a:outerShdw blurRad="38100" dist="38100" dir="2700000" algn="tl">
                  <a:srgbClr val="C0C0C0"/>
                </a:outerShdw>
              </a:effectLst>
              <a:latin typeface="黑体" pitchFamily="2" charset="-122"/>
            </a:endParaRPr>
          </a:p>
        </p:txBody>
      </p:sp>
      <p:pic>
        <p:nvPicPr>
          <p:cNvPr id="20483" name="Picture 3"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724400"/>
            <a:ext cx="2895600"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AutoShape 5"/>
          <p:cNvSpPr>
            <a:spLocks noChangeArrowheads="1"/>
          </p:cNvSpPr>
          <p:nvPr/>
        </p:nvSpPr>
        <p:spPr bwMode="auto">
          <a:xfrm>
            <a:off x="434034" y="1865221"/>
            <a:ext cx="609600" cy="533400"/>
          </a:xfrm>
          <a:prstGeom prst="rightArrow">
            <a:avLst>
              <a:gd name="adj1" fmla="val 50000"/>
              <a:gd name="adj2" fmla="val 35418"/>
            </a:avLst>
          </a:prstGeom>
          <a:solidFill>
            <a:srgbClr val="FF33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solidFill>
                <a:srgbClr val="FF3300"/>
              </a:solidFill>
            </a:endParaRPr>
          </a:p>
        </p:txBody>
      </p:sp>
      <p:sp>
        <p:nvSpPr>
          <p:cNvPr id="7" name="Rectangle 4"/>
          <p:cNvSpPr>
            <a:spLocks noChangeArrowheads="1"/>
          </p:cNvSpPr>
          <p:nvPr/>
        </p:nvSpPr>
        <p:spPr bwMode="auto">
          <a:xfrm>
            <a:off x="395536" y="320841"/>
            <a:ext cx="8532440" cy="815752"/>
          </a:xfrm>
          <a:prstGeom prst="rect">
            <a:avLst/>
          </a:prstGeom>
          <a:gradFill>
            <a:gsLst>
              <a:gs pos="0">
                <a:srgbClr val="5E9EFF"/>
              </a:gs>
              <a:gs pos="9000">
                <a:srgbClr val="85C2FF"/>
              </a:gs>
              <a:gs pos="25000">
                <a:srgbClr val="C4D6EB">
                  <a:alpha val="86000"/>
                </a:srgbClr>
              </a:gs>
              <a:gs pos="100000">
                <a:srgbClr val="FFEBFA"/>
              </a:gs>
            </a:gsLst>
            <a:lin ang="5400000" scaled="0"/>
          </a:gradFill>
          <a:ln>
            <a:noFill/>
          </a:ln>
          <a:effectLst>
            <a:outerShdw dist="107763" dir="2700000" algn="ctr" rotWithShape="0">
              <a:schemeClr val="bg2"/>
            </a:outerShdw>
          </a:effectLst>
        </p:spPr>
        <p:txBody>
          <a:bodyPr anchor="ctr"/>
          <a:lstStyle/>
          <a:p>
            <a:pPr algn="ctr">
              <a:defRPr/>
            </a:pPr>
            <a:r>
              <a:rPr lang="zh-CN" altLang="en-US" sz="4000" dirty="0">
                <a:solidFill>
                  <a:srgbClr val="DE2A00"/>
                </a:solidFill>
                <a:effectLst>
                  <a:outerShdw blurRad="38100" dist="38100" dir="2700000" algn="tl">
                    <a:srgbClr val="000000"/>
                  </a:outerShdw>
                </a:effectLst>
                <a:ea typeface="华文彩云" pitchFamily="2" charset="-122"/>
              </a:rPr>
              <a:t>第</a:t>
            </a:r>
            <a:r>
              <a:rPr lang="en-US" altLang="zh-CN" sz="4000" dirty="0">
                <a:solidFill>
                  <a:srgbClr val="DE2A00"/>
                </a:solidFill>
                <a:effectLst>
                  <a:outerShdw blurRad="38100" dist="38100" dir="2700000" algn="tl">
                    <a:srgbClr val="000000"/>
                  </a:outerShdw>
                </a:effectLst>
                <a:ea typeface="华文彩云" pitchFamily="2" charset="-122"/>
              </a:rPr>
              <a:t>6</a:t>
            </a:r>
            <a:r>
              <a:rPr lang="zh-CN" altLang="en-US" sz="4000" dirty="0">
                <a:solidFill>
                  <a:srgbClr val="DE2A00"/>
                </a:solidFill>
                <a:effectLst>
                  <a:outerShdw blurRad="38100" dist="38100" dir="2700000" algn="tl">
                    <a:srgbClr val="000000"/>
                  </a:outerShdw>
                </a:effectLst>
                <a:ea typeface="华文彩云" pitchFamily="2" charset="-122"/>
              </a:rPr>
              <a:t>章　数组</a:t>
            </a:r>
          </a:p>
        </p:txBody>
      </p:sp>
      <p:sp>
        <p:nvSpPr>
          <p:cNvPr id="2" name="灯片编号占位符 1"/>
          <p:cNvSpPr>
            <a:spLocks noGrp="1"/>
          </p:cNvSpPr>
          <p:nvPr>
            <p:ph type="sldNum" sz="quarter" idx="12"/>
          </p:nvPr>
        </p:nvSpPr>
        <p:spPr/>
        <p:txBody>
          <a:bodyPr/>
          <a:lstStyle/>
          <a:p>
            <a:pPr>
              <a:defRPr/>
            </a:pPr>
            <a:fld id="{6F0F5875-2171-4B8C-8ED3-E950DB4D6014}" type="slidenum">
              <a:rPr lang="en-US" altLang="zh-CN" smtClean="0"/>
              <a:pPr>
                <a:defRPr/>
              </a:pPr>
              <a:t>3</a:t>
            </a:fld>
            <a:endParaRPr lang="en-US" altLang="zh-CN" dirty="0"/>
          </a:p>
        </p:txBody>
      </p:sp>
    </p:spTree>
    <p:extLst>
      <p:ext uri="{BB962C8B-B14F-4D97-AF65-F5344CB8AC3E}">
        <p14:creationId xmlns:p14="http://schemas.microsoft.com/office/powerpoint/2010/main" val="3218954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1000" y="457200"/>
            <a:ext cx="87630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20000"/>
              </a:lnSpc>
              <a:buClr>
                <a:schemeClr val="hlink"/>
              </a:buClr>
              <a:buFont typeface="Wingdings" pitchFamily="2" charset="2"/>
              <a:buChar char="«"/>
            </a:pPr>
            <a:r>
              <a:rPr kumimoji="1" lang="zh-CN" altLang="en-US" sz="2800" dirty="0">
                <a:latin typeface="Times New Roman" pitchFamily="18" charset="0"/>
                <a:ea typeface="隶书" pitchFamily="49" charset="-122"/>
              </a:rPr>
              <a:t>二维数组元素的引用</a:t>
            </a:r>
            <a:endParaRPr kumimoji="1" lang="zh-CN" altLang="en-US" sz="2400" dirty="0">
              <a:latin typeface="Times New Roman" pitchFamily="18" charset="0"/>
            </a:endParaRPr>
          </a:p>
          <a:p>
            <a:pPr lvl="2">
              <a:lnSpc>
                <a:spcPct val="120000"/>
              </a:lnSpc>
              <a:buClr>
                <a:schemeClr val="accent2"/>
              </a:buClr>
              <a:buFont typeface="Wingdings" pitchFamily="2" charset="2"/>
              <a:buNone/>
            </a:pPr>
            <a:r>
              <a:rPr kumimoji="1" lang="zh-CN" altLang="en-US" sz="2400" dirty="0">
                <a:latin typeface="Times New Roman" pitchFamily="18" charset="0"/>
                <a:ea typeface="隶书" pitchFamily="49" charset="-122"/>
              </a:rPr>
              <a:t>形式：  </a:t>
            </a:r>
            <a:r>
              <a:rPr kumimoji="1" lang="zh-CN" altLang="en-US" sz="2400" b="1" dirty="0">
                <a:solidFill>
                  <a:srgbClr val="C00000"/>
                </a:solidFill>
                <a:latin typeface="Times New Roman" pitchFamily="18" charset="0"/>
                <a:ea typeface="隶书" pitchFamily="49" charset="-122"/>
              </a:rPr>
              <a:t>数组名</a:t>
            </a:r>
            <a:r>
              <a:rPr kumimoji="1" lang="en-US" altLang="zh-CN" sz="2400" b="1" dirty="0">
                <a:solidFill>
                  <a:srgbClr val="C00000"/>
                </a:solidFill>
                <a:latin typeface="Times New Roman" pitchFamily="18" charset="0"/>
                <a:ea typeface="隶书" pitchFamily="49" charset="-122"/>
              </a:rPr>
              <a:t>[</a:t>
            </a:r>
            <a:r>
              <a:rPr kumimoji="1" lang="zh-CN" altLang="en-US" sz="2400" b="1" dirty="0">
                <a:solidFill>
                  <a:srgbClr val="C00000"/>
                </a:solidFill>
                <a:latin typeface="Times New Roman" pitchFamily="18" charset="0"/>
                <a:ea typeface="隶书" pitchFamily="49" charset="-122"/>
              </a:rPr>
              <a:t>下标</a:t>
            </a:r>
            <a:r>
              <a:rPr kumimoji="1" lang="en-US" altLang="zh-CN" sz="2400" b="1" dirty="0">
                <a:solidFill>
                  <a:srgbClr val="C00000"/>
                </a:solidFill>
                <a:latin typeface="Times New Roman" pitchFamily="18" charset="0"/>
                <a:ea typeface="隶书" pitchFamily="49" charset="-122"/>
              </a:rPr>
              <a:t>][</a:t>
            </a:r>
            <a:r>
              <a:rPr kumimoji="1" lang="zh-CN" altLang="en-US" sz="2400" b="1" dirty="0">
                <a:solidFill>
                  <a:srgbClr val="C00000"/>
                </a:solidFill>
                <a:latin typeface="Times New Roman" pitchFamily="18" charset="0"/>
                <a:ea typeface="隶书" pitchFamily="49" charset="-122"/>
              </a:rPr>
              <a:t>下标</a:t>
            </a:r>
            <a:r>
              <a:rPr kumimoji="1" lang="en-US" altLang="zh-CN" sz="2400" b="1" dirty="0">
                <a:solidFill>
                  <a:srgbClr val="C00000"/>
                </a:solidFill>
                <a:latin typeface="Times New Roman" pitchFamily="18" charset="0"/>
                <a:ea typeface="隶书" pitchFamily="49" charset="-122"/>
              </a:rPr>
              <a:t>]</a:t>
            </a:r>
          </a:p>
          <a:p>
            <a:pPr lvl="1">
              <a:lnSpc>
                <a:spcPct val="120000"/>
              </a:lnSpc>
              <a:buClr>
                <a:schemeClr val="hlink"/>
              </a:buClr>
              <a:buFont typeface="Wingdings" pitchFamily="2" charset="2"/>
              <a:buChar char="«"/>
            </a:pPr>
            <a:r>
              <a:rPr kumimoji="1" lang="zh-CN" altLang="en-US" sz="2800" dirty="0">
                <a:latin typeface="Times New Roman" pitchFamily="18" charset="0"/>
                <a:ea typeface="隶书" pitchFamily="49" charset="-122"/>
              </a:rPr>
              <a:t>二维数组元素的初始化</a:t>
            </a:r>
          </a:p>
          <a:p>
            <a:pPr lvl="2">
              <a:lnSpc>
                <a:spcPct val="120000"/>
              </a:lnSpc>
              <a:buClr>
                <a:srgbClr val="FFCC00"/>
              </a:buClr>
              <a:buFont typeface="Wingdings" pitchFamily="2" charset="2"/>
              <a:buChar char="l"/>
            </a:pPr>
            <a:r>
              <a:rPr kumimoji="1" lang="zh-CN" altLang="en-US" sz="2400" dirty="0">
                <a:latin typeface="Times New Roman" pitchFamily="18" charset="0"/>
                <a:ea typeface="隶书" pitchFamily="49" charset="-122"/>
              </a:rPr>
              <a:t>分行初始化：</a:t>
            </a:r>
          </a:p>
        </p:txBody>
      </p:sp>
      <p:grpSp>
        <p:nvGrpSpPr>
          <p:cNvPr id="13418" name="Group 106"/>
          <p:cNvGrpSpPr>
            <a:grpSpLocks/>
          </p:cNvGrpSpPr>
          <p:nvPr/>
        </p:nvGrpSpPr>
        <p:grpSpPr bwMode="auto">
          <a:xfrm>
            <a:off x="1134184" y="1695702"/>
            <a:ext cx="7693024" cy="3354387"/>
            <a:chOff x="623" y="863"/>
            <a:chExt cx="4846" cy="2113"/>
          </a:xfrm>
        </p:grpSpPr>
        <p:grpSp>
          <p:nvGrpSpPr>
            <p:cNvPr id="21619" name="Group 84"/>
            <p:cNvGrpSpPr>
              <a:grpSpLocks/>
            </p:cNvGrpSpPr>
            <p:nvPr/>
          </p:nvGrpSpPr>
          <p:grpSpPr bwMode="auto">
            <a:xfrm>
              <a:off x="623" y="1395"/>
              <a:ext cx="4046" cy="1581"/>
              <a:chOff x="1211" y="2127"/>
              <a:chExt cx="4046" cy="1581"/>
            </a:xfrm>
          </p:grpSpPr>
          <p:sp>
            <p:nvSpPr>
              <p:cNvPr id="21621" name="Rectangle 5"/>
              <p:cNvSpPr>
                <a:spLocks noChangeArrowheads="1"/>
              </p:cNvSpPr>
              <p:nvPr/>
            </p:nvSpPr>
            <p:spPr bwMode="auto">
              <a:xfrm>
                <a:off x="1211" y="2127"/>
                <a:ext cx="4046" cy="158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solidFill>
                    <a:schemeClr val="bg2"/>
                  </a:solidFill>
                  <a:latin typeface="Times New Roman" pitchFamily="18" charset="0"/>
                  <a:ea typeface="隶书" pitchFamily="49" charset="-122"/>
                </a:endParaRPr>
              </a:p>
              <a:p>
                <a:pPr eaLnBrk="1" hangingPunct="1"/>
                <a:r>
                  <a:rPr kumimoji="1" lang="en-US" altLang="zh-CN" sz="2400" dirty="0">
                    <a:solidFill>
                      <a:schemeClr val="bg2"/>
                    </a:solidFill>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err="1">
                    <a:latin typeface="Times New Roman" pitchFamily="18" charset="0"/>
                    <a:ea typeface="隶书" pitchFamily="49" charset="-122"/>
                  </a:rPr>
                  <a:t>int</a:t>
                </a:r>
                <a:r>
                  <a:rPr kumimoji="1" lang="en-US" altLang="zh-CN" sz="2400" dirty="0">
                    <a:latin typeface="Times New Roman" pitchFamily="18" charset="0"/>
                    <a:ea typeface="隶书" pitchFamily="49" charset="-122"/>
                  </a:rPr>
                  <a:t> a[2][3]=</a:t>
                </a:r>
                <a:r>
                  <a:rPr kumimoji="1" lang="en-US" altLang="zh-CN" sz="2400" dirty="0">
                    <a:solidFill>
                      <a:srgbClr val="FF0000"/>
                    </a:solidFill>
                    <a:latin typeface="Times New Roman" pitchFamily="18" charset="0"/>
                    <a:ea typeface="隶书" pitchFamily="49" charset="-122"/>
                  </a:rPr>
                  <a:t>{</a:t>
                </a:r>
                <a:r>
                  <a:rPr kumimoji="1" lang="en-US" altLang="zh-CN" sz="2400" dirty="0">
                    <a:solidFill>
                      <a:srgbClr val="0000FF"/>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1,2,3</a:t>
                </a:r>
                <a:r>
                  <a:rPr kumimoji="1" lang="en-US" altLang="zh-CN" sz="2400" dirty="0">
                    <a:solidFill>
                      <a:srgbClr val="0000FF"/>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r>
                  <a:rPr kumimoji="1" lang="en-US" altLang="zh-CN" sz="2400" dirty="0">
                    <a:solidFill>
                      <a:srgbClr val="0000FF"/>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4,5,6</a:t>
                </a:r>
                <a:r>
                  <a:rPr kumimoji="1" lang="en-US" altLang="zh-CN" sz="2400" dirty="0">
                    <a:solidFill>
                      <a:srgbClr val="0000FF"/>
                    </a:solidFill>
                    <a:latin typeface="Times New Roman" pitchFamily="18" charset="0"/>
                    <a:ea typeface="隶书" pitchFamily="49" charset="-122"/>
                  </a:rPr>
                  <a:t>}</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21622" name="Rectangle 6"/>
              <p:cNvSpPr>
                <a:spLocks noChangeArrowheads="1"/>
              </p:cNvSpPr>
              <p:nvPr/>
            </p:nvSpPr>
            <p:spPr bwMode="auto">
              <a:xfrm>
                <a:off x="1476" y="2743"/>
                <a:ext cx="3576" cy="33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21623" name="Line 7"/>
              <p:cNvSpPr>
                <a:spLocks noChangeShapeType="1"/>
              </p:cNvSpPr>
              <p:nvPr/>
            </p:nvSpPr>
            <p:spPr bwMode="auto">
              <a:xfrm>
                <a:off x="2100" y="2748"/>
                <a:ext cx="6" cy="302"/>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21624" name="Line 8"/>
              <p:cNvSpPr>
                <a:spLocks noChangeShapeType="1"/>
              </p:cNvSpPr>
              <p:nvPr/>
            </p:nvSpPr>
            <p:spPr bwMode="auto">
              <a:xfrm flipH="1">
                <a:off x="2696" y="2748"/>
                <a:ext cx="1" cy="302"/>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21625" name="Line 9"/>
              <p:cNvSpPr>
                <a:spLocks noChangeShapeType="1"/>
              </p:cNvSpPr>
              <p:nvPr/>
            </p:nvSpPr>
            <p:spPr bwMode="auto">
              <a:xfrm>
                <a:off x="3294" y="2748"/>
                <a:ext cx="0" cy="317"/>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21626" name="Line 10"/>
              <p:cNvSpPr>
                <a:spLocks noChangeShapeType="1"/>
              </p:cNvSpPr>
              <p:nvPr/>
            </p:nvSpPr>
            <p:spPr bwMode="auto">
              <a:xfrm>
                <a:off x="3876" y="2732"/>
                <a:ext cx="0" cy="318"/>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21627" name="Line 11"/>
              <p:cNvSpPr>
                <a:spLocks noChangeShapeType="1"/>
              </p:cNvSpPr>
              <p:nvPr/>
            </p:nvSpPr>
            <p:spPr bwMode="auto">
              <a:xfrm>
                <a:off x="4465" y="2732"/>
                <a:ext cx="9" cy="333"/>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21628" name="Text Box 14"/>
              <p:cNvSpPr txBox="1">
                <a:spLocks noChangeArrowheads="1"/>
              </p:cNvSpPr>
              <p:nvPr/>
            </p:nvSpPr>
            <p:spPr bwMode="auto">
              <a:xfrm>
                <a:off x="1478"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a[0][0]</a:t>
                </a:r>
              </a:p>
            </p:txBody>
          </p:sp>
          <p:sp>
            <p:nvSpPr>
              <p:cNvPr id="21629" name="Text Box 21"/>
              <p:cNvSpPr txBox="1">
                <a:spLocks noChangeArrowheads="1"/>
              </p:cNvSpPr>
              <p:nvPr/>
            </p:nvSpPr>
            <p:spPr bwMode="auto">
              <a:xfrm>
                <a:off x="2076"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a[0][1]</a:t>
                </a:r>
              </a:p>
            </p:txBody>
          </p:sp>
          <p:sp>
            <p:nvSpPr>
              <p:cNvPr id="21630" name="Text Box 22"/>
              <p:cNvSpPr txBox="1">
                <a:spLocks noChangeArrowheads="1"/>
              </p:cNvSpPr>
              <p:nvPr/>
            </p:nvSpPr>
            <p:spPr bwMode="auto">
              <a:xfrm>
                <a:off x="2674"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a[0][2]</a:t>
                </a:r>
              </a:p>
            </p:txBody>
          </p:sp>
          <p:sp>
            <p:nvSpPr>
              <p:cNvPr id="21631" name="Text Box 23"/>
              <p:cNvSpPr txBox="1">
                <a:spLocks noChangeArrowheads="1"/>
              </p:cNvSpPr>
              <p:nvPr/>
            </p:nvSpPr>
            <p:spPr bwMode="auto">
              <a:xfrm>
                <a:off x="3271"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a[1][0]</a:t>
                </a:r>
              </a:p>
            </p:txBody>
          </p:sp>
          <p:sp>
            <p:nvSpPr>
              <p:cNvPr id="21632" name="Text Box 24"/>
              <p:cNvSpPr txBox="1">
                <a:spLocks noChangeArrowheads="1"/>
              </p:cNvSpPr>
              <p:nvPr/>
            </p:nvSpPr>
            <p:spPr bwMode="auto">
              <a:xfrm>
                <a:off x="3869"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a[1][1]</a:t>
                </a:r>
              </a:p>
            </p:txBody>
          </p:sp>
          <p:sp>
            <p:nvSpPr>
              <p:cNvPr id="21633" name="Text Box 25"/>
              <p:cNvSpPr txBox="1">
                <a:spLocks noChangeArrowheads="1"/>
              </p:cNvSpPr>
              <p:nvPr/>
            </p:nvSpPr>
            <p:spPr bwMode="auto">
              <a:xfrm>
                <a:off x="4466"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a[1][2]</a:t>
                </a:r>
              </a:p>
            </p:txBody>
          </p:sp>
          <p:sp>
            <p:nvSpPr>
              <p:cNvPr id="21634" name="Text Box 27"/>
              <p:cNvSpPr txBox="1">
                <a:spLocks noChangeArrowheads="1"/>
              </p:cNvSpPr>
              <p:nvPr/>
            </p:nvSpPr>
            <p:spPr bwMode="auto">
              <a:xfrm>
                <a:off x="1731"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1</a:t>
                </a:r>
              </a:p>
            </p:txBody>
          </p:sp>
          <p:sp>
            <p:nvSpPr>
              <p:cNvPr id="21635" name="Text Box 29"/>
              <p:cNvSpPr txBox="1">
                <a:spLocks noChangeArrowheads="1"/>
              </p:cNvSpPr>
              <p:nvPr/>
            </p:nvSpPr>
            <p:spPr bwMode="auto">
              <a:xfrm>
                <a:off x="2316"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2</a:t>
                </a:r>
              </a:p>
            </p:txBody>
          </p:sp>
          <p:sp>
            <p:nvSpPr>
              <p:cNvPr id="21636" name="Text Box 30"/>
              <p:cNvSpPr txBox="1">
                <a:spLocks noChangeArrowheads="1"/>
              </p:cNvSpPr>
              <p:nvPr/>
            </p:nvSpPr>
            <p:spPr bwMode="auto">
              <a:xfrm>
                <a:off x="2902"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3</a:t>
                </a:r>
              </a:p>
            </p:txBody>
          </p:sp>
          <p:sp>
            <p:nvSpPr>
              <p:cNvPr id="21637" name="Text Box 31"/>
              <p:cNvSpPr txBox="1">
                <a:spLocks noChangeArrowheads="1"/>
              </p:cNvSpPr>
              <p:nvPr/>
            </p:nvSpPr>
            <p:spPr bwMode="auto">
              <a:xfrm>
                <a:off x="3487"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4</a:t>
                </a:r>
              </a:p>
            </p:txBody>
          </p:sp>
          <p:sp>
            <p:nvSpPr>
              <p:cNvPr id="21638" name="Text Box 32"/>
              <p:cNvSpPr txBox="1">
                <a:spLocks noChangeArrowheads="1"/>
              </p:cNvSpPr>
              <p:nvPr/>
            </p:nvSpPr>
            <p:spPr bwMode="auto">
              <a:xfrm>
                <a:off x="4073"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5</a:t>
                </a:r>
              </a:p>
            </p:txBody>
          </p:sp>
          <p:sp>
            <p:nvSpPr>
              <p:cNvPr id="21639" name="Text Box 33"/>
              <p:cNvSpPr txBox="1">
                <a:spLocks noChangeArrowheads="1"/>
              </p:cNvSpPr>
              <p:nvPr/>
            </p:nvSpPr>
            <p:spPr bwMode="auto">
              <a:xfrm>
                <a:off x="4659"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6</a:t>
                </a:r>
              </a:p>
            </p:txBody>
          </p:sp>
        </p:grpSp>
        <p:sp>
          <p:nvSpPr>
            <p:cNvPr id="21620" name="AutoShape 80"/>
            <p:cNvSpPr>
              <a:spLocks noChangeArrowheads="1"/>
            </p:cNvSpPr>
            <p:nvPr/>
          </p:nvSpPr>
          <p:spPr bwMode="auto">
            <a:xfrm>
              <a:off x="4065" y="863"/>
              <a:ext cx="1404" cy="386"/>
            </a:xfrm>
            <a:prstGeom prst="cloudCallout">
              <a:avLst>
                <a:gd name="adj1" fmla="val -45523"/>
                <a:gd name="adj2" fmla="val 85977"/>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latin typeface="Times New Roman" pitchFamily="18" charset="0"/>
                </a:rPr>
                <a:t>全部初始化</a:t>
              </a:r>
            </a:p>
          </p:txBody>
        </p:sp>
      </p:grpSp>
      <p:sp>
        <p:nvSpPr>
          <p:cNvPr id="13393" name="Rectangle 81"/>
          <p:cNvSpPr>
            <a:spLocks noChangeArrowheads="1"/>
          </p:cNvSpPr>
          <p:nvPr/>
        </p:nvSpPr>
        <p:spPr bwMode="auto">
          <a:xfrm>
            <a:off x="381000" y="2455194"/>
            <a:ext cx="876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Clr>
                <a:srgbClr val="FFCC00"/>
              </a:buClr>
              <a:buFont typeface="Wingdings" pitchFamily="2" charset="2"/>
              <a:buChar char="l"/>
            </a:pPr>
            <a:r>
              <a:rPr kumimoji="1" lang="zh-CN" altLang="en-US" sz="2400" dirty="0">
                <a:latin typeface="Times New Roman" pitchFamily="18" charset="0"/>
                <a:ea typeface="隶书" pitchFamily="49" charset="-122"/>
              </a:rPr>
              <a:t>按元素排列顺序初始化    </a:t>
            </a:r>
          </a:p>
        </p:txBody>
      </p:sp>
      <p:grpSp>
        <p:nvGrpSpPr>
          <p:cNvPr id="136" name="Group 107"/>
          <p:cNvGrpSpPr>
            <a:grpSpLocks/>
          </p:cNvGrpSpPr>
          <p:nvPr/>
        </p:nvGrpSpPr>
        <p:grpSpPr bwMode="auto">
          <a:xfrm>
            <a:off x="1398542" y="1634709"/>
            <a:ext cx="6423025" cy="3540125"/>
            <a:chOff x="646" y="851"/>
            <a:chExt cx="4046" cy="2230"/>
          </a:xfrm>
        </p:grpSpPr>
        <p:grpSp>
          <p:nvGrpSpPr>
            <p:cNvPr id="137" name="Group 83"/>
            <p:cNvGrpSpPr>
              <a:grpSpLocks/>
            </p:cNvGrpSpPr>
            <p:nvPr/>
          </p:nvGrpSpPr>
          <p:grpSpPr bwMode="auto">
            <a:xfrm>
              <a:off x="646" y="1500"/>
              <a:ext cx="4046" cy="1581"/>
              <a:chOff x="1211" y="2283"/>
              <a:chExt cx="4046" cy="1581"/>
            </a:xfrm>
          </p:grpSpPr>
          <p:sp>
            <p:nvSpPr>
              <p:cNvPr id="139" name="Rectangle 59"/>
              <p:cNvSpPr>
                <a:spLocks noChangeArrowheads="1"/>
              </p:cNvSpPr>
              <p:nvPr/>
            </p:nvSpPr>
            <p:spPr bwMode="auto">
              <a:xfrm>
                <a:off x="1211" y="2283"/>
                <a:ext cx="4046" cy="158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solidFill>
                    <a:schemeClr val="bg2"/>
                  </a:solidFill>
                  <a:latin typeface="Times New Roman" pitchFamily="18" charset="0"/>
                  <a:ea typeface="隶书" pitchFamily="49" charset="-122"/>
                </a:endParaRPr>
              </a:p>
              <a:p>
                <a:pPr eaLnBrk="1" hangingPunct="1"/>
                <a:r>
                  <a:rPr kumimoji="1" lang="en-US" altLang="zh-CN" sz="2400" dirty="0">
                    <a:solidFill>
                      <a:schemeClr val="bg2"/>
                    </a:solidFill>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err="1">
                    <a:latin typeface="Times New Roman" pitchFamily="18" charset="0"/>
                    <a:ea typeface="隶书" pitchFamily="49" charset="-122"/>
                  </a:rPr>
                  <a:t>int</a:t>
                </a:r>
                <a:r>
                  <a:rPr kumimoji="1" lang="en-US" altLang="zh-CN" sz="2400" dirty="0">
                    <a:latin typeface="Times New Roman" pitchFamily="18" charset="0"/>
                    <a:ea typeface="隶书" pitchFamily="49" charset="-122"/>
                  </a:rPr>
                  <a:t> a[2][3]=</a:t>
                </a:r>
                <a:r>
                  <a:rPr kumimoji="1" lang="en-US" altLang="zh-CN" sz="2400" dirty="0">
                    <a:solidFill>
                      <a:srgbClr val="FF0000"/>
                    </a:solidFill>
                    <a:latin typeface="Times New Roman" pitchFamily="18" charset="0"/>
                    <a:ea typeface="隶书" pitchFamily="49" charset="-122"/>
                  </a:rPr>
                  <a:t>{</a:t>
                </a:r>
                <a:r>
                  <a:rPr kumimoji="1" lang="en-US" altLang="zh-CN" sz="2400" dirty="0">
                    <a:solidFill>
                      <a:srgbClr val="0000FF"/>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1,2</a:t>
                </a:r>
                <a:r>
                  <a:rPr kumimoji="1" lang="en-US" altLang="zh-CN" sz="2400" dirty="0">
                    <a:solidFill>
                      <a:srgbClr val="0000FF"/>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r>
                  <a:rPr kumimoji="1" lang="en-US" altLang="zh-CN" sz="2400" dirty="0">
                    <a:solidFill>
                      <a:srgbClr val="0000FF"/>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4</a:t>
                </a:r>
                <a:r>
                  <a:rPr kumimoji="1" lang="en-US" altLang="zh-CN" sz="2400" dirty="0">
                    <a:solidFill>
                      <a:srgbClr val="0000FF"/>
                    </a:solidFill>
                    <a:latin typeface="Times New Roman" pitchFamily="18" charset="0"/>
                    <a:ea typeface="隶书" pitchFamily="49" charset="-122"/>
                  </a:rPr>
                  <a:t>}</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140" name="Rectangle 62"/>
              <p:cNvSpPr>
                <a:spLocks noChangeArrowheads="1"/>
              </p:cNvSpPr>
              <p:nvPr/>
            </p:nvSpPr>
            <p:spPr bwMode="auto">
              <a:xfrm>
                <a:off x="1476" y="2850"/>
                <a:ext cx="3576" cy="39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141" name="Line 63"/>
              <p:cNvSpPr>
                <a:spLocks noChangeShapeType="1"/>
              </p:cNvSpPr>
              <p:nvPr/>
            </p:nvSpPr>
            <p:spPr bwMode="auto">
              <a:xfrm>
                <a:off x="2112" y="2858"/>
                <a:ext cx="0" cy="395"/>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2" name="Line 64"/>
              <p:cNvSpPr>
                <a:spLocks noChangeShapeType="1"/>
              </p:cNvSpPr>
              <p:nvPr/>
            </p:nvSpPr>
            <p:spPr bwMode="auto">
              <a:xfrm>
                <a:off x="2706" y="2844"/>
                <a:ext cx="0" cy="395"/>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3" name="Line 65"/>
              <p:cNvSpPr>
                <a:spLocks noChangeShapeType="1"/>
              </p:cNvSpPr>
              <p:nvPr/>
            </p:nvSpPr>
            <p:spPr bwMode="auto">
              <a:xfrm>
                <a:off x="3300" y="2844"/>
                <a:ext cx="0" cy="395"/>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 name="Line 66"/>
              <p:cNvSpPr>
                <a:spLocks noChangeShapeType="1"/>
              </p:cNvSpPr>
              <p:nvPr/>
            </p:nvSpPr>
            <p:spPr bwMode="auto">
              <a:xfrm>
                <a:off x="3894" y="2844"/>
                <a:ext cx="0" cy="395"/>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5" name="Line 67"/>
              <p:cNvSpPr>
                <a:spLocks noChangeShapeType="1"/>
              </p:cNvSpPr>
              <p:nvPr/>
            </p:nvSpPr>
            <p:spPr bwMode="auto">
              <a:xfrm>
                <a:off x="4488" y="2844"/>
                <a:ext cx="0" cy="395"/>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 name="Text Box 68"/>
              <p:cNvSpPr txBox="1">
                <a:spLocks noChangeArrowheads="1"/>
              </p:cNvSpPr>
              <p:nvPr/>
            </p:nvSpPr>
            <p:spPr bwMode="auto">
              <a:xfrm>
                <a:off x="1478"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a[0][0]</a:t>
                </a:r>
              </a:p>
            </p:txBody>
          </p:sp>
          <p:sp>
            <p:nvSpPr>
              <p:cNvPr id="147" name="Text Box 69"/>
              <p:cNvSpPr txBox="1">
                <a:spLocks noChangeArrowheads="1"/>
              </p:cNvSpPr>
              <p:nvPr/>
            </p:nvSpPr>
            <p:spPr bwMode="auto">
              <a:xfrm>
                <a:off x="2076"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a[0][1]</a:t>
                </a:r>
              </a:p>
            </p:txBody>
          </p:sp>
          <p:sp>
            <p:nvSpPr>
              <p:cNvPr id="148" name="Text Box 70"/>
              <p:cNvSpPr txBox="1">
                <a:spLocks noChangeArrowheads="1"/>
              </p:cNvSpPr>
              <p:nvPr/>
            </p:nvSpPr>
            <p:spPr bwMode="auto">
              <a:xfrm>
                <a:off x="2674"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a[0][2]</a:t>
                </a:r>
              </a:p>
            </p:txBody>
          </p:sp>
          <p:sp>
            <p:nvSpPr>
              <p:cNvPr id="149" name="Text Box 71"/>
              <p:cNvSpPr txBox="1">
                <a:spLocks noChangeArrowheads="1"/>
              </p:cNvSpPr>
              <p:nvPr/>
            </p:nvSpPr>
            <p:spPr bwMode="auto">
              <a:xfrm>
                <a:off x="3271"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a[1][0]</a:t>
                </a:r>
              </a:p>
            </p:txBody>
          </p:sp>
          <p:sp>
            <p:nvSpPr>
              <p:cNvPr id="150" name="Text Box 72"/>
              <p:cNvSpPr txBox="1">
                <a:spLocks noChangeArrowheads="1"/>
              </p:cNvSpPr>
              <p:nvPr/>
            </p:nvSpPr>
            <p:spPr bwMode="auto">
              <a:xfrm>
                <a:off x="3869"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a[1][1]</a:t>
                </a:r>
              </a:p>
            </p:txBody>
          </p:sp>
          <p:sp>
            <p:nvSpPr>
              <p:cNvPr id="151" name="Text Box 73"/>
              <p:cNvSpPr txBox="1">
                <a:spLocks noChangeArrowheads="1"/>
              </p:cNvSpPr>
              <p:nvPr/>
            </p:nvSpPr>
            <p:spPr bwMode="auto">
              <a:xfrm>
                <a:off x="4466"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a[1][2]</a:t>
                </a:r>
              </a:p>
            </p:txBody>
          </p:sp>
          <p:sp>
            <p:nvSpPr>
              <p:cNvPr id="152" name="Text Box 74"/>
              <p:cNvSpPr txBox="1">
                <a:spLocks noChangeArrowheads="1"/>
              </p:cNvSpPr>
              <p:nvPr/>
            </p:nvSpPr>
            <p:spPr bwMode="auto">
              <a:xfrm>
                <a:off x="1731"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1</a:t>
                </a:r>
              </a:p>
            </p:txBody>
          </p:sp>
          <p:sp>
            <p:nvSpPr>
              <p:cNvPr id="153" name="Text Box 75"/>
              <p:cNvSpPr txBox="1">
                <a:spLocks noChangeArrowheads="1"/>
              </p:cNvSpPr>
              <p:nvPr/>
            </p:nvSpPr>
            <p:spPr bwMode="auto">
              <a:xfrm>
                <a:off x="2316"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2</a:t>
                </a:r>
              </a:p>
            </p:txBody>
          </p:sp>
          <p:sp>
            <p:nvSpPr>
              <p:cNvPr id="154" name="Text Box 76"/>
              <p:cNvSpPr txBox="1">
                <a:spLocks noChangeArrowheads="1"/>
              </p:cNvSpPr>
              <p:nvPr/>
            </p:nvSpPr>
            <p:spPr bwMode="auto">
              <a:xfrm>
                <a:off x="2902"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155" name="Text Box 77"/>
              <p:cNvSpPr txBox="1">
                <a:spLocks noChangeArrowheads="1"/>
              </p:cNvSpPr>
              <p:nvPr/>
            </p:nvSpPr>
            <p:spPr bwMode="auto">
              <a:xfrm>
                <a:off x="3487"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4</a:t>
                </a:r>
              </a:p>
            </p:txBody>
          </p:sp>
          <p:sp>
            <p:nvSpPr>
              <p:cNvPr id="156" name="Text Box 78"/>
              <p:cNvSpPr txBox="1">
                <a:spLocks noChangeArrowheads="1"/>
              </p:cNvSpPr>
              <p:nvPr/>
            </p:nvSpPr>
            <p:spPr bwMode="auto">
              <a:xfrm>
                <a:off x="4073"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157" name="Text Box 79"/>
              <p:cNvSpPr txBox="1">
                <a:spLocks noChangeArrowheads="1"/>
              </p:cNvSpPr>
              <p:nvPr/>
            </p:nvSpPr>
            <p:spPr bwMode="auto">
              <a:xfrm>
                <a:off x="4659"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grpSp>
        <p:sp>
          <p:nvSpPr>
            <p:cNvPr id="138" name="AutoShape 82"/>
            <p:cNvSpPr>
              <a:spLocks noChangeArrowheads="1"/>
            </p:cNvSpPr>
            <p:nvPr/>
          </p:nvSpPr>
          <p:spPr bwMode="auto">
            <a:xfrm>
              <a:off x="3225" y="851"/>
              <a:ext cx="1404" cy="386"/>
            </a:xfrm>
            <a:prstGeom prst="cloudCallout">
              <a:avLst>
                <a:gd name="adj1" fmla="val -37602"/>
                <a:gd name="adj2" fmla="val 114551"/>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latin typeface="Times New Roman" pitchFamily="18" charset="0"/>
                </a:rPr>
                <a:t>部分初始化</a:t>
              </a:r>
            </a:p>
          </p:txBody>
        </p:sp>
      </p:grpSp>
      <p:grpSp>
        <p:nvGrpSpPr>
          <p:cNvPr id="158" name="Group 108"/>
          <p:cNvGrpSpPr>
            <a:grpSpLocks/>
          </p:cNvGrpSpPr>
          <p:nvPr/>
        </p:nvGrpSpPr>
        <p:grpSpPr bwMode="auto">
          <a:xfrm>
            <a:off x="1409488" y="1420563"/>
            <a:ext cx="7539038" cy="3730625"/>
            <a:chOff x="634" y="947"/>
            <a:chExt cx="4749" cy="2350"/>
          </a:xfrm>
        </p:grpSpPr>
        <p:grpSp>
          <p:nvGrpSpPr>
            <p:cNvPr id="159" name="Group 85"/>
            <p:cNvGrpSpPr>
              <a:grpSpLocks/>
            </p:cNvGrpSpPr>
            <p:nvPr/>
          </p:nvGrpSpPr>
          <p:grpSpPr bwMode="auto">
            <a:xfrm>
              <a:off x="634" y="1716"/>
              <a:ext cx="4046" cy="1581"/>
              <a:chOff x="1211" y="2283"/>
              <a:chExt cx="4046" cy="1581"/>
            </a:xfrm>
          </p:grpSpPr>
          <p:sp>
            <p:nvSpPr>
              <p:cNvPr id="161" name="Rectangle 86"/>
              <p:cNvSpPr>
                <a:spLocks noChangeArrowheads="1"/>
              </p:cNvSpPr>
              <p:nvPr/>
            </p:nvSpPr>
            <p:spPr bwMode="auto">
              <a:xfrm>
                <a:off x="1211" y="2283"/>
                <a:ext cx="4046" cy="158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solidFill>
                    <a:schemeClr val="bg2"/>
                  </a:solidFill>
                  <a:latin typeface="Times New Roman" pitchFamily="18" charset="0"/>
                  <a:ea typeface="隶书" pitchFamily="49" charset="-122"/>
                </a:endParaRPr>
              </a:p>
              <a:p>
                <a:pPr eaLnBrk="1" hangingPunct="1"/>
                <a:r>
                  <a:rPr kumimoji="1" lang="en-US" altLang="zh-CN" sz="2400" dirty="0">
                    <a:solidFill>
                      <a:schemeClr val="bg2"/>
                    </a:solidFill>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err="1">
                    <a:latin typeface="Times New Roman" pitchFamily="18" charset="0"/>
                    <a:ea typeface="隶书" pitchFamily="49" charset="-122"/>
                  </a:rPr>
                  <a:t>int</a:t>
                </a:r>
                <a:r>
                  <a:rPr kumimoji="1" lang="en-US" altLang="zh-CN" sz="2400" dirty="0">
                    <a:latin typeface="Times New Roman" pitchFamily="18" charset="0"/>
                    <a:ea typeface="隶书" pitchFamily="49" charset="-122"/>
                  </a:rPr>
                  <a:t> a[][3]=</a:t>
                </a:r>
                <a:r>
                  <a:rPr kumimoji="1" lang="en-US" altLang="zh-CN" sz="2400" dirty="0">
                    <a:solidFill>
                      <a:srgbClr val="FF0000"/>
                    </a:solidFill>
                    <a:latin typeface="Times New Roman" pitchFamily="18" charset="0"/>
                    <a:ea typeface="隶书" pitchFamily="49" charset="-122"/>
                  </a:rPr>
                  <a:t>{</a:t>
                </a:r>
                <a:r>
                  <a:rPr kumimoji="1" lang="en-US" altLang="zh-CN" sz="2400" dirty="0">
                    <a:solidFill>
                      <a:srgbClr val="0000FF"/>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1</a:t>
                </a:r>
                <a:r>
                  <a:rPr kumimoji="1" lang="en-US" altLang="zh-CN" sz="2400" dirty="0">
                    <a:solidFill>
                      <a:srgbClr val="0000FF"/>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r>
                  <a:rPr kumimoji="1" lang="en-US" altLang="zh-CN" sz="2400" dirty="0">
                    <a:solidFill>
                      <a:srgbClr val="0000FF"/>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4,5</a:t>
                </a:r>
                <a:r>
                  <a:rPr kumimoji="1" lang="en-US" altLang="zh-CN" sz="2400" dirty="0">
                    <a:solidFill>
                      <a:srgbClr val="0000FF"/>
                    </a:solidFill>
                    <a:latin typeface="Times New Roman" pitchFamily="18" charset="0"/>
                    <a:ea typeface="隶书" pitchFamily="49" charset="-122"/>
                  </a:rPr>
                  <a:t>}</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162" name="Rectangle 87"/>
              <p:cNvSpPr>
                <a:spLocks noChangeArrowheads="1"/>
              </p:cNvSpPr>
              <p:nvPr/>
            </p:nvSpPr>
            <p:spPr bwMode="auto">
              <a:xfrm>
                <a:off x="1476" y="2850"/>
                <a:ext cx="3576" cy="39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163" name="Line 88"/>
              <p:cNvSpPr>
                <a:spLocks noChangeShapeType="1"/>
              </p:cNvSpPr>
              <p:nvPr/>
            </p:nvSpPr>
            <p:spPr bwMode="auto">
              <a:xfrm>
                <a:off x="2112" y="2858"/>
                <a:ext cx="0" cy="395"/>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64" name="Line 89"/>
              <p:cNvSpPr>
                <a:spLocks noChangeShapeType="1"/>
              </p:cNvSpPr>
              <p:nvPr/>
            </p:nvSpPr>
            <p:spPr bwMode="auto">
              <a:xfrm>
                <a:off x="2706" y="2844"/>
                <a:ext cx="0" cy="395"/>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5" name="Line 90"/>
              <p:cNvSpPr>
                <a:spLocks noChangeShapeType="1"/>
              </p:cNvSpPr>
              <p:nvPr/>
            </p:nvSpPr>
            <p:spPr bwMode="auto">
              <a:xfrm>
                <a:off x="3300" y="2844"/>
                <a:ext cx="0" cy="395"/>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6" name="Line 91"/>
              <p:cNvSpPr>
                <a:spLocks noChangeShapeType="1"/>
              </p:cNvSpPr>
              <p:nvPr/>
            </p:nvSpPr>
            <p:spPr bwMode="auto">
              <a:xfrm>
                <a:off x="3894" y="2844"/>
                <a:ext cx="0" cy="395"/>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7" name="Line 92"/>
              <p:cNvSpPr>
                <a:spLocks noChangeShapeType="1"/>
              </p:cNvSpPr>
              <p:nvPr/>
            </p:nvSpPr>
            <p:spPr bwMode="auto">
              <a:xfrm>
                <a:off x="4488" y="2844"/>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68" name="Text Box 93"/>
              <p:cNvSpPr txBox="1">
                <a:spLocks noChangeArrowheads="1"/>
              </p:cNvSpPr>
              <p:nvPr/>
            </p:nvSpPr>
            <p:spPr bwMode="auto">
              <a:xfrm>
                <a:off x="1478"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a[0][0]</a:t>
                </a:r>
              </a:p>
            </p:txBody>
          </p:sp>
          <p:sp>
            <p:nvSpPr>
              <p:cNvPr id="169" name="Text Box 94"/>
              <p:cNvSpPr txBox="1">
                <a:spLocks noChangeArrowheads="1"/>
              </p:cNvSpPr>
              <p:nvPr/>
            </p:nvSpPr>
            <p:spPr bwMode="auto">
              <a:xfrm>
                <a:off x="2076"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a[0][1]</a:t>
                </a:r>
              </a:p>
            </p:txBody>
          </p:sp>
          <p:sp>
            <p:nvSpPr>
              <p:cNvPr id="170" name="Text Box 95"/>
              <p:cNvSpPr txBox="1">
                <a:spLocks noChangeArrowheads="1"/>
              </p:cNvSpPr>
              <p:nvPr/>
            </p:nvSpPr>
            <p:spPr bwMode="auto">
              <a:xfrm>
                <a:off x="2674"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a[0][2]</a:t>
                </a:r>
              </a:p>
            </p:txBody>
          </p:sp>
          <p:sp>
            <p:nvSpPr>
              <p:cNvPr id="171" name="Text Box 96"/>
              <p:cNvSpPr txBox="1">
                <a:spLocks noChangeArrowheads="1"/>
              </p:cNvSpPr>
              <p:nvPr/>
            </p:nvSpPr>
            <p:spPr bwMode="auto">
              <a:xfrm>
                <a:off x="3271"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a[1][0]</a:t>
                </a:r>
              </a:p>
            </p:txBody>
          </p:sp>
          <p:sp>
            <p:nvSpPr>
              <p:cNvPr id="172" name="Text Box 97"/>
              <p:cNvSpPr txBox="1">
                <a:spLocks noChangeArrowheads="1"/>
              </p:cNvSpPr>
              <p:nvPr/>
            </p:nvSpPr>
            <p:spPr bwMode="auto">
              <a:xfrm>
                <a:off x="3869"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a[1][1]</a:t>
                </a:r>
              </a:p>
            </p:txBody>
          </p:sp>
          <p:sp>
            <p:nvSpPr>
              <p:cNvPr id="173" name="Text Box 98"/>
              <p:cNvSpPr txBox="1">
                <a:spLocks noChangeArrowheads="1"/>
              </p:cNvSpPr>
              <p:nvPr/>
            </p:nvSpPr>
            <p:spPr bwMode="auto">
              <a:xfrm>
                <a:off x="4466"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a[1][2]</a:t>
                </a:r>
              </a:p>
            </p:txBody>
          </p:sp>
          <p:sp>
            <p:nvSpPr>
              <p:cNvPr id="174" name="Text Box 99"/>
              <p:cNvSpPr txBox="1">
                <a:spLocks noChangeArrowheads="1"/>
              </p:cNvSpPr>
              <p:nvPr/>
            </p:nvSpPr>
            <p:spPr bwMode="auto">
              <a:xfrm>
                <a:off x="1731"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1</a:t>
                </a:r>
              </a:p>
            </p:txBody>
          </p:sp>
          <p:sp>
            <p:nvSpPr>
              <p:cNvPr id="175" name="Text Box 100"/>
              <p:cNvSpPr txBox="1">
                <a:spLocks noChangeArrowheads="1"/>
              </p:cNvSpPr>
              <p:nvPr/>
            </p:nvSpPr>
            <p:spPr bwMode="auto">
              <a:xfrm>
                <a:off x="2316"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176" name="Text Box 101"/>
              <p:cNvSpPr txBox="1">
                <a:spLocks noChangeArrowheads="1"/>
              </p:cNvSpPr>
              <p:nvPr/>
            </p:nvSpPr>
            <p:spPr bwMode="auto">
              <a:xfrm>
                <a:off x="2902"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177" name="Text Box 102"/>
              <p:cNvSpPr txBox="1">
                <a:spLocks noChangeArrowheads="1"/>
              </p:cNvSpPr>
              <p:nvPr/>
            </p:nvSpPr>
            <p:spPr bwMode="auto">
              <a:xfrm>
                <a:off x="3487"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4</a:t>
                </a:r>
              </a:p>
            </p:txBody>
          </p:sp>
          <p:sp>
            <p:nvSpPr>
              <p:cNvPr id="178" name="Text Box 103"/>
              <p:cNvSpPr txBox="1">
                <a:spLocks noChangeArrowheads="1"/>
              </p:cNvSpPr>
              <p:nvPr/>
            </p:nvSpPr>
            <p:spPr bwMode="auto">
              <a:xfrm>
                <a:off x="4073"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5</a:t>
                </a:r>
              </a:p>
            </p:txBody>
          </p:sp>
          <p:sp>
            <p:nvSpPr>
              <p:cNvPr id="179" name="Text Box 104"/>
              <p:cNvSpPr txBox="1">
                <a:spLocks noChangeArrowheads="1"/>
              </p:cNvSpPr>
              <p:nvPr/>
            </p:nvSpPr>
            <p:spPr bwMode="auto">
              <a:xfrm>
                <a:off x="4659"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grpSp>
        <p:sp>
          <p:nvSpPr>
            <p:cNvPr id="160" name="AutoShape 105"/>
            <p:cNvSpPr>
              <a:spLocks noChangeArrowheads="1"/>
            </p:cNvSpPr>
            <p:nvPr/>
          </p:nvSpPr>
          <p:spPr bwMode="auto">
            <a:xfrm>
              <a:off x="2749" y="947"/>
              <a:ext cx="2634" cy="386"/>
            </a:xfrm>
            <a:prstGeom prst="cloudCallout">
              <a:avLst>
                <a:gd name="adj1" fmla="val -37602"/>
                <a:gd name="adj2" fmla="val 114551"/>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solidFill>
                    <a:srgbClr val="FF0000"/>
                  </a:solidFill>
                  <a:latin typeface="Times New Roman" pitchFamily="18" charset="0"/>
                </a:rPr>
                <a:t>第一维</a:t>
              </a:r>
              <a:r>
                <a:rPr kumimoji="1" lang="zh-CN" altLang="en-US" sz="2000" dirty="0">
                  <a:latin typeface="Times New Roman" pitchFamily="18" charset="0"/>
                </a:rPr>
                <a:t>长度省略初始化</a:t>
              </a:r>
            </a:p>
          </p:txBody>
        </p:sp>
      </p:grpSp>
      <p:grpSp>
        <p:nvGrpSpPr>
          <p:cNvPr id="180" name="Group 109"/>
          <p:cNvGrpSpPr>
            <a:grpSpLocks/>
          </p:cNvGrpSpPr>
          <p:nvPr/>
        </p:nvGrpSpPr>
        <p:grpSpPr bwMode="auto">
          <a:xfrm>
            <a:off x="1366626" y="2242723"/>
            <a:ext cx="7312024" cy="2967037"/>
            <a:chOff x="643" y="863"/>
            <a:chExt cx="4606" cy="1869"/>
          </a:xfrm>
        </p:grpSpPr>
        <p:grpSp>
          <p:nvGrpSpPr>
            <p:cNvPr id="181" name="Group 110"/>
            <p:cNvGrpSpPr>
              <a:grpSpLocks/>
            </p:cNvGrpSpPr>
            <p:nvPr/>
          </p:nvGrpSpPr>
          <p:grpSpPr bwMode="auto">
            <a:xfrm>
              <a:off x="643" y="1370"/>
              <a:ext cx="4046" cy="1362"/>
              <a:chOff x="1231" y="2102"/>
              <a:chExt cx="4046" cy="1362"/>
            </a:xfrm>
          </p:grpSpPr>
          <p:sp>
            <p:nvSpPr>
              <p:cNvPr id="183" name="Rectangle 111"/>
              <p:cNvSpPr>
                <a:spLocks noChangeArrowheads="1"/>
              </p:cNvSpPr>
              <p:nvPr/>
            </p:nvSpPr>
            <p:spPr bwMode="auto">
              <a:xfrm>
                <a:off x="1231" y="2102"/>
                <a:ext cx="4046" cy="1362"/>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solidFill>
                    <a:schemeClr val="bg2"/>
                  </a:solidFill>
                  <a:latin typeface="Times New Roman" pitchFamily="18" charset="0"/>
                  <a:ea typeface="隶书" pitchFamily="49" charset="-122"/>
                </a:endParaRPr>
              </a:p>
              <a:p>
                <a:pPr eaLnBrk="1" hangingPunct="1"/>
                <a:r>
                  <a:rPr kumimoji="1" lang="en-US" altLang="zh-CN" sz="2400" dirty="0">
                    <a:solidFill>
                      <a:schemeClr val="bg2"/>
                    </a:solidFill>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err="1">
                    <a:latin typeface="Times New Roman" pitchFamily="18" charset="0"/>
                    <a:ea typeface="隶书" pitchFamily="49" charset="-122"/>
                  </a:rPr>
                  <a:t>int</a:t>
                </a:r>
                <a:r>
                  <a:rPr kumimoji="1" lang="en-US" altLang="zh-CN" sz="2400" dirty="0">
                    <a:latin typeface="Times New Roman" pitchFamily="18" charset="0"/>
                    <a:ea typeface="隶书" pitchFamily="49" charset="-122"/>
                  </a:rPr>
                  <a:t> a[2][3]=</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1,2,3,4,5,6</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184" name="Rectangle 112"/>
              <p:cNvSpPr>
                <a:spLocks noChangeArrowheads="1"/>
              </p:cNvSpPr>
              <p:nvPr/>
            </p:nvSpPr>
            <p:spPr bwMode="auto">
              <a:xfrm>
                <a:off x="1476" y="2743"/>
                <a:ext cx="3576" cy="33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185" name="Line 113"/>
              <p:cNvSpPr>
                <a:spLocks noChangeShapeType="1"/>
              </p:cNvSpPr>
              <p:nvPr/>
            </p:nvSpPr>
            <p:spPr bwMode="auto">
              <a:xfrm>
                <a:off x="2100"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6" name="Line 114"/>
              <p:cNvSpPr>
                <a:spLocks noChangeShapeType="1"/>
              </p:cNvSpPr>
              <p:nvPr/>
            </p:nvSpPr>
            <p:spPr bwMode="auto">
              <a:xfrm>
                <a:off x="2697"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7" name="Line 115"/>
              <p:cNvSpPr>
                <a:spLocks noChangeShapeType="1"/>
              </p:cNvSpPr>
              <p:nvPr/>
            </p:nvSpPr>
            <p:spPr bwMode="auto">
              <a:xfrm>
                <a:off x="3294"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8" name="Line 116"/>
              <p:cNvSpPr>
                <a:spLocks noChangeShapeType="1"/>
              </p:cNvSpPr>
              <p:nvPr/>
            </p:nvSpPr>
            <p:spPr bwMode="auto">
              <a:xfrm>
                <a:off x="3891"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89" name="Line 117"/>
              <p:cNvSpPr>
                <a:spLocks noChangeShapeType="1"/>
              </p:cNvSpPr>
              <p:nvPr/>
            </p:nvSpPr>
            <p:spPr bwMode="auto">
              <a:xfrm>
                <a:off x="4488"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0" name="Text Box 118"/>
              <p:cNvSpPr txBox="1">
                <a:spLocks noChangeArrowheads="1"/>
              </p:cNvSpPr>
              <p:nvPr/>
            </p:nvSpPr>
            <p:spPr bwMode="auto">
              <a:xfrm>
                <a:off x="1478"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a[0][0]</a:t>
                </a:r>
              </a:p>
            </p:txBody>
          </p:sp>
          <p:sp>
            <p:nvSpPr>
              <p:cNvPr id="191" name="Text Box 119"/>
              <p:cNvSpPr txBox="1">
                <a:spLocks noChangeArrowheads="1"/>
              </p:cNvSpPr>
              <p:nvPr/>
            </p:nvSpPr>
            <p:spPr bwMode="auto">
              <a:xfrm>
                <a:off x="2076"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a[0][1]</a:t>
                </a:r>
              </a:p>
            </p:txBody>
          </p:sp>
          <p:sp>
            <p:nvSpPr>
              <p:cNvPr id="192" name="Text Box 120"/>
              <p:cNvSpPr txBox="1">
                <a:spLocks noChangeArrowheads="1"/>
              </p:cNvSpPr>
              <p:nvPr/>
            </p:nvSpPr>
            <p:spPr bwMode="auto">
              <a:xfrm>
                <a:off x="2674"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a[0][2]</a:t>
                </a:r>
              </a:p>
            </p:txBody>
          </p:sp>
          <p:sp>
            <p:nvSpPr>
              <p:cNvPr id="193" name="Text Box 121"/>
              <p:cNvSpPr txBox="1">
                <a:spLocks noChangeArrowheads="1"/>
              </p:cNvSpPr>
              <p:nvPr/>
            </p:nvSpPr>
            <p:spPr bwMode="auto">
              <a:xfrm>
                <a:off x="3271"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a[1][0]</a:t>
                </a:r>
              </a:p>
            </p:txBody>
          </p:sp>
          <p:sp>
            <p:nvSpPr>
              <p:cNvPr id="194" name="Text Box 122"/>
              <p:cNvSpPr txBox="1">
                <a:spLocks noChangeArrowheads="1"/>
              </p:cNvSpPr>
              <p:nvPr/>
            </p:nvSpPr>
            <p:spPr bwMode="auto">
              <a:xfrm>
                <a:off x="3869"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a[1][1]</a:t>
                </a:r>
              </a:p>
            </p:txBody>
          </p:sp>
          <p:sp>
            <p:nvSpPr>
              <p:cNvPr id="195" name="Text Box 123"/>
              <p:cNvSpPr txBox="1">
                <a:spLocks noChangeArrowheads="1"/>
              </p:cNvSpPr>
              <p:nvPr/>
            </p:nvSpPr>
            <p:spPr bwMode="auto">
              <a:xfrm>
                <a:off x="4466"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a[1][2]</a:t>
                </a:r>
              </a:p>
            </p:txBody>
          </p:sp>
          <p:sp>
            <p:nvSpPr>
              <p:cNvPr id="196" name="Text Box 124"/>
              <p:cNvSpPr txBox="1">
                <a:spLocks noChangeArrowheads="1"/>
              </p:cNvSpPr>
              <p:nvPr/>
            </p:nvSpPr>
            <p:spPr bwMode="auto">
              <a:xfrm>
                <a:off x="1731"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1</a:t>
                </a:r>
              </a:p>
            </p:txBody>
          </p:sp>
          <p:sp>
            <p:nvSpPr>
              <p:cNvPr id="197" name="Text Box 125"/>
              <p:cNvSpPr txBox="1">
                <a:spLocks noChangeArrowheads="1"/>
              </p:cNvSpPr>
              <p:nvPr/>
            </p:nvSpPr>
            <p:spPr bwMode="auto">
              <a:xfrm>
                <a:off x="2316"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2</a:t>
                </a:r>
              </a:p>
            </p:txBody>
          </p:sp>
          <p:sp>
            <p:nvSpPr>
              <p:cNvPr id="198" name="Text Box 126"/>
              <p:cNvSpPr txBox="1">
                <a:spLocks noChangeArrowheads="1"/>
              </p:cNvSpPr>
              <p:nvPr/>
            </p:nvSpPr>
            <p:spPr bwMode="auto">
              <a:xfrm>
                <a:off x="2902"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3</a:t>
                </a:r>
              </a:p>
            </p:txBody>
          </p:sp>
          <p:sp>
            <p:nvSpPr>
              <p:cNvPr id="199" name="Text Box 127"/>
              <p:cNvSpPr txBox="1">
                <a:spLocks noChangeArrowheads="1"/>
              </p:cNvSpPr>
              <p:nvPr/>
            </p:nvSpPr>
            <p:spPr bwMode="auto">
              <a:xfrm>
                <a:off x="3487"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4</a:t>
                </a:r>
              </a:p>
            </p:txBody>
          </p:sp>
          <p:sp>
            <p:nvSpPr>
              <p:cNvPr id="200" name="Text Box 128"/>
              <p:cNvSpPr txBox="1">
                <a:spLocks noChangeArrowheads="1"/>
              </p:cNvSpPr>
              <p:nvPr/>
            </p:nvSpPr>
            <p:spPr bwMode="auto">
              <a:xfrm>
                <a:off x="4073"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5</a:t>
                </a:r>
              </a:p>
            </p:txBody>
          </p:sp>
          <p:sp>
            <p:nvSpPr>
              <p:cNvPr id="201" name="Text Box 129"/>
              <p:cNvSpPr txBox="1">
                <a:spLocks noChangeArrowheads="1"/>
              </p:cNvSpPr>
              <p:nvPr/>
            </p:nvSpPr>
            <p:spPr bwMode="auto">
              <a:xfrm>
                <a:off x="4659"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6</a:t>
                </a:r>
              </a:p>
            </p:txBody>
          </p:sp>
        </p:grpSp>
        <p:sp>
          <p:nvSpPr>
            <p:cNvPr id="182" name="AutoShape 130"/>
            <p:cNvSpPr>
              <a:spLocks noChangeArrowheads="1"/>
            </p:cNvSpPr>
            <p:nvPr/>
          </p:nvSpPr>
          <p:spPr bwMode="auto">
            <a:xfrm>
              <a:off x="3837" y="863"/>
              <a:ext cx="1412" cy="386"/>
            </a:xfrm>
            <a:prstGeom prst="cloudCallout">
              <a:avLst>
                <a:gd name="adj1" fmla="val -45523"/>
                <a:gd name="adj2" fmla="val 85977"/>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latin typeface="Times New Roman" pitchFamily="18" charset="0"/>
                </a:rPr>
                <a:t>全部初始化</a:t>
              </a:r>
            </a:p>
          </p:txBody>
        </p:sp>
      </p:grpSp>
      <p:grpSp>
        <p:nvGrpSpPr>
          <p:cNvPr id="202" name="Group 109"/>
          <p:cNvGrpSpPr>
            <a:grpSpLocks/>
          </p:cNvGrpSpPr>
          <p:nvPr/>
        </p:nvGrpSpPr>
        <p:grpSpPr bwMode="auto">
          <a:xfrm>
            <a:off x="1404850" y="2330201"/>
            <a:ext cx="7304089" cy="2967037"/>
            <a:chOff x="643" y="863"/>
            <a:chExt cx="4601" cy="1869"/>
          </a:xfrm>
        </p:grpSpPr>
        <p:grpSp>
          <p:nvGrpSpPr>
            <p:cNvPr id="203" name="Group 110"/>
            <p:cNvGrpSpPr>
              <a:grpSpLocks/>
            </p:cNvGrpSpPr>
            <p:nvPr/>
          </p:nvGrpSpPr>
          <p:grpSpPr bwMode="auto">
            <a:xfrm>
              <a:off x="643" y="1370"/>
              <a:ext cx="4046" cy="1362"/>
              <a:chOff x="1231" y="2102"/>
              <a:chExt cx="4046" cy="1362"/>
            </a:xfrm>
          </p:grpSpPr>
          <p:sp>
            <p:nvSpPr>
              <p:cNvPr id="205" name="Rectangle 111"/>
              <p:cNvSpPr>
                <a:spLocks noChangeArrowheads="1"/>
              </p:cNvSpPr>
              <p:nvPr/>
            </p:nvSpPr>
            <p:spPr bwMode="auto">
              <a:xfrm>
                <a:off x="1231" y="2102"/>
                <a:ext cx="4046" cy="1362"/>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solidFill>
                    <a:schemeClr val="bg2"/>
                  </a:solidFill>
                  <a:latin typeface="Times New Roman" pitchFamily="18" charset="0"/>
                  <a:ea typeface="隶书" pitchFamily="49" charset="-122"/>
                </a:endParaRPr>
              </a:p>
              <a:p>
                <a:pPr eaLnBrk="1" hangingPunct="1"/>
                <a:r>
                  <a:rPr kumimoji="1" lang="en-US" altLang="zh-CN" sz="2400" dirty="0">
                    <a:solidFill>
                      <a:schemeClr val="bg2"/>
                    </a:solidFill>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err="1">
                    <a:latin typeface="Times New Roman" pitchFamily="18" charset="0"/>
                    <a:ea typeface="隶书" pitchFamily="49" charset="-122"/>
                  </a:rPr>
                  <a:t>int</a:t>
                </a:r>
                <a:r>
                  <a:rPr kumimoji="1" lang="en-US" altLang="zh-CN" sz="2400" dirty="0">
                    <a:latin typeface="Times New Roman" pitchFamily="18" charset="0"/>
                    <a:ea typeface="隶书" pitchFamily="49" charset="-122"/>
                  </a:rPr>
                  <a:t> a[2][3]=</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1,2,4</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206" name="Rectangle 112"/>
              <p:cNvSpPr>
                <a:spLocks noChangeArrowheads="1"/>
              </p:cNvSpPr>
              <p:nvPr/>
            </p:nvSpPr>
            <p:spPr bwMode="auto">
              <a:xfrm>
                <a:off x="1476" y="2743"/>
                <a:ext cx="3576" cy="33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207" name="Line 113"/>
              <p:cNvSpPr>
                <a:spLocks noChangeShapeType="1"/>
              </p:cNvSpPr>
              <p:nvPr/>
            </p:nvSpPr>
            <p:spPr bwMode="auto">
              <a:xfrm>
                <a:off x="2100"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08" name="Line 114"/>
              <p:cNvSpPr>
                <a:spLocks noChangeShapeType="1"/>
              </p:cNvSpPr>
              <p:nvPr/>
            </p:nvSpPr>
            <p:spPr bwMode="auto">
              <a:xfrm>
                <a:off x="2697"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09" name="Line 115"/>
              <p:cNvSpPr>
                <a:spLocks noChangeShapeType="1"/>
              </p:cNvSpPr>
              <p:nvPr/>
            </p:nvSpPr>
            <p:spPr bwMode="auto">
              <a:xfrm>
                <a:off x="3294"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0" name="Line 116"/>
              <p:cNvSpPr>
                <a:spLocks noChangeShapeType="1"/>
              </p:cNvSpPr>
              <p:nvPr/>
            </p:nvSpPr>
            <p:spPr bwMode="auto">
              <a:xfrm>
                <a:off x="3891"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1" name="Line 117"/>
              <p:cNvSpPr>
                <a:spLocks noChangeShapeType="1"/>
              </p:cNvSpPr>
              <p:nvPr/>
            </p:nvSpPr>
            <p:spPr bwMode="auto">
              <a:xfrm>
                <a:off x="4488" y="2748"/>
                <a:ext cx="0" cy="3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12" name="Text Box 118"/>
              <p:cNvSpPr txBox="1">
                <a:spLocks noChangeArrowheads="1"/>
              </p:cNvSpPr>
              <p:nvPr/>
            </p:nvSpPr>
            <p:spPr bwMode="auto">
              <a:xfrm>
                <a:off x="1478"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a[0][0]</a:t>
                </a:r>
              </a:p>
            </p:txBody>
          </p:sp>
          <p:sp>
            <p:nvSpPr>
              <p:cNvPr id="213" name="Text Box 119"/>
              <p:cNvSpPr txBox="1">
                <a:spLocks noChangeArrowheads="1"/>
              </p:cNvSpPr>
              <p:nvPr/>
            </p:nvSpPr>
            <p:spPr bwMode="auto">
              <a:xfrm>
                <a:off x="2076"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a[0][1]</a:t>
                </a:r>
              </a:p>
            </p:txBody>
          </p:sp>
          <p:sp>
            <p:nvSpPr>
              <p:cNvPr id="214" name="Text Box 120"/>
              <p:cNvSpPr txBox="1">
                <a:spLocks noChangeArrowheads="1"/>
              </p:cNvSpPr>
              <p:nvPr/>
            </p:nvSpPr>
            <p:spPr bwMode="auto">
              <a:xfrm>
                <a:off x="2674"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a[0][2]</a:t>
                </a:r>
              </a:p>
            </p:txBody>
          </p:sp>
          <p:sp>
            <p:nvSpPr>
              <p:cNvPr id="215" name="Text Box 121"/>
              <p:cNvSpPr txBox="1">
                <a:spLocks noChangeArrowheads="1"/>
              </p:cNvSpPr>
              <p:nvPr/>
            </p:nvSpPr>
            <p:spPr bwMode="auto">
              <a:xfrm>
                <a:off x="3271"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a[1][0]</a:t>
                </a:r>
              </a:p>
            </p:txBody>
          </p:sp>
          <p:sp>
            <p:nvSpPr>
              <p:cNvPr id="216" name="Text Box 122"/>
              <p:cNvSpPr txBox="1">
                <a:spLocks noChangeArrowheads="1"/>
              </p:cNvSpPr>
              <p:nvPr/>
            </p:nvSpPr>
            <p:spPr bwMode="auto">
              <a:xfrm>
                <a:off x="3869"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a[1][1]</a:t>
                </a:r>
              </a:p>
            </p:txBody>
          </p:sp>
          <p:sp>
            <p:nvSpPr>
              <p:cNvPr id="217" name="Text Box 123"/>
              <p:cNvSpPr txBox="1">
                <a:spLocks noChangeArrowheads="1"/>
              </p:cNvSpPr>
              <p:nvPr/>
            </p:nvSpPr>
            <p:spPr bwMode="auto">
              <a:xfrm>
                <a:off x="4466" y="3102"/>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a[1][2]</a:t>
                </a:r>
              </a:p>
            </p:txBody>
          </p:sp>
          <p:sp>
            <p:nvSpPr>
              <p:cNvPr id="218" name="Text Box 124"/>
              <p:cNvSpPr txBox="1">
                <a:spLocks noChangeArrowheads="1"/>
              </p:cNvSpPr>
              <p:nvPr/>
            </p:nvSpPr>
            <p:spPr bwMode="auto">
              <a:xfrm>
                <a:off x="1731"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1</a:t>
                </a:r>
              </a:p>
            </p:txBody>
          </p:sp>
          <p:sp>
            <p:nvSpPr>
              <p:cNvPr id="219" name="Text Box 125"/>
              <p:cNvSpPr txBox="1">
                <a:spLocks noChangeArrowheads="1"/>
              </p:cNvSpPr>
              <p:nvPr/>
            </p:nvSpPr>
            <p:spPr bwMode="auto">
              <a:xfrm>
                <a:off x="2316"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2</a:t>
                </a:r>
              </a:p>
            </p:txBody>
          </p:sp>
          <p:sp>
            <p:nvSpPr>
              <p:cNvPr id="220" name="Text Box 126"/>
              <p:cNvSpPr txBox="1">
                <a:spLocks noChangeArrowheads="1"/>
              </p:cNvSpPr>
              <p:nvPr/>
            </p:nvSpPr>
            <p:spPr bwMode="auto">
              <a:xfrm>
                <a:off x="2902"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4</a:t>
                </a:r>
              </a:p>
            </p:txBody>
          </p:sp>
          <p:sp>
            <p:nvSpPr>
              <p:cNvPr id="221" name="Text Box 127"/>
              <p:cNvSpPr txBox="1">
                <a:spLocks noChangeArrowheads="1"/>
              </p:cNvSpPr>
              <p:nvPr/>
            </p:nvSpPr>
            <p:spPr bwMode="auto">
              <a:xfrm>
                <a:off x="3487"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222" name="Text Box 128"/>
              <p:cNvSpPr txBox="1">
                <a:spLocks noChangeArrowheads="1"/>
              </p:cNvSpPr>
              <p:nvPr/>
            </p:nvSpPr>
            <p:spPr bwMode="auto">
              <a:xfrm>
                <a:off x="4073"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223" name="Text Box 129"/>
              <p:cNvSpPr txBox="1">
                <a:spLocks noChangeArrowheads="1"/>
              </p:cNvSpPr>
              <p:nvPr/>
            </p:nvSpPr>
            <p:spPr bwMode="auto">
              <a:xfrm>
                <a:off x="4659" y="2817"/>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grpSp>
        <p:sp>
          <p:nvSpPr>
            <p:cNvPr id="204" name="AutoShape 130"/>
            <p:cNvSpPr>
              <a:spLocks noChangeArrowheads="1"/>
            </p:cNvSpPr>
            <p:nvPr/>
          </p:nvSpPr>
          <p:spPr bwMode="auto">
            <a:xfrm>
              <a:off x="3840" y="863"/>
              <a:ext cx="1404" cy="386"/>
            </a:xfrm>
            <a:prstGeom prst="cloudCallout">
              <a:avLst>
                <a:gd name="adj1" fmla="val -45523"/>
                <a:gd name="adj2" fmla="val 85977"/>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latin typeface="Times New Roman" pitchFamily="18" charset="0"/>
                </a:rPr>
                <a:t>部分初始化</a:t>
              </a:r>
            </a:p>
          </p:txBody>
        </p:sp>
      </p:grpSp>
      <p:grpSp>
        <p:nvGrpSpPr>
          <p:cNvPr id="224" name="Group 108"/>
          <p:cNvGrpSpPr>
            <a:grpSpLocks/>
          </p:cNvGrpSpPr>
          <p:nvPr/>
        </p:nvGrpSpPr>
        <p:grpSpPr bwMode="auto">
          <a:xfrm>
            <a:off x="1459708" y="1777082"/>
            <a:ext cx="7539038" cy="3730625"/>
            <a:chOff x="634" y="947"/>
            <a:chExt cx="4749" cy="2350"/>
          </a:xfrm>
        </p:grpSpPr>
        <p:grpSp>
          <p:nvGrpSpPr>
            <p:cNvPr id="225" name="Group 85"/>
            <p:cNvGrpSpPr>
              <a:grpSpLocks/>
            </p:cNvGrpSpPr>
            <p:nvPr/>
          </p:nvGrpSpPr>
          <p:grpSpPr bwMode="auto">
            <a:xfrm>
              <a:off x="634" y="1716"/>
              <a:ext cx="4046" cy="1581"/>
              <a:chOff x="1211" y="2283"/>
              <a:chExt cx="4046" cy="1581"/>
            </a:xfrm>
          </p:grpSpPr>
          <p:sp>
            <p:nvSpPr>
              <p:cNvPr id="227" name="Rectangle 86"/>
              <p:cNvSpPr>
                <a:spLocks noChangeArrowheads="1"/>
              </p:cNvSpPr>
              <p:nvPr/>
            </p:nvSpPr>
            <p:spPr bwMode="auto">
              <a:xfrm>
                <a:off x="1211" y="2283"/>
                <a:ext cx="4046" cy="158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solidFill>
                    <a:schemeClr val="bg2"/>
                  </a:solidFill>
                  <a:latin typeface="Times New Roman" pitchFamily="18" charset="0"/>
                  <a:ea typeface="隶书" pitchFamily="49" charset="-122"/>
                </a:endParaRPr>
              </a:p>
              <a:p>
                <a:pPr eaLnBrk="1" hangingPunct="1"/>
                <a:r>
                  <a:rPr kumimoji="1" lang="en-US" altLang="zh-CN" sz="2400" dirty="0">
                    <a:solidFill>
                      <a:schemeClr val="bg2"/>
                    </a:solidFill>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err="1">
                    <a:latin typeface="Times New Roman" pitchFamily="18" charset="0"/>
                    <a:ea typeface="隶书" pitchFamily="49" charset="-122"/>
                  </a:rPr>
                  <a:t>int</a:t>
                </a:r>
                <a:r>
                  <a:rPr kumimoji="1" lang="en-US" altLang="zh-CN" sz="2400" dirty="0">
                    <a:latin typeface="Times New Roman" pitchFamily="18" charset="0"/>
                    <a:ea typeface="隶书" pitchFamily="49" charset="-122"/>
                  </a:rPr>
                  <a:t> a[][3]=</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1,2,3,4,5</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228" name="Rectangle 87"/>
              <p:cNvSpPr>
                <a:spLocks noChangeArrowheads="1"/>
              </p:cNvSpPr>
              <p:nvPr/>
            </p:nvSpPr>
            <p:spPr bwMode="auto">
              <a:xfrm>
                <a:off x="1476" y="2850"/>
                <a:ext cx="3576" cy="39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229" name="Line 88"/>
              <p:cNvSpPr>
                <a:spLocks noChangeShapeType="1"/>
              </p:cNvSpPr>
              <p:nvPr/>
            </p:nvSpPr>
            <p:spPr bwMode="auto">
              <a:xfrm>
                <a:off x="2112" y="2858"/>
                <a:ext cx="0" cy="395"/>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30" name="Line 89"/>
              <p:cNvSpPr>
                <a:spLocks noChangeShapeType="1"/>
              </p:cNvSpPr>
              <p:nvPr/>
            </p:nvSpPr>
            <p:spPr bwMode="auto">
              <a:xfrm>
                <a:off x="2706" y="2844"/>
                <a:ext cx="0" cy="395"/>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1" name="Line 90"/>
              <p:cNvSpPr>
                <a:spLocks noChangeShapeType="1"/>
              </p:cNvSpPr>
              <p:nvPr/>
            </p:nvSpPr>
            <p:spPr bwMode="auto">
              <a:xfrm>
                <a:off x="3300" y="2844"/>
                <a:ext cx="0" cy="395"/>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2" name="Line 91"/>
              <p:cNvSpPr>
                <a:spLocks noChangeShapeType="1"/>
              </p:cNvSpPr>
              <p:nvPr/>
            </p:nvSpPr>
            <p:spPr bwMode="auto">
              <a:xfrm>
                <a:off x="3894" y="2844"/>
                <a:ext cx="0" cy="395"/>
              </a:xfrm>
              <a:prstGeom prst="lin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3" name="Line 92"/>
              <p:cNvSpPr>
                <a:spLocks noChangeShapeType="1"/>
              </p:cNvSpPr>
              <p:nvPr/>
            </p:nvSpPr>
            <p:spPr bwMode="auto">
              <a:xfrm>
                <a:off x="4488" y="2844"/>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34" name="Text Box 93"/>
              <p:cNvSpPr txBox="1">
                <a:spLocks noChangeArrowheads="1"/>
              </p:cNvSpPr>
              <p:nvPr/>
            </p:nvSpPr>
            <p:spPr bwMode="auto">
              <a:xfrm>
                <a:off x="1478"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a[0][0]</a:t>
                </a:r>
              </a:p>
            </p:txBody>
          </p:sp>
          <p:sp>
            <p:nvSpPr>
              <p:cNvPr id="235" name="Text Box 94"/>
              <p:cNvSpPr txBox="1">
                <a:spLocks noChangeArrowheads="1"/>
              </p:cNvSpPr>
              <p:nvPr/>
            </p:nvSpPr>
            <p:spPr bwMode="auto">
              <a:xfrm>
                <a:off x="2076"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a[0][1]</a:t>
                </a:r>
              </a:p>
            </p:txBody>
          </p:sp>
          <p:sp>
            <p:nvSpPr>
              <p:cNvPr id="236" name="Text Box 95"/>
              <p:cNvSpPr txBox="1">
                <a:spLocks noChangeArrowheads="1"/>
              </p:cNvSpPr>
              <p:nvPr/>
            </p:nvSpPr>
            <p:spPr bwMode="auto">
              <a:xfrm>
                <a:off x="2674"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a[0][2]</a:t>
                </a:r>
              </a:p>
            </p:txBody>
          </p:sp>
          <p:sp>
            <p:nvSpPr>
              <p:cNvPr id="237" name="Text Box 96"/>
              <p:cNvSpPr txBox="1">
                <a:spLocks noChangeArrowheads="1"/>
              </p:cNvSpPr>
              <p:nvPr/>
            </p:nvSpPr>
            <p:spPr bwMode="auto">
              <a:xfrm>
                <a:off x="3271"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a[1][0]</a:t>
                </a:r>
              </a:p>
            </p:txBody>
          </p:sp>
          <p:sp>
            <p:nvSpPr>
              <p:cNvPr id="238" name="Text Box 97"/>
              <p:cNvSpPr txBox="1">
                <a:spLocks noChangeArrowheads="1"/>
              </p:cNvSpPr>
              <p:nvPr/>
            </p:nvSpPr>
            <p:spPr bwMode="auto">
              <a:xfrm>
                <a:off x="3869"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a[1][1]</a:t>
                </a:r>
              </a:p>
            </p:txBody>
          </p:sp>
          <p:sp>
            <p:nvSpPr>
              <p:cNvPr id="239" name="Text Box 98"/>
              <p:cNvSpPr txBox="1">
                <a:spLocks noChangeArrowheads="1"/>
              </p:cNvSpPr>
              <p:nvPr/>
            </p:nvSpPr>
            <p:spPr bwMode="auto">
              <a:xfrm>
                <a:off x="4466" y="3219"/>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a:latin typeface="Times New Roman" pitchFamily="18" charset="0"/>
                  </a:rPr>
                  <a:t>a[1][2]</a:t>
                </a:r>
              </a:p>
            </p:txBody>
          </p:sp>
          <p:sp>
            <p:nvSpPr>
              <p:cNvPr id="240" name="Text Box 99"/>
              <p:cNvSpPr txBox="1">
                <a:spLocks noChangeArrowheads="1"/>
              </p:cNvSpPr>
              <p:nvPr/>
            </p:nvSpPr>
            <p:spPr bwMode="auto">
              <a:xfrm>
                <a:off x="1731"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1</a:t>
                </a:r>
              </a:p>
            </p:txBody>
          </p:sp>
          <p:sp>
            <p:nvSpPr>
              <p:cNvPr id="241" name="Text Box 100"/>
              <p:cNvSpPr txBox="1">
                <a:spLocks noChangeArrowheads="1"/>
              </p:cNvSpPr>
              <p:nvPr/>
            </p:nvSpPr>
            <p:spPr bwMode="auto">
              <a:xfrm>
                <a:off x="2316"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2</a:t>
                </a:r>
              </a:p>
            </p:txBody>
          </p:sp>
          <p:sp>
            <p:nvSpPr>
              <p:cNvPr id="242" name="Text Box 101"/>
              <p:cNvSpPr txBox="1">
                <a:spLocks noChangeArrowheads="1"/>
              </p:cNvSpPr>
              <p:nvPr/>
            </p:nvSpPr>
            <p:spPr bwMode="auto">
              <a:xfrm>
                <a:off x="2902"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3</a:t>
                </a:r>
              </a:p>
            </p:txBody>
          </p:sp>
          <p:sp>
            <p:nvSpPr>
              <p:cNvPr id="243" name="Text Box 102"/>
              <p:cNvSpPr txBox="1">
                <a:spLocks noChangeArrowheads="1"/>
              </p:cNvSpPr>
              <p:nvPr/>
            </p:nvSpPr>
            <p:spPr bwMode="auto">
              <a:xfrm>
                <a:off x="3487"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4</a:t>
                </a:r>
              </a:p>
            </p:txBody>
          </p:sp>
          <p:sp>
            <p:nvSpPr>
              <p:cNvPr id="244" name="Text Box 103"/>
              <p:cNvSpPr txBox="1">
                <a:spLocks noChangeArrowheads="1"/>
              </p:cNvSpPr>
              <p:nvPr/>
            </p:nvSpPr>
            <p:spPr bwMode="auto">
              <a:xfrm>
                <a:off x="4073"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5</a:t>
                </a:r>
              </a:p>
            </p:txBody>
          </p:sp>
          <p:sp>
            <p:nvSpPr>
              <p:cNvPr id="245" name="Text Box 104"/>
              <p:cNvSpPr txBox="1">
                <a:spLocks noChangeArrowheads="1"/>
              </p:cNvSpPr>
              <p:nvPr/>
            </p:nvSpPr>
            <p:spPr bwMode="auto">
              <a:xfrm>
                <a:off x="4659" y="2895"/>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grpSp>
        <p:sp>
          <p:nvSpPr>
            <p:cNvPr id="226" name="AutoShape 105"/>
            <p:cNvSpPr>
              <a:spLocks noChangeArrowheads="1"/>
            </p:cNvSpPr>
            <p:nvPr/>
          </p:nvSpPr>
          <p:spPr bwMode="auto">
            <a:xfrm>
              <a:off x="2749" y="947"/>
              <a:ext cx="2634" cy="386"/>
            </a:xfrm>
            <a:prstGeom prst="cloudCallout">
              <a:avLst>
                <a:gd name="adj1" fmla="val -37602"/>
                <a:gd name="adj2" fmla="val 114551"/>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solidFill>
                    <a:srgbClr val="FF0000"/>
                  </a:solidFill>
                  <a:latin typeface="Times New Roman" pitchFamily="18" charset="0"/>
                </a:rPr>
                <a:t>第一维</a:t>
              </a:r>
              <a:r>
                <a:rPr kumimoji="1" lang="zh-CN" altLang="en-US" sz="2000" dirty="0">
                  <a:latin typeface="Times New Roman" pitchFamily="18" charset="0"/>
                </a:rPr>
                <a:t>长度省略初始化</a:t>
              </a:r>
            </a:p>
          </p:txBody>
        </p:sp>
      </p:grpSp>
    </p:spTree>
    <p:extLst>
      <p:ext uri="{BB962C8B-B14F-4D97-AF65-F5344CB8AC3E}">
        <p14:creationId xmlns:p14="http://schemas.microsoft.com/office/powerpoint/2010/main" val="2999901582"/>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3418"/>
                                        </p:tgtEl>
                                        <p:attrNameLst>
                                          <p:attrName>style.visibility</p:attrName>
                                        </p:attrNameLst>
                                      </p:cBhvr>
                                      <p:to>
                                        <p:strVal val="visible"/>
                                      </p:to>
                                    </p:set>
                                    <p:animEffect transition="in" filter="box(out)">
                                      <p:cBhvr>
                                        <p:cTn id="31" dur="500"/>
                                        <p:tgtEl>
                                          <p:spTgt spid="13418"/>
                                        </p:tgtEl>
                                      </p:cBhvr>
                                    </p:animEffect>
                                  </p:childTnLst>
                                  <p:subTnLst>
                                    <p:set>
                                      <p:cBhvr override="childStyle">
                                        <p:cTn dur="1" fill="hold" display="0" masterRel="nextClick" afterEffect="1"/>
                                        <p:tgtEl>
                                          <p:spTgt spid="13418"/>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box(out)">
                                      <p:cBhvr>
                                        <p:cTn id="36"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58"/>
                                        </p:tgtEl>
                                        <p:attrNameLst>
                                          <p:attrName>style.visibility</p:attrName>
                                        </p:attrNameLst>
                                      </p:cBhvr>
                                      <p:to>
                                        <p:strVal val="visible"/>
                                      </p:to>
                                    </p:set>
                                    <p:animEffect transition="in" filter="box(out)">
                                      <p:cBhvr>
                                        <p:cTn id="41" dur="500"/>
                                        <p:tgtEl>
                                          <p:spTgt spid="158"/>
                                        </p:tgtEl>
                                      </p:cBhvr>
                                    </p:animEffect>
                                  </p:childTnLst>
                                  <p:subTnLst>
                                    <p:set>
                                      <p:cBhvr override="childStyle">
                                        <p:cTn dur="1" fill="hold" display="0" masterRel="nextClick" afterEffect="1"/>
                                        <p:tgtEl>
                                          <p:spTgt spid="158"/>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3393">
                                            <p:txEl>
                                              <p:pRg st="0" end="0"/>
                                            </p:txEl>
                                          </p:spTgt>
                                        </p:tgtEl>
                                        <p:attrNameLst>
                                          <p:attrName>style.visibility</p:attrName>
                                        </p:attrNameLst>
                                      </p:cBhvr>
                                      <p:to>
                                        <p:strVal val="visible"/>
                                      </p:to>
                                    </p:set>
                                    <p:animEffect transition="in" filter="box(out)">
                                      <p:cBhvr>
                                        <p:cTn id="46" dur="500"/>
                                        <p:tgtEl>
                                          <p:spTgt spid="13393">
                                            <p:txEl>
                                              <p:pRg st="0" end="0"/>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180"/>
                                        </p:tgtEl>
                                        <p:attrNameLst>
                                          <p:attrName>style.visibility</p:attrName>
                                        </p:attrNameLst>
                                      </p:cBhvr>
                                      <p:to>
                                        <p:strVal val="visible"/>
                                      </p:to>
                                    </p:set>
                                    <p:animEffect transition="in" filter="box(out)">
                                      <p:cBhvr>
                                        <p:cTn id="51" dur="5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202"/>
                                        </p:tgtEl>
                                        <p:attrNameLst>
                                          <p:attrName>style.visibility</p:attrName>
                                        </p:attrNameLst>
                                      </p:cBhvr>
                                      <p:to>
                                        <p:strVal val="visible"/>
                                      </p:to>
                                    </p:set>
                                    <p:animEffect transition="in" filter="box(out)">
                                      <p:cBhvr>
                                        <p:cTn id="56" dur="500"/>
                                        <p:tgtEl>
                                          <p:spTgt spid="202"/>
                                        </p:tgtEl>
                                      </p:cBhvr>
                                    </p:animEffect>
                                  </p:childTnLst>
                                  <p:subTnLst>
                                    <p:set>
                                      <p:cBhvr override="childStyle">
                                        <p:cTn dur="1" fill="hold" display="0" masterRel="nextClick" afterEffect="1"/>
                                        <p:tgtEl>
                                          <p:spTgt spid="202"/>
                                        </p:tgtEl>
                                        <p:attrNameLst>
                                          <p:attrName>style.visibility</p:attrName>
                                        </p:attrNameLst>
                                      </p:cBhvr>
                                      <p:to>
                                        <p:strVal val="hidden"/>
                                      </p:to>
                                    </p:se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224"/>
                                        </p:tgtEl>
                                        <p:attrNameLst>
                                          <p:attrName>style.visibility</p:attrName>
                                        </p:attrNameLst>
                                      </p:cBhvr>
                                      <p:to>
                                        <p:strVal val="visible"/>
                                      </p:to>
                                    </p:set>
                                    <p:animEffect transition="in" filter="box(out)">
                                      <p:cBhvr>
                                        <p:cTn id="61" dur="500"/>
                                        <p:tgtEl>
                                          <p:spTgt spid="224"/>
                                        </p:tgtEl>
                                      </p:cBhvr>
                                    </p:animEffect>
                                  </p:childTnLst>
                                  <p:subTnLst>
                                    <p:set>
                                      <p:cBhvr override="childStyle">
                                        <p:cTn dur="1" fill="hold" display="0" masterRel="nextClick" afterEffect="1"/>
                                        <p:tgtEl>
                                          <p:spTgt spid="224"/>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4" autoUpdateAnimBg="0"/>
      <p:bldP spid="13393" grpId="0" build="p" bldLvl="4"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890337" y="785698"/>
            <a:ext cx="7419474" cy="2062103"/>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200000"/>
              </a:lnSpc>
            </a:pPr>
            <a:r>
              <a:rPr kumimoji="1" lang="zh-CN" altLang="en-US" b="1" dirty="0">
                <a:latin typeface="Times New Roman" pitchFamily="18" charset="0"/>
              </a:rPr>
              <a:t>例   比较  </a:t>
            </a:r>
            <a:r>
              <a:rPr kumimoji="1" lang="en-US" altLang="zh-CN" b="1" dirty="0" err="1">
                <a:latin typeface="Times New Roman" pitchFamily="18" charset="0"/>
              </a:rPr>
              <a:t>int</a:t>
            </a:r>
            <a:r>
              <a:rPr kumimoji="1" lang="en-US" altLang="zh-CN" b="1" dirty="0">
                <a:latin typeface="Times New Roman" pitchFamily="18" charset="0"/>
              </a:rPr>
              <a:t>   </a:t>
            </a:r>
            <a:r>
              <a:rPr kumimoji="1" lang="en-US" altLang="zh-CN" b="1" dirty="0">
                <a:solidFill>
                  <a:srgbClr val="0000FF"/>
                </a:solidFill>
                <a:latin typeface="Times New Roman" pitchFamily="18" charset="0"/>
              </a:rPr>
              <a:t>a[2][3]={{5,6},{7,8}};</a:t>
            </a:r>
          </a:p>
          <a:p>
            <a:pPr>
              <a:lnSpc>
                <a:spcPct val="200000"/>
              </a:lnSpc>
            </a:pPr>
            <a:r>
              <a:rPr kumimoji="1" lang="en-US" altLang="zh-CN" b="1" dirty="0">
                <a:latin typeface="Times New Roman" pitchFamily="18" charset="0"/>
              </a:rPr>
              <a:t>        </a:t>
            </a:r>
            <a:r>
              <a:rPr kumimoji="1" lang="zh-CN" altLang="zh-CN" b="1" dirty="0">
                <a:latin typeface="Times New Roman" pitchFamily="18" charset="0"/>
              </a:rPr>
              <a:t>与     </a:t>
            </a:r>
            <a:r>
              <a:rPr kumimoji="1" lang="en-US" altLang="zh-CN" b="1" dirty="0" err="1">
                <a:latin typeface="Times New Roman" pitchFamily="18" charset="0"/>
              </a:rPr>
              <a:t>int</a:t>
            </a:r>
            <a:r>
              <a:rPr kumimoji="1" lang="en-US" altLang="zh-CN" b="1" dirty="0">
                <a:latin typeface="Times New Roman" pitchFamily="18" charset="0"/>
              </a:rPr>
              <a:t>   </a:t>
            </a:r>
            <a:r>
              <a:rPr kumimoji="1" lang="en-US" altLang="zh-CN" b="1" dirty="0">
                <a:solidFill>
                  <a:schemeClr val="accent2"/>
                </a:solidFill>
                <a:latin typeface="Times New Roman" pitchFamily="18" charset="0"/>
              </a:rPr>
              <a:t>a[2][3]={5,6,7,8};</a:t>
            </a:r>
          </a:p>
        </p:txBody>
      </p:sp>
      <p:sp>
        <p:nvSpPr>
          <p:cNvPr id="56" name="Text Box 8"/>
          <p:cNvSpPr txBox="1">
            <a:spLocks noChangeArrowheads="1"/>
          </p:cNvSpPr>
          <p:nvPr/>
        </p:nvSpPr>
        <p:spPr bwMode="auto">
          <a:xfrm>
            <a:off x="5534528" y="3581040"/>
            <a:ext cx="2245894" cy="1481175"/>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150000"/>
              </a:lnSpc>
            </a:pPr>
            <a:r>
              <a:rPr kumimoji="1" lang="en-US" altLang="zh-CN" dirty="0">
                <a:solidFill>
                  <a:srgbClr val="C00000"/>
                </a:solidFill>
                <a:latin typeface="Times New Roman" pitchFamily="18" charset="0"/>
              </a:rPr>
              <a:t>5       6      7</a:t>
            </a:r>
          </a:p>
          <a:p>
            <a:pPr>
              <a:lnSpc>
                <a:spcPct val="150000"/>
              </a:lnSpc>
            </a:pPr>
            <a:r>
              <a:rPr kumimoji="1" lang="en-US" altLang="zh-CN" dirty="0">
                <a:solidFill>
                  <a:srgbClr val="C00000"/>
                </a:solidFill>
                <a:latin typeface="Times New Roman" pitchFamily="18" charset="0"/>
              </a:rPr>
              <a:t>8       0      0</a:t>
            </a:r>
          </a:p>
        </p:txBody>
      </p:sp>
      <p:sp>
        <p:nvSpPr>
          <p:cNvPr id="57" name="Text Box 4"/>
          <p:cNvSpPr txBox="1">
            <a:spLocks noChangeArrowheads="1"/>
          </p:cNvSpPr>
          <p:nvPr/>
        </p:nvSpPr>
        <p:spPr bwMode="auto">
          <a:xfrm>
            <a:off x="1407686" y="3571194"/>
            <a:ext cx="2394293" cy="1569660"/>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150000"/>
              </a:lnSpc>
            </a:pPr>
            <a:r>
              <a:rPr kumimoji="1" lang="en-US" altLang="zh-CN" dirty="0">
                <a:solidFill>
                  <a:srgbClr val="0000FF"/>
                </a:solidFill>
                <a:latin typeface="Times New Roman" pitchFamily="18" charset="0"/>
              </a:rPr>
              <a:t>5        6      0</a:t>
            </a:r>
          </a:p>
          <a:p>
            <a:pPr>
              <a:lnSpc>
                <a:spcPct val="150000"/>
              </a:lnSpc>
            </a:pPr>
            <a:r>
              <a:rPr kumimoji="1" lang="en-US" altLang="zh-CN" dirty="0">
                <a:solidFill>
                  <a:srgbClr val="0000FF"/>
                </a:solidFill>
                <a:latin typeface="Times New Roman" pitchFamily="18" charset="0"/>
              </a:rPr>
              <a:t>7        8      0</a:t>
            </a:r>
            <a:endParaRPr kumimoji="1" lang="en-US" altLang="zh-CN" dirty="0">
              <a:latin typeface="Times New Roman" pitchFamily="18" charset="0"/>
            </a:endParaRPr>
          </a:p>
        </p:txBody>
      </p:sp>
    </p:spTree>
    <p:extLst>
      <p:ext uri="{BB962C8B-B14F-4D97-AF65-F5344CB8AC3E}">
        <p14:creationId xmlns:p14="http://schemas.microsoft.com/office/powerpoint/2010/main" val="2268047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ox(out)">
                                      <p:cBhvr>
                                        <p:cTn id="7" dur="500"/>
                                        <p:tgtEl>
                                          <p:spTgt spid="6451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arn(inVertical)">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barn(inVertical)">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nimBg="1" autoUpdateAnimBg="0"/>
      <p:bldP spid="56" grpId="0" animBg="1"/>
      <p:bldP spid="5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title"/>
          </p:nvPr>
        </p:nvSpPr>
        <p:spPr bwMode="auto">
          <a:xfrm>
            <a:off x="449542" y="512577"/>
            <a:ext cx="5004774"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p>
            <a:pPr marL="457200" indent="-457200" algn="l" eaLnBrk="1" hangingPunct="1">
              <a:buFont typeface="Wingdings" pitchFamily="2" charset="2"/>
              <a:buChar char="Ø"/>
            </a:pPr>
            <a:r>
              <a:rPr lang="zh-CN" altLang="en-US" sz="2800" b="1" dirty="0">
                <a:solidFill>
                  <a:srgbClr val="C00000"/>
                </a:solidFill>
                <a:effectLst/>
                <a:latin typeface="隶书" pitchFamily="49" charset="-122"/>
                <a:ea typeface="隶书" pitchFamily="49" charset="-122"/>
              </a:rPr>
              <a:t>复习双重循环中的行列</a:t>
            </a:r>
            <a:endParaRPr lang="en-US" altLang="zh-CN" sz="2800" b="1" dirty="0">
              <a:solidFill>
                <a:srgbClr val="C00000"/>
              </a:solidFill>
              <a:effectLst/>
              <a:latin typeface="隶书" pitchFamily="49" charset="-122"/>
              <a:ea typeface="隶书" pitchFamily="49" charset="-122"/>
            </a:endParaRPr>
          </a:p>
        </p:txBody>
      </p:sp>
      <p:sp>
        <p:nvSpPr>
          <p:cNvPr id="193538" name="Rectangle 2"/>
          <p:cNvSpPr>
            <a:spLocks noChangeArrowheads="1"/>
          </p:cNvSpPr>
          <p:nvPr/>
        </p:nvSpPr>
        <p:spPr bwMode="auto">
          <a:xfrm>
            <a:off x="449542" y="1322221"/>
            <a:ext cx="4491426" cy="4581274"/>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0"/>
              </a:spcBef>
            </a:pPr>
            <a:r>
              <a:rPr kumimoji="0" lang="en-US" altLang="zh-CN" sz="2800" b="1" dirty="0">
                <a:latin typeface="Arial" charset="0"/>
              </a:rPr>
              <a:t>   for(</a:t>
            </a:r>
            <a:r>
              <a:rPr kumimoji="0" lang="en-US" altLang="zh-CN" sz="2800" b="1" dirty="0" err="1">
                <a:latin typeface="Arial" charset="0"/>
              </a:rPr>
              <a:t>i</a:t>
            </a:r>
            <a:r>
              <a:rPr kumimoji="0" lang="en-US" altLang="zh-CN" sz="2800" b="1" dirty="0">
                <a:latin typeface="Arial" charset="0"/>
              </a:rPr>
              <a:t>=1; </a:t>
            </a:r>
            <a:r>
              <a:rPr kumimoji="0" lang="en-US" altLang="zh-CN" sz="2800" b="1" dirty="0" err="1">
                <a:latin typeface="Arial" charset="0"/>
              </a:rPr>
              <a:t>i</a:t>
            </a:r>
            <a:r>
              <a:rPr kumimoji="0" lang="en-US" altLang="zh-CN" sz="2800" b="1" dirty="0">
                <a:latin typeface="Arial" charset="0"/>
              </a:rPr>
              <a:t>&lt;=5; </a:t>
            </a:r>
            <a:r>
              <a:rPr kumimoji="0" lang="en-US" altLang="zh-CN" sz="2800" b="1" dirty="0" err="1">
                <a:latin typeface="Arial" charset="0"/>
              </a:rPr>
              <a:t>i</a:t>
            </a:r>
            <a:r>
              <a:rPr kumimoji="0" lang="en-US" altLang="zh-CN" sz="2800" b="1" dirty="0">
                <a:latin typeface="Arial" charset="0"/>
              </a:rPr>
              <a:t>++)</a:t>
            </a:r>
          </a:p>
          <a:p>
            <a:pPr>
              <a:lnSpc>
                <a:spcPct val="150000"/>
              </a:lnSpc>
              <a:spcBef>
                <a:spcPts val="0"/>
              </a:spcBef>
            </a:pPr>
            <a:r>
              <a:rPr kumimoji="0" lang="en-US" altLang="zh-CN" sz="2800" b="1" dirty="0">
                <a:latin typeface="Arial" charset="0"/>
              </a:rPr>
              <a:t>   {</a:t>
            </a:r>
          </a:p>
          <a:p>
            <a:pPr>
              <a:lnSpc>
                <a:spcPct val="150000"/>
              </a:lnSpc>
              <a:spcBef>
                <a:spcPts val="0"/>
              </a:spcBef>
            </a:pPr>
            <a:r>
              <a:rPr lang="en-US" altLang="zh-CN" sz="2800" b="1" dirty="0"/>
              <a:t>     </a:t>
            </a:r>
            <a:r>
              <a:rPr kumimoji="0" lang="en-US" altLang="zh-CN" sz="2800" b="1" dirty="0">
                <a:latin typeface="Arial" charset="0"/>
              </a:rPr>
              <a:t>   </a:t>
            </a:r>
            <a:r>
              <a:rPr kumimoji="0" lang="en-US" altLang="zh-CN" sz="2800" b="1" dirty="0" err="1">
                <a:latin typeface="Arial" charset="0"/>
              </a:rPr>
              <a:t>printf</a:t>
            </a:r>
            <a:r>
              <a:rPr kumimoji="0" lang="en-US" altLang="zh-CN" sz="2800" b="1" dirty="0">
                <a:latin typeface="Arial" charset="0"/>
              </a:rPr>
              <a:t>(“%d---”, </a:t>
            </a:r>
            <a:r>
              <a:rPr kumimoji="0" lang="en-US" altLang="zh-CN" sz="2800" b="1" dirty="0" err="1">
                <a:latin typeface="Arial" charset="0"/>
              </a:rPr>
              <a:t>i</a:t>
            </a:r>
            <a:r>
              <a:rPr kumimoji="0" lang="en-US" altLang="zh-CN" sz="2800" b="1" dirty="0">
                <a:latin typeface="Arial" charset="0"/>
              </a:rPr>
              <a:t>);</a:t>
            </a:r>
          </a:p>
          <a:p>
            <a:pPr>
              <a:lnSpc>
                <a:spcPct val="150000"/>
              </a:lnSpc>
              <a:spcBef>
                <a:spcPts val="0"/>
              </a:spcBef>
            </a:pPr>
            <a:r>
              <a:rPr lang="en-US" altLang="zh-CN" sz="2800" b="1" dirty="0"/>
              <a:t>        </a:t>
            </a:r>
            <a:r>
              <a:rPr kumimoji="0" lang="en-US" altLang="zh-CN" sz="2800" b="1" dirty="0">
                <a:solidFill>
                  <a:srgbClr val="FF0000"/>
                </a:solidFill>
                <a:latin typeface="Arial" charset="0"/>
              </a:rPr>
              <a:t>for(j=1;  j&lt;=</a:t>
            </a:r>
            <a:r>
              <a:rPr lang="en-US" altLang="zh-CN" sz="2800" b="1" dirty="0">
                <a:solidFill>
                  <a:srgbClr val="FF0000"/>
                </a:solidFill>
              </a:rPr>
              <a:t>3</a:t>
            </a:r>
            <a:r>
              <a:rPr kumimoji="0" lang="en-US" altLang="zh-CN" sz="2800" b="1" dirty="0">
                <a:solidFill>
                  <a:srgbClr val="FF0000"/>
                </a:solidFill>
                <a:latin typeface="Arial" charset="0"/>
              </a:rPr>
              <a:t>;  j++)</a:t>
            </a:r>
          </a:p>
          <a:p>
            <a:pPr>
              <a:lnSpc>
                <a:spcPct val="150000"/>
              </a:lnSpc>
              <a:spcBef>
                <a:spcPts val="0"/>
              </a:spcBef>
            </a:pPr>
            <a:r>
              <a:rPr kumimoji="0" lang="en-US" altLang="zh-CN" sz="2800" b="1" dirty="0">
                <a:solidFill>
                  <a:srgbClr val="FF0000"/>
                </a:solidFill>
                <a:latin typeface="Arial" charset="0"/>
              </a:rPr>
              <a:t>              </a:t>
            </a:r>
            <a:r>
              <a:rPr kumimoji="0" lang="en-US" altLang="zh-CN" sz="2800" b="1" dirty="0" err="1">
                <a:solidFill>
                  <a:srgbClr val="FF0000"/>
                </a:solidFill>
                <a:latin typeface="Arial" charset="0"/>
              </a:rPr>
              <a:t>printf</a:t>
            </a:r>
            <a:r>
              <a:rPr kumimoji="0" lang="en-US" altLang="zh-CN" sz="2800" b="1" dirty="0">
                <a:solidFill>
                  <a:srgbClr val="FF0000"/>
                </a:solidFill>
                <a:latin typeface="Arial" charset="0"/>
              </a:rPr>
              <a:t>(“%4d”, j);</a:t>
            </a:r>
          </a:p>
          <a:p>
            <a:pPr>
              <a:lnSpc>
                <a:spcPct val="150000"/>
              </a:lnSpc>
              <a:spcBef>
                <a:spcPts val="0"/>
              </a:spcBef>
            </a:pPr>
            <a:r>
              <a:rPr lang="en-US" altLang="zh-CN" sz="2800" b="1" dirty="0"/>
              <a:t>        </a:t>
            </a:r>
            <a:r>
              <a:rPr lang="en-US" altLang="zh-CN" sz="2800" b="1" dirty="0" err="1"/>
              <a:t>printf</a:t>
            </a:r>
            <a:r>
              <a:rPr lang="en-US" altLang="zh-CN" sz="2800" b="1" dirty="0"/>
              <a:t>(“\n”);</a:t>
            </a:r>
          </a:p>
          <a:p>
            <a:pPr>
              <a:lnSpc>
                <a:spcPct val="150000"/>
              </a:lnSpc>
              <a:spcBef>
                <a:spcPts val="0"/>
              </a:spcBef>
            </a:pPr>
            <a:r>
              <a:rPr kumimoji="0" lang="en-US" altLang="zh-CN" sz="2800" b="1" dirty="0">
                <a:latin typeface="Arial" charset="0"/>
              </a:rPr>
              <a:t>}</a:t>
            </a:r>
          </a:p>
          <a:p>
            <a:pPr>
              <a:lnSpc>
                <a:spcPct val="150000"/>
              </a:lnSpc>
              <a:spcBef>
                <a:spcPts val="0"/>
              </a:spcBef>
            </a:pPr>
            <a:r>
              <a:rPr lang="en-US" altLang="zh-CN" sz="2800" b="1" dirty="0"/>
              <a:t>       </a:t>
            </a:r>
            <a:endParaRPr kumimoji="0" lang="en-US" altLang="zh-CN" sz="2800" b="1" dirty="0">
              <a:latin typeface="Arial" charset="0"/>
            </a:endParaRPr>
          </a:p>
          <a:p>
            <a:pPr>
              <a:lnSpc>
                <a:spcPct val="150000"/>
              </a:lnSpc>
              <a:spcBef>
                <a:spcPts val="0"/>
              </a:spcBef>
            </a:pPr>
            <a:endParaRPr kumimoji="0" lang="en-US" altLang="zh-CN" sz="2800" b="1" dirty="0">
              <a:latin typeface="Arial" charset="0"/>
            </a:endParaRPr>
          </a:p>
          <a:p>
            <a:pPr marL="342900" indent="-342900">
              <a:spcBef>
                <a:spcPct val="20000"/>
              </a:spcBef>
              <a:buFontTx/>
              <a:buChar char="•"/>
            </a:pPr>
            <a:endParaRPr lang="en-US" altLang="zh-CN" dirty="0">
              <a:latin typeface="楷体_GB2312" pitchFamily="49" charset="-122"/>
              <a:ea typeface="楷体_GB2312" pitchFamily="49" charset="-122"/>
            </a:endParaRPr>
          </a:p>
        </p:txBody>
      </p:sp>
      <p:sp>
        <p:nvSpPr>
          <p:cNvPr id="32" name="Text Box 9"/>
          <p:cNvSpPr txBox="1">
            <a:spLocks noChangeArrowheads="1"/>
          </p:cNvSpPr>
          <p:nvPr/>
        </p:nvSpPr>
        <p:spPr bwMode="auto">
          <a:xfrm>
            <a:off x="5741873" y="1322221"/>
            <a:ext cx="2600022" cy="3785652"/>
          </a:xfrm>
          <a:prstGeom prst="rect">
            <a:avLst/>
          </a:prstGeom>
          <a:solidFill>
            <a:schemeClr val="accent4">
              <a:lumMod val="20000"/>
              <a:lumOff val="80000"/>
            </a:schemeClr>
          </a:solidFill>
          <a:ln w="38100">
            <a:solidFill>
              <a:srgbClr val="FF9900"/>
            </a:solidFill>
            <a:miter lim="800000"/>
            <a:headEnd/>
            <a:tailEnd/>
          </a:ln>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nSpc>
                <a:spcPct val="200000"/>
              </a:lnSpc>
            </a:pPr>
            <a:r>
              <a:rPr kumimoji="0" lang="en-US" altLang="zh-CN" sz="2400" dirty="0">
                <a:latin typeface="Arial" charset="0"/>
              </a:rPr>
              <a:t>1---    </a:t>
            </a:r>
            <a:r>
              <a:rPr kumimoji="0" lang="en-US" altLang="zh-CN" sz="2400" dirty="0">
                <a:solidFill>
                  <a:srgbClr val="FF0000"/>
                </a:solidFill>
                <a:latin typeface="Arial" charset="0"/>
              </a:rPr>
              <a:t>1    2    3    </a:t>
            </a:r>
          </a:p>
          <a:p>
            <a:pPr>
              <a:lnSpc>
                <a:spcPct val="200000"/>
              </a:lnSpc>
            </a:pPr>
            <a:r>
              <a:rPr kumimoji="0" lang="en-US" altLang="zh-CN" sz="2400" dirty="0">
                <a:latin typeface="Arial" charset="0"/>
              </a:rPr>
              <a:t>2---    </a:t>
            </a:r>
            <a:r>
              <a:rPr kumimoji="0" lang="en-US" altLang="zh-CN" sz="2400" dirty="0">
                <a:solidFill>
                  <a:srgbClr val="FF0000"/>
                </a:solidFill>
                <a:latin typeface="Arial" charset="0"/>
              </a:rPr>
              <a:t>1    2    3    </a:t>
            </a:r>
          </a:p>
          <a:p>
            <a:pPr>
              <a:lnSpc>
                <a:spcPct val="200000"/>
              </a:lnSpc>
            </a:pPr>
            <a:r>
              <a:rPr kumimoji="0" lang="en-US" altLang="zh-CN" sz="2400" dirty="0">
                <a:latin typeface="Arial" charset="0"/>
              </a:rPr>
              <a:t>3---    </a:t>
            </a:r>
            <a:r>
              <a:rPr kumimoji="0" lang="en-US" altLang="zh-CN" sz="2400" dirty="0">
                <a:solidFill>
                  <a:srgbClr val="FF0000"/>
                </a:solidFill>
                <a:latin typeface="Arial" charset="0"/>
              </a:rPr>
              <a:t>1    2    3   </a:t>
            </a:r>
          </a:p>
          <a:p>
            <a:pPr>
              <a:lnSpc>
                <a:spcPct val="200000"/>
              </a:lnSpc>
            </a:pPr>
            <a:r>
              <a:rPr kumimoji="0" lang="en-US" altLang="zh-CN" sz="2400" dirty="0">
                <a:latin typeface="Arial" charset="0"/>
              </a:rPr>
              <a:t>4---    </a:t>
            </a:r>
            <a:r>
              <a:rPr kumimoji="0" lang="en-US" altLang="zh-CN" sz="2400" dirty="0">
                <a:solidFill>
                  <a:srgbClr val="FF0000"/>
                </a:solidFill>
                <a:latin typeface="Arial" charset="0"/>
              </a:rPr>
              <a:t>1    2    3    </a:t>
            </a:r>
          </a:p>
          <a:p>
            <a:pPr>
              <a:lnSpc>
                <a:spcPct val="200000"/>
              </a:lnSpc>
            </a:pPr>
            <a:r>
              <a:rPr kumimoji="0" lang="en-US" altLang="zh-CN" sz="2400" dirty="0">
                <a:latin typeface="Arial" charset="0"/>
              </a:rPr>
              <a:t>5---    </a:t>
            </a:r>
            <a:r>
              <a:rPr kumimoji="0" lang="en-US" altLang="zh-CN" sz="2400" dirty="0">
                <a:solidFill>
                  <a:srgbClr val="FF0000"/>
                </a:solidFill>
                <a:latin typeface="Arial" charset="0"/>
              </a:rPr>
              <a:t>1    2    3    </a:t>
            </a:r>
          </a:p>
        </p:txBody>
      </p:sp>
    </p:spTree>
    <p:extLst>
      <p:ext uri="{BB962C8B-B14F-4D97-AF65-F5344CB8AC3E}">
        <p14:creationId xmlns:p14="http://schemas.microsoft.com/office/powerpoint/2010/main" val="907957674"/>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38"/>
                                        </p:tgtEl>
                                        <p:attrNameLst>
                                          <p:attrName>style.visibility</p:attrName>
                                        </p:attrNameLst>
                                      </p:cBhvr>
                                      <p:to>
                                        <p:strVal val="visible"/>
                                      </p:to>
                                    </p:set>
                                    <p:animEffect transition="in" filter="wipe(left)">
                                      <p:cBhvr>
                                        <p:cTn id="7" dur="1000"/>
                                        <p:tgtEl>
                                          <p:spTgt spid="1935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2">
                                            <p:bg/>
                                          </p:spTgt>
                                        </p:tgtEl>
                                        <p:attrNameLst>
                                          <p:attrName>style.visibility</p:attrName>
                                        </p:attrNameLst>
                                      </p:cBhvr>
                                      <p:to>
                                        <p:strVal val="visible"/>
                                      </p:to>
                                    </p:set>
                                    <p:anim calcmode="lin" valueType="num">
                                      <p:cBhvr additive="base">
                                        <p:cTn id="12" dur="500" fill="hold"/>
                                        <p:tgtEl>
                                          <p:spTgt spid="32">
                                            <p:bg/>
                                          </p:spTgt>
                                        </p:tgtEl>
                                        <p:attrNameLst>
                                          <p:attrName>ppt_x</p:attrName>
                                        </p:attrNameLst>
                                      </p:cBhvr>
                                      <p:tavLst>
                                        <p:tav tm="0">
                                          <p:val>
                                            <p:strVal val="1+#ppt_w/2"/>
                                          </p:val>
                                        </p:tav>
                                        <p:tav tm="100000">
                                          <p:val>
                                            <p:strVal val="#ppt_x"/>
                                          </p:val>
                                        </p:tav>
                                      </p:tavLst>
                                    </p:anim>
                                    <p:anim calcmode="lin" valueType="num">
                                      <p:cBhvr additive="base">
                                        <p:cTn id="13" dur="500" fill="hold"/>
                                        <p:tgtEl>
                                          <p:spTgt spid="32">
                                            <p:bg/>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2">
                                            <p:txEl>
                                              <p:pRg st="0" end="0"/>
                                            </p:txEl>
                                          </p:spTgt>
                                        </p:tgtEl>
                                        <p:attrNameLst>
                                          <p:attrName>style.visibility</p:attrName>
                                        </p:attrNameLst>
                                      </p:cBhvr>
                                      <p:to>
                                        <p:strVal val="visible"/>
                                      </p:to>
                                    </p:set>
                                    <p:anim calcmode="lin" valueType="num">
                                      <p:cBhvr additive="base">
                                        <p:cTn id="18"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2">
                                            <p:txEl>
                                              <p:pRg st="1" end="1"/>
                                            </p:txEl>
                                          </p:spTgt>
                                        </p:tgtEl>
                                        <p:attrNameLst>
                                          <p:attrName>style.visibility</p:attrName>
                                        </p:attrNameLst>
                                      </p:cBhvr>
                                      <p:to>
                                        <p:strVal val="visible"/>
                                      </p:to>
                                    </p:set>
                                    <p:anim calcmode="lin" valueType="num">
                                      <p:cBhvr additive="base">
                                        <p:cTn id="24" dur="500" fill="hold"/>
                                        <p:tgtEl>
                                          <p:spTgt spid="32">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2">
                                            <p:txEl>
                                              <p:pRg st="2" end="2"/>
                                            </p:txEl>
                                          </p:spTgt>
                                        </p:tgtEl>
                                        <p:attrNameLst>
                                          <p:attrName>style.visibility</p:attrName>
                                        </p:attrNameLst>
                                      </p:cBhvr>
                                      <p:to>
                                        <p:strVal val="visible"/>
                                      </p:to>
                                    </p:set>
                                    <p:anim calcmode="lin" valueType="num">
                                      <p:cBhvr additive="base">
                                        <p:cTn id="30" dur="500" fill="hold"/>
                                        <p:tgtEl>
                                          <p:spTgt spid="32">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2">
                                            <p:txEl>
                                              <p:pRg st="2" end="2"/>
                                            </p:txEl>
                                          </p:spTgt>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32">
                                            <p:txEl>
                                              <p:pRg st="3" end="3"/>
                                            </p:txEl>
                                          </p:spTgt>
                                        </p:tgtEl>
                                        <p:attrNameLst>
                                          <p:attrName>style.visibility</p:attrName>
                                        </p:attrNameLst>
                                      </p:cBhvr>
                                      <p:to>
                                        <p:strVal val="visible"/>
                                      </p:to>
                                    </p:set>
                                    <p:anim calcmode="lin" valueType="num">
                                      <p:cBhvr additive="base">
                                        <p:cTn id="34" dur="500" fill="hold"/>
                                        <p:tgtEl>
                                          <p:spTgt spid="32">
                                            <p:txEl>
                                              <p:pRg st="3" end="3"/>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2">
                                            <p:txEl>
                                              <p:pRg st="3" end="3"/>
                                            </p:txEl>
                                          </p:spTgt>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2">
                                            <p:txEl>
                                              <p:pRg st="4" end="4"/>
                                            </p:txEl>
                                          </p:spTgt>
                                        </p:tgtEl>
                                        <p:attrNameLst>
                                          <p:attrName>style.visibility</p:attrName>
                                        </p:attrNameLst>
                                      </p:cBhvr>
                                      <p:to>
                                        <p:strVal val="visible"/>
                                      </p:to>
                                    </p:set>
                                    <p:anim calcmode="lin" valueType="num">
                                      <p:cBhvr additive="base">
                                        <p:cTn id="38" dur="500" fill="hold"/>
                                        <p:tgtEl>
                                          <p:spTgt spid="32">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nimBg="1" autoUpdateAnimBg="0"/>
      <p:bldP spid="32" grpId="0" build="p"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ext Box 3"/>
          <p:cNvSpPr txBox="1">
            <a:spLocks noChangeArrowheads="1"/>
          </p:cNvSpPr>
          <p:nvPr/>
        </p:nvSpPr>
        <p:spPr bwMode="auto">
          <a:xfrm>
            <a:off x="214313" y="342739"/>
            <a:ext cx="77265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solidFill>
                  <a:srgbClr val="C00000"/>
                </a:solidFill>
                <a:latin typeface="隶书" pitchFamily="49" charset="-122"/>
                <a:ea typeface="隶书" pitchFamily="49" charset="-122"/>
              </a:rPr>
              <a:t>二维数组的输出</a:t>
            </a:r>
          </a:p>
        </p:txBody>
      </p:sp>
      <p:sp>
        <p:nvSpPr>
          <p:cNvPr id="150552" name="Text Box 24"/>
          <p:cNvSpPr txBox="1">
            <a:spLocks noChangeArrowheads="1"/>
          </p:cNvSpPr>
          <p:nvPr/>
        </p:nvSpPr>
        <p:spPr bwMode="auto">
          <a:xfrm>
            <a:off x="217011" y="174196"/>
            <a:ext cx="5397772" cy="4526497"/>
          </a:xfrm>
          <a:prstGeom prst="rect">
            <a:avLst/>
          </a:prstGeom>
          <a:solidFill>
            <a:schemeClr val="bg1"/>
          </a:solidFill>
          <a:ln w="38100">
            <a:solidFill>
              <a:srgbClr val="FFC000"/>
            </a:solidFill>
            <a:miter lim="800000"/>
            <a:headEnd/>
            <a:tailEnd/>
          </a:ln>
          <a:effectLst/>
        </p:spPr>
        <p:txBody>
          <a:bodyPr wrap="squar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20000"/>
              </a:lnSpc>
            </a:pPr>
            <a:r>
              <a:rPr kumimoji="1" lang="en-US" altLang="zh-CN" sz="2400" b="1" dirty="0">
                <a:latin typeface="Times New Roman" pitchFamily="18" charset="0"/>
              </a:rPr>
              <a:t>#include &lt;</a:t>
            </a:r>
            <a:r>
              <a:rPr kumimoji="1" lang="en-US" altLang="zh-CN" sz="2400" b="1" dirty="0" err="1">
                <a:latin typeface="Times New Roman" pitchFamily="18" charset="0"/>
              </a:rPr>
              <a:t>stdio.h</a:t>
            </a:r>
            <a:r>
              <a:rPr kumimoji="1" lang="en-US" altLang="zh-CN" sz="2400" b="1" dirty="0">
                <a:latin typeface="Times New Roman" pitchFamily="18" charset="0"/>
              </a:rPr>
              <a:t>&gt;</a:t>
            </a:r>
          </a:p>
          <a:p>
            <a:pPr>
              <a:lnSpc>
                <a:spcPct val="120000"/>
              </a:lnSpc>
            </a:pPr>
            <a:r>
              <a:rPr kumimoji="1" lang="en-US" altLang="zh-CN" sz="2400" b="1" dirty="0">
                <a:latin typeface="Times New Roman" pitchFamily="18" charset="0"/>
              </a:rPr>
              <a:t>void main( )</a:t>
            </a:r>
          </a:p>
          <a:p>
            <a:pPr>
              <a:lnSpc>
                <a:spcPct val="120000"/>
              </a:lnSpc>
            </a:pPr>
            <a:r>
              <a:rPr kumimoji="1" lang="en-US" altLang="zh-CN" sz="2400" b="1" dirty="0">
                <a:latin typeface="Times New Roman" pitchFamily="18" charset="0"/>
              </a:rPr>
              <a:t>{ </a:t>
            </a:r>
          </a:p>
          <a:p>
            <a:pPr>
              <a:lnSpc>
                <a:spcPct val="120000"/>
              </a:lnSpc>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a[2][3]={{1,2,3},{4,5,6}};</a:t>
            </a:r>
          </a:p>
          <a:p>
            <a:pPr>
              <a:lnSpc>
                <a:spcPct val="120000"/>
              </a:lnSpc>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 j;</a:t>
            </a:r>
          </a:p>
          <a:p>
            <a:pPr>
              <a:lnSpc>
                <a:spcPct val="120000"/>
              </a:lnSpc>
            </a:pPr>
            <a:r>
              <a:rPr kumimoji="1" lang="en-US" altLang="zh-CN" sz="2400" b="1" dirty="0">
                <a:solidFill>
                  <a:srgbClr val="0000FF"/>
                </a:solidFill>
                <a:latin typeface="Times New Roman" pitchFamily="18" charset="0"/>
              </a:rPr>
              <a:t>    for(</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=0;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&lt;=1;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p>
          <a:p>
            <a:pPr>
              <a:lnSpc>
                <a:spcPct val="120000"/>
              </a:lnSpc>
            </a:pPr>
            <a:r>
              <a:rPr kumimoji="1" lang="en-US" altLang="zh-CN" sz="2400" b="1" dirty="0">
                <a:solidFill>
                  <a:srgbClr val="0000FF"/>
                </a:solidFill>
                <a:latin typeface="Times New Roman" pitchFamily="18" charset="0"/>
              </a:rPr>
              <a:t>       for(j=0; j&lt;=2; j++)</a:t>
            </a:r>
            <a:endParaRPr kumimoji="1" lang="en-US" altLang="zh-CN" sz="2400" b="1" dirty="0">
              <a:solidFill>
                <a:schemeClr val="bg2"/>
              </a:solidFill>
              <a:latin typeface="Times New Roman" pitchFamily="18" charset="0"/>
            </a:endParaRPr>
          </a:p>
          <a:p>
            <a:pPr>
              <a:lnSpc>
                <a:spcPct val="120000"/>
              </a:lnSpc>
            </a:pPr>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(“%4d”,</a:t>
            </a:r>
            <a:r>
              <a:rPr kumimoji="1" lang="en-US" altLang="zh-CN" sz="2400" b="1" dirty="0">
                <a:solidFill>
                  <a:srgbClr val="C00000"/>
                </a:solidFill>
                <a:latin typeface="Times New Roman" pitchFamily="18" charset="0"/>
              </a:rPr>
              <a:t>a[</a:t>
            </a:r>
            <a:r>
              <a:rPr kumimoji="1" lang="en-US" altLang="zh-CN" sz="2400" b="1" dirty="0" err="1">
                <a:solidFill>
                  <a:srgbClr val="C00000"/>
                </a:solidFill>
                <a:latin typeface="Times New Roman" pitchFamily="18" charset="0"/>
              </a:rPr>
              <a:t>i</a:t>
            </a:r>
            <a:r>
              <a:rPr kumimoji="1" lang="en-US" altLang="zh-CN" sz="2400" b="1" dirty="0">
                <a:solidFill>
                  <a:srgbClr val="C00000"/>
                </a:solidFill>
                <a:latin typeface="Times New Roman" pitchFamily="18" charset="0"/>
              </a:rPr>
              <a:t>][j]);</a:t>
            </a:r>
          </a:p>
          <a:p>
            <a:pPr>
              <a:lnSpc>
                <a:spcPct val="120000"/>
              </a:lnSpc>
            </a:pPr>
            <a:endParaRPr kumimoji="1" lang="en-US" altLang="zh-CN" sz="2400" b="1" dirty="0">
              <a:latin typeface="Times New Roman" pitchFamily="18" charset="0"/>
            </a:endParaRPr>
          </a:p>
          <a:p>
            <a:pPr>
              <a:lnSpc>
                <a:spcPct val="120000"/>
              </a:lnSpc>
            </a:pPr>
            <a:r>
              <a:rPr kumimoji="1" lang="en-US" altLang="zh-CN" sz="2400" b="1" dirty="0">
                <a:latin typeface="Times New Roman" pitchFamily="18" charset="0"/>
              </a:rPr>
              <a:t>}</a:t>
            </a:r>
          </a:p>
        </p:txBody>
      </p:sp>
      <p:grpSp>
        <p:nvGrpSpPr>
          <p:cNvPr id="25" name="Group 19"/>
          <p:cNvGrpSpPr>
            <a:grpSpLocks/>
          </p:cNvGrpSpPr>
          <p:nvPr/>
        </p:nvGrpSpPr>
        <p:grpSpPr bwMode="auto">
          <a:xfrm>
            <a:off x="5991118" y="533565"/>
            <a:ext cx="2189288" cy="1200660"/>
            <a:chOff x="1198" y="1872"/>
            <a:chExt cx="1106" cy="649"/>
          </a:xfrm>
        </p:grpSpPr>
        <p:sp>
          <p:nvSpPr>
            <p:cNvPr id="31" name="Text Box 15"/>
            <p:cNvSpPr txBox="1">
              <a:spLocks noChangeArrowheads="1"/>
            </p:cNvSpPr>
            <p:nvPr/>
          </p:nvSpPr>
          <p:spPr bwMode="auto">
            <a:xfrm>
              <a:off x="1198" y="1979"/>
              <a:ext cx="37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3600" dirty="0">
                  <a:latin typeface="Times New Roman" pitchFamily="18" charset="0"/>
                </a:rPr>
                <a:t>a=</a:t>
              </a:r>
            </a:p>
          </p:txBody>
        </p:sp>
        <p:sp>
          <p:nvSpPr>
            <p:cNvPr id="32" name="Text Box 16"/>
            <p:cNvSpPr txBox="1">
              <a:spLocks noChangeArrowheads="1"/>
            </p:cNvSpPr>
            <p:nvPr/>
          </p:nvSpPr>
          <p:spPr bwMode="auto">
            <a:xfrm>
              <a:off x="1531" y="1872"/>
              <a:ext cx="735" cy="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3600" dirty="0">
                  <a:latin typeface="Times New Roman" pitchFamily="18" charset="0"/>
                </a:rPr>
                <a:t> 1  2  3</a:t>
              </a:r>
            </a:p>
            <a:p>
              <a:pPr eaLnBrk="1" hangingPunct="1"/>
              <a:r>
                <a:rPr kumimoji="1" lang="en-US" altLang="zh-CN" sz="3600" dirty="0">
                  <a:latin typeface="Times New Roman" pitchFamily="18" charset="0"/>
                </a:rPr>
                <a:t> 4  5  6</a:t>
              </a:r>
            </a:p>
          </p:txBody>
        </p:sp>
        <p:sp>
          <p:nvSpPr>
            <p:cNvPr id="33" name="AutoShape 17"/>
            <p:cNvSpPr>
              <a:spLocks/>
            </p:cNvSpPr>
            <p:nvPr/>
          </p:nvSpPr>
          <p:spPr bwMode="auto">
            <a:xfrm>
              <a:off x="1509" y="1944"/>
              <a:ext cx="63" cy="483"/>
            </a:xfrm>
            <a:prstGeom prst="leftBracket">
              <a:avLst>
                <a:gd name="adj" fmla="val 5514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18"/>
            <p:cNvSpPr>
              <a:spLocks/>
            </p:cNvSpPr>
            <p:nvPr/>
          </p:nvSpPr>
          <p:spPr bwMode="auto">
            <a:xfrm>
              <a:off x="2233" y="1952"/>
              <a:ext cx="71" cy="475"/>
            </a:xfrm>
            <a:prstGeom prst="rightBracket">
              <a:avLst>
                <a:gd name="adj" fmla="val 4310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963" y="3790287"/>
            <a:ext cx="559924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42314" y="3790287"/>
            <a:ext cx="1963471" cy="461665"/>
          </a:xfrm>
          <a:prstGeom prst="rect">
            <a:avLst/>
          </a:prstGeom>
          <a:noFill/>
        </p:spPr>
        <p:txBody>
          <a:bodyPr wrap="square" rtlCol="0">
            <a:spAutoFit/>
          </a:bodyPr>
          <a:lstStyle/>
          <a:p>
            <a:r>
              <a:rPr kumimoji="1" lang="en-US" altLang="zh-CN" sz="2400" b="1" dirty="0" err="1">
                <a:solidFill>
                  <a:srgbClr val="FF0000"/>
                </a:solidFill>
                <a:latin typeface="Times New Roman" pitchFamily="18" charset="0"/>
              </a:rPr>
              <a:t>printf</a:t>
            </a:r>
            <a:r>
              <a:rPr kumimoji="1" lang="en-US" altLang="zh-CN" sz="2400" b="1" dirty="0">
                <a:solidFill>
                  <a:srgbClr val="FF0000"/>
                </a:solidFill>
                <a:latin typeface="Times New Roman" pitchFamily="18" charset="0"/>
              </a:rPr>
              <a:t>(“\n”);</a:t>
            </a:r>
            <a:endParaRPr kumimoji="1" lang="zh-CN" altLang="en-US" sz="2400" b="1" dirty="0">
              <a:solidFill>
                <a:srgbClr val="FF0000"/>
              </a:solidFill>
              <a:latin typeface="Times New Roman" pitchFamily="18" charset="0"/>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4799" y="4458021"/>
            <a:ext cx="5397772" cy="149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43327" y="2819898"/>
            <a:ext cx="398987" cy="461665"/>
          </a:xfrm>
          <a:prstGeom prst="rect">
            <a:avLst/>
          </a:prstGeom>
          <a:noFill/>
        </p:spPr>
        <p:txBody>
          <a:bodyPr wrap="square" rtlCol="0">
            <a:spAutoFit/>
          </a:bodyPr>
          <a:lstStyle/>
          <a:p>
            <a:r>
              <a:rPr kumimoji="1" lang="en-US" altLang="zh-CN" sz="2400" b="1" dirty="0">
                <a:solidFill>
                  <a:srgbClr val="FF0000"/>
                </a:solidFill>
                <a:latin typeface="Times New Roman" pitchFamily="18" charset="0"/>
              </a:rPr>
              <a:t>{</a:t>
            </a:r>
            <a:endParaRPr kumimoji="1" lang="zh-CN" altLang="en-US" sz="2400" b="1" dirty="0">
              <a:solidFill>
                <a:srgbClr val="FF0000"/>
              </a:solidFill>
              <a:latin typeface="Times New Roman" pitchFamily="18" charset="0"/>
            </a:endParaRPr>
          </a:p>
        </p:txBody>
      </p:sp>
      <p:sp>
        <p:nvSpPr>
          <p:cNvPr id="39" name="TextBox 38"/>
          <p:cNvSpPr txBox="1"/>
          <p:nvPr/>
        </p:nvSpPr>
        <p:spPr>
          <a:xfrm>
            <a:off x="2583336" y="3798725"/>
            <a:ext cx="332561" cy="461665"/>
          </a:xfrm>
          <a:prstGeom prst="rect">
            <a:avLst/>
          </a:prstGeom>
          <a:noFill/>
        </p:spPr>
        <p:txBody>
          <a:bodyPr wrap="square" rtlCol="0">
            <a:spAutoFit/>
          </a:bodyPr>
          <a:lstStyle/>
          <a:p>
            <a:r>
              <a:rPr kumimoji="1" lang="en-US" altLang="zh-CN" sz="2400" b="1" dirty="0">
                <a:solidFill>
                  <a:srgbClr val="FF0000"/>
                </a:solidFill>
                <a:latin typeface="Times New Roman" pitchFamily="18" charset="0"/>
              </a:rPr>
              <a:t>}</a:t>
            </a:r>
            <a:endParaRPr kumimoji="1" lang="zh-CN" altLang="en-US" sz="2400" b="1" dirty="0">
              <a:solidFill>
                <a:srgbClr val="FF0000"/>
              </a:solidFill>
              <a:latin typeface="Times New Roman" pitchFamily="18" charset="0"/>
            </a:endParaRPr>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000" y="5203326"/>
            <a:ext cx="4798556" cy="1654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 descr="png-0014">
            <a:hlinkClick r:id="rId7" action="ppaction://hlinksldjump"/>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07858">
            <a:off x="1061146" y="5163143"/>
            <a:ext cx="1112838" cy="111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410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50552">
                                            <p:bg/>
                                          </p:spTgt>
                                        </p:tgtEl>
                                        <p:attrNameLst>
                                          <p:attrName>style.visibility</p:attrName>
                                        </p:attrNameLst>
                                      </p:cBhvr>
                                      <p:to>
                                        <p:strVal val="visible"/>
                                      </p:to>
                                    </p:set>
                                    <p:animEffect transition="in" filter="box(out)">
                                      <p:cBhvr>
                                        <p:cTn id="18" dur="500"/>
                                        <p:tgtEl>
                                          <p:spTgt spid="150552">
                                            <p:bg/>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150552">
                                            <p:txEl>
                                              <p:pRg st="0" end="0"/>
                                            </p:txEl>
                                          </p:spTgt>
                                        </p:tgtEl>
                                        <p:attrNameLst>
                                          <p:attrName>style.visibility</p:attrName>
                                        </p:attrNameLst>
                                      </p:cBhvr>
                                      <p:to>
                                        <p:strVal val="visible"/>
                                      </p:to>
                                    </p:set>
                                    <p:animEffect transition="in" filter="box(out)">
                                      <p:cBhvr>
                                        <p:cTn id="21" dur="500"/>
                                        <p:tgtEl>
                                          <p:spTgt spid="150552">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150552">
                                            <p:txEl>
                                              <p:pRg st="1" end="1"/>
                                            </p:txEl>
                                          </p:spTgt>
                                        </p:tgtEl>
                                        <p:attrNameLst>
                                          <p:attrName>style.visibility</p:attrName>
                                        </p:attrNameLst>
                                      </p:cBhvr>
                                      <p:to>
                                        <p:strVal val="visible"/>
                                      </p:to>
                                    </p:set>
                                    <p:animEffect transition="in" filter="box(out)">
                                      <p:cBhvr>
                                        <p:cTn id="24" dur="500"/>
                                        <p:tgtEl>
                                          <p:spTgt spid="150552">
                                            <p:txEl>
                                              <p:pRg st="1" end="1"/>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150552">
                                            <p:txEl>
                                              <p:pRg st="2" end="2"/>
                                            </p:txEl>
                                          </p:spTgt>
                                        </p:tgtEl>
                                        <p:attrNameLst>
                                          <p:attrName>style.visibility</p:attrName>
                                        </p:attrNameLst>
                                      </p:cBhvr>
                                      <p:to>
                                        <p:strVal val="visible"/>
                                      </p:to>
                                    </p:set>
                                    <p:animEffect transition="in" filter="box(out)">
                                      <p:cBhvr>
                                        <p:cTn id="27" dur="500"/>
                                        <p:tgtEl>
                                          <p:spTgt spid="150552">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150552">
                                            <p:txEl>
                                              <p:pRg st="3" end="3"/>
                                            </p:txEl>
                                          </p:spTgt>
                                        </p:tgtEl>
                                        <p:attrNameLst>
                                          <p:attrName>style.visibility</p:attrName>
                                        </p:attrNameLst>
                                      </p:cBhvr>
                                      <p:to>
                                        <p:strVal val="visible"/>
                                      </p:to>
                                    </p:set>
                                    <p:animEffect transition="in" filter="box(out)">
                                      <p:cBhvr>
                                        <p:cTn id="30" dur="500"/>
                                        <p:tgtEl>
                                          <p:spTgt spid="150552">
                                            <p:txEl>
                                              <p:pRg st="3" end="3"/>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150552">
                                            <p:txEl>
                                              <p:pRg st="4" end="4"/>
                                            </p:txEl>
                                          </p:spTgt>
                                        </p:tgtEl>
                                        <p:attrNameLst>
                                          <p:attrName>style.visibility</p:attrName>
                                        </p:attrNameLst>
                                      </p:cBhvr>
                                      <p:to>
                                        <p:strVal val="visible"/>
                                      </p:to>
                                    </p:set>
                                    <p:animEffect transition="in" filter="box(out)">
                                      <p:cBhvr>
                                        <p:cTn id="33" dur="500"/>
                                        <p:tgtEl>
                                          <p:spTgt spid="150552">
                                            <p:txEl>
                                              <p:pRg st="4" end="4"/>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50552">
                                            <p:txEl>
                                              <p:pRg st="5" end="5"/>
                                            </p:txEl>
                                          </p:spTgt>
                                        </p:tgtEl>
                                        <p:attrNameLst>
                                          <p:attrName>style.visibility</p:attrName>
                                        </p:attrNameLst>
                                      </p:cBhvr>
                                      <p:to>
                                        <p:strVal val="visible"/>
                                      </p:to>
                                    </p:set>
                                    <p:animEffect transition="in" filter="box(out)">
                                      <p:cBhvr>
                                        <p:cTn id="38" dur="500"/>
                                        <p:tgtEl>
                                          <p:spTgt spid="150552">
                                            <p:txEl>
                                              <p:pRg st="5" end="5"/>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50552">
                                            <p:txEl>
                                              <p:pRg st="6" end="6"/>
                                            </p:txEl>
                                          </p:spTgt>
                                        </p:tgtEl>
                                        <p:attrNameLst>
                                          <p:attrName>style.visibility</p:attrName>
                                        </p:attrNameLst>
                                      </p:cBhvr>
                                      <p:to>
                                        <p:strVal val="visible"/>
                                      </p:to>
                                    </p:set>
                                    <p:animEffect transition="in" filter="box(out)">
                                      <p:cBhvr>
                                        <p:cTn id="43" dur="500"/>
                                        <p:tgtEl>
                                          <p:spTgt spid="150552">
                                            <p:txEl>
                                              <p:pRg st="6" end="6"/>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50552">
                                            <p:txEl>
                                              <p:pRg st="7" end="7"/>
                                            </p:txEl>
                                          </p:spTgt>
                                        </p:tgtEl>
                                        <p:attrNameLst>
                                          <p:attrName>style.visibility</p:attrName>
                                        </p:attrNameLst>
                                      </p:cBhvr>
                                      <p:to>
                                        <p:strVal val="visible"/>
                                      </p:to>
                                    </p:set>
                                    <p:animEffect transition="in" filter="box(out)">
                                      <p:cBhvr>
                                        <p:cTn id="48" dur="500"/>
                                        <p:tgtEl>
                                          <p:spTgt spid="150552">
                                            <p:txEl>
                                              <p:pRg st="7" end="7"/>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50552">
                                            <p:txEl>
                                              <p:pRg st="9" end="9"/>
                                            </p:txEl>
                                          </p:spTgt>
                                        </p:tgtEl>
                                        <p:attrNameLst>
                                          <p:attrName>style.visibility</p:attrName>
                                        </p:attrNameLst>
                                      </p:cBhvr>
                                      <p:to>
                                        <p:strVal val="visible"/>
                                      </p:to>
                                    </p:set>
                                    <p:animEffect transition="in" filter="box(out)">
                                      <p:cBhvr>
                                        <p:cTn id="53" dur="500"/>
                                        <p:tgtEl>
                                          <p:spTgt spid="150552">
                                            <p:txEl>
                                              <p:pRg st="9" end="9"/>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1026"/>
                                        </p:tgtEl>
                                        <p:attrNameLst>
                                          <p:attrName>style.visibility</p:attrName>
                                        </p:attrNameLst>
                                      </p:cBhvr>
                                      <p:to>
                                        <p:strVal val="visible"/>
                                      </p:to>
                                    </p:set>
                                    <p:animEffect transition="in" filter="barn(inVertical)">
                                      <p:cBhvr>
                                        <p:cTn id="58" dur="500"/>
                                        <p:tgtEl>
                                          <p:spTgt spid="1026"/>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arn(inVertical)">
                                      <p:cBhvr>
                                        <p:cTn id="63" dur="500"/>
                                        <p:tgtEl>
                                          <p:spTgt spid="2"/>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1027"/>
                                        </p:tgtEl>
                                        <p:attrNameLst>
                                          <p:attrName>style.visibility</p:attrName>
                                        </p:attrNameLst>
                                      </p:cBhvr>
                                      <p:to>
                                        <p:strVal val="visible"/>
                                      </p:to>
                                    </p:set>
                                    <p:animEffect transition="in" filter="barn(inVertical)">
                                      <p:cBhvr>
                                        <p:cTn id="68" dur="500"/>
                                        <p:tgtEl>
                                          <p:spTgt spid="1027"/>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barn(inVertical)">
                                      <p:cBhvr>
                                        <p:cTn id="73" dur="5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barn(inVertical)">
                                      <p:cBhvr>
                                        <p:cTn id="78" dur="500"/>
                                        <p:tgtEl>
                                          <p:spTgt spid="39"/>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1029"/>
                                        </p:tgtEl>
                                        <p:attrNameLst>
                                          <p:attrName>style.visibility</p:attrName>
                                        </p:attrNameLst>
                                      </p:cBhvr>
                                      <p:to>
                                        <p:strVal val="visible"/>
                                      </p:to>
                                    </p:set>
                                    <p:animEffect transition="in" filter="barn(inVertical)">
                                      <p:cBhvr>
                                        <p:cTn id="83"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P spid="150552" grpId="0" build="p" animBg="1" autoUpdateAnimBg="0"/>
      <p:bldP spid="2" grpId="0"/>
      <p:bldP spid="38" grpId="0"/>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ext Box 3"/>
          <p:cNvSpPr txBox="1">
            <a:spLocks noChangeArrowheads="1"/>
          </p:cNvSpPr>
          <p:nvPr/>
        </p:nvSpPr>
        <p:spPr bwMode="auto">
          <a:xfrm>
            <a:off x="269287" y="551447"/>
            <a:ext cx="77265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solidFill>
                  <a:srgbClr val="C00000"/>
                </a:solidFill>
                <a:latin typeface="隶书" pitchFamily="49" charset="-122"/>
                <a:ea typeface="隶书" pitchFamily="49" charset="-122"/>
              </a:rPr>
              <a:t>求二维数组中最大元素值及其行列号</a:t>
            </a:r>
          </a:p>
        </p:txBody>
      </p:sp>
      <p:sp>
        <p:nvSpPr>
          <p:cNvPr id="24" name="Text Box 24"/>
          <p:cNvSpPr txBox="1">
            <a:spLocks noChangeArrowheads="1"/>
          </p:cNvSpPr>
          <p:nvPr/>
        </p:nvSpPr>
        <p:spPr bwMode="auto">
          <a:xfrm>
            <a:off x="4639374" y="1551666"/>
            <a:ext cx="4057819" cy="4526497"/>
          </a:xfrm>
          <a:prstGeom prst="rect">
            <a:avLst/>
          </a:prstGeom>
          <a:noFill/>
          <a:ln w="38100">
            <a:solidFill>
              <a:srgbClr val="669900"/>
            </a:solidFill>
            <a:miter lim="800000"/>
            <a:headEnd/>
            <a:tailEnd/>
          </a:ln>
          <a:effec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50000"/>
              </a:lnSpc>
            </a:pPr>
            <a:r>
              <a:rPr kumimoji="1" lang="en-US" altLang="zh-CN" sz="2400" b="1" dirty="0">
                <a:latin typeface="Arial" pitchFamily="34" charset="0"/>
                <a:cs typeface="Arial" pitchFamily="34" charset="0"/>
              </a:rPr>
              <a:t>#include &lt;</a:t>
            </a:r>
            <a:r>
              <a:rPr kumimoji="1" lang="en-US" altLang="zh-CN" sz="2400" b="1" dirty="0" err="1">
                <a:latin typeface="Arial" pitchFamily="34" charset="0"/>
                <a:cs typeface="Arial" pitchFamily="34" charset="0"/>
              </a:rPr>
              <a:t>stdio.h</a:t>
            </a:r>
            <a:r>
              <a:rPr kumimoji="1" lang="en-US" altLang="zh-CN" sz="2400" b="1" dirty="0">
                <a:latin typeface="Arial" pitchFamily="34" charset="0"/>
                <a:cs typeface="Arial" pitchFamily="34" charset="0"/>
              </a:rPr>
              <a:t>&gt;</a:t>
            </a:r>
          </a:p>
          <a:p>
            <a:pPr>
              <a:lnSpc>
                <a:spcPct val="150000"/>
              </a:lnSpc>
            </a:pPr>
            <a:r>
              <a:rPr kumimoji="1" lang="en-US" altLang="zh-CN" sz="2400" b="1" dirty="0">
                <a:latin typeface="Arial" pitchFamily="34" charset="0"/>
                <a:cs typeface="Arial" pitchFamily="34" charset="0"/>
              </a:rPr>
              <a:t>void main()</a:t>
            </a:r>
          </a:p>
          <a:p>
            <a:pPr>
              <a:lnSpc>
                <a:spcPct val="150000"/>
              </a:lnSpc>
            </a:pPr>
            <a:r>
              <a:rPr kumimoji="1" lang="en-US" altLang="zh-CN" sz="2400" b="1" dirty="0">
                <a:latin typeface="Arial" pitchFamily="34" charset="0"/>
                <a:cs typeface="Arial" pitchFamily="34" charset="0"/>
              </a:rPr>
              <a:t>{  </a:t>
            </a:r>
          </a:p>
          <a:p>
            <a:pPr>
              <a:lnSpc>
                <a:spcPct val="15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int</a:t>
            </a:r>
            <a:r>
              <a:rPr kumimoji="1" lang="en-US" altLang="zh-CN" sz="2400" b="1" dirty="0">
                <a:latin typeface="Arial" pitchFamily="34" charset="0"/>
                <a:cs typeface="Arial" pitchFamily="34" charset="0"/>
              </a:rPr>
              <a:t> a[3][4], </a:t>
            </a:r>
            <a:r>
              <a:rPr kumimoji="1" lang="en-US" altLang="zh-CN" sz="2400" b="1" dirty="0" err="1">
                <a:latin typeface="Arial" pitchFamily="34" charset="0"/>
                <a:cs typeface="Arial" pitchFamily="34" charset="0"/>
              </a:rPr>
              <a:t>i</a:t>
            </a:r>
            <a:r>
              <a:rPr kumimoji="1" lang="en-US" altLang="zh-CN" sz="2400" b="1" dirty="0">
                <a:latin typeface="Arial" pitchFamily="34" charset="0"/>
                <a:cs typeface="Arial" pitchFamily="34" charset="0"/>
              </a:rPr>
              <a:t>, j</a:t>
            </a:r>
          </a:p>
          <a:p>
            <a:pPr>
              <a:lnSpc>
                <a:spcPct val="15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int</a:t>
            </a:r>
            <a:r>
              <a:rPr kumimoji="1" lang="en-US" altLang="zh-CN" sz="2400" b="1" dirty="0">
                <a:latin typeface="Arial" pitchFamily="34" charset="0"/>
                <a:cs typeface="Arial" pitchFamily="34" charset="0"/>
              </a:rPr>
              <a:t> row, </a:t>
            </a:r>
            <a:r>
              <a:rPr kumimoji="1" lang="en-US" altLang="zh-CN" sz="2400" b="1" dirty="0" err="1">
                <a:latin typeface="Arial" pitchFamily="34" charset="0"/>
                <a:cs typeface="Arial" pitchFamily="34" charset="0"/>
              </a:rPr>
              <a:t>colum</a:t>
            </a:r>
            <a:r>
              <a:rPr kumimoji="1" lang="en-US" altLang="zh-CN" sz="2400" b="1" dirty="0">
                <a:latin typeface="Arial" pitchFamily="34" charset="0"/>
                <a:cs typeface="Arial" pitchFamily="34" charset="0"/>
              </a:rPr>
              <a:t>, max;</a:t>
            </a:r>
          </a:p>
          <a:p>
            <a:pPr>
              <a:lnSpc>
                <a:spcPct val="150000"/>
              </a:lnSpc>
            </a:pPr>
            <a:r>
              <a:rPr kumimoji="1" lang="en-US" altLang="zh-CN" sz="2400" b="1" dirty="0">
                <a:latin typeface="Arial" pitchFamily="34" charset="0"/>
                <a:cs typeface="Arial" pitchFamily="34" charset="0"/>
              </a:rPr>
              <a:t>    </a:t>
            </a:r>
            <a:r>
              <a:rPr kumimoji="1" lang="en-US" altLang="zh-CN" sz="2400" b="1" dirty="0">
                <a:solidFill>
                  <a:srgbClr val="0000FF"/>
                </a:solidFill>
                <a:latin typeface="Arial" pitchFamily="34" charset="0"/>
                <a:cs typeface="Arial" pitchFamily="34" charset="0"/>
              </a:rPr>
              <a:t>for(</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=0; </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&lt;3; </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a:t>
            </a:r>
          </a:p>
          <a:p>
            <a:pPr>
              <a:lnSpc>
                <a:spcPct val="150000"/>
              </a:lnSpc>
            </a:pPr>
            <a:r>
              <a:rPr kumimoji="1" lang="en-US" altLang="zh-CN" sz="2400" b="1" dirty="0">
                <a:solidFill>
                  <a:srgbClr val="0000FF"/>
                </a:solidFill>
                <a:latin typeface="Arial" pitchFamily="34" charset="0"/>
                <a:cs typeface="Arial" pitchFamily="34" charset="0"/>
              </a:rPr>
              <a:t>       for(j=0; j&lt;4; j++)</a:t>
            </a:r>
          </a:p>
          <a:p>
            <a:pPr>
              <a:lnSpc>
                <a:spcPct val="150000"/>
              </a:lnSpc>
            </a:pPr>
            <a:r>
              <a:rPr kumimoji="1" lang="en-US" altLang="zh-CN" sz="2400" b="1" dirty="0">
                <a:solidFill>
                  <a:srgbClr val="0000FF"/>
                </a:solidFill>
                <a:latin typeface="Arial" pitchFamily="34" charset="0"/>
                <a:cs typeface="Arial" pitchFamily="34" charset="0"/>
              </a:rPr>
              <a:t>          </a:t>
            </a:r>
            <a:r>
              <a:rPr kumimoji="1" lang="en-US" altLang="zh-CN" sz="2400" b="1" dirty="0" err="1">
                <a:solidFill>
                  <a:srgbClr val="0000FF"/>
                </a:solidFill>
                <a:latin typeface="Arial" pitchFamily="34" charset="0"/>
                <a:cs typeface="Arial" pitchFamily="34" charset="0"/>
              </a:rPr>
              <a:t>scanf</a:t>
            </a:r>
            <a:r>
              <a:rPr kumimoji="1" lang="en-US" altLang="zh-CN" sz="2400" b="1" dirty="0">
                <a:solidFill>
                  <a:srgbClr val="0000FF"/>
                </a:solidFill>
                <a:latin typeface="Arial" pitchFamily="34" charset="0"/>
                <a:cs typeface="Arial" pitchFamily="34" charset="0"/>
              </a:rPr>
              <a:t>(“%d”, </a:t>
            </a:r>
            <a:r>
              <a:rPr kumimoji="1" lang="en-US" altLang="zh-CN" sz="2400" b="1" dirty="0">
                <a:solidFill>
                  <a:srgbClr val="FF0000"/>
                </a:solidFill>
                <a:latin typeface="Arial" pitchFamily="34" charset="0"/>
                <a:cs typeface="Arial" pitchFamily="34" charset="0"/>
              </a:rPr>
              <a:t>&amp;</a:t>
            </a:r>
            <a:r>
              <a:rPr kumimoji="1" lang="en-US" altLang="zh-CN" sz="2400" b="1" dirty="0">
                <a:solidFill>
                  <a:srgbClr val="0000FF"/>
                </a:solidFill>
                <a:latin typeface="Arial" pitchFamily="34" charset="0"/>
                <a:cs typeface="Arial" pitchFamily="34" charset="0"/>
              </a:rPr>
              <a:t>a[</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][j]);</a:t>
            </a:r>
          </a:p>
        </p:txBody>
      </p:sp>
      <p:grpSp>
        <p:nvGrpSpPr>
          <p:cNvPr id="25" name="Group 19"/>
          <p:cNvGrpSpPr>
            <a:grpSpLocks/>
          </p:cNvGrpSpPr>
          <p:nvPr/>
        </p:nvGrpSpPr>
        <p:grpSpPr bwMode="auto">
          <a:xfrm>
            <a:off x="549473" y="1559211"/>
            <a:ext cx="3366938" cy="1755231"/>
            <a:chOff x="1198" y="1872"/>
            <a:chExt cx="1106" cy="583"/>
          </a:xfrm>
        </p:grpSpPr>
        <p:sp>
          <p:nvSpPr>
            <p:cNvPr id="26" name="Text Box 15"/>
            <p:cNvSpPr txBox="1">
              <a:spLocks noChangeArrowheads="1"/>
            </p:cNvSpPr>
            <p:nvPr/>
          </p:nvSpPr>
          <p:spPr bwMode="auto">
            <a:xfrm>
              <a:off x="1198" y="1979"/>
              <a:ext cx="37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3600" dirty="0">
                  <a:latin typeface="Times New Roman" pitchFamily="18" charset="0"/>
                </a:rPr>
                <a:t>a=</a:t>
              </a:r>
            </a:p>
          </p:txBody>
        </p:sp>
        <p:sp>
          <p:nvSpPr>
            <p:cNvPr id="27" name="Text Box 16"/>
            <p:cNvSpPr txBox="1">
              <a:spLocks noChangeArrowheads="1"/>
            </p:cNvSpPr>
            <p:nvPr/>
          </p:nvSpPr>
          <p:spPr bwMode="auto">
            <a:xfrm>
              <a:off x="1531" y="1872"/>
              <a:ext cx="718"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3600" dirty="0">
                  <a:latin typeface="Times New Roman" pitchFamily="18" charset="0"/>
                </a:rPr>
                <a:t> 1   2  3  4</a:t>
              </a:r>
            </a:p>
            <a:p>
              <a:pPr eaLnBrk="1" hangingPunct="1"/>
              <a:r>
                <a:rPr kumimoji="1" lang="en-US" altLang="zh-CN" sz="3600" dirty="0">
                  <a:latin typeface="Times New Roman" pitchFamily="18" charset="0"/>
                </a:rPr>
                <a:t> 9   8  7  6</a:t>
              </a:r>
            </a:p>
            <a:p>
              <a:pPr eaLnBrk="1" hangingPunct="1"/>
              <a:r>
                <a:rPr kumimoji="1" lang="en-US" altLang="zh-CN" sz="3600" dirty="0">
                  <a:latin typeface="Times New Roman" pitchFamily="18" charset="0"/>
                </a:rPr>
                <a:t> 5   0  2 -1 </a:t>
              </a:r>
            </a:p>
          </p:txBody>
        </p:sp>
        <p:sp>
          <p:nvSpPr>
            <p:cNvPr id="28" name="AutoShape 17"/>
            <p:cNvSpPr>
              <a:spLocks/>
            </p:cNvSpPr>
            <p:nvPr/>
          </p:nvSpPr>
          <p:spPr bwMode="auto">
            <a:xfrm>
              <a:off x="1509" y="1944"/>
              <a:ext cx="63" cy="483"/>
            </a:xfrm>
            <a:prstGeom prst="leftBracket">
              <a:avLst>
                <a:gd name="adj" fmla="val 5514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18"/>
            <p:cNvSpPr>
              <a:spLocks/>
            </p:cNvSpPr>
            <p:nvPr/>
          </p:nvSpPr>
          <p:spPr bwMode="auto">
            <a:xfrm>
              <a:off x="2233" y="1952"/>
              <a:ext cx="71" cy="475"/>
            </a:xfrm>
            <a:prstGeom prst="rightBracket">
              <a:avLst>
                <a:gd name="adj" fmla="val 4310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6042093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4">
                                            <p:bg/>
                                          </p:spTgt>
                                        </p:tgtEl>
                                        <p:attrNameLst>
                                          <p:attrName>style.visibility</p:attrName>
                                        </p:attrNameLst>
                                      </p:cBhvr>
                                      <p:to>
                                        <p:strVal val="visible"/>
                                      </p:to>
                                    </p:set>
                                    <p:animEffect transition="in" filter="box(out)">
                                      <p:cBhvr>
                                        <p:cTn id="18" dur="500"/>
                                        <p:tgtEl>
                                          <p:spTgt spid="24">
                                            <p:bg/>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box(out)">
                                      <p:cBhvr>
                                        <p:cTn id="23" dur="500"/>
                                        <p:tgtEl>
                                          <p:spTgt spid="24">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
                                            <p:txEl>
                                              <p:pRg st="1" end="1"/>
                                            </p:txEl>
                                          </p:spTgt>
                                        </p:tgtEl>
                                        <p:attrNameLst>
                                          <p:attrName>style.visibility</p:attrName>
                                        </p:attrNameLst>
                                      </p:cBhvr>
                                      <p:to>
                                        <p:strVal val="visible"/>
                                      </p:to>
                                    </p:set>
                                    <p:animEffect transition="in" filter="box(out)">
                                      <p:cBhvr>
                                        <p:cTn id="28" dur="500"/>
                                        <p:tgtEl>
                                          <p:spTgt spid="24">
                                            <p:txEl>
                                              <p:pRg st="1" end="1"/>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
                                            <p:txEl>
                                              <p:pRg st="2" end="2"/>
                                            </p:txEl>
                                          </p:spTgt>
                                        </p:tgtEl>
                                        <p:attrNameLst>
                                          <p:attrName>style.visibility</p:attrName>
                                        </p:attrNameLst>
                                      </p:cBhvr>
                                      <p:to>
                                        <p:strVal val="visible"/>
                                      </p:to>
                                    </p:set>
                                    <p:animEffect transition="in" filter="box(out)">
                                      <p:cBhvr>
                                        <p:cTn id="33" dur="500"/>
                                        <p:tgtEl>
                                          <p:spTgt spid="24">
                                            <p:txEl>
                                              <p:pRg st="2" end="2"/>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4">
                                            <p:txEl>
                                              <p:pRg st="3" end="3"/>
                                            </p:txEl>
                                          </p:spTgt>
                                        </p:tgtEl>
                                        <p:attrNameLst>
                                          <p:attrName>style.visibility</p:attrName>
                                        </p:attrNameLst>
                                      </p:cBhvr>
                                      <p:to>
                                        <p:strVal val="visible"/>
                                      </p:to>
                                    </p:set>
                                    <p:animEffect transition="in" filter="box(out)">
                                      <p:cBhvr>
                                        <p:cTn id="38" dur="500"/>
                                        <p:tgtEl>
                                          <p:spTgt spid="24">
                                            <p:txEl>
                                              <p:pRg st="3" end="3"/>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4">
                                            <p:txEl>
                                              <p:pRg st="4" end="4"/>
                                            </p:txEl>
                                          </p:spTgt>
                                        </p:tgtEl>
                                        <p:attrNameLst>
                                          <p:attrName>style.visibility</p:attrName>
                                        </p:attrNameLst>
                                      </p:cBhvr>
                                      <p:to>
                                        <p:strVal val="visible"/>
                                      </p:to>
                                    </p:set>
                                    <p:animEffect transition="in" filter="box(out)">
                                      <p:cBhvr>
                                        <p:cTn id="43" dur="500"/>
                                        <p:tgtEl>
                                          <p:spTgt spid="24">
                                            <p:txEl>
                                              <p:pRg st="4" end="4"/>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4">
                                            <p:txEl>
                                              <p:pRg st="5" end="5"/>
                                            </p:txEl>
                                          </p:spTgt>
                                        </p:tgtEl>
                                        <p:attrNameLst>
                                          <p:attrName>style.visibility</p:attrName>
                                        </p:attrNameLst>
                                      </p:cBhvr>
                                      <p:to>
                                        <p:strVal val="visible"/>
                                      </p:to>
                                    </p:set>
                                    <p:animEffect transition="in" filter="box(out)">
                                      <p:cBhvr>
                                        <p:cTn id="48" dur="500"/>
                                        <p:tgtEl>
                                          <p:spTgt spid="24">
                                            <p:txEl>
                                              <p:pRg st="5" end="5"/>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4">
                                            <p:txEl>
                                              <p:pRg st="6" end="6"/>
                                            </p:txEl>
                                          </p:spTgt>
                                        </p:tgtEl>
                                        <p:attrNameLst>
                                          <p:attrName>style.visibility</p:attrName>
                                        </p:attrNameLst>
                                      </p:cBhvr>
                                      <p:to>
                                        <p:strVal val="visible"/>
                                      </p:to>
                                    </p:set>
                                    <p:animEffect transition="in" filter="box(out)">
                                      <p:cBhvr>
                                        <p:cTn id="53" dur="500"/>
                                        <p:tgtEl>
                                          <p:spTgt spid="24">
                                            <p:txEl>
                                              <p:pRg st="6" end="6"/>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4">
                                            <p:txEl>
                                              <p:pRg st="7" end="7"/>
                                            </p:txEl>
                                          </p:spTgt>
                                        </p:tgtEl>
                                        <p:attrNameLst>
                                          <p:attrName>style.visibility</p:attrName>
                                        </p:attrNameLst>
                                      </p:cBhvr>
                                      <p:to>
                                        <p:strVal val="visible"/>
                                      </p:to>
                                    </p:set>
                                    <p:animEffect transition="in" filter="box(out)">
                                      <p:cBhvr>
                                        <p:cTn id="58" dur="500"/>
                                        <p:tgtEl>
                                          <p:spTgt spid="24">
                                            <p:txEl>
                                              <p:pRg st="7" end="7"/>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P spid="24" grpId="0" build="p"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2" name="Group 4"/>
          <p:cNvGrpSpPr>
            <a:grpSpLocks/>
          </p:cNvGrpSpPr>
          <p:nvPr/>
        </p:nvGrpSpPr>
        <p:grpSpPr bwMode="auto">
          <a:xfrm>
            <a:off x="489141" y="889793"/>
            <a:ext cx="3957843" cy="4151313"/>
            <a:chOff x="1159" y="1052"/>
            <a:chExt cx="2791" cy="2615"/>
          </a:xfrm>
        </p:grpSpPr>
        <p:sp>
          <p:nvSpPr>
            <p:cNvPr id="22533" name="Rectangle 5"/>
            <p:cNvSpPr>
              <a:spLocks noChangeArrowheads="1"/>
            </p:cNvSpPr>
            <p:nvPr/>
          </p:nvSpPr>
          <p:spPr bwMode="auto">
            <a:xfrm>
              <a:off x="1159" y="1052"/>
              <a:ext cx="2784" cy="26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4" name="Line 6"/>
            <p:cNvSpPr>
              <a:spLocks noChangeShapeType="1"/>
            </p:cNvSpPr>
            <p:nvPr/>
          </p:nvSpPr>
          <p:spPr bwMode="auto">
            <a:xfrm>
              <a:off x="1159" y="1388"/>
              <a:ext cx="27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Line 7"/>
            <p:cNvSpPr>
              <a:spLocks noChangeShapeType="1"/>
            </p:cNvSpPr>
            <p:nvPr/>
          </p:nvSpPr>
          <p:spPr bwMode="auto">
            <a:xfrm>
              <a:off x="1543" y="1724"/>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Line 8"/>
            <p:cNvSpPr>
              <a:spLocks noChangeShapeType="1"/>
            </p:cNvSpPr>
            <p:nvPr/>
          </p:nvSpPr>
          <p:spPr bwMode="auto">
            <a:xfrm>
              <a:off x="1879" y="2060"/>
              <a:ext cx="2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7" name="Line 9"/>
            <p:cNvSpPr>
              <a:spLocks noChangeShapeType="1"/>
            </p:cNvSpPr>
            <p:nvPr/>
          </p:nvSpPr>
          <p:spPr bwMode="auto">
            <a:xfrm>
              <a:off x="1879" y="2396"/>
              <a:ext cx="2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10"/>
            <p:cNvSpPr>
              <a:spLocks noChangeShapeType="1"/>
            </p:cNvSpPr>
            <p:nvPr/>
          </p:nvSpPr>
          <p:spPr bwMode="auto">
            <a:xfrm>
              <a:off x="1543" y="1724"/>
              <a:ext cx="0" cy="15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Line 11"/>
            <p:cNvSpPr>
              <a:spLocks noChangeShapeType="1"/>
            </p:cNvSpPr>
            <p:nvPr/>
          </p:nvSpPr>
          <p:spPr bwMode="auto">
            <a:xfrm>
              <a:off x="1879" y="2050"/>
              <a:ext cx="0" cy="12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Line 12"/>
            <p:cNvSpPr>
              <a:spLocks noChangeShapeType="1"/>
            </p:cNvSpPr>
            <p:nvPr/>
          </p:nvSpPr>
          <p:spPr bwMode="auto">
            <a:xfrm>
              <a:off x="2934" y="2390"/>
              <a:ext cx="1" cy="8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1" name="Line 13"/>
            <p:cNvSpPr>
              <a:spLocks noChangeShapeType="1"/>
            </p:cNvSpPr>
            <p:nvPr/>
          </p:nvSpPr>
          <p:spPr bwMode="auto">
            <a:xfrm>
              <a:off x="1159" y="3273"/>
              <a:ext cx="27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Text Box 14"/>
            <p:cNvSpPr txBox="1">
              <a:spLocks noChangeArrowheads="1"/>
            </p:cNvSpPr>
            <p:nvPr/>
          </p:nvSpPr>
          <p:spPr bwMode="auto">
            <a:xfrm>
              <a:off x="2022" y="1087"/>
              <a:ext cx="9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max=a[0][0]</a:t>
              </a:r>
            </a:p>
          </p:txBody>
        </p:sp>
        <p:sp>
          <p:nvSpPr>
            <p:cNvPr id="22543" name="Text Box 15"/>
            <p:cNvSpPr txBox="1">
              <a:spLocks noChangeArrowheads="1"/>
            </p:cNvSpPr>
            <p:nvPr/>
          </p:nvSpPr>
          <p:spPr bwMode="auto">
            <a:xfrm>
              <a:off x="1724" y="1397"/>
              <a:ext cx="9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for i=0  to  2</a:t>
              </a:r>
            </a:p>
          </p:txBody>
        </p:sp>
        <p:sp>
          <p:nvSpPr>
            <p:cNvPr id="22544" name="Text Box 16"/>
            <p:cNvSpPr txBox="1">
              <a:spLocks noChangeArrowheads="1"/>
            </p:cNvSpPr>
            <p:nvPr/>
          </p:nvSpPr>
          <p:spPr bwMode="auto">
            <a:xfrm>
              <a:off x="1831" y="1772"/>
              <a:ext cx="9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for j=0  to  3</a:t>
              </a:r>
            </a:p>
          </p:txBody>
        </p:sp>
        <p:sp>
          <p:nvSpPr>
            <p:cNvPr id="22545" name="Line 17"/>
            <p:cNvSpPr>
              <a:spLocks noChangeShapeType="1"/>
            </p:cNvSpPr>
            <p:nvPr/>
          </p:nvSpPr>
          <p:spPr bwMode="auto">
            <a:xfrm>
              <a:off x="1879" y="2060"/>
              <a:ext cx="105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6" name="Line 18"/>
            <p:cNvSpPr>
              <a:spLocks noChangeShapeType="1"/>
            </p:cNvSpPr>
            <p:nvPr/>
          </p:nvSpPr>
          <p:spPr bwMode="auto">
            <a:xfrm flipV="1">
              <a:off x="2935" y="2060"/>
              <a:ext cx="100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7" name="Text Box 19"/>
            <p:cNvSpPr txBox="1">
              <a:spLocks noChangeArrowheads="1"/>
            </p:cNvSpPr>
            <p:nvPr/>
          </p:nvSpPr>
          <p:spPr bwMode="auto">
            <a:xfrm>
              <a:off x="2552" y="2060"/>
              <a:ext cx="9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a[i][j]&gt;max</a:t>
              </a:r>
            </a:p>
          </p:txBody>
        </p:sp>
        <p:sp>
          <p:nvSpPr>
            <p:cNvPr id="22548" name="Text Box 20"/>
            <p:cNvSpPr txBox="1">
              <a:spLocks noChangeArrowheads="1"/>
            </p:cNvSpPr>
            <p:nvPr/>
          </p:nvSpPr>
          <p:spPr bwMode="auto">
            <a:xfrm>
              <a:off x="1926" y="2156"/>
              <a:ext cx="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a:latin typeface="Times New Roman" pitchFamily="18" charset="0"/>
                </a:rPr>
                <a:t>真</a:t>
              </a:r>
            </a:p>
          </p:txBody>
        </p:sp>
        <p:sp>
          <p:nvSpPr>
            <p:cNvPr id="22549" name="Text Box 21"/>
            <p:cNvSpPr txBox="1">
              <a:spLocks noChangeArrowheads="1"/>
            </p:cNvSpPr>
            <p:nvPr/>
          </p:nvSpPr>
          <p:spPr bwMode="auto">
            <a:xfrm>
              <a:off x="3655" y="2156"/>
              <a:ext cx="2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a:latin typeface="Times New Roman" pitchFamily="18" charset="0"/>
                </a:rPr>
                <a:t>假</a:t>
              </a:r>
            </a:p>
          </p:txBody>
        </p:sp>
        <p:sp>
          <p:nvSpPr>
            <p:cNvPr id="22550" name="Text Box 22"/>
            <p:cNvSpPr txBox="1">
              <a:spLocks noChangeArrowheads="1"/>
            </p:cNvSpPr>
            <p:nvPr/>
          </p:nvSpPr>
          <p:spPr bwMode="auto">
            <a:xfrm>
              <a:off x="1986" y="2481"/>
              <a:ext cx="91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max=a[i][j]</a:t>
              </a:r>
            </a:p>
            <a:p>
              <a:pPr eaLnBrk="1" hangingPunct="1"/>
              <a:r>
                <a:rPr kumimoji="1" lang="en-US" altLang="zh-CN" sz="2000">
                  <a:latin typeface="Times New Roman" pitchFamily="18" charset="0"/>
                </a:rPr>
                <a:t>row=i</a:t>
              </a:r>
            </a:p>
            <a:p>
              <a:pPr eaLnBrk="1" hangingPunct="1"/>
              <a:r>
                <a:rPr kumimoji="1" lang="en-US" altLang="zh-CN" sz="2000">
                  <a:latin typeface="Times New Roman" pitchFamily="18" charset="0"/>
                </a:rPr>
                <a:t>colum=j</a:t>
              </a:r>
            </a:p>
          </p:txBody>
        </p:sp>
        <p:sp>
          <p:nvSpPr>
            <p:cNvPr id="22551" name="Text Box 23"/>
            <p:cNvSpPr txBox="1">
              <a:spLocks noChangeArrowheads="1"/>
            </p:cNvSpPr>
            <p:nvPr/>
          </p:nvSpPr>
          <p:spPr bwMode="auto">
            <a:xfrm>
              <a:off x="1702" y="3321"/>
              <a:ext cx="18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000">
                  <a:latin typeface="Times New Roman" pitchFamily="18" charset="0"/>
                </a:rPr>
                <a:t>输出</a:t>
              </a:r>
              <a:r>
                <a:rPr kumimoji="1" lang="zh-CN" altLang="zh-CN" sz="2000">
                  <a:latin typeface="Times New Roman" pitchFamily="18" charset="0"/>
                </a:rPr>
                <a:t>：</a:t>
              </a:r>
              <a:r>
                <a:rPr kumimoji="1" lang="en-US" altLang="zh-CN" sz="2000">
                  <a:latin typeface="Times New Roman" pitchFamily="18" charset="0"/>
                </a:rPr>
                <a:t>max</a:t>
              </a:r>
              <a:r>
                <a:rPr kumimoji="1" lang="zh-CN" altLang="zh-CN" sz="2000">
                  <a:latin typeface="Times New Roman" pitchFamily="18" charset="0"/>
                </a:rPr>
                <a:t>和</a:t>
              </a:r>
              <a:r>
                <a:rPr kumimoji="1" lang="en-US" altLang="zh-CN" sz="2000">
                  <a:latin typeface="Times New Roman" pitchFamily="18" charset="0"/>
                </a:rPr>
                <a:t>row,colum</a:t>
              </a:r>
            </a:p>
          </p:txBody>
        </p:sp>
      </p:grpSp>
      <p:sp>
        <p:nvSpPr>
          <p:cNvPr id="24" name="Text Box 24"/>
          <p:cNvSpPr txBox="1">
            <a:spLocks noChangeArrowheads="1"/>
          </p:cNvSpPr>
          <p:nvPr/>
        </p:nvSpPr>
        <p:spPr bwMode="auto">
          <a:xfrm>
            <a:off x="4747962" y="346621"/>
            <a:ext cx="3513722" cy="5080494"/>
          </a:xfrm>
          <a:prstGeom prst="rect">
            <a:avLst/>
          </a:prstGeom>
          <a:noFill/>
          <a:ln w="38100">
            <a:solidFill>
              <a:srgbClr val="669900"/>
            </a:solidFill>
            <a:miter lim="800000"/>
            <a:headEnd/>
            <a:tailEnd/>
          </a:ln>
          <a:effectLst/>
        </p:spPr>
        <p:txBody>
          <a:bodyPr wrap="squar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50000"/>
              </a:lnSpc>
            </a:pPr>
            <a:r>
              <a:rPr kumimoji="1" lang="en-US" altLang="zh-CN" sz="2400" b="1" dirty="0">
                <a:latin typeface="Arial" pitchFamily="34" charset="0"/>
                <a:cs typeface="Arial" pitchFamily="34" charset="0"/>
              </a:rPr>
              <a:t>   </a:t>
            </a:r>
            <a:r>
              <a:rPr kumimoji="1" lang="en-US" altLang="zh-CN" sz="2400" b="1" dirty="0">
                <a:solidFill>
                  <a:srgbClr val="669900"/>
                </a:solidFill>
                <a:latin typeface="Arial" pitchFamily="34" charset="0"/>
                <a:cs typeface="Arial" pitchFamily="34" charset="0"/>
              </a:rPr>
              <a:t>max=a[0][0];</a:t>
            </a:r>
          </a:p>
          <a:p>
            <a:pPr>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0000FF"/>
                </a:solidFill>
                <a:latin typeface="Arial" pitchFamily="34" charset="0"/>
                <a:cs typeface="Arial" pitchFamily="34" charset="0"/>
              </a:rPr>
              <a:t>for(</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=0; </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&lt;2; </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a:t>
            </a:r>
          </a:p>
          <a:p>
            <a:pPr>
              <a:lnSpc>
                <a:spcPct val="150000"/>
              </a:lnSpc>
            </a:pPr>
            <a:r>
              <a:rPr kumimoji="1" lang="en-US" altLang="zh-CN" sz="2400" b="1" dirty="0">
                <a:solidFill>
                  <a:srgbClr val="0000FF"/>
                </a:solidFill>
                <a:latin typeface="Arial" pitchFamily="34" charset="0"/>
                <a:cs typeface="Arial" pitchFamily="34" charset="0"/>
              </a:rPr>
              <a:t>       for(j=0; j&lt;3; j++)</a:t>
            </a:r>
            <a:endParaRPr kumimoji="1" lang="en-US" altLang="zh-CN" sz="2400" b="1" dirty="0">
              <a:solidFill>
                <a:schemeClr val="bg2"/>
              </a:solidFill>
              <a:latin typeface="Arial" pitchFamily="34" charset="0"/>
              <a:cs typeface="Arial" pitchFamily="34" charset="0"/>
            </a:endParaRPr>
          </a:p>
          <a:p>
            <a:pPr>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FF3300"/>
                </a:solidFill>
                <a:latin typeface="Arial" pitchFamily="34" charset="0"/>
                <a:cs typeface="Arial" pitchFamily="34" charset="0"/>
              </a:rPr>
              <a:t>if(a[</a:t>
            </a:r>
            <a:r>
              <a:rPr kumimoji="1" lang="en-US" altLang="zh-CN" sz="2400" b="1" dirty="0" err="1">
                <a:solidFill>
                  <a:srgbClr val="FF3300"/>
                </a:solidFill>
                <a:latin typeface="Arial" pitchFamily="34" charset="0"/>
                <a:cs typeface="Arial" pitchFamily="34" charset="0"/>
              </a:rPr>
              <a:t>i</a:t>
            </a:r>
            <a:r>
              <a:rPr kumimoji="1" lang="en-US" altLang="zh-CN" sz="2400" b="1" dirty="0">
                <a:solidFill>
                  <a:srgbClr val="FF3300"/>
                </a:solidFill>
                <a:latin typeface="Arial" pitchFamily="34" charset="0"/>
                <a:cs typeface="Arial" pitchFamily="34" charset="0"/>
              </a:rPr>
              <a:t>][j]&gt;max)</a:t>
            </a:r>
          </a:p>
          <a:p>
            <a:pPr>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800000"/>
                </a:solidFill>
                <a:latin typeface="Arial" pitchFamily="34" charset="0"/>
                <a:cs typeface="Arial" pitchFamily="34" charset="0"/>
              </a:rPr>
              <a:t>{  </a:t>
            </a:r>
          </a:p>
          <a:p>
            <a:pPr>
              <a:lnSpc>
                <a:spcPct val="150000"/>
              </a:lnSpc>
            </a:pPr>
            <a:r>
              <a:rPr kumimoji="1" lang="en-US" altLang="zh-CN" sz="2400" b="1" dirty="0">
                <a:solidFill>
                  <a:srgbClr val="800000"/>
                </a:solidFill>
                <a:latin typeface="Arial" pitchFamily="34" charset="0"/>
                <a:cs typeface="Arial" pitchFamily="34" charset="0"/>
              </a:rPr>
              <a:t>                max=a[</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][j];</a:t>
            </a:r>
          </a:p>
          <a:p>
            <a:pPr>
              <a:lnSpc>
                <a:spcPct val="150000"/>
              </a:lnSpc>
            </a:pPr>
            <a:r>
              <a:rPr kumimoji="1" lang="en-US" altLang="zh-CN" sz="2400" b="1" dirty="0">
                <a:solidFill>
                  <a:srgbClr val="800000"/>
                </a:solidFill>
                <a:latin typeface="Arial" pitchFamily="34" charset="0"/>
                <a:cs typeface="Arial" pitchFamily="34" charset="0"/>
              </a:rPr>
              <a:t>	     row=</a:t>
            </a:r>
            <a:r>
              <a:rPr kumimoji="1" lang="en-US" altLang="zh-CN" sz="2400" b="1" dirty="0" err="1">
                <a:solidFill>
                  <a:srgbClr val="800000"/>
                </a:solidFill>
                <a:latin typeface="Arial" pitchFamily="34" charset="0"/>
                <a:cs typeface="Arial" pitchFamily="34" charset="0"/>
              </a:rPr>
              <a:t>i</a:t>
            </a:r>
            <a:r>
              <a:rPr kumimoji="1" lang="en-US" altLang="zh-CN" sz="2400" b="1" dirty="0">
                <a:solidFill>
                  <a:srgbClr val="800000"/>
                </a:solidFill>
                <a:latin typeface="Arial" pitchFamily="34" charset="0"/>
                <a:cs typeface="Arial" pitchFamily="34" charset="0"/>
              </a:rPr>
              <a:t>;</a:t>
            </a:r>
          </a:p>
          <a:p>
            <a:pPr>
              <a:lnSpc>
                <a:spcPct val="150000"/>
              </a:lnSpc>
            </a:pPr>
            <a:r>
              <a:rPr kumimoji="1" lang="en-US" altLang="zh-CN" sz="2400" b="1" dirty="0">
                <a:solidFill>
                  <a:srgbClr val="800000"/>
                </a:solidFill>
                <a:latin typeface="Arial" pitchFamily="34" charset="0"/>
                <a:cs typeface="Arial" pitchFamily="34" charset="0"/>
              </a:rPr>
              <a:t>	     </a:t>
            </a:r>
            <a:r>
              <a:rPr kumimoji="1" lang="en-US" altLang="zh-CN" sz="2400" b="1" dirty="0" err="1">
                <a:solidFill>
                  <a:srgbClr val="800000"/>
                </a:solidFill>
                <a:latin typeface="Arial" pitchFamily="34" charset="0"/>
                <a:cs typeface="Arial" pitchFamily="34" charset="0"/>
              </a:rPr>
              <a:t>colum</a:t>
            </a:r>
            <a:r>
              <a:rPr kumimoji="1" lang="en-US" altLang="zh-CN" sz="2400" b="1" dirty="0">
                <a:solidFill>
                  <a:srgbClr val="800000"/>
                </a:solidFill>
                <a:latin typeface="Arial" pitchFamily="34" charset="0"/>
                <a:cs typeface="Arial" pitchFamily="34" charset="0"/>
              </a:rPr>
              <a:t>=j;</a:t>
            </a:r>
          </a:p>
          <a:p>
            <a:pPr>
              <a:lnSpc>
                <a:spcPct val="150000"/>
              </a:lnSpc>
            </a:pPr>
            <a:r>
              <a:rPr kumimoji="1" lang="en-US" altLang="zh-CN" sz="2400" b="1" dirty="0">
                <a:solidFill>
                  <a:srgbClr val="800000"/>
                </a:solidFill>
                <a:latin typeface="Arial" pitchFamily="34" charset="0"/>
                <a:cs typeface="Arial" pitchFamily="34" charset="0"/>
              </a:rPr>
              <a:t>	  }</a:t>
            </a:r>
          </a:p>
        </p:txBody>
      </p:sp>
      <p:sp>
        <p:nvSpPr>
          <p:cNvPr id="25" name="Text Box 24"/>
          <p:cNvSpPr txBox="1">
            <a:spLocks noChangeArrowheads="1"/>
          </p:cNvSpPr>
          <p:nvPr/>
        </p:nvSpPr>
        <p:spPr bwMode="auto">
          <a:xfrm>
            <a:off x="289383" y="5611473"/>
            <a:ext cx="8613985" cy="833178"/>
          </a:xfrm>
          <a:prstGeom prst="rect">
            <a:avLst/>
          </a:prstGeom>
          <a:solidFill>
            <a:schemeClr val="bg1"/>
          </a:solidFill>
          <a:ln w="38100">
            <a:solidFill>
              <a:srgbClr val="669900"/>
            </a:solidFill>
            <a:miter lim="800000"/>
            <a:headEnd/>
            <a:tailEnd/>
          </a:ln>
          <a:effectLst/>
        </p:spPr>
        <p:txBody>
          <a:bodyPr wrap="squar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printf</a:t>
            </a:r>
            <a:r>
              <a:rPr kumimoji="1" lang="en-US" altLang="zh-CN" sz="2400" b="1" dirty="0">
                <a:latin typeface="Arial" pitchFamily="34" charset="0"/>
                <a:cs typeface="Arial" pitchFamily="34" charset="0"/>
              </a:rPr>
              <a:t>("max=%</a:t>
            </a:r>
            <a:r>
              <a:rPr kumimoji="1" lang="en-US" altLang="zh-CN" sz="2400" b="1" dirty="0" err="1">
                <a:latin typeface="Arial" pitchFamily="34" charset="0"/>
                <a:cs typeface="Arial" pitchFamily="34" charset="0"/>
              </a:rPr>
              <a:t>d,row</a:t>
            </a:r>
            <a:r>
              <a:rPr kumimoji="1" lang="en-US" altLang="zh-CN" sz="2400" b="1" dirty="0">
                <a:latin typeface="Arial" pitchFamily="34" charset="0"/>
                <a:cs typeface="Arial" pitchFamily="34" charset="0"/>
              </a:rPr>
              <a:t>=%</a:t>
            </a:r>
            <a:r>
              <a:rPr kumimoji="1" lang="en-US" altLang="zh-CN" sz="2400" b="1" dirty="0" err="1">
                <a:latin typeface="Arial" pitchFamily="34" charset="0"/>
                <a:cs typeface="Arial" pitchFamily="34" charset="0"/>
              </a:rPr>
              <a:t>d,colum</a:t>
            </a:r>
            <a:r>
              <a:rPr kumimoji="1" lang="en-US" altLang="zh-CN" sz="2400" b="1" dirty="0">
                <a:latin typeface="Arial" pitchFamily="34" charset="0"/>
                <a:cs typeface="Arial" pitchFamily="34" charset="0"/>
              </a:rPr>
              <a:t>=%d\n",</a:t>
            </a:r>
            <a:r>
              <a:rPr kumimoji="1" lang="en-US" altLang="zh-CN" sz="2400" b="1" dirty="0" err="1">
                <a:latin typeface="Arial" pitchFamily="34" charset="0"/>
                <a:cs typeface="Arial" pitchFamily="34" charset="0"/>
              </a:rPr>
              <a:t>max,row,colum</a:t>
            </a:r>
            <a:r>
              <a:rPr kumimoji="1" lang="en-US" altLang="zh-CN" sz="2400" b="1" dirty="0">
                <a:latin typeface="Arial" pitchFamily="34" charset="0"/>
                <a:cs typeface="Arial" pitchFamily="34" charset="0"/>
              </a:rPr>
              <a:t>);</a:t>
            </a:r>
          </a:p>
          <a:p>
            <a:r>
              <a:rPr kumimoji="1" lang="en-US" altLang="zh-CN" sz="2400" b="1" dirty="0">
                <a:latin typeface="Arial" pitchFamily="34" charset="0"/>
                <a:cs typeface="Arial" pitchFamily="34" charset="0"/>
              </a:rPr>
              <a:t>}</a:t>
            </a:r>
          </a:p>
        </p:txBody>
      </p:sp>
    </p:spTree>
    <p:extLst>
      <p:ext uri="{BB962C8B-B14F-4D97-AF65-F5344CB8AC3E}">
        <p14:creationId xmlns:p14="http://schemas.microsoft.com/office/powerpoint/2010/main" val="30139539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box(out)">
                                      <p:cBhvr>
                                        <p:cTn id="7" dur="500"/>
                                        <p:tgtEl>
                                          <p:spTgt spid="15053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
                                            <p:bg/>
                                          </p:spTgt>
                                        </p:tgtEl>
                                        <p:attrNameLst>
                                          <p:attrName>style.visibility</p:attrName>
                                        </p:attrNameLst>
                                      </p:cBhvr>
                                      <p:to>
                                        <p:strVal val="visible"/>
                                      </p:to>
                                    </p:set>
                                    <p:animEffect transition="in" filter="box(out)">
                                      <p:cBhvr>
                                        <p:cTn id="12" dur="500"/>
                                        <p:tgtEl>
                                          <p:spTgt spid="24">
                                            <p:bg/>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animEffect transition="in" filter="box(out)">
                                      <p:cBhvr>
                                        <p:cTn id="17" dur="500"/>
                                        <p:tgtEl>
                                          <p:spTgt spid="24">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4">
                                            <p:txEl>
                                              <p:pRg st="1" end="1"/>
                                            </p:txEl>
                                          </p:spTgt>
                                        </p:tgtEl>
                                        <p:attrNameLst>
                                          <p:attrName>style.visibility</p:attrName>
                                        </p:attrNameLst>
                                      </p:cBhvr>
                                      <p:to>
                                        <p:strVal val="visible"/>
                                      </p:to>
                                    </p:set>
                                    <p:animEffect transition="in" filter="box(out)">
                                      <p:cBhvr>
                                        <p:cTn id="22" dur="500"/>
                                        <p:tgtEl>
                                          <p:spTgt spid="24">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4">
                                            <p:txEl>
                                              <p:pRg st="2" end="2"/>
                                            </p:txEl>
                                          </p:spTgt>
                                        </p:tgtEl>
                                        <p:attrNameLst>
                                          <p:attrName>style.visibility</p:attrName>
                                        </p:attrNameLst>
                                      </p:cBhvr>
                                      <p:to>
                                        <p:strVal val="visible"/>
                                      </p:to>
                                    </p:set>
                                    <p:animEffect transition="in" filter="box(out)">
                                      <p:cBhvr>
                                        <p:cTn id="27" dur="500"/>
                                        <p:tgtEl>
                                          <p:spTgt spid="24">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4">
                                            <p:txEl>
                                              <p:pRg st="3" end="3"/>
                                            </p:txEl>
                                          </p:spTgt>
                                        </p:tgtEl>
                                        <p:attrNameLst>
                                          <p:attrName>style.visibility</p:attrName>
                                        </p:attrNameLst>
                                      </p:cBhvr>
                                      <p:to>
                                        <p:strVal val="visible"/>
                                      </p:to>
                                    </p:set>
                                    <p:animEffect transition="in" filter="box(out)">
                                      <p:cBhvr>
                                        <p:cTn id="32" dur="500"/>
                                        <p:tgtEl>
                                          <p:spTgt spid="24">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4">
                                            <p:txEl>
                                              <p:pRg st="4" end="4"/>
                                            </p:txEl>
                                          </p:spTgt>
                                        </p:tgtEl>
                                        <p:attrNameLst>
                                          <p:attrName>style.visibility</p:attrName>
                                        </p:attrNameLst>
                                      </p:cBhvr>
                                      <p:to>
                                        <p:strVal val="visible"/>
                                      </p:to>
                                    </p:set>
                                    <p:animEffect transition="in" filter="box(out)">
                                      <p:cBhvr>
                                        <p:cTn id="37" dur="500"/>
                                        <p:tgtEl>
                                          <p:spTgt spid="24">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4">
                                            <p:txEl>
                                              <p:pRg st="5" end="5"/>
                                            </p:txEl>
                                          </p:spTgt>
                                        </p:tgtEl>
                                        <p:attrNameLst>
                                          <p:attrName>style.visibility</p:attrName>
                                        </p:attrNameLst>
                                      </p:cBhvr>
                                      <p:to>
                                        <p:strVal val="visible"/>
                                      </p:to>
                                    </p:set>
                                    <p:animEffect transition="in" filter="box(out)">
                                      <p:cBhvr>
                                        <p:cTn id="42" dur="500"/>
                                        <p:tgtEl>
                                          <p:spTgt spid="24">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4">
                                            <p:txEl>
                                              <p:pRg st="6" end="6"/>
                                            </p:txEl>
                                          </p:spTgt>
                                        </p:tgtEl>
                                        <p:attrNameLst>
                                          <p:attrName>style.visibility</p:attrName>
                                        </p:attrNameLst>
                                      </p:cBhvr>
                                      <p:to>
                                        <p:strVal val="visible"/>
                                      </p:to>
                                    </p:set>
                                    <p:animEffect transition="in" filter="box(out)">
                                      <p:cBhvr>
                                        <p:cTn id="47" dur="500"/>
                                        <p:tgtEl>
                                          <p:spTgt spid="24">
                                            <p:txEl>
                                              <p:pRg st="6" end="6"/>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4">
                                            <p:txEl>
                                              <p:pRg st="7" end="7"/>
                                            </p:txEl>
                                          </p:spTgt>
                                        </p:tgtEl>
                                        <p:attrNameLst>
                                          <p:attrName>style.visibility</p:attrName>
                                        </p:attrNameLst>
                                      </p:cBhvr>
                                      <p:to>
                                        <p:strVal val="visible"/>
                                      </p:to>
                                    </p:set>
                                    <p:animEffect transition="in" filter="box(out)">
                                      <p:cBhvr>
                                        <p:cTn id="52" dur="500"/>
                                        <p:tgtEl>
                                          <p:spTgt spid="24">
                                            <p:txEl>
                                              <p:pRg st="7" end="7"/>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4">
                                            <p:txEl>
                                              <p:pRg st="8" end="8"/>
                                            </p:txEl>
                                          </p:spTgt>
                                        </p:tgtEl>
                                        <p:attrNameLst>
                                          <p:attrName>style.visibility</p:attrName>
                                        </p:attrNameLst>
                                      </p:cBhvr>
                                      <p:to>
                                        <p:strVal val="visible"/>
                                      </p:to>
                                    </p:set>
                                    <p:animEffect transition="in" filter="box(out)">
                                      <p:cBhvr>
                                        <p:cTn id="57" dur="500"/>
                                        <p:tgtEl>
                                          <p:spTgt spid="24">
                                            <p:txEl>
                                              <p:pRg st="8" end="8"/>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5">
                                            <p:bg/>
                                          </p:spTgt>
                                        </p:tgtEl>
                                        <p:attrNameLst>
                                          <p:attrName>style.visibility</p:attrName>
                                        </p:attrNameLst>
                                      </p:cBhvr>
                                      <p:to>
                                        <p:strVal val="visible"/>
                                      </p:to>
                                    </p:set>
                                    <p:animEffect transition="in" filter="box(out)">
                                      <p:cBhvr>
                                        <p:cTn id="62" dur="500"/>
                                        <p:tgtEl>
                                          <p:spTgt spid="25">
                                            <p:bg/>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box(out)">
                                      <p:cBhvr>
                                        <p:cTn id="67" dur="500"/>
                                        <p:tgtEl>
                                          <p:spTgt spid="25">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25">
                                            <p:txEl>
                                              <p:pRg st="1" end="1"/>
                                            </p:txEl>
                                          </p:spTgt>
                                        </p:tgtEl>
                                        <p:attrNameLst>
                                          <p:attrName>style.visibility</p:attrName>
                                        </p:attrNameLst>
                                      </p:cBhvr>
                                      <p:to>
                                        <p:strVal val="visible"/>
                                      </p:to>
                                    </p:set>
                                    <p:animEffect transition="in" filter="box(out)">
                                      <p:cBhvr>
                                        <p:cTn id="72" dur="500"/>
                                        <p:tgtEl>
                                          <p:spTgt spid="25">
                                            <p:txEl>
                                              <p:pRg st="1" end="1"/>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nimBg="1" autoUpdateAnimBg="0"/>
      <p:bldP spid="25" grpId="0" build="p"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Text Box 10"/>
          <p:cNvSpPr txBox="1">
            <a:spLocks noChangeArrowheads="1"/>
          </p:cNvSpPr>
          <p:nvPr/>
        </p:nvSpPr>
        <p:spPr bwMode="auto">
          <a:xfrm>
            <a:off x="177800" y="623636"/>
            <a:ext cx="8701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solidFill>
                  <a:srgbClr val="C00000"/>
                </a:solidFill>
                <a:latin typeface="隶书" pitchFamily="49" charset="-122"/>
                <a:ea typeface="隶书" pitchFamily="49" charset="-122"/>
              </a:rPr>
              <a:t>将二维数组行列元素互换，存到另一个数组中</a:t>
            </a:r>
            <a:endParaRPr kumimoji="1" lang="en-US" altLang="zh-CN" sz="2800" b="1" dirty="0">
              <a:solidFill>
                <a:srgbClr val="C00000"/>
              </a:solidFill>
              <a:latin typeface="隶书" pitchFamily="49" charset="-122"/>
              <a:ea typeface="隶书" pitchFamily="49" charset="-122"/>
            </a:endParaRPr>
          </a:p>
        </p:txBody>
      </p:sp>
      <p:grpSp>
        <p:nvGrpSpPr>
          <p:cNvPr id="14362" name="Group 26"/>
          <p:cNvGrpSpPr>
            <a:grpSpLocks/>
          </p:cNvGrpSpPr>
          <p:nvPr/>
        </p:nvGrpSpPr>
        <p:grpSpPr bwMode="auto">
          <a:xfrm>
            <a:off x="800895" y="1663001"/>
            <a:ext cx="3987988" cy="1385663"/>
            <a:chOff x="798" y="1745"/>
            <a:chExt cx="2296" cy="749"/>
          </a:xfrm>
        </p:grpSpPr>
        <p:grpSp>
          <p:nvGrpSpPr>
            <p:cNvPr id="23559" name="Group 19"/>
            <p:cNvGrpSpPr>
              <a:grpSpLocks/>
            </p:cNvGrpSpPr>
            <p:nvPr/>
          </p:nvGrpSpPr>
          <p:grpSpPr bwMode="auto">
            <a:xfrm>
              <a:off x="798" y="1761"/>
              <a:ext cx="1083" cy="516"/>
              <a:chOff x="1198" y="1872"/>
              <a:chExt cx="1083" cy="516"/>
            </a:xfrm>
          </p:grpSpPr>
          <p:sp>
            <p:nvSpPr>
              <p:cNvPr id="23565" name="Text Box 15"/>
              <p:cNvSpPr txBox="1">
                <a:spLocks noChangeArrowheads="1"/>
              </p:cNvSpPr>
              <p:nvPr/>
            </p:nvSpPr>
            <p:spPr bwMode="auto">
              <a:xfrm>
                <a:off x="1198" y="1928"/>
                <a:ext cx="31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800" dirty="0">
                    <a:latin typeface="Times New Roman" pitchFamily="18" charset="0"/>
                  </a:rPr>
                  <a:t>a=</a:t>
                </a:r>
              </a:p>
            </p:txBody>
          </p:sp>
          <p:sp>
            <p:nvSpPr>
              <p:cNvPr id="23566" name="Text Box 16"/>
              <p:cNvSpPr txBox="1">
                <a:spLocks noChangeArrowheads="1"/>
              </p:cNvSpPr>
              <p:nvPr/>
            </p:nvSpPr>
            <p:spPr bwMode="auto">
              <a:xfrm>
                <a:off x="1509" y="1872"/>
                <a:ext cx="772"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800" dirty="0">
                    <a:latin typeface="Times New Roman" pitchFamily="18" charset="0"/>
                  </a:rPr>
                  <a:t> 1  2  3</a:t>
                </a:r>
              </a:p>
              <a:p>
                <a:pPr eaLnBrk="1" hangingPunct="1"/>
                <a:r>
                  <a:rPr kumimoji="1" lang="en-US" altLang="zh-CN" sz="2800" dirty="0">
                    <a:latin typeface="Times New Roman" pitchFamily="18" charset="0"/>
                  </a:rPr>
                  <a:t> 4  5  6</a:t>
                </a:r>
              </a:p>
            </p:txBody>
          </p:sp>
          <p:sp>
            <p:nvSpPr>
              <p:cNvPr id="23567" name="AutoShape 17"/>
              <p:cNvSpPr>
                <a:spLocks/>
              </p:cNvSpPr>
              <p:nvPr/>
            </p:nvSpPr>
            <p:spPr bwMode="auto">
              <a:xfrm>
                <a:off x="1509" y="1900"/>
                <a:ext cx="47" cy="444"/>
              </a:xfrm>
              <a:prstGeom prst="leftBracket">
                <a:avLst>
                  <a:gd name="adj" fmla="val 5514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AutoShape 18"/>
              <p:cNvSpPr>
                <a:spLocks/>
              </p:cNvSpPr>
              <p:nvPr/>
            </p:nvSpPr>
            <p:spPr bwMode="auto">
              <a:xfrm>
                <a:off x="2136" y="1911"/>
                <a:ext cx="58" cy="433"/>
              </a:xfrm>
              <a:prstGeom prst="rightBracket">
                <a:avLst>
                  <a:gd name="adj" fmla="val 4310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0" name="Group 25"/>
            <p:cNvGrpSpPr>
              <a:grpSpLocks/>
            </p:cNvGrpSpPr>
            <p:nvPr/>
          </p:nvGrpSpPr>
          <p:grpSpPr bwMode="auto">
            <a:xfrm>
              <a:off x="2072" y="1745"/>
              <a:ext cx="1022" cy="749"/>
              <a:chOff x="2261" y="1812"/>
              <a:chExt cx="1022" cy="749"/>
            </a:xfrm>
          </p:grpSpPr>
          <p:sp>
            <p:nvSpPr>
              <p:cNvPr id="23561" name="Text Box 21"/>
              <p:cNvSpPr txBox="1">
                <a:spLocks noChangeArrowheads="1"/>
              </p:cNvSpPr>
              <p:nvPr/>
            </p:nvSpPr>
            <p:spPr bwMode="auto">
              <a:xfrm>
                <a:off x="2261" y="2017"/>
                <a:ext cx="32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800" dirty="0">
                    <a:latin typeface="Times New Roman" pitchFamily="18" charset="0"/>
                  </a:rPr>
                  <a:t>b=</a:t>
                </a:r>
              </a:p>
            </p:txBody>
          </p:sp>
          <p:sp>
            <p:nvSpPr>
              <p:cNvPr id="23562" name="Text Box 22"/>
              <p:cNvSpPr txBox="1">
                <a:spLocks noChangeArrowheads="1"/>
              </p:cNvSpPr>
              <p:nvPr/>
            </p:nvSpPr>
            <p:spPr bwMode="auto">
              <a:xfrm>
                <a:off x="2706" y="1812"/>
                <a:ext cx="577"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800" dirty="0">
                    <a:latin typeface="Times New Roman" pitchFamily="18" charset="0"/>
                  </a:rPr>
                  <a:t>1   4</a:t>
                </a:r>
              </a:p>
              <a:p>
                <a:pPr eaLnBrk="1" hangingPunct="1"/>
                <a:r>
                  <a:rPr kumimoji="1" lang="en-US" altLang="zh-CN" sz="2800" dirty="0">
                    <a:latin typeface="Times New Roman" pitchFamily="18" charset="0"/>
                  </a:rPr>
                  <a:t>2   5</a:t>
                </a:r>
              </a:p>
              <a:p>
                <a:pPr eaLnBrk="1" hangingPunct="1"/>
                <a:r>
                  <a:rPr kumimoji="1" lang="en-US" altLang="zh-CN" sz="2800" dirty="0">
                    <a:latin typeface="Times New Roman" pitchFamily="18" charset="0"/>
                  </a:rPr>
                  <a:t>3   6</a:t>
                </a:r>
              </a:p>
            </p:txBody>
          </p:sp>
          <p:sp>
            <p:nvSpPr>
              <p:cNvPr id="23563" name="AutoShape 23"/>
              <p:cNvSpPr>
                <a:spLocks/>
              </p:cNvSpPr>
              <p:nvPr/>
            </p:nvSpPr>
            <p:spPr bwMode="auto">
              <a:xfrm>
                <a:off x="2587" y="1884"/>
                <a:ext cx="109" cy="605"/>
              </a:xfrm>
              <a:prstGeom prst="leftBracket">
                <a:avLst>
                  <a:gd name="adj" fmla="val 5905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AutoShape 24"/>
              <p:cNvSpPr>
                <a:spLocks/>
              </p:cNvSpPr>
              <p:nvPr/>
            </p:nvSpPr>
            <p:spPr bwMode="auto">
              <a:xfrm>
                <a:off x="3133" y="1884"/>
                <a:ext cx="75" cy="605"/>
              </a:xfrm>
              <a:prstGeom prst="rightBracket">
                <a:avLst>
                  <a:gd name="adj" fmla="val 5952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3557" name="Text Box 27"/>
          <p:cNvSpPr txBox="1">
            <a:spLocks noChangeArrowheads="1"/>
          </p:cNvSpPr>
          <p:nvPr/>
        </p:nvSpPr>
        <p:spPr bwMode="auto">
          <a:xfrm>
            <a:off x="3449261" y="4433130"/>
            <a:ext cx="4332443" cy="740845"/>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800" b="1" dirty="0">
                <a:solidFill>
                  <a:srgbClr val="C00000"/>
                </a:solidFill>
                <a:latin typeface="Times New Roman" pitchFamily="18" charset="0"/>
              </a:rPr>
              <a:t>      b[j][</a:t>
            </a:r>
            <a:r>
              <a:rPr kumimoji="1" lang="en-US" altLang="zh-CN" sz="2800" b="1" dirty="0" err="1">
                <a:solidFill>
                  <a:srgbClr val="C00000"/>
                </a:solidFill>
                <a:latin typeface="Times New Roman" pitchFamily="18" charset="0"/>
              </a:rPr>
              <a:t>i</a:t>
            </a:r>
            <a:r>
              <a:rPr kumimoji="1" lang="en-US" altLang="zh-CN" sz="2800" b="1" dirty="0">
                <a:solidFill>
                  <a:srgbClr val="C00000"/>
                </a:solidFill>
                <a:latin typeface="Times New Roman" pitchFamily="18" charset="0"/>
              </a:rPr>
              <a:t>]=a[</a:t>
            </a:r>
            <a:r>
              <a:rPr kumimoji="1" lang="en-US" altLang="zh-CN" sz="2800" b="1" dirty="0" err="1">
                <a:solidFill>
                  <a:srgbClr val="C00000"/>
                </a:solidFill>
                <a:latin typeface="Times New Roman" pitchFamily="18" charset="0"/>
              </a:rPr>
              <a:t>i</a:t>
            </a:r>
            <a:r>
              <a:rPr kumimoji="1" lang="en-US" altLang="zh-CN" sz="2800" b="1" dirty="0">
                <a:solidFill>
                  <a:srgbClr val="C00000"/>
                </a:solidFill>
                <a:latin typeface="Times New Roman" pitchFamily="18" charset="0"/>
              </a:rPr>
              <a:t>][j];</a:t>
            </a:r>
          </a:p>
        </p:txBody>
      </p:sp>
      <p:sp>
        <p:nvSpPr>
          <p:cNvPr id="17" name="Text Box 27"/>
          <p:cNvSpPr txBox="1">
            <a:spLocks noChangeArrowheads="1"/>
          </p:cNvSpPr>
          <p:nvPr/>
        </p:nvSpPr>
        <p:spPr bwMode="auto">
          <a:xfrm>
            <a:off x="3353165" y="4157222"/>
            <a:ext cx="4524634" cy="2033506"/>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800" b="1" dirty="0">
                <a:solidFill>
                  <a:srgbClr val="0000FF"/>
                </a:solidFill>
                <a:latin typeface="Times New Roman" pitchFamily="18" charset="0"/>
              </a:rPr>
              <a:t>for(</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=0;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&lt;=1;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p>
          <a:p>
            <a:pPr eaLnBrk="1" hangingPunct="1">
              <a:lnSpc>
                <a:spcPct val="150000"/>
              </a:lnSpc>
            </a:pPr>
            <a:r>
              <a:rPr kumimoji="1" lang="en-US" altLang="zh-CN" sz="2800" b="1" dirty="0">
                <a:solidFill>
                  <a:srgbClr val="0000FF"/>
                </a:solidFill>
                <a:latin typeface="Times New Roman" pitchFamily="18" charset="0"/>
              </a:rPr>
              <a:t>      for(j=0; j&lt;=2; j++)</a:t>
            </a:r>
          </a:p>
          <a:p>
            <a:pPr eaLnBrk="1" hangingPunct="1">
              <a:lnSpc>
                <a:spcPct val="150000"/>
              </a:lnSpc>
            </a:pPr>
            <a:r>
              <a:rPr kumimoji="1" lang="en-US" altLang="zh-CN" sz="2800" b="1" dirty="0">
                <a:solidFill>
                  <a:srgbClr val="0000FF"/>
                </a:solidFill>
                <a:latin typeface="Times New Roman" pitchFamily="18" charset="0"/>
              </a:rPr>
              <a:t>            </a:t>
            </a:r>
            <a:r>
              <a:rPr kumimoji="1" lang="en-US" altLang="zh-CN" sz="2800" b="1" dirty="0">
                <a:solidFill>
                  <a:srgbClr val="C00000"/>
                </a:solidFill>
                <a:latin typeface="Times New Roman" pitchFamily="18" charset="0"/>
              </a:rPr>
              <a:t>b[j][</a:t>
            </a:r>
            <a:r>
              <a:rPr kumimoji="1" lang="en-US" altLang="zh-CN" sz="2800" b="1" dirty="0" err="1">
                <a:solidFill>
                  <a:srgbClr val="C00000"/>
                </a:solidFill>
                <a:latin typeface="Times New Roman" pitchFamily="18" charset="0"/>
              </a:rPr>
              <a:t>i</a:t>
            </a:r>
            <a:r>
              <a:rPr kumimoji="1" lang="en-US" altLang="zh-CN" sz="2800" b="1" dirty="0">
                <a:solidFill>
                  <a:srgbClr val="C00000"/>
                </a:solidFill>
                <a:latin typeface="Times New Roman" pitchFamily="18" charset="0"/>
              </a:rPr>
              <a:t>]=a[</a:t>
            </a:r>
            <a:r>
              <a:rPr kumimoji="1" lang="en-US" altLang="zh-CN" sz="2800" b="1" dirty="0" err="1">
                <a:solidFill>
                  <a:srgbClr val="C00000"/>
                </a:solidFill>
                <a:latin typeface="Times New Roman" pitchFamily="18" charset="0"/>
              </a:rPr>
              <a:t>i</a:t>
            </a:r>
            <a:r>
              <a:rPr kumimoji="1" lang="en-US" altLang="zh-CN" sz="2800" b="1" dirty="0">
                <a:solidFill>
                  <a:srgbClr val="C00000"/>
                </a:solidFill>
                <a:latin typeface="Times New Roman" pitchFamily="18" charset="0"/>
              </a:rPr>
              <a:t>][j];</a:t>
            </a:r>
          </a:p>
        </p:txBody>
      </p:sp>
      <p:sp>
        <p:nvSpPr>
          <p:cNvPr id="16" name="Text Box 27"/>
          <p:cNvSpPr txBox="1">
            <a:spLocks noChangeArrowheads="1"/>
          </p:cNvSpPr>
          <p:nvPr/>
        </p:nvSpPr>
        <p:spPr bwMode="auto">
          <a:xfrm>
            <a:off x="3401213" y="3205908"/>
            <a:ext cx="4428538" cy="740845"/>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800" b="1" dirty="0" err="1">
                <a:latin typeface="Times New Roman" pitchFamily="18" charset="0"/>
              </a:rPr>
              <a:t>int</a:t>
            </a:r>
            <a:r>
              <a:rPr kumimoji="1" lang="en-US" altLang="zh-CN" sz="2800" b="1" dirty="0">
                <a:latin typeface="Times New Roman" pitchFamily="18" charset="0"/>
              </a:rPr>
              <a:t> a[2][3], b[3][2];</a:t>
            </a:r>
          </a:p>
        </p:txBody>
      </p:sp>
    </p:spTree>
    <p:extLst>
      <p:ext uri="{BB962C8B-B14F-4D97-AF65-F5344CB8AC3E}">
        <p14:creationId xmlns:p14="http://schemas.microsoft.com/office/powerpoint/2010/main" val="4262741808"/>
      </p:ext>
    </p:extLst>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6">
                                            <p:txEl>
                                              <p:pRg st="0" end="0"/>
                                            </p:txEl>
                                          </p:spTgt>
                                        </p:tgtEl>
                                        <p:attrNameLst>
                                          <p:attrName>style.visibility</p:attrName>
                                        </p:attrNameLst>
                                      </p:cBhvr>
                                      <p:to>
                                        <p:strVal val="visible"/>
                                      </p:to>
                                    </p:set>
                                    <p:anim calcmode="lin" valueType="num">
                                      <p:cBhvr additive="base">
                                        <p:cTn id="7" dur="500" fill="hold"/>
                                        <p:tgtEl>
                                          <p:spTgt spid="143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4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4362"/>
                                        </p:tgtEl>
                                        <p:attrNameLst>
                                          <p:attrName>style.visibility</p:attrName>
                                        </p:attrNameLst>
                                      </p:cBhvr>
                                      <p:to>
                                        <p:strVal val="visible"/>
                                      </p:to>
                                    </p:set>
                                    <p:animEffect transition="in" filter="box(out)">
                                      <p:cBhvr>
                                        <p:cTn id="13" dur="500"/>
                                        <p:tgtEl>
                                          <p:spTgt spid="14362"/>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3557"/>
                                        </p:tgtEl>
                                        <p:attrNameLst>
                                          <p:attrName>style.visibility</p:attrName>
                                        </p:attrNameLst>
                                      </p:cBhvr>
                                      <p:to>
                                        <p:strVal val="visible"/>
                                      </p:to>
                                    </p:set>
                                    <p:animEffect transition="in" filter="barn(inVertical)">
                                      <p:cBhvr>
                                        <p:cTn id="23" dur="500"/>
                                        <p:tgtEl>
                                          <p:spTgt spid="2355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7">
                                            <p:bg/>
                                          </p:spTgt>
                                        </p:tgtEl>
                                        <p:attrNameLst>
                                          <p:attrName>style.visibility</p:attrName>
                                        </p:attrNameLst>
                                      </p:cBhvr>
                                      <p:to>
                                        <p:strVal val="visible"/>
                                      </p:to>
                                    </p:set>
                                    <p:animEffect transition="in" filter="barn(inVertical)">
                                      <p:cBhvr>
                                        <p:cTn id="28" dur="500"/>
                                        <p:tgtEl>
                                          <p:spTgt spid="17">
                                            <p:bg/>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barn(inVertical)">
                                      <p:cBhvr>
                                        <p:cTn id="33" dur="500"/>
                                        <p:tgtEl>
                                          <p:spTgt spid="1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7">
                                            <p:txEl>
                                              <p:pRg st="1" end="1"/>
                                            </p:txEl>
                                          </p:spTgt>
                                        </p:tgtEl>
                                        <p:attrNameLst>
                                          <p:attrName>style.visibility</p:attrName>
                                        </p:attrNameLst>
                                      </p:cBhvr>
                                      <p:to>
                                        <p:strVal val="visible"/>
                                      </p:to>
                                    </p:set>
                                    <p:animEffect transition="in" filter="barn(inVertical)">
                                      <p:cBhvr>
                                        <p:cTn id="38" dur="500"/>
                                        <p:tgtEl>
                                          <p:spTgt spid="1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7">
                                            <p:txEl>
                                              <p:pRg st="2" end="2"/>
                                            </p:txEl>
                                          </p:spTgt>
                                        </p:tgtEl>
                                        <p:attrNameLst>
                                          <p:attrName>style.visibility</p:attrName>
                                        </p:attrNameLst>
                                      </p:cBhvr>
                                      <p:to>
                                        <p:strVal val="visible"/>
                                      </p:to>
                                    </p:set>
                                    <p:animEffect transition="in" filter="barn(inVertical)">
                                      <p:cBhvr>
                                        <p:cTn id="43"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build="p" autoUpdateAnimBg="0"/>
      <p:bldP spid="23557" grpId="0" animBg="1"/>
      <p:bldP spid="17" grpId="0" build="p"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Text Box 10"/>
          <p:cNvSpPr txBox="1">
            <a:spLocks noChangeArrowheads="1"/>
          </p:cNvSpPr>
          <p:nvPr/>
        </p:nvSpPr>
        <p:spPr bwMode="auto">
          <a:xfrm>
            <a:off x="177800" y="240130"/>
            <a:ext cx="8701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solidFill>
                  <a:srgbClr val="C00000"/>
                </a:solidFill>
                <a:latin typeface="隶书" pitchFamily="49" charset="-122"/>
                <a:ea typeface="隶书" pitchFamily="49" charset="-122"/>
              </a:rPr>
              <a:t>将二维数组行列元素互换，存到另一个数组中</a:t>
            </a:r>
            <a:endParaRPr kumimoji="1" lang="en-US" altLang="zh-CN" sz="2800" b="1" dirty="0">
              <a:solidFill>
                <a:srgbClr val="C00000"/>
              </a:solidFill>
              <a:latin typeface="隶书" pitchFamily="49" charset="-122"/>
              <a:ea typeface="隶书" pitchFamily="49" charset="-122"/>
            </a:endParaRPr>
          </a:p>
        </p:txBody>
      </p:sp>
      <p:grpSp>
        <p:nvGrpSpPr>
          <p:cNvPr id="14362" name="Group 26"/>
          <p:cNvGrpSpPr>
            <a:grpSpLocks/>
          </p:cNvGrpSpPr>
          <p:nvPr/>
        </p:nvGrpSpPr>
        <p:grpSpPr bwMode="auto">
          <a:xfrm>
            <a:off x="4890537" y="824021"/>
            <a:ext cx="3727449" cy="1172911"/>
            <a:chOff x="798" y="1745"/>
            <a:chExt cx="2146" cy="634"/>
          </a:xfrm>
        </p:grpSpPr>
        <p:grpSp>
          <p:nvGrpSpPr>
            <p:cNvPr id="23559" name="Group 19"/>
            <p:cNvGrpSpPr>
              <a:grpSpLocks/>
            </p:cNvGrpSpPr>
            <p:nvPr/>
          </p:nvGrpSpPr>
          <p:grpSpPr bwMode="auto">
            <a:xfrm>
              <a:off x="798" y="1761"/>
              <a:ext cx="882" cy="442"/>
              <a:chOff x="1198" y="1872"/>
              <a:chExt cx="882" cy="442"/>
            </a:xfrm>
          </p:grpSpPr>
          <p:sp>
            <p:nvSpPr>
              <p:cNvPr id="23565" name="Text Box 15"/>
              <p:cNvSpPr txBox="1">
                <a:spLocks noChangeArrowheads="1"/>
              </p:cNvSpPr>
              <p:nvPr/>
            </p:nvSpPr>
            <p:spPr bwMode="auto">
              <a:xfrm>
                <a:off x="1198" y="1928"/>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a:t>
                </a:r>
              </a:p>
            </p:txBody>
          </p:sp>
          <p:sp>
            <p:nvSpPr>
              <p:cNvPr id="23566" name="Text Box 16"/>
              <p:cNvSpPr txBox="1">
                <a:spLocks noChangeArrowheads="1"/>
              </p:cNvSpPr>
              <p:nvPr/>
            </p:nvSpPr>
            <p:spPr bwMode="auto">
              <a:xfrm>
                <a:off x="1531" y="1872"/>
                <a:ext cx="51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1  2  3</a:t>
                </a:r>
              </a:p>
              <a:p>
                <a:pPr eaLnBrk="1" hangingPunct="1"/>
                <a:r>
                  <a:rPr kumimoji="1" lang="en-US" altLang="zh-CN" sz="2000" dirty="0">
                    <a:latin typeface="Times New Roman" pitchFamily="18" charset="0"/>
                  </a:rPr>
                  <a:t>4  5  6</a:t>
                </a:r>
              </a:p>
            </p:txBody>
          </p:sp>
          <p:sp>
            <p:nvSpPr>
              <p:cNvPr id="23567" name="AutoShape 17"/>
              <p:cNvSpPr>
                <a:spLocks/>
              </p:cNvSpPr>
              <p:nvPr/>
            </p:nvSpPr>
            <p:spPr bwMode="auto">
              <a:xfrm>
                <a:off x="1509" y="1944"/>
                <a:ext cx="47" cy="311"/>
              </a:xfrm>
              <a:prstGeom prst="leftBracket">
                <a:avLst>
                  <a:gd name="adj" fmla="val 5514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AutoShape 18"/>
              <p:cNvSpPr>
                <a:spLocks/>
              </p:cNvSpPr>
              <p:nvPr/>
            </p:nvSpPr>
            <p:spPr bwMode="auto">
              <a:xfrm>
                <a:off x="2022" y="1944"/>
                <a:ext cx="58" cy="300"/>
              </a:xfrm>
              <a:prstGeom prst="rightBracket">
                <a:avLst>
                  <a:gd name="adj" fmla="val 4310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560" name="Group 25"/>
            <p:cNvGrpSpPr>
              <a:grpSpLocks/>
            </p:cNvGrpSpPr>
            <p:nvPr/>
          </p:nvGrpSpPr>
          <p:grpSpPr bwMode="auto">
            <a:xfrm>
              <a:off x="2161" y="1745"/>
              <a:ext cx="783" cy="634"/>
              <a:chOff x="2350" y="1812"/>
              <a:chExt cx="783" cy="634"/>
            </a:xfrm>
          </p:grpSpPr>
          <p:sp>
            <p:nvSpPr>
              <p:cNvPr id="23561" name="Text Box 21"/>
              <p:cNvSpPr txBox="1">
                <a:spLocks noChangeArrowheads="1"/>
              </p:cNvSpPr>
              <p:nvPr/>
            </p:nvSpPr>
            <p:spPr bwMode="auto">
              <a:xfrm>
                <a:off x="2350" y="1957"/>
                <a:ext cx="2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b=</a:t>
                </a:r>
              </a:p>
            </p:txBody>
          </p:sp>
          <p:sp>
            <p:nvSpPr>
              <p:cNvPr id="23562" name="Text Box 22"/>
              <p:cNvSpPr txBox="1">
                <a:spLocks noChangeArrowheads="1"/>
              </p:cNvSpPr>
              <p:nvPr/>
            </p:nvSpPr>
            <p:spPr bwMode="auto">
              <a:xfrm>
                <a:off x="2706" y="1812"/>
                <a:ext cx="39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1   4</a:t>
                </a:r>
              </a:p>
              <a:p>
                <a:pPr eaLnBrk="1" hangingPunct="1"/>
                <a:r>
                  <a:rPr kumimoji="1" lang="en-US" altLang="zh-CN" sz="2000">
                    <a:latin typeface="Times New Roman" pitchFamily="18" charset="0"/>
                  </a:rPr>
                  <a:t>2   5</a:t>
                </a:r>
              </a:p>
              <a:p>
                <a:pPr eaLnBrk="1" hangingPunct="1"/>
                <a:r>
                  <a:rPr kumimoji="1" lang="en-US" altLang="zh-CN" sz="2000">
                    <a:latin typeface="Times New Roman" pitchFamily="18" charset="0"/>
                  </a:rPr>
                  <a:t>3   6</a:t>
                </a:r>
              </a:p>
            </p:txBody>
          </p:sp>
          <p:sp>
            <p:nvSpPr>
              <p:cNvPr id="23563" name="AutoShape 23"/>
              <p:cNvSpPr>
                <a:spLocks/>
              </p:cNvSpPr>
              <p:nvPr/>
            </p:nvSpPr>
            <p:spPr bwMode="auto">
              <a:xfrm>
                <a:off x="2662" y="1884"/>
                <a:ext cx="69" cy="489"/>
              </a:xfrm>
              <a:prstGeom prst="leftBracket">
                <a:avLst>
                  <a:gd name="adj" fmla="val 5905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AutoShape 24"/>
              <p:cNvSpPr>
                <a:spLocks/>
              </p:cNvSpPr>
              <p:nvPr/>
            </p:nvSpPr>
            <p:spPr bwMode="auto">
              <a:xfrm>
                <a:off x="3063" y="1873"/>
                <a:ext cx="70" cy="500"/>
              </a:xfrm>
              <a:prstGeom prst="rightBracket">
                <a:avLst>
                  <a:gd name="adj" fmla="val 5952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3557" name="Text Box 27"/>
          <p:cNvSpPr txBox="1">
            <a:spLocks noChangeArrowheads="1"/>
          </p:cNvSpPr>
          <p:nvPr/>
        </p:nvSpPr>
        <p:spPr bwMode="auto">
          <a:xfrm>
            <a:off x="177800" y="959072"/>
            <a:ext cx="4448952" cy="5080494"/>
          </a:xfrm>
          <a:prstGeom prst="rect">
            <a:avLst/>
          </a:prstGeom>
          <a:no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a:latin typeface="Arial" pitchFamily="34" charset="0"/>
                <a:cs typeface="Arial" pitchFamily="34" charset="0"/>
              </a:rPr>
              <a:t>#include &lt;</a:t>
            </a:r>
            <a:r>
              <a:rPr kumimoji="1" lang="en-US" altLang="zh-CN" sz="2400" b="1" dirty="0" err="1">
                <a:latin typeface="Arial" pitchFamily="34" charset="0"/>
                <a:cs typeface="Arial" pitchFamily="34" charset="0"/>
              </a:rPr>
              <a:t>stdio.h</a:t>
            </a:r>
            <a:r>
              <a:rPr kumimoji="1" lang="en-US" altLang="zh-CN" sz="2400" b="1" dirty="0">
                <a:latin typeface="Arial" pitchFamily="34" charset="0"/>
                <a:cs typeface="Arial" pitchFamily="34" charset="0"/>
              </a:rPr>
              <a:t>&gt;</a:t>
            </a:r>
          </a:p>
          <a:p>
            <a:pPr eaLnBrk="1" hangingPunct="1">
              <a:lnSpc>
                <a:spcPct val="150000"/>
              </a:lnSpc>
            </a:pPr>
            <a:r>
              <a:rPr kumimoji="1" lang="en-US" altLang="zh-CN" sz="2400" b="1" dirty="0">
                <a:latin typeface="Arial" pitchFamily="34" charset="0"/>
                <a:cs typeface="Arial" pitchFamily="34" charset="0"/>
              </a:rPr>
              <a:t>void main()</a:t>
            </a:r>
          </a:p>
          <a:p>
            <a:pPr eaLnBrk="1" hangingPunct="1">
              <a:lnSpc>
                <a:spcPct val="150000"/>
              </a:lnSpc>
            </a:pPr>
            <a:r>
              <a:rPr kumimoji="1" lang="en-US" altLang="zh-CN" sz="2400" b="1" dirty="0">
                <a:latin typeface="Arial" pitchFamily="34" charset="0"/>
                <a:cs typeface="Arial" pitchFamily="34" charset="0"/>
              </a:rPr>
              <a:t>{  </a:t>
            </a:r>
          </a:p>
          <a:p>
            <a:pPr eaLnBrk="1" hangingPunct="1">
              <a:lnSpc>
                <a:spcPct val="15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int</a:t>
            </a:r>
            <a:r>
              <a:rPr kumimoji="1" lang="en-US" altLang="zh-CN" sz="2400" b="1" dirty="0">
                <a:latin typeface="Arial" pitchFamily="34" charset="0"/>
                <a:cs typeface="Arial" pitchFamily="34" charset="0"/>
              </a:rPr>
              <a:t> a[2][3]={{1,2,3},{4,5,6}};</a:t>
            </a:r>
          </a:p>
          <a:p>
            <a:pPr eaLnBrk="1" hangingPunct="1">
              <a:lnSpc>
                <a:spcPct val="15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int</a:t>
            </a:r>
            <a:r>
              <a:rPr kumimoji="1" lang="en-US" altLang="zh-CN" sz="2400" b="1" dirty="0">
                <a:latin typeface="Arial" pitchFamily="34" charset="0"/>
                <a:cs typeface="Arial" pitchFamily="34" charset="0"/>
              </a:rPr>
              <a:t> b[3][2], </a:t>
            </a:r>
            <a:r>
              <a:rPr kumimoji="1" lang="en-US" altLang="zh-CN" sz="2400" b="1" dirty="0" err="1">
                <a:latin typeface="Arial" pitchFamily="34" charset="0"/>
                <a:cs typeface="Arial" pitchFamily="34" charset="0"/>
              </a:rPr>
              <a:t>i</a:t>
            </a:r>
            <a:r>
              <a:rPr kumimoji="1" lang="en-US" altLang="zh-CN" sz="2400" b="1" dirty="0">
                <a:latin typeface="Arial" pitchFamily="34" charset="0"/>
                <a:cs typeface="Arial" pitchFamily="34" charset="0"/>
              </a:rPr>
              <a:t>, j;</a:t>
            </a:r>
          </a:p>
          <a:p>
            <a:pPr eaLnBrk="1" hangingPunct="1">
              <a:lnSpc>
                <a:spcPct val="15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printf</a:t>
            </a:r>
            <a:r>
              <a:rPr kumimoji="1" lang="en-US" altLang="zh-CN" sz="2400" b="1" dirty="0">
                <a:latin typeface="Arial" pitchFamily="34" charset="0"/>
                <a:cs typeface="Arial" pitchFamily="34" charset="0"/>
              </a:rPr>
              <a:t>("array a:\n");</a:t>
            </a:r>
          </a:p>
          <a:p>
            <a:pPr eaLnBrk="1" hangingPunct="1">
              <a:lnSpc>
                <a:spcPct val="150000"/>
              </a:lnSpc>
            </a:pPr>
            <a:r>
              <a:rPr kumimoji="1" lang="en-US" altLang="zh-CN" sz="2400" b="1" dirty="0">
                <a:solidFill>
                  <a:schemeClr val="bg2"/>
                </a:solidFill>
                <a:latin typeface="Arial" pitchFamily="34" charset="0"/>
                <a:cs typeface="Arial" pitchFamily="34" charset="0"/>
              </a:rPr>
              <a:t>     </a:t>
            </a:r>
            <a:r>
              <a:rPr kumimoji="1" lang="en-US" altLang="zh-CN" sz="2400" b="1" dirty="0">
                <a:solidFill>
                  <a:srgbClr val="0000FF"/>
                </a:solidFill>
                <a:latin typeface="Arial" pitchFamily="34" charset="0"/>
                <a:cs typeface="Arial" pitchFamily="34" charset="0"/>
              </a:rPr>
              <a:t>for(</a:t>
            </a:r>
            <a:r>
              <a:rPr kumimoji="1" lang="en-US" altLang="zh-CN" sz="2400" b="1" dirty="0" err="1">
                <a:solidFill>
                  <a:srgbClr val="0000FF"/>
                </a:solidFill>
                <a:latin typeface="Arial" pitchFamily="34" charset="0"/>
                <a:cs typeface="Arial" pitchFamily="34" charset="0"/>
              </a:rPr>
              <a:t>i</a:t>
            </a:r>
            <a:r>
              <a:rPr kumimoji="1" lang="en-US" altLang="zh-CN" sz="2400" b="1" dirty="0">
                <a:solidFill>
                  <a:srgbClr val="0000FF"/>
                </a:solidFill>
                <a:latin typeface="Arial" pitchFamily="34" charset="0"/>
                <a:cs typeface="Arial" pitchFamily="34" charset="0"/>
              </a:rPr>
              <a:t>=0;i&lt;=1;i++)</a:t>
            </a:r>
          </a:p>
          <a:p>
            <a:pPr eaLnBrk="1" hangingPunct="1">
              <a:lnSpc>
                <a:spcPct val="150000"/>
              </a:lnSpc>
            </a:pPr>
            <a:r>
              <a:rPr kumimoji="1" lang="en-US" altLang="zh-CN" sz="2400" b="1" dirty="0">
                <a:solidFill>
                  <a:srgbClr val="0000FF"/>
                </a:solidFill>
                <a:latin typeface="Arial" pitchFamily="34" charset="0"/>
                <a:cs typeface="Arial" pitchFamily="34" charset="0"/>
              </a:rPr>
              <a:t>        for(j=0;j&lt;=2;j++)</a:t>
            </a:r>
          </a:p>
          <a:p>
            <a:pPr eaLnBrk="1" hangingPunct="1">
              <a:lnSpc>
                <a:spcPct val="150000"/>
              </a:lnSpc>
            </a:pPr>
            <a:r>
              <a:rPr kumimoji="1" lang="en-US" altLang="zh-CN" sz="2400" b="1" dirty="0">
                <a:solidFill>
                  <a:srgbClr val="0000FF"/>
                </a:solidFill>
                <a:latin typeface="Arial" pitchFamily="34" charset="0"/>
                <a:cs typeface="Arial" pitchFamily="34" charset="0"/>
              </a:rPr>
              <a:t>              </a:t>
            </a:r>
            <a:r>
              <a:rPr kumimoji="1" lang="en-US" altLang="zh-CN" sz="2400" b="1" dirty="0">
                <a:solidFill>
                  <a:srgbClr val="C00000"/>
                </a:solidFill>
                <a:latin typeface="Arial" pitchFamily="34" charset="0"/>
                <a:cs typeface="Arial" pitchFamily="34" charset="0"/>
              </a:rPr>
              <a:t>b[j][</a:t>
            </a:r>
            <a:r>
              <a:rPr kumimoji="1" lang="en-US" altLang="zh-CN" sz="2400" b="1" dirty="0" err="1">
                <a:solidFill>
                  <a:srgbClr val="C00000"/>
                </a:solidFill>
                <a:latin typeface="Arial" pitchFamily="34" charset="0"/>
                <a:cs typeface="Arial" pitchFamily="34" charset="0"/>
              </a:rPr>
              <a:t>i</a:t>
            </a:r>
            <a:r>
              <a:rPr kumimoji="1" lang="en-US" altLang="zh-CN" sz="2400" b="1" dirty="0">
                <a:solidFill>
                  <a:srgbClr val="C00000"/>
                </a:solidFill>
                <a:latin typeface="Arial" pitchFamily="34" charset="0"/>
                <a:cs typeface="Arial" pitchFamily="34" charset="0"/>
              </a:rPr>
              <a:t>]=a[</a:t>
            </a:r>
            <a:r>
              <a:rPr kumimoji="1" lang="en-US" altLang="zh-CN" sz="2400" b="1" dirty="0" err="1">
                <a:solidFill>
                  <a:srgbClr val="C00000"/>
                </a:solidFill>
                <a:latin typeface="Arial" pitchFamily="34" charset="0"/>
                <a:cs typeface="Arial" pitchFamily="34" charset="0"/>
              </a:rPr>
              <a:t>i</a:t>
            </a:r>
            <a:r>
              <a:rPr kumimoji="1" lang="en-US" altLang="zh-CN" sz="2400" b="1" dirty="0">
                <a:solidFill>
                  <a:srgbClr val="C00000"/>
                </a:solidFill>
                <a:latin typeface="Arial" pitchFamily="34" charset="0"/>
                <a:cs typeface="Arial" pitchFamily="34" charset="0"/>
              </a:rPr>
              <a:t>][j];</a:t>
            </a:r>
          </a:p>
        </p:txBody>
      </p:sp>
      <p:sp>
        <p:nvSpPr>
          <p:cNvPr id="23558" name="Text Box 28"/>
          <p:cNvSpPr txBox="1">
            <a:spLocks noChangeArrowheads="1"/>
          </p:cNvSpPr>
          <p:nvPr/>
        </p:nvSpPr>
        <p:spPr bwMode="auto">
          <a:xfrm>
            <a:off x="4806642" y="2132637"/>
            <a:ext cx="4072246" cy="4526497"/>
          </a:xfrm>
          <a:prstGeom prst="rect">
            <a:avLst/>
          </a:prstGeom>
          <a:no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printf</a:t>
            </a:r>
            <a:r>
              <a:rPr kumimoji="1" lang="en-US" altLang="zh-CN" sz="2400" b="1" dirty="0">
                <a:latin typeface="Arial" pitchFamily="34" charset="0"/>
                <a:cs typeface="Arial" pitchFamily="34" charset="0"/>
              </a:rPr>
              <a:t>("array b:\n");</a:t>
            </a:r>
          </a:p>
          <a:p>
            <a:pPr eaLnBrk="1" hangingPunct="1">
              <a:lnSpc>
                <a:spcPct val="150000"/>
              </a:lnSpc>
            </a:pPr>
            <a:r>
              <a:rPr kumimoji="1" lang="en-US" altLang="zh-CN" sz="2400" b="1" dirty="0">
                <a:solidFill>
                  <a:srgbClr val="FF3300"/>
                </a:solidFill>
                <a:latin typeface="Arial" pitchFamily="34" charset="0"/>
                <a:cs typeface="Arial" pitchFamily="34" charset="0"/>
              </a:rPr>
              <a:t>  for(</a:t>
            </a:r>
            <a:r>
              <a:rPr kumimoji="1" lang="en-US" altLang="zh-CN" sz="2400" b="1" dirty="0" err="1">
                <a:solidFill>
                  <a:srgbClr val="FF3300"/>
                </a:solidFill>
                <a:latin typeface="Arial" pitchFamily="34" charset="0"/>
                <a:cs typeface="Arial" pitchFamily="34" charset="0"/>
              </a:rPr>
              <a:t>i</a:t>
            </a:r>
            <a:r>
              <a:rPr kumimoji="1" lang="en-US" altLang="zh-CN" sz="2400" b="1" dirty="0">
                <a:solidFill>
                  <a:srgbClr val="FF3300"/>
                </a:solidFill>
                <a:latin typeface="Arial" pitchFamily="34" charset="0"/>
                <a:cs typeface="Arial" pitchFamily="34" charset="0"/>
              </a:rPr>
              <a:t>=0;i&lt;=2;i++)</a:t>
            </a:r>
          </a:p>
          <a:p>
            <a:pPr eaLnBrk="1" hangingPunct="1">
              <a:lnSpc>
                <a:spcPct val="150000"/>
              </a:lnSpc>
            </a:pPr>
            <a:r>
              <a:rPr kumimoji="1" lang="en-US" altLang="zh-CN" sz="2400" b="1" dirty="0">
                <a:solidFill>
                  <a:srgbClr val="FF3300"/>
                </a:solidFill>
                <a:latin typeface="Arial" pitchFamily="34" charset="0"/>
                <a:cs typeface="Arial" pitchFamily="34" charset="0"/>
              </a:rPr>
              <a:t>  {     </a:t>
            </a:r>
          </a:p>
          <a:p>
            <a:pPr eaLnBrk="1" hangingPunct="1">
              <a:lnSpc>
                <a:spcPct val="150000"/>
              </a:lnSpc>
            </a:pPr>
            <a:r>
              <a:rPr kumimoji="1" lang="en-US" altLang="zh-CN" sz="2400" b="1" dirty="0">
                <a:solidFill>
                  <a:srgbClr val="FF3300"/>
                </a:solidFill>
                <a:latin typeface="Arial" pitchFamily="34" charset="0"/>
                <a:cs typeface="Arial" pitchFamily="34" charset="0"/>
              </a:rPr>
              <a:t>       for(j=0; j&lt;=1; j++)</a:t>
            </a:r>
          </a:p>
          <a:p>
            <a:pPr eaLnBrk="1" hangingPunct="1">
              <a:lnSpc>
                <a:spcPct val="150000"/>
              </a:lnSpc>
            </a:pPr>
            <a:r>
              <a:rPr kumimoji="1" lang="en-US" altLang="zh-CN" sz="2400" b="1" dirty="0">
                <a:solidFill>
                  <a:srgbClr val="FF3300"/>
                </a:solidFill>
                <a:latin typeface="Arial" pitchFamily="34" charset="0"/>
                <a:cs typeface="Arial" pitchFamily="34" charset="0"/>
              </a:rPr>
              <a:t>            </a:t>
            </a:r>
            <a:r>
              <a:rPr kumimoji="1" lang="en-US" altLang="zh-CN" sz="2400" b="1" dirty="0" err="1">
                <a:solidFill>
                  <a:srgbClr val="FF3300"/>
                </a:solidFill>
                <a:latin typeface="Arial" pitchFamily="34" charset="0"/>
                <a:cs typeface="Arial" pitchFamily="34" charset="0"/>
              </a:rPr>
              <a:t>printf</a:t>
            </a:r>
            <a:r>
              <a:rPr kumimoji="1" lang="en-US" altLang="zh-CN" sz="2400" b="1" dirty="0">
                <a:solidFill>
                  <a:srgbClr val="FF3300"/>
                </a:solidFill>
                <a:latin typeface="Arial" pitchFamily="34" charset="0"/>
                <a:cs typeface="Arial" pitchFamily="34" charset="0"/>
              </a:rPr>
              <a:t>("%5d",b[</a:t>
            </a:r>
            <a:r>
              <a:rPr kumimoji="1" lang="en-US" altLang="zh-CN" sz="2400" b="1" dirty="0" err="1">
                <a:solidFill>
                  <a:srgbClr val="FF3300"/>
                </a:solidFill>
                <a:latin typeface="Arial" pitchFamily="34" charset="0"/>
                <a:cs typeface="Arial" pitchFamily="34" charset="0"/>
              </a:rPr>
              <a:t>i</a:t>
            </a:r>
            <a:r>
              <a:rPr kumimoji="1" lang="en-US" altLang="zh-CN" sz="2400" b="1" dirty="0">
                <a:solidFill>
                  <a:srgbClr val="FF3300"/>
                </a:solidFill>
                <a:latin typeface="Arial" pitchFamily="34" charset="0"/>
                <a:cs typeface="Arial" pitchFamily="34" charset="0"/>
              </a:rPr>
              <a:t>][j]);</a:t>
            </a:r>
          </a:p>
          <a:p>
            <a:pPr eaLnBrk="1" hangingPunct="1">
              <a:lnSpc>
                <a:spcPct val="150000"/>
              </a:lnSpc>
            </a:pPr>
            <a:r>
              <a:rPr kumimoji="1" lang="en-US" altLang="zh-CN" sz="2400" b="1" dirty="0">
                <a:solidFill>
                  <a:srgbClr val="FF3300"/>
                </a:solidFill>
                <a:latin typeface="Arial" pitchFamily="34" charset="0"/>
                <a:cs typeface="Arial" pitchFamily="34" charset="0"/>
              </a:rPr>
              <a:t>        </a:t>
            </a:r>
            <a:r>
              <a:rPr kumimoji="1" lang="en-US" altLang="zh-CN" sz="2400" b="1" dirty="0" err="1">
                <a:solidFill>
                  <a:srgbClr val="FF3300"/>
                </a:solidFill>
                <a:latin typeface="Arial" pitchFamily="34" charset="0"/>
                <a:cs typeface="Arial" pitchFamily="34" charset="0"/>
              </a:rPr>
              <a:t>printf</a:t>
            </a:r>
            <a:r>
              <a:rPr kumimoji="1" lang="en-US" altLang="zh-CN" sz="2400" b="1" dirty="0">
                <a:solidFill>
                  <a:srgbClr val="FF3300"/>
                </a:solidFill>
                <a:latin typeface="Arial" pitchFamily="34" charset="0"/>
                <a:cs typeface="Arial" pitchFamily="34" charset="0"/>
              </a:rPr>
              <a:t>("\n");</a:t>
            </a:r>
          </a:p>
          <a:p>
            <a:pPr eaLnBrk="1" hangingPunct="1">
              <a:lnSpc>
                <a:spcPct val="150000"/>
              </a:lnSpc>
            </a:pPr>
            <a:r>
              <a:rPr kumimoji="1" lang="en-US" altLang="zh-CN" sz="2400" b="1" dirty="0">
                <a:solidFill>
                  <a:srgbClr val="FF3300"/>
                </a:solidFill>
                <a:latin typeface="Arial" pitchFamily="34" charset="0"/>
                <a:cs typeface="Arial" pitchFamily="34" charset="0"/>
              </a:rPr>
              <a:t>   }</a:t>
            </a:r>
          </a:p>
          <a:p>
            <a:pPr eaLnBrk="1" hangingPunct="1">
              <a:lnSpc>
                <a:spcPct val="150000"/>
              </a:lnSpc>
            </a:pPr>
            <a:r>
              <a:rPr kumimoji="1" lang="en-US" altLang="zh-CN" sz="2400" b="1" dirty="0">
                <a:latin typeface="Arial" pitchFamily="34" charset="0"/>
                <a:cs typeface="Arial" pitchFamily="34" charset="0"/>
              </a:rPr>
              <a:t>}</a:t>
            </a:r>
          </a:p>
        </p:txBody>
      </p:sp>
    </p:spTree>
    <p:extLst>
      <p:ext uri="{BB962C8B-B14F-4D97-AF65-F5344CB8AC3E}">
        <p14:creationId xmlns:p14="http://schemas.microsoft.com/office/powerpoint/2010/main" val="1363533493"/>
      </p:ext>
    </p:extLst>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6">
                                            <p:txEl>
                                              <p:pRg st="0" end="0"/>
                                            </p:txEl>
                                          </p:spTgt>
                                        </p:tgtEl>
                                        <p:attrNameLst>
                                          <p:attrName>style.visibility</p:attrName>
                                        </p:attrNameLst>
                                      </p:cBhvr>
                                      <p:to>
                                        <p:strVal val="visible"/>
                                      </p:to>
                                    </p:set>
                                    <p:anim calcmode="lin" valueType="num">
                                      <p:cBhvr additive="base">
                                        <p:cTn id="7" dur="500" fill="hold"/>
                                        <p:tgtEl>
                                          <p:spTgt spid="143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4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4362"/>
                                        </p:tgtEl>
                                        <p:attrNameLst>
                                          <p:attrName>style.visibility</p:attrName>
                                        </p:attrNameLst>
                                      </p:cBhvr>
                                      <p:to>
                                        <p:strVal val="visible"/>
                                      </p:to>
                                    </p:set>
                                    <p:animEffect transition="in" filter="box(out)">
                                      <p:cBhvr>
                                        <p:cTn id="13" dur="500"/>
                                        <p:tgtEl>
                                          <p:spTgt spid="14362"/>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3557">
                                            <p:bg/>
                                          </p:spTgt>
                                        </p:tgtEl>
                                        <p:attrNameLst>
                                          <p:attrName>style.visibility</p:attrName>
                                        </p:attrNameLst>
                                      </p:cBhvr>
                                      <p:to>
                                        <p:strVal val="visible"/>
                                      </p:to>
                                    </p:set>
                                    <p:animEffect transition="in" filter="barn(inVertical)">
                                      <p:cBhvr>
                                        <p:cTn id="18" dur="500"/>
                                        <p:tgtEl>
                                          <p:spTgt spid="23557">
                                            <p:bg/>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3557">
                                            <p:txEl>
                                              <p:pRg st="0" end="0"/>
                                            </p:txEl>
                                          </p:spTgt>
                                        </p:tgtEl>
                                        <p:attrNameLst>
                                          <p:attrName>style.visibility</p:attrName>
                                        </p:attrNameLst>
                                      </p:cBhvr>
                                      <p:to>
                                        <p:strVal val="visible"/>
                                      </p:to>
                                    </p:set>
                                    <p:animEffect transition="in" filter="barn(inVertical)">
                                      <p:cBhvr>
                                        <p:cTn id="23" dur="500"/>
                                        <p:tgtEl>
                                          <p:spTgt spid="2355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3557">
                                            <p:txEl>
                                              <p:pRg st="1" end="1"/>
                                            </p:txEl>
                                          </p:spTgt>
                                        </p:tgtEl>
                                        <p:attrNameLst>
                                          <p:attrName>style.visibility</p:attrName>
                                        </p:attrNameLst>
                                      </p:cBhvr>
                                      <p:to>
                                        <p:strVal val="visible"/>
                                      </p:to>
                                    </p:set>
                                    <p:animEffect transition="in" filter="barn(inVertical)">
                                      <p:cBhvr>
                                        <p:cTn id="28" dur="500"/>
                                        <p:tgtEl>
                                          <p:spTgt spid="2355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barn(inVertical)">
                                      <p:cBhvr>
                                        <p:cTn id="33" dur="5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3557">
                                            <p:txEl>
                                              <p:pRg st="3" end="3"/>
                                            </p:txEl>
                                          </p:spTgt>
                                        </p:tgtEl>
                                        <p:attrNameLst>
                                          <p:attrName>style.visibility</p:attrName>
                                        </p:attrNameLst>
                                      </p:cBhvr>
                                      <p:to>
                                        <p:strVal val="visible"/>
                                      </p:to>
                                    </p:set>
                                    <p:animEffect transition="in" filter="barn(inVertical)">
                                      <p:cBhvr>
                                        <p:cTn id="38" dur="500"/>
                                        <p:tgtEl>
                                          <p:spTgt spid="2355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3557">
                                            <p:txEl>
                                              <p:pRg st="4" end="4"/>
                                            </p:txEl>
                                          </p:spTgt>
                                        </p:tgtEl>
                                        <p:attrNameLst>
                                          <p:attrName>style.visibility</p:attrName>
                                        </p:attrNameLst>
                                      </p:cBhvr>
                                      <p:to>
                                        <p:strVal val="visible"/>
                                      </p:to>
                                    </p:set>
                                    <p:animEffect transition="in" filter="barn(inVertical)">
                                      <p:cBhvr>
                                        <p:cTn id="43" dur="500"/>
                                        <p:tgtEl>
                                          <p:spTgt spid="23557">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3557">
                                            <p:txEl>
                                              <p:pRg st="5" end="5"/>
                                            </p:txEl>
                                          </p:spTgt>
                                        </p:tgtEl>
                                        <p:attrNameLst>
                                          <p:attrName>style.visibility</p:attrName>
                                        </p:attrNameLst>
                                      </p:cBhvr>
                                      <p:to>
                                        <p:strVal val="visible"/>
                                      </p:to>
                                    </p:set>
                                    <p:animEffect transition="in" filter="barn(inVertical)">
                                      <p:cBhvr>
                                        <p:cTn id="48" dur="500"/>
                                        <p:tgtEl>
                                          <p:spTgt spid="23557">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3557">
                                            <p:txEl>
                                              <p:pRg st="6" end="6"/>
                                            </p:txEl>
                                          </p:spTgt>
                                        </p:tgtEl>
                                        <p:attrNameLst>
                                          <p:attrName>style.visibility</p:attrName>
                                        </p:attrNameLst>
                                      </p:cBhvr>
                                      <p:to>
                                        <p:strVal val="visible"/>
                                      </p:to>
                                    </p:set>
                                    <p:animEffect transition="in" filter="barn(inVertical)">
                                      <p:cBhvr>
                                        <p:cTn id="53" dur="500"/>
                                        <p:tgtEl>
                                          <p:spTgt spid="23557">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23557">
                                            <p:txEl>
                                              <p:pRg st="7" end="7"/>
                                            </p:txEl>
                                          </p:spTgt>
                                        </p:tgtEl>
                                        <p:attrNameLst>
                                          <p:attrName>style.visibility</p:attrName>
                                        </p:attrNameLst>
                                      </p:cBhvr>
                                      <p:to>
                                        <p:strVal val="visible"/>
                                      </p:to>
                                    </p:set>
                                    <p:animEffect transition="in" filter="barn(inVertical)">
                                      <p:cBhvr>
                                        <p:cTn id="58" dur="500"/>
                                        <p:tgtEl>
                                          <p:spTgt spid="23557">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3557">
                                            <p:txEl>
                                              <p:pRg st="8" end="8"/>
                                            </p:txEl>
                                          </p:spTgt>
                                        </p:tgtEl>
                                        <p:attrNameLst>
                                          <p:attrName>style.visibility</p:attrName>
                                        </p:attrNameLst>
                                      </p:cBhvr>
                                      <p:to>
                                        <p:strVal val="visible"/>
                                      </p:to>
                                    </p:set>
                                    <p:animEffect transition="in" filter="barn(inVertical)">
                                      <p:cBhvr>
                                        <p:cTn id="63" dur="500"/>
                                        <p:tgtEl>
                                          <p:spTgt spid="23557">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3558">
                                            <p:bg/>
                                          </p:spTgt>
                                        </p:tgtEl>
                                        <p:attrNameLst>
                                          <p:attrName>style.visibility</p:attrName>
                                        </p:attrNameLst>
                                      </p:cBhvr>
                                      <p:to>
                                        <p:strVal val="visible"/>
                                      </p:to>
                                    </p:set>
                                    <p:animEffect transition="in" filter="barn(inVertical)">
                                      <p:cBhvr>
                                        <p:cTn id="68" dur="500"/>
                                        <p:tgtEl>
                                          <p:spTgt spid="23558">
                                            <p:bg/>
                                          </p:spTgt>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23558">
                                            <p:txEl>
                                              <p:pRg st="0" end="0"/>
                                            </p:txEl>
                                          </p:spTgt>
                                        </p:tgtEl>
                                        <p:attrNameLst>
                                          <p:attrName>style.visibility</p:attrName>
                                        </p:attrNameLst>
                                      </p:cBhvr>
                                      <p:to>
                                        <p:strVal val="visible"/>
                                      </p:to>
                                    </p:set>
                                    <p:animEffect transition="in" filter="barn(inVertical)">
                                      <p:cBhvr>
                                        <p:cTn id="73" dur="500"/>
                                        <p:tgtEl>
                                          <p:spTgt spid="23558">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23558">
                                            <p:txEl>
                                              <p:pRg st="1" end="1"/>
                                            </p:txEl>
                                          </p:spTgt>
                                        </p:tgtEl>
                                        <p:attrNameLst>
                                          <p:attrName>style.visibility</p:attrName>
                                        </p:attrNameLst>
                                      </p:cBhvr>
                                      <p:to>
                                        <p:strVal val="visible"/>
                                      </p:to>
                                    </p:set>
                                    <p:animEffect transition="in" filter="barn(inVertical)">
                                      <p:cBhvr>
                                        <p:cTn id="78" dur="500"/>
                                        <p:tgtEl>
                                          <p:spTgt spid="23558">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23558">
                                            <p:txEl>
                                              <p:pRg st="2" end="2"/>
                                            </p:txEl>
                                          </p:spTgt>
                                        </p:tgtEl>
                                        <p:attrNameLst>
                                          <p:attrName>style.visibility</p:attrName>
                                        </p:attrNameLst>
                                      </p:cBhvr>
                                      <p:to>
                                        <p:strVal val="visible"/>
                                      </p:to>
                                    </p:set>
                                    <p:animEffect transition="in" filter="barn(inVertical)">
                                      <p:cBhvr>
                                        <p:cTn id="83" dur="500"/>
                                        <p:tgtEl>
                                          <p:spTgt spid="23558">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3558">
                                            <p:txEl>
                                              <p:pRg st="3" end="3"/>
                                            </p:txEl>
                                          </p:spTgt>
                                        </p:tgtEl>
                                        <p:attrNameLst>
                                          <p:attrName>style.visibility</p:attrName>
                                        </p:attrNameLst>
                                      </p:cBhvr>
                                      <p:to>
                                        <p:strVal val="visible"/>
                                      </p:to>
                                    </p:set>
                                    <p:animEffect transition="in" filter="barn(inVertical)">
                                      <p:cBhvr>
                                        <p:cTn id="88" dur="500"/>
                                        <p:tgtEl>
                                          <p:spTgt spid="23558">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23558">
                                            <p:txEl>
                                              <p:pRg st="4" end="4"/>
                                            </p:txEl>
                                          </p:spTgt>
                                        </p:tgtEl>
                                        <p:attrNameLst>
                                          <p:attrName>style.visibility</p:attrName>
                                        </p:attrNameLst>
                                      </p:cBhvr>
                                      <p:to>
                                        <p:strVal val="visible"/>
                                      </p:to>
                                    </p:set>
                                    <p:animEffect transition="in" filter="barn(inVertical)">
                                      <p:cBhvr>
                                        <p:cTn id="93" dur="500"/>
                                        <p:tgtEl>
                                          <p:spTgt spid="23558">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23558">
                                            <p:txEl>
                                              <p:pRg st="5" end="5"/>
                                            </p:txEl>
                                          </p:spTgt>
                                        </p:tgtEl>
                                        <p:attrNameLst>
                                          <p:attrName>style.visibility</p:attrName>
                                        </p:attrNameLst>
                                      </p:cBhvr>
                                      <p:to>
                                        <p:strVal val="visible"/>
                                      </p:to>
                                    </p:set>
                                    <p:animEffect transition="in" filter="barn(inVertical)">
                                      <p:cBhvr>
                                        <p:cTn id="98" dur="500"/>
                                        <p:tgtEl>
                                          <p:spTgt spid="23558">
                                            <p:txEl>
                                              <p:pRg st="5" end="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23558">
                                            <p:txEl>
                                              <p:pRg st="6" end="6"/>
                                            </p:txEl>
                                          </p:spTgt>
                                        </p:tgtEl>
                                        <p:attrNameLst>
                                          <p:attrName>style.visibility</p:attrName>
                                        </p:attrNameLst>
                                      </p:cBhvr>
                                      <p:to>
                                        <p:strVal val="visible"/>
                                      </p:to>
                                    </p:set>
                                    <p:animEffect transition="in" filter="barn(inVertical)">
                                      <p:cBhvr>
                                        <p:cTn id="103" dur="500"/>
                                        <p:tgtEl>
                                          <p:spTgt spid="23558">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grpId="0" nodeType="clickEffect">
                                  <p:stCondLst>
                                    <p:cond delay="0"/>
                                  </p:stCondLst>
                                  <p:childTnLst>
                                    <p:set>
                                      <p:cBhvr>
                                        <p:cTn id="107" dur="1" fill="hold">
                                          <p:stCondLst>
                                            <p:cond delay="0"/>
                                          </p:stCondLst>
                                        </p:cTn>
                                        <p:tgtEl>
                                          <p:spTgt spid="23558">
                                            <p:txEl>
                                              <p:pRg st="7" end="7"/>
                                            </p:txEl>
                                          </p:spTgt>
                                        </p:tgtEl>
                                        <p:attrNameLst>
                                          <p:attrName>style.visibility</p:attrName>
                                        </p:attrNameLst>
                                      </p:cBhvr>
                                      <p:to>
                                        <p:strVal val="visible"/>
                                      </p:to>
                                    </p:set>
                                    <p:animEffect transition="in" filter="barn(inVertical)">
                                      <p:cBhvr>
                                        <p:cTn id="108" dur="500"/>
                                        <p:tgtEl>
                                          <p:spTgt spid="235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build="p" autoUpdateAnimBg="0"/>
      <p:bldP spid="23557" grpId="0" build="p" animBg="1"/>
      <p:bldP spid="23558"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38</a:t>
            </a:fld>
            <a:endParaRPr lang="en-US" altLang="zh-CN" sz="1400" b="0"/>
          </a:p>
        </p:txBody>
      </p:sp>
      <p:sp>
        <p:nvSpPr>
          <p:cNvPr id="6" name="Rectangle 3"/>
          <p:cNvSpPr>
            <a:spLocks noChangeArrowheads="1"/>
          </p:cNvSpPr>
          <p:nvPr/>
        </p:nvSpPr>
        <p:spPr bwMode="auto">
          <a:xfrm>
            <a:off x="633928" y="1834752"/>
            <a:ext cx="7983452"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defTabSz="571500">
              <a:lnSpc>
                <a:spcPct val="150000"/>
              </a:lnSpc>
              <a:spcBef>
                <a:spcPts val="0"/>
              </a:spcBef>
              <a:tabLst>
                <a:tab pos="571500" algn="l"/>
              </a:tabLst>
            </a:pPr>
            <a:r>
              <a:rPr lang="zh-CN" altLang="en-US" sz="2800" dirty="0">
                <a:latin typeface="隶书" pitchFamily="49" charset="-122"/>
                <a:ea typeface="隶书" pitchFamily="49" charset="-122"/>
              </a:rPr>
              <a:t>    编写一个</a:t>
            </a:r>
            <a:r>
              <a:rPr lang="en-US" altLang="zh-CN" sz="2800" dirty="0">
                <a:latin typeface="隶书" pitchFamily="49" charset="-122"/>
                <a:ea typeface="隶书" pitchFamily="49" charset="-122"/>
              </a:rPr>
              <a:t>C</a:t>
            </a:r>
            <a:r>
              <a:rPr lang="zh-CN" altLang="en-US" sz="2800" dirty="0">
                <a:latin typeface="隶书" pitchFamily="49" charset="-122"/>
                <a:ea typeface="隶书" pitchFamily="49" charset="-122"/>
              </a:rPr>
              <a:t>程序，统计某班</a:t>
            </a:r>
            <a:r>
              <a:rPr lang="en-US" altLang="zh-CN" sz="2800" dirty="0">
                <a:latin typeface="隶书" pitchFamily="49" charset="-122"/>
                <a:ea typeface="隶书" pitchFamily="49" charset="-122"/>
              </a:rPr>
              <a:t>3</a:t>
            </a:r>
            <a:r>
              <a:rPr lang="zh-CN" altLang="en-US" sz="2800" dirty="0">
                <a:latin typeface="隶书" pitchFamily="49" charset="-122"/>
                <a:ea typeface="隶书" pitchFamily="49" charset="-122"/>
              </a:rPr>
              <a:t>门课程的成绩，</a:t>
            </a:r>
            <a:endParaRPr lang="en-US" altLang="zh-CN" sz="2800" dirty="0">
              <a:latin typeface="隶书" pitchFamily="49" charset="-122"/>
              <a:ea typeface="隶书" pitchFamily="49" charset="-122"/>
            </a:endParaRPr>
          </a:p>
          <a:p>
            <a:pPr algn="just" defTabSz="571500">
              <a:lnSpc>
                <a:spcPct val="150000"/>
              </a:lnSpc>
              <a:spcBef>
                <a:spcPts val="0"/>
              </a:spcBef>
              <a:tabLst>
                <a:tab pos="571500" algn="l"/>
              </a:tabLst>
            </a:pPr>
            <a:r>
              <a:rPr lang="zh-CN" altLang="en-US" sz="2800" dirty="0">
                <a:latin typeface="隶书" pitchFamily="49" charset="-122"/>
                <a:ea typeface="隶书" pitchFamily="49" charset="-122"/>
              </a:rPr>
              <a:t>它们是</a:t>
            </a:r>
            <a:r>
              <a:rPr lang="en-US" altLang="zh-CN" sz="2800" dirty="0">
                <a:latin typeface="隶书" pitchFamily="49" charset="-122"/>
                <a:ea typeface="隶书" pitchFamily="49" charset="-122"/>
              </a:rPr>
              <a:t>C</a:t>
            </a:r>
            <a:r>
              <a:rPr lang="zh-CN" altLang="en-US" sz="2800" dirty="0">
                <a:latin typeface="隶书" pitchFamily="49" charset="-122"/>
                <a:ea typeface="隶书" pitchFamily="49" charset="-122"/>
              </a:rPr>
              <a:t>语言、英语和数学，先输入学生人数，再依次输入学生成绩，最后统计每个学生课程的总成绩和平均成绩以及每门课程全班的平均成绩。</a:t>
            </a:r>
          </a:p>
        </p:txBody>
      </p:sp>
      <p:sp>
        <p:nvSpPr>
          <p:cNvPr id="8" name="Rectangle 2"/>
          <p:cNvSpPr>
            <a:spLocks noChangeArrowheads="1"/>
          </p:cNvSpPr>
          <p:nvPr/>
        </p:nvSpPr>
        <p:spPr bwMode="auto">
          <a:xfrm>
            <a:off x="395288" y="26064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ltLang="zh-CN" sz="5400" dirty="0">
              <a:solidFill>
                <a:schemeClr val="tx2"/>
              </a:solidFill>
            </a:endParaRPr>
          </a:p>
        </p:txBody>
      </p:sp>
      <p:sp>
        <p:nvSpPr>
          <p:cNvPr id="5" name="Rectangle 2"/>
          <p:cNvSpPr>
            <a:spLocks noChangeArrowheads="1"/>
          </p:cNvSpPr>
          <p:nvPr/>
        </p:nvSpPr>
        <p:spPr bwMode="auto">
          <a:xfrm>
            <a:off x="633928" y="47667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5400" dirty="0">
                <a:solidFill>
                  <a:schemeClr val="tx2"/>
                </a:solidFill>
              </a:rPr>
              <a:t>Exercise</a:t>
            </a:r>
          </a:p>
        </p:txBody>
      </p:sp>
    </p:spTree>
    <p:extLst>
      <p:ext uri="{BB962C8B-B14F-4D97-AF65-F5344CB8AC3E}">
        <p14:creationId xmlns:p14="http://schemas.microsoft.com/office/powerpoint/2010/main" val="2443033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39</a:t>
            </a:fld>
            <a:endParaRPr lang="en-US" altLang="zh-CN" sz="1400" b="0"/>
          </a:p>
        </p:txBody>
      </p:sp>
      <p:sp>
        <p:nvSpPr>
          <p:cNvPr id="15" name="Rectangle 5"/>
          <p:cNvSpPr>
            <a:spLocks noChangeArrowheads="1"/>
          </p:cNvSpPr>
          <p:nvPr/>
        </p:nvSpPr>
        <p:spPr bwMode="auto">
          <a:xfrm>
            <a:off x="446667" y="945609"/>
            <a:ext cx="6515607" cy="2973122"/>
          </a:xfrm>
          <a:prstGeom prst="rect">
            <a:avLst/>
          </a:prstGeom>
          <a:solidFill>
            <a:schemeClr val="bg1"/>
          </a:solidFill>
          <a:ln w="31750">
            <a:solidFill>
              <a:srgbClr val="0000FF"/>
            </a:solidFill>
            <a:miter lim="800000"/>
            <a:headEnd/>
            <a:tailEnd/>
          </a:ln>
          <a:effectLst/>
        </p:spPr>
        <p:txBody>
          <a:bodyPr wrap="square" anchor="ctr">
            <a:spAutoFit/>
          </a:bodyPr>
          <a:lstStyle/>
          <a:p>
            <a:pPr>
              <a:lnSpc>
                <a:spcPct val="130000"/>
              </a:lnSpc>
            </a:pPr>
            <a:r>
              <a:rPr lang="zh-CN" altLang="en-US" sz="2400" b="1" dirty="0">
                <a:solidFill>
                  <a:srgbClr val="0000FF"/>
                </a:solidFill>
                <a:ea typeface="黑体" pitchFamily="2" charset="-122"/>
              </a:rPr>
              <a:t>每个学生的成绩：</a:t>
            </a:r>
            <a:endParaRPr lang="en-US" altLang="zh-CN" sz="2400" b="1" dirty="0">
              <a:solidFill>
                <a:srgbClr val="0000FF"/>
              </a:solidFill>
              <a:ea typeface="黑体" pitchFamily="2" charset="-122"/>
            </a:endParaRPr>
          </a:p>
          <a:p>
            <a:pPr>
              <a:lnSpc>
                <a:spcPct val="130000"/>
              </a:lnSpc>
            </a:pPr>
            <a:r>
              <a:rPr lang="en-US" altLang="zh-CN" sz="2400" b="1" dirty="0">
                <a:ea typeface="黑体" pitchFamily="2" charset="-122"/>
              </a:rPr>
              <a:t>C</a:t>
            </a:r>
            <a:r>
              <a:rPr lang="zh-CN" altLang="en-US" sz="2400" b="1" dirty="0">
                <a:ea typeface="黑体" pitchFamily="2" charset="-122"/>
              </a:rPr>
              <a:t>语言      英语       数学     总成绩      平均成绩</a:t>
            </a:r>
            <a:endParaRPr lang="en-US" altLang="zh-CN" sz="2400" b="1" dirty="0">
              <a:ea typeface="黑体" pitchFamily="2" charset="-122"/>
            </a:endParaRPr>
          </a:p>
          <a:p>
            <a:pPr>
              <a:lnSpc>
                <a:spcPct val="130000"/>
              </a:lnSpc>
            </a:pPr>
            <a:r>
              <a:rPr lang="en-US" altLang="zh-CN" sz="2400" b="1" dirty="0">
                <a:ea typeface="黑体" pitchFamily="2" charset="-122"/>
              </a:rPr>
              <a:t>   90           80           85</a:t>
            </a:r>
            <a:r>
              <a:rPr lang="zh-CN" altLang="en-US" sz="2400" b="1" dirty="0">
                <a:ea typeface="黑体" pitchFamily="2" charset="-122"/>
              </a:rPr>
              <a:t>          ？               ？</a:t>
            </a:r>
            <a:endParaRPr lang="en-US" altLang="zh-CN" sz="2400" b="1" dirty="0">
              <a:ea typeface="黑体" pitchFamily="2" charset="-122"/>
            </a:endParaRPr>
          </a:p>
          <a:p>
            <a:pPr>
              <a:lnSpc>
                <a:spcPct val="130000"/>
              </a:lnSpc>
            </a:pPr>
            <a:r>
              <a:rPr lang="en-US" altLang="zh-CN" sz="2400" b="1" dirty="0">
                <a:ea typeface="黑体" pitchFamily="2" charset="-122"/>
              </a:rPr>
              <a:t> </a:t>
            </a:r>
            <a:r>
              <a:rPr lang="zh-CN" altLang="en-US" sz="2400" b="1" dirty="0">
                <a:ea typeface="黑体" pitchFamily="2" charset="-122"/>
              </a:rPr>
              <a:t>  </a:t>
            </a:r>
            <a:r>
              <a:rPr lang="en-US" altLang="zh-CN" sz="2400" b="1" dirty="0">
                <a:ea typeface="黑体" pitchFamily="2" charset="-122"/>
              </a:rPr>
              <a:t>70           90           65</a:t>
            </a:r>
            <a:r>
              <a:rPr lang="zh-CN" altLang="en-US" sz="2400" b="1" dirty="0">
                <a:ea typeface="黑体" pitchFamily="2" charset="-122"/>
              </a:rPr>
              <a:t>          ？               ？</a:t>
            </a:r>
            <a:endParaRPr lang="en-US" altLang="zh-CN" sz="2400" b="1" dirty="0">
              <a:ea typeface="黑体" pitchFamily="2" charset="-122"/>
            </a:endParaRPr>
          </a:p>
          <a:p>
            <a:pPr>
              <a:lnSpc>
                <a:spcPct val="130000"/>
              </a:lnSpc>
            </a:pPr>
            <a:r>
              <a:rPr lang="zh-CN" altLang="en-US" sz="2400" b="1" dirty="0">
                <a:ea typeface="黑体" pitchFamily="2" charset="-122"/>
              </a:rPr>
              <a:t>             </a:t>
            </a:r>
            <a:r>
              <a:rPr lang="en-US" altLang="zh-CN" sz="2400" b="1" dirty="0">
                <a:ea typeface="黑体" pitchFamily="2" charset="-122"/>
              </a:rPr>
              <a:t>……                              ……</a:t>
            </a:r>
          </a:p>
          <a:p>
            <a:pPr>
              <a:lnSpc>
                <a:spcPct val="130000"/>
              </a:lnSpc>
            </a:pPr>
            <a:r>
              <a:rPr lang="en-US" altLang="zh-CN" sz="2400" b="1" dirty="0">
                <a:ea typeface="黑体" pitchFamily="2" charset="-122"/>
              </a:rPr>
              <a:t>             ……                              ……</a:t>
            </a:r>
          </a:p>
        </p:txBody>
      </p:sp>
      <p:sp>
        <p:nvSpPr>
          <p:cNvPr id="7" name="Text Box 10"/>
          <p:cNvSpPr txBox="1">
            <a:spLocks noChangeArrowheads="1"/>
          </p:cNvSpPr>
          <p:nvPr/>
        </p:nvSpPr>
        <p:spPr bwMode="auto">
          <a:xfrm>
            <a:off x="177800" y="240130"/>
            <a:ext cx="8701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latin typeface="隶书" pitchFamily="49" charset="-122"/>
                <a:ea typeface="隶书" pitchFamily="49" charset="-122"/>
              </a:rPr>
              <a:t>程序分析</a:t>
            </a:r>
            <a:endParaRPr kumimoji="1" lang="en-US" altLang="zh-CN" sz="2800" b="1" dirty="0">
              <a:latin typeface="隶书" pitchFamily="49" charset="-122"/>
              <a:ea typeface="隶书" pitchFamily="49" charset="-122"/>
            </a:endParaRPr>
          </a:p>
        </p:txBody>
      </p:sp>
      <p:sp>
        <p:nvSpPr>
          <p:cNvPr id="8" name="Rectangle 5"/>
          <p:cNvSpPr>
            <a:spLocks noChangeArrowheads="1"/>
          </p:cNvSpPr>
          <p:nvPr/>
        </p:nvSpPr>
        <p:spPr bwMode="auto">
          <a:xfrm>
            <a:off x="446667" y="4260129"/>
            <a:ext cx="3563860" cy="999313"/>
          </a:xfrm>
          <a:prstGeom prst="rect">
            <a:avLst/>
          </a:prstGeom>
          <a:solidFill>
            <a:schemeClr val="bg1"/>
          </a:solidFill>
          <a:ln w="31750">
            <a:solidFill>
              <a:srgbClr val="0000FF"/>
            </a:solidFill>
            <a:miter lim="800000"/>
            <a:headEnd/>
            <a:tailEnd/>
          </a:ln>
          <a:effectLst/>
        </p:spPr>
        <p:txBody>
          <a:bodyPr wrap="square" anchor="ctr">
            <a:spAutoFit/>
          </a:bodyPr>
          <a:lstStyle/>
          <a:p>
            <a:pPr>
              <a:lnSpc>
                <a:spcPct val="130000"/>
              </a:lnSpc>
            </a:pPr>
            <a:r>
              <a:rPr lang="zh-CN" altLang="en-US" sz="2400" b="1" dirty="0">
                <a:solidFill>
                  <a:srgbClr val="0000FF"/>
                </a:solidFill>
                <a:ea typeface="黑体" pitchFamily="2" charset="-122"/>
              </a:rPr>
              <a:t>全班的平均成绩：</a:t>
            </a:r>
            <a:endParaRPr lang="en-US" altLang="zh-CN" sz="2400" b="1" dirty="0">
              <a:solidFill>
                <a:srgbClr val="0000FF"/>
              </a:solidFill>
              <a:ea typeface="黑体" pitchFamily="2" charset="-122"/>
            </a:endParaRPr>
          </a:p>
          <a:p>
            <a:pPr>
              <a:lnSpc>
                <a:spcPct val="130000"/>
              </a:lnSpc>
            </a:pPr>
            <a:r>
              <a:rPr lang="en-US" altLang="zh-CN" sz="2400" b="1" dirty="0">
                <a:ea typeface="黑体" pitchFamily="2" charset="-122"/>
              </a:rPr>
              <a:t>C</a:t>
            </a:r>
            <a:r>
              <a:rPr lang="zh-CN" altLang="en-US" sz="2400" b="1" dirty="0">
                <a:ea typeface="黑体" pitchFamily="2" charset="-122"/>
              </a:rPr>
              <a:t>语言      英语       数学</a:t>
            </a:r>
            <a:endParaRPr lang="en-US" altLang="zh-CN" sz="2400" b="1" dirty="0">
              <a:ea typeface="黑体" pitchFamily="2" charset="-122"/>
            </a:endParaRPr>
          </a:p>
        </p:txBody>
      </p:sp>
      <p:sp>
        <p:nvSpPr>
          <p:cNvPr id="9" name="Text Box 27"/>
          <p:cNvSpPr txBox="1">
            <a:spLocks noChangeArrowheads="1"/>
          </p:cNvSpPr>
          <p:nvPr/>
        </p:nvSpPr>
        <p:spPr bwMode="auto">
          <a:xfrm>
            <a:off x="5500458" y="4260129"/>
            <a:ext cx="2567195" cy="1309719"/>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800" b="1" dirty="0" err="1">
                <a:latin typeface="Times New Roman" pitchFamily="18" charset="0"/>
              </a:rPr>
              <a:t>int</a:t>
            </a:r>
            <a:r>
              <a:rPr kumimoji="1" lang="en-US" altLang="zh-CN" sz="2800" b="1" dirty="0">
                <a:latin typeface="Times New Roman" pitchFamily="18" charset="0"/>
              </a:rPr>
              <a:t> n;  </a:t>
            </a:r>
          </a:p>
          <a:p>
            <a:pPr eaLnBrk="1" hangingPunct="1">
              <a:lnSpc>
                <a:spcPct val="150000"/>
              </a:lnSpc>
            </a:pPr>
            <a:r>
              <a:rPr kumimoji="1" lang="en-US" altLang="zh-CN" sz="2800" b="1" dirty="0">
                <a:latin typeface="Times New Roman" pitchFamily="18" charset="0"/>
              </a:rPr>
              <a:t>float a[n][5]; </a:t>
            </a:r>
          </a:p>
        </p:txBody>
      </p:sp>
      <p:sp>
        <p:nvSpPr>
          <p:cNvPr id="11" name="Text Box 27"/>
          <p:cNvSpPr txBox="1">
            <a:spLocks noChangeArrowheads="1"/>
          </p:cNvSpPr>
          <p:nvPr/>
        </p:nvSpPr>
        <p:spPr bwMode="auto">
          <a:xfrm>
            <a:off x="5541442" y="4260129"/>
            <a:ext cx="2567195" cy="740845"/>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800" b="1" dirty="0">
                <a:latin typeface="Times New Roman" pitchFamily="18" charset="0"/>
              </a:rPr>
              <a:t>float   a[100][5]; </a:t>
            </a:r>
          </a:p>
        </p:txBody>
      </p:sp>
      <p:sp>
        <p:nvSpPr>
          <p:cNvPr id="12" name="Text Box 27"/>
          <p:cNvSpPr txBox="1">
            <a:spLocks noChangeArrowheads="1"/>
          </p:cNvSpPr>
          <p:nvPr/>
        </p:nvSpPr>
        <p:spPr bwMode="auto">
          <a:xfrm>
            <a:off x="5541441" y="5199425"/>
            <a:ext cx="2567195" cy="740845"/>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800" b="1" dirty="0">
                <a:latin typeface="Times New Roman" pitchFamily="18" charset="0"/>
              </a:rPr>
              <a:t>float   </a:t>
            </a:r>
            <a:r>
              <a:rPr kumimoji="1" lang="en-US" altLang="zh-CN" sz="2800" b="1" dirty="0" err="1">
                <a:latin typeface="Times New Roman" pitchFamily="18" charset="0"/>
              </a:rPr>
              <a:t>avg</a:t>
            </a:r>
            <a:r>
              <a:rPr kumimoji="1" lang="en-US" altLang="zh-CN" sz="2800" b="1" dirty="0">
                <a:latin typeface="Times New Roman" pitchFamily="18" charset="0"/>
              </a:rPr>
              <a:t>[3]; </a:t>
            </a:r>
          </a:p>
        </p:txBody>
      </p:sp>
    </p:spTree>
    <p:extLst>
      <p:ext uri="{BB962C8B-B14F-4D97-AF65-F5344CB8AC3E}">
        <p14:creationId xmlns:p14="http://schemas.microsoft.com/office/powerpoint/2010/main" val="77118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9"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pPr>
              <a:defRPr/>
            </a:pPr>
            <a:fld id="{EFBD497D-72B9-40A0-B959-62B40A8FA264}" type="slidenum">
              <a:rPr lang="en-US" altLang="zh-CN"/>
              <a:pPr>
                <a:defRPr/>
              </a:pPr>
              <a:t>4</a:t>
            </a:fld>
            <a:endParaRPr lang="en-US" altLang="zh-CN" dirty="0"/>
          </a:p>
        </p:txBody>
      </p:sp>
      <p:grpSp>
        <p:nvGrpSpPr>
          <p:cNvPr id="2" name="Group 4"/>
          <p:cNvGrpSpPr>
            <a:grpSpLocks/>
          </p:cNvGrpSpPr>
          <p:nvPr/>
        </p:nvGrpSpPr>
        <p:grpSpPr bwMode="auto">
          <a:xfrm>
            <a:off x="563644" y="584461"/>
            <a:ext cx="8137525" cy="3892550"/>
            <a:chOff x="574" y="1253"/>
            <a:chExt cx="4522" cy="2072"/>
          </a:xfrm>
        </p:grpSpPr>
        <p:sp>
          <p:nvSpPr>
            <p:cNvPr id="4103" name="Text Box 5"/>
            <p:cNvSpPr txBox="1">
              <a:spLocks noChangeArrowheads="1"/>
            </p:cNvSpPr>
            <p:nvPr/>
          </p:nvSpPr>
          <p:spPr bwMode="auto">
            <a:xfrm>
              <a:off x="574" y="2341"/>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ctr" eaLnBrk="1" hangingPunct="1"/>
              <a:r>
                <a:rPr lang="zh-CN" altLang="en-US" sz="1800" b="1">
                  <a:latin typeface="Times New Roman" pitchFamily="18" charset="0"/>
                  <a:ea typeface="宋体" pitchFamily="2" charset="-122"/>
                </a:rPr>
                <a:t>数据类型</a:t>
              </a:r>
              <a:endParaRPr lang="zh-CN" altLang="en-US" sz="1800" b="1">
                <a:ea typeface="宋体" pitchFamily="2" charset="-122"/>
              </a:endParaRPr>
            </a:p>
          </p:txBody>
        </p:sp>
        <p:sp>
          <p:nvSpPr>
            <p:cNvPr id="4104" name="Text Box 6"/>
            <p:cNvSpPr txBox="1">
              <a:spLocks noChangeArrowheads="1"/>
            </p:cNvSpPr>
            <p:nvPr/>
          </p:nvSpPr>
          <p:spPr bwMode="auto">
            <a:xfrm>
              <a:off x="1429" y="2402"/>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Times New Roman" pitchFamily="18" charset="0"/>
                  <a:ea typeface="宋体" pitchFamily="2" charset="-122"/>
                </a:rPr>
                <a:t>构造类型</a:t>
              </a:r>
              <a:endParaRPr lang="zh-CN" altLang="en-US" sz="1800" b="1" dirty="0">
                <a:ea typeface="宋体" pitchFamily="2" charset="-122"/>
              </a:endParaRPr>
            </a:p>
          </p:txBody>
        </p:sp>
        <p:sp>
          <p:nvSpPr>
            <p:cNvPr id="4105" name="Text Box 7"/>
            <p:cNvSpPr txBox="1">
              <a:spLocks noChangeArrowheads="1"/>
            </p:cNvSpPr>
            <p:nvPr/>
          </p:nvSpPr>
          <p:spPr bwMode="auto">
            <a:xfrm>
              <a:off x="1429" y="2855"/>
              <a:ext cx="7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指针类型 *</a:t>
              </a:r>
              <a:endParaRPr lang="zh-CN" altLang="en-US" sz="1800" b="1">
                <a:ea typeface="宋体" pitchFamily="2" charset="-122"/>
              </a:endParaRPr>
            </a:p>
          </p:txBody>
        </p:sp>
        <p:sp>
          <p:nvSpPr>
            <p:cNvPr id="4106" name="Text Box 8"/>
            <p:cNvSpPr txBox="1">
              <a:spLocks noChangeArrowheads="1"/>
            </p:cNvSpPr>
            <p:nvPr/>
          </p:nvSpPr>
          <p:spPr bwMode="auto">
            <a:xfrm>
              <a:off x="1429" y="3113"/>
              <a:ext cx="20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空类型</a:t>
              </a:r>
              <a:r>
                <a:rPr lang="en-US" altLang="zh-CN" sz="1800" b="1" dirty="0">
                  <a:latin typeface="Times New Roman" pitchFamily="18" charset="0"/>
                  <a:ea typeface="宋体" pitchFamily="2" charset="-122"/>
                </a:rPr>
                <a:t>(</a:t>
              </a:r>
              <a:r>
                <a:rPr lang="zh-CN" altLang="en-US" sz="1800" b="1">
                  <a:latin typeface="宋体" pitchFamily="2" charset="-122"/>
                  <a:ea typeface="宋体" pitchFamily="2" charset="-122"/>
                </a:rPr>
                <a:t>无值类型）  </a:t>
              </a:r>
              <a:r>
                <a:rPr lang="en-US" altLang="zh-CN" sz="1800" b="1" dirty="0">
                  <a:latin typeface="宋体" pitchFamily="2" charset="-122"/>
                  <a:ea typeface="宋体" pitchFamily="2" charset="-122"/>
                </a:rPr>
                <a:t>void</a:t>
              </a:r>
              <a:endParaRPr lang="en-US" altLang="zh-CN" sz="1800" b="1" dirty="0">
                <a:ea typeface="宋体" pitchFamily="2" charset="-122"/>
              </a:endParaRPr>
            </a:p>
          </p:txBody>
        </p:sp>
        <p:sp>
          <p:nvSpPr>
            <p:cNvPr id="3" name="AutoShape 9"/>
            <p:cNvSpPr>
              <a:spLocks/>
            </p:cNvSpPr>
            <p:nvPr/>
          </p:nvSpPr>
          <p:spPr bwMode="auto">
            <a:xfrm>
              <a:off x="1202" y="1706"/>
              <a:ext cx="183" cy="1435"/>
            </a:xfrm>
            <a:prstGeom prst="leftBrace">
              <a:avLst>
                <a:gd name="adj1" fmla="val 65346"/>
                <a:gd name="adj2" fmla="val 50000"/>
              </a:avLst>
            </a:prstGeom>
            <a:ln>
              <a:headEnd/>
              <a:tailEnd/>
            </a:ln>
          </p:spPr>
          <p:style>
            <a:lnRef idx="1">
              <a:schemeClr val="accent3"/>
            </a:lnRef>
            <a:fillRef idx="0">
              <a:schemeClr val="accent3"/>
            </a:fillRef>
            <a:effectRef idx="0">
              <a:schemeClr val="accent3"/>
            </a:effectRef>
            <a:fontRef idx="minor">
              <a:schemeClr val="tx1"/>
            </a:fontRef>
          </p:style>
          <p:txBody>
            <a:bodyPr anchor="ctr"/>
            <a:lstStyle/>
            <a:p>
              <a:pPr>
                <a:defRPr/>
              </a:pPr>
              <a:endParaRPr lang="zh-CN" altLang="en-US"/>
            </a:p>
          </p:txBody>
        </p:sp>
        <p:sp>
          <p:nvSpPr>
            <p:cNvPr id="4108" name="Text Box 10"/>
            <p:cNvSpPr txBox="1">
              <a:spLocks noChangeArrowheads="1"/>
            </p:cNvSpPr>
            <p:nvPr/>
          </p:nvSpPr>
          <p:spPr bwMode="auto">
            <a:xfrm>
              <a:off x="2290" y="1933"/>
              <a:ext cx="10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宋体" pitchFamily="2" charset="-122"/>
                  <a:ea typeface="宋体" pitchFamily="2" charset="-122"/>
                </a:rPr>
                <a:t>枚举类型   </a:t>
              </a:r>
              <a:r>
                <a:rPr lang="en-US" altLang="zh-CN" sz="1800" b="1" dirty="0" err="1">
                  <a:latin typeface="宋体" pitchFamily="2" charset="-122"/>
                  <a:ea typeface="宋体" pitchFamily="2" charset="-122"/>
                </a:rPr>
                <a:t>enum</a:t>
              </a:r>
              <a:endParaRPr lang="en-US" altLang="zh-CN" sz="1800" b="1" dirty="0">
                <a:ea typeface="宋体" pitchFamily="2" charset="-122"/>
              </a:endParaRPr>
            </a:p>
          </p:txBody>
        </p:sp>
        <p:sp>
          <p:nvSpPr>
            <p:cNvPr id="4109" name="Text Box 11"/>
            <p:cNvSpPr txBox="1">
              <a:spLocks noChangeArrowheads="1"/>
            </p:cNvSpPr>
            <p:nvPr/>
          </p:nvSpPr>
          <p:spPr bwMode="auto">
            <a:xfrm>
              <a:off x="2290" y="2205"/>
              <a:ext cx="10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数组类型   </a:t>
              </a:r>
              <a:r>
                <a:rPr lang="en-US" altLang="zh-CN" sz="1800" b="1">
                  <a:latin typeface="Times New Roman" pitchFamily="18" charset="0"/>
                  <a:ea typeface="宋体" pitchFamily="2" charset="-122"/>
                </a:rPr>
                <a:t>[  ]</a:t>
              </a:r>
              <a:endParaRPr lang="en-US" altLang="zh-CN" sz="1800" b="1">
                <a:ea typeface="宋体" pitchFamily="2" charset="-122"/>
              </a:endParaRPr>
            </a:p>
          </p:txBody>
        </p:sp>
        <p:sp>
          <p:nvSpPr>
            <p:cNvPr id="4110" name="Text Box 12"/>
            <p:cNvSpPr txBox="1">
              <a:spLocks noChangeArrowheads="1"/>
            </p:cNvSpPr>
            <p:nvPr/>
          </p:nvSpPr>
          <p:spPr bwMode="auto">
            <a:xfrm>
              <a:off x="2290" y="2432"/>
              <a:ext cx="1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宋体" pitchFamily="2" charset="-122"/>
                  <a:ea typeface="宋体" pitchFamily="2" charset="-122"/>
                </a:rPr>
                <a:t>结构体类型 </a:t>
              </a:r>
              <a:r>
                <a:rPr lang="en-US" altLang="zh-CN" sz="1800" b="1">
                  <a:latin typeface="宋体" pitchFamily="2" charset="-122"/>
                  <a:ea typeface="宋体" pitchFamily="2" charset="-122"/>
                </a:rPr>
                <a:t>struct</a:t>
              </a:r>
              <a:endParaRPr lang="en-US" altLang="zh-CN" sz="1800" b="1">
                <a:ea typeface="宋体" pitchFamily="2" charset="-122"/>
              </a:endParaRPr>
            </a:p>
          </p:txBody>
        </p:sp>
        <p:sp>
          <p:nvSpPr>
            <p:cNvPr id="4111" name="Text Box 13"/>
            <p:cNvSpPr txBox="1">
              <a:spLocks noChangeArrowheads="1"/>
            </p:cNvSpPr>
            <p:nvPr/>
          </p:nvSpPr>
          <p:spPr bwMode="auto">
            <a:xfrm>
              <a:off x="2290" y="2659"/>
              <a:ext cx="11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共用体类型</a:t>
              </a:r>
              <a:r>
                <a:rPr lang="zh-CN" altLang="en-US" sz="1800" b="1">
                  <a:latin typeface="宋体" pitchFamily="2" charset="-122"/>
                  <a:ea typeface="宋体" pitchFamily="2" charset="-122"/>
                </a:rPr>
                <a:t> </a:t>
              </a:r>
              <a:r>
                <a:rPr lang="en-US" altLang="zh-CN" sz="1800" b="1">
                  <a:latin typeface="宋体" pitchFamily="2" charset="-122"/>
                  <a:ea typeface="宋体" pitchFamily="2" charset="-122"/>
                </a:rPr>
                <a:t>union</a:t>
              </a:r>
              <a:endParaRPr lang="en-US" altLang="zh-CN" sz="1800" b="1">
                <a:ea typeface="宋体" pitchFamily="2" charset="-122"/>
              </a:endParaRPr>
            </a:p>
          </p:txBody>
        </p:sp>
        <p:sp>
          <p:nvSpPr>
            <p:cNvPr id="4" name="AutoShape 14"/>
            <p:cNvSpPr>
              <a:spLocks/>
            </p:cNvSpPr>
            <p:nvPr/>
          </p:nvSpPr>
          <p:spPr bwMode="auto">
            <a:xfrm>
              <a:off x="2109" y="2251"/>
              <a:ext cx="146" cy="544"/>
            </a:xfrm>
            <a:prstGeom prst="leftBrace">
              <a:avLst>
                <a:gd name="adj1" fmla="val 31050"/>
                <a:gd name="adj2" fmla="val 50000"/>
              </a:avLst>
            </a:prstGeom>
            <a:ln>
              <a:headEnd/>
              <a:tailEnd/>
            </a:ln>
          </p:spPr>
          <p:style>
            <a:lnRef idx="1">
              <a:schemeClr val="accent4"/>
            </a:lnRef>
            <a:fillRef idx="0">
              <a:schemeClr val="accent4"/>
            </a:fillRef>
            <a:effectRef idx="0">
              <a:schemeClr val="accent4"/>
            </a:effectRef>
            <a:fontRef idx="minor">
              <a:schemeClr val="tx1"/>
            </a:fontRef>
          </p:style>
          <p:txBody>
            <a:bodyPr anchor="ctr"/>
            <a:lstStyle/>
            <a:p>
              <a:pPr>
                <a:defRPr/>
              </a:pPr>
              <a:endParaRPr lang="zh-CN" altLang="en-US"/>
            </a:p>
          </p:txBody>
        </p:sp>
        <p:sp>
          <p:nvSpPr>
            <p:cNvPr id="4113" name="Text Box 15"/>
            <p:cNvSpPr txBox="1">
              <a:spLocks noChangeArrowheads="1"/>
            </p:cNvSpPr>
            <p:nvPr/>
          </p:nvSpPr>
          <p:spPr bwMode="auto">
            <a:xfrm>
              <a:off x="1383" y="1616"/>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基本类型</a:t>
              </a:r>
              <a:endParaRPr lang="zh-CN" altLang="en-US" sz="1800" b="1">
                <a:ea typeface="宋体" pitchFamily="2" charset="-122"/>
              </a:endParaRPr>
            </a:p>
          </p:txBody>
        </p:sp>
        <p:sp>
          <p:nvSpPr>
            <p:cNvPr id="4114" name="Text Box 16"/>
            <p:cNvSpPr txBox="1">
              <a:spLocks noChangeArrowheads="1"/>
            </p:cNvSpPr>
            <p:nvPr/>
          </p:nvSpPr>
          <p:spPr bwMode="auto">
            <a:xfrm>
              <a:off x="2290" y="1253"/>
              <a:ext cx="11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宋体" pitchFamily="2" charset="-122"/>
                  <a:ea typeface="宋体" pitchFamily="2" charset="-122"/>
                </a:rPr>
                <a:t>整型       </a:t>
              </a:r>
              <a:r>
                <a:rPr lang="en-US" altLang="zh-CN" sz="1800" b="1">
                  <a:latin typeface="宋体" pitchFamily="2" charset="-122"/>
                  <a:ea typeface="宋体" pitchFamily="2" charset="-122"/>
                </a:rPr>
                <a:t>int</a:t>
              </a:r>
              <a:endParaRPr lang="en-US" altLang="zh-CN" sz="1800" b="1">
                <a:ea typeface="宋体" pitchFamily="2" charset="-122"/>
              </a:endParaRPr>
            </a:p>
          </p:txBody>
        </p:sp>
        <p:sp>
          <p:nvSpPr>
            <p:cNvPr id="4115" name="Text Box 17"/>
            <p:cNvSpPr txBox="1">
              <a:spLocks noChangeArrowheads="1"/>
            </p:cNvSpPr>
            <p:nvPr/>
          </p:nvSpPr>
          <p:spPr bwMode="auto">
            <a:xfrm>
              <a:off x="2290" y="1480"/>
              <a:ext cx="11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宋体" pitchFamily="2" charset="-122"/>
                  <a:ea typeface="宋体" pitchFamily="2" charset="-122"/>
                </a:rPr>
                <a:t>字符型     </a:t>
              </a:r>
              <a:r>
                <a:rPr lang="en-US" altLang="zh-CN" sz="1800" b="1" dirty="0">
                  <a:latin typeface="宋体" pitchFamily="2" charset="-122"/>
                  <a:ea typeface="宋体" pitchFamily="2" charset="-122"/>
                </a:rPr>
                <a:t>char</a:t>
              </a:r>
              <a:endParaRPr lang="en-US" altLang="zh-CN" sz="1800" b="1" dirty="0">
                <a:ea typeface="宋体" pitchFamily="2" charset="-122"/>
              </a:endParaRPr>
            </a:p>
          </p:txBody>
        </p:sp>
        <p:sp>
          <p:nvSpPr>
            <p:cNvPr id="4116" name="Text Box 18"/>
            <p:cNvSpPr txBox="1">
              <a:spLocks noChangeArrowheads="1"/>
            </p:cNvSpPr>
            <p:nvPr/>
          </p:nvSpPr>
          <p:spPr bwMode="auto">
            <a:xfrm>
              <a:off x="2290" y="1706"/>
              <a:ext cx="10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实型（浮点型）</a:t>
              </a:r>
              <a:endParaRPr lang="zh-CN" altLang="en-US" sz="1800" b="1">
                <a:ea typeface="宋体" pitchFamily="2" charset="-122"/>
              </a:endParaRPr>
            </a:p>
          </p:txBody>
        </p:sp>
        <p:sp>
          <p:nvSpPr>
            <p:cNvPr id="5" name="AutoShape 19"/>
            <p:cNvSpPr>
              <a:spLocks/>
            </p:cNvSpPr>
            <p:nvPr/>
          </p:nvSpPr>
          <p:spPr bwMode="auto">
            <a:xfrm>
              <a:off x="2109" y="1389"/>
              <a:ext cx="146" cy="604"/>
            </a:xfrm>
            <a:prstGeom prst="leftBrace">
              <a:avLst>
                <a:gd name="adj1" fmla="val 34475"/>
                <a:gd name="adj2" fmla="val 50000"/>
              </a:avLst>
            </a:prstGeom>
            <a:ln>
              <a:headEnd/>
              <a:tailEnd/>
            </a:ln>
          </p:spPr>
          <p:style>
            <a:lnRef idx="1">
              <a:schemeClr val="accent4"/>
            </a:lnRef>
            <a:fillRef idx="0">
              <a:schemeClr val="accent4"/>
            </a:fillRef>
            <a:effectRef idx="0">
              <a:schemeClr val="accent4"/>
            </a:effectRef>
            <a:fontRef idx="minor">
              <a:schemeClr val="tx1"/>
            </a:fontRef>
          </p:style>
          <p:txBody>
            <a:bodyPr anchor="ctr"/>
            <a:lstStyle/>
            <a:p>
              <a:pPr>
                <a:defRPr/>
              </a:pPr>
              <a:endParaRPr lang="zh-CN" altLang="en-US"/>
            </a:p>
          </p:txBody>
        </p:sp>
        <p:sp>
          <p:nvSpPr>
            <p:cNvPr id="4118" name="Text Box 20"/>
            <p:cNvSpPr txBox="1">
              <a:spLocks noChangeArrowheads="1"/>
            </p:cNvSpPr>
            <p:nvPr/>
          </p:nvSpPr>
          <p:spPr bwMode="auto">
            <a:xfrm>
              <a:off x="3560" y="1555"/>
              <a:ext cx="14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宋体" pitchFamily="2" charset="-122"/>
                  <a:ea typeface="宋体" pitchFamily="2" charset="-122"/>
                </a:rPr>
                <a:t>单精度实型  </a:t>
              </a:r>
              <a:r>
                <a:rPr lang="en-US" altLang="zh-CN" sz="1800" b="1" dirty="0">
                  <a:latin typeface="宋体" pitchFamily="2" charset="-122"/>
                  <a:ea typeface="宋体" pitchFamily="2" charset="-122"/>
                </a:rPr>
                <a:t>float</a:t>
              </a:r>
              <a:endParaRPr lang="en-US" altLang="zh-CN" sz="1800" b="1" dirty="0">
                <a:ea typeface="宋体" pitchFamily="2" charset="-122"/>
              </a:endParaRPr>
            </a:p>
          </p:txBody>
        </p:sp>
        <p:sp>
          <p:nvSpPr>
            <p:cNvPr id="6" name="Text Box 21"/>
            <p:cNvSpPr txBox="1">
              <a:spLocks noChangeArrowheads="1"/>
            </p:cNvSpPr>
            <p:nvPr/>
          </p:nvSpPr>
          <p:spPr bwMode="auto">
            <a:xfrm>
              <a:off x="3560" y="1872"/>
              <a:ext cx="153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Times New Roman" pitchFamily="18" charset="0"/>
                  <a:ea typeface="宋体" pitchFamily="2" charset="-122"/>
                </a:rPr>
                <a:t>双精度实型   </a:t>
              </a:r>
              <a:r>
                <a:rPr lang="en-US" altLang="zh-CN" sz="1800" b="1" dirty="0">
                  <a:latin typeface="Times New Roman" pitchFamily="18" charset="0"/>
                  <a:ea typeface="宋体" pitchFamily="2" charset="-122"/>
                </a:rPr>
                <a:t>double</a:t>
              </a:r>
              <a:endParaRPr lang="en-US" altLang="zh-CN" sz="1800" b="1" dirty="0">
                <a:ea typeface="宋体" pitchFamily="2" charset="-122"/>
              </a:endParaRPr>
            </a:p>
          </p:txBody>
        </p:sp>
        <p:sp>
          <p:nvSpPr>
            <p:cNvPr id="7" name="AutoShape 22"/>
            <p:cNvSpPr>
              <a:spLocks/>
            </p:cNvSpPr>
            <p:nvPr/>
          </p:nvSpPr>
          <p:spPr bwMode="auto">
            <a:xfrm>
              <a:off x="3379" y="1587"/>
              <a:ext cx="146" cy="437"/>
            </a:xfrm>
            <a:prstGeom prst="leftBrace">
              <a:avLst>
                <a:gd name="adj1" fmla="val 18139"/>
                <a:gd name="adj2" fmla="val 50000"/>
              </a:avLst>
            </a:prstGeom>
            <a:ln>
              <a:headEnd/>
              <a:tailEnd/>
            </a:ln>
          </p:spPr>
          <p:style>
            <a:lnRef idx="1">
              <a:schemeClr val="accent4"/>
            </a:lnRef>
            <a:fillRef idx="0">
              <a:schemeClr val="accent4"/>
            </a:fillRef>
            <a:effectRef idx="0">
              <a:schemeClr val="accent4"/>
            </a:effectRef>
            <a:fontRef idx="minor">
              <a:schemeClr val="tx1"/>
            </a:fontRef>
          </p:style>
          <p:txBody>
            <a:bodyPr anchor="ctr"/>
            <a:lstStyle/>
            <a:p>
              <a:pPr>
                <a:defRPr/>
              </a:pPr>
              <a:endParaRPr lang="zh-CN" altLang="en-US"/>
            </a:p>
          </p:txBody>
        </p:sp>
      </p:grpSp>
      <p:sp>
        <p:nvSpPr>
          <p:cNvPr id="25" name="Rectangle 3"/>
          <p:cNvSpPr>
            <a:spLocks noChangeArrowheads="1"/>
          </p:cNvSpPr>
          <p:nvPr/>
        </p:nvSpPr>
        <p:spPr bwMode="auto">
          <a:xfrm>
            <a:off x="1693756" y="4840065"/>
            <a:ext cx="7081164" cy="134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FontTx/>
              <a:buChar char="•"/>
            </a:pPr>
            <a:r>
              <a:rPr kumimoji="1" lang="zh-CN" altLang="en-US" sz="2400" b="1" dirty="0">
                <a:latin typeface="隶书" pitchFamily="49" charset="-122"/>
                <a:ea typeface="隶书" pitchFamily="49" charset="-122"/>
              </a:rPr>
              <a:t>构造数据类型之一</a:t>
            </a:r>
          </a:p>
          <a:p>
            <a:pPr lvl="1">
              <a:buFontTx/>
              <a:buChar char="•"/>
            </a:pPr>
            <a:r>
              <a:rPr kumimoji="1" lang="zh-CN" altLang="en-US" sz="2400" b="1" dirty="0">
                <a:latin typeface="隶书" pitchFamily="49" charset="-122"/>
                <a:ea typeface="隶书" pitchFamily="49" charset="-122"/>
              </a:rPr>
              <a:t>数组</a:t>
            </a:r>
            <a:r>
              <a:rPr kumimoji="1" lang="en-US" altLang="zh-CN" sz="2400" b="1" dirty="0">
                <a:latin typeface="隶书" pitchFamily="49" charset="-122"/>
                <a:ea typeface="隶书" pitchFamily="49" charset="-122"/>
              </a:rPr>
              <a:t>:</a:t>
            </a:r>
            <a:r>
              <a:rPr kumimoji="1" lang="zh-CN" altLang="en-US" sz="2400" b="1" dirty="0">
                <a:latin typeface="隶书" pitchFamily="49" charset="-122"/>
                <a:ea typeface="隶书" pitchFamily="49" charset="-122"/>
              </a:rPr>
              <a:t>有序数据的集合</a:t>
            </a:r>
            <a:r>
              <a:rPr kumimoji="1" lang="en-US" altLang="zh-CN" sz="2400" b="1" dirty="0">
                <a:latin typeface="隶书" pitchFamily="49" charset="-122"/>
                <a:ea typeface="隶书" pitchFamily="49" charset="-122"/>
              </a:rPr>
              <a:t>,</a:t>
            </a:r>
            <a:r>
              <a:rPr kumimoji="1" lang="zh-CN" altLang="en-US" sz="2400" b="1" dirty="0">
                <a:latin typeface="隶书" pitchFamily="49" charset="-122"/>
                <a:ea typeface="隶书" pitchFamily="49" charset="-122"/>
              </a:rPr>
              <a:t>用数组名标识</a:t>
            </a:r>
          </a:p>
          <a:p>
            <a:pPr lvl="1">
              <a:buFontTx/>
              <a:buChar char="•"/>
            </a:pPr>
            <a:r>
              <a:rPr kumimoji="1" lang="zh-CN" altLang="en-US" sz="2400" b="1" dirty="0">
                <a:latin typeface="隶书" pitchFamily="49" charset="-122"/>
                <a:ea typeface="隶书" pitchFamily="49" charset="-122"/>
              </a:rPr>
              <a:t>元素</a:t>
            </a:r>
            <a:r>
              <a:rPr kumimoji="1" lang="en-US" altLang="zh-CN" sz="2400" b="1" dirty="0">
                <a:latin typeface="隶书" pitchFamily="49" charset="-122"/>
                <a:ea typeface="隶书" pitchFamily="49" charset="-122"/>
              </a:rPr>
              <a:t>:</a:t>
            </a:r>
            <a:r>
              <a:rPr kumimoji="1" lang="zh-CN" altLang="en-US" sz="2400" b="1" dirty="0">
                <a:latin typeface="隶书" pitchFamily="49" charset="-122"/>
                <a:ea typeface="隶书" pitchFamily="49" charset="-122"/>
              </a:rPr>
              <a:t>属同一数据类型</a:t>
            </a:r>
            <a:r>
              <a:rPr kumimoji="1" lang="en-US" altLang="zh-CN" sz="2400" b="1" dirty="0">
                <a:latin typeface="隶书" pitchFamily="49" charset="-122"/>
                <a:ea typeface="隶书" pitchFamily="49" charset="-122"/>
              </a:rPr>
              <a:t>,</a:t>
            </a:r>
            <a:r>
              <a:rPr kumimoji="1" lang="zh-CN" altLang="en-US" sz="2400" b="1" dirty="0">
                <a:latin typeface="隶书" pitchFamily="49" charset="-122"/>
                <a:ea typeface="隶书" pitchFamily="49" charset="-122"/>
              </a:rPr>
              <a:t>用数组名和下标确定</a:t>
            </a:r>
            <a:endParaRPr kumimoji="1" lang="zh-CN" altLang="en-US" sz="2400" b="1" dirty="0">
              <a:latin typeface="Times New Roman" pitchFamily="18" charset="0"/>
            </a:endParaRPr>
          </a:p>
        </p:txBody>
      </p:sp>
      <p:sp>
        <p:nvSpPr>
          <p:cNvPr id="24" name="Text Box 60"/>
          <p:cNvSpPr txBox="1">
            <a:spLocks noChangeArrowheads="1"/>
          </p:cNvSpPr>
          <p:nvPr/>
        </p:nvSpPr>
        <p:spPr bwMode="auto">
          <a:xfrm>
            <a:off x="1128700" y="718523"/>
            <a:ext cx="2914603" cy="5412893"/>
          </a:xfrm>
          <a:prstGeom prst="rect">
            <a:avLst/>
          </a:prstGeom>
          <a:solidFill>
            <a:srgbClr val="FFFF99"/>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zh-CN" altLang="en-US" sz="2400" b="1" dirty="0">
                <a:latin typeface="Times New Roman" pitchFamily="18" charset="0"/>
              </a:rPr>
              <a:t>基本数据类型定义</a:t>
            </a:r>
            <a:endParaRPr kumimoji="1" lang="en-US" altLang="zh-CN" sz="2400" b="1" dirty="0">
              <a:latin typeface="Times New Roman" pitchFamily="18" charset="0"/>
            </a:endParaRPr>
          </a:p>
          <a:p>
            <a:pPr eaLnBrk="1" hangingPunct="1">
              <a:lnSpc>
                <a:spcPct val="120000"/>
              </a:lnSpc>
            </a:pPr>
            <a:r>
              <a:rPr kumimoji="1" lang="en-US" altLang="zh-CN" sz="2400" b="1" dirty="0">
                <a:latin typeface="Times New Roman" pitchFamily="18" charset="0"/>
              </a:rPr>
              <a:t>#include&lt;</a:t>
            </a:r>
            <a:r>
              <a:rPr kumimoji="1" lang="en-US" altLang="zh-CN" sz="2400" b="1" dirty="0" err="1">
                <a:latin typeface="Times New Roman" pitchFamily="18" charset="0"/>
              </a:rPr>
              <a:t>stdio.h</a:t>
            </a:r>
            <a:r>
              <a:rPr kumimoji="1" lang="en-US" altLang="zh-CN" sz="2400" b="1" dirty="0">
                <a:latin typeface="Times New Roman" pitchFamily="18" charset="0"/>
              </a:rPr>
              <a:t>&gt;</a:t>
            </a:r>
          </a:p>
          <a:p>
            <a:pPr eaLnBrk="1" hangingPunct="1">
              <a:lnSpc>
                <a:spcPct val="120000"/>
              </a:lnSpc>
            </a:pPr>
            <a:r>
              <a:rPr kumimoji="1" lang="en-US" altLang="zh-CN" sz="2400" b="1" dirty="0">
                <a:latin typeface="Times New Roman" pitchFamily="18" charset="0"/>
              </a:rPr>
              <a:t>void main( )</a:t>
            </a:r>
          </a:p>
          <a:p>
            <a:pPr eaLnBrk="1" hangingPunct="1">
              <a:lnSpc>
                <a:spcPct val="120000"/>
              </a:lnSpc>
            </a:pPr>
            <a:r>
              <a:rPr kumimoji="1" lang="en-US" altLang="zh-CN" sz="2400" b="1" dirty="0">
                <a:latin typeface="Times New Roman" pitchFamily="18" charset="0"/>
              </a:rPr>
              <a:t>{</a:t>
            </a:r>
          </a:p>
          <a:p>
            <a:pPr eaLnBrk="1" hangingPunct="1">
              <a:lnSpc>
                <a:spcPct val="120000"/>
              </a:lnSpc>
            </a:pPr>
            <a:r>
              <a:rPr kumimoji="1" lang="en-US" altLang="zh-CN" sz="2400" b="1" dirty="0">
                <a:solidFill>
                  <a:srgbClr val="FF0000"/>
                </a:solidFill>
                <a:latin typeface="Times New Roman" pitchFamily="18" charset="0"/>
              </a:rPr>
              <a:t>   float score1;</a:t>
            </a:r>
          </a:p>
          <a:p>
            <a:pPr eaLnBrk="1" hangingPunct="1">
              <a:lnSpc>
                <a:spcPct val="120000"/>
              </a:lnSpc>
            </a:pPr>
            <a:r>
              <a:rPr kumimoji="1" lang="en-US" altLang="zh-CN" sz="2400" b="1" dirty="0">
                <a:solidFill>
                  <a:srgbClr val="FF0000"/>
                </a:solidFill>
                <a:latin typeface="Times New Roman" pitchFamily="18" charset="0"/>
              </a:rPr>
              <a:t>   float score2;</a:t>
            </a:r>
          </a:p>
          <a:p>
            <a:pPr eaLnBrk="1" hangingPunct="1">
              <a:lnSpc>
                <a:spcPct val="120000"/>
              </a:lnSpc>
            </a:pPr>
            <a:r>
              <a:rPr kumimoji="1" lang="en-US" altLang="zh-CN" sz="2400" b="1" dirty="0">
                <a:solidFill>
                  <a:srgbClr val="FF0000"/>
                </a:solidFill>
                <a:latin typeface="Times New Roman" pitchFamily="18" charset="0"/>
              </a:rPr>
              <a:t>   float score3;</a:t>
            </a:r>
          </a:p>
          <a:p>
            <a:pPr eaLnBrk="1" hangingPunct="1">
              <a:lnSpc>
                <a:spcPct val="120000"/>
              </a:lnSpc>
            </a:pPr>
            <a:r>
              <a:rPr kumimoji="1" lang="en-US" altLang="zh-CN" sz="2400" b="1" dirty="0">
                <a:solidFill>
                  <a:srgbClr val="FF0000"/>
                </a:solidFill>
                <a:latin typeface="Times New Roman" pitchFamily="18" charset="0"/>
              </a:rPr>
              <a:t>   float score4;</a:t>
            </a:r>
          </a:p>
          <a:p>
            <a:pPr eaLnBrk="1" hangingPunct="1">
              <a:lnSpc>
                <a:spcPct val="120000"/>
              </a:lnSpc>
            </a:pPr>
            <a:r>
              <a:rPr kumimoji="1" lang="en-US" altLang="zh-CN" sz="2400" b="1" dirty="0">
                <a:solidFill>
                  <a:srgbClr val="FF0000"/>
                </a:solidFill>
                <a:latin typeface="Times New Roman" pitchFamily="18" charset="0"/>
              </a:rPr>
              <a:t>          ……</a:t>
            </a:r>
          </a:p>
          <a:p>
            <a:pPr eaLnBrk="1" hangingPunct="1">
              <a:lnSpc>
                <a:spcPct val="120000"/>
              </a:lnSpc>
            </a:pPr>
            <a:r>
              <a:rPr kumimoji="1" lang="zh-CN" altLang="en-US" sz="2400" b="1" dirty="0">
                <a:solidFill>
                  <a:srgbClr val="FF0000"/>
                </a:solidFill>
                <a:latin typeface="Times New Roman" pitchFamily="18" charset="0"/>
              </a:rPr>
              <a:t>        省略</a:t>
            </a:r>
            <a:endParaRPr kumimoji="1" lang="en-US" altLang="zh-CN" sz="2400" b="1" dirty="0">
              <a:solidFill>
                <a:srgbClr val="FF0000"/>
              </a:solidFill>
              <a:latin typeface="Times New Roman" pitchFamily="18" charset="0"/>
            </a:endParaRPr>
          </a:p>
          <a:p>
            <a:pPr eaLnBrk="1" hangingPunct="1">
              <a:lnSpc>
                <a:spcPct val="120000"/>
              </a:lnSpc>
            </a:pPr>
            <a:r>
              <a:rPr kumimoji="1" lang="en-US" altLang="zh-CN" sz="2400" b="1" dirty="0">
                <a:solidFill>
                  <a:srgbClr val="FF0000"/>
                </a:solidFill>
                <a:latin typeface="Times New Roman" pitchFamily="18" charset="0"/>
              </a:rPr>
              <a:t>    float score80;</a:t>
            </a:r>
          </a:p>
          <a:p>
            <a:pPr eaLnBrk="1" hangingPunct="1">
              <a:lnSpc>
                <a:spcPct val="120000"/>
              </a:lnSpc>
            </a:pPr>
            <a:r>
              <a:rPr kumimoji="1" lang="zh-CN" altLang="en-US" sz="2400" b="1" dirty="0">
                <a:latin typeface="Times New Roman" pitchFamily="18" charset="0"/>
              </a:rPr>
              <a:t>｝</a:t>
            </a:r>
            <a:endParaRPr kumimoji="1" lang="en-US" altLang="zh-CN" sz="2400" b="1" dirty="0">
              <a:latin typeface="Times New Roman" pitchFamily="18" charset="0"/>
            </a:endParaRPr>
          </a:p>
        </p:txBody>
      </p:sp>
      <p:grpSp>
        <p:nvGrpSpPr>
          <p:cNvPr id="9" name="组合 8"/>
          <p:cNvGrpSpPr/>
          <p:nvPr/>
        </p:nvGrpSpPr>
        <p:grpSpPr>
          <a:xfrm>
            <a:off x="1127227" y="718522"/>
            <a:ext cx="6829657" cy="5412894"/>
            <a:chOff x="1127227" y="718522"/>
            <a:chExt cx="6829657" cy="5412894"/>
          </a:xfrm>
        </p:grpSpPr>
        <p:sp>
          <p:nvSpPr>
            <p:cNvPr id="27" name="Text Box 60"/>
            <p:cNvSpPr txBox="1">
              <a:spLocks noChangeArrowheads="1"/>
            </p:cNvSpPr>
            <p:nvPr/>
          </p:nvSpPr>
          <p:spPr bwMode="auto">
            <a:xfrm>
              <a:off x="4988779" y="718522"/>
              <a:ext cx="2968105" cy="5412893"/>
            </a:xfrm>
            <a:prstGeom prst="rect">
              <a:avLst/>
            </a:prstGeom>
            <a:solidFill>
              <a:srgbClr val="FFFF99"/>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zh-CN" altLang="en-US" sz="2400" b="1" dirty="0">
                  <a:latin typeface="Times New Roman" pitchFamily="18" charset="0"/>
                </a:rPr>
                <a:t>用数组实现代码</a:t>
              </a:r>
              <a:endParaRPr kumimoji="1" lang="en-US" altLang="zh-CN" sz="2400" b="1" dirty="0">
                <a:latin typeface="Times New Roman" pitchFamily="18" charset="0"/>
              </a:endParaRPr>
            </a:p>
            <a:p>
              <a:pPr eaLnBrk="1" hangingPunct="1">
                <a:lnSpc>
                  <a:spcPct val="120000"/>
                </a:lnSpc>
              </a:pPr>
              <a:r>
                <a:rPr kumimoji="1" lang="en-US" altLang="zh-CN" sz="2400" b="1" dirty="0">
                  <a:latin typeface="Times New Roman" pitchFamily="18" charset="0"/>
                </a:rPr>
                <a:t>#include&lt;</a:t>
              </a:r>
              <a:r>
                <a:rPr kumimoji="1" lang="en-US" altLang="zh-CN" sz="2400" b="1" dirty="0" err="1">
                  <a:latin typeface="Times New Roman" pitchFamily="18" charset="0"/>
                </a:rPr>
                <a:t>stdio.h</a:t>
              </a:r>
              <a:r>
                <a:rPr kumimoji="1" lang="en-US" altLang="zh-CN" sz="2400" b="1" dirty="0">
                  <a:latin typeface="Times New Roman" pitchFamily="18" charset="0"/>
                </a:rPr>
                <a:t>&gt;</a:t>
              </a:r>
            </a:p>
            <a:p>
              <a:pPr eaLnBrk="1" hangingPunct="1">
                <a:lnSpc>
                  <a:spcPct val="120000"/>
                </a:lnSpc>
              </a:pPr>
              <a:r>
                <a:rPr kumimoji="1" lang="en-US" altLang="zh-CN" sz="2400" b="1" dirty="0">
                  <a:latin typeface="Times New Roman" pitchFamily="18" charset="0"/>
                </a:rPr>
                <a:t>void main( )</a:t>
              </a:r>
            </a:p>
            <a:p>
              <a:pPr eaLnBrk="1" hangingPunct="1">
                <a:lnSpc>
                  <a:spcPct val="120000"/>
                </a:lnSpc>
              </a:pPr>
              <a:r>
                <a:rPr kumimoji="1" lang="en-US" altLang="zh-CN" sz="2400" b="1" dirty="0">
                  <a:latin typeface="Times New Roman" pitchFamily="18" charset="0"/>
                </a:rPr>
                <a:t>{</a:t>
              </a:r>
            </a:p>
            <a:p>
              <a:pPr eaLnBrk="1" hangingPunct="1">
                <a:lnSpc>
                  <a:spcPct val="120000"/>
                </a:lnSpc>
              </a:pPr>
              <a:endParaRPr kumimoji="1" lang="en-US" altLang="zh-CN" sz="2400" b="1" dirty="0">
                <a:latin typeface="Times New Roman" pitchFamily="18" charset="0"/>
              </a:endParaRPr>
            </a:p>
            <a:p>
              <a:pPr eaLnBrk="1" hangingPunct="1">
                <a:lnSpc>
                  <a:spcPct val="120000"/>
                </a:lnSpc>
              </a:pPr>
              <a:r>
                <a:rPr kumimoji="1" lang="en-US" altLang="zh-CN" sz="2400" b="1" dirty="0">
                  <a:solidFill>
                    <a:srgbClr val="FF0000"/>
                  </a:solidFill>
                  <a:latin typeface="Times New Roman" pitchFamily="18" charset="0"/>
                </a:rPr>
                <a:t>    float score[80];</a:t>
              </a:r>
            </a:p>
            <a:p>
              <a:pPr eaLnBrk="1" hangingPunct="1">
                <a:lnSpc>
                  <a:spcPct val="120000"/>
                </a:lnSpc>
              </a:pPr>
              <a:endParaRPr kumimoji="1" lang="en-US" altLang="zh-CN" sz="2400" b="1" dirty="0">
                <a:latin typeface="Times New Roman" pitchFamily="18" charset="0"/>
              </a:endParaRPr>
            </a:p>
            <a:p>
              <a:pPr eaLnBrk="1" hangingPunct="1">
                <a:lnSpc>
                  <a:spcPct val="120000"/>
                </a:lnSpc>
              </a:pPr>
              <a:endParaRPr kumimoji="1" lang="en-US" altLang="zh-CN" sz="2400" b="1" dirty="0">
                <a:latin typeface="Times New Roman" pitchFamily="18" charset="0"/>
              </a:endParaRPr>
            </a:p>
            <a:p>
              <a:pPr eaLnBrk="1" hangingPunct="1">
                <a:lnSpc>
                  <a:spcPct val="120000"/>
                </a:lnSpc>
              </a:pPr>
              <a:endParaRPr kumimoji="1" lang="en-US" altLang="zh-CN" sz="2400" b="1" dirty="0">
                <a:latin typeface="Times New Roman" pitchFamily="18" charset="0"/>
              </a:endParaRPr>
            </a:p>
            <a:p>
              <a:pPr eaLnBrk="1" hangingPunct="1">
                <a:lnSpc>
                  <a:spcPct val="120000"/>
                </a:lnSpc>
              </a:pPr>
              <a:endParaRPr kumimoji="1" lang="en-US" altLang="zh-CN" sz="2400" b="1" dirty="0">
                <a:latin typeface="Times New Roman" pitchFamily="18" charset="0"/>
              </a:endParaRPr>
            </a:p>
            <a:p>
              <a:pPr eaLnBrk="1" hangingPunct="1">
                <a:lnSpc>
                  <a:spcPct val="120000"/>
                </a:lnSpc>
              </a:pPr>
              <a:endParaRPr kumimoji="1" lang="en-US" altLang="zh-CN" sz="2400" b="1" dirty="0">
                <a:latin typeface="Times New Roman" pitchFamily="18" charset="0"/>
              </a:endParaRPr>
            </a:p>
            <a:p>
              <a:pPr eaLnBrk="1" hangingPunct="1">
                <a:lnSpc>
                  <a:spcPct val="120000"/>
                </a:lnSpc>
              </a:pPr>
              <a:r>
                <a:rPr kumimoji="1" lang="zh-CN" altLang="en-US" sz="2400" b="1" dirty="0">
                  <a:latin typeface="Times New Roman" pitchFamily="18" charset="0"/>
                </a:rPr>
                <a:t>｝</a:t>
              </a:r>
              <a:endParaRPr kumimoji="1" lang="en-US" altLang="zh-CN" sz="2400" b="1" dirty="0">
                <a:latin typeface="Times New Roman" pitchFamily="18" charset="0"/>
              </a:endParaRPr>
            </a:p>
          </p:txBody>
        </p:sp>
        <p:sp>
          <p:nvSpPr>
            <p:cNvPr id="8" name="右箭头 7"/>
            <p:cNvSpPr/>
            <p:nvPr/>
          </p:nvSpPr>
          <p:spPr>
            <a:xfrm>
              <a:off x="4043303" y="3141295"/>
              <a:ext cx="945476" cy="2545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 Box 60"/>
            <p:cNvSpPr txBox="1">
              <a:spLocks noChangeArrowheads="1"/>
            </p:cNvSpPr>
            <p:nvPr/>
          </p:nvSpPr>
          <p:spPr bwMode="auto">
            <a:xfrm>
              <a:off x="1127227" y="718523"/>
              <a:ext cx="2914603" cy="5412893"/>
            </a:xfrm>
            <a:prstGeom prst="rect">
              <a:avLst/>
            </a:prstGeom>
            <a:solidFill>
              <a:srgbClr val="FFFF99"/>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zh-CN" altLang="en-US" sz="2400" b="1" dirty="0">
                  <a:latin typeface="Times New Roman" pitchFamily="18" charset="0"/>
                </a:rPr>
                <a:t>基本数据类型定义</a:t>
              </a:r>
              <a:endParaRPr kumimoji="1" lang="en-US" altLang="zh-CN" sz="2400" b="1" dirty="0">
                <a:latin typeface="Times New Roman" pitchFamily="18" charset="0"/>
              </a:endParaRPr>
            </a:p>
            <a:p>
              <a:pPr eaLnBrk="1" hangingPunct="1">
                <a:lnSpc>
                  <a:spcPct val="120000"/>
                </a:lnSpc>
              </a:pPr>
              <a:r>
                <a:rPr kumimoji="1" lang="en-US" altLang="zh-CN" sz="2400" b="1" dirty="0">
                  <a:latin typeface="Times New Roman" pitchFamily="18" charset="0"/>
                </a:rPr>
                <a:t>#include&lt;</a:t>
              </a:r>
              <a:r>
                <a:rPr kumimoji="1" lang="en-US" altLang="zh-CN" sz="2400" b="1" dirty="0" err="1">
                  <a:latin typeface="Times New Roman" pitchFamily="18" charset="0"/>
                </a:rPr>
                <a:t>stdio.h</a:t>
              </a:r>
              <a:r>
                <a:rPr kumimoji="1" lang="en-US" altLang="zh-CN" sz="2400" b="1" dirty="0">
                  <a:latin typeface="Times New Roman" pitchFamily="18" charset="0"/>
                </a:rPr>
                <a:t>&gt;</a:t>
              </a:r>
            </a:p>
            <a:p>
              <a:pPr eaLnBrk="1" hangingPunct="1">
                <a:lnSpc>
                  <a:spcPct val="120000"/>
                </a:lnSpc>
              </a:pPr>
              <a:r>
                <a:rPr kumimoji="1" lang="en-US" altLang="zh-CN" sz="2400" b="1" dirty="0">
                  <a:latin typeface="Times New Roman" pitchFamily="18" charset="0"/>
                </a:rPr>
                <a:t>void main( )</a:t>
              </a:r>
            </a:p>
            <a:p>
              <a:pPr eaLnBrk="1" hangingPunct="1">
                <a:lnSpc>
                  <a:spcPct val="120000"/>
                </a:lnSpc>
              </a:pPr>
              <a:r>
                <a:rPr kumimoji="1" lang="en-US" altLang="zh-CN" sz="2400" b="1" dirty="0">
                  <a:latin typeface="Times New Roman" pitchFamily="18" charset="0"/>
                </a:rPr>
                <a:t>{</a:t>
              </a:r>
            </a:p>
            <a:p>
              <a:pPr eaLnBrk="1" hangingPunct="1">
                <a:lnSpc>
                  <a:spcPct val="120000"/>
                </a:lnSpc>
              </a:pPr>
              <a:r>
                <a:rPr kumimoji="1" lang="en-US" altLang="zh-CN" sz="2400" b="1" dirty="0">
                  <a:solidFill>
                    <a:srgbClr val="FF0000"/>
                  </a:solidFill>
                  <a:latin typeface="Times New Roman" pitchFamily="18" charset="0"/>
                </a:rPr>
                <a:t>   float score1;</a:t>
              </a:r>
            </a:p>
            <a:p>
              <a:pPr eaLnBrk="1" hangingPunct="1">
                <a:lnSpc>
                  <a:spcPct val="120000"/>
                </a:lnSpc>
              </a:pPr>
              <a:r>
                <a:rPr kumimoji="1" lang="en-US" altLang="zh-CN" sz="2400" b="1" dirty="0">
                  <a:solidFill>
                    <a:srgbClr val="FF0000"/>
                  </a:solidFill>
                  <a:latin typeface="Times New Roman" pitchFamily="18" charset="0"/>
                </a:rPr>
                <a:t>   float score2;</a:t>
              </a:r>
            </a:p>
            <a:p>
              <a:pPr eaLnBrk="1" hangingPunct="1">
                <a:lnSpc>
                  <a:spcPct val="120000"/>
                </a:lnSpc>
              </a:pPr>
              <a:r>
                <a:rPr kumimoji="1" lang="en-US" altLang="zh-CN" sz="2400" b="1" dirty="0">
                  <a:solidFill>
                    <a:srgbClr val="FF0000"/>
                  </a:solidFill>
                  <a:latin typeface="Times New Roman" pitchFamily="18" charset="0"/>
                </a:rPr>
                <a:t>   float score3;</a:t>
              </a:r>
            </a:p>
            <a:p>
              <a:pPr eaLnBrk="1" hangingPunct="1">
                <a:lnSpc>
                  <a:spcPct val="120000"/>
                </a:lnSpc>
              </a:pPr>
              <a:r>
                <a:rPr kumimoji="1" lang="en-US" altLang="zh-CN" sz="2400" b="1" dirty="0">
                  <a:solidFill>
                    <a:srgbClr val="FF0000"/>
                  </a:solidFill>
                  <a:latin typeface="Times New Roman" pitchFamily="18" charset="0"/>
                </a:rPr>
                <a:t>   float score4;</a:t>
              </a:r>
            </a:p>
            <a:p>
              <a:pPr eaLnBrk="1" hangingPunct="1">
                <a:lnSpc>
                  <a:spcPct val="120000"/>
                </a:lnSpc>
              </a:pPr>
              <a:r>
                <a:rPr kumimoji="1" lang="en-US" altLang="zh-CN" sz="2400" b="1" dirty="0">
                  <a:solidFill>
                    <a:srgbClr val="FF0000"/>
                  </a:solidFill>
                  <a:latin typeface="Times New Roman" pitchFamily="18" charset="0"/>
                </a:rPr>
                <a:t>          ……</a:t>
              </a:r>
            </a:p>
            <a:p>
              <a:pPr eaLnBrk="1" hangingPunct="1">
                <a:lnSpc>
                  <a:spcPct val="120000"/>
                </a:lnSpc>
              </a:pPr>
              <a:r>
                <a:rPr kumimoji="1" lang="zh-CN" altLang="en-US" sz="2400" b="1" dirty="0">
                  <a:solidFill>
                    <a:srgbClr val="FF0000"/>
                  </a:solidFill>
                  <a:latin typeface="Times New Roman" pitchFamily="18" charset="0"/>
                </a:rPr>
                <a:t>        省略</a:t>
              </a:r>
              <a:endParaRPr kumimoji="1" lang="en-US" altLang="zh-CN" sz="2400" b="1" dirty="0">
                <a:solidFill>
                  <a:srgbClr val="FF0000"/>
                </a:solidFill>
                <a:latin typeface="Times New Roman" pitchFamily="18" charset="0"/>
              </a:endParaRPr>
            </a:p>
            <a:p>
              <a:pPr eaLnBrk="1" hangingPunct="1">
                <a:lnSpc>
                  <a:spcPct val="120000"/>
                </a:lnSpc>
              </a:pPr>
              <a:r>
                <a:rPr kumimoji="1" lang="en-US" altLang="zh-CN" sz="2400" b="1" dirty="0">
                  <a:solidFill>
                    <a:srgbClr val="FF0000"/>
                  </a:solidFill>
                  <a:latin typeface="Times New Roman" pitchFamily="18" charset="0"/>
                </a:rPr>
                <a:t>   float score80;</a:t>
              </a:r>
            </a:p>
            <a:p>
              <a:pPr eaLnBrk="1" hangingPunct="1">
                <a:lnSpc>
                  <a:spcPct val="120000"/>
                </a:lnSpc>
              </a:pPr>
              <a:r>
                <a:rPr kumimoji="1" lang="zh-CN" altLang="en-US" sz="2400" b="1" dirty="0">
                  <a:latin typeface="Times New Roman" pitchFamily="18" charset="0"/>
                </a:rPr>
                <a:t>｝</a:t>
              </a:r>
              <a:endParaRPr kumimoji="1" lang="en-US" altLang="zh-CN" sz="2400" b="1" dirty="0">
                <a:latin typeface="Times New Roman" pitchFamily="18" charset="0"/>
              </a:endParaRPr>
            </a:p>
          </p:txBody>
        </p:sp>
      </p:grpSp>
      <p:grpSp>
        <p:nvGrpSpPr>
          <p:cNvPr id="29" name="Group 4"/>
          <p:cNvGrpSpPr>
            <a:grpSpLocks/>
          </p:cNvGrpSpPr>
          <p:nvPr/>
        </p:nvGrpSpPr>
        <p:grpSpPr bwMode="auto">
          <a:xfrm>
            <a:off x="551047" y="584461"/>
            <a:ext cx="8137525" cy="3892550"/>
            <a:chOff x="574" y="1253"/>
            <a:chExt cx="4522" cy="2072"/>
          </a:xfrm>
        </p:grpSpPr>
        <p:sp>
          <p:nvSpPr>
            <p:cNvPr id="30" name="Text Box 5"/>
            <p:cNvSpPr txBox="1">
              <a:spLocks noChangeArrowheads="1"/>
            </p:cNvSpPr>
            <p:nvPr/>
          </p:nvSpPr>
          <p:spPr bwMode="auto">
            <a:xfrm>
              <a:off x="574" y="2341"/>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ctr" eaLnBrk="1" hangingPunct="1"/>
              <a:r>
                <a:rPr lang="zh-CN" altLang="en-US" sz="1800" b="1">
                  <a:latin typeface="Times New Roman" pitchFamily="18" charset="0"/>
                  <a:ea typeface="宋体" pitchFamily="2" charset="-122"/>
                </a:rPr>
                <a:t>数据类型</a:t>
              </a:r>
              <a:endParaRPr lang="zh-CN" altLang="en-US" sz="1800" b="1">
                <a:ea typeface="宋体" pitchFamily="2" charset="-122"/>
              </a:endParaRPr>
            </a:p>
          </p:txBody>
        </p:sp>
        <p:sp>
          <p:nvSpPr>
            <p:cNvPr id="31" name="Text Box 6"/>
            <p:cNvSpPr txBox="1">
              <a:spLocks noChangeArrowheads="1"/>
            </p:cNvSpPr>
            <p:nvPr/>
          </p:nvSpPr>
          <p:spPr bwMode="auto">
            <a:xfrm>
              <a:off x="1429" y="2402"/>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Times New Roman" pitchFamily="18" charset="0"/>
                  <a:ea typeface="宋体" pitchFamily="2" charset="-122"/>
                </a:rPr>
                <a:t>构造类型</a:t>
              </a:r>
              <a:endParaRPr lang="zh-CN" altLang="en-US" sz="1800" b="1" dirty="0">
                <a:ea typeface="宋体" pitchFamily="2" charset="-122"/>
              </a:endParaRPr>
            </a:p>
          </p:txBody>
        </p:sp>
        <p:sp>
          <p:nvSpPr>
            <p:cNvPr id="32" name="Text Box 7"/>
            <p:cNvSpPr txBox="1">
              <a:spLocks noChangeArrowheads="1"/>
            </p:cNvSpPr>
            <p:nvPr/>
          </p:nvSpPr>
          <p:spPr bwMode="auto">
            <a:xfrm>
              <a:off x="1429" y="2855"/>
              <a:ext cx="7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指针类型 *</a:t>
              </a:r>
              <a:endParaRPr lang="zh-CN" altLang="en-US" sz="1800" b="1">
                <a:ea typeface="宋体" pitchFamily="2" charset="-122"/>
              </a:endParaRPr>
            </a:p>
          </p:txBody>
        </p:sp>
        <p:sp>
          <p:nvSpPr>
            <p:cNvPr id="33" name="Text Box 8"/>
            <p:cNvSpPr txBox="1">
              <a:spLocks noChangeArrowheads="1"/>
            </p:cNvSpPr>
            <p:nvPr/>
          </p:nvSpPr>
          <p:spPr bwMode="auto">
            <a:xfrm>
              <a:off x="1429" y="3113"/>
              <a:ext cx="20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空类型</a:t>
              </a:r>
              <a:r>
                <a:rPr lang="en-US" altLang="zh-CN" sz="1800" b="1" dirty="0">
                  <a:latin typeface="Times New Roman" pitchFamily="18" charset="0"/>
                  <a:ea typeface="宋体" pitchFamily="2" charset="-122"/>
                </a:rPr>
                <a:t>(</a:t>
              </a:r>
              <a:r>
                <a:rPr lang="zh-CN" altLang="en-US" sz="1800" b="1">
                  <a:latin typeface="宋体" pitchFamily="2" charset="-122"/>
                  <a:ea typeface="宋体" pitchFamily="2" charset="-122"/>
                </a:rPr>
                <a:t>无值类型）  </a:t>
              </a:r>
              <a:r>
                <a:rPr lang="en-US" altLang="zh-CN" sz="1800" b="1" dirty="0">
                  <a:latin typeface="宋体" pitchFamily="2" charset="-122"/>
                  <a:ea typeface="宋体" pitchFamily="2" charset="-122"/>
                </a:rPr>
                <a:t>void</a:t>
              </a:r>
              <a:endParaRPr lang="en-US" altLang="zh-CN" sz="1800" b="1" dirty="0">
                <a:ea typeface="宋体" pitchFamily="2" charset="-122"/>
              </a:endParaRPr>
            </a:p>
          </p:txBody>
        </p:sp>
        <p:sp>
          <p:nvSpPr>
            <p:cNvPr id="34" name="AutoShape 9"/>
            <p:cNvSpPr>
              <a:spLocks/>
            </p:cNvSpPr>
            <p:nvPr/>
          </p:nvSpPr>
          <p:spPr bwMode="auto">
            <a:xfrm>
              <a:off x="1202" y="1706"/>
              <a:ext cx="183" cy="1435"/>
            </a:xfrm>
            <a:prstGeom prst="leftBrace">
              <a:avLst>
                <a:gd name="adj1" fmla="val 65346"/>
                <a:gd name="adj2" fmla="val 50000"/>
              </a:avLst>
            </a:prstGeom>
            <a:ln>
              <a:headEnd/>
              <a:tailEnd/>
            </a:ln>
          </p:spPr>
          <p:style>
            <a:lnRef idx="1">
              <a:schemeClr val="accent3"/>
            </a:lnRef>
            <a:fillRef idx="0">
              <a:schemeClr val="accent3"/>
            </a:fillRef>
            <a:effectRef idx="0">
              <a:schemeClr val="accent3"/>
            </a:effectRef>
            <a:fontRef idx="minor">
              <a:schemeClr val="tx1"/>
            </a:fontRef>
          </p:style>
          <p:txBody>
            <a:bodyPr anchor="ctr"/>
            <a:lstStyle/>
            <a:p>
              <a:pPr>
                <a:defRPr/>
              </a:pPr>
              <a:endParaRPr lang="zh-CN" altLang="en-US"/>
            </a:p>
          </p:txBody>
        </p:sp>
        <p:sp>
          <p:nvSpPr>
            <p:cNvPr id="35" name="Text Box 10"/>
            <p:cNvSpPr txBox="1">
              <a:spLocks noChangeArrowheads="1"/>
            </p:cNvSpPr>
            <p:nvPr/>
          </p:nvSpPr>
          <p:spPr bwMode="auto">
            <a:xfrm>
              <a:off x="2290" y="1933"/>
              <a:ext cx="10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宋体" pitchFamily="2" charset="-122"/>
                  <a:ea typeface="宋体" pitchFamily="2" charset="-122"/>
                </a:rPr>
                <a:t>枚举类型   </a:t>
              </a:r>
              <a:r>
                <a:rPr lang="en-US" altLang="zh-CN" sz="1800" b="1" dirty="0" err="1">
                  <a:latin typeface="宋体" pitchFamily="2" charset="-122"/>
                  <a:ea typeface="宋体" pitchFamily="2" charset="-122"/>
                </a:rPr>
                <a:t>enum</a:t>
              </a:r>
              <a:endParaRPr lang="en-US" altLang="zh-CN" sz="1800" b="1" dirty="0">
                <a:ea typeface="宋体" pitchFamily="2" charset="-122"/>
              </a:endParaRPr>
            </a:p>
          </p:txBody>
        </p:sp>
        <p:sp>
          <p:nvSpPr>
            <p:cNvPr id="36" name="Text Box 11"/>
            <p:cNvSpPr txBox="1">
              <a:spLocks noChangeArrowheads="1"/>
            </p:cNvSpPr>
            <p:nvPr/>
          </p:nvSpPr>
          <p:spPr bwMode="auto">
            <a:xfrm>
              <a:off x="2290" y="2205"/>
              <a:ext cx="10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数组类型   </a:t>
              </a:r>
              <a:r>
                <a:rPr lang="en-US" altLang="zh-CN" sz="1800" b="1">
                  <a:latin typeface="Times New Roman" pitchFamily="18" charset="0"/>
                  <a:ea typeface="宋体" pitchFamily="2" charset="-122"/>
                </a:rPr>
                <a:t>[  ]</a:t>
              </a:r>
              <a:endParaRPr lang="en-US" altLang="zh-CN" sz="1800" b="1">
                <a:ea typeface="宋体" pitchFamily="2" charset="-122"/>
              </a:endParaRPr>
            </a:p>
          </p:txBody>
        </p:sp>
        <p:sp>
          <p:nvSpPr>
            <p:cNvPr id="37" name="Text Box 12"/>
            <p:cNvSpPr txBox="1">
              <a:spLocks noChangeArrowheads="1"/>
            </p:cNvSpPr>
            <p:nvPr/>
          </p:nvSpPr>
          <p:spPr bwMode="auto">
            <a:xfrm>
              <a:off x="2290" y="2432"/>
              <a:ext cx="1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宋体" pitchFamily="2" charset="-122"/>
                  <a:ea typeface="宋体" pitchFamily="2" charset="-122"/>
                </a:rPr>
                <a:t>结构体类型 </a:t>
              </a:r>
              <a:r>
                <a:rPr lang="en-US" altLang="zh-CN" sz="1800" b="1">
                  <a:latin typeface="宋体" pitchFamily="2" charset="-122"/>
                  <a:ea typeface="宋体" pitchFamily="2" charset="-122"/>
                </a:rPr>
                <a:t>struct</a:t>
              </a:r>
              <a:endParaRPr lang="en-US" altLang="zh-CN" sz="1800" b="1">
                <a:ea typeface="宋体" pitchFamily="2" charset="-122"/>
              </a:endParaRPr>
            </a:p>
          </p:txBody>
        </p:sp>
        <p:sp>
          <p:nvSpPr>
            <p:cNvPr id="38" name="Text Box 13"/>
            <p:cNvSpPr txBox="1">
              <a:spLocks noChangeArrowheads="1"/>
            </p:cNvSpPr>
            <p:nvPr/>
          </p:nvSpPr>
          <p:spPr bwMode="auto">
            <a:xfrm>
              <a:off x="2290" y="2659"/>
              <a:ext cx="11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共用体类型</a:t>
              </a:r>
              <a:r>
                <a:rPr lang="zh-CN" altLang="en-US" sz="1800" b="1">
                  <a:latin typeface="宋体" pitchFamily="2" charset="-122"/>
                  <a:ea typeface="宋体" pitchFamily="2" charset="-122"/>
                </a:rPr>
                <a:t> </a:t>
              </a:r>
              <a:r>
                <a:rPr lang="en-US" altLang="zh-CN" sz="1800" b="1">
                  <a:latin typeface="宋体" pitchFamily="2" charset="-122"/>
                  <a:ea typeface="宋体" pitchFamily="2" charset="-122"/>
                </a:rPr>
                <a:t>union</a:t>
              </a:r>
              <a:endParaRPr lang="en-US" altLang="zh-CN" sz="1800" b="1">
                <a:ea typeface="宋体" pitchFamily="2" charset="-122"/>
              </a:endParaRPr>
            </a:p>
          </p:txBody>
        </p:sp>
        <p:sp>
          <p:nvSpPr>
            <p:cNvPr id="39" name="AutoShape 14"/>
            <p:cNvSpPr>
              <a:spLocks/>
            </p:cNvSpPr>
            <p:nvPr/>
          </p:nvSpPr>
          <p:spPr bwMode="auto">
            <a:xfrm>
              <a:off x="2109" y="2251"/>
              <a:ext cx="146" cy="544"/>
            </a:xfrm>
            <a:prstGeom prst="leftBrace">
              <a:avLst>
                <a:gd name="adj1" fmla="val 31050"/>
                <a:gd name="adj2" fmla="val 50000"/>
              </a:avLst>
            </a:prstGeom>
            <a:ln>
              <a:headEnd/>
              <a:tailEnd/>
            </a:ln>
          </p:spPr>
          <p:style>
            <a:lnRef idx="1">
              <a:schemeClr val="accent4"/>
            </a:lnRef>
            <a:fillRef idx="0">
              <a:schemeClr val="accent4"/>
            </a:fillRef>
            <a:effectRef idx="0">
              <a:schemeClr val="accent4"/>
            </a:effectRef>
            <a:fontRef idx="minor">
              <a:schemeClr val="tx1"/>
            </a:fontRef>
          </p:style>
          <p:txBody>
            <a:bodyPr anchor="ctr"/>
            <a:lstStyle/>
            <a:p>
              <a:pPr>
                <a:defRPr/>
              </a:pPr>
              <a:endParaRPr lang="zh-CN" altLang="en-US"/>
            </a:p>
          </p:txBody>
        </p:sp>
        <p:sp>
          <p:nvSpPr>
            <p:cNvPr id="40" name="Text Box 15"/>
            <p:cNvSpPr txBox="1">
              <a:spLocks noChangeArrowheads="1"/>
            </p:cNvSpPr>
            <p:nvPr/>
          </p:nvSpPr>
          <p:spPr bwMode="auto">
            <a:xfrm>
              <a:off x="1383" y="1616"/>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Times New Roman" pitchFamily="18" charset="0"/>
                  <a:ea typeface="宋体" pitchFamily="2" charset="-122"/>
                </a:rPr>
                <a:t>基本类型</a:t>
              </a:r>
              <a:endParaRPr lang="zh-CN" altLang="en-US" sz="1800" b="1" dirty="0">
                <a:ea typeface="宋体" pitchFamily="2" charset="-122"/>
              </a:endParaRPr>
            </a:p>
          </p:txBody>
        </p:sp>
        <p:sp>
          <p:nvSpPr>
            <p:cNvPr id="41" name="Text Box 16"/>
            <p:cNvSpPr txBox="1">
              <a:spLocks noChangeArrowheads="1"/>
            </p:cNvSpPr>
            <p:nvPr/>
          </p:nvSpPr>
          <p:spPr bwMode="auto">
            <a:xfrm>
              <a:off x="2290" y="1253"/>
              <a:ext cx="11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宋体" pitchFamily="2" charset="-122"/>
                  <a:ea typeface="宋体" pitchFamily="2" charset="-122"/>
                </a:rPr>
                <a:t>整型       </a:t>
              </a:r>
              <a:r>
                <a:rPr lang="en-US" altLang="zh-CN" sz="1800" b="1">
                  <a:latin typeface="宋体" pitchFamily="2" charset="-122"/>
                  <a:ea typeface="宋体" pitchFamily="2" charset="-122"/>
                </a:rPr>
                <a:t>int</a:t>
              </a:r>
              <a:endParaRPr lang="en-US" altLang="zh-CN" sz="1800" b="1">
                <a:ea typeface="宋体" pitchFamily="2" charset="-122"/>
              </a:endParaRPr>
            </a:p>
          </p:txBody>
        </p:sp>
        <p:sp>
          <p:nvSpPr>
            <p:cNvPr id="42" name="Text Box 17"/>
            <p:cNvSpPr txBox="1">
              <a:spLocks noChangeArrowheads="1"/>
            </p:cNvSpPr>
            <p:nvPr/>
          </p:nvSpPr>
          <p:spPr bwMode="auto">
            <a:xfrm>
              <a:off x="2290" y="1480"/>
              <a:ext cx="11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宋体" pitchFamily="2" charset="-122"/>
                  <a:ea typeface="宋体" pitchFamily="2" charset="-122"/>
                </a:rPr>
                <a:t>字符型     </a:t>
              </a:r>
              <a:r>
                <a:rPr lang="en-US" altLang="zh-CN" sz="1800" b="1" dirty="0">
                  <a:latin typeface="宋体" pitchFamily="2" charset="-122"/>
                  <a:ea typeface="宋体" pitchFamily="2" charset="-122"/>
                </a:rPr>
                <a:t>char</a:t>
              </a:r>
              <a:endParaRPr lang="en-US" altLang="zh-CN" sz="1800" b="1" dirty="0">
                <a:ea typeface="宋体" pitchFamily="2" charset="-122"/>
              </a:endParaRPr>
            </a:p>
          </p:txBody>
        </p:sp>
        <p:sp>
          <p:nvSpPr>
            <p:cNvPr id="43" name="Text Box 18"/>
            <p:cNvSpPr txBox="1">
              <a:spLocks noChangeArrowheads="1"/>
            </p:cNvSpPr>
            <p:nvPr/>
          </p:nvSpPr>
          <p:spPr bwMode="auto">
            <a:xfrm>
              <a:off x="2290" y="1706"/>
              <a:ext cx="10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a:latin typeface="Times New Roman" pitchFamily="18" charset="0"/>
                  <a:ea typeface="宋体" pitchFamily="2" charset="-122"/>
                </a:rPr>
                <a:t>实型（浮点型）</a:t>
              </a:r>
              <a:endParaRPr lang="zh-CN" altLang="en-US" sz="1800" b="1">
                <a:ea typeface="宋体" pitchFamily="2" charset="-122"/>
              </a:endParaRPr>
            </a:p>
          </p:txBody>
        </p:sp>
        <p:sp>
          <p:nvSpPr>
            <p:cNvPr id="44" name="AutoShape 19"/>
            <p:cNvSpPr>
              <a:spLocks/>
            </p:cNvSpPr>
            <p:nvPr/>
          </p:nvSpPr>
          <p:spPr bwMode="auto">
            <a:xfrm>
              <a:off x="2109" y="1389"/>
              <a:ext cx="146" cy="604"/>
            </a:xfrm>
            <a:prstGeom prst="leftBrace">
              <a:avLst>
                <a:gd name="adj1" fmla="val 34475"/>
                <a:gd name="adj2" fmla="val 50000"/>
              </a:avLst>
            </a:prstGeom>
            <a:ln>
              <a:headEnd/>
              <a:tailEnd/>
            </a:ln>
          </p:spPr>
          <p:style>
            <a:lnRef idx="1">
              <a:schemeClr val="accent4"/>
            </a:lnRef>
            <a:fillRef idx="0">
              <a:schemeClr val="accent4"/>
            </a:fillRef>
            <a:effectRef idx="0">
              <a:schemeClr val="accent4"/>
            </a:effectRef>
            <a:fontRef idx="minor">
              <a:schemeClr val="tx1"/>
            </a:fontRef>
          </p:style>
          <p:txBody>
            <a:bodyPr anchor="ctr"/>
            <a:lstStyle/>
            <a:p>
              <a:pPr>
                <a:defRPr/>
              </a:pPr>
              <a:endParaRPr lang="zh-CN" altLang="en-US"/>
            </a:p>
          </p:txBody>
        </p:sp>
        <p:sp>
          <p:nvSpPr>
            <p:cNvPr id="45" name="Text Box 20"/>
            <p:cNvSpPr txBox="1">
              <a:spLocks noChangeArrowheads="1"/>
            </p:cNvSpPr>
            <p:nvPr/>
          </p:nvSpPr>
          <p:spPr bwMode="auto">
            <a:xfrm>
              <a:off x="3560" y="1555"/>
              <a:ext cx="14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宋体" pitchFamily="2" charset="-122"/>
                  <a:ea typeface="宋体" pitchFamily="2" charset="-122"/>
                </a:rPr>
                <a:t>单精度实型  </a:t>
              </a:r>
              <a:r>
                <a:rPr lang="en-US" altLang="zh-CN" sz="1800" b="1" dirty="0">
                  <a:latin typeface="宋体" pitchFamily="2" charset="-122"/>
                  <a:ea typeface="宋体" pitchFamily="2" charset="-122"/>
                </a:rPr>
                <a:t>float</a:t>
              </a:r>
              <a:endParaRPr lang="en-US" altLang="zh-CN" sz="1800" b="1" dirty="0">
                <a:ea typeface="宋体" pitchFamily="2" charset="-122"/>
              </a:endParaRPr>
            </a:p>
          </p:txBody>
        </p:sp>
        <p:sp>
          <p:nvSpPr>
            <p:cNvPr id="46" name="Text Box 21"/>
            <p:cNvSpPr txBox="1">
              <a:spLocks noChangeArrowheads="1"/>
            </p:cNvSpPr>
            <p:nvPr/>
          </p:nvSpPr>
          <p:spPr bwMode="auto">
            <a:xfrm>
              <a:off x="3560" y="1872"/>
              <a:ext cx="153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charset="0"/>
                  <a:ea typeface="黑体" pitchFamily="2" charset="-122"/>
                </a:defRPr>
              </a:lvl1pPr>
              <a:lvl2pPr marL="742950" indent="-285750" eaLnBrk="0" hangingPunct="0">
                <a:defRPr sz="800">
                  <a:solidFill>
                    <a:schemeClr val="tx1"/>
                  </a:solidFill>
                  <a:latin typeface="Arial" charset="0"/>
                  <a:ea typeface="黑体" pitchFamily="2" charset="-122"/>
                </a:defRPr>
              </a:lvl2pPr>
              <a:lvl3pPr marL="1143000" indent="-228600" eaLnBrk="0" hangingPunct="0">
                <a:defRPr sz="800">
                  <a:solidFill>
                    <a:schemeClr val="tx1"/>
                  </a:solidFill>
                  <a:latin typeface="Arial" charset="0"/>
                  <a:ea typeface="黑体" pitchFamily="2" charset="-122"/>
                </a:defRPr>
              </a:lvl3pPr>
              <a:lvl4pPr marL="1600200" indent="-228600" eaLnBrk="0" hangingPunct="0">
                <a:defRPr sz="800">
                  <a:solidFill>
                    <a:schemeClr val="tx1"/>
                  </a:solidFill>
                  <a:latin typeface="Arial" charset="0"/>
                  <a:ea typeface="黑体" pitchFamily="2" charset="-122"/>
                </a:defRPr>
              </a:lvl4pPr>
              <a:lvl5pPr marL="2057400" indent="-228600" eaLnBrk="0" hangingPunct="0">
                <a:defRPr sz="800">
                  <a:solidFill>
                    <a:schemeClr val="tx1"/>
                  </a:solidFill>
                  <a:latin typeface="Arial" charset="0"/>
                  <a:ea typeface="黑体" pitchFamily="2" charset="-122"/>
                </a:defRPr>
              </a:lvl5pPr>
              <a:lvl6pPr marL="2514600" indent="-228600" eaLnBrk="0" fontAlgn="base" hangingPunct="0">
                <a:spcBef>
                  <a:spcPct val="0"/>
                </a:spcBef>
                <a:spcAft>
                  <a:spcPct val="0"/>
                </a:spcAft>
                <a:defRPr sz="800">
                  <a:solidFill>
                    <a:schemeClr val="tx1"/>
                  </a:solidFill>
                  <a:latin typeface="Arial" charset="0"/>
                  <a:ea typeface="黑体" pitchFamily="2" charset="-122"/>
                </a:defRPr>
              </a:lvl6pPr>
              <a:lvl7pPr marL="2971800" indent="-228600" eaLnBrk="0" fontAlgn="base" hangingPunct="0">
                <a:spcBef>
                  <a:spcPct val="0"/>
                </a:spcBef>
                <a:spcAft>
                  <a:spcPct val="0"/>
                </a:spcAft>
                <a:defRPr sz="800">
                  <a:solidFill>
                    <a:schemeClr val="tx1"/>
                  </a:solidFill>
                  <a:latin typeface="Arial" charset="0"/>
                  <a:ea typeface="黑体" pitchFamily="2" charset="-122"/>
                </a:defRPr>
              </a:lvl7pPr>
              <a:lvl8pPr marL="3429000" indent="-228600" eaLnBrk="0" fontAlgn="base" hangingPunct="0">
                <a:spcBef>
                  <a:spcPct val="0"/>
                </a:spcBef>
                <a:spcAft>
                  <a:spcPct val="0"/>
                </a:spcAft>
                <a:defRPr sz="800">
                  <a:solidFill>
                    <a:schemeClr val="tx1"/>
                  </a:solidFill>
                  <a:latin typeface="Arial" charset="0"/>
                  <a:ea typeface="黑体" pitchFamily="2" charset="-122"/>
                </a:defRPr>
              </a:lvl8pPr>
              <a:lvl9pPr marL="3886200" indent="-228600" eaLnBrk="0" fontAlgn="base" hangingPunct="0">
                <a:spcBef>
                  <a:spcPct val="0"/>
                </a:spcBef>
                <a:spcAft>
                  <a:spcPct val="0"/>
                </a:spcAft>
                <a:defRPr sz="800">
                  <a:solidFill>
                    <a:schemeClr val="tx1"/>
                  </a:solidFill>
                  <a:latin typeface="Arial" charset="0"/>
                  <a:ea typeface="黑体" pitchFamily="2" charset="-122"/>
                </a:defRPr>
              </a:lvl9pPr>
            </a:lstStyle>
            <a:p>
              <a:pPr algn="just" eaLnBrk="1" hangingPunct="1"/>
              <a:r>
                <a:rPr lang="zh-CN" altLang="en-US" sz="1800" b="1" dirty="0">
                  <a:latin typeface="Times New Roman" pitchFamily="18" charset="0"/>
                  <a:ea typeface="宋体" pitchFamily="2" charset="-122"/>
                </a:rPr>
                <a:t>双精度实型   </a:t>
              </a:r>
              <a:r>
                <a:rPr lang="en-US" altLang="zh-CN" sz="1800" b="1" dirty="0">
                  <a:latin typeface="Times New Roman" pitchFamily="18" charset="0"/>
                  <a:ea typeface="宋体" pitchFamily="2" charset="-122"/>
                </a:rPr>
                <a:t>double</a:t>
              </a:r>
              <a:endParaRPr lang="en-US" altLang="zh-CN" sz="1800" b="1" dirty="0">
                <a:ea typeface="宋体" pitchFamily="2" charset="-122"/>
              </a:endParaRPr>
            </a:p>
          </p:txBody>
        </p:sp>
        <p:sp>
          <p:nvSpPr>
            <p:cNvPr id="47" name="AutoShape 22"/>
            <p:cNvSpPr>
              <a:spLocks/>
            </p:cNvSpPr>
            <p:nvPr/>
          </p:nvSpPr>
          <p:spPr bwMode="auto">
            <a:xfrm>
              <a:off x="3379" y="1587"/>
              <a:ext cx="146" cy="437"/>
            </a:xfrm>
            <a:prstGeom prst="leftBrace">
              <a:avLst>
                <a:gd name="adj1" fmla="val 18139"/>
                <a:gd name="adj2" fmla="val 50000"/>
              </a:avLst>
            </a:prstGeom>
            <a:ln>
              <a:headEnd/>
              <a:tailEnd/>
            </a:ln>
          </p:spPr>
          <p:style>
            <a:lnRef idx="1">
              <a:schemeClr val="accent4"/>
            </a:lnRef>
            <a:fillRef idx="0">
              <a:schemeClr val="accent4"/>
            </a:fillRef>
            <a:effectRef idx="0">
              <a:schemeClr val="accent4"/>
            </a:effectRef>
            <a:fontRef idx="minor">
              <a:schemeClr val="tx1"/>
            </a:fontRef>
          </p:style>
          <p:txBody>
            <a:bodyPr anchor="ctr"/>
            <a:lstStyle/>
            <a:p>
              <a:pPr>
                <a:defRPr/>
              </a:pPr>
              <a:endParaRPr lang="zh-CN" altLang="en-US"/>
            </a:p>
          </p:txBody>
        </p:sp>
      </p:grpSp>
    </p:spTree>
    <p:extLst>
      <p:ext uri="{BB962C8B-B14F-4D97-AF65-F5344CB8AC3E}">
        <p14:creationId xmlns:p14="http://schemas.microsoft.com/office/powerpoint/2010/main" val="254614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inVertical)">
                                      <p:cBhvr>
                                        <p:cTn id="11"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animEffect transition="in" filter="barn(inVertical)">
                                      <p:cBhvr>
                                        <p:cTn id="25" dur="500"/>
                                        <p:tgtEl>
                                          <p:spTgt spid="2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5">
                                            <p:txEl>
                                              <p:pRg st="1" end="1"/>
                                            </p:txEl>
                                          </p:spTgt>
                                        </p:tgtEl>
                                        <p:attrNameLst>
                                          <p:attrName>style.visibility</p:attrName>
                                        </p:attrNameLst>
                                      </p:cBhvr>
                                      <p:to>
                                        <p:strVal val="visible"/>
                                      </p:to>
                                    </p:set>
                                    <p:animEffect transition="in" filter="barn(inVertical)">
                                      <p:cBhvr>
                                        <p:cTn id="30" dur="500"/>
                                        <p:tgtEl>
                                          <p:spTgt spid="2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5">
                                            <p:txEl>
                                              <p:pRg st="2" end="2"/>
                                            </p:txEl>
                                          </p:spTgt>
                                        </p:tgtEl>
                                        <p:attrNameLst>
                                          <p:attrName>style.visibility</p:attrName>
                                        </p:attrNameLst>
                                      </p:cBhvr>
                                      <p:to>
                                        <p:strVal val="visible"/>
                                      </p:to>
                                    </p:set>
                                    <p:animEffect transition="in" filter="barn(inVertical)">
                                      <p:cBhvr>
                                        <p:cTn id="35"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40</a:t>
            </a:fld>
            <a:endParaRPr lang="en-US" altLang="zh-CN" sz="1400" b="0"/>
          </a:p>
        </p:txBody>
      </p:sp>
      <p:sp>
        <p:nvSpPr>
          <p:cNvPr id="15" name="Rectangle 5"/>
          <p:cNvSpPr>
            <a:spLocks noChangeArrowheads="1"/>
          </p:cNvSpPr>
          <p:nvPr/>
        </p:nvSpPr>
        <p:spPr bwMode="auto">
          <a:xfrm>
            <a:off x="502399" y="805022"/>
            <a:ext cx="8128254" cy="5853910"/>
          </a:xfrm>
          <a:prstGeom prst="rect">
            <a:avLst/>
          </a:prstGeom>
          <a:solidFill>
            <a:schemeClr val="bg1"/>
          </a:solidFill>
          <a:ln w="31750">
            <a:solidFill>
              <a:srgbClr val="0000FF"/>
            </a:solidFill>
            <a:miter lim="800000"/>
            <a:headEnd/>
            <a:tailEnd/>
          </a:ln>
          <a:effectLst/>
        </p:spPr>
        <p:txBody>
          <a:bodyPr wrap="square" anchor="ctr">
            <a:spAutoFit/>
          </a:bodyPr>
          <a:lstStyle/>
          <a:p>
            <a:pPr>
              <a:lnSpc>
                <a:spcPct val="120000"/>
              </a:lnSpc>
            </a:pPr>
            <a:r>
              <a:rPr kumimoji="0" lang="en-US" altLang="zh-CN" sz="2400" b="1" dirty="0">
                <a:ea typeface="黑体" pitchFamily="2" charset="-122"/>
              </a:rPr>
              <a:t>#include &lt;</a:t>
            </a:r>
            <a:r>
              <a:rPr kumimoji="0" lang="en-US" altLang="zh-CN" sz="2400" b="1" dirty="0" err="1">
                <a:ea typeface="黑体" pitchFamily="2" charset="-122"/>
              </a:rPr>
              <a:t>stdio.h</a:t>
            </a:r>
            <a:r>
              <a:rPr kumimoji="0" lang="en-US" altLang="zh-CN" sz="2400" b="1" dirty="0">
                <a:ea typeface="黑体" pitchFamily="2" charset="-122"/>
              </a:rPr>
              <a:t>&gt;</a:t>
            </a:r>
          </a:p>
          <a:p>
            <a:pPr>
              <a:lnSpc>
                <a:spcPct val="120000"/>
              </a:lnSpc>
            </a:pPr>
            <a:r>
              <a:rPr lang="en-US" altLang="zh-CN" sz="2400" b="1" dirty="0">
                <a:ea typeface="黑体" pitchFamily="2" charset="-122"/>
              </a:rPr>
              <a:t>#define N 100</a:t>
            </a:r>
            <a:endParaRPr kumimoji="0" lang="en-US" altLang="zh-CN" sz="2400" b="1" dirty="0">
              <a:ea typeface="黑体" pitchFamily="2" charset="-122"/>
            </a:endParaRPr>
          </a:p>
          <a:p>
            <a:pPr>
              <a:lnSpc>
                <a:spcPct val="120000"/>
              </a:lnSpc>
            </a:pPr>
            <a:r>
              <a:rPr kumimoji="0" lang="en-US" altLang="zh-CN" sz="2400" b="1" dirty="0">
                <a:ea typeface="黑体" pitchFamily="2" charset="-122"/>
              </a:rPr>
              <a:t>void main( )</a:t>
            </a:r>
          </a:p>
          <a:p>
            <a:pPr>
              <a:lnSpc>
                <a:spcPct val="120000"/>
              </a:lnSpc>
            </a:pPr>
            <a:r>
              <a:rPr kumimoji="0" lang="en-US" altLang="zh-CN" sz="2400" b="1" dirty="0">
                <a:ea typeface="黑体" pitchFamily="2" charset="-122"/>
              </a:rPr>
              <a:t>{   </a:t>
            </a:r>
          </a:p>
          <a:p>
            <a:pPr>
              <a:lnSpc>
                <a:spcPct val="120000"/>
              </a:lnSpc>
            </a:pPr>
            <a:r>
              <a:rPr lang="en-US" altLang="zh-CN" sz="2400" b="1" dirty="0">
                <a:ea typeface="黑体" pitchFamily="2" charset="-122"/>
              </a:rPr>
              <a:t>   float a[N][5], </a:t>
            </a:r>
            <a:r>
              <a:rPr kumimoji="0" lang="en-US" altLang="zh-CN" sz="2400" b="1" dirty="0">
                <a:ea typeface="黑体" pitchFamily="2" charset="-122"/>
              </a:rPr>
              <a:t>sum, </a:t>
            </a:r>
            <a:r>
              <a:rPr kumimoji="0" lang="en-US" altLang="zh-CN" sz="2400" b="1" dirty="0" err="1">
                <a:ea typeface="黑体" pitchFamily="2" charset="-122"/>
              </a:rPr>
              <a:t>avg</a:t>
            </a:r>
            <a:r>
              <a:rPr kumimoji="0" lang="en-US" altLang="zh-CN" sz="2400" b="1" dirty="0">
                <a:ea typeface="黑体" pitchFamily="2" charset="-122"/>
              </a:rPr>
              <a:t>[3];</a:t>
            </a:r>
          </a:p>
          <a:p>
            <a:pPr>
              <a:lnSpc>
                <a:spcPct val="120000"/>
              </a:lnSpc>
              <a:defRPr/>
            </a:pPr>
            <a:r>
              <a:rPr lang="en-US" altLang="zh-CN" sz="2400" b="1" dirty="0">
                <a:ea typeface="宋体" pitchFamily="2" charset="-122"/>
              </a:rPr>
              <a:t>   </a:t>
            </a:r>
            <a:r>
              <a:rPr lang="en-US" altLang="zh-CN" sz="2400" b="1" dirty="0" err="1">
                <a:ea typeface="宋体" pitchFamily="2" charset="-122"/>
              </a:rPr>
              <a:t>int</a:t>
            </a:r>
            <a:r>
              <a:rPr lang="en-US" altLang="zh-CN" sz="2400" b="1" dirty="0">
                <a:ea typeface="宋体" pitchFamily="2" charset="-122"/>
              </a:rPr>
              <a:t> </a:t>
            </a:r>
            <a:r>
              <a:rPr lang="en-US" altLang="zh-CN" sz="2400" b="1" dirty="0" err="1">
                <a:ea typeface="宋体" pitchFamily="2" charset="-122"/>
              </a:rPr>
              <a:t>i</a:t>
            </a:r>
            <a:r>
              <a:rPr lang="en-US" altLang="zh-CN" sz="2400" b="1" dirty="0">
                <a:ea typeface="宋体" pitchFamily="2" charset="-122"/>
              </a:rPr>
              <a:t>, j, n;</a:t>
            </a:r>
          </a:p>
          <a:p>
            <a:pPr>
              <a:lnSpc>
                <a:spcPct val="120000"/>
              </a:lnSpc>
              <a:defRPr/>
            </a:pPr>
            <a:r>
              <a:rPr lang="en-US" altLang="zh-CN" sz="2400" b="1" dirty="0">
                <a:ea typeface="宋体" pitchFamily="2" charset="-122"/>
              </a:rPr>
              <a:t>   </a:t>
            </a:r>
            <a:r>
              <a:rPr lang="en-US" altLang="zh-CN" sz="2400" b="1" dirty="0" err="1">
                <a:ea typeface="宋体" pitchFamily="2" charset="-122"/>
              </a:rPr>
              <a:t>printf</a:t>
            </a:r>
            <a:r>
              <a:rPr lang="en-US" altLang="zh-CN" sz="2400" b="1" dirty="0">
                <a:ea typeface="宋体" pitchFamily="2" charset="-122"/>
              </a:rPr>
              <a:t>(“Input student number: ”);</a:t>
            </a:r>
          </a:p>
          <a:p>
            <a:pPr>
              <a:lnSpc>
                <a:spcPct val="120000"/>
              </a:lnSpc>
              <a:defRPr/>
            </a:pPr>
            <a:r>
              <a:rPr lang="en-US" altLang="zh-CN" sz="2400" b="1" dirty="0">
                <a:solidFill>
                  <a:srgbClr val="FF0000"/>
                </a:solidFill>
                <a:ea typeface="宋体" pitchFamily="2" charset="-122"/>
              </a:rPr>
              <a:t>   </a:t>
            </a:r>
            <a:r>
              <a:rPr lang="en-US" altLang="zh-CN" sz="2400" b="1" dirty="0" err="1">
                <a:solidFill>
                  <a:srgbClr val="FF0000"/>
                </a:solidFill>
                <a:ea typeface="宋体" pitchFamily="2" charset="-122"/>
              </a:rPr>
              <a:t>scanf</a:t>
            </a:r>
            <a:r>
              <a:rPr lang="en-US" altLang="zh-CN" sz="2400" b="1" dirty="0">
                <a:solidFill>
                  <a:srgbClr val="FF0000"/>
                </a:solidFill>
                <a:ea typeface="宋体" pitchFamily="2" charset="-122"/>
              </a:rPr>
              <a:t>(“%d”, &amp;n);</a:t>
            </a:r>
          </a:p>
          <a:p>
            <a:pPr>
              <a:lnSpc>
                <a:spcPct val="120000"/>
              </a:lnSpc>
              <a:defRPr/>
            </a:pPr>
            <a:r>
              <a:rPr lang="en-US" altLang="zh-CN" sz="2400" b="1" dirty="0">
                <a:solidFill>
                  <a:srgbClr val="FF0000"/>
                </a:solidFill>
                <a:ea typeface="宋体" pitchFamily="2" charset="-122"/>
              </a:rPr>
              <a:t>   while( n&lt;=0 || n&gt;N)</a:t>
            </a:r>
          </a:p>
          <a:p>
            <a:pPr>
              <a:lnSpc>
                <a:spcPct val="120000"/>
              </a:lnSpc>
              <a:defRPr/>
            </a:pPr>
            <a:r>
              <a:rPr lang="en-US" altLang="zh-CN" sz="2400" b="1" dirty="0">
                <a:solidFill>
                  <a:srgbClr val="FF0000"/>
                </a:solidFill>
                <a:ea typeface="宋体" pitchFamily="2" charset="-122"/>
              </a:rPr>
              <a:t>   {</a:t>
            </a:r>
          </a:p>
          <a:p>
            <a:pPr>
              <a:lnSpc>
                <a:spcPct val="120000"/>
              </a:lnSpc>
              <a:defRPr/>
            </a:pPr>
            <a:r>
              <a:rPr lang="en-US" altLang="zh-CN" sz="2400" b="1" dirty="0">
                <a:solidFill>
                  <a:srgbClr val="FF0000"/>
                </a:solidFill>
                <a:ea typeface="宋体" pitchFamily="2" charset="-122"/>
              </a:rPr>
              <a:t>        </a:t>
            </a:r>
            <a:r>
              <a:rPr lang="en-US" altLang="zh-CN" sz="2400" b="1" dirty="0" err="1">
                <a:solidFill>
                  <a:srgbClr val="FF0000"/>
                </a:solidFill>
                <a:ea typeface="宋体" pitchFamily="2" charset="-122"/>
              </a:rPr>
              <a:t>printf</a:t>
            </a:r>
            <a:r>
              <a:rPr lang="en-US" altLang="zh-CN" sz="2400" b="1" dirty="0">
                <a:solidFill>
                  <a:srgbClr val="FF0000"/>
                </a:solidFill>
                <a:ea typeface="宋体" pitchFamily="2" charset="-122"/>
              </a:rPr>
              <a:t>(“Input error!\n Please input again: ”);</a:t>
            </a:r>
          </a:p>
          <a:p>
            <a:pPr>
              <a:lnSpc>
                <a:spcPct val="120000"/>
              </a:lnSpc>
              <a:defRPr/>
            </a:pPr>
            <a:r>
              <a:rPr lang="en-US" altLang="zh-CN" sz="2400" b="1" dirty="0">
                <a:solidFill>
                  <a:srgbClr val="FF0000"/>
                </a:solidFill>
                <a:ea typeface="宋体" pitchFamily="2" charset="-122"/>
              </a:rPr>
              <a:t>        </a:t>
            </a:r>
            <a:r>
              <a:rPr lang="en-US" altLang="zh-CN" sz="2400" b="1" dirty="0" err="1">
                <a:solidFill>
                  <a:srgbClr val="FF0000"/>
                </a:solidFill>
                <a:ea typeface="宋体" pitchFamily="2" charset="-122"/>
              </a:rPr>
              <a:t>scanf</a:t>
            </a:r>
            <a:r>
              <a:rPr lang="en-US" altLang="zh-CN" sz="2400" b="1" dirty="0">
                <a:solidFill>
                  <a:srgbClr val="FF0000"/>
                </a:solidFill>
                <a:ea typeface="宋体" pitchFamily="2" charset="-122"/>
              </a:rPr>
              <a:t>(“%d”, &amp;n);</a:t>
            </a:r>
          </a:p>
          <a:p>
            <a:pPr>
              <a:lnSpc>
                <a:spcPct val="120000"/>
              </a:lnSpc>
              <a:defRPr/>
            </a:pPr>
            <a:r>
              <a:rPr lang="en-US" altLang="zh-CN" sz="2400" b="1" dirty="0">
                <a:solidFill>
                  <a:srgbClr val="FF0000"/>
                </a:solidFill>
                <a:ea typeface="宋体" pitchFamily="2" charset="-122"/>
              </a:rPr>
              <a:t>  }</a:t>
            </a:r>
          </a:p>
        </p:txBody>
      </p:sp>
      <p:sp>
        <p:nvSpPr>
          <p:cNvPr id="6" name="Text Box 10"/>
          <p:cNvSpPr txBox="1">
            <a:spLocks noChangeArrowheads="1"/>
          </p:cNvSpPr>
          <p:nvPr/>
        </p:nvSpPr>
        <p:spPr bwMode="auto">
          <a:xfrm>
            <a:off x="177800" y="143877"/>
            <a:ext cx="8701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latin typeface="隶书" pitchFamily="49" charset="-122"/>
                <a:ea typeface="隶书" pitchFamily="49" charset="-122"/>
              </a:rPr>
              <a:t>学生人数的输入</a:t>
            </a:r>
            <a:endParaRPr kumimoji="1" lang="en-US" altLang="zh-CN" sz="2800" b="1" dirty="0">
              <a:latin typeface="隶书" pitchFamily="49" charset="-122"/>
              <a:ea typeface="隶书" pitchFamily="49" charset="-122"/>
            </a:endParaRPr>
          </a:p>
        </p:txBody>
      </p:sp>
    </p:spTree>
    <p:extLst>
      <p:ext uri="{BB962C8B-B14F-4D97-AF65-F5344CB8AC3E}">
        <p14:creationId xmlns:p14="http://schemas.microsoft.com/office/powerpoint/2010/main" val="14379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barn(inVertical)">
                                      <p:cBhvr>
                                        <p:cTn id="7" dur="500"/>
                                        <p:tgtEl>
                                          <p:spTgt spid="15">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barn(inVertical)">
                                      <p:cBhvr>
                                        <p:cTn id="10" dur="500"/>
                                        <p:tgtEl>
                                          <p:spTgt spid="15">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Effect transition="in" filter="barn(inVertical)">
                                      <p:cBhvr>
                                        <p:cTn id="13" dur="500"/>
                                        <p:tgtEl>
                                          <p:spTgt spid="1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animEffect transition="in" filter="barn(inVertical)">
                                      <p:cBhvr>
                                        <p:cTn id="18" dur="500"/>
                                        <p:tgtEl>
                                          <p:spTgt spid="15">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barn(inVertical)">
                                      <p:cBhvr>
                                        <p:cTn id="21" dur="500"/>
                                        <p:tgtEl>
                                          <p:spTgt spid="15">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5">
                                            <p:txEl>
                                              <p:pRg st="4" end="4"/>
                                            </p:txEl>
                                          </p:spTgt>
                                        </p:tgtEl>
                                        <p:attrNameLst>
                                          <p:attrName>style.visibility</p:attrName>
                                        </p:attrNameLst>
                                      </p:cBhvr>
                                      <p:to>
                                        <p:strVal val="visible"/>
                                      </p:to>
                                    </p:set>
                                    <p:animEffect transition="in" filter="barn(inVertical)">
                                      <p:cBhvr>
                                        <p:cTn id="24" dur="500"/>
                                        <p:tgtEl>
                                          <p:spTgt spid="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Effect transition="in" filter="barn(inVertical)">
                                      <p:cBhvr>
                                        <p:cTn id="29" dur="500"/>
                                        <p:tgtEl>
                                          <p:spTgt spid="1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5">
                                            <p:txEl>
                                              <p:pRg st="6" end="6"/>
                                            </p:txEl>
                                          </p:spTgt>
                                        </p:tgtEl>
                                        <p:attrNameLst>
                                          <p:attrName>style.visibility</p:attrName>
                                        </p:attrNameLst>
                                      </p:cBhvr>
                                      <p:to>
                                        <p:strVal val="visible"/>
                                      </p:to>
                                    </p:set>
                                    <p:animEffect transition="in" filter="barn(inVertical)">
                                      <p:cBhvr>
                                        <p:cTn id="34" dur="500"/>
                                        <p:tgtEl>
                                          <p:spTgt spid="1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5">
                                            <p:txEl>
                                              <p:pRg st="7" end="7"/>
                                            </p:txEl>
                                          </p:spTgt>
                                        </p:tgtEl>
                                        <p:attrNameLst>
                                          <p:attrName>style.visibility</p:attrName>
                                        </p:attrNameLst>
                                      </p:cBhvr>
                                      <p:to>
                                        <p:strVal val="visible"/>
                                      </p:to>
                                    </p:set>
                                    <p:animEffect transition="in" filter="barn(inVertical)">
                                      <p:cBhvr>
                                        <p:cTn id="39" dur="500"/>
                                        <p:tgtEl>
                                          <p:spTgt spid="15">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5">
                                            <p:txEl>
                                              <p:pRg st="8" end="8"/>
                                            </p:txEl>
                                          </p:spTgt>
                                        </p:tgtEl>
                                        <p:attrNameLst>
                                          <p:attrName>style.visibility</p:attrName>
                                        </p:attrNameLst>
                                      </p:cBhvr>
                                      <p:to>
                                        <p:strVal val="visible"/>
                                      </p:to>
                                    </p:set>
                                    <p:animEffect transition="in" filter="barn(inVertical)">
                                      <p:cBhvr>
                                        <p:cTn id="44" dur="500"/>
                                        <p:tgtEl>
                                          <p:spTgt spid="15">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5">
                                            <p:txEl>
                                              <p:pRg st="9" end="9"/>
                                            </p:txEl>
                                          </p:spTgt>
                                        </p:tgtEl>
                                        <p:attrNameLst>
                                          <p:attrName>style.visibility</p:attrName>
                                        </p:attrNameLst>
                                      </p:cBhvr>
                                      <p:to>
                                        <p:strVal val="visible"/>
                                      </p:to>
                                    </p:set>
                                    <p:animEffect transition="in" filter="barn(inVertical)">
                                      <p:cBhvr>
                                        <p:cTn id="49" dur="500"/>
                                        <p:tgtEl>
                                          <p:spTgt spid="15">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5">
                                            <p:txEl>
                                              <p:pRg st="10" end="10"/>
                                            </p:txEl>
                                          </p:spTgt>
                                        </p:tgtEl>
                                        <p:attrNameLst>
                                          <p:attrName>style.visibility</p:attrName>
                                        </p:attrNameLst>
                                      </p:cBhvr>
                                      <p:to>
                                        <p:strVal val="visible"/>
                                      </p:to>
                                    </p:set>
                                    <p:animEffect transition="in" filter="barn(inVertical)">
                                      <p:cBhvr>
                                        <p:cTn id="54" dur="500"/>
                                        <p:tgtEl>
                                          <p:spTgt spid="15">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5">
                                            <p:txEl>
                                              <p:pRg st="11" end="11"/>
                                            </p:txEl>
                                          </p:spTgt>
                                        </p:tgtEl>
                                        <p:attrNameLst>
                                          <p:attrName>style.visibility</p:attrName>
                                        </p:attrNameLst>
                                      </p:cBhvr>
                                      <p:to>
                                        <p:strVal val="visible"/>
                                      </p:to>
                                    </p:set>
                                    <p:animEffect transition="in" filter="barn(inVertical)">
                                      <p:cBhvr>
                                        <p:cTn id="59" dur="500"/>
                                        <p:tgtEl>
                                          <p:spTgt spid="15">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15">
                                            <p:txEl>
                                              <p:pRg st="12" end="12"/>
                                            </p:txEl>
                                          </p:spTgt>
                                        </p:tgtEl>
                                        <p:attrNameLst>
                                          <p:attrName>style.visibility</p:attrName>
                                        </p:attrNameLst>
                                      </p:cBhvr>
                                      <p:to>
                                        <p:strVal val="visible"/>
                                      </p:to>
                                    </p:set>
                                    <p:animEffect transition="in" filter="barn(inVertical)">
                                      <p:cBhvr>
                                        <p:cTn id="64" dur="500"/>
                                        <p:tgtEl>
                                          <p:spTgt spid="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41</a:t>
            </a:fld>
            <a:endParaRPr lang="en-US" altLang="zh-CN" sz="1400" b="0"/>
          </a:p>
        </p:txBody>
      </p:sp>
      <p:sp>
        <p:nvSpPr>
          <p:cNvPr id="15" name="Rectangle 5"/>
          <p:cNvSpPr>
            <a:spLocks noChangeArrowheads="1"/>
          </p:cNvSpPr>
          <p:nvPr/>
        </p:nvSpPr>
        <p:spPr bwMode="auto">
          <a:xfrm>
            <a:off x="177797" y="1580993"/>
            <a:ext cx="4332373" cy="3970318"/>
          </a:xfrm>
          <a:prstGeom prst="rect">
            <a:avLst/>
          </a:prstGeom>
          <a:solidFill>
            <a:schemeClr val="bg1"/>
          </a:solidFill>
          <a:ln w="31750">
            <a:solidFill>
              <a:srgbClr val="0000FF"/>
            </a:solidFill>
            <a:miter lim="800000"/>
            <a:headEnd/>
            <a:tailEnd/>
          </a:ln>
          <a:effectLst/>
        </p:spPr>
        <p:txBody>
          <a:bodyPr wrap="square" anchor="ctr">
            <a:spAutoFit/>
          </a:bodyPr>
          <a:lstStyle/>
          <a:p>
            <a:pPr>
              <a:lnSpc>
                <a:spcPct val="150000"/>
              </a:lnSpc>
            </a:pPr>
            <a:r>
              <a:rPr lang="en-US" altLang="zh-CN" sz="2400" b="1" dirty="0" err="1">
                <a:ea typeface="宋体" pitchFamily="2" charset="-122"/>
              </a:rPr>
              <a:t>printf</a:t>
            </a:r>
            <a:r>
              <a:rPr lang="en-US" altLang="zh-CN" sz="2400" b="1" dirty="0">
                <a:ea typeface="宋体" pitchFamily="2" charset="-122"/>
              </a:rPr>
              <a:t>(“Input the score: \n”);</a:t>
            </a:r>
          </a:p>
          <a:p>
            <a:pPr>
              <a:lnSpc>
                <a:spcPct val="150000"/>
              </a:lnSpc>
            </a:pPr>
            <a:r>
              <a:rPr lang="en-US" altLang="zh-CN" sz="2400" b="1" dirty="0">
                <a:ea typeface="宋体" pitchFamily="2" charset="-122"/>
              </a:rPr>
              <a:t>for(</a:t>
            </a:r>
            <a:r>
              <a:rPr lang="en-US" altLang="zh-CN" sz="2400" b="1" dirty="0" err="1">
                <a:ea typeface="宋体" pitchFamily="2" charset="-122"/>
              </a:rPr>
              <a:t>i</a:t>
            </a:r>
            <a:r>
              <a:rPr lang="en-US" altLang="zh-CN" sz="2400" b="1" dirty="0">
                <a:ea typeface="宋体" pitchFamily="2" charset="-122"/>
              </a:rPr>
              <a:t>=0; </a:t>
            </a:r>
            <a:r>
              <a:rPr lang="en-US" altLang="zh-CN" sz="2400" b="1" dirty="0" err="1">
                <a:ea typeface="宋体" pitchFamily="2" charset="-122"/>
              </a:rPr>
              <a:t>i</a:t>
            </a:r>
            <a:r>
              <a:rPr lang="en-US" altLang="zh-CN" sz="2400" b="1" dirty="0">
                <a:ea typeface="宋体" pitchFamily="2" charset="-122"/>
              </a:rPr>
              <a:t>&lt;</a:t>
            </a:r>
            <a:r>
              <a:rPr lang="en-US" altLang="zh-CN" sz="2400" b="1" dirty="0">
                <a:solidFill>
                  <a:srgbClr val="FF0000"/>
                </a:solidFill>
                <a:ea typeface="宋体" pitchFamily="2" charset="-122"/>
              </a:rPr>
              <a:t>n</a:t>
            </a:r>
            <a:r>
              <a:rPr lang="en-US" altLang="zh-CN" sz="2400" b="1" dirty="0">
                <a:ea typeface="宋体" pitchFamily="2" charset="-122"/>
              </a:rPr>
              <a:t>; </a:t>
            </a:r>
            <a:r>
              <a:rPr lang="en-US" altLang="zh-CN" sz="2400" b="1" dirty="0" err="1">
                <a:ea typeface="宋体" pitchFamily="2" charset="-122"/>
              </a:rPr>
              <a:t>i</a:t>
            </a:r>
            <a:r>
              <a:rPr lang="en-US" altLang="zh-CN" sz="2400" b="1" dirty="0">
                <a:ea typeface="宋体" pitchFamily="2" charset="-122"/>
              </a:rPr>
              <a:t>++)</a:t>
            </a:r>
          </a:p>
          <a:p>
            <a:pPr>
              <a:lnSpc>
                <a:spcPct val="150000"/>
              </a:lnSpc>
            </a:pPr>
            <a:r>
              <a:rPr lang="en-US" altLang="zh-CN" sz="2400" b="1" dirty="0">
                <a:ea typeface="宋体" pitchFamily="2" charset="-122"/>
              </a:rPr>
              <a:t>{</a:t>
            </a:r>
          </a:p>
          <a:p>
            <a:pPr>
              <a:lnSpc>
                <a:spcPct val="150000"/>
              </a:lnSpc>
            </a:pPr>
            <a:r>
              <a:rPr lang="en-US" altLang="zh-CN" sz="2400" b="1" dirty="0">
                <a:ea typeface="宋体" pitchFamily="2" charset="-122"/>
              </a:rPr>
              <a:t>    </a:t>
            </a:r>
            <a:r>
              <a:rPr lang="en-US" altLang="zh-CN" sz="2400" b="1" dirty="0" err="1">
                <a:solidFill>
                  <a:srgbClr val="C00000"/>
                </a:solidFill>
                <a:ea typeface="宋体" pitchFamily="2" charset="-122"/>
              </a:rPr>
              <a:t>printf</a:t>
            </a:r>
            <a:r>
              <a:rPr lang="en-US" altLang="zh-CN" sz="2400" b="1" dirty="0">
                <a:solidFill>
                  <a:srgbClr val="C00000"/>
                </a:solidFill>
                <a:ea typeface="宋体" pitchFamily="2" charset="-122"/>
              </a:rPr>
              <a:t>(“Student %d”, i+1);</a:t>
            </a:r>
          </a:p>
          <a:p>
            <a:pPr>
              <a:lnSpc>
                <a:spcPct val="150000"/>
              </a:lnSpc>
            </a:pPr>
            <a:r>
              <a:rPr lang="en-US" altLang="zh-CN" sz="2400" b="1" dirty="0">
                <a:solidFill>
                  <a:srgbClr val="0000FF"/>
                </a:solidFill>
                <a:ea typeface="宋体" pitchFamily="2" charset="-122"/>
              </a:rPr>
              <a:t>    for(j=0; j&lt;3; j++)</a:t>
            </a:r>
          </a:p>
          <a:p>
            <a:pPr>
              <a:lnSpc>
                <a:spcPct val="150000"/>
              </a:lnSpc>
            </a:pPr>
            <a:r>
              <a:rPr lang="en-US" altLang="zh-CN" sz="2400" b="1" dirty="0">
                <a:solidFill>
                  <a:srgbClr val="0000FF"/>
                </a:solidFill>
                <a:ea typeface="宋体" pitchFamily="2" charset="-122"/>
              </a:rPr>
              <a:t>        </a:t>
            </a:r>
            <a:r>
              <a:rPr lang="en-US" altLang="zh-CN" sz="2400" b="1" dirty="0" err="1">
                <a:solidFill>
                  <a:srgbClr val="0000FF"/>
                </a:solidFill>
                <a:ea typeface="宋体" pitchFamily="2" charset="-122"/>
              </a:rPr>
              <a:t>scanf</a:t>
            </a:r>
            <a:r>
              <a:rPr lang="en-US" altLang="zh-CN" sz="2400" b="1" dirty="0">
                <a:solidFill>
                  <a:srgbClr val="0000FF"/>
                </a:solidFill>
                <a:ea typeface="宋体" pitchFamily="2" charset="-122"/>
              </a:rPr>
              <a:t>(“%f”, &amp;a[</a:t>
            </a:r>
            <a:r>
              <a:rPr lang="en-US" altLang="zh-CN" sz="2400" b="1" dirty="0" err="1">
                <a:solidFill>
                  <a:srgbClr val="0000FF"/>
                </a:solidFill>
                <a:ea typeface="宋体" pitchFamily="2" charset="-122"/>
              </a:rPr>
              <a:t>i</a:t>
            </a:r>
            <a:r>
              <a:rPr lang="en-US" altLang="zh-CN" sz="2400" b="1" dirty="0">
                <a:solidFill>
                  <a:srgbClr val="0000FF"/>
                </a:solidFill>
                <a:ea typeface="宋体" pitchFamily="2" charset="-122"/>
              </a:rPr>
              <a:t>][j]);</a:t>
            </a:r>
          </a:p>
          <a:p>
            <a:pPr>
              <a:lnSpc>
                <a:spcPct val="150000"/>
              </a:lnSpc>
            </a:pPr>
            <a:r>
              <a:rPr lang="en-US" altLang="zh-CN" sz="2400" b="1" dirty="0">
                <a:ea typeface="宋体" pitchFamily="2" charset="-122"/>
              </a:rPr>
              <a:t> }</a:t>
            </a:r>
          </a:p>
        </p:txBody>
      </p:sp>
      <p:sp>
        <p:nvSpPr>
          <p:cNvPr id="6" name="Text Box 10"/>
          <p:cNvSpPr txBox="1">
            <a:spLocks noChangeArrowheads="1"/>
          </p:cNvSpPr>
          <p:nvPr/>
        </p:nvSpPr>
        <p:spPr bwMode="auto">
          <a:xfrm>
            <a:off x="177799" y="834257"/>
            <a:ext cx="37204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latin typeface="隶书" pitchFamily="49" charset="-122"/>
                <a:ea typeface="隶书" pitchFamily="49" charset="-122"/>
              </a:rPr>
              <a:t>输入学生成绩</a:t>
            </a:r>
            <a:endParaRPr kumimoji="1" lang="en-US" altLang="zh-CN" sz="2800" b="1" dirty="0">
              <a:latin typeface="隶书" pitchFamily="49" charset="-122"/>
              <a:ea typeface="隶书" pitchFamily="49" charset="-122"/>
            </a:endParaRPr>
          </a:p>
        </p:txBody>
      </p:sp>
      <p:sp>
        <p:nvSpPr>
          <p:cNvPr id="5" name="Text Box 10"/>
          <p:cNvSpPr txBox="1">
            <a:spLocks noChangeArrowheads="1"/>
          </p:cNvSpPr>
          <p:nvPr/>
        </p:nvSpPr>
        <p:spPr bwMode="auto">
          <a:xfrm>
            <a:off x="4646191" y="1943793"/>
            <a:ext cx="39209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latin typeface="隶书" pitchFamily="49" charset="-122"/>
                <a:ea typeface="隶书" pitchFamily="49" charset="-122"/>
              </a:rPr>
              <a:t>计算总成绩与平均分</a:t>
            </a:r>
            <a:endParaRPr kumimoji="1" lang="en-US" altLang="zh-CN" sz="2800" b="1" dirty="0">
              <a:latin typeface="隶书" pitchFamily="49" charset="-122"/>
              <a:ea typeface="隶书" pitchFamily="49" charset="-122"/>
            </a:endParaRPr>
          </a:p>
        </p:txBody>
      </p:sp>
      <p:sp>
        <p:nvSpPr>
          <p:cNvPr id="7" name="Rectangle 5"/>
          <p:cNvSpPr>
            <a:spLocks noChangeArrowheads="1"/>
          </p:cNvSpPr>
          <p:nvPr/>
        </p:nvSpPr>
        <p:spPr bwMode="auto">
          <a:xfrm>
            <a:off x="4635163" y="2610890"/>
            <a:ext cx="4332373" cy="3970318"/>
          </a:xfrm>
          <a:prstGeom prst="rect">
            <a:avLst/>
          </a:prstGeom>
          <a:solidFill>
            <a:schemeClr val="bg1"/>
          </a:solidFill>
          <a:ln w="31750">
            <a:solidFill>
              <a:srgbClr val="FFC000"/>
            </a:solidFill>
            <a:miter lim="800000"/>
            <a:headEnd/>
            <a:tailEnd/>
          </a:ln>
          <a:effectLst/>
        </p:spPr>
        <p:txBody>
          <a:bodyPr wrap="square" anchor="ctr">
            <a:spAutoFit/>
          </a:bodyPr>
          <a:lstStyle/>
          <a:p>
            <a:pPr>
              <a:lnSpc>
                <a:spcPct val="150000"/>
              </a:lnSpc>
            </a:pPr>
            <a:r>
              <a:rPr lang="en-US" altLang="zh-CN" sz="2400" b="1" dirty="0">
                <a:ea typeface="宋体" pitchFamily="2" charset="-122"/>
              </a:rPr>
              <a:t>for(</a:t>
            </a:r>
            <a:r>
              <a:rPr lang="en-US" altLang="zh-CN" sz="2400" b="1" dirty="0" err="1">
                <a:ea typeface="宋体" pitchFamily="2" charset="-122"/>
              </a:rPr>
              <a:t>i</a:t>
            </a:r>
            <a:r>
              <a:rPr lang="en-US" altLang="zh-CN" sz="2400" b="1" dirty="0">
                <a:ea typeface="宋体" pitchFamily="2" charset="-122"/>
              </a:rPr>
              <a:t>=0; </a:t>
            </a:r>
            <a:r>
              <a:rPr lang="en-US" altLang="zh-CN" sz="2400" b="1" dirty="0" err="1">
                <a:ea typeface="宋体" pitchFamily="2" charset="-122"/>
              </a:rPr>
              <a:t>i</a:t>
            </a:r>
            <a:r>
              <a:rPr lang="en-US" altLang="zh-CN" sz="2400" b="1" dirty="0">
                <a:ea typeface="宋体" pitchFamily="2" charset="-122"/>
              </a:rPr>
              <a:t>&lt;</a:t>
            </a:r>
            <a:r>
              <a:rPr lang="en-US" altLang="zh-CN" sz="2400" b="1" dirty="0">
                <a:solidFill>
                  <a:srgbClr val="FF0000"/>
                </a:solidFill>
                <a:ea typeface="宋体" pitchFamily="2" charset="-122"/>
              </a:rPr>
              <a:t>n</a:t>
            </a:r>
            <a:r>
              <a:rPr lang="en-US" altLang="zh-CN" sz="2400" b="1" dirty="0">
                <a:ea typeface="宋体" pitchFamily="2" charset="-122"/>
              </a:rPr>
              <a:t>; </a:t>
            </a:r>
            <a:r>
              <a:rPr lang="en-US" altLang="zh-CN" sz="2400" b="1" dirty="0" err="1">
                <a:ea typeface="宋体" pitchFamily="2" charset="-122"/>
              </a:rPr>
              <a:t>i</a:t>
            </a:r>
            <a:r>
              <a:rPr lang="en-US" altLang="zh-CN" sz="2400" b="1" dirty="0">
                <a:ea typeface="宋体" pitchFamily="2" charset="-122"/>
              </a:rPr>
              <a:t>++)</a:t>
            </a:r>
          </a:p>
          <a:p>
            <a:pPr>
              <a:lnSpc>
                <a:spcPct val="150000"/>
              </a:lnSpc>
            </a:pPr>
            <a:r>
              <a:rPr lang="en-US" altLang="zh-CN" sz="2400" b="1" dirty="0">
                <a:ea typeface="宋体" pitchFamily="2" charset="-122"/>
              </a:rPr>
              <a:t>{</a:t>
            </a:r>
          </a:p>
          <a:p>
            <a:pPr>
              <a:lnSpc>
                <a:spcPct val="150000"/>
              </a:lnSpc>
            </a:pPr>
            <a:r>
              <a:rPr lang="en-US" altLang="zh-CN" sz="2400" b="1" dirty="0">
                <a:solidFill>
                  <a:srgbClr val="C00000"/>
                </a:solidFill>
                <a:ea typeface="宋体" pitchFamily="2" charset="-122"/>
              </a:rPr>
              <a:t>    a[</a:t>
            </a:r>
            <a:r>
              <a:rPr lang="en-US" altLang="zh-CN" sz="2400" b="1" dirty="0" err="1">
                <a:solidFill>
                  <a:srgbClr val="C00000"/>
                </a:solidFill>
                <a:ea typeface="宋体" pitchFamily="2" charset="-122"/>
              </a:rPr>
              <a:t>i</a:t>
            </a:r>
            <a:r>
              <a:rPr lang="en-US" altLang="zh-CN" sz="2400" b="1" dirty="0">
                <a:solidFill>
                  <a:srgbClr val="C00000"/>
                </a:solidFill>
                <a:ea typeface="宋体" pitchFamily="2" charset="-122"/>
              </a:rPr>
              <a:t>][3]=0;</a:t>
            </a:r>
          </a:p>
          <a:p>
            <a:pPr>
              <a:lnSpc>
                <a:spcPct val="150000"/>
              </a:lnSpc>
            </a:pPr>
            <a:r>
              <a:rPr lang="en-US" altLang="zh-CN" sz="2400" b="1" dirty="0">
                <a:solidFill>
                  <a:srgbClr val="0000FF"/>
                </a:solidFill>
                <a:ea typeface="宋体" pitchFamily="2" charset="-122"/>
              </a:rPr>
              <a:t>    for(j=0; j&lt;3; j++)</a:t>
            </a:r>
          </a:p>
          <a:p>
            <a:pPr>
              <a:lnSpc>
                <a:spcPct val="150000"/>
              </a:lnSpc>
            </a:pPr>
            <a:r>
              <a:rPr lang="en-US" altLang="zh-CN" sz="2400" b="1" dirty="0">
                <a:solidFill>
                  <a:srgbClr val="0000FF"/>
                </a:solidFill>
                <a:ea typeface="宋体" pitchFamily="2" charset="-122"/>
              </a:rPr>
              <a:t>        a[</a:t>
            </a:r>
            <a:r>
              <a:rPr lang="en-US" altLang="zh-CN" sz="2400" b="1" dirty="0" err="1">
                <a:solidFill>
                  <a:srgbClr val="0000FF"/>
                </a:solidFill>
                <a:ea typeface="宋体" pitchFamily="2" charset="-122"/>
              </a:rPr>
              <a:t>i</a:t>
            </a:r>
            <a:r>
              <a:rPr lang="en-US" altLang="zh-CN" sz="2400" b="1" dirty="0">
                <a:solidFill>
                  <a:srgbClr val="0000FF"/>
                </a:solidFill>
                <a:ea typeface="宋体" pitchFamily="2" charset="-122"/>
              </a:rPr>
              <a:t>][3]+=a[</a:t>
            </a:r>
            <a:r>
              <a:rPr lang="en-US" altLang="zh-CN" sz="2400" b="1" dirty="0" err="1">
                <a:solidFill>
                  <a:srgbClr val="0000FF"/>
                </a:solidFill>
                <a:ea typeface="宋体" pitchFamily="2" charset="-122"/>
              </a:rPr>
              <a:t>i</a:t>
            </a:r>
            <a:r>
              <a:rPr lang="en-US" altLang="zh-CN" sz="2400" b="1" dirty="0">
                <a:solidFill>
                  <a:srgbClr val="0000FF"/>
                </a:solidFill>
                <a:ea typeface="宋体" pitchFamily="2" charset="-122"/>
              </a:rPr>
              <a:t>][j];</a:t>
            </a:r>
          </a:p>
          <a:p>
            <a:pPr>
              <a:lnSpc>
                <a:spcPct val="150000"/>
              </a:lnSpc>
            </a:pPr>
            <a:r>
              <a:rPr lang="en-US" altLang="zh-CN" sz="2400" b="1" dirty="0">
                <a:ea typeface="宋体" pitchFamily="2" charset="-122"/>
              </a:rPr>
              <a:t>    a[</a:t>
            </a:r>
            <a:r>
              <a:rPr lang="en-US" altLang="zh-CN" sz="2400" b="1" dirty="0" err="1">
                <a:ea typeface="宋体" pitchFamily="2" charset="-122"/>
              </a:rPr>
              <a:t>i</a:t>
            </a:r>
            <a:r>
              <a:rPr lang="en-US" altLang="zh-CN" sz="2400" b="1" dirty="0">
                <a:ea typeface="宋体" pitchFamily="2" charset="-122"/>
              </a:rPr>
              <a:t>][4]=a[</a:t>
            </a:r>
            <a:r>
              <a:rPr lang="en-US" altLang="zh-CN" sz="2400" b="1" dirty="0" err="1">
                <a:ea typeface="宋体" pitchFamily="2" charset="-122"/>
              </a:rPr>
              <a:t>i</a:t>
            </a:r>
            <a:r>
              <a:rPr lang="en-US" altLang="zh-CN" sz="2400" b="1" dirty="0">
                <a:ea typeface="宋体" pitchFamily="2" charset="-122"/>
              </a:rPr>
              <a:t>][3]/3; </a:t>
            </a:r>
          </a:p>
          <a:p>
            <a:pPr>
              <a:lnSpc>
                <a:spcPct val="150000"/>
              </a:lnSpc>
            </a:pPr>
            <a:r>
              <a:rPr lang="en-US" altLang="zh-CN" sz="2400" b="1" dirty="0">
                <a:ea typeface="宋体" pitchFamily="2" charset="-122"/>
              </a:rPr>
              <a:t>}</a:t>
            </a:r>
          </a:p>
        </p:txBody>
      </p:sp>
      <p:sp>
        <p:nvSpPr>
          <p:cNvPr id="9" name="Rectangle 5"/>
          <p:cNvSpPr>
            <a:spLocks noChangeArrowheads="1"/>
          </p:cNvSpPr>
          <p:nvPr/>
        </p:nvSpPr>
        <p:spPr bwMode="auto">
          <a:xfrm>
            <a:off x="4245804" y="247943"/>
            <a:ext cx="4721732" cy="1172629"/>
          </a:xfrm>
          <a:prstGeom prst="rect">
            <a:avLst/>
          </a:prstGeom>
          <a:solidFill>
            <a:schemeClr val="bg1"/>
          </a:solidFill>
          <a:ln w="31750">
            <a:solidFill>
              <a:srgbClr val="00B050"/>
            </a:solidFill>
            <a:miter lim="800000"/>
            <a:headEnd/>
            <a:tailEnd/>
          </a:ln>
          <a:effectLst/>
        </p:spPr>
        <p:txBody>
          <a:bodyPr wrap="square" anchor="ctr">
            <a:spAutoFit/>
          </a:bodyPr>
          <a:lstStyle/>
          <a:p>
            <a:pPr>
              <a:lnSpc>
                <a:spcPct val="130000"/>
              </a:lnSpc>
            </a:pPr>
            <a:r>
              <a:rPr lang="en-US" altLang="zh-CN" b="1" dirty="0">
                <a:ea typeface="黑体" pitchFamily="2" charset="-122"/>
              </a:rPr>
              <a:t>C</a:t>
            </a:r>
            <a:r>
              <a:rPr lang="zh-CN" altLang="en-US" b="1" dirty="0">
                <a:ea typeface="黑体" pitchFamily="2" charset="-122"/>
              </a:rPr>
              <a:t>语言    英语      数学     总成绩    平均成绩</a:t>
            </a:r>
            <a:endParaRPr lang="en-US" altLang="zh-CN" b="1" dirty="0">
              <a:ea typeface="黑体" pitchFamily="2" charset="-122"/>
            </a:endParaRPr>
          </a:p>
          <a:p>
            <a:pPr>
              <a:lnSpc>
                <a:spcPct val="130000"/>
              </a:lnSpc>
            </a:pPr>
            <a:r>
              <a:rPr lang="en-US" altLang="zh-CN" b="1" dirty="0">
                <a:ea typeface="黑体" pitchFamily="2" charset="-122"/>
              </a:rPr>
              <a:t>   90         80         85</a:t>
            </a:r>
            <a:r>
              <a:rPr lang="zh-CN" altLang="en-US" b="1" dirty="0">
                <a:ea typeface="黑体" pitchFamily="2" charset="-122"/>
              </a:rPr>
              <a:t>          ？               ？</a:t>
            </a:r>
            <a:endParaRPr lang="en-US" altLang="zh-CN" b="1" dirty="0">
              <a:ea typeface="黑体" pitchFamily="2" charset="-122"/>
            </a:endParaRPr>
          </a:p>
          <a:p>
            <a:pPr>
              <a:lnSpc>
                <a:spcPct val="130000"/>
              </a:lnSpc>
            </a:pPr>
            <a:r>
              <a:rPr lang="en-US" altLang="zh-CN" b="1" dirty="0">
                <a:ea typeface="黑体" pitchFamily="2" charset="-122"/>
              </a:rPr>
              <a:t> </a:t>
            </a:r>
            <a:r>
              <a:rPr lang="zh-CN" altLang="en-US" b="1" dirty="0">
                <a:ea typeface="黑体" pitchFamily="2" charset="-122"/>
              </a:rPr>
              <a:t>  </a:t>
            </a:r>
            <a:r>
              <a:rPr lang="en-US" altLang="zh-CN" b="1" dirty="0">
                <a:ea typeface="黑体" pitchFamily="2" charset="-122"/>
              </a:rPr>
              <a:t>70         90         65</a:t>
            </a:r>
            <a:r>
              <a:rPr lang="zh-CN" altLang="en-US" b="1" dirty="0">
                <a:ea typeface="黑体" pitchFamily="2" charset="-122"/>
              </a:rPr>
              <a:t>          ？               ？</a:t>
            </a:r>
            <a:endParaRPr lang="en-US" altLang="zh-CN" b="1" dirty="0">
              <a:ea typeface="黑体" pitchFamily="2" charset="-122"/>
            </a:endParaRPr>
          </a:p>
        </p:txBody>
      </p:sp>
    </p:spTree>
    <p:extLst>
      <p:ext uri="{BB962C8B-B14F-4D97-AF65-F5344CB8AC3E}">
        <p14:creationId xmlns:p14="http://schemas.microsoft.com/office/powerpoint/2010/main" val="26093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bg/>
                                          </p:spTgt>
                                        </p:tgtEl>
                                        <p:attrNameLst>
                                          <p:attrName>style.visibility</p:attrName>
                                        </p:attrNameLst>
                                      </p:cBhvr>
                                      <p:to>
                                        <p:strVal val="visible"/>
                                      </p:to>
                                    </p:set>
                                    <p:animEffect transition="in" filter="barn(inVertical)">
                                      <p:cBhvr>
                                        <p:cTn id="17" dur="500"/>
                                        <p:tgtEl>
                                          <p:spTgt spid="15">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animEffect transition="in" filter="barn(inVertical)">
                                      <p:cBhvr>
                                        <p:cTn id="20" dur="500"/>
                                        <p:tgtEl>
                                          <p:spTgt spid="1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barn(inVertical)">
                                      <p:cBhvr>
                                        <p:cTn id="25" dur="500"/>
                                        <p:tgtEl>
                                          <p:spTgt spid="1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5">
                                            <p:txEl>
                                              <p:pRg st="2" end="2"/>
                                            </p:txEl>
                                          </p:spTgt>
                                        </p:tgtEl>
                                        <p:attrNameLst>
                                          <p:attrName>style.visibility</p:attrName>
                                        </p:attrNameLst>
                                      </p:cBhvr>
                                      <p:to>
                                        <p:strVal val="visible"/>
                                      </p:to>
                                    </p:set>
                                    <p:animEffect transition="in" filter="barn(inVertical)">
                                      <p:cBhvr>
                                        <p:cTn id="30" dur="500"/>
                                        <p:tgtEl>
                                          <p:spTgt spid="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5">
                                            <p:txEl>
                                              <p:pRg st="3" end="3"/>
                                            </p:txEl>
                                          </p:spTgt>
                                        </p:tgtEl>
                                        <p:attrNameLst>
                                          <p:attrName>style.visibility</p:attrName>
                                        </p:attrNameLst>
                                      </p:cBhvr>
                                      <p:to>
                                        <p:strVal val="visible"/>
                                      </p:to>
                                    </p:set>
                                    <p:animEffect transition="in" filter="barn(inVertical)">
                                      <p:cBhvr>
                                        <p:cTn id="35" dur="500"/>
                                        <p:tgtEl>
                                          <p:spTgt spid="1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5">
                                            <p:txEl>
                                              <p:pRg st="4" end="4"/>
                                            </p:txEl>
                                          </p:spTgt>
                                        </p:tgtEl>
                                        <p:attrNameLst>
                                          <p:attrName>style.visibility</p:attrName>
                                        </p:attrNameLst>
                                      </p:cBhvr>
                                      <p:to>
                                        <p:strVal val="visible"/>
                                      </p:to>
                                    </p:set>
                                    <p:animEffect transition="in" filter="barn(inVertical)">
                                      <p:cBhvr>
                                        <p:cTn id="40" dur="500"/>
                                        <p:tgtEl>
                                          <p:spTgt spid="15">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5">
                                            <p:txEl>
                                              <p:pRg st="5" end="5"/>
                                            </p:txEl>
                                          </p:spTgt>
                                        </p:tgtEl>
                                        <p:attrNameLst>
                                          <p:attrName>style.visibility</p:attrName>
                                        </p:attrNameLst>
                                      </p:cBhvr>
                                      <p:to>
                                        <p:strVal val="visible"/>
                                      </p:to>
                                    </p:set>
                                    <p:animEffect transition="in" filter="barn(inVertical)">
                                      <p:cBhvr>
                                        <p:cTn id="45" dur="500"/>
                                        <p:tgtEl>
                                          <p:spTgt spid="15">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5">
                                            <p:txEl>
                                              <p:pRg st="6" end="6"/>
                                            </p:txEl>
                                          </p:spTgt>
                                        </p:tgtEl>
                                        <p:attrNameLst>
                                          <p:attrName>style.visibility</p:attrName>
                                        </p:attrNameLst>
                                      </p:cBhvr>
                                      <p:to>
                                        <p:strVal val="visible"/>
                                      </p:to>
                                    </p:set>
                                    <p:animEffect transition="in" filter="barn(inVertical)">
                                      <p:cBhvr>
                                        <p:cTn id="50" dur="500"/>
                                        <p:tgtEl>
                                          <p:spTgt spid="15">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arn(inVertical)">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7">
                                            <p:bg/>
                                          </p:spTgt>
                                        </p:tgtEl>
                                        <p:attrNameLst>
                                          <p:attrName>style.visibility</p:attrName>
                                        </p:attrNameLst>
                                      </p:cBhvr>
                                      <p:to>
                                        <p:strVal val="visible"/>
                                      </p:to>
                                    </p:set>
                                    <p:animEffect transition="in" filter="barn(inVertical)">
                                      <p:cBhvr>
                                        <p:cTn id="60" dur="500"/>
                                        <p:tgtEl>
                                          <p:spTgt spid="7">
                                            <p:bg/>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barn(inVertical)">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7">
                                            <p:txEl>
                                              <p:pRg st="1" end="1"/>
                                            </p:txEl>
                                          </p:spTgt>
                                        </p:tgtEl>
                                        <p:attrNameLst>
                                          <p:attrName>style.visibility</p:attrName>
                                        </p:attrNameLst>
                                      </p:cBhvr>
                                      <p:to>
                                        <p:strVal val="visible"/>
                                      </p:to>
                                    </p:set>
                                    <p:animEffect transition="in" filter="barn(inVertical)">
                                      <p:cBhvr>
                                        <p:cTn id="70" dur="500"/>
                                        <p:tgtEl>
                                          <p:spTgt spid="7">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7">
                                            <p:txEl>
                                              <p:pRg st="2" end="2"/>
                                            </p:txEl>
                                          </p:spTgt>
                                        </p:tgtEl>
                                        <p:attrNameLst>
                                          <p:attrName>style.visibility</p:attrName>
                                        </p:attrNameLst>
                                      </p:cBhvr>
                                      <p:to>
                                        <p:strVal val="visible"/>
                                      </p:to>
                                    </p:set>
                                    <p:animEffect transition="in" filter="barn(inVertical)">
                                      <p:cBhvr>
                                        <p:cTn id="75" dur="500"/>
                                        <p:tgtEl>
                                          <p:spTgt spid="7">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7">
                                            <p:txEl>
                                              <p:pRg st="3" end="3"/>
                                            </p:txEl>
                                          </p:spTgt>
                                        </p:tgtEl>
                                        <p:attrNameLst>
                                          <p:attrName>style.visibility</p:attrName>
                                        </p:attrNameLst>
                                      </p:cBhvr>
                                      <p:to>
                                        <p:strVal val="visible"/>
                                      </p:to>
                                    </p:set>
                                    <p:animEffect transition="in" filter="barn(inVertical)">
                                      <p:cBhvr>
                                        <p:cTn id="80" dur="500"/>
                                        <p:tgtEl>
                                          <p:spTgt spid="7">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7">
                                            <p:txEl>
                                              <p:pRg st="4" end="4"/>
                                            </p:txEl>
                                          </p:spTgt>
                                        </p:tgtEl>
                                        <p:attrNameLst>
                                          <p:attrName>style.visibility</p:attrName>
                                        </p:attrNameLst>
                                      </p:cBhvr>
                                      <p:to>
                                        <p:strVal val="visible"/>
                                      </p:to>
                                    </p:set>
                                    <p:animEffect transition="in" filter="barn(inVertical)">
                                      <p:cBhvr>
                                        <p:cTn id="85" dur="500"/>
                                        <p:tgtEl>
                                          <p:spTgt spid="7">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7">
                                            <p:txEl>
                                              <p:pRg st="5" end="5"/>
                                            </p:txEl>
                                          </p:spTgt>
                                        </p:tgtEl>
                                        <p:attrNameLst>
                                          <p:attrName>style.visibility</p:attrName>
                                        </p:attrNameLst>
                                      </p:cBhvr>
                                      <p:to>
                                        <p:strVal val="visible"/>
                                      </p:to>
                                    </p:set>
                                    <p:animEffect transition="in" filter="barn(inVertical)">
                                      <p:cBhvr>
                                        <p:cTn id="90" dur="500"/>
                                        <p:tgtEl>
                                          <p:spTgt spid="7">
                                            <p:txEl>
                                              <p:pRg st="5" end="5"/>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7">
                                            <p:txEl>
                                              <p:pRg st="6" end="6"/>
                                            </p:txEl>
                                          </p:spTgt>
                                        </p:tgtEl>
                                        <p:attrNameLst>
                                          <p:attrName>style.visibility</p:attrName>
                                        </p:attrNameLst>
                                      </p:cBhvr>
                                      <p:to>
                                        <p:strVal val="visible"/>
                                      </p:to>
                                    </p:set>
                                    <p:animEffect transition="in" filter="barn(inVertical)">
                                      <p:cBhvr>
                                        <p:cTn id="9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P spid="6" grpId="0"/>
      <p:bldP spid="5" grpId="0"/>
      <p:bldP spid="7" grpId="0" build="p"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42</a:t>
            </a:fld>
            <a:endParaRPr lang="en-US" altLang="zh-CN" sz="1400" b="0"/>
          </a:p>
        </p:txBody>
      </p:sp>
      <p:sp>
        <p:nvSpPr>
          <p:cNvPr id="5" name="Text Box 10"/>
          <p:cNvSpPr txBox="1">
            <a:spLocks noChangeArrowheads="1"/>
          </p:cNvSpPr>
          <p:nvPr/>
        </p:nvSpPr>
        <p:spPr bwMode="auto">
          <a:xfrm>
            <a:off x="558962" y="2598318"/>
            <a:ext cx="313072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latin typeface="隶书" pitchFamily="49" charset="-122"/>
                <a:ea typeface="隶书" pitchFamily="49" charset="-122"/>
              </a:rPr>
              <a:t>计算每门课程的平均分</a:t>
            </a:r>
            <a:endParaRPr kumimoji="1" lang="en-US" altLang="zh-CN" sz="2800" b="1" dirty="0">
              <a:latin typeface="隶书" pitchFamily="49" charset="-122"/>
              <a:ea typeface="隶书" pitchFamily="49" charset="-122"/>
            </a:endParaRPr>
          </a:p>
        </p:txBody>
      </p:sp>
      <p:sp>
        <p:nvSpPr>
          <p:cNvPr id="7" name="Rectangle 5"/>
          <p:cNvSpPr>
            <a:spLocks noChangeArrowheads="1"/>
          </p:cNvSpPr>
          <p:nvPr/>
        </p:nvSpPr>
        <p:spPr bwMode="auto">
          <a:xfrm>
            <a:off x="4153146" y="2598318"/>
            <a:ext cx="4332373" cy="3970318"/>
          </a:xfrm>
          <a:prstGeom prst="rect">
            <a:avLst/>
          </a:prstGeom>
          <a:solidFill>
            <a:schemeClr val="bg1"/>
          </a:solidFill>
          <a:ln w="31750">
            <a:solidFill>
              <a:srgbClr val="FFC000"/>
            </a:solidFill>
            <a:miter lim="800000"/>
            <a:headEnd/>
            <a:tailEnd/>
          </a:ln>
          <a:effectLst/>
        </p:spPr>
        <p:txBody>
          <a:bodyPr wrap="square" anchor="ctr">
            <a:spAutoFit/>
          </a:bodyPr>
          <a:lstStyle/>
          <a:p>
            <a:pPr>
              <a:lnSpc>
                <a:spcPct val="150000"/>
              </a:lnSpc>
            </a:pPr>
            <a:r>
              <a:rPr lang="en-US" altLang="zh-CN" sz="2400" b="1" dirty="0">
                <a:ea typeface="宋体" pitchFamily="2" charset="-122"/>
              </a:rPr>
              <a:t>for(j=0; j&lt;</a:t>
            </a:r>
            <a:r>
              <a:rPr lang="en-US" altLang="zh-CN" sz="2400" b="1" dirty="0">
                <a:solidFill>
                  <a:srgbClr val="FF0000"/>
                </a:solidFill>
                <a:ea typeface="宋体" pitchFamily="2" charset="-122"/>
              </a:rPr>
              <a:t>3</a:t>
            </a:r>
            <a:r>
              <a:rPr lang="en-US" altLang="zh-CN" sz="2400" b="1" dirty="0">
                <a:ea typeface="宋体" pitchFamily="2" charset="-122"/>
              </a:rPr>
              <a:t>; j++)</a:t>
            </a:r>
          </a:p>
          <a:p>
            <a:pPr>
              <a:lnSpc>
                <a:spcPct val="150000"/>
              </a:lnSpc>
            </a:pPr>
            <a:r>
              <a:rPr lang="en-US" altLang="zh-CN" sz="2400" b="1" dirty="0">
                <a:ea typeface="宋体" pitchFamily="2" charset="-122"/>
              </a:rPr>
              <a:t>{</a:t>
            </a:r>
          </a:p>
          <a:p>
            <a:pPr>
              <a:lnSpc>
                <a:spcPct val="150000"/>
              </a:lnSpc>
            </a:pPr>
            <a:r>
              <a:rPr lang="en-US" altLang="zh-CN" sz="2400" b="1" dirty="0">
                <a:solidFill>
                  <a:srgbClr val="C00000"/>
                </a:solidFill>
                <a:ea typeface="宋体" pitchFamily="2" charset="-122"/>
              </a:rPr>
              <a:t>    sum=0;</a:t>
            </a:r>
          </a:p>
          <a:p>
            <a:pPr>
              <a:lnSpc>
                <a:spcPct val="150000"/>
              </a:lnSpc>
            </a:pPr>
            <a:r>
              <a:rPr lang="en-US" altLang="zh-CN" sz="2400" b="1" dirty="0">
                <a:solidFill>
                  <a:srgbClr val="0000FF"/>
                </a:solidFill>
                <a:ea typeface="宋体" pitchFamily="2" charset="-122"/>
              </a:rPr>
              <a:t>    for(</a:t>
            </a:r>
            <a:r>
              <a:rPr lang="en-US" altLang="zh-CN" sz="2400" b="1" dirty="0" err="1">
                <a:solidFill>
                  <a:srgbClr val="0000FF"/>
                </a:solidFill>
                <a:ea typeface="宋体" pitchFamily="2" charset="-122"/>
              </a:rPr>
              <a:t>i</a:t>
            </a:r>
            <a:r>
              <a:rPr lang="en-US" altLang="zh-CN" sz="2400" b="1" dirty="0">
                <a:solidFill>
                  <a:srgbClr val="0000FF"/>
                </a:solidFill>
                <a:ea typeface="宋体" pitchFamily="2" charset="-122"/>
              </a:rPr>
              <a:t>=0; </a:t>
            </a:r>
            <a:r>
              <a:rPr lang="en-US" altLang="zh-CN" sz="2400" b="1" dirty="0" err="1">
                <a:solidFill>
                  <a:srgbClr val="0000FF"/>
                </a:solidFill>
                <a:ea typeface="宋体" pitchFamily="2" charset="-122"/>
              </a:rPr>
              <a:t>i</a:t>
            </a:r>
            <a:r>
              <a:rPr lang="en-US" altLang="zh-CN" sz="2400" b="1" dirty="0">
                <a:solidFill>
                  <a:srgbClr val="0000FF"/>
                </a:solidFill>
                <a:ea typeface="宋体" pitchFamily="2" charset="-122"/>
              </a:rPr>
              <a:t>&lt;</a:t>
            </a:r>
            <a:r>
              <a:rPr lang="en-US" altLang="zh-CN" sz="2400" b="1" dirty="0">
                <a:solidFill>
                  <a:srgbClr val="FF0000"/>
                </a:solidFill>
                <a:ea typeface="宋体" pitchFamily="2" charset="-122"/>
              </a:rPr>
              <a:t>n</a:t>
            </a:r>
            <a:r>
              <a:rPr lang="en-US" altLang="zh-CN" sz="2400" b="1" dirty="0">
                <a:solidFill>
                  <a:srgbClr val="0000FF"/>
                </a:solidFill>
                <a:ea typeface="宋体" pitchFamily="2" charset="-122"/>
              </a:rPr>
              <a:t>; </a:t>
            </a:r>
            <a:r>
              <a:rPr lang="en-US" altLang="zh-CN" sz="2400" b="1" dirty="0" err="1">
                <a:solidFill>
                  <a:srgbClr val="0000FF"/>
                </a:solidFill>
                <a:ea typeface="宋体" pitchFamily="2" charset="-122"/>
              </a:rPr>
              <a:t>i</a:t>
            </a:r>
            <a:r>
              <a:rPr lang="en-US" altLang="zh-CN" sz="2400" b="1" dirty="0">
                <a:solidFill>
                  <a:srgbClr val="0000FF"/>
                </a:solidFill>
                <a:ea typeface="宋体" pitchFamily="2" charset="-122"/>
              </a:rPr>
              <a:t>++)</a:t>
            </a:r>
          </a:p>
          <a:p>
            <a:pPr>
              <a:lnSpc>
                <a:spcPct val="150000"/>
              </a:lnSpc>
            </a:pPr>
            <a:r>
              <a:rPr lang="en-US" altLang="zh-CN" sz="2400" b="1" dirty="0">
                <a:solidFill>
                  <a:srgbClr val="0000FF"/>
                </a:solidFill>
                <a:ea typeface="宋体" pitchFamily="2" charset="-122"/>
              </a:rPr>
              <a:t>        sum+=a[</a:t>
            </a:r>
            <a:r>
              <a:rPr lang="en-US" altLang="zh-CN" sz="2400" b="1" dirty="0" err="1">
                <a:solidFill>
                  <a:srgbClr val="0000FF"/>
                </a:solidFill>
                <a:ea typeface="宋体" pitchFamily="2" charset="-122"/>
              </a:rPr>
              <a:t>i</a:t>
            </a:r>
            <a:r>
              <a:rPr lang="en-US" altLang="zh-CN" sz="2400" b="1" dirty="0">
                <a:solidFill>
                  <a:srgbClr val="0000FF"/>
                </a:solidFill>
                <a:ea typeface="宋体" pitchFamily="2" charset="-122"/>
              </a:rPr>
              <a:t>][j];</a:t>
            </a:r>
          </a:p>
          <a:p>
            <a:pPr>
              <a:lnSpc>
                <a:spcPct val="150000"/>
              </a:lnSpc>
            </a:pPr>
            <a:r>
              <a:rPr lang="en-US" altLang="zh-CN" sz="2400" b="1" dirty="0">
                <a:ea typeface="宋体" pitchFamily="2" charset="-122"/>
              </a:rPr>
              <a:t>    </a:t>
            </a:r>
            <a:r>
              <a:rPr lang="en-US" altLang="zh-CN" sz="2400" b="1" dirty="0" err="1">
                <a:ea typeface="宋体" pitchFamily="2" charset="-122"/>
              </a:rPr>
              <a:t>avg</a:t>
            </a:r>
            <a:r>
              <a:rPr lang="en-US" altLang="zh-CN" sz="2400" b="1" dirty="0">
                <a:ea typeface="宋体" pitchFamily="2" charset="-122"/>
              </a:rPr>
              <a:t>[j]=sum/n; </a:t>
            </a:r>
          </a:p>
          <a:p>
            <a:pPr>
              <a:lnSpc>
                <a:spcPct val="150000"/>
              </a:lnSpc>
            </a:pPr>
            <a:r>
              <a:rPr lang="en-US" altLang="zh-CN" sz="2400" b="1" dirty="0">
                <a:ea typeface="宋体" pitchFamily="2" charset="-122"/>
              </a:rPr>
              <a:t>}</a:t>
            </a:r>
          </a:p>
        </p:txBody>
      </p:sp>
      <p:sp>
        <p:nvSpPr>
          <p:cNvPr id="9" name="Rectangle 5"/>
          <p:cNvSpPr>
            <a:spLocks noChangeArrowheads="1"/>
          </p:cNvSpPr>
          <p:nvPr/>
        </p:nvSpPr>
        <p:spPr bwMode="auto">
          <a:xfrm>
            <a:off x="558962" y="304297"/>
            <a:ext cx="6515607" cy="2012859"/>
          </a:xfrm>
          <a:prstGeom prst="rect">
            <a:avLst/>
          </a:prstGeom>
          <a:solidFill>
            <a:schemeClr val="bg1"/>
          </a:solidFill>
          <a:ln w="31750">
            <a:solidFill>
              <a:srgbClr val="0000FF"/>
            </a:solidFill>
            <a:miter lim="800000"/>
            <a:headEnd/>
            <a:tailEnd/>
          </a:ln>
          <a:effectLst/>
        </p:spPr>
        <p:txBody>
          <a:bodyPr wrap="square" anchor="ctr">
            <a:spAutoFit/>
          </a:bodyPr>
          <a:lstStyle/>
          <a:p>
            <a:pPr>
              <a:lnSpc>
                <a:spcPct val="130000"/>
              </a:lnSpc>
            </a:pPr>
            <a:r>
              <a:rPr lang="en-US" altLang="zh-CN" sz="2400" b="1" dirty="0">
                <a:ea typeface="黑体" pitchFamily="2" charset="-122"/>
              </a:rPr>
              <a:t>C</a:t>
            </a:r>
            <a:r>
              <a:rPr lang="zh-CN" altLang="en-US" sz="2400" b="1" dirty="0">
                <a:ea typeface="黑体" pitchFamily="2" charset="-122"/>
              </a:rPr>
              <a:t>语言      英语       数学     总成绩      平均成绩</a:t>
            </a:r>
            <a:endParaRPr lang="en-US" altLang="zh-CN" sz="2400" b="1" dirty="0">
              <a:ea typeface="黑体" pitchFamily="2" charset="-122"/>
            </a:endParaRPr>
          </a:p>
          <a:p>
            <a:pPr>
              <a:lnSpc>
                <a:spcPct val="130000"/>
              </a:lnSpc>
            </a:pPr>
            <a:r>
              <a:rPr lang="en-US" altLang="zh-CN" sz="2400" b="1" dirty="0">
                <a:ea typeface="黑体" pitchFamily="2" charset="-122"/>
              </a:rPr>
              <a:t>   90           80           85</a:t>
            </a:r>
            <a:r>
              <a:rPr lang="zh-CN" altLang="en-US" sz="2400" b="1" dirty="0">
                <a:ea typeface="黑体" pitchFamily="2" charset="-122"/>
              </a:rPr>
              <a:t>          ？               ？</a:t>
            </a:r>
            <a:endParaRPr lang="en-US" altLang="zh-CN" sz="2400" b="1" dirty="0">
              <a:ea typeface="黑体" pitchFamily="2" charset="-122"/>
            </a:endParaRPr>
          </a:p>
          <a:p>
            <a:pPr>
              <a:lnSpc>
                <a:spcPct val="130000"/>
              </a:lnSpc>
            </a:pPr>
            <a:r>
              <a:rPr lang="en-US" altLang="zh-CN" sz="2400" b="1" dirty="0">
                <a:ea typeface="黑体" pitchFamily="2" charset="-122"/>
              </a:rPr>
              <a:t> </a:t>
            </a:r>
            <a:r>
              <a:rPr lang="zh-CN" altLang="en-US" sz="2400" b="1" dirty="0">
                <a:ea typeface="黑体" pitchFamily="2" charset="-122"/>
              </a:rPr>
              <a:t>  </a:t>
            </a:r>
            <a:r>
              <a:rPr lang="en-US" altLang="zh-CN" sz="2400" b="1" dirty="0">
                <a:ea typeface="黑体" pitchFamily="2" charset="-122"/>
              </a:rPr>
              <a:t>70           90           65</a:t>
            </a:r>
            <a:r>
              <a:rPr lang="zh-CN" altLang="en-US" sz="2400" b="1" dirty="0">
                <a:ea typeface="黑体" pitchFamily="2" charset="-122"/>
              </a:rPr>
              <a:t>          ？               ？</a:t>
            </a:r>
            <a:endParaRPr lang="en-US" altLang="zh-CN" sz="2400" b="1" dirty="0">
              <a:ea typeface="黑体" pitchFamily="2" charset="-122"/>
            </a:endParaRPr>
          </a:p>
          <a:p>
            <a:pPr>
              <a:lnSpc>
                <a:spcPct val="130000"/>
              </a:lnSpc>
            </a:pPr>
            <a:r>
              <a:rPr lang="zh-CN" altLang="en-US" sz="2400" b="1" dirty="0">
                <a:ea typeface="黑体" pitchFamily="2" charset="-122"/>
              </a:rPr>
              <a:t>             </a:t>
            </a:r>
            <a:r>
              <a:rPr lang="en-US" altLang="zh-CN" sz="2400" b="1" dirty="0">
                <a:ea typeface="黑体" pitchFamily="2" charset="-122"/>
              </a:rPr>
              <a:t>……                              ……</a:t>
            </a:r>
          </a:p>
        </p:txBody>
      </p:sp>
      <p:sp>
        <p:nvSpPr>
          <p:cNvPr id="10" name="Text Box 10"/>
          <p:cNvSpPr txBox="1">
            <a:spLocks noChangeArrowheads="1"/>
          </p:cNvSpPr>
          <p:nvPr/>
        </p:nvSpPr>
        <p:spPr bwMode="auto">
          <a:xfrm>
            <a:off x="558961" y="4106423"/>
            <a:ext cx="31307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marL="457200" indent="-457200" eaLnBrk="1" hangingPunct="1">
              <a:buFont typeface="Wingdings" pitchFamily="2" charset="2"/>
              <a:buChar char="Ø"/>
            </a:pPr>
            <a:r>
              <a:rPr kumimoji="1" lang="zh-CN" altLang="en-US" sz="2800" b="1" dirty="0">
                <a:latin typeface="隶书" pitchFamily="49" charset="-122"/>
                <a:ea typeface="隶书" pitchFamily="49" charset="-122"/>
              </a:rPr>
              <a:t>最后输出（略）</a:t>
            </a:r>
            <a:endParaRPr kumimoji="1" lang="en-US" altLang="zh-CN" sz="2800" b="1" dirty="0">
              <a:latin typeface="隶书" pitchFamily="49" charset="-122"/>
              <a:ea typeface="隶书" pitchFamily="49" charset="-122"/>
            </a:endParaRPr>
          </a:p>
        </p:txBody>
      </p:sp>
    </p:spTree>
    <p:extLst>
      <p:ext uri="{BB962C8B-B14F-4D97-AF65-F5344CB8AC3E}">
        <p14:creationId xmlns:p14="http://schemas.microsoft.com/office/powerpoint/2010/main" val="50973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barn(inVertical)">
                                      <p:cBhvr>
                                        <p:cTn id="17" dur="500"/>
                                        <p:tgtEl>
                                          <p:spTgt spid="7">
                                            <p:bg/>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arn(inVertic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barn(inVertical)">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barn(inVertical)">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barn(inVertical)">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barn(inVertical)">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barn(inVertical)">
                                      <p:cBhvr>
                                        <p:cTn id="47" dur="500"/>
                                        <p:tgtEl>
                                          <p:spTgt spid="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barn(inVertical)">
                                      <p:cBhvr>
                                        <p:cTn id="52" dur="500"/>
                                        <p:tgtEl>
                                          <p:spTgt spid="7">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arn(inVertical)">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animBg="1"/>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577850" y="284163"/>
            <a:ext cx="856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400">
                <a:latin typeface="Times New Roman" pitchFamily="18" charset="0"/>
              </a:rPr>
              <a:t>例  读入下表中值到数组，分别求各行、各列及表中所有数之和</a:t>
            </a:r>
          </a:p>
        </p:txBody>
      </p:sp>
      <p:grpSp>
        <p:nvGrpSpPr>
          <p:cNvPr id="37906" name="Group 18"/>
          <p:cNvGrpSpPr>
            <a:grpSpLocks/>
          </p:cNvGrpSpPr>
          <p:nvPr/>
        </p:nvGrpSpPr>
        <p:grpSpPr bwMode="auto">
          <a:xfrm>
            <a:off x="1263650" y="895350"/>
            <a:ext cx="2239963" cy="1711325"/>
            <a:chOff x="2045" y="1144"/>
            <a:chExt cx="1411" cy="1078"/>
          </a:xfrm>
        </p:grpSpPr>
        <p:grpSp>
          <p:nvGrpSpPr>
            <p:cNvPr id="24597" name="Group 13"/>
            <p:cNvGrpSpPr>
              <a:grpSpLocks/>
            </p:cNvGrpSpPr>
            <p:nvPr/>
          </p:nvGrpSpPr>
          <p:grpSpPr bwMode="auto">
            <a:xfrm>
              <a:off x="2045" y="1144"/>
              <a:ext cx="1411" cy="1078"/>
              <a:chOff x="2045" y="1144"/>
              <a:chExt cx="1411" cy="1078"/>
            </a:xfrm>
          </p:grpSpPr>
          <p:grpSp>
            <p:nvGrpSpPr>
              <p:cNvPr id="24602" name="Group 12"/>
              <p:cNvGrpSpPr>
                <a:grpSpLocks/>
              </p:cNvGrpSpPr>
              <p:nvPr/>
            </p:nvGrpSpPr>
            <p:grpSpPr bwMode="auto">
              <a:xfrm>
                <a:off x="2045" y="1144"/>
                <a:ext cx="1411" cy="1067"/>
                <a:chOff x="2045" y="1144"/>
                <a:chExt cx="1633" cy="1067"/>
              </a:xfrm>
            </p:grpSpPr>
            <p:sp>
              <p:nvSpPr>
                <p:cNvPr id="24605" name="Rectangle 6"/>
                <p:cNvSpPr>
                  <a:spLocks noChangeArrowheads="1"/>
                </p:cNvSpPr>
                <p:nvPr/>
              </p:nvSpPr>
              <p:spPr bwMode="auto">
                <a:xfrm>
                  <a:off x="2045" y="1144"/>
                  <a:ext cx="1622" cy="10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Line 7"/>
                <p:cNvSpPr>
                  <a:spLocks noChangeShapeType="1"/>
                </p:cNvSpPr>
                <p:nvPr/>
              </p:nvSpPr>
              <p:spPr bwMode="auto">
                <a:xfrm>
                  <a:off x="2045" y="1411"/>
                  <a:ext cx="16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7" name="Line 8"/>
                <p:cNvSpPr>
                  <a:spLocks noChangeShapeType="1"/>
                </p:cNvSpPr>
                <p:nvPr/>
              </p:nvSpPr>
              <p:spPr bwMode="auto">
                <a:xfrm>
                  <a:off x="2045" y="1667"/>
                  <a:ext cx="16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Line 9"/>
                <p:cNvSpPr>
                  <a:spLocks noChangeShapeType="1"/>
                </p:cNvSpPr>
                <p:nvPr/>
              </p:nvSpPr>
              <p:spPr bwMode="auto">
                <a:xfrm>
                  <a:off x="2056" y="1944"/>
                  <a:ext cx="16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603" name="Line 10"/>
              <p:cNvSpPr>
                <a:spLocks noChangeShapeType="1"/>
              </p:cNvSpPr>
              <p:nvPr/>
            </p:nvSpPr>
            <p:spPr bwMode="auto">
              <a:xfrm flipH="1">
                <a:off x="2500" y="1167"/>
                <a:ext cx="0" cy="10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Line 11"/>
              <p:cNvSpPr>
                <a:spLocks noChangeShapeType="1"/>
              </p:cNvSpPr>
              <p:nvPr/>
            </p:nvSpPr>
            <p:spPr bwMode="auto">
              <a:xfrm>
                <a:off x="2967" y="1144"/>
                <a:ext cx="0" cy="10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98" name="Text Box 14"/>
            <p:cNvSpPr txBox="1">
              <a:spLocks noChangeArrowheads="1"/>
            </p:cNvSpPr>
            <p:nvPr/>
          </p:nvSpPr>
          <p:spPr bwMode="auto">
            <a:xfrm>
              <a:off x="2108" y="1172"/>
              <a:ext cx="11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12         4         6</a:t>
              </a:r>
            </a:p>
          </p:txBody>
        </p:sp>
        <p:sp>
          <p:nvSpPr>
            <p:cNvPr id="24599" name="Text Box 15"/>
            <p:cNvSpPr txBox="1">
              <a:spLocks noChangeArrowheads="1"/>
            </p:cNvSpPr>
            <p:nvPr/>
          </p:nvSpPr>
          <p:spPr bwMode="auto">
            <a:xfrm>
              <a:off x="2108" y="1692"/>
              <a:ext cx="11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15         7         9</a:t>
              </a:r>
            </a:p>
          </p:txBody>
        </p:sp>
        <p:sp>
          <p:nvSpPr>
            <p:cNvPr id="24600" name="Text Box 16"/>
            <p:cNvSpPr txBox="1">
              <a:spLocks noChangeArrowheads="1"/>
            </p:cNvSpPr>
            <p:nvPr/>
          </p:nvSpPr>
          <p:spPr bwMode="auto">
            <a:xfrm>
              <a:off x="2108" y="1432"/>
              <a:ext cx="11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 8         23        3</a:t>
              </a:r>
            </a:p>
          </p:txBody>
        </p:sp>
        <p:sp>
          <p:nvSpPr>
            <p:cNvPr id="24601" name="Text Box 17"/>
            <p:cNvSpPr txBox="1">
              <a:spLocks noChangeArrowheads="1"/>
            </p:cNvSpPr>
            <p:nvPr/>
          </p:nvSpPr>
          <p:spPr bwMode="auto">
            <a:xfrm>
              <a:off x="2108" y="1953"/>
              <a:ext cx="1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 2          5        17</a:t>
              </a:r>
            </a:p>
          </p:txBody>
        </p:sp>
      </p:grpSp>
      <p:grpSp>
        <p:nvGrpSpPr>
          <p:cNvPr id="37925" name="Group 37"/>
          <p:cNvGrpSpPr>
            <a:grpSpLocks/>
          </p:cNvGrpSpPr>
          <p:nvPr/>
        </p:nvGrpSpPr>
        <p:grpSpPr bwMode="auto">
          <a:xfrm>
            <a:off x="590550" y="1427163"/>
            <a:ext cx="3000375" cy="2206625"/>
            <a:chOff x="2352" y="2207"/>
            <a:chExt cx="1890" cy="1390"/>
          </a:xfrm>
        </p:grpSpPr>
        <p:sp>
          <p:nvSpPr>
            <p:cNvPr id="24583" name="Line 23"/>
            <p:cNvSpPr>
              <a:spLocks noChangeShapeType="1"/>
            </p:cNvSpPr>
            <p:nvPr/>
          </p:nvSpPr>
          <p:spPr bwMode="auto">
            <a:xfrm>
              <a:off x="2352" y="2474"/>
              <a:ext cx="1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Line 24"/>
            <p:cNvSpPr>
              <a:spLocks noChangeShapeType="1"/>
            </p:cNvSpPr>
            <p:nvPr/>
          </p:nvSpPr>
          <p:spPr bwMode="auto">
            <a:xfrm>
              <a:off x="2352" y="2730"/>
              <a:ext cx="18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Line 25"/>
            <p:cNvSpPr>
              <a:spLocks noChangeShapeType="1"/>
            </p:cNvSpPr>
            <p:nvPr/>
          </p:nvSpPr>
          <p:spPr bwMode="auto">
            <a:xfrm>
              <a:off x="2365" y="3007"/>
              <a:ext cx="1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Text Box 28"/>
            <p:cNvSpPr txBox="1">
              <a:spLocks noChangeArrowheads="1"/>
            </p:cNvSpPr>
            <p:nvPr/>
          </p:nvSpPr>
          <p:spPr bwMode="auto">
            <a:xfrm>
              <a:off x="2415" y="2235"/>
              <a:ext cx="1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12         4         6          </a:t>
              </a:r>
              <a:r>
                <a:rPr kumimoji="1" lang="en-US" altLang="zh-CN" sz="2000">
                  <a:solidFill>
                    <a:srgbClr val="FF0000"/>
                  </a:solidFill>
                  <a:latin typeface="Times New Roman" pitchFamily="18" charset="0"/>
                </a:rPr>
                <a:t>22</a:t>
              </a:r>
              <a:endParaRPr kumimoji="1" lang="en-US" altLang="zh-CN" sz="2000">
                <a:latin typeface="Times New Roman" pitchFamily="18" charset="0"/>
              </a:endParaRPr>
            </a:p>
          </p:txBody>
        </p:sp>
        <p:sp>
          <p:nvSpPr>
            <p:cNvPr id="24587" name="Text Box 29"/>
            <p:cNvSpPr txBox="1">
              <a:spLocks noChangeArrowheads="1"/>
            </p:cNvSpPr>
            <p:nvPr/>
          </p:nvSpPr>
          <p:spPr bwMode="auto">
            <a:xfrm>
              <a:off x="2415" y="2755"/>
              <a:ext cx="1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15         7         9          </a:t>
              </a:r>
              <a:r>
                <a:rPr kumimoji="1" lang="en-US" altLang="zh-CN" sz="2000">
                  <a:solidFill>
                    <a:srgbClr val="FF0000"/>
                  </a:solidFill>
                  <a:latin typeface="Times New Roman" pitchFamily="18" charset="0"/>
                </a:rPr>
                <a:t>31</a:t>
              </a:r>
              <a:endParaRPr kumimoji="1" lang="en-US" altLang="zh-CN" sz="2000">
                <a:latin typeface="Times New Roman" pitchFamily="18" charset="0"/>
              </a:endParaRPr>
            </a:p>
          </p:txBody>
        </p:sp>
        <p:sp>
          <p:nvSpPr>
            <p:cNvPr id="24588" name="Text Box 30"/>
            <p:cNvSpPr txBox="1">
              <a:spLocks noChangeArrowheads="1"/>
            </p:cNvSpPr>
            <p:nvPr/>
          </p:nvSpPr>
          <p:spPr bwMode="auto">
            <a:xfrm>
              <a:off x="2415" y="2495"/>
              <a:ext cx="1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 8         23        3          </a:t>
              </a:r>
              <a:r>
                <a:rPr kumimoji="1" lang="en-US" altLang="zh-CN" sz="2000">
                  <a:solidFill>
                    <a:srgbClr val="FF0000"/>
                  </a:solidFill>
                  <a:latin typeface="Times New Roman" pitchFamily="18" charset="0"/>
                </a:rPr>
                <a:t>34</a:t>
              </a:r>
              <a:endParaRPr kumimoji="1" lang="en-US" altLang="zh-CN" sz="2000">
                <a:latin typeface="Times New Roman" pitchFamily="18" charset="0"/>
              </a:endParaRPr>
            </a:p>
          </p:txBody>
        </p:sp>
        <p:sp>
          <p:nvSpPr>
            <p:cNvPr id="24589" name="Text Box 31"/>
            <p:cNvSpPr txBox="1">
              <a:spLocks noChangeArrowheads="1"/>
            </p:cNvSpPr>
            <p:nvPr/>
          </p:nvSpPr>
          <p:spPr bwMode="auto">
            <a:xfrm>
              <a:off x="2415" y="3016"/>
              <a:ext cx="1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 2          5        17         </a:t>
              </a:r>
              <a:r>
                <a:rPr kumimoji="1" lang="en-US" altLang="zh-CN" sz="2000">
                  <a:solidFill>
                    <a:srgbClr val="FF0000"/>
                  </a:solidFill>
                  <a:latin typeface="Times New Roman" pitchFamily="18" charset="0"/>
                </a:rPr>
                <a:t>24</a:t>
              </a:r>
              <a:endParaRPr kumimoji="1" lang="en-US" altLang="zh-CN" sz="2000">
                <a:latin typeface="Times New Roman" pitchFamily="18" charset="0"/>
              </a:endParaRPr>
            </a:p>
          </p:txBody>
        </p:sp>
        <p:grpSp>
          <p:nvGrpSpPr>
            <p:cNvPr id="24590" name="Group 34"/>
            <p:cNvGrpSpPr>
              <a:grpSpLocks/>
            </p:cNvGrpSpPr>
            <p:nvPr/>
          </p:nvGrpSpPr>
          <p:grpSpPr bwMode="auto">
            <a:xfrm>
              <a:off x="2352" y="2207"/>
              <a:ext cx="1875" cy="1390"/>
              <a:chOff x="2352" y="2207"/>
              <a:chExt cx="1875" cy="1078"/>
            </a:xfrm>
          </p:grpSpPr>
          <p:sp>
            <p:nvSpPr>
              <p:cNvPr id="24593" name="Rectangle 22"/>
              <p:cNvSpPr>
                <a:spLocks noChangeArrowheads="1"/>
              </p:cNvSpPr>
              <p:nvPr/>
            </p:nvSpPr>
            <p:spPr bwMode="auto">
              <a:xfrm>
                <a:off x="2352" y="2207"/>
                <a:ext cx="1875" cy="10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4" name="Line 26"/>
              <p:cNvSpPr>
                <a:spLocks noChangeShapeType="1"/>
              </p:cNvSpPr>
              <p:nvPr/>
            </p:nvSpPr>
            <p:spPr bwMode="auto">
              <a:xfrm flipH="1">
                <a:off x="2807" y="2230"/>
                <a:ext cx="0" cy="10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5" name="Line 27"/>
              <p:cNvSpPr>
                <a:spLocks noChangeShapeType="1"/>
              </p:cNvSpPr>
              <p:nvPr/>
            </p:nvSpPr>
            <p:spPr bwMode="auto">
              <a:xfrm>
                <a:off x="3274" y="2207"/>
                <a:ext cx="0" cy="10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Line 33"/>
              <p:cNvSpPr>
                <a:spLocks noChangeShapeType="1"/>
              </p:cNvSpPr>
              <p:nvPr/>
            </p:nvSpPr>
            <p:spPr bwMode="auto">
              <a:xfrm>
                <a:off x="3767" y="2222"/>
                <a:ext cx="0" cy="10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91" name="Line 35"/>
            <p:cNvSpPr>
              <a:spLocks noChangeShapeType="1"/>
            </p:cNvSpPr>
            <p:nvPr/>
          </p:nvSpPr>
          <p:spPr bwMode="auto">
            <a:xfrm>
              <a:off x="2367" y="3288"/>
              <a:ext cx="18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2" name="Text Box 36"/>
            <p:cNvSpPr txBox="1">
              <a:spLocks noChangeArrowheads="1"/>
            </p:cNvSpPr>
            <p:nvPr/>
          </p:nvSpPr>
          <p:spPr bwMode="auto">
            <a:xfrm>
              <a:off x="2411" y="3301"/>
              <a:ext cx="17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9900"/>
                  </a:solidFill>
                  <a:latin typeface="Times New Roman" pitchFamily="18" charset="0"/>
                </a:rPr>
                <a:t>37        39        35</a:t>
              </a:r>
              <a:r>
                <a:rPr kumimoji="1" lang="en-US" altLang="zh-CN" sz="2000">
                  <a:latin typeface="Times New Roman" pitchFamily="18" charset="0"/>
                </a:rPr>
                <a:t>       </a:t>
              </a:r>
              <a:r>
                <a:rPr kumimoji="1" lang="en-US" altLang="zh-CN" sz="2000">
                  <a:solidFill>
                    <a:srgbClr val="666633"/>
                  </a:solidFill>
                  <a:latin typeface="Times New Roman" pitchFamily="18" charset="0"/>
                </a:rPr>
                <a:t> </a:t>
              </a:r>
              <a:r>
                <a:rPr kumimoji="1" lang="en-US" altLang="zh-CN" sz="2000">
                  <a:solidFill>
                    <a:srgbClr val="660066"/>
                  </a:solidFill>
                  <a:latin typeface="Times New Roman" pitchFamily="18" charset="0"/>
                </a:rPr>
                <a:t>111</a:t>
              </a:r>
            </a:p>
          </p:txBody>
        </p:sp>
      </p:grpSp>
      <p:sp>
        <p:nvSpPr>
          <p:cNvPr id="37926" name="Text Box 38"/>
          <p:cNvSpPr txBox="1">
            <a:spLocks noChangeArrowheads="1"/>
          </p:cNvSpPr>
          <p:nvPr/>
        </p:nvSpPr>
        <p:spPr bwMode="auto">
          <a:xfrm>
            <a:off x="4767263" y="638175"/>
            <a:ext cx="3600964" cy="6003824"/>
          </a:xfrm>
          <a:prstGeom prst="rect">
            <a:avLst/>
          </a:prstGeom>
          <a:solidFill>
            <a:srgbClr val="FFFF99"/>
          </a:solidFill>
          <a:ln w="38100">
            <a:solidFill>
              <a:srgbClr val="669900"/>
            </a:solidFill>
            <a:miter lim="800000"/>
            <a:headEnd/>
            <a:tailEnd/>
          </a:ln>
          <a:effec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en-US" altLang="zh-CN" sz="2400" dirty="0">
                <a:latin typeface="Times New Roman" pitchFamily="18" charset="0"/>
              </a:rPr>
              <a:t>#include &lt;</a:t>
            </a:r>
            <a:r>
              <a:rPr kumimoji="1" lang="en-US" altLang="zh-CN" sz="2400" dirty="0" err="1">
                <a:latin typeface="Times New Roman" pitchFamily="18" charset="0"/>
              </a:rPr>
              <a:t>stdio.h</a:t>
            </a:r>
            <a:r>
              <a:rPr kumimoji="1" lang="en-US" altLang="zh-CN" sz="2400" dirty="0">
                <a:latin typeface="Times New Roman" pitchFamily="18" charset="0"/>
              </a:rPr>
              <a:t>&gt;</a:t>
            </a:r>
          </a:p>
          <a:p>
            <a:r>
              <a:rPr kumimoji="1" lang="en-US" altLang="zh-CN" sz="2400" dirty="0">
                <a:latin typeface="Times New Roman" pitchFamily="18" charset="0"/>
              </a:rPr>
              <a:t>main()</a:t>
            </a:r>
          </a:p>
          <a:p>
            <a:r>
              <a:rPr kumimoji="1" lang="en-US" altLang="zh-CN" sz="2400" dirty="0">
                <a:latin typeface="Times New Roman" pitchFamily="18" charset="0"/>
              </a:rPr>
              <a:t>{   </a:t>
            </a:r>
            <a:r>
              <a:rPr kumimoji="1" lang="en-US" altLang="zh-CN" sz="2400" dirty="0" err="1">
                <a:latin typeface="Times New Roman" pitchFamily="18" charset="0"/>
              </a:rPr>
              <a:t>int</a:t>
            </a:r>
            <a:r>
              <a:rPr kumimoji="1" lang="en-US" altLang="zh-CN" sz="2400" dirty="0">
                <a:latin typeface="Times New Roman" pitchFamily="18" charset="0"/>
              </a:rPr>
              <a:t> x[5][4],</a:t>
            </a:r>
            <a:r>
              <a:rPr kumimoji="1" lang="en-US" altLang="zh-CN" sz="2400" dirty="0" err="1">
                <a:latin typeface="Times New Roman" pitchFamily="18" charset="0"/>
              </a:rPr>
              <a:t>i,j</a:t>
            </a:r>
            <a:r>
              <a:rPr kumimoji="1" lang="en-US" altLang="zh-CN" sz="2400" dirty="0">
                <a:latin typeface="Times New Roman" pitchFamily="18" charset="0"/>
              </a:rPr>
              <a:t>;</a:t>
            </a:r>
          </a:p>
          <a:p>
            <a:r>
              <a:rPr kumimoji="1" lang="en-US" altLang="zh-CN" sz="2400" dirty="0">
                <a:solidFill>
                  <a:schemeClr val="bg2"/>
                </a:solidFill>
                <a:latin typeface="Times New Roman" pitchFamily="18" charset="0"/>
              </a:rPr>
              <a:t>    </a:t>
            </a:r>
            <a:r>
              <a:rPr kumimoji="1" lang="en-US" altLang="zh-CN" sz="2400" dirty="0">
                <a:solidFill>
                  <a:srgbClr val="800000"/>
                </a:solidFill>
                <a:latin typeface="Times New Roman" pitchFamily="18" charset="0"/>
              </a:rPr>
              <a:t>for(</a:t>
            </a:r>
            <a:r>
              <a:rPr kumimoji="1" lang="en-US" altLang="zh-CN" sz="2400" dirty="0" err="1">
                <a:solidFill>
                  <a:srgbClr val="800000"/>
                </a:solidFill>
                <a:latin typeface="Times New Roman" pitchFamily="18" charset="0"/>
              </a:rPr>
              <a:t>i</a:t>
            </a:r>
            <a:r>
              <a:rPr kumimoji="1" lang="en-US" altLang="zh-CN" sz="2400" dirty="0">
                <a:solidFill>
                  <a:srgbClr val="800000"/>
                </a:solidFill>
                <a:latin typeface="Times New Roman" pitchFamily="18" charset="0"/>
              </a:rPr>
              <a:t>=0;i&lt;4;i++)</a:t>
            </a:r>
          </a:p>
          <a:p>
            <a:r>
              <a:rPr kumimoji="1" lang="en-US" altLang="zh-CN" sz="2400" dirty="0">
                <a:solidFill>
                  <a:srgbClr val="800000"/>
                </a:solidFill>
                <a:latin typeface="Times New Roman" pitchFamily="18" charset="0"/>
              </a:rPr>
              <a:t>       for(j=0;j&lt;3;j++)</a:t>
            </a:r>
          </a:p>
          <a:p>
            <a:r>
              <a:rPr kumimoji="1" lang="en-US" altLang="zh-CN" sz="2400" dirty="0">
                <a:solidFill>
                  <a:srgbClr val="800000"/>
                </a:solidFill>
                <a:latin typeface="Times New Roman" pitchFamily="18" charset="0"/>
              </a:rPr>
              <a:t>          </a:t>
            </a:r>
            <a:r>
              <a:rPr kumimoji="1" lang="en-US" altLang="zh-CN" sz="2400" dirty="0" err="1">
                <a:solidFill>
                  <a:srgbClr val="800000"/>
                </a:solidFill>
                <a:latin typeface="Times New Roman" pitchFamily="18" charset="0"/>
              </a:rPr>
              <a:t>scanf</a:t>
            </a:r>
            <a:r>
              <a:rPr kumimoji="1" lang="en-US" altLang="zh-CN" sz="2400" dirty="0">
                <a:solidFill>
                  <a:srgbClr val="800000"/>
                </a:solidFill>
                <a:latin typeface="Times New Roman" pitchFamily="18" charset="0"/>
              </a:rPr>
              <a:t>("%</a:t>
            </a:r>
            <a:r>
              <a:rPr kumimoji="1" lang="en-US" altLang="zh-CN" sz="2400" dirty="0" err="1">
                <a:solidFill>
                  <a:srgbClr val="800000"/>
                </a:solidFill>
                <a:latin typeface="Times New Roman" pitchFamily="18" charset="0"/>
              </a:rPr>
              <a:t>d",&amp;x</a:t>
            </a:r>
            <a:r>
              <a:rPr kumimoji="1" lang="en-US" altLang="zh-CN" sz="2400" dirty="0">
                <a:solidFill>
                  <a:srgbClr val="800000"/>
                </a:solidFill>
                <a:latin typeface="Times New Roman" pitchFamily="18" charset="0"/>
              </a:rPr>
              <a:t>[</a:t>
            </a:r>
            <a:r>
              <a:rPr kumimoji="1" lang="en-US" altLang="zh-CN" sz="2400" dirty="0" err="1">
                <a:solidFill>
                  <a:srgbClr val="800000"/>
                </a:solidFill>
                <a:latin typeface="Times New Roman" pitchFamily="18" charset="0"/>
              </a:rPr>
              <a:t>i</a:t>
            </a:r>
            <a:r>
              <a:rPr kumimoji="1" lang="en-US" altLang="zh-CN" sz="2400" dirty="0">
                <a:solidFill>
                  <a:srgbClr val="800000"/>
                </a:solidFill>
                <a:latin typeface="Times New Roman" pitchFamily="18" charset="0"/>
              </a:rPr>
              <a:t>][j]);</a:t>
            </a:r>
          </a:p>
          <a:p>
            <a:r>
              <a:rPr kumimoji="1" lang="en-US" altLang="zh-CN" sz="2400" dirty="0">
                <a:solidFill>
                  <a:schemeClr val="bg2"/>
                </a:solidFill>
                <a:latin typeface="Times New Roman" pitchFamily="18" charset="0"/>
              </a:rPr>
              <a:t>    </a:t>
            </a:r>
            <a:r>
              <a:rPr kumimoji="1" lang="en-US" altLang="zh-CN" sz="2400" dirty="0">
                <a:solidFill>
                  <a:srgbClr val="0000FF"/>
                </a:solidFill>
                <a:latin typeface="Times New Roman" pitchFamily="18" charset="0"/>
              </a:rPr>
              <a:t>for(</a:t>
            </a:r>
            <a:r>
              <a:rPr kumimoji="1" lang="en-US" altLang="zh-CN" sz="2400" dirty="0" err="1">
                <a:solidFill>
                  <a:srgbClr val="0000FF"/>
                </a:solidFill>
                <a:latin typeface="Times New Roman" pitchFamily="18" charset="0"/>
              </a:rPr>
              <a:t>i</a:t>
            </a:r>
            <a:r>
              <a:rPr kumimoji="1" lang="en-US" altLang="zh-CN" sz="2400" dirty="0">
                <a:solidFill>
                  <a:srgbClr val="0000FF"/>
                </a:solidFill>
                <a:latin typeface="Times New Roman" pitchFamily="18" charset="0"/>
              </a:rPr>
              <a:t>=0;i&lt;3;i++)</a:t>
            </a:r>
          </a:p>
          <a:p>
            <a:r>
              <a:rPr kumimoji="1" lang="en-US" altLang="zh-CN" sz="2400" dirty="0">
                <a:solidFill>
                  <a:srgbClr val="0000FF"/>
                </a:solidFill>
                <a:latin typeface="Times New Roman" pitchFamily="18" charset="0"/>
              </a:rPr>
              <a:t>       x[4][</a:t>
            </a:r>
            <a:r>
              <a:rPr kumimoji="1" lang="en-US" altLang="zh-CN" sz="2400" dirty="0" err="1">
                <a:solidFill>
                  <a:srgbClr val="0000FF"/>
                </a:solidFill>
                <a:latin typeface="Times New Roman" pitchFamily="18" charset="0"/>
              </a:rPr>
              <a:t>i</a:t>
            </a:r>
            <a:r>
              <a:rPr kumimoji="1" lang="en-US" altLang="zh-CN" sz="2400" dirty="0">
                <a:solidFill>
                  <a:srgbClr val="0000FF"/>
                </a:solidFill>
                <a:latin typeface="Times New Roman" pitchFamily="18" charset="0"/>
              </a:rPr>
              <a:t>]=0;</a:t>
            </a:r>
          </a:p>
          <a:p>
            <a:r>
              <a:rPr kumimoji="1" lang="en-US" altLang="zh-CN" sz="2400" dirty="0">
                <a:solidFill>
                  <a:srgbClr val="0000FF"/>
                </a:solidFill>
                <a:latin typeface="Times New Roman" pitchFamily="18" charset="0"/>
              </a:rPr>
              <a:t>    for(j=0;j&lt;5;j++)</a:t>
            </a:r>
          </a:p>
          <a:p>
            <a:r>
              <a:rPr kumimoji="1" lang="en-US" altLang="zh-CN" sz="2400" dirty="0">
                <a:solidFill>
                  <a:srgbClr val="0000FF"/>
                </a:solidFill>
                <a:latin typeface="Times New Roman" pitchFamily="18" charset="0"/>
              </a:rPr>
              <a:t>       x[j][3]=0;</a:t>
            </a:r>
          </a:p>
          <a:p>
            <a:r>
              <a:rPr kumimoji="1" lang="en-US" altLang="zh-CN" sz="2400" dirty="0">
                <a:solidFill>
                  <a:schemeClr val="bg2"/>
                </a:solidFill>
                <a:latin typeface="Times New Roman" pitchFamily="18" charset="0"/>
              </a:rPr>
              <a:t>    </a:t>
            </a:r>
            <a:r>
              <a:rPr kumimoji="1" lang="en-US" altLang="zh-CN" sz="2400" dirty="0">
                <a:solidFill>
                  <a:srgbClr val="FF0000"/>
                </a:solidFill>
                <a:latin typeface="Times New Roman" pitchFamily="18" charset="0"/>
              </a:rPr>
              <a:t>for(</a:t>
            </a:r>
            <a:r>
              <a:rPr kumimoji="1" lang="en-US" altLang="zh-CN" sz="2400" dirty="0" err="1">
                <a:solidFill>
                  <a:srgbClr val="FF0000"/>
                </a:solidFill>
                <a:latin typeface="Times New Roman" pitchFamily="18" charset="0"/>
              </a:rPr>
              <a:t>i</a:t>
            </a:r>
            <a:r>
              <a:rPr kumimoji="1" lang="en-US" altLang="zh-CN" sz="2400" dirty="0">
                <a:solidFill>
                  <a:srgbClr val="FF0000"/>
                </a:solidFill>
                <a:latin typeface="Times New Roman" pitchFamily="18" charset="0"/>
              </a:rPr>
              <a:t>=0;i&lt;4;i++)</a:t>
            </a:r>
          </a:p>
          <a:p>
            <a:r>
              <a:rPr kumimoji="1" lang="en-US" altLang="zh-CN" sz="2400" dirty="0">
                <a:solidFill>
                  <a:srgbClr val="FF0000"/>
                </a:solidFill>
                <a:latin typeface="Times New Roman" pitchFamily="18" charset="0"/>
              </a:rPr>
              <a:t>       for(j=0;j&lt;3;j++)</a:t>
            </a:r>
          </a:p>
          <a:p>
            <a:r>
              <a:rPr kumimoji="1" lang="en-US" altLang="zh-CN" sz="2400" dirty="0">
                <a:solidFill>
                  <a:srgbClr val="FF0000"/>
                </a:solidFill>
                <a:latin typeface="Times New Roman" pitchFamily="18" charset="0"/>
              </a:rPr>
              <a:t>       {  x[</a:t>
            </a:r>
            <a:r>
              <a:rPr kumimoji="1" lang="en-US" altLang="zh-CN" sz="2400" dirty="0" err="1">
                <a:solidFill>
                  <a:srgbClr val="FF0000"/>
                </a:solidFill>
                <a:latin typeface="Times New Roman" pitchFamily="18" charset="0"/>
              </a:rPr>
              <a:t>i</a:t>
            </a:r>
            <a:r>
              <a:rPr kumimoji="1" lang="en-US" altLang="zh-CN" sz="2400" dirty="0">
                <a:solidFill>
                  <a:srgbClr val="FF0000"/>
                </a:solidFill>
                <a:latin typeface="Times New Roman" pitchFamily="18" charset="0"/>
              </a:rPr>
              <a:t>][3]+=x[</a:t>
            </a:r>
            <a:r>
              <a:rPr kumimoji="1" lang="en-US" altLang="zh-CN" sz="2400" dirty="0" err="1">
                <a:solidFill>
                  <a:srgbClr val="FF0000"/>
                </a:solidFill>
                <a:latin typeface="Times New Roman" pitchFamily="18" charset="0"/>
              </a:rPr>
              <a:t>i</a:t>
            </a:r>
            <a:r>
              <a:rPr kumimoji="1" lang="en-US" altLang="zh-CN" sz="2400" dirty="0">
                <a:solidFill>
                  <a:srgbClr val="FF0000"/>
                </a:solidFill>
                <a:latin typeface="Times New Roman" pitchFamily="18" charset="0"/>
              </a:rPr>
              <a:t>][j];</a:t>
            </a:r>
          </a:p>
          <a:p>
            <a:r>
              <a:rPr kumimoji="1" lang="en-US" altLang="zh-CN" sz="2400" dirty="0">
                <a:solidFill>
                  <a:srgbClr val="FF0000"/>
                </a:solidFill>
                <a:latin typeface="Times New Roman" pitchFamily="18" charset="0"/>
              </a:rPr>
              <a:t>           x[4][j]+=x[</a:t>
            </a:r>
            <a:r>
              <a:rPr kumimoji="1" lang="en-US" altLang="zh-CN" sz="2400" dirty="0" err="1">
                <a:solidFill>
                  <a:srgbClr val="FF0000"/>
                </a:solidFill>
                <a:latin typeface="Times New Roman" pitchFamily="18" charset="0"/>
              </a:rPr>
              <a:t>i</a:t>
            </a:r>
            <a:r>
              <a:rPr kumimoji="1" lang="en-US" altLang="zh-CN" sz="2400" dirty="0">
                <a:solidFill>
                  <a:srgbClr val="FF0000"/>
                </a:solidFill>
                <a:latin typeface="Times New Roman" pitchFamily="18" charset="0"/>
              </a:rPr>
              <a:t>][j];</a:t>
            </a:r>
          </a:p>
          <a:p>
            <a:r>
              <a:rPr kumimoji="1" lang="en-US" altLang="zh-CN" sz="2400" dirty="0">
                <a:solidFill>
                  <a:srgbClr val="FF0000"/>
                </a:solidFill>
                <a:latin typeface="Times New Roman" pitchFamily="18" charset="0"/>
              </a:rPr>
              <a:t>           x[4][3]+=x[</a:t>
            </a:r>
            <a:r>
              <a:rPr kumimoji="1" lang="en-US" altLang="zh-CN" sz="2400" dirty="0" err="1">
                <a:solidFill>
                  <a:srgbClr val="FF0000"/>
                </a:solidFill>
                <a:latin typeface="Times New Roman" pitchFamily="18" charset="0"/>
              </a:rPr>
              <a:t>i</a:t>
            </a:r>
            <a:r>
              <a:rPr kumimoji="1" lang="en-US" altLang="zh-CN" sz="2400" dirty="0">
                <a:solidFill>
                  <a:srgbClr val="FF0000"/>
                </a:solidFill>
                <a:latin typeface="Times New Roman" pitchFamily="18" charset="0"/>
              </a:rPr>
              <a:t>][j]; </a:t>
            </a:r>
          </a:p>
          <a:p>
            <a:r>
              <a:rPr kumimoji="1" lang="en-US" altLang="zh-CN" sz="2400" dirty="0">
                <a:solidFill>
                  <a:srgbClr val="FF0000"/>
                </a:solidFill>
                <a:latin typeface="Times New Roman" pitchFamily="18" charset="0"/>
              </a:rPr>
              <a:t>       </a:t>
            </a:r>
            <a:r>
              <a:rPr kumimoji="1" lang="zh-CN" altLang="en-US" sz="2400" dirty="0">
                <a:solidFill>
                  <a:srgbClr val="FF0000"/>
                </a:solidFill>
                <a:latin typeface="Times New Roman" pitchFamily="18" charset="0"/>
              </a:rPr>
              <a:t>｝</a:t>
            </a:r>
            <a:endParaRPr kumimoji="1" lang="en-US" altLang="zh-CN" sz="2400" dirty="0">
              <a:solidFill>
                <a:srgbClr val="FF0000"/>
              </a:solidFill>
              <a:latin typeface="Times New Roman" pitchFamily="18" charset="0"/>
            </a:endParaRPr>
          </a:p>
        </p:txBody>
      </p:sp>
      <p:sp>
        <p:nvSpPr>
          <p:cNvPr id="37927" name="Text Box 39"/>
          <p:cNvSpPr txBox="1">
            <a:spLocks noChangeArrowheads="1"/>
          </p:cNvSpPr>
          <p:nvPr/>
        </p:nvSpPr>
        <p:spPr bwMode="auto">
          <a:xfrm>
            <a:off x="461963" y="3679825"/>
            <a:ext cx="3646487" cy="2320925"/>
          </a:xfrm>
          <a:prstGeom prst="rect">
            <a:avLst/>
          </a:prstGeom>
          <a:solidFill>
            <a:srgbClr val="FFFF99"/>
          </a:solidFill>
          <a:ln w="38100">
            <a:solidFill>
              <a:srgbClr val="669900"/>
            </a:solidFill>
            <a:miter lim="800000"/>
            <a:headEnd/>
            <a:tailEnd/>
          </a:ln>
          <a:effec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en-US" altLang="zh-CN" sz="2400" dirty="0">
                <a:solidFill>
                  <a:srgbClr val="008000"/>
                </a:solidFill>
                <a:latin typeface="Times New Roman" pitchFamily="18" charset="0"/>
              </a:rPr>
              <a:t>for(</a:t>
            </a:r>
            <a:r>
              <a:rPr kumimoji="1" lang="en-US" altLang="zh-CN" sz="2400" dirty="0" err="1">
                <a:solidFill>
                  <a:srgbClr val="008000"/>
                </a:solidFill>
                <a:latin typeface="Times New Roman" pitchFamily="18" charset="0"/>
              </a:rPr>
              <a:t>i</a:t>
            </a:r>
            <a:r>
              <a:rPr kumimoji="1" lang="en-US" altLang="zh-CN" sz="2400" dirty="0">
                <a:solidFill>
                  <a:srgbClr val="008000"/>
                </a:solidFill>
                <a:latin typeface="Times New Roman" pitchFamily="18" charset="0"/>
              </a:rPr>
              <a:t>=0;i&lt;5;i++)</a:t>
            </a:r>
          </a:p>
          <a:p>
            <a:r>
              <a:rPr kumimoji="1" lang="en-US" altLang="zh-CN" sz="2400" dirty="0">
                <a:solidFill>
                  <a:srgbClr val="008000"/>
                </a:solidFill>
                <a:latin typeface="Times New Roman" pitchFamily="18" charset="0"/>
              </a:rPr>
              <a:t>{   for(j=0;j&lt;4;j++)</a:t>
            </a:r>
          </a:p>
          <a:p>
            <a:r>
              <a:rPr kumimoji="1" lang="en-US" altLang="zh-CN" sz="2400" dirty="0">
                <a:solidFill>
                  <a:srgbClr val="008000"/>
                </a:solidFill>
                <a:latin typeface="Times New Roman" pitchFamily="18" charset="0"/>
              </a:rPr>
              <a:t>         </a:t>
            </a:r>
            <a:r>
              <a:rPr kumimoji="1" lang="en-US" altLang="zh-CN" sz="2400" dirty="0" err="1">
                <a:solidFill>
                  <a:srgbClr val="008000"/>
                </a:solidFill>
                <a:latin typeface="Times New Roman" pitchFamily="18" charset="0"/>
              </a:rPr>
              <a:t>printf</a:t>
            </a:r>
            <a:r>
              <a:rPr kumimoji="1" lang="en-US" altLang="zh-CN" sz="2400" dirty="0">
                <a:solidFill>
                  <a:srgbClr val="008000"/>
                </a:solidFill>
                <a:latin typeface="Times New Roman" pitchFamily="18" charset="0"/>
              </a:rPr>
              <a:t>("%5d\</a:t>
            </a:r>
            <a:r>
              <a:rPr kumimoji="1" lang="en-US" altLang="zh-CN" sz="2400" dirty="0" err="1">
                <a:solidFill>
                  <a:srgbClr val="008000"/>
                </a:solidFill>
                <a:latin typeface="Times New Roman" pitchFamily="18" charset="0"/>
              </a:rPr>
              <a:t>t",x</a:t>
            </a:r>
            <a:r>
              <a:rPr kumimoji="1" lang="en-US" altLang="zh-CN" sz="2400" dirty="0">
                <a:solidFill>
                  <a:srgbClr val="008000"/>
                </a:solidFill>
                <a:latin typeface="Times New Roman" pitchFamily="18" charset="0"/>
              </a:rPr>
              <a:t>[</a:t>
            </a:r>
            <a:r>
              <a:rPr kumimoji="1" lang="en-US" altLang="zh-CN" sz="2400" dirty="0" err="1">
                <a:solidFill>
                  <a:srgbClr val="008000"/>
                </a:solidFill>
                <a:latin typeface="Times New Roman" pitchFamily="18" charset="0"/>
              </a:rPr>
              <a:t>i</a:t>
            </a:r>
            <a:r>
              <a:rPr kumimoji="1" lang="en-US" altLang="zh-CN" sz="2400" dirty="0">
                <a:solidFill>
                  <a:srgbClr val="008000"/>
                </a:solidFill>
                <a:latin typeface="Times New Roman" pitchFamily="18" charset="0"/>
              </a:rPr>
              <a:t>][j]);</a:t>
            </a:r>
          </a:p>
          <a:p>
            <a:r>
              <a:rPr kumimoji="1" lang="en-US" altLang="zh-CN" sz="2400" dirty="0">
                <a:solidFill>
                  <a:srgbClr val="008000"/>
                </a:solidFill>
                <a:latin typeface="Times New Roman" pitchFamily="18" charset="0"/>
              </a:rPr>
              <a:t>    </a:t>
            </a:r>
            <a:r>
              <a:rPr kumimoji="1" lang="en-US" altLang="zh-CN" sz="2400" dirty="0" err="1">
                <a:solidFill>
                  <a:srgbClr val="008000"/>
                </a:solidFill>
                <a:latin typeface="Times New Roman" pitchFamily="18" charset="0"/>
              </a:rPr>
              <a:t>printf</a:t>
            </a:r>
            <a:r>
              <a:rPr kumimoji="1" lang="en-US" altLang="zh-CN" sz="2400" dirty="0">
                <a:solidFill>
                  <a:srgbClr val="008000"/>
                </a:solidFill>
                <a:latin typeface="Times New Roman" pitchFamily="18" charset="0"/>
              </a:rPr>
              <a:t>("\n");</a:t>
            </a:r>
          </a:p>
          <a:p>
            <a:r>
              <a:rPr kumimoji="1" lang="en-US" altLang="zh-CN" sz="2400" dirty="0">
                <a:solidFill>
                  <a:srgbClr val="008000"/>
                </a:solidFill>
                <a:latin typeface="Times New Roman" pitchFamily="18" charset="0"/>
              </a:rPr>
              <a:t> }</a:t>
            </a:r>
          </a:p>
          <a:p>
            <a:r>
              <a:rPr kumimoji="1" lang="en-US" altLang="zh-CN" sz="2400" dirty="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 calcmode="lin" valueType="num">
                                      <p:cBhvr additive="base">
                                        <p:cTn id="7" dur="500" fill="hold"/>
                                        <p:tgtEl>
                                          <p:spTgt spid="3789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37906"/>
                                        </p:tgtEl>
                                        <p:attrNameLst>
                                          <p:attrName>style.visibility</p:attrName>
                                        </p:attrNameLst>
                                      </p:cBhvr>
                                      <p:to>
                                        <p:strVal val="visible"/>
                                      </p:to>
                                    </p:set>
                                    <p:animEffect transition="in" filter="box(out)">
                                      <p:cBhvr>
                                        <p:cTn id="13" dur="500"/>
                                        <p:tgtEl>
                                          <p:spTgt spid="37906"/>
                                        </p:tgtEl>
                                      </p:cBhvr>
                                    </p:animEffect>
                                  </p:childTnLst>
                                  <p:subTnLst>
                                    <p:set>
                                      <p:cBhvr override="childStyle">
                                        <p:cTn dur="1" fill="hold" display="0" masterRel="nextClick" afterEffect="1"/>
                                        <p:tgtEl>
                                          <p:spTgt spid="37906"/>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37925"/>
                                        </p:tgtEl>
                                        <p:attrNameLst>
                                          <p:attrName>style.visibility</p:attrName>
                                        </p:attrNameLst>
                                      </p:cBhvr>
                                      <p:to>
                                        <p:strVal val="visible"/>
                                      </p:to>
                                    </p:set>
                                    <p:animEffect transition="in" filter="box(out)">
                                      <p:cBhvr>
                                        <p:cTn id="18" dur="500"/>
                                        <p:tgtEl>
                                          <p:spTgt spid="3792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7926"/>
                                        </p:tgtEl>
                                        <p:attrNameLst>
                                          <p:attrName>style.visibility</p:attrName>
                                        </p:attrNameLst>
                                      </p:cBhvr>
                                      <p:to>
                                        <p:strVal val="visible"/>
                                      </p:to>
                                    </p:set>
                                    <p:animEffect transition="in" filter="box(out)">
                                      <p:cBhvr>
                                        <p:cTn id="23" dur="500"/>
                                        <p:tgtEl>
                                          <p:spTgt spid="37926"/>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7927"/>
                                        </p:tgtEl>
                                        <p:attrNameLst>
                                          <p:attrName>style.visibility</p:attrName>
                                        </p:attrNameLst>
                                      </p:cBhvr>
                                      <p:to>
                                        <p:strVal val="visible"/>
                                      </p:to>
                                    </p:set>
                                    <p:animEffect transition="in" filter="box(out)">
                                      <p:cBhvr>
                                        <p:cTn id="28" dur="500"/>
                                        <p:tgtEl>
                                          <p:spTgt spid="37927"/>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autoUpdateAnimBg="0"/>
      <p:bldP spid="37926" grpId="0" animBg="1" autoUpdateAnimBg="0"/>
      <p:bldP spid="3792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subTitle" idx="1"/>
          </p:nvPr>
        </p:nvSpPr>
        <p:spPr>
          <a:xfrm>
            <a:off x="1055186" y="1611637"/>
            <a:ext cx="7778751" cy="3239616"/>
          </a:xfrm>
        </p:spPr>
        <p:txBody>
          <a:bodyPr rtlCol="0">
            <a:normAutofit fontScale="92500" lnSpcReduction="20000"/>
          </a:bodyPr>
          <a:lstStyle/>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6.1 </a:t>
            </a:r>
            <a:r>
              <a:rPr lang="zh-CN" altLang="en-US" sz="4000" b="1" dirty="0">
                <a:solidFill>
                  <a:srgbClr val="000099"/>
                </a:solidFill>
                <a:effectLst>
                  <a:outerShdw blurRad="38100" dist="38100" dir="2700000" algn="tl">
                    <a:srgbClr val="C0C0C0"/>
                  </a:outerShdw>
                </a:effectLst>
                <a:latin typeface="黑体" pitchFamily="2" charset="-122"/>
              </a:rPr>
              <a:t>问题的提出与程序示例</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6.2 </a:t>
            </a:r>
            <a:r>
              <a:rPr lang="zh-CN" altLang="en-US" sz="4000" b="1" dirty="0">
                <a:solidFill>
                  <a:srgbClr val="000099"/>
                </a:solidFill>
                <a:effectLst>
                  <a:outerShdw blurRad="38100" dist="38100" dir="2700000" algn="tl">
                    <a:srgbClr val="C0C0C0"/>
                  </a:outerShdw>
                </a:effectLst>
                <a:latin typeface="黑体" pitchFamily="2" charset="-122"/>
              </a:rPr>
              <a:t>一维数组</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6.3 </a:t>
            </a:r>
            <a:r>
              <a:rPr lang="zh-CN" altLang="en-US" sz="4000" b="1" dirty="0">
                <a:solidFill>
                  <a:srgbClr val="000099"/>
                </a:solidFill>
                <a:effectLst>
                  <a:outerShdw blurRad="38100" dist="38100" dir="2700000" algn="tl">
                    <a:srgbClr val="C0C0C0"/>
                  </a:outerShdw>
                </a:effectLst>
                <a:latin typeface="黑体" pitchFamily="2" charset="-122"/>
              </a:rPr>
              <a:t>二维数组</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6.4 </a:t>
            </a:r>
            <a:r>
              <a:rPr lang="zh-CN" altLang="en-US" sz="4000" b="1" dirty="0">
                <a:solidFill>
                  <a:srgbClr val="000099"/>
                </a:solidFill>
                <a:effectLst>
                  <a:outerShdw blurRad="38100" dist="38100" dir="2700000" algn="tl">
                    <a:srgbClr val="C0C0C0"/>
                  </a:outerShdw>
                </a:effectLst>
                <a:latin typeface="黑体" pitchFamily="2" charset="-122"/>
              </a:rPr>
              <a:t>字符数组</a:t>
            </a:r>
            <a:endParaRPr lang="en-US" altLang="zh-CN" sz="4000" b="1" dirty="0">
              <a:solidFill>
                <a:srgbClr val="000099"/>
              </a:solidFill>
              <a:effectLst>
                <a:outerShdw blurRad="38100" dist="38100" dir="2700000" algn="tl">
                  <a:srgbClr val="C0C0C0"/>
                </a:outerShdw>
              </a:effectLst>
              <a:latin typeface="黑体" pitchFamily="2" charset="-122"/>
            </a:endParaRPr>
          </a:p>
        </p:txBody>
      </p:sp>
      <p:pic>
        <p:nvPicPr>
          <p:cNvPr id="20483" name="Picture 3"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724400"/>
            <a:ext cx="2895600"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AutoShape 5"/>
          <p:cNvSpPr>
            <a:spLocks noChangeArrowheads="1"/>
          </p:cNvSpPr>
          <p:nvPr/>
        </p:nvSpPr>
        <p:spPr bwMode="auto">
          <a:xfrm>
            <a:off x="445586" y="4120248"/>
            <a:ext cx="609600" cy="533400"/>
          </a:xfrm>
          <a:prstGeom prst="rightArrow">
            <a:avLst>
              <a:gd name="adj1" fmla="val 50000"/>
              <a:gd name="adj2" fmla="val 35418"/>
            </a:avLst>
          </a:prstGeom>
          <a:solidFill>
            <a:srgbClr val="FF33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solidFill>
                <a:srgbClr val="FF3300"/>
              </a:solidFill>
            </a:endParaRPr>
          </a:p>
        </p:txBody>
      </p:sp>
      <p:sp>
        <p:nvSpPr>
          <p:cNvPr id="7" name="Rectangle 4"/>
          <p:cNvSpPr>
            <a:spLocks noChangeArrowheads="1"/>
          </p:cNvSpPr>
          <p:nvPr/>
        </p:nvSpPr>
        <p:spPr bwMode="auto">
          <a:xfrm>
            <a:off x="395536" y="320841"/>
            <a:ext cx="8532440" cy="815752"/>
          </a:xfrm>
          <a:prstGeom prst="rect">
            <a:avLst/>
          </a:prstGeom>
          <a:gradFill>
            <a:gsLst>
              <a:gs pos="0">
                <a:srgbClr val="5E9EFF"/>
              </a:gs>
              <a:gs pos="9000">
                <a:srgbClr val="85C2FF"/>
              </a:gs>
              <a:gs pos="25000">
                <a:srgbClr val="C4D6EB">
                  <a:alpha val="86000"/>
                </a:srgbClr>
              </a:gs>
              <a:gs pos="100000">
                <a:srgbClr val="FFEBFA"/>
              </a:gs>
            </a:gsLst>
            <a:lin ang="5400000" scaled="0"/>
          </a:gradFill>
          <a:ln>
            <a:noFill/>
          </a:ln>
          <a:effectLst>
            <a:outerShdw dist="107763" dir="2700000" algn="ctr" rotWithShape="0">
              <a:schemeClr val="bg2"/>
            </a:outerShdw>
          </a:effectLst>
        </p:spPr>
        <p:txBody>
          <a:bodyPr anchor="ctr"/>
          <a:lstStyle/>
          <a:p>
            <a:pPr algn="ctr">
              <a:defRPr/>
            </a:pPr>
            <a:r>
              <a:rPr lang="zh-CN" altLang="en-US" sz="4000" dirty="0">
                <a:solidFill>
                  <a:srgbClr val="DE2A00"/>
                </a:solidFill>
                <a:effectLst>
                  <a:outerShdw blurRad="38100" dist="38100" dir="2700000" algn="tl">
                    <a:srgbClr val="000000"/>
                  </a:outerShdw>
                </a:effectLst>
                <a:ea typeface="华文彩云" pitchFamily="2" charset="-122"/>
              </a:rPr>
              <a:t>第</a:t>
            </a:r>
            <a:r>
              <a:rPr lang="en-US" altLang="zh-CN" sz="4000" dirty="0">
                <a:solidFill>
                  <a:srgbClr val="DE2A00"/>
                </a:solidFill>
                <a:effectLst>
                  <a:outerShdw blurRad="38100" dist="38100" dir="2700000" algn="tl">
                    <a:srgbClr val="000000"/>
                  </a:outerShdw>
                </a:effectLst>
                <a:ea typeface="华文彩云" pitchFamily="2" charset="-122"/>
              </a:rPr>
              <a:t>6</a:t>
            </a:r>
            <a:r>
              <a:rPr lang="zh-CN" altLang="en-US" sz="4000" dirty="0">
                <a:solidFill>
                  <a:srgbClr val="DE2A00"/>
                </a:solidFill>
                <a:effectLst>
                  <a:outerShdw blurRad="38100" dist="38100" dir="2700000" algn="tl">
                    <a:srgbClr val="000000"/>
                  </a:outerShdw>
                </a:effectLst>
                <a:ea typeface="华文彩云" pitchFamily="2" charset="-122"/>
              </a:rPr>
              <a:t>章　数组</a:t>
            </a:r>
          </a:p>
        </p:txBody>
      </p:sp>
      <p:sp>
        <p:nvSpPr>
          <p:cNvPr id="2" name="灯片编号占位符 1"/>
          <p:cNvSpPr>
            <a:spLocks noGrp="1"/>
          </p:cNvSpPr>
          <p:nvPr>
            <p:ph type="sldNum" sz="quarter" idx="12"/>
          </p:nvPr>
        </p:nvSpPr>
        <p:spPr/>
        <p:txBody>
          <a:bodyPr/>
          <a:lstStyle/>
          <a:p>
            <a:pPr>
              <a:defRPr/>
            </a:pPr>
            <a:fld id="{6F0F5875-2171-4B8C-8ED3-E950DB4D6014}" type="slidenum">
              <a:rPr lang="en-US" altLang="zh-CN" smtClean="0"/>
              <a:pPr>
                <a:defRPr/>
              </a:pPr>
              <a:t>44</a:t>
            </a:fld>
            <a:endParaRPr lang="en-US" altLang="zh-CN" dirty="0"/>
          </a:p>
        </p:txBody>
      </p:sp>
    </p:spTree>
    <p:extLst>
      <p:ext uri="{BB962C8B-B14F-4D97-AF65-F5344CB8AC3E}">
        <p14:creationId xmlns:p14="http://schemas.microsoft.com/office/powerpoint/2010/main" val="3130029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890337" y="785698"/>
            <a:ext cx="7419474" cy="2062103"/>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200000"/>
              </a:lnSpc>
            </a:pPr>
            <a:r>
              <a:rPr kumimoji="1" lang="zh-CN" altLang="en-US" b="1" dirty="0">
                <a:latin typeface="Times New Roman" pitchFamily="18" charset="0"/>
              </a:rPr>
              <a:t>例   比较  </a:t>
            </a:r>
            <a:r>
              <a:rPr kumimoji="1" lang="en-US" altLang="zh-CN" b="1" dirty="0" err="1">
                <a:latin typeface="Times New Roman" pitchFamily="18" charset="0"/>
              </a:rPr>
              <a:t>int</a:t>
            </a:r>
            <a:r>
              <a:rPr kumimoji="1" lang="en-US" altLang="zh-CN" b="1" dirty="0">
                <a:latin typeface="Times New Roman" pitchFamily="18" charset="0"/>
              </a:rPr>
              <a:t>   </a:t>
            </a:r>
            <a:r>
              <a:rPr kumimoji="1" lang="en-US" altLang="zh-CN" b="1" dirty="0">
                <a:solidFill>
                  <a:srgbClr val="0000FF"/>
                </a:solidFill>
                <a:latin typeface="Times New Roman" pitchFamily="18" charset="0"/>
              </a:rPr>
              <a:t>a[2][3]={{5,6},{7,8}};</a:t>
            </a:r>
          </a:p>
          <a:p>
            <a:pPr>
              <a:lnSpc>
                <a:spcPct val="200000"/>
              </a:lnSpc>
            </a:pPr>
            <a:r>
              <a:rPr kumimoji="1" lang="en-US" altLang="zh-CN" b="1" dirty="0">
                <a:latin typeface="Times New Roman" pitchFamily="18" charset="0"/>
              </a:rPr>
              <a:t>        </a:t>
            </a:r>
            <a:r>
              <a:rPr kumimoji="1" lang="zh-CN" altLang="zh-CN" b="1" dirty="0">
                <a:latin typeface="Times New Roman" pitchFamily="18" charset="0"/>
              </a:rPr>
              <a:t>与     </a:t>
            </a:r>
            <a:r>
              <a:rPr kumimoji="1" lang="en-US" altLang="zh-CN" b="1" dirty="0" err="1">
                <a:latin typeface="Times New Roman" pitchFamily="18" charset="0"/>
              </a:rPr>
              <a:t>int</a:t>
            </a:r>
            <a:r>
              <a:rPr kumimoji="1" lang="en-US" altLang="zh-CN" b="1" dirty="0">
                <a:latin typeface="Times New Roman" pitchFamily="18" charset="0"/>
              </a:rPr>
              <a:t>   </a:t>
            </a:r>
            <a:r>
              <a:rPr kumimoji="1" lang="en-US" altLang="zh-CN" b="1" dirty="0">
                <a:solidFill>
                  <a:schemeClr val="accent2"/>
                </a:solidFill>
                <a:latin typeface="Times New Roman" pitchFamily="18" charset="0"/>
              </a:rPr>
              <a:t>a[2][3]={5,6,7,8};</a:t>
            </a:r>
          </a:p>
        </p:txBody>
      </p:sp>
      <p:sp>
        <p:nvSpPr>
          <p:cNvPr id="56" name="Text Box 8"/>
          <p:cNvSpPr txBox="1">
            <a:spLocks noChangeArrowheads="1"/>
          </p:cNvSpPr>
          <p:nvPr/>
        </p:nvSpPr>
        <p:spPr bwMode="auto">
          <a:xfrm>
            <a:off x="5534528" y="3581040"/>
            <a:ext cx="2245894" cy="1481175"/>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150000"/>
              </a:lnSpc>
            </a:pPr>
            <a:r>
              <a:rPr kumimoji="1" lang="en-US" altLang="zh-CN" dirty="0">
                <a:solidFill>
                  <a:srgbClr val="C00000"/>
                </a:solidFill>
                <a:latin typeface="Times New Roman" pitchFamily="18" charset="0"/>
              </a:rPr>
              <a:t>5       6      7</a:t>
            </a:r>
          </a:p>
          <a:p>
            <a:pPr>
              <a:lnSpc>
                <a:spcPct val="150000"/>
              </a:lnSpc>
            </a:pPr>
            <a:r>
              <a:rPr kumimoji="1" lang="en-US" altLang="zh-CN" dirty="0">
                <a:solidFill>
                  <a:srgbClr val="C00000"/>
                </a:solidFill>
                <a:latin typeface="Times New Roman" pitchFamily="18" charset="0"/>
              </a:rPr>
              <a:t>8       0      0</a:t>
            </a:r>
          </a:p>
        </p:txBody>
      </p:sp>
      <p:sp>
        <p:nvSpPr>
          <p:cNvPr id="57" name="Text Box 4"/>
          <p:cNvSpPr txBox="1">
            <a:spLocks noChangeArrowheads="1"/>
          </p:cNvSpPr>
          <p:nvPr/>
        </p:nvSpPr>
        <p:spPr bwMode="auto">
          <a:xfrm>
            <a:off x="1407686" y="3571194"/>
            <a:ext cx="2394293" cy="1569660"/>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150000"/>
              </a:lnSpc>
            </a:pPr>
            <a:r>
              <a:rPr kumimoji="1" lang="en-US" altLang="zh-CN" dirty="0">
                <a:solidFill>
                  <a:srgbClr val="0000FF"/>
                </a:solidFill>
                <a:latin typeface="Times New Roman" pitchFamily="18" charset="0"/>
              </a:rPr>
              <a:t>5        6      0</a:t>
            </a:r>
          </a:p>
          <a:p>
            <a:pPr>
              <a:lnSpc>
                <a:spcPct val="150000"/>
              </a:lnSpc>
            </a:pPr>
            <a:r>
              <a:rPr kumimoji="1" lang="en-US" altLang="zh-CN" dirty="0">
                <a:solidFill>
                  <a:srgbClr val="0000FF"/>
                </a:solidFill>
                <a:latin typeface="Times New Roman" pitchFamily="18" charset="0"/>
              </a:rPr>
              <a:t>7        8      0</a:t>
            </a:r>
            <a:endParaRPr kumimoji="1" lang="en-US" altLang="zh-CN" dirty="0">
              <a:latin typeface="Times New Roman" pitchFamily="18" charset="0"/>
            </a:endParaRPr>
          </a:p>
        </p:txBody>
      </p:sp>
    </p:spTree>
    <p:extLst>
      <p:ext uri="{BB962C8B-B14F-4D97-AF65-F5344CB8AC3E}">
        <p14:creationId xmlns:p14="http://schemas.microsoft.com/office/powerpoint/2010/main" val="25632463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ox(out)">
                                      <p:cBhvr>
                                        <p:cTn id="7" dur="500"/>
                                        <p:tgtEl>
                                          <p:spTgt spid="6451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arn(inVertical)">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barn(inVertical)">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nimBg="1" autoUpdateAnimBg="0"/>
      <p:bldP spid="56" grpId="0" animBg="1"/>
      <p:bldP spid="5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8" name="Group 4"/>
          <p:cNvGraphicFramePr>
            <a:graphicFrameLocks noGrp="1"/>
          </p:cNvGraphicFramePr>
          <p:nvPr>
            <p:ph type="tbl" idx="1"/>
            <p:extLst>
              <p:ext uri="{D42A27DB-BD31-4B8C-83A1-F6EECF244321}">
                <p14:modId xmlns:p14="http://schemas.microsoft.com/office/powerpoint/2010/main" val="4171984047"/>
              </p:ext>
            </p:extLst>
          </p:nvPr>
        </p:nvGraphicFramePr>
        <p:xfrm>
          <a:off x="2555776" y="3404918"/>
          <a:ext cx="3600402" cy="599039"/>
        </p:xfrm>
        <a:graphic>
          <a:graphicData uri="http://schemas.openxmlformats.org/drawingml/2006/table">
            <a:tbl>
              <a:tblPr/>
              <a:tblGrid>
                <a:gridCol w="599516">
                  <a:extLst>
                    <a:ext uri="{9D8B030D-6E8A-4147-A177-3AD203B41FA5}">
                      <a16:colId xmlns:a16="http://schemas.microsoft.com/office/drawing/2014/main" val="20000"/>
                    </a:ext>
                  </a:extLst>
                </a:gridCol>
                <a:gridCol w="601168">
                  <a:extLst>
                    <a:ext uri="{9D8B030D-6E8A-4147-A177-3AD203B41FA5}">
                      <a16:colId xmlns:a16="http://schemas.microsoft.com/office/drawing/2014/main" val="20001"/>
                    </a:ext>
                  </a:extLst>
                </a:gridCol>
                <a:gridCol w="599517">
                  <a:extLst>
                    <a:ext uri="{9D8B030D-6E8A-4147-A177-3AD203B41FA5}">
                      <a16:colId xmlns:a16="http://schemas.microsoft.com/office/drawing/2014/main" val="20002"/>
                    </a:ext>
                  </a:extLst>
                </a:gridCol>
                <a:gridCol w="599516">
                  <a:extLst>
                    <a:ext uri="{9D8B030D-6E8A-4147-A177-3AD203B41FA5}">
                      <a16:colId xmlns:a16="http://schemas.microsoft.com/office/drawing/2014/main" val="20003"/>
                    </a:ext>
                  </a:extLst>
                </a:gridCol>
                <a:gridCol w="601168">
                  <a:extLst>
                    <a:ext uri="{9D8B030D-6E8A-4147-A177-3AD203B41FA5}">
                      <a16:colId xmlns:a16="http://schemas.microsoft.com/office/drawing/2014/main" val="20004"/>
                    </a:ext>
                  </a:extLst>
                </a:gridCol>
                <a:gridCol w="599517">
                  <a:extLst>
                    <a:ext uri="{9D8B030D-6E8A-4147-A177-3AD203B41FA5}">
                      <a16:colId xmlns:a16="http://schemas.microsoft.com/office/drawing/2014/main" val="20005"/>
                    </a:ext>
                  </a:extLst>
                </a:gridCol>
              </a:tblGrid>
              <a:tr h="599039">
                <a:tc>
                  <a:txBody>
                    <a:bodyPr/>
                    <a:lstStyle/>
                    <a:p>
                      <a:pPr marL="0" marR="0" lvl="0" indent="0" algn="ctr" defTabSz="7620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rPr>
                        <a:t>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黑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 name="灯片编号占位符 5"/>
          <p:cNvSpPr>
            <a:spLocks noGrp="1"/>
          </p:cNvSpPr>
          <p:nvPr>
            <p:ph type="sldNum" sz="quarter" idx="12"/>
          </p:nvPr>
        </p:nvSpPr>
        <p:spPr/>
        <p:txBody>
          <a:bodyPr/>
          <a:lstStyle/>
          <a:p>
            <a:pPr>
              <a:defRPr/>
            </a:pPr>
            <a:fld id="{F2D2DA08-CCBE-430F-BCB1-6E2C1443CCE1}" type="slidenum">
              <a:rPr lang="en-US" altLang="zh-CN"/>
              <a:pPr>
                <a:defRPr/>
              </a:pPr>
              <a:t>46</a:t>
            </a:fld>
            <a:endParaRPr lang="en-US" altLang="zh-CN"/>
          </a:p>
        </p:txBody>
      </p:sp>
      <p:sp>
        <p:nvSpPr>
          <p:cNvPr id="129027" name="Rectangle 3"/>
          <p:cNvSpPr>
            <a:spLocks noChangeArrowheads="1"/>
          </p:cNvSpPr>
          <p:nvPr/>
        </p:nvSpPr>
        <p:spPr bwMode="auto">
          <a:xfrm>
            <a:off x="395448" y="2171491"/>
            <a:ext cx="8497887"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sz="2800" dirty="0">
                <a:latin typeface="隶书" pitchFamily="49" charset="-122"/>
                <a:ea typeface="隶书" pitchFamily="49" charset="-122"/>
              </a:rPr>
              <a:t>一个字符串常量</a:t>
            </a:r>
            <a:r>
              <a:rPr lang="en-US" altLang="zh-CN" sz="2800" dirty="0">
                <a:latin typeface="黑体" pitchFamily="2" charset="-122"/>
                <a:cs typeface="Times New Roman" pitchFamily="18" charset="0"/>
              </a:rPr>
              <a:t>"</a:t>
            </a:r>
            <a:r>
              <a:rPr lang="zh-CN" altLang="en-US" sz="2800" dirty="0">
                <a:latin typeface="隶书" pitchFamily="49" charset="-122"/>
                <a:ea typeface="隶书" pitchFamily="49" charset="-122"/>
              </a:rPr>
              <a:t>ＣＨＩＮＡ</a:t>
            </a:r>
            <a:r>
              <a:rPr lang="en-US" altLang="zh-CN" sz="2800" dirty="0">
                <a:latin typeface="黑体" pitchFamily="2" charset="-122"/>
                <a:cs typeface="Times New Roman" pitchFamily="18" charset="0"/>
              </a:rPr>
              <a:t>"</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实际上在内存中是：</a:t>
            </a:r>
          </a:p>
        </p:txBody>
      </p:sp>
      <p:sp>
        <p:nvSpPr>
          <p:cNvPr id="129044" name="Rectangle 20"/>
          <p:cNvSpPr>
            <a:spLocks noChangeArrowheads="1"/>
          </p:cNvSpPr>
          <p:nvPr/>
        </p:nvSpPr>
        <p:spPr bwMode="auto">
          <a:xfrm>
            <a:off x="539552" y="4492715"/>
            <a:ext cx="7920558" cy="93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buFont typeface="Wingdings" pitchFamily="2" charset="2"/>
              <a:buChar char="Ø"/>
            </a:pPr>
            <a:r>
              <a:rPr lang="zh-CN" altLang="en-US" sz="2400" b="1" dirty="0">
                <a:latin typeface="隶书" pitchFamily="49" charset="-122"/>
                <a:ea typeface="隶书" pitchFamily="49" charset="-122"/>
              </a:rPr>
              <a:t>它占内存单元不是５个字节，而是６个字节</a:t>
            </a:r>
            <a:r>
              <a:rPr lang="en-US" altLang="zh-CN" sz="2400" b="1" dirty="0">
                <a:latin typeface="隶书" pitchFamily="49" charset="-122"/>
                <a:ea typeface="隶书" pitchFamily="49" charset="-122"/>
              </a:rPr>
              <a:t>;</a:t>
            </a:r>
          </a:p>
          <a:p>
            <a:pPr marL="342900" indent="-342900">
              <a:lnSpc>
                <a:spcPct val="120000"/>
              </a:lnSpc>
              <a:buFont typeface="Wingdings" pitchFamily="2" charset="2"/>
              <a:buChar char="Ø"/>
            </a:pPr>
            <a:r>
              <a:rPr lang="zh-CN" altLang="en-US" sz="2400" b="1" dirty="0">
                <a:latin typeface="隶书" pitchFamily="49" charset="-122"/>
                <a:ea typeface="隶书" pitchFamily="49" charset="-122"/>
              </a:rPr>
              <a:t>最后一个字符为’＼</a:t>
            </a:r>
            <a:r>
              <a:rPr lang="en-US" altLang="zh-CN" sz="2400" b="1" dirty="0">
                <a:latin typeface="隶书" pitchFamily="49" charset="-122"/>
                <a:ea typeface="隶书" pitchFamily="49" charset="-122"/>
              </a:rPr>
              <a:t>0</a:t>
            </a:r>
            <a:r>
              <a:rPr lang="zh-CN" altLang="en-US" sz="2400" b="1" dirty="0">
                <a:latin typeface="隶书" pitchFamily="49" charset="-122"/>
                <a:ea typeface="隶书" pitchFamily="49" charset="-122"/>
              </a:rPr>
              <a:t>’</a:t>
            </a:r>
            <a:r>
              <a:rPr lang="en-US" altLang="zh-CN" sz="2400" b="1" dirty="0">
                <a:latin typeface="隶书" pitchFamily="49" charset="-122"/>
                <a:ea typeface="隶书" pitchFamily="49" charset="-122"/>
              </a:rPr>
              <a:t>,</a:t>
            </a:r>
            <a:r>
              <a:rPr lang="zh-CN" altLang="en-US" sz="2400" b="1" dirty="0">
                <a:latin typeface="隶书" pitchFamily="49" charset="-122"/>
                <a:ea typeface="隶书" pitchFamily="49" charset="-122"/>
              </a:rPr>
              <a:t>但在输出时不输出’＼</a:t>
            </a:r>
            <a:r>
              <a:rPr lang="en-US" altLang="zh-CN" sz="2400" b="1" dirty="0">
                <a:latin typeface="隶书" pitchFamily="49" charset="-122"/>
                <a:ea typeface="隶书" pitchFamily="49" charset="-122"/>
              </a:rPr>
              <a:t>0</a:t>
            </a:r>
            <a:r>
              <a:rPr lang="zh-CN" altLang="en-US" sz="2400" b="1" dirty="0">
                <a:latin typeface="隶书" pitchFamily="49" charset="-122"/>
                <a:ea typeface="隶书" pitchFamily="49" charset="-122"/>
              </a:rPr>
              <a:t>’。</a:t>
            </a:r>
          </a:p>
        </p:txBody>
      </p:sp>
      <p:sp>
        <p:nvSpPr>
          <p:cNvPr id="7" name="Rectangle 4"/>
          <p:cNvSpPr>
            <a:spLocks noGrp="1" noChangeArrowheads="1"/>
          </p:cNvSpPr>
          <p:nvPr>
            <p:ph type="title"/>
          </p:nvPr>
        </p:nvSpPr>
        <p:spPr>
          <a:xfrm>
            <a:off x="539552" y="533232"/>
            <a:ext cx="3598863" cy="442913"/>
          </a:xfrm>
          <a:noFill/>
        </p:spPr>
        <p:txBody>
          <a:bodyPr>
            <a:normAutofit fontScale="90000"/>
          </a:bodyPr>
          <a:lstStyle/>
          <a:p>
            <a:pPr algn="l" eaLnBrk="1" hangingPunct="1"/>
            <a:r>
              <a:rPr lang="zh-CN" altLang="en-US" sz="3600" dirty="0">
                <a:solidFill>
                  <a:srgbClr val="C00000"/>
                </a:solidFill>
                <a:effectLst/>
                <a:latin typeface="隶书" pitchFamily="49" charset="-122"/>
                <a:ea typeface="隶书" pitchFamily="49" charset="-122"/>
                <a:cs typeface="+mn-cs"/>
              </a:rPr>
              <a:t>字符串常量</a:t>
            </a:r>
            <a:endParaRPr lang="en-US" altLang="zh-CN" sz="3600" dirty="0">
              <a:solidFill>
                <a:srgbClr val="C00000"/>
              </a:solidFill>
              <a:effectLst/>
              <a:latin typeface="隶书" pitchFamily="49" charset="-122"/>
              <a:ea typeface="隶书" pitchFamily="49" charset="-122"/>
              <a:cs typeface="+mn-cs"/>
            </a:endParaRPr>
          </a:p>
        </p:txBody>
      </p:sp>
      <p:sp>
        <p:nvSpPr>
          <p:cNvPr id="8" name="Rectangle 2"/>
          <p:cNvSpPr>
            <a:spLocks noChangeArrowheads="1"/>
          </p:cNvSpPr>
          <p:nvPr/>
        </p:nvSpPr>
        <p:spPr bwMode="auto">
          <a:xfrm>
            <a:off x="468311" y="1236677"/>
            <a:ext cx="8352159" cy="6723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r>
              <a:rPr lang="zh-CN" altLang="en-US" sz="2800" b="1" dirty="0">
                <a:latin typeface="隶书" pitchFamily="49" charset="-122"/>
                <a:ea typeface="隶书" pitchFamily="49" charset="-122"/>
              </a:rPr>
              <a:t>字符串常量是一对</a:t>
            </a:r>
            <a:r>
              <a:rPr lang="zh-CN" altLang="en-US" sz="2800" b="1" dirty="0">
                <a:solidFill>
                  <a:srgbClr val="FF0000"/>
                </a:solidFill>
                <a:latin typeface="隶书" pitchFamily="49" charset="-122"/>
                <a:ea typeface="隶书" pitchFamily="49" charset="-122"/>
              </a:rPr>
              <a:t>双撇号括</a:t>
            </a:r>
            <a:r>
              <a:rPr lang="zh-CN" altLang="en-US" sz="2800" b="1" dirty="0">
                <a:latin typeface="隶书" pitchFamily="49" charset="-122"/>
                <a:ea typeface="隶书" pitchFamily="49" charset="-122"/>
              </a:rPr>
              <a:t>起来的字符序列。</a:t>
            </a:r>
            <a:endParaRPr lang="en-US" altLang="zh-CN" sz="2800" b="1" dirty="0">
              <a:latin typeface="隶书" pitchFamily="49" charset="-122"/>
              <a:ea typeface="隶书" pitchFamily="49" charset="-122"/>
            </a:endParaRPr>
          </a:p>
          <a:p>
            <a:pPr>
              <a:spcBef>
                <a:spcPct val="20000"/>
              </a:spcBef>
            </a:pPr>
            <a:endParaRPr lang="en-US" altLang="zh-CN" sz="2800" b="1" dirty="0">
              <a:latin typeface="隶书" pitchFamily="49" charset="-122"/>
              <a:ea typeface="隶书" pitchFamily="49" charset="-122"/>
            </a:endParaRPr>
          </a:p>
        </p:txBody>
      </p:sp>
    </p:spTree>
    <p:extLst>
      <p:ext uri="{BB962C8B-B14F-4D97-AF65-F5344CB8AC3E}">
        <p14:creationId xmlns:p14="http://schemas.microsoft.com/office/powerpoint/2010/main" val="474346191"/>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Effect transition="in" filter="wipe(left)">
                                      <p:cBhvr>
                                        <p:cTn id="12" dur="1000"/>
                                        <p:tgtEl>
                                          <p:spTgt spid="129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9028"/>
                                        </p:tgtEl>
                                        <p:attrNameLst>
                                          <p:attrName>style.visibility</p:attrName>
                                        </p:attrNameLst>
                                      </p:cBhvr>
                                      <p:to>
                                        <p:strVal val="visible"/>
                                      </p:to>
                                    </p:set>
                                    <p:animEffect transition="in" filter="blinds(horizontal)">
                                      <p:cBhvr>
                                        <p:cTn id="17" dur="500"/>
                                        <p:tgtEl>
                                          <p:spTgt spid="129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44"/>
                                        </p:tgtEl>
                                        <p:attrNameLst>
                                          <p:attrName>style.visibility</p:attrName>
                                        </p:attrNameLst>
                                      </p:cBhvr>
                                      <p:to>
                                        <p:strVal val="visible"/>
                                      </p:to>
                                    </p:set>
                                    <p:animEffect transition="in" filter="wipe(left)">
                                      <p:cBhvr>
                                        <p:cTn id="22" dur="1000"/>
                                        <p:tgtEl>
                                          <p:spTgt spid="129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p:bldP spid="12904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04800" y="429418"/>
            <a:ext cx="883920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3200" b="1" dirty="0">
                <a:solidFill>
                  <a:srgbClr val="C00000"/>
                </a:solidFill>
                <a:latin typeface="Times New Roman" pitchFamily="18" charset="0"/>
                <a:ea typeface="隶书" pitchFamily="49" charset="-122"/>
              </a:rPr>
              <a:t>6.4  </a:t>
            </a:r>
            <a:r>
              <a:rPr kumimoji="1" lang="zh-CN" altLang="en-US" sz="3200" b="1" dirty="0">
                <a:solidFill>
                  <a:srgbClr val="C00000"/>
                </a:solidFill>
                <a:latin typeface="Times New Roman" pitchFamily="18" charset="0"/>
                <a:ea typeface="隶书" pitchFamily="49" charset="-122"/>
              </a:rPr>
              <a:t>字符数组和字符串 </a:t>
            </a:r>
            <a:endParaRPr kumimoji="1" lang="en-US" altLang="zh-CN" sz="2400" b="1" dirty="0">
              <a:solidFill>
                <a:srgbClr val="C00000"/>
              </a:solidFill>
              <a:latin typeface="Times New Roman" pitchFamily="18" charset="0"/>
            </a:endParaRPr>
          </a:p>
          <a:p>
            <a:pPr lvl="1">
              <a:buClr>
                <a:schemeClr val="hlink"/>
              </a:buClr>
              <a:buFont typeface="Wingdings" pitchFamily="2" charset="2"/>
              <a:buChar char="«"/>
            </a:pPr>
            <a:r>
              <a:rPr kumimoji="1" lang="zh-CN" altLang="en-US" sz="2800" b="1" dirty="0">
                <a:latin typeface="Times New Roman" pitchFamily="18" charset="0"/>
                <a:ea typeface="隶书" pitchFamily="49" charset="-122"/>
              </a:rPr>
              <a:t>字符数组</a:t>
            </a:r>
            <a:endParaRPr kumimoji="1" lang="zh-CN" altLang="en-US" sz="2400" b="1" dirty="0">
              <a:latin typeface="Times New Roman" pitchFamily="18" charset="0"/>
            </a:endParaRPr>
          </a:p>
          <a:p>
            <a:pPr lvl="2">
              <a:buClr>
                <a:schemeClr val="accent2"/>
              </a:buClr>
              <a:buFont typeface="Wingdings" pitchFamily="2" charset="2"/>
              <a:buChar char="v"/>
            </a:pPr>
            <a:r>
              <a:rPr kumimoji="1" lang="zh-CN" altLang="en-US" sz="2400" b="1" dirty="0">
                <a:latin typeface="Times New Roman" pitchFamily="18" charset="0"/>
                <a:ea typeface="隶书" pitchFamily="49" charset="-122"/>
              </a:rPr>
              <a:t>定义</a:t>
            </a:r>
            <a:r>
              <a:rPr kumimoji="1" lang="zh-CN" altLang="en-US" sz="2400" dirty="0">
                <a:latin typeface="Times New Roman" pitchFamily="18" charset="0"/>
                <a:ea typeface="隶书" pitchFamily="49" charset="-122"/>
              </a:rPr>
              <a:t>   </a:t>
            </a:r>
            <a:endParaRPr kumimoji="1" lang="zh-CN" altLang="en-US" sz="2400" dirty="0">
              <a:latin typeface="Times New Roman" pitchFamily="18" charset="0"/>
            </a:endParaRPr>
          </a:p>
        </p:txBody>
      </p:sp>
      <p:sp>
        <p:nvSpPr>
          <p:cNvPr id="15368" name="Rectangle 8"/>
          <p:cNvSpPr>
            <a:spLocks noChangeArrowheads="1"/>
          </p:cNvSpPr>
          <p:nvPr/>
        </p:nvSpPr>
        <p:spPr bwMode="auto">
          <a:xfrm>
            <a:off x="304800" y="1790700"/>
            <a:ext cx="88392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Clr>
                <a:schemeClr val="accent2"/>
              </a:buClr>
              <a:buFont typeface="Wingdings" pitchFamily="2" charset="2"/>
              <a:buChar char="v"/>
            </a:pPr>
            <a:r>
              <a:rPr kumimoji="1" lang="zh-CN" altLang="en-US" sz="2400" dirty="0">
                <a:latin typeface="Times New Roman" pitchFamily="18" charset="0"/>
                <a:ea typeface="隶书" pitchFamily="49" charset="-122"/>
              </a:rPr>
              <a:t>字符数组的初始化</a:t>
            </a:r>
          </a:p>
          <a:p>
            <a:pPr lvl="3">
              <a:buClr>
                <a:srgbClr val="FFCC00"/>
              </a:buClr>
              <a:buFont typeface="Wingdings" pitchFamily="2" charset="2"/>
              <a:buChar char="l"/>
            </a:pPr>
            <a:r>
              <a:rPr kumimoji="1" lang="zh-CN" altLang="en-US" sz="2400" dirty="0">
                <a:latin typeface="Times New Roman" pitchFamily="18" charset="0"/>
                <a:ea typeface="隶书" pitchFamily="49" charset="-122"/>
              </a:rPr>
              <a:t>逐个字符赋值</a:t>
            </a:r>
          </a:p>
          <a:p>
            <a:pPr lvl="3">
              <a:buClr>
                <a:srgbClr val="FFCC00"/>
              </a:buClr>
              <a:buFont typeface="Wingdings" pitchFamily="2" charset="2"/>
              <a:buChar char="l"/>
            </a:pPr>
            <a:r>
              <a:rPr kumimoji="1" lang="zh-CN" altLang="en-US" sz="2400" dirty="0">
                <a:latin typeface="Times New Roman" pitchFamily="18" charset="0"/>
                <a:ea typeface="隶书" pitchFamily="49" charset="-122"/>
              </a:rPr>
              <a:t>用字符串常量</a:t>
            </a:r>
          </a:p>
          <a:p>
            <a:pPr lvl="2">
              <a:buClr>
                <a:schemeClr val="accent2"/>
              </a:buClr>
              <a:buFont typeface="Wingdings" pitchFamily="2" charset="2"/>
              <a:buChar char="v"/>
            </a:pPr>
            <a:r>
              <a:rPr kumimoji="1" lang="zh-CN" altLang="en-US" sz="2400" dirty="0">
                <a:latin typeface="Times New Roman" pitchFamily="18" charset="0"/>
                <a:ea typeface="隶书" pitchFamily="49" charset="-122"/>
              </a:rPr>
              <a:t>字符数组的引用</a:t>
            </a:r>
            <a:endParaRPr kumimoji="1" lang="zh-CN" altLang="en-US" sz="2400" dirty="0">
              <a:latin typeface="Times New Roman" pitchFamily="18" charset="0"/>
            </a:endParaRPr>
          </a:p>
          <a:p>
            <a:pPr lvl="2"/>
            <a:endParaRPr kumimoji="1" lang="en-US" altLang="zh-CN" sz="2400" dirty="0">
              <a:latin typeface="Times New Roman" pitchFamily="18" charset="0"/>
            </a:endParaRPr>
          </a:p>
        </p:txBody>
      </p:sp>
      <p:sp>
        <p:nvSpPr>
          <p:cNvPr id="15370" name="Text Box 10"/>
          <p:cNvSpPr txBox="1">
            <a:spLocks noChangeArrowheads="1"/>
          </p:cNvSpPr>
          <p:nvPr/>
        </p:nvSpPr>
        <p:spPr bwMode="auto">
          <a:xfrm>
            <a:off x="2984382" y="1322885"/>
            <a:ext cx="3322874" cy="463846"/>
          </a:xfrm>
          <a:prstGeom prst="rect">
            <a:avLst/>
          </a:prstGeom>
          <a:solidFill>
            <a:srgbClr val="FFFF99"/>
          </a:solidFill>
          <a:ln w="38100">
            <a:solidFill>
              <a:srgbClr val="0000FF"/>
            </a:solidFill>
            <a:miter lim="800000"/>
            <a:headEnd/>
            <a:tailEnd/>
          </a:ln>
          <a:effec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buClr>
                <a:schemeClr val="accent2"/>
              </a:buClr>
              <a:buFont typeface="Wingdings" pitchFamily="2" charset="2"/>
              <a:buNone/>
            </a:pPr>
            <a:r>
              <a:rPr kumimoji="1" lang="zh-CN" altLang="en-US" sz="2400" b="1" dirty="0">
                <a:solidFill>
                  <a:srgbClr val="C00000"/>
                </a:solidFill>
                <a:latin typeface="Times New Roman" pitchFamily="18" charset="0"/>
                <a:ea typeface="隶书" pitchFamily="49" charset="-122"/>
              </a:rPr>
              <a:t>例   </a:t>
            </a:r>
            <a:r>
              <a:rPr kumimoji="1" lang="en-US" altLang="zh-CN" sz="2400" b="1" dirty="0">
                <a:solidFill>
                  <a:srgbClr val="C00000"/>
                </a:solidFill>
                <a:latin typeface="Times New Roman" pitchFamily="18" charset="0"/>
                <a:ea typeface="隶书" pitchFamily="49" charset="-122"/>
              </a:rPr>
              <a:t>char c[10], </a:t>
            </a:r>
            <a:r>
              <a:rPr kumimoji="1" lang="en-US" altLang="zh-CN" sz="2400" b="1" dirty="0" err="1">
                <a:solidFill>
                  <a:srgbClr val="C00000"/>
                </a:solidFill>
                <a:latin typeface="Times New Roman" pitchFamily="18" charset="0"/>
                <a:ea typeface="隶书" pitchFamily="49" charset="-122"/>
              </a:rPr>
              <a:t>ch</a:t>
            </a:r>
            <a:r>
              <a:rPr kumimoji="1" lang="en-US" altLang="zh-CN" sz="2400" b="1" dirty="0">
                <a:solidFill>
                  <a:srgbClr val="C00000"/>
                </a:solidFill>
                <a:latin typeface="Times New Roman" pitchFamily="18" charset="0"/>
                <a:ea typeface="隶书" pitchFamily="49" charset="-122"/>
              </a:rPr>
              <a:t>[3][4];</a:t>
            </a:r>
          </a:p>
        </p:txBody>
      </p:sp>
      <p:grpSp>
        <p:nvGrpSpPr>
          <p:cNvPr id="15399" name="Group 39"/>
          <p:cNvGrpSpPr>
            <a:grpSpLocks/>
          </p:cNvGrpSpPr>
          <p:nvPr/>
        </p:nvGrpSpPr>
        <p:grpSpPr bwMode="auto">
          <a:xfrm>
            <a:off x="1389062" y="2447927"/>
            <a:ext cx="6670675" cy="3724275"/>
            <a:chOff x="634" y="1419"/>
            <a:chExt cx="4202" cy="2346"/>
          </a:xfrm>
        </p:grpSpPr>
        <p:sp>
          <p:nvSpPr>
            <p:cNvPr id="25664" name="Rectangle 14"/>
            <p:cNvSpPr>
              <a:spLocks noChangeArrowheads="1"/>
            </p:cNvSpPr>
            <p:nvPr/>
          </p:nvSpPr>
          <p:spPr bwMode="auto">
            <a:xfrm>
              <a:off x="634" y="2184"/>
              <a:ext cx="4046" cy="158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solidFill>
                  <a:schemeClr val="bg2"/>
                </a:solidFill>
                <a:latin typeface="Times New Roman" pitchFamily="18" charset="0"/>
                <a:ea typeface="隶书" pitchFamily="49" charset="-122"/>
              </a:endParaRPr>
            </a:p>
            <a:p>
              <a:pPr eaLnBrk="1" hangingPunct="1"/>
              <a:r>
                <a:rPr kumimoji="1" lang="en-US" altLang="zh-CN" sz="2400" dirty="0">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a:latin typeface="Times New Roman" pitchFamily="18" charset="0"/>
                  <a:ea typeface="隶书" pitchFamily="49" charset="-122"/>
                </a:rPr>
                <a:t>char </a:t>
              </a:r>
              <a:r>
                <a:rPr kumimoji="1" lang="en-US" altLang="zh-CN" sz="2400" dirty="0" err="1">
                  <a:latin typeface="Times New Roman" pitchFamily="18" charset="0"/>
                  <a:ea typeface="隶书" pitchFamily="49" charset="-122"/>
                </a:rPr>
                <a:t>ch</a:t>
              </a:r>
              <a:r>
                <a:rPr kumimoji="1" lang="en-US" altLang="zh-CN" sz="2400" dirty="0">
                  <a:latin typeface="Times New Roman" pitchFamily="18" charset="0"/>
                  <a:ea typeface="隶书" pitchFamily="49" charset="-122"/>
                </a:rPr>
                <a:t>[5]=</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r>
                <a:rPr kumimoji="1" lang="en-US" altLang="zh-CN" sz="2400" dirty="0" err="1">
                  <a:latin typeface="Times New Roman" pitchFamily="18" charset="0"/>
                  <a:ea typeface="隶书" pitchFamily="49" charset="-122"/>
                </a:rPr>
                <a:t>H’,’e’,’l’,’l’,’o</a:t>
              </a:r>
              <a:r>
                <a:rPr kumimoji="1" lang="en-US" altLang="zh-CN" sz="2400" dirty="0">
                  <a:latin typeface="Times New Roman" pitchFamily="18" charset="0"/>
                  <a:ea typeface="隶书" pitchFamily="49" charset="-122"/>
                </a:rPr>
                <a:t>’</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25665" name="Rectangle 15"/>
            <p:cNvSpPr>
              <a:spLocks noChangeArrowheads="1"/>
            </p:cNvSpPr>
            <p:nvPr/>
          </p:nvSpPr>
          <p:spPr bwMode="auto">
            <a:xfrm>
              <a:off x="899" y="2751"/>
              <a:ext cx="2988" cy="39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25666" name="Line 16"/>
            <p:cNvSpPr>
              <a:spLocks noChangeShapeType="1"/>
            </p:cNvSpPr>
            <p:nvPr/>
          </p:nvSpPr>
          <p:spPr bwMode="auto">
            <a:xfrm>
              <a:off x="1535" y="2759"/>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5667" name="Line 17"/>
            <p:cNvSpPr>
              <a:spLocks noChangeShapeType="1"/>
            </p:cNvSpPr>
            <p:nvPr/>
          </p:nvSpPr>
          <p:spPr bwMode="auto">
            <a:xfrm>
              <a:off x="2129" y="274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68" name="Line 18"/>
            <p:cNvSpPr>
              <a:spLocks noChangeShapeType="1"/>
            </p:cNvSpPr>
            <p:nvPr/>
          </p:nvSpPr>
          <p:spPr bwMode="auto">
            <a:xfrm>
              <a:off x="2723" y="274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69" name="Line 19"/>
            <p:cNvSpPr>
              <a:spLocks noChangeShapeType="1"/>
            </p:cNvSpPr>
            <p:nvPr/>
          </p:nvSpPr>
          <p:spPr bwMode="auto">
            <a:xfrm>
              <a:off x="3317" y="274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5670" name="Text Box 21"/>
            <p:cNvSpPr txBox="1">
              <a:spLocks noChangeArrowheads="1"/>
            </p:cNvSpPr>
            <p:nvPr/>
          </p:nvSpPr>
          <p:spPr bwMode="auto">
            <a:xfrm>
              <a:off x="937"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[0]</a:t>
              </a:r>
            </a:p>
          </p:txBody>
        </p:sp>
        <p:sp>
          <p:nvSpPr>
            <p:cNvPr id="25671" name="Text Box 27"/>
            <p:cNvSpPr txBox="1">
              <a:spLocks noChangeArrowheads="1"/>
            </p:cNvSpPr>
            <p:nvPr/>
          </p:nvSpPr>
          <p:spPr bwMode="auto">
            <a:xfrm>
              <a:off x="1154" y="2796"/>
              <a:ext cx="232"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H</a:t>
              </a:r>
            </a:p>
          </p:txBody>
        </p:sp>
        <p:sp>
          <p:nvSpPr>
            <p:cNvPr id="25672" name="Text Box 28"/>
            <p:cNvSpPr txBox="1">
              <a:spLocks noChangeArrowheads="1"/>
            </p:cNvSpPr>
            <p:nvPr/>
          </p:nvSpPr>
          <p:spPr bwMode="auto">
            <a:xfrm>
              <a:off x="1739" y="2796"/>
              <a:ext cx="186"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e</a:t>
              </a:r>
            </a:p>
          </p:txBody>
        </p:sp>
        <p:sp>
          <p:nvSpPr>
            <p:cNvPr id="25673" name="Text Box 29"/>
            <p:cNvSpPr txBox="1">
              <a:spLocks noChangeArrowheads="1"/>
            </p:cNvSpPr>
            <p:nvPr/>
          </p:nvSpPr>
          <p:spPr bwMode="auto">
            <a:xfrm>
              <a:off x="2325" y="2796"/>
              <a:ext cx="159"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l</a:t>
              </a:r>
            </a:p>
          </p:txBody>
        </p:sp>
        <p:sp>
          <p:nvSpPr>
            <p:cNvPr id="25674" name="Text Box 30"/>
            <p:cNvSpPr txBox="1">
              <a:spLocks noChangeArrowheads="1"/>
            </p:cNvSpPr>
            <p:nvPr/>
          </p:nvSpPr>
          <p:spPr bwMode="auto">
            <a:xfrm>
              <a:off x="2910" y="2796"/>
              <a:ext cx="159"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l</a:t>
              </a:r>
            </a:p>
          </p:txBody>
        </p:sp>
        <p:sp>
          <p:nvSpPr>
            <p:cNvPr id="25675" name="Text Box 31"/>
            <p:cNvSpPr txBox="1">
              <a:spLocks noChangeArrowheads="1"/>
            </p:cNvSpPr>
            <p:nvPr/>
          </p:nvSpPr>
          <p:spPr bwMode="auto">
            <a:xfrm>
              <a:off x="3496" y="2796"/>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o</a:t>
              </a:r>
            </a:p>
          </p:txBody>
        </p:sp>
        <p:sp>
          <p:nvSpPr>
            <p:cNvPr id="25676" name="AutoShape 33"/>
            <p:cNvSpPr>
              <a:spLocks noChangeArrowheads="1"/>
            </p:cNvSpPr>
            <p:nvPr/>
          </p:nvSpPr>
          <p:spPr bwMode="auto">
            <a:xfrm>
              <a:off x="3227" y="1419"/>
              <a:ext cx="1609" cy="378"/>
            </a:xfrm>
            <a:prstGeom prst="cloudCallout">
              <a:avLst>
                <a:gd name="adj1" fmla="val -37602"/>
                <a:gd name="adj2" fmla="val 114551"/>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solidFill>
                    <a:srgbClr val="669900"/>
                  </a:solidFill>
                  <a:latin typeface="Times New Roman" pitchFamily="18" charset="0"/>
                </a:rPr>
                <a:t>逐个字符赋值</a:t>
              </a:r>
              <a:endParaRPr kumimoji="1" lang="zh-CN" altLang="en-US" sz="2000" dirty="0">
                <a:solidFill>
                  <a:srgbClr val="FF0000"/>
                </a:solidFill>
                <a:latin typeface="Times New Roman" pitchFamily="18" charset="0"/>
              </a:endParaRPr>
            </a:p>
          </p:txBody>
        </p:sp>
        <p:sp>
          <p:nvSpPr>
            <p:cNvPr id="25677" name="Text Box 34"/>
            <p:cNvSpPr txBox="1">
              <a:spLocks noChangeArrowheads="1"/>
            </p:cNvSpPr>
            <p:nvPr/>
          </p:nvSpPr>
          <p:spPr bwMode="auto">
            <a:xfrm>
              <a:off x="1522"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[1]</a:t>
              </a:r>
            </a:p>
          </p:txBody>
        </p:sp>
        <p:sp>
          <p:nvSpPr>
            <p:cNvPr id="25678" name="Text Box 35"/>
            <p:cNvSpPr txBox="1">
              <a:spLocks noChangeArrowheads="1"/>
            </p:cNvSpPr>
            <p:nvPr/>
          </p:nvSpPr>
          <p:spPr bwMode="auto">
            <a:xfrm>
              <a:off x="2107"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[2]</a:t>
              </a:r>
            </a:p>
          </p:txBody>
        </p:sp>
        <p:sp>
          <p:nvSpPr>
            <p:cNvPr id="25679" name="Text Box 36"/>
            <p:cNvSpPr txBox="1">
              <a:spLocks noChangeArrowheads="1"/>
            </p:cNvSpPr>
            <p:nvPr/>
          </p:nvSpPr>
          <p:spPr bwMode="auto">
            <a:xfrm>
              <a:off x="2692"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[3]</a:t>
              </a:r>
            </a:p>
          </p:txBody>
        </p:sp>
        <p:sp>
          <p:nvSpPr>
            <p:cNvPr id="25680" name="Text Box 37"/>
            <p:cNvSpPr txBox="1">
              <a:spLocks noChangeArrowheads="1"/>
            </p:cNvSpPr>
            <p:nvPr/>
          </p:nvSpPr>
          <p:spPr bwMode="auto">
            <a:xfrm>
              <a:off x="3277"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[4]</a:t>
              </a:r>
            </a:p>
          </p:txBody>
        </p:sp>
      </p:grpSp>
      <p:grpSp>
        <p:nvGrpSpPr>
          <p:cNvPr id="81" name="Group 39"/>
          <p:cNvGrpSpPr>
            <a:grpSpLocks/>
          </p:cNvGrpSpPr>
          <p:nvPr/>
        </p:nvGrpSpPr>
        <p:grpSpPr bwMode="auto">
          <a:xfrm>
            <a:off x="1419225" y="2423864"/>
            <a:ext cx="6670675" cy="3724275"/>
            <a:chOff x="634" y="1419"/>
            <a:chExt cx="4202" cy="2346"/>
          </a:xfrm>
        </p:grpSpPr>
        <p:sp>
          <p:nvSpPr>
            <p:cNvPr id="82" name="Rectangle 14"/>
            <p:cNvSpPr>
              <a:spLocks noChangeArrowheads="1"/>
            </p:cNvSpPr>
            <p:nvPr/>
          </p:nvSpPr>
          <p:spPr bwMode="auto">
            <a:xfrm>
              <a:off x="634" y="2184"/>
              <a:ext cx="4046" cy="158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solidFill>
                  <a:schemeClr val="bg2"/>
                </a:solidFill>
                <a:latin typeface="Times New Roman" pitchFamily="18" charset="0"/>
                <a:ea typeface="隶书" pitchFamily="49" charset="-122"/>
              </a:endParaRPr>
            </a:p>
            <a:p>
              <a:pPr eaLnBrk="1" hangingPunct="1"/>
              <a:r>
                <a:rPr kumimoji="1" lang="en-US" altLang="zh-CN" sz="2400" dirty="0">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a:latin typeface="Times New Roman" pitchFamily="18" charset="0"/>
                  <a:ea typeface="隶书" pitchFamily="49" charset="-122"/>
                </a:rPr>
                <a:t>char </a:t>
              </a:r>
              <a:r>
                <a:rPr kumimoji="1" lang="en-US" altLang="zh-CN" sz="2400" dirty="0" err="1">
                  <a:latin typeface="Times New Roman" pitchFamily="18" charset="0"/>
                  <a:ea typeface="隶书" pitchFamily="49" charset="-122"/>
                </a:rPr>
                <a:t>ch</a:t>
              </a:r>
              <a:r>
                <a:rPr kumimoji="1" lang="en-US" altLang="zh-CN" sz="2400" dirty="0">
                  <a:latin typeface="Times New Roman" pitchFamily="18" charset="0"/>
                  <a:ea typeface="隶书" pitchFamily="49" charset="-122"/>
                </a:rPr>
                <a:t>[5]=</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r>
                <a:rPr kumimoji="1" lang="en-US" altLang="zh-CN" sz="2400" dirty="0" err="1">
                  <a:latin typeface="Times New Roman" pitchFamily="18" charset="0"/>
                  <a:ea typeface="隶书" pitchFamily="49" charset="-122"/>
                </a:rPr>
                <a:t>B’,’o’,’y</a:t>
              </a:r>
              <a:r>
                <a:rPr kumimoji="1" lang="en-US" altLang="zh-CN" sz="2400" dirty="0">
                  <a:latin typeface="Times New Roman" pitchFamily="18" charset="0"/>
                  <a:ea typeface="隶书" pitchFamily="49" charset="-122"/>
                </a:rPr>
                <a:t>’</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83" name="Rectangle 15"/>
            <p:cNvSpPr>
              <a:spLocks noChangeArrowheads="1"/>
            </p:cNvSpPr>
            <p:nvPr/>
          </p:nvSpPr>
          <p:spPr bwMode="auto">
            <a:xfrm>
              <a:off x="899" y="2751"/>
              <a:ext cx="2988" cy="39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84" name="Line 16"/>
            <p:cNvSpPr>
              <a:spLocks noChangeShapeType="1"/>
            </p:cNvSpPr>
            <p:nvPr/>
          </p:nvSpPr>
          <p:spPr bwMode="auto">
            <a:xfrm>
              <a:off x="1535" y="2759"/>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85" name="Line 17"/>
            <p:cNvSpPr>
              <a:spLocks noChangeShapeType="1"/>
            </p:cNvSpPr>
            <p:nvPr/>
          </p:nvSpPr>
          <p:spPr bwMode="auto">
            <a:xfrm>
              <a:off x="2129" y="274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6" name="Line 18"/>
            <p:cNvSpPr>
              <a:spLocks noChangeShapeType="1"/>
            </p:cNvSpPr>
            <p:nvPr/>
          </p:nvSpPr>
          <p:spPr bwMode="auto">
            <a:xfrm>
              <a:off x="2723" y="274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7" name="Line 19"/>
            <p:cNvSpPr>
              <a:spLocks noChangeShapeType="1"/>
            </p:cNvSpPr>
            <p:nvPr/>
          </p:nvSpPr>
          <p:spPr bwMode="auto">
            <a:xfrm>
              <a:off x="3317" y="274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8" name="Text Box 21"/>
            <p:cNvSpPr txBox="1">
              <a:spLocks noChangeArrowheads="1"/>
            </p:cNvSpPr>
            <p:nvPr/>
          </p:nvSpPr>
          <p:spPr bwMode="auto">
            <a:xfrm>
              <a:off x="937"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[0]</a:t>
              </a:r>
            </a:p>
          </p:txBody>
        </p:sp>
        <p:sp>
          <p:nvSpPr>
            <p:cNvPr id="89" name="Text Box 27"/>
            <p:cNvSpPr txBox="1">
              <a:spLocks noChangeArrowheads="1"/>
            </p:cNvSpPr>
            <p:nvPr/>
          </p:nvSpPr>
          <p:spPr bwMode="auto">
            <a:xfrm>
              <a:off x="1154" y="2796"/>
              <a:ext cx="223"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B</a:t>
              </a:r>
            </a:p>
          </p:txBody>
        </p:sp>
        <p:sp>
          <p:nvSpPr>
            <p:cNvPr id="90" name="Text Box 28"/>
            <p:cNvSpPr txBox="1">
              <a:spLocks noChangeArrowheads="1"/>
            </p:cNvSpPr>
            <p:nvPr/>
          </p:nvSpPr>
          <p:spPr bwMode="auto">
            <a:xfrm>
              <a:off x="1739" y="2796"/>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o</a:t>
              </a:r>
            </a:p>
          </p:txBody>
        </p:sp>
        <p:sp>
          <p:nvSpPr>
            <p:cNvPr id="91" name="Text Box 29"/>
            <p:cNvSpPr txBox="1">
              <a:spLocks noChangeArrowheads="1"/>
            </p:cNvSpPr>
            <p:nvPr/>
          </p:nvSpPr>
          <p:spPr bwMode="auto">
            <a:xfrm>
              <a:off x="2325" y="2796"/>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y</a:t>
              </a:r>
            </a:p>
          </p:txBody>
        </p:sp>
        <p:sp>
          <p:nvSpPr>
            <p:cNvPr id="92" name="Text Box 30"/>
            <p:cNvSpPr txBox="1">
              <a:spLocks noChangeArrowheads="1"/>
            </p:cNvSpPr>
            <p:nvPr/>
          </p:nvSpPr>
          <p:spPr bwMode="auto">
            <a:xfrm>
              <a:off x="2910" y="2796"/>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0000"/>
                  </a:solidFill>
                  <a:latin typeface="Times New Roman" pitchFamily="18" charset="0"/>
                </a:rPr>
                <a:t>\0</a:t>
              </a:r>
            </a:p>
          </p:txBody>
        </p:sp>
        <p:sp>
          <p:nvSpPr>
            <p:cNvPr id="93" name="Text Box 31"/>
            <p:cNvSpPr txBox="1">
              <a:spLocks noChangeArrowheads="1"/>
            </p:cNvSpPr>
            <p:nvPr/>
          </p:nvSpPr>
          <p:spPr bwMode="auto">
            <a:xfrm>
              <a:off x="3496" y="2796"/>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0000"/>
                  </a:solidFill>
                  <a:latin typeface="Times New Roman" pitchFamily="18" charset="0"/>
                </a:rPr>
                <a:t>\0</a:t>
              </a:r>
            </a:p>
          </p:txBody>
        </p:sp>
        <p:sp>
          <p:nvSpPr>
            <p:cNvPr id="94" name="AutoShape 33"/>
            <p:cNvSpPr>
              <a:spLocks noChangeArrowheads="1"/>
            </p:cNvSpPr>
            <p:nvPr/>
          </p:nvSpPr>
          <p:spPr bwMode="auto">
            <a:xfrm>
              <a:off x="3227" y="1419"/>
              <a:ext cx="1609" cy="378"/>
            </a:xfrm>
            <a:prstGeom prst="cloudCallout">
              <a:avLst>
                <a:gd name="adj1" fmla="val -37602"/>
                <a:gd name="adj2" fmla="val 114551"/>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solidFill>
                    <a:srgbClr val="669900"/>
                  </a:solidFill>
                  <a:latin typeface="Times New Roman" pitchFamily="18" charset="0"/>
                </a:rPr>
                <a:t>逐个字符赋值</a:t>
              </a:r>
              <a:endParaRPr kumimoji="1" lang="zh-CN" altLang="en-US" sz="2000" dirty="0">
                <a:solidFill>
                  <a:srgbClr val="FF0000"/>
                </a:solidFill>
                <a:latin typeface="Times New Roman" pitchFamily="18" charset="0"/>
              </a:endParaRPr>
            </a:p>
          </p:txBody>
        </p:sp>
        <p:sp>
          <p:nvSpPr>
            <p:cNvPr id="95" name="Text Box 34"/>
            <p:cNvSpPr txBox="1">
              <a:spLocks noChangeArrowheads="1"/>
            </p:cNvSpPr>
            <p:nvPr/>
          </p:nvSpPr>
          <p:spPr bwMode="auto">
            <a:xfrm>
              <a:off x="1522"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[1]</a:t>
              </a:r>
            </a:p>
          </p:txBody>
        </p:sp>
        <p:sp>
          <p:nvSpPr>
            <p:cNvPr id="96" name="Text Box 35"/>
            <p:cNvSpPr txBox="1">
              <a:spLocks noChangeArrowheads="1"/>
            </p:cNvSpPr>
            <p:nvPr/>
          </p:nvSpPr>
          <p:spPr bwMode="auto">
            <a:xfrm>
              <a:off x="2107"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[2]</a:t>
              </a:r>
            </a:p>
          </p:txBody>
        </p:sp>
        <p:sp>
          <p:nvSpPr>
            <p:cNvPr id="97" name="Text Box 36"/>
            <p:cNvSpPr txBox="1">
              <a:spLocks noChangeArrowheads="1"/>
            </p:cNvSpPr>
            <p:nvPr/>
          </p:nvSpPr>
          <p:spPr bwMode="auto">
            <a:xfrm>
              <a:off x="2692"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[3]</a:t>
              </a:r>
            </a:p>
          </p:txBody>
        </p:sp>
        <p:sp>
          <p:nvSpPr>
            <p:cNvPr id="98" name="Text Box 37"/>
            <p:cNvSpPr txBox="1">
              <a:spLocks noChangeArrowheads="1"/>
            </p:cNvSpPr>
            <p:nvPr/>
          </p:nvSpPr>
          <p:spPr bwMode="auto">
            <a:xfrm>
              <a:off x="3277"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[4]</a:t>
              </a:r>
            </a:p>
          </p:txBody>
        </p:sp>
      </p:grpSp>
      <p:grpSp>
        <p:nvGrpSpPr>
          <p:cNvPr id="99" name="Group 113"/>
          <p:cNvGrpSpPr>
            <a:grpSpLocks/>
          </p:cNvGrpSpPr>
          <p:nvPr/>
        </p:nvGrpSpPr>
        <p:grpSpPr bwMode="auto">
          <a:xfrm>
            <a:off x="1419225" y="2447928"/>
            <a:ext cx="6670675" cy="3724275"/>
            <a:chOff x="670" y="459"/>
            <a:chExt cx="4202" cy="2346"/>
          </a:xfrm>
        </p:grpSpPr>
        <p:sp>
          <p:nvSpPr>
            <p:cNvPr id="100" name="Rectangle 114"/>
            <p:cNvSpPr>
              <a:spLocks noChangeArrowheads="1"/>
            </p:cNvSpPr>
            <p:nvPr/>
          </p:nvSpPr>
          <p:spPr bwMode="auto">
            <a:xfrm>
              <a:off x="670" y="1224"/>
              <a:ext cx="4046" cy="158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latin typeface="Times New Roman" pitchFamily="18" charset="0"/>
                <a:ea typeface="隶书" pitchFamily="49" charset="-122"/>
              </a:endParaRPr>
            </a:p>
            <a:p>
              <a:pPr eaLnBrk="1" hangingPunct="1"/>
              <a:r>
                <a:rPr kumimoji="1" lang="en-US" altLang="zh-CN" sz="2400" dirty="0">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a:latin typeface="Times New Roman" pitchFamily="18" charset="0"/>
                  <a:ea typeface="隶书" pitchFamily="49" charset="-122"/>
                </a:rPr>
                <a:t>char </a:t>
              </a:r>
              <a:r>
                <a:rPr kumimoji="1" lang="en-US" altLang="zh-CN" sz="2400" dirty="0" err="1">
                  <a:latin typeface="Times New Roman" pitchFamily="18" charset="0"/>
                  <a:ea typeface="隶书" pitchFamily="49" charset="-122"/>
                </a:rPr>
                <a:t>ch</a:t>
              </a:r>
              <a:r>
                <a:rPr kumimoji="1" lang="en-US" altLang="zh-CN" sz="2400" dirty="0">
                  <a:latin typeface="Times New Roman" pitchFamily="18" charset="0"/>
                  <a:ea typeface="隶书" pitchFamily="49" charset="-122"/>
                </a:rPr>
                <a:t>[</a:t>
              </a:r>
              <a:r>
                <a:rPr kumimoji="1" lang="en-US" altLang="zh-CN" sz="2400" dirty="0">
                  <a:solidFill>
                    <a:srgbClr val="FF0000"/>
                  </a:solidFill>
                  <a:latin typeface="Times New Roman" pitchFamily="18" charset="0"/>
                  <a:ea typeface="隶书" pitchFamily="49" charset="-122"/>
                </a:rPr>
                <a:t>6</a:t>
              </a:r>
              <a:r>
                <a:rPr kumimoji="1" lang="en-US" altLang="zh-CN" sz="2400" dirty="0">
                  <a:latin typeface="Times New Roman" pitchFamily="18" charset="0"/>
                  <a:ea typeface="隶书" pitchFamily="49" charset="-122"/>
                </a:rPr>
                <a:t>]=</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“Hello”</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p>
            <a:p>
              <a:pPr eaLnBrk="1" hangingPunct="1"/>
              <a:r>
                <a:rPr kumimoji="1" lang="en-US" altLang="zh-CN" sz="2400" dirty="0">
                  <a:latin typeface="Times New Roman" pitchFamily="18" charset="0"/>
                  <a:ea typeface="隶书" pitchFamily="49" charset="-122"/>
                </a:rPr>
                <a:t>                char </a:t>
              </a:r>
              <a:r>
                <a:rPr kumimoji="1" lang="en-US" altLang="zh-CN" sz="2400" dirty="0" err="1">
                  <a:latin typeface="Times New Roman" pitchFamily="18" charset="0"/>
                  <a:ea typeface="隶书" pitchFamily="49" charset="-122"/>
                </a:rPr>
                <a:t>ch</a:t>
              </a:r>
              <a:r>
                <a:rPr kumimoji="1" lang="en-US" altLang="zh-CN" sz="2400" dirty="0">
                  <a:latin typeface="Times New Roman" pitchFamily="18" charset="0"/>
                  <a:ea typeface="隶书" pitchFamily="49" charset="-122"/>
                </a:rPr>
                <a:t>[6]=“Hello”;</a:t>
              </a:r>
            </a:p>
            <a:p>
              <a:pPr eaLnBrk="1" hangingPunct="1"/>
              <a:r>
                <a:rPr kumimoji="1" lang="en-US" altLang="zh-CN" sz="2400" dirty="0">
                  <a:latin typeface="Times New Roman" pitchFamily="18" charset="0"/>
                  <a:ea typeface="隶书" pitchFamily="49" charset="-122"/>
                </a:rPr>
                <a:t>                char </a:t>
              </a:r>
              <a:r>
                <a:rPr kumimoji="1" lang="en-US" altLang="zh-CN" sz="2400" dirty="0" err="1">
                  <a:latin typeface="Times New Roman" pitchFamily="18" charset="0"/>
                  <a:ea typeface="隶书" pitchFamily="49" charset="-122"/>
                </a:rPr>
                <a:t>ch</a:t>
              </a:r>
              <a:r>
                <a:rPr kumimoji="1" lang="en-US" altLang="zh-CN" sz="2400" dirty="0">
                  <a:latin typeface="Times New Roman" pitchFamily="18" charset="0"/>
                  <a:ea typeface="隶书" pitchFamily="49" charset="-122"/>
                </a:rPr>
                <a:t>[]=“Hello”;</a:t>
              </a: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101" name="AutoShape 115"/>
            <p:cNvSpPr>
              <a:spLocks noChangeArrowheads="1"/>
            </p:cNvSpPr>
            <p:nvPr/>
          </p:nvSpPr>
          <p:spPr bwMode="auto">
            <a:xfrm>
              <a:off x="3263" y="459"/>
              <a:ext cx="1609" cy="378"/>
            </a:xfrm>
            <a:prstGeom prst="cloudCallout">
              <a:avLst>
                <a:gd name="adj1" fmla="val -37602"/>
                <a:gd name="adj2" fmla="val 114551"/>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solidFill>
                    <a:srgbClr val="669900"/>
                  </a:solidFill>
                  <a:latin typeface="Times New Roman" pitchFamily="18" charset="0"/>
                </a:rPr>
                <a:t>用字符串常量</a:t>
              </a:r>
              <a:endParaRPr kumimoji="1" lang="zh-CN" altLang="en-US" sz="2000" dirty="0">
                <a:solidFill>
                  <a:srgbClr val="FF0000"/>
                </a:solidFill>
                <a:latin typeface="Times New Roman" pitchFamily="18" charset="0"/>
              </a:endParaRPr>
            </a:p>
          </p:txBody>
        </p:sp>
        <p:grpSp>
          <p:nvGrpSpPr>
            <p:cNvPr id="102" name="Group 116"/>
            <p:cNvGrpSpPr>
              <a:grpSpLocks/>
            </p:cNvGrpSpPr>
            <p:nvPr/>
          </p:nvGrpSpPr>
          <p:grpSpPr bwMode="auto">
            <a:xfrm>
              <a:off x="947" y="2061"/>
              <a:ext cx="3589" cy="667"/>
              <a:chOff x="947" y="1785"/>
              <a:chExt cx="3589" cy="667"/>
            </a:xfrm>
          </p:grpSpPr>
          <p:sp>
            <p:nvSpPr>
              <p:cNvPr id="103" name="Rectangle 117"/>
              <p:cNvSpPr>
                <a:spLocks noChangeArrowheads="1"/>
              </p:cNvSpPr>
              <p:nvPr/>
            </p:nvSpPr>
            <p:spPr bwMode="auto">
              <a:xfrm>
                <a:off x="947" y="1791"/>
                <a:ext cx="3480" cy="39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104" name="Line 118"/>
              <p:cNvSpPr>
                <a:spLocks noChangeShapeType="1"/>
              </p:cNvSpPr>
              <p:nvPr/>
            </p:nvSpPr>
            <p:spPr bwMode="auto">
              <a:xfrm>
                <a:off x="1571" y="1799"/>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5" name="Line 119"/>
              <p:cNvSpPr>
                <a:spLocks noChangeShapeType="1"/>
              </p:cNvSpPr>
              <p:nvPr/>
            </p:nvSpPr>
            <p:spPr bwMode="auto">
              <a:xfrm>
                <a:off x="2165" y="178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6" name="Line 120"/>
              <p:cNvSpPr>
                <a:spLocks noChangeShapeType="1"/>
              </p:cNvSpPr>
              <p:nvPr/>
            </p:nvSpPr>
            <p:spPr bwMode="auto">
              <a:xfrm>
                <a:off x="2759" y="178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7" name="Line 121"/>
              <p:cNvSpPr>
                <a:spLocks noChangeShapeType="1"/>
              </p:cNvSpPr>
              <p:nvPr/>
            </p:nvSpPr>
            <p:spPr bwMode="auto">
              <a:xfrm>
                <a:off x="3353" y="178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8" name="Text Box 122"/>
              <p:cNvSpPr txBox="1">
                <a:spLocks noChangeArrowheads="1"/>
              </p:cNvSpPr>
              <p:nvPr/>
            </p:nvSpPr>
            <p:spPr bwMode="auto">
              <a:xfrm>
                <a:off x="973" y="216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[0]</a:t>
                </a:r>
              </a:p>
            </p:txBody>
          </p:sp>
          <p:sp>
            <p:nvSpPr>
              <p:cNvPr id="109" name="Text Box 123"/>
              <p:cNvSpPr txBox="1">
                <a:spLocks noChangeArrowheads="1"/>
              </p:cNvSpPr>
              <p:nvPr/>
            </p:nvSpPr>
            <p:spPr bwMode="auto">
              <a:xfrm>
                <a:off x="1190" y="1836"/>
                <a:ext cx="232"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H</a:t>
                </a:r>
              </a:p>
            </p:txBody>
          </p:sp>
          <p:sp>
            <p:nvSpPr>
              <p:cNvPr id="110" name="Text Box 124"/>
              <p:cNvSpPr txBox="1">
                <a:spLocks noChangeArrowheads="1"/>
              </p:cNvSpPr>
              <p:nvPr/>
            </p:nvSpPr>
            <p:spPr bwMode="auto">
              <a:xfrm>
                <a:off x="1775" y="1836"/>
                <a:ext cx="186"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e</a:t>
                </a:r>
              </a:p>
            </p:txBody>
          </p:sp>
          <p:sp>
            <p:nvSpPr>
              <p:cNvPr id="111" name="Text Box 125"/>
              <p:cNvSpPr txBox="1">
                <a:spLocks noChangeArrowheads="1"/>
              </p:cNvSpPr>
              <p:nvPr/>
            </p:nvSpPr>
            <p:spPr bwMode="auto">
              <a:xfrm>
                <a:off x="2361" y="1836"/>
                <a:ext cx="159"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l</a:t>
                </a:r>
              </a:p>
            </p:txBody>
          </p:sp>
          <p:sp>
            <p:nvSpPr>
              <p:cNvPr id="112" name="Text Box 126"/>
              <p:cNvSpPr txBox="1">
                <a:spLocks noChangeArrowheads="1"/>
              </p:cNvSpPr>
              <p:nvPr/>
            </p:nvSpPr>
            <p:spPr bwMode="auto">
              <a:xfrm>
                <a:off x="2946" y="1836"/>
                <a:ext cx="159"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l</a:t>
                </a:r>
              </a:p>
            </p:txBody>
          </p:sp>
          <p:sp>
            <p:nvSpPr>
              <p:cNvPr id="113" name="Text Box 127"/>
              <p:cNvSpPr txBox="1">
                <a:spLocks noChangeArrowheads="1"/>
              </p:cNvSpPr>
              <p:nvPr/>
            </p:nvSpPr>
            <p:spPr bwMode="auto">
              <a:xfrm>
                <a:off x="3532" y="1836"/>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o</a:t>
                </a:r>
              </a:p>
            </p:txBody>
          </p:sp>
          <p:sp>
            <p:nvSpPr>
              <p:cNvPr id="114" name="Text Box 128"/>
              <p:cNvSpPr txBox="1">
                <a:spLocks noChangeArrowheads="1"/>
              </p:cNvSpPr>
              <p:nvPr/>
            </p:nvSpPr>
            <p:spPr bwMode="auto">
              <a:xfrm>
                <a:off x="1558" y="216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[1]</a:t>
                </a:r>
              </a:p>
            </p:txBody>
          </p:sp>
          <p:sp>
            <p:nvSpPr>
              <p:cNvPr id="115" name="Text Box 129"/>
              <p:cNvSpPr txBox="1">
                <a:spLocks noChangeArrowheads="1"/>
              </p:cNvSpPr>
              <p:nvPr/>
            </p:nvSpPr>
            <p:spPr bwMode="auto">
              <a:xfrm>
                <a:off x="2143" y="216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[2]</a:t>
                </a:r>
              </a:p>
            </p:txBody>
          </p:sp>
          <p:sp>
            <p:nvSpPr>
              <p:cNvPr id="116" name="Text Box 130"/>
              <p:cNvSpPr txBox="1">
                <a:spLocks noChangeArrowheads="1"/>
              </p:cNvSpPr>
              <p:nvPr/>
            </p:nvSpPr>
            <p:spPr bwMode="auto">
              <a:xfrm>
                <a:off x="2728" y="216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[3]</a:t>
                </a:r>
              </a:p>
            </p:txBody>
          </p:sp>
          <p:sp>
            <p:nvSpPr>
              <p:cNvPr id="117" name="Text Box 131"/>
              <p:cNvSpPr txBox="1">
                <a:spLocks noChangeArrowheads="1"/>
              </p:cNvSpPr>
              <p:nvPr/>
            </p:nvSpPr>
            <p:spPr bwMode="auto">
              <a:xfrm>
                <a:off x="3313" y="216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[4]</a:t>
                </a:r>
              </a:p>
            </p:txBody>
          </p:sp>
          <p:sp>
            <p:nvSpPr>
              <p:cNvPr id="118" name="Line 132"/>
              <p:cNvSpPr>
                <a:spLocks noChangeShapeType="1"/>
              </p:cNvSpPr>
              <p:nvPr/>
            </p:nvSpPr>
            <p:spPr bwMode="auto">
              <a:xfrm>
                <a:off x="3905" y="178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9" name="Text Box 133"/>
              <p:cNvSpPr txBox="1">
                <a:spLocks noChangeArrowheads="1"/>
              </p:cNvSpPr>
              <p:nvPr/>
            </p:nvSpPr>
            <p:spPr bwMode="auto">
              <a:xfrm>
                <a:off x="4048" y="1872"/>
                <a:ext cx="238"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0000"/>
                    </a:solidFill>
                    <a:latin typeface="Times New Roman" pitchFamily="18" charset="0"/>
                  </a:rPr>
                  <a:t>\0</a:t>
                </a:r>
                <a:endParaRPr kumimoji="1" lang="en-US" altLang="zh-CN" sz="2000">
                  <a:latin typeface="Times New Roman" pitchFamily="18" charset="0"/>
                </a:endParaRPr>
              </a:p>
            </p:txBody>
          </p:sp>
          <p:sp>
            <p:nvSpPr>
              <p:cNvPr id="120" name="Text Box 134"/>
              <p:cNvSpPr txBox="1">
                <a:spLocks noChangeArrowheads="1"/>
              </p:cNvSpPr>
              <p:nvPr/>
            </p:nvSpPr>
            <p:spPr bwMode="auto">
              <a:xfrm>
                <a:off x="3889" y="216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[5]</a:t>
                </a:r>
              </a:p>
            </p:txBody>
          </p:sp>
        </p:grpSp>
      </p:grpSp>
      <p:grpSp>
        <p:nvGrpSpPr>
          <p:cNvPr id="121" name="Group 39"/>
          <p:cNvGrpSpPr>
            <a:grpSpLocks/>
          </p:cNvGrpSpPr>
          <p:nvPr/>
        </p:nvGrpSpPr>
        <p:grpSpPr bwMode="auto">
          <a:xfrm>
            <a:off x="1434307" y="2441578"/>
            <a:ext cx="6700838" cy="3730625"/>
            <a:chOff x="634" y="1415"/>
            <a:chExt cx="4221" cy="2350"/>
          </a:xfrm>
        </p:grpSpPr>
        <p:sp>
          <p:nvSpPr>
            <p:cNvPr id="122" name="Rectangle 14"/>
            <p:cNvSpPr>
              <a:spLocks noChangeArrowheads="1"/>
            </p:cNvSpPr>
            <p:nvPr/>
          </p:nvSpPr>
          <p:spPr bwMode="auto">
            <a:xfrm>
              <a:off x="634" y="2184"/>
              <a:ext cx="4046" cy="158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kumimoji="1" lang="en-US" altLang="zh-CN" sz="2400" dirty="0">
                <a:solidFill>
                  <a:schemeClr val="bg2"/>
                </a:solidFill>
                <a:latin typeface="Times New Roman" pitchFamily="18" charset="0"/>
                <a:ea typeface="隶书" pitchFamily="49" charset="-122"/>
              </a:endParaRPr>
            </a:p>
            <a:p>
              <a:pPr eaLnBrk="1" hangingPunct="1"/>
              <a:r>
                <a:rPr kumimoji="1" lang="en-US" altLang="zh-CN" sz="2400" dirty="0">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a:latin typeface="Times New Roman" pitchFamily="18" charset="0"/>
                  <a:ea typeface="隶书" pitchFamily="49" charset="-122"/>
                </a:rPr>
                <a:t>char </a:t>
              </a:r>
              <a:r>
                <a:rPr kumimoji="1" lang="en-US" altLang="zh-CN" sz="2400" dirty="0" err="1">
                  <a:latin typeface="Times New Roman" pitchFamily="18" charset="0"/>
                  <a:ea typeface="隶书" pitchFamily="49" charset="-122"/>
                </a:rPr>
                <a:t>ch</a:t>
              </a:r>
              <a:r>
                <a:rPr kumimoji="1" lang="en-US" altLang="zh-CN" sz="2400" dirty="0">
                  <a:latin typeface="Times New Roman" pitchFamily="18" charset="0"/>
                  <a:ea typeface="隶书" pitchFamily="49" charset="-122"/>
                </a:rPr>
                <a:t>[5]=</a:t>
              </a:r>
              <a:r>
                <a:rPr lang="en-US" altLang="zh-CN" sz="2400" dirty="0"/>
                <a:t> "</a:t>
              </a:r>
              <a:r>
                <a:rPr kumimoji="1" lang="en-US" altLang="zh-CN" sz="2400" dirty="0">
                  <a:latin typeface="Times New Roman" pitchFamily="18" charset="0"/>
                  <a:ea typeface="隶书" pitchFamily="49" charset="-122"/>
                </a:rPr>
                <a:t>Boy</a:t>
              </a:r>
              <a:r>
                <a:rPr lang="en-US" altLang="zh-CN" sz="2400" dirty="0"/>
                <a:t>"</a:t>
              </a:r>
              <a:r>
                <a:rPr kumimoji="1" lang="en-US" altLang="zh-CN" sz="2400" dirty="0">
                  <a:latin typeface="Times New Roman" pitchFamily="18" charset="0"/>
                  <a:ea typeface="隶书" pitchFamily="49" charset="-122"/>
                </a:rPr>
                <a:t>;</a:t>
              </a: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123" name="Rectangle 15"/>
            <p:cNvSpPr>
              <a:spLocks noChangeArrowheads="1"/>
            </p:cNvSpPr>
            <p:nvPr/>
          </p:nvSpPr>
          <p:spPr bwMode="auto">
            <a:xfrm>
              <a:off x="899" y="2751"/>
              <a:ext cx="2988" cy="39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124" name="Line 16"/>
            <p:cNvSpPr>
              <a:spLocks noChangeShapeType="1"/>
            </p:cNvSpPr>
            <p:nvPr/>
          </p:nvSpPr>
          <p:spPr bwMode="auto">
            <a:xfrm>
              <a:off x="1535" y="2759"/>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5" name="Line 17"/>
            <p:cNvSpPr>
              <a:spLocks noChangeShapeType="1"/>
            </p:cNvSpPr>
            <p:nvPr/>
          </p:nvSpPr>
          <p:spPr bwMode="auto">
            <a:xfrm>
              <a:off x="2129" y="274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6" name="Line 18"/>
            <p:cNvSpPr>
              <a:spLocks noChangeShapeType="1"/>
            </p:cNvSpPr>
            <p:nvPr/>
          </p:nvSpPr>
          <p:spPr bwMode="auto">
            <a:xfrm>
              <a:off x="2723" y="274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7" name="Line 19"/>
            <p:cNvSpPr>
              <a:spLocks noChangeShapeType="1"/>
            </p:cNvSpPr>
            <p:nvPr/>
          </p:nvSpPr>
          <p:spPr bwMode="auto">
            <a:xfrm>
              <a:off x="3317" y="274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8" name="Text Box 21"/>
            <p:cNvSpPr txBox="1">
              <a:spLocks noChangeArrowheads="1"/>
            </p:cNvSpPr>
            <p:nvPr/>
          </p:nvSpPr>
          <p:spPr bwMode="auto">
            <a:xfrm>
              <a:off x="937"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[0]</a:t>
              </a:r>
            </a:p>
          </p:txBody>
        </p:sp>
        <p:sp>
          <p:nvSpPr>
            <p:cNvPr id="129" name="Text Box 27"/>
            <p:cNvSpPr txBox="1">
              <a:spLocks noChangeArrowheads="1"/>
            </p:cNvSpPr>
            <p:nvPr/>
          </p:nvSpPr>
          <p:spPr bwMode="auto">
            <a:xfrm>
              <a:off x="1154" y="2796"/>
              <a:ext cx="223"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B</a:t>
              </a:r>
            </a:p>
          </p:txBody>
        </p:sp>
        <p:sp>
          <p:nvSpPr>
            <p:cNvPr id="130" name="Text Box 28"/>
            <p:cNvSpPr txBox="1">
              <a:spLocks noChangeArrowheads="1"/>
            </p:cNvSpPr>
            <p:nvPr/>
          </p:nvSpPr>
          <p:spPr bwMode="auto">
            <a:xfrm>
              <a:off x="1739" y="2796"/>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o</a:t>
              </a:r>
            </a:p>
          </p:txBody>
        </p:sp>
        <p:sp>
          <p:nvSpPr>
            <p:cNvPr id="131" name="Text Box 29"/>
            <p:cNvSpPr txBox="1">
              <a:spLocks noChangeArrowheads="1"/>
            </p:cNvSpPr>
            <p:nvPr/>
          </p:nvSpPr>
          <p:spPr bwMode="auto">
            <a:xfrm>
              <a:off x="2325" y="2796"/>
              <a:ext cx="19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y</a:t>
              </a:r>
            </a:p>
          </p:txBody>
        </p:sp>
        <p:sp>
          <p:nvSpPr>
            <p:cNvPr id="132" name="Text Box 30"/>
            <p:cNvSpPr txBox="1">
              <a:spLocks noChangeArrowheads="1"/>
            </p:cNvSpPr>
            <p:nvPr/>
          </p:nvSpPr>
          <p:spPr bwMode="auto">
            <a:xfrm>
              <a:off x="2910" y="2796"/>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0000"/>
                  </a:solidFill>
                  <a:latin typeface="Times New Roman" pitchFamily="18" charset="0"/>
                </a:rPr>
                <a:t>\0</a:t>
              </a:r>
            </a:p>
          </p:txBody>
        </p:sp>
        <p:sp>
          <p:nvSpPr>
            <p:cNvPr id="133" name="Text Box 31"/>
            <p:cNvSpPr txBox="1">
              <a:spLocks noChangeArrowheads="1"/>
            </p:cNvSpPr>
            <p:nvPr/>
          </p:nvSpPr>
          <p:spPr bwMode="auto">
            <a:xfrm>
              <a:off x="3496" y="2796"/>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0000"/>
                  </a:solidFill>
                  <a:latin typeface="Times New Roman" pitchFamily="18" charset="0"/>
                </a:rPr>
                <a:t>\0</a:t>
              </a:r>
            </a:p>
          </p:txBody>
        </p:sp>
        <p:sp>
          <p:nvSpPr>
            <p:cNvPr id="134" name="AutoShape 33"/>
            <p:cNvSpPr>
              <a:spLocks noChangeArrowheads="1"/>
            </p:cNvSpPr>
            <p:nvPr/>
          </p:nvSpPr>
          <p:spPr bwMode="auto">
            <a:xfrm>
              <a:off x="3205" y="1415"/>
              <a:ext cx="1650" cy="386"/>
            </a:xfrm>
            <a:prstGeom prst="cloudCallout">
              <a:avLst>
                <a:gd name="adj1" fmla="val -37602"/>
                <a:gd name="adj2" fmla="val 114551"/>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solidFill>
                    <a:srgbClr val="669900"/>
                  </a:solidFill>
                  <a:latin typeface="Times New Roman" pitchFamily="18" charset="0"/>
                </a:rPr>
                <a:t>用字符串常量</a:t>
              </a:r>
              <a:endParaRPr kumimoji="1" lang="zh-CN" altLang="en-US" sz="2000" dirty="0">
                <a:solidFill>
                  <a:srgbClr val="FF0000"/>
                </a:solidFill>
                <a:latin typeface="Times New Roman" pitchFamily="18" charset="0"/>
              </a:endParaRPr>
            </a:p>
          </p:txBody>
        </p:sp>
        <p:sp>
          <p:nvSpPr>
            <p:cNvPr id="135" name="Text Box 34"/>
            <p:cNvSpPr txBox="1">
              <a:spLocks noChangeArrowheads="1"/>
            </p:cNvSpPr>
            <p:nvPr/>
          </p:nvSpPr>
          <p:spPr bwMode="auto">
            <a:xfrm>
              <a:off x="1522"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[1]</a:t>
              </a:r>
            </a:p>
          </p:txBody>
        </p:sp>
        <p:sp>
          <p:nvSpPr>
            <p:cNvPr id="136" name="Text Box 35"/>
            <p:cNvSpPr txBox="1">
              <a:spLocks noChangeArrowheads="1"/>
            </p:cNvSpPr>
            <p:nvPr/>
          </p:nvSpPr>
          <p:spPr bwMode="auto">
            <a:xfrm>
              <a:off x="2107"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[2]</a:t>
              </a:r>
            </a:p>
          </p:txBody>
        </p:sp>
        <p:sp>
          <p:nvSpPr>
            <p:cNvPr id="137" name="Text Box 36"/>
            <p:cNvSpPr txBox="1">
              <a:spLocks noChangeArrowheads="1"/>
            </p:cNvSpPr>
            <p:nvPr/>
          </p:nvSpPr>
          <p:spPr bwMode="auto">
            <a:xfrm>
              <a:off x="2692"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[3]</a:t>
              </a:r>
            </a:p>
          </p:txBody>
        </p:sp>
        <p:sp>
          <p:nvSpPr>
            <p:cNvPr id="138" name="Text Box 37"/>
            <p:cNvSpPr txBox="1">
              <a:spLocks noChangeArrowheads="1"/>
            </p:cNvSpPr>
            <p:nvPr/>
          </p:nvSpPr>
          <p:spPr bwMode="auto">
            <a:xfrm>
              <a:off x="3277" y="3120"/>
              <a:ext cx="647"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spcBef>
                  <a:spcPct val="50000"/>
                </a:spcBef>
              </a:pPr>
              <a:r>
                <a:rPr kumimoji="1" lang="en-US" altLang="zh-CN" sz="2400" dirty="0" err="1">
                  <a:latin typeface="Times New Roman" pitchFamily="18" charset="0"/>
                </a:rPr>
                <a:t>ch</a:t>
              </a:r>
              <a:r>
                <a:rPr kumimoji="1" lang="en-US" altLang="zh-CN" sz="2400" dirty="0">
                  <a:latin typeface="Times New Roman" pitchFamily="18" charset="0"/>
                </a:rPr>
                <a:t>[4]</a:t>
              </a:r>
            </a:p>
          </p:txBody>
        </p:sp>
      </p:grpSp>
    </p:spTree>
    <p:extLst>
      <p:ext uri="{BB962C8B-B14F-4D97-AF65-F5344CB8AC3E}">
        <p14:creationId xmlns:p14="http://schemas.microsoft.com/office/powerpoint/2010/main" val="1595434958"/>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ox(out)">
                                      <p:cBhvr>
                                        <p:cTn id="7" dur="500"/>
                                        <p:tgtEl>
                                          <p:spTgt spid="1536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box(out)">
                                      <p:cBhvr>
                                        <p:cTn id="12" dur="500"/>
                                        <p:tgtEl>
                                          <p:spTgt spid="1536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box(out)">
                                      <p:cBhvr>
                                        <p:cTn id="17" dur="500"/>
                                        <p:tgtEl>
                                          <p:spTgt spid="1536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370"/>
                                        </p:tgtEl>
                                        <p:attrNameLst>
                                          <p:attrName>style.visibility</p:attrName>
                                        </p:attrNameLst>
                                      </p:cBhvr>
                                      <p:to>
                                        <p:strVal val="visible"/>
                                      </p:to>
                                    </p:set>
                                    <p:animEffect transition="in" filter="box(out)">
                                      <p:cBhvr>
                                        <p:cTn id="22" dur="500"/>
                                        <p:tgtEl>
                                          <p:spTgt spid="15370"/>
                                        </p:tgtEl>
                                      </p:cBhvr>
                                    </p:animEffect>
                                  </p:childTnLst>
                                  <p:subTnLst>
                                    <p:set>
                                      <p:cBhvr override="childStyle">
                                        <p:cTn dur="1" fill="hold" display="0" masterRel="nextClick" afterEffect="1"/>
                                        <p:tgtEl>
                                          <p:spTgt spid="15370"/>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368">
                                            <p:txEl>
                                              <p:pRg st="0" end="0"/>
                                            </p:txEl>
                                          </p:spTgt>
                                        </p:tgtEl>
                                        <p:attrNameLst>
                                          <p:attrName>style.visibility</p:attrName>
                                        </p:attrNameLst>
                                      </p:cBhvr>
                                      <p:to>
                                        <p:strVal val="visible"/>
                                      </p:to>
                                    </p:set>
                                    <p:animEffect transition="in" filter="box(out)">
                                      <p:cBhvr>
                                        <p:cTn id="27" dur="500"/>
                                        <p:tgtEl>
                                          <p:spTgt spid="15368">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368">
                                            <p:txEl>
                                              <p:pRg st="1" end="1"/>
                                            </p:txEl>
                                          </p:spTgt>
                                        </p:tgtEl>
                                        <p:attrNameLst>
                                          <p:attrName>style.visibility</p:attrName>
                                        </p:attrNameLst>
                                      </p:cBhvr>
                                      <p:to>
                                        <p:strVal val="visible"/>
                                      </p:to>
                                    </p:set>
                                    <p:animEffect transition="in" filter="box(out)">
                                      <p:cBhvr>
                                        <p:cTn id="32" dur="500"/>
                                        <p:tgtEl>
                                          <p:spTgt spid="15368">
                                            <p:txEl>
                                              <p:pRg st="1" end="1"/>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5399"/>
                                        </p:tgtEl>
                                        <p:attrNameLst>
                                          <p:attrName>style.visibility</p:attrName>
                                        </p:attrNameLst>
                                      </p:cBhvr>
                                      <p:to>
                                        <p:strVal val="visible"/>
                                      </p:to>
                                    </p:set>
                                    <p:animEffect transition="in" filter="box(in)">
                                      <p:cBhvr>
                                        <p:cTn id="37" dur="500"/>
                                        <p:tgtEl>
                                          <p:spTgt spid="15399"/>
                                        </p:tgtEl>
                                      </p:cBhvr>
                                    </p:animEffect>
                                  </p:childTnLst>
                                  <p:subTnLst>
                                    <p:set>
                                      <p:cBhvr override="childStyle">
                                        <p:cTn dur="1" fill="hold" display="0" masterRel="nextClick" afterEffect="1"/>
                                        <p:tgtEl>
                                          <p:spTgt spid="1539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box(in)">
                                      <p:cBhvr>
                                        <p:cTn id="42"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5368">
                                            <p:txEl>
                                              <p:pRg st="2" end="2"/>
                                            </p:txEl>
                                          </p:spTgt>
                                        </p:tgtEl>
                                        <p:attrNameLst>
                                          <p:attrName>style.visibility</p:attrName>
                                        </p:attrNameLst>
                                      </p:cBhvr>
                                      <p:to>
                                        <p:strVal val="visible"/>
                                      </p:to>
                                    </p:set>
                                    <p:animEffect transition="in" filter="box(out)">
                                      <p:cBhvr>
                                        <p:cTn id="47" dur="500"/>
                                        <p:tgtEl>
                                          <p:spTgt spid="15368">
                                            <p:txEl>
                                              <p:pRg st="2" end="2"/>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box(in)">
                                      <p:cBhvr>
                                        <p:cTn id="52" dur="500"/>
                                        <p:tgtEl>
                                          <p:spTgt spid="99"/>
                                        </p:tgtEl>
                                      </p:cBhvr>
                                    </p:animEffec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animEffect transition="in" filter="box(in)">
                                      <p:cBhvr>
                                        <p:cTn id="57" dur="500"/>
                                        <p:tgtEl>
                                          <p:spTgt spid="121"/>
                                        </p:tgtEl>
                                      </p:cBhvr>
                                    </p:animEffec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5368">
                                            <p:txEl>
                                              <p:pRg st="3" end="3"/>
                                            </p:txEl>
                                          </p:spTgt>
                                        </p:tgtEl>
                                        <p:attrNameLst>
                                          <p:attrName>style.visibility</p:attrName>
                                        </p:attrNameLst>
                                      </p:cBhvr>
                                      <p:to>
                                        <p:strVal val="visible"/>
                                      </p:to>
                                    </p:set>
                                    <p:animEffect transition="in" filter="box(out)">
                                      <p:cBhvr>
                                        <p:cTn id="62" dur="500"/>
                                        <p:tgtEl>
                                          <p:spTgt spid="15368">
                                            <p:txEl>
                                              <p:pRg st="3" end="3"/>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bldLvl="4" autoUpdateAnimBg="0"/>
      <p:bldP spid="15368" grpId="0" build="p" bldLvl="4" autoUpdateAnimBg="0"/>
      <p:bldP spid="1537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136"/>
          <p:cNvSpPr>
            <a:spLocks noChangeShapeType="1"/>
          </p:cNvSpPr>
          <p:nvPr/>
        </p:nvSpPr>
        <p:spPr bwMode="auto">
          <a:xfrm>
            <a:off x="2324100" y="4229100"/>
            <a:ext cx="44386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57431" name="Group 87"/>
          <p:cNvGrpSpPr>
            <a:grpSpLocks/>
          </p:cNvGrpSpPr>
          <p:nvPr/>
        </p:nvGrpSpPr>
        <p:grpSpPr bwMode="auto">
          <a:xfrm>
            <a:off x="835025" y="533400"/>
            <a:ext cx="7337425" cy="5133975"/>
            <a:chOff x="814" y="411"/>
            <a:chExt cx="4622" cy="3234"/>
          </a:xfrm>
        </p:grpSpPr>
        <p:sp>
          <p:nvSpPr>
            <p:cNvPr id="26690" name="Rectangle 3"/>
            <p:cNvSpPr>
              <a:spLocks noChangeArrowheads="1"/>
            </p:cNvSpPr>
            <p:nvPr/>
          </p:nvSpPr>
          <p:spPr bwMode="auto">
            <a:xfrm>
              <a:off x="814" y="1044"/>
              <a:ext cx="4622" cy="260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r>
                <a:rPr kumimoji="1" lang="en-US" altLang="zh-CN" sz="2400" dirty="0">
                  <a:latin typeface="Times New Roman" pitchFamily="18" charset="0"/>
                  <a:ea typeface="隶书" pitchFamily="49" charset="-122"/>
                </a:rPr>
                <a:t>  </a:t>
              </a:r>
              <a:r>
                <a:rPr kumimoji="1" lang="zh-CN" altLang="en-US" sz="2400" dirty="0">
                  <a:latin typeface="Times New Roman" pitchFamily="18" charset="0"/>
                  <a:ea typeface="隶书" pitchFamily="49" charset="-122"/>
                </a:rPr>
                <a:t>例 </a:t>
              </a:r>
              <a:r>
                <a:rPr kumimoji="1" lang="en-US" altLang="zh-CN" sz="2400" dirty="0">
                  <a:latin typeface="Times New Roman" pitchFamily="18" charset="0"/>
                </a:rPr>
                <a:t>char diamond</a:t>
              </a:r>
              <a:r>
                <a:rPr kumimoji="1" lang="en-US" altLang="zh-CN" sz="2400" dirty="0">
                  <a:solidFill>
                    <a:srgbClr val="FF0000"/>
                  </a:solidFill>
                  <a:latin typeface="Times New Roman" pitchFamily="18" charset="0"/>
                </a:rPr>
                <a:t>[ ]</a:t>
              </a:r>
              <a:r>
                <a:rPr kumimoji="1" lang="en-US" altLang="zh-CN" sz="2400" dirty="0">
                  <a:latin typeface="Times New Roman" pitchFamily="18" charset="0"/>
                </a:rPr>
                <a:t>[5]={</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 '.','*'</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a:t>
              </a:r>
            </a:p>
            <a:p>
              <a:r>
                <a:rPr kumimoji="1" lang="en-US" altLang="zh-CN" sz="2400" dirty="0">
                  <a:latin typeface="Times New Roman" pitchFamily="18" charset="0"/>
                </a:rPr>
                <a:t>	   </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 '.', '.', '.' ,'*'</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 '.','*'</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 '.','*'</a:t>
              </a:r>
              <a:r>
                <a:rPr kumimoji="1" lang="en-US" altLang="zh-CN" sz="2400" dirty="0">
                  <a:solidFill>
                    <a:srgbClr val="FF0000"/>
                  </a:solidFill>
                  <a:latin typeface="Times New Roman" pitchFamily="18" charset="0"/>
                </a:rPr>
                <a:t>}</a:t>
              </a:r>
              <a:r>
                <a:rPr kumimoji="1" lang="en-US" altLang="zh-CN" sz="2400" dirty="0">
                  <a:latin typeface="Times New Roman" pitchFamily="18" charset="0"/>
                </a:rPr>
                <a:t>};</a:t>
              </a:r>
            </a:p>
            <a:p>
              <a:endParaRPr kumimoji="1" lang="en-US" altLang="zh-CN" sz="2400" dirty="0">
                <a:solidFill>
                  <a:schemeClr val="bg2"/>
                </a:solidFill>
                <a:latin typeface="Times New Roman" pitchFamily="18" charset="0"/>
              </a:endParaRPr>
            </a:p>
            <a:p>
              <a:endParaRPr kumimoji="1" lang="en-US" altLang="zh-CN" sz="2400" dirty="0">
                <a:solidFill>
                  <a:schemeClr val="bg2"/>
                </a:solidFill>
                <a:latin typeface="Times New Roman" pitchFamily="18" charset="0"/>
              </a:endParaRPr>
            </a:p>
            <a:p>
              <a:endParaRPr kumimoji="1" lang="en-US" altLang="zh-CN" sz="2400" dirty="0">
                <a:solidFill>
                  <a:schemeClr val="bg2"/>
                </a:solidFill>
                <a:latin typeface="Times New Roman" pitchFamily="18" charset="0"/>
              </a:endParaRPr>
            </a:p>
            <a:p>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26691" name="AutoShape 4"/>
            <p:cNvSpPr>
              <a:spLocks noChangeArrowheads="1"/>
            </p:cNvSpPr>
            <p:nvPr/>
          </p:nvSpPr>
          <p:spPr bwMode="auto">
            <a:xfrm>
              <a:off x="3006" y="411"/>
              <a:ext cx="2343" cy="378"/>
            </a:xfrm>
            <a:prstGeom prst="cloudCallout">
              <a:avLst>
                <a:gd name="adj1" fmla="val -30579"/>
                <a:gd name="adj2" fmla="val 105028"/>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dirty="0">
                  <a:solidFill>
                    <a:srgbClr val="669900"/>
                  </a:solidFill>
                  <a:latin typeface="Times New Roman" pitchFamily="18" charset="0"/>
                </a:rPr>
                <a:t>二维字符数组初始化</a:t>
              </a:r>
              <a:endParaRPr kumimoji="1" lang="zh-CN" altLang="en-US" sz="2000" dirty="0">
                <a:solidFill>
                  <a:srgbClr val="FF0000"/>
                </a:solidFill>
                <a:latin typeface="Times New Roman" pitchFamily="18" charset="0"/>
              </a:endParaRPr>
            </a:p>
          </p:txBody>
        </p:sp>
        <p:grpSp>
          <p:nvGrpSpPr>
            <p:cNvPr id="26692" name="Group 86"/>
            <p:cNvGrpSpPr>
              <a:grpSpLocks/>
            </p:cNvGrpSpPr>
            <p:nvPr/>
          </p:nvGrpSpPr>
          <p:grpSpPr bwMode="auto">
            <a:xfrm>
              <a:off x="831" y="1833"/>
              <a:ext cx="3657" cy="1585"/>
              <a:chOff x="831" y="1833"/>
              <a:chExt cx="3657" cy="1585"/>
            </a:xfrm>
          </p:grpSpPr>
          <p:grpSp>
            <p:nvGrpSpPr>
              <p:cNvPr id="26693" name="Group 80"/>
              <p:cNvGrpSpPr>
                <a:grpSpLocks/>
              </p:cNvGrpSpPr>
              <p:nvPr/>
            </p:nvGrpSpPr>
            <p:grpSpPr bwMode="auto">
              <a:xfrm>
                <a:off x="1668" y="1833"/>
                <a:ext cx="2820" cy="1585"/>
                <a:chOff x="1176" y="1893"/>
                <a:chExt cx="2820" cy="1585"/>
              </a:xfrm>
            </p:grpSpPr>
            <p:grpSp>
              <p:nvGrpSpPr>
                <p:cNvPr id="26699" name="Group 46"/>
                <p:cNvGrpSpPr>
                  <a:grpSpLocks/>
                </p:cNvGrpSpPr>
                <p:nvPr/>
              </p:nvGrpSpPr>
              <p:grpSpPr bwMode="auto">
                <a:xfrm>
                  <a:off x="1187" y="1893"/>
                  <a:ext cx="2808" cy="1585"/>
                  <a:chOff x="1187" y="1881"/>
                  <a:chExt cx="2808" cy="409"/>
                </a:xfrm>
              </p:grpSpPr>
              <p:sp>
                <p:nvSpPr>
                  <p:cNvPr id="26738" name="Rectangle 6"/>
                  <p:cNvSpPr>
                    <a:spLocks noChangeArrowheads="1"/>
                  </p:cNvSpPr>
                  <p:nvPr/>
                </p:nvSpPr>
                <p:spPr bwMode="auto">
                  <a:xfrm>
                    <a:off x="1187" y="1887"/>
                    <a:ext cx="2808" cy="39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26739" name="Line 7"/>
                  <p:cNvSpPr>
                    <a:spLocks noChangeShapeType="1"/>
                  </p:cNvSpPr>
                  <p:nvPr/>
                </p:nvSpPr>
                <p:spPr bwMode="auto">
                  <a:xfrm>
                    <a:off x="1715" y="1895"/>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740" name="Line 8"/>
                  <p:cNvSpPr>
                    <a:spLocks noChangeShapeType="1"/>
                  </p:cNvSpPr>
                  <p:nvPr/>
                </p:nvSpPr>
                <p:spPr bwMode="auto">
                  <a:xfrm>
                    <a:off x="2309" y="1881"/>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741" name="Line 9"/>
                  <p:cNvSpPr>
                    <a:spLocks noChangeShapeType="1"/>
                  </p:cNvSpPr>
                  <p:nvPr/>
                </p:nvSpPr>
                <p:spPr bwMode="auto">
                  <a:xfrm>
                    <a:off x="2903" y="1881"/>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742" name="Line 10"/>
                  <p:cNvSpPr>
                    <a:spLocks noChangeShapeType="1"/>
                  </p:cNvSpPr>
                  <p:nvPr/>
                </p:nvSpPr>
                <p:spPr bwMode="auto">
                  <a:xfrm>
                    <a:off x="3497" y="1881"/>
                    <a:ext cx="0" cy="3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26700" name="Group 51"/>
                <p:cNvGrpSpPr>
                  <a:grpSpLocks/>
                </p:cNvGrpSpPr>
                <p:nvPr/>
              </p:nvGrpSpPr>
              <p:grpSpPr bwMode="auto">
                <a:xfrm>
                  <a:off x="1176" y="1932"/>
                  <a:ext cx="2796" cy="288"/>
                  <a:chOff x="1200" y="1932"/>
                  <a:chExt cx="2796" cy="288"/>
                </a:xfrm>
              </p:grpSpPr>
              <p:sp>
                <p:nvSpPr>
                  <p:cNvPr id="26732" name="Text Box 12"/>
                  <p:cNvSpPr txBox="1">
                    <a:spLocks noChangeArrowheads="1"/>
                  </p:cNvSpPr>
                  <p:nvPr/>
                </p:nvSpPr>
                <p:spPr bwMode="auto">
                  <a:xfrm>
                    <a:off x="1334"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33" name="Text Box 13"/>
                  <p:cNvSpPr txBox="1">
                    <a:spLocks noChangeArrowheads="1"/>
                  </p:cNvSpPr>
                  <p:nvPr/>
                </p:nvSpPr>
                <p:spPr bwMode="auto">
                  <a:xfrm>
                    <a:off x="1919"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34" name="Text Box 14"/>
                  <p:cNvSpPr txBox="1">
                    <a:spLocks noChangeArrowheads="1"/>
                  </p:cNvSpPr>
                  <p:nvPr/>
                </p:nvSpPr>
                <p:spPr bwMode="auto">
                  <a:xfrm>
                    <a:off x="2505" y="193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0000"/>
                        </a:solidFill>
                        <a:latin typeface="Times New Roman" pitchFamily="18" charset="0"/>
                      </a:rPr>
                      <a:t>*</a:t>
                    </a:r>
                    <a:endParaRPr kumimoji="1" lang="en-US" altLang="zh-CN" sz="2000">
                      <a:latin typeface="Times New Roman" pitchFamily="18" charset="0"/>
                    </a:endParaRPr>
                  </a:p>
                </p:txBody>
              </p:sp>
              <p:sp>
                <p:nvSpPr>
                  <p:cNvPr id="26735" name="Text Box 15"/>
                  <p:cNvSpPr txBox="1">
                    <a:spLocks noChangeArrowheads="1"/>
                  </p:cNvSpPr>
                  <p:nvPr/>
                </p:nvSpPr>
                <p:spPr bwMode="auto">
                  <a:xfrm>
                    <a:off x="3090" y="1932"/>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26736" name="Text Box 16"/>
                  <p:cNvSpPr txBox="1">
                    <a:spLocks noChangeArrowheads="1"/>
                  </p:cNvSpPr>
                  <p:nvPr/>
                </p:nvSpPr>
                <p:spPr bwMode="auto">
                  <a:xfrm>
                    <a:off x="3676" y="1932"/>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26737" name="Line 47"/>
                  <p:cNvSpPr>
                    <a:spLocks noChangeShapeType="1"/>
                  </p:cNvSpPr>
                  <p:nvPr/>
                </p:nvSpPr>
                <p:spPr bwMode="auto">
                  <a:xfrm>
                    <a:off x="1200" y="2220"/>
                    <a:ext cx="27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6701" name="Line 48"/>
                <p:cNvSpPr>
                  <a:spLocks noChangeShapeType="1"/>
                </p:cNvSpPr>
                <p:nvPr/>
              </p:nvSpPr>
              <p:spPr bwMode="auto">
                <a:xfrm>
                  <a:off x="1200" y="2524"/>
                  <a:ext cx="2796"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6702" name="Line 49"/>
                <p:cNvSpPr>
                  <a:spLocks noChangeShapeType="1"/>
                </p:cNvSpPr>
                <p:nvPr/>
              </p:nvSpPr>
              <p:spPr bwMode="auto">
                <a:xfrm>
                  <a:off x="1200" y="2828"/>
                  <a:ext cx="2796"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6703" name="Line 50"/>
                <p:cNvSpPr>
                  <a:spLocks noChangeShapeType="1"/>
                </p:cNvSpPr>
                <p:nvPr/>
              </p:nvSpPr>
              <p:spPr bwMode="auto">
                <a:xfrm>
                  <a:off x="1200" y="3132"/>
                  <a:ext cx="2796"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26704" name="Group 52"/>
                <p:cNvGrpSpPr>
                  <a:grpSpLocks/>
                </p:cNvGrpSpPr>
                <p:nvPr/>
              </p:nvGrpSpPr>
              <p:grpSpPr bwMode="auto">
                <a:xfrm>
                  <a:off x="1176" y="2229"/>
                  <a:ext cx="2796" cy="288"/>
                  <a:chOff x="1200" y="1932"/>
                  <a:chExt cx="2796" cy="288"/>
                </a:xfrm>
              </p:grpSpPr>
              <p:sp>
                <p:nvSpPr>
                  <p:cNvPr id="26726" name="Text Box 53"/>
                  <p:cNvSpPr txBox="1">
                    <a:spLocks noChangeArrowheads="1"/>
                  </p:cNvSpPr>
                  <p:nvPr/>
                </p:nvSpPr>
                <p:spPr bwMode="auto">
                  <a:xfrm>
                    <a:off x="1334"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27" name="Text Box 54"/>
                  <p:cNvSpPr txBox="1">
                    <a:spLocks noChangeArrowheads="1"/>
                  </p:cNvSpPr>
                  <p:nvPr/>
                </p:nvSpPr>
                <p:spPr bwMode="auto">
                  <a:xfrm>
                    <a:off x="1919" y="193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0000"/>
                        </a:solidFill>
                        <a:latin typeface="Times New Roman" pitchFamily="18" charset="0"/>
                      </a:rPr>
                      <a:t>*</a:t>
                    </a:r>
                    <a:endParaRPr kumimoji="1" lang="en-US" altLang="zh-CN" sz="2000">
                      <a:latin typeface="Times New Roman" pitchFamily="18" charset="0"/>
                    </a:endParaRPr>
                  </a:p>
                </p:txBody>
              </p:sp>
              <p:sp>
                <p:nvSpPr>
                  <p:cNvPr id="26728" name="Text Box 55"/>
                  <p:cNvSpPr txBox="1">
                    <a:spLocks noChangeArrowheads="1"/>
                  </p:cNvSpPr>
                  <p:nvPr/>
                </p:nvSpPr>
                <p:spPr bwMode="auto">
                  <a:xfrm>
                    <a:off x="2505"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29" name="Text Box 56"/>
                  <p:cNvSpPr txBox="1">
                    <a:spLocks noChangeArrowheads="1"/>
                  </p:cNvSpPr>
                  <p:nvPr/>
                </p:nvSpPr>
                <p:spPr bwMode="auto">
                  <a:xfrm>
                    <a:off x="3090" y="193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0000"/>
                        </a:solidFill>
                        <a:latin typeface="Times New Roman" pitchFamily="18" charset="0"/>
                      </a:rPr>
                      <a:t>*</a:t>
                    </a:r>
                    <a:endParaRPr kumimoji="1" lang="en-US" altLang="zh-CN" sz="2000">
                      <a:latin typeface="Times New Roman" pitchFamily="18" charset="0"/>
                    </a:endParaRPr>
                  </a:p>
                </p:txBody>
              </p:sp>
              <p:sp>
                <p:nvSpPr>
                  <p:cNvPr id="26730" name="Text Box 57"/>
                  <p:cNvSpPr txBox="1">
                    <a:spLocks noChangeArrowheads="1"/>
                  </p:cNvSpPr>
                  <p:nvPr/>
                </p:nvSpPr>
                <p:spPr bwMode="auto">
                  <a:xfrm>
                    <a:off x="3676" y="1932"/>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26731" name="Line 58"/>
                  <p:cNvSpPr>
                    <a:spLocks noChangeShapeType="1"/>
                  </p:cNvSpPr>
                  <p:nvPr/>
                </p:nvSpPr>
                <p:spPr bwMode="auto">
                  <a:xfrm>
                    <a:off x="1200" y="2220"/>
                    <a:ext cx="27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26705" name="Group 59"/>
                <p:cNvGrpSpPr>
                  <a:grpSpLocks/>
                </p:cNvGrpSpPr>
                <p:nvPr/>
              </p:nvGrpSpPr>
              <p:grpSpPr bwMode="auto">
                <a:xfrm>
                  <a:off x="1176" y="2526"/>
                  <a:ext cx="2796" cy="288"/>
                  <a:chOff x="1200" y="1932"/>
                  <a:chExt cx="2796" cy="288"/>
                </a:xfrm>
              </p:grpSpPr>
              <p:sp>
                <p:nvSpPr>
                  <p:cNvPr id="26720" name="Text Box 60"/>
                  <p:cNvSpPr txBox="1">
                    <a:spLocks noChangeArrowheads="1"/>
                  </p:cNvSpPr>
                  <p:nvPr/>
                </p:nvSpPr>
                <p:spPr bwMode="auto">
                  <a:xfrm>
                    <a:off x="1334" y="193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0000"/>
                        </a:solidFill>
                        <a:latin typeface="Times New Roman" pitchFamily="18" charset="0"/>
                      </a:rPr>
                      <a:t>*</a:t>
                    </a:r>
                    <a:endParaRPr kumimoji="1" lang="en-US" altLang="zh-CN" sz="2000">
                      <a:latin typeface="Times New Roman" pitchFamily="18" charset="0"/>
                    </a:endParaRPr>
                  </a:p>
                </p:txBody>
              </p:sp>
              <p:sp>
                <p:nvSpPr>
                  <p:cNvPr id="26721" name="Text Box 61"/>
                  <p:cNvSpPr txBox="1">
                    <a:spLocks noChangeArrowheads="1"/>
                  </p:cNvSpPr>
                  <p:nvPr/>
                </p:nvSpPr>
                <p:spPr bwMode="auto">
                  <a:xfrm>
                    <a:off x="1919"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22" name="Text Box 62"/>
                  <p:cNvSpPr txBox="1">
                    <a:spLocks noChangeArrowheads="1"/>
                  </p:cNvSpPr>
                  <p:nvPr/>
                </p:nvSpPr>
                <p:spPr bwMode="auto">
                  <a:xfrm>
                    <a:off x="2505"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23" name="Text Box 63"/>
                  <p:cNvSpPr txBox="1">
                    <a:spLocks noChangeArrowheads="1"/>
                  </p:cNvSpPr>
                  <p:nvPr/>
                </p:nvSpPr>
                <p:spPr bwMode="auto">
                  <a:xfrm>
                    <a:off x="3090"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24" name="Text Box 64"/>
                  <p:cNvSpPr txBox="1">
                    <a:spLocks noChangeArrowheads="1"/>
                  </p:cNvSpPr>
                  <p:nvPr/>
                </p:nvSpPr>
                <p:spPr bwMode="auto">
                  <a:xfrm>
                    <a:off x="3676" y="193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0000"/>
                        </a:solidFill>
                        <a:latin typeface="Times New Roman" pitchFamily="18" charset="0"/>
                      </a:rPr>
                      <a:t>*</a:t>
                    </a:r>
                    <a:endParaRPr kumimoji="1" lang="en-US" altLang="zh-CN" sz="2000">
                      <a:latin typeface="Times New Roman" pitchFamily="18" charset="0"/>
                    </a:endParaRPr>
                  </a:p>
                </p:txBody>
              </p:sp>
              <p:sp>
                <p:nvSpPr>
                  <p:cNvPr id="26725" name="Line 65"/>
                  <p:cNvSpPr>
                    <a:spLocks noChangeShapeType="1"/>
                  </p:cNvSpPr>
                  <p:nvPr/>
                </p:nvSpPr>
                <p:spPr bwMode="auto">
                  <a:xfrm>
                    <a:off x="1200" y="2220"/>
                    <a:ext cx="27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26706" name="Group 66"/>
                <p:cNvGrpSpPr>
                  <a:grpSpLocks/>
                </p:cNvGrpSpPr>
                <p:nvPr/>
              </p:nvGrpSpPr>
              <p:grpSpPr bwMode="auto">
                <a:xfrm>
                  <a:off x="1176" y="2823"/>
                  <a:ext cx="2796" cy="288"/>
                  <a:chOff x="1200" y="1932"/>
                  <a:chExt cx="2796" cy="288"/>
                </a:xfrm>
              </p:grpSpPr>
              <p:sp>
                <p:nvSpPr>
                  <p:cNvPr id="26714" name="Text Box 67"/>
                  <p:cNvSpPr txBox="1">
                    <a:spLocks noChangeArrowheads="1"/>
                  </p:cNvSpPr>
                  <p:nvPr/>
                </p:nvSpPr>
                <p:spPr bwMode="auto">
                  <a:xfrm>
                    <a:off x="1334"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15" name="Text Box 68"/>
                  <p:cNvSpPr txBox="1">
                    <a:spLocks noChangeArrowheads="1"/>
                  </p:cNvSpPr>
                  <p:nvPr/>
                </p:nvSpPr>
                <p:spPr bwMode="auto">
                  <a:xfrm>
                    <a:off x="1919" y="193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0000"/>
                        </a:solidFill>
                        <a:latin typeface="Times New Roman" pitchFamily="18" charset="0"/>
                      </a:rPr>
                      <a:t>*</a:t>
                    </a:r>
                    <a:endParaRPr kumimoji="1" lang="en-US" altLang="zh-CN" sz="2000">
                      <a:latin typeface="Times New Roman" pitchFamily="18" charset="0"/>
                    </a:endParaRPr>
                  </a:p>
                </p:txBody>
              </p:sp>
              <p:sp>
                <p:nvSpPr>
                  <p:cNvPr id="26716" name="Text Box 69"/>
                  <p:cNvSpPr txBox="1">
                    <a:spLocks noChangeArrowheads="1"/>
                  </p:cNvSpPr>
                  <p:nvPr/>
                </p:nvSpPr>
                <p:spPr bwMode="auto">
                  <a:xfrm>
                    <a:off x="2505"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17" name="Text Box 70"/>
                  <p:cNvSpPr txBox="1">
                    <a:spLocks noChangeArrowheads="1"/>
                  </p:cNvSpPr>
                  <p:nvPr/>
                </p:nvSpPr>
                <p:spPr bwMode="auto">
                  <a:xfrm>
                    <a:off x="3090" y="193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0000"/>
                        </a:solidFill>
                        <a:latin typeface="Times New Roman" pitchFamily="18" charset="0"/>
                      </a:rPr>
                      <a:t>*</a:t>
                    </a:r>
                    <a:endParaRPr kumimoji="1" lang="en-US" altLang="zh-CN" sz="2000">
                      <a:latin typeface="Times New Roman" pitchFamily="18" charset="0"/>
                    </a:endParaRPr>
                  </a:p>
                </p:txBody>
              </p:sp>
              <p:sp>
                <p:nvSpPr>
                  <p:cNvPr id="26718" name="Text Box 71"/>
                  <p:cNvSpPr txBox="1">
                    <a:spLocks noChangeArrowheads="1"/>
                  </p:cNvSpPr>
                  <p:nvPr/>
                </p:nvSpPr>
                <p:spPr bwMode="auto">
                  <a:xfrm>
                    <a:off x="3676" y="1932"/>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26719" name="Line 72"/>
                  <p:cNvSpPr>
                    <a:spLocks noChangeShapeType="1"/>
                  </p:cNvSpPr>
                  <p:nvPr/>
                </p:nvSpPr>
                <p:spPr bwMode="auto">
                  <a:xfrm>
                    <a:off x="1200" y="2220"/>
                    <a:ext cx="27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26707" name="Group 73"/>
                <p:cNvGrpSpPr>
                  <a:grpSpLocks/>
                </p:cNvGrpSpPr>
                <p:nvPr/>
              </p:nvGrpSpPr>
              <p:grpSpPr bwMode="auto">
                <a:xfrm>
                  <a:off x="1176" y="3120"/>
                  <a:ext cx="2796" cy="288"/>
                  <a:chOff x="1200" y="1932"/>
                  <a:chExt cx="2796" cy="288"/>
                </a:xfrm>
              </p:grpSpPr>
              <p:sp>
                <p:nvSpPr>
                  <p:cNvPr id="26708" name="Text Box 74"/>
                  <p:cNvSpPr txBox="1">
                    <a:spLocks noChangeArrowheads="1"/>
                  </p:cNvSpPr>
                  <p:nvPr/>
                </p:nvSpPr>
                <p:spPr bwMode="auto">
                  <a:xfrm>
                    <a:off x="1334"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09" name="Text Box 75"/>
                  <p:cNvSpPr txBox="1">
                    <a:spLocks noChangeArrowheads="1"/>
                  </p:cNvSpPr>
                  <p:nvPr/>
                </p:nvSpPr>
                <p:spPr bwMode="auto">
                  <a:xfrm>
                    <a:off x="1919" y="1932"/>
                    <a:ext cx="15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t>
                    </a:r>
                  </a:p>
                </p:txBody>
              </p:sp>
              <p:sp>
                <p:nvSpPr>
                  <p:cNvPr id="26710" name="Text Box 76"/>
                  <p:cNvSpPr txBox="1">
                    <a:spLocks noChangeArrowheads="1"/>
                  </p:cNvSpPr>
                  <p:nvPr/>
                </p:nvSpPr>
                <p:spPr bwMode="auto">
                  <a:xfrm>
                    <a:off x="2505" y="193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0000"/>
                        </a:solidFill>
                        <a:latin typeface="Times New Roman" pitchFamily="18" charset="0"/>
                      </a:rPr>
                      <a:t>*</a:t>
                    </a:r>
                    <a:endParaRPr kumimoji="1" lang="en-US" altLang="zh-CN" sz="2000">
                      <a:latin typeface="Times New Roman" pitchFamily="18" charset="0"/>
                    </a:endParaRPr>
                  </a:p>
                </p:txBody>
              </p:sp>
              <p:sp>
                <p:nvSpPr>
                  <p:cNvPr id="26711" name="Text Box 77"/>
                  <p:cNvSpPr txBox="1">
                    <a:spLocks noChangeArrowheads="1"/>
                  </p:cNvSpPr>
                  <p:nvPr/>
                </p:nvSpPr>
                <p:spPr bwMode="auto">
                  <a:xfrm>
                    <a:off x="3090" y="1932"/>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26712" name="Text Box 78"/>
                  <p:cNvSpPr txBox="1">
                    <a:spLocks noChangeArrowheads="1"/>
                  </p:cNvSpPr>
                  <p:nvPr/>
                </p:nvSpPr>
                <p:spPr bwMode="auto">
                  <a:xfrm>
                    <a:off x="3676" y="1932"/>
                    <a:ext cx="240"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26713" name="Line 79"/>
                  <p:cNvSpPr>
                    <a:spLocks noChangeShapeType="1"/>
                  </p:cNvSpPr>
                  <p:nvPr/>
                </p:nvSpPr>
                <p:spPr bwMode="auto">
                  <a:xfrm>
                    <a:off x="1200" y="2220"/>
                    <a:ext cx="279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sp>
            <p:nvSpPr>
              <p:cNvPr id="26694" name="Text Box 81"/>
              <p:cNvSpPr txBox="1">
                <a:spLocks noChangeArrowheads="1"/>
              </p:cNvSpPr>
              <p:nvPr/>
            </p:nvSpPr>
            <p:spPr bwMode="auto">
              <a:xfrm>
                <a:off x="831" y="1881"/>
                <a:ext cx="867"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diamond[0]</a:t>
                </a:r>
              </a:p>
            </p:txBody>
          </p:sp>
          <p:sp>
            <p:nvSpPr>
              <p:cNvPr id="26695" name="Text Box 82"/>
              <p:cNvSpPr txBox="1">
                <a:spLocks noChangeArrowheads="1"/>
              </p:cNvSpPr>
              <p:nvPr/>
            </p:nvSpPr>
            <p:spPr bwMode="auto">
              <a:xfrm>
                <a:off x="831" y="2187"/>
                <a:ext cx="867"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diamond[1]</a:t>
                </a:r>
              </a:p>
            </p:txBody>
          </p:sp>
          <p:sp>
            <p:nvSpPr>
              <p:cNvPr id="26696" name="Text Box 83"/>
              <p:cNvSpPr txBox="1">
                <a:spLocks noChangeArrowheads="1"/>
              </p:cNvSpPr>
              <p:nvPr/>
            </p:nvSpPr>
            <p:spPr bwMode="auto">
              <a:xfrm>
                <a:off x="831" y="2493"/>
                <a:ext cx="867"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diamond[2]</a:t>
                </a:r>
              </a:p>
            </p:txBody>
          </p:sp>
          <p:sp>
            <p:nvSpPr>
              <p:cNvPr id="26697" name="Text Box 84"/>
              <p:cNvSpPr txBox="1">
                <a:spLocks noChangeArrowheads="1"/>
              </p:cNvSpPr>
              <p:nvPr/>
            </p:nvSpPr>
            <p:spPr bwMode="auto">
              <a:xfrm>
                <a:off x="831" y="2799"/>
                <a:ext cx="867"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diamond[3]</a:t>
                </a:r>
              </a:p>
            </p:txBody>
          </p:sp>
          <p:sp>
            <p:nvSpPr>
              <p:cNvPr id="26698" name="Text Box 85"/>
              <p:cNvSpPr txBox="1">
                <a:spLocks noChangeArrowheads="1"/>
              </p:cNvSpPr>
              <p:nvPr/>
            </p:nvSpPr>
            <p:spPr bwMode="auto">
              <a:xfrm>
                <a:off x="831" y="3105"/>
                <a:ext cx="867"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diamond[4]</a:t>
                </a:r>
              </a:p>
            </p:txBody>
          </p:sp>
        </p:grpSp>
      </p:grpSp>
      <p:grpSp>
        <p:nvGrpSpPr>
          <p:cNvPr id="119" name="Group 189"/>
          <p:cNvGrpSpPr>
            <a:grpSpLocks/>
          </p:cNvGrpSpPr>
          <p:nvPr/>
        </p:nvGrpSpPr>
        <p:grpSpPr bwMode="auto">
          <a:xfrm>
            <a:off x="987425" y="1033463"/>
            <a:ext cx="7337425" cy="5133975"/>
            <a:chOff x="610" y="-273"/>
            <a:chExt cx="4622" cy="3234"/>
          </a:xfrm>
        </p:grpSpPr>
        <p:sp>
          <p:nvSpPr>
            <p:cNvPr id="120" name="Rectangle 89"/>
            <p:cNvSpPr>
              <a:spLocks noChangeArrowheads="1"/>
            </p:cNvSpPr>
            <p:nvPr/>
          </p:nvSpPr>
          <p:spPr bwMode="auto">
            <a:xfrm>
              <a:off x="610" y="360"/>
              <a:ext cx="4622" cy="260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r>
                <a:rPr kumimoji="1" lang="en-US" altLang="zh-CN" sz="2400" dirty="0">
                  <a:solidFill>
                    <a:schemeClr val="bg2"/>
                  </a:solidFill>
                  <a:latin typeface="Times New Roman" pitchFamily="18" charset="0"/>
                  <a:ea typeface="隶书" pitchFamily="49" charset="-122"/>
                </a:rPr>
                <a:t>  </a:t>
              </a:r>
              <a:r>
                <a:rPr kumimoji="1" lang="zh-CN" altLang="en-US" sz="2400" dirty="0">
                  <a:latin typeface="Times New Roman" pitchFamily="18" charset="0"/>
                  <a:ea typeface="隶书" pitchFamily="49" charset="-122"/>
                </a:rPr>
                <a:t>例</a:t>
              </a:r>
              <a:r>
                <a:rPr kumimoji="1" lang="zh-CN" altLang="en-US" sz="2400" dirty="0">
                  <a:solidFill>
                    <a:schemeClr val="bg2"/>
                  </a:solidFill>
                  <a:latin typeface="Times New Roman" pitchFamily="18" charset="0"/>
                </a:rPr>
                <a:t> </a:t>
              </a:r>
              <a:r>
                <a:rPr kumimoji="1" lang="en-US" altLang="zh-CN" sz="2400" dirty="0">
                  <a:latin typeface="Times New Roman" pitchFamily="18" charset="0"/>
                </a:rPr>
                <a:t>char fruit</a:t>
              </a:r>
              <a:r>
                <a:rPr kumimoji="1" lang="en-US" altLang="zh-CN" sz="2400" dirty="0">
                  <a:solidFill>
                    <a:srgbClr val="FF3300"/>
                  </a:solidFill>
                  <a:latin typeface="Times New Roman" pitchFamily="18" charset="0"/>
                </a:rPr>
                <a:t>[]</a:t>
              </a:r>
              <a:r>
                <a:rPr kumimoji="1" lang="en-US" altLang="zh-CN" sz="2400" dirty="0">
                  <a:latin typeface="Times New Roman" pitchFamily="18" charset="0"/>
                </a:rPr>
                <a:t>[7]={“</a:t>
              </a:r>
              <a:r>
                <a:rPr kumimoji="1" lang="en-US" altLang="zh-CN" sz="2400" dirty="0" err="1">
                  <a:latin typeface="Times New Roman" pitchFamily="18" charset="0"/>
                </a:rPr>
                <a:t>Apple”,”Orange</a:t>
              </a:r>
              <a:r>
                <a:rPr kumimoji="1" lang="en-US" altLang="zh-CN" sz="2400" dirty="0">
                  <a:latin typeface="Times New Roman" pitchFamily="18" charset="0"/>
                </a:rPr>
                <a:t>”,</a:t>
              </a:r>
            </a:p>
            <a:p>
              <a:pPr eaLnBrk="1" hangingPunct="1"/>
              <a:r>
                <a:rPr kumimoji="1" lang="en-US" altLang="zh-CN" sz="2400" dirty="0">
                  <a:latin typeface="Times New Roman" pitchFamily="18" charset="0"/>
                </a:rPr>
                <a:t>                                           ”</a:t>
              </a:r>
              <a:r>
                <a:rPr kumimoji="1" lang="en-US" altLang="zh-CN" sz="2400" dirty="0" err="1">
                  <a:latin typeface="Times New Roman" pitchFamily="18" charset="0"/>
                </a:rPr>
                <a:t>Grape”,”Pear”,”Peach</a:t>
              </a:r>
              <a:r>
                <a:rPr kumimoji="1" lang="en-US" altLang="zh-CN" sz="2400" dirty="0">
                  <a:latin typeface="Times New Roman" pitchFamily="18" charset="0"/>
                </a:rPr>
                <a:t>”};</a:t>
              </a:r>
            </a:p>
            <a:p>
              <a:endParaRPr kumimoji="1" lang="en-US" altLang="zh-CN" sz="2400" dirty="0">
                <a:solidFill>
                  <a:schemeClr val="bg2"/>
                </a:solidFill>
                <a:latin typeface="Times New Roman" pitchFamily="18" charset="0"/>
              </a:endParaRPr>
            </a:p>
            <a:p>
              <a:endParaRPr kumimoji="1" lang="en-US" altLang="zh-CN" sz="2400" dirty="0">
                <a:solidFill>
                  <a:schemeClr val="bg2"/>
                </a:solidFill>
                <a:latin typeface="Times New Roman" pitchFamily="18" charset="0"/>
              </a:endParaRPr>
            </a:p>
            <a:p>
              <a:endParaRPr kumimoji="1" lang="en-US" altLang="zh-CN" sz="2400" dirty="0">
                <a:solidFill>
                  <a:schemeClr val="bg2"/>
                </a:solidFill>
                <a:latin typeface="Times New Roman" pitchFamily="18" charset="0"/>
              </a:endParaRPr>
            </a:p>
            <a:p>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a:p>
              <a:pPr eaLnBrk="1" hangingPunct="1"/>
              <a:endParaRPr kumimoji="1" lang="en-US" altLang="zh-CN" sz="2400" dirty="0">
                <a:solidFill>
                  <a:schemeClr val="bg2"/>
                </a:solidFill>
                <a:latin typeface="Times New Roman" pitchFamily="18" charset="0"/>
                <a:ea typeface="隶书" pitchFamily="49" charset="-122"/>
              </a:endParaRPr>
            </a:p>
          </p:txBody>
        </p:sp>
        <p:sp>
          <p:nvSpPr>
            <p:cNvPr id="121" name="AutoShape 90"/>
            <p:cNvSpPr>
              <a:spLocks noChangeArrowheads="1"/>
            </p:cNvSpPr>
            <p:nvPr/>
          </p:nvSpPr>
          <p:spPr bwMode="auto">
            <a:xfrm>
              <a:off x="2802" y="-273"/>
              <a:ext cx="2343" cy="378"/>
            </a:xfrm>
            <a:prstGeom prst="cloudCallout">
              <a:avLst>
                <a:gd name="adj1" fmla="val -30579"/>
                <a:gd name="adj2" fmla="val 105028"/>
              </a:avLst>
            </a:prstGeom>
            <a:solidFill>
              <a:srgbClr val="FFFF99"/>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a:solidFill>
                    <a:srgbClr val="669900"/>
                  </a:solidFill>
                  <a:latin typeface="Times New Roman" pitchFamily="18" charset="0"/>
                </a:rPr>
                <a:t>二维字符数组初始化</a:t>
              </a:r>
              <a:endParaRPr kumimoji="1" lang="zh-CN" altLang="en-US" sz="2000">
                <a:solidFill>
                  <a:srgbClr val="FF0000"/>
                </a:solidFill>
                <a:latin typeface="Times New Roman" pitchFamily="18" charset="0"/>
              </a:endParaRPr>
            </a:p>
          </p:txBody>
        </p:sp>
        <p:sp>
          <p:nvSpPr>
            <p:cNvPr id="122" name="Rectangle 94"/>
            <p:cNvSpPr>
              <a:spLocks noChangeArrowheads="1"/>
            </p:cNvSpPr>
            <p:nvPr/>
          </p:nvSpPr>
          <p:spPr bwMode="auto">
            <a:xfrm>
              <a:off x="1427" y="1148"/>
              <a:ext cx="2856" cy="152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latin typeface="Times New Roman" pitchFamily="18" charset="0"/>
              </a:endParaRPr>
            </a:p>
          </p:txBody>
        </p:sp>
        <p:sp>
          <p:nvSpPr>
            <p:cNvPr id="123" name="Line 95"/>
            <p:cNvSpPr>
              <a:spLocks noChangeShapeType="1"/>
            </p:cNvSpPr>
            <p:nvPr/>
          </p:nvSpPr>
          <p:spPr bwMode="auto">
            <a:xfrm>
              <a:off x="1811" y="1149"/>
              <a:ext cx="0" cy="15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4" name="Line 96"/>
            <p:cNvSpPr>
              <a:spLocks noChangeShapeType="1"/>
            </p:cNvSpPr>
            <p:nvPr/>
          </p:nvSpPr>
          <p:spPr bwMode="auto">
            <a:xfrm>
              <a:off x="3067" y="1149"/>
              <a:ext cx="0" cy="15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5" name="Line 97"/>
            <p:cNvSpPr>
              <a:spLocks noChangeShapeType="1"/>
            </p:cNvSpPr>
            <p:nvPr/>
          </p:nvSpPr>
          <p:spPr bwMode="auto">
            <a:xfrm>
              <a:off x="3486" y="1149"/>
              <a:ext cx="0" cy="15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6" name="Line 98"/>
            <p:cNvSpPr>
              <a:spLocks noChangeShapeType="1"/>
            </p:cNvSpPr>
            <p:nvPr/>
          </p:nvSpPr>
          <p:spPr bwMode="auto">
            <a:xfrm>
              <a:off x="3905" y="1149"/>
              <a:ext cx="0" cy="15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7" name="Line 107"/>
            <p:cNvSpPr>
              <a:spLocks noChangeShapeType="1"/>
            </p:cNvSpPr>
            <p:nvPr/>
          </p:nvSpPr>
          <p:spPr bwMode="auto">
            <a:xfrm>
              <a:off x="1488" y="2345"/>
              <a:ext cx="2796"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8" name="Line 108"/>
            <p:cNvSpPr>
              <a:spLocks noChangeShapeType="1"/>
            </p:cNvSpPr>
            <p:nvPr/>
          </p:nvSpPr>
          <p:spPr bwMode="auto">
            <a:xfrm>
              <a:off x="1452" y="2060"/>
              <a:ext cx="2796"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29" name="Group 152"/>
            <p:cNvGrpSpPr>
              <a:grpSpLocks/>
            </p:cNvGrpSpPr>
            <p:nvPr/>
          </p:nvGrpSpPr>
          <p:grpSpPr bwMode="auto">
            <a:xfrm>
              <a:off x="1440" y="1476"/>
              <a:ext cx="2832" cy="891"/>
              <a:chOff x="1464" y="1476"/>
              <a:chExt cx="2796" cy="891"/>
            </a:xfrm>
          </p:grpSpPr>
          <p:sp>
            <p:nvSpPr>
              <p:cNvPr id="177" name="Line 105"/>
              <p:cNvSpPr>
                <a:spLocks noChangeShapeType="1"/>
              </p:cNvSpPr>
              <p:nvPr/>
            </p:nvSpPr>
            <p:spPr bwMode="auto">
              <a:xfrm>
                <a:off x="1464" y="1476"/>
                <a:ext cx="27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8" name="Line 115"/>
              <p:cNvSpPr>
                <a:spLocks noChangeShapeType="1"/>
              </p:cNvSpPr>
              <p:nvPr/>
            </p:nvSpPr>
            <p:spPr bwMode="auto">
              <a:xfrm>
                <a:off x="1464" y="1776"/>
                <a:ext cx="27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9" name="Line 122"/>
              <p:cNvSpPr>
                <a:spLocks noChangeShapeType="1"/>
              </p:cNvSpPr>
              <p:nvPr/>
            </p:nvSpPr>
            <p:spPr bwMode="auto">
              <a:xfrm>
                <a:off x="1464" y="2070"/>
                <a:ext cx="27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80" name="Line 129"/>
              <p:cNvSpPr>
                <a:spLocks noChangeShapeType="1"/>
              </p:cNvSpPr>
              <p:nvPr/>
            </p:nvSpPr>
            <p:spPr bwMode="auto">
              <a:xfrm>
                <a:off x="1464" y="2367"/>
                <a:ext cx="27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30" name="Group 187"/>
            <p:cNvGrpSpPr>
              <a:grpSpLocks/>
            </p:cNvGrpSpPr>
            <p:nvPr/>
          </p:nvGrpSpPr>
          <p:grpSpPr bwMode="auto">
            <a:xfrm>
              <a:off x="867" y="1197"/>
              <a:ext cx="579" cy="1477"/>
              <a:chOff x="867" y="1197"/>
              <a:chExt cx="579" cy="1477"/>
            </a:xfrm>
          </p:grpSpPr>
          <p:sp>
            <p:nvSpPr>
              <p:cNvPr id="172" name="Text Box 137"/>
              <p:cNvSpPr txBox="1">
                <a:spLocks noChangeArrowheads="1"/>
              </p:cNvSpPr>
              <p:nvPr/>
            </p:nvSpPr>
            <p:spPr bwMode="auto">
              <a:xfrm>
                <a:off x="867" y="1197"/>
                <a:ext cx="579"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fruit[0]</a:t>
                </a:r>
              </a:p>
            </p:txBody>
          </p:sp>
          <p:sp>
            <p:nvSpPr>
              <p:cNvPr id="173" name="Text Box 138"/>
              <p:cNvSpPr txBox="1">
                <a:spLocks noChangeArrowheads="1"/>
              </p:cNvSpPr>
              <p:nvPr/>
            </p:nvSpPr>
            <p:spPr bwMode="auto">
              <a:xfrm>
                <a:off x="867" y="1503"/>
                <a:ext cx="579"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fruit[1]</a:t>
                </a:r>
              </a:p>
            </p:txBody>
          </p:sp>
          <p:sp>
            <p:nvSpPr>
              <p:cNvPr id="174" name="Text Box 139"/>
              <p:cNvSpPr txBox="1">
                <a:spLocks noChangeArrowheads="1"/>
              </p:cNvSpPr>
              <p:nvPr/>
            </p:nvSpPr>
            <p:spPr bwMode="auto">
              <a:xfrm>
                <a:off x="867" y="1809"/>
                <a:ext cx="579"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fruit[2]</a:t>
                </a:r>
              </a:p>
            </p:txBody>
          </p:sp>
          <p:sp>
            <p:nvSpPr>
              <p:cNvPr id="175" name="Text Box 140"/>
              <p:cNvSpPr txBox="1">
                <a:spLocks noChangeArrowheads="1"/>
              </p:cNvSpPr>
              <p:nvPr/>
            </p:nvSpPr>
            <p:spPr bwMode="auto">
              <a:xfrm>
                <a:off x="867" y="2115"/>
                <a:ext cx="579"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fruit[3]</a:t>
                </a:r>
              </a:p>
            </p:txBody>
          </p:sp>
          <p:sp>
            <p:nvSpPr>
              <p:cNvPr id="176" name="Text Box 141"/>
              <p:cNvSpPr txBox="1">
                <a:spLocks noChangeArrowheads="1"/>
              </p:cNvSpPr>
              <p:nvPr/>
            </p:nvSpPr>
            <p:spPr bwMode="auto">
              <a:xfrm>
                <a:off x="867" y="2421"/>
                <a:ext cx="579"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fruit[4]</a:t>
                </a:r>
              </a:p>
            </p:txBody>
          </p:sp>
        </p:grpSp>
        <p:sp>
          <p:nvSpPr>
            <p:cNvPr id="131" name="Line 144"/>
            <p:cNvSpPr>
              <a:spLocks noChangeShapeType="1"/>
            </p:cNvSpPr>
            <p:nvPr/>
          </p:nvSpPr>
          <p:spPr bwMode="auto">
            <a:xfrm>
              <a:off x="2229" y="1149"/>
              <a:ext cx="0" cy="15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2" name="Line 145"/>
            <p:cNvSpPr>
              <a:spLocks noChangeShapeType="1"/>
            </p:cNvSpPr>
            <p:nvPr/>
          </p:nvSpPr>
          <p:spPr bwMode="auto">
            <a:xfrm>
              <a:off x="2648" y="1149"/>
              <a:ext cx="0" cy="15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33" name="Group 154"/>
            <p:cNvGrpSpPr>
              <a:grpSpLocks/>
            </p:cNvGrpSpPr>
            <p:nvPr/>
          </p:nvGrpSpPr>
          <p:grpSpPr bwMode="auto">
            <a:xfrm>
              <a:off x="1488" y="1188"/>
              <a:ext cx="2714" cy="265"/>
              <a:chOff x="1538" y="1188"/>
              <a:chExt cx="2714" cy="265"/>
            </a:xfrm>
          </p:grpSpPr>
          <p:sp>
            <p:nvSpPr>
              <p:cNvPr id="165" name="Text Box 100"/>
              <p:cNvSpPr txBox="1">
                <a:spLocks noChangeArrowheads="1"/>
              </p:cNvSpPr>
              <p:nvPr/>
            </p:nvSpPr>
            <p:spPr bwMode="auto">
              <a:xfrm>
                <a:off x="1538"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p>
            </p:txBody>
          </p:sp>
          <p:sp>
            <p:nvSpPr>
              <p:cNvPr id="166" name="Text Box 146"/>
              <p:cNvSpPr txBox="1">
                <a:spLocks noChangeArrowheads="1"/>
              </p:cNvSpPr>
              <p:nvPr/>
            </p:nvSpPr>
            <p:spPr bwMode="auto">
              <a:xfrm>
                <a:off x="1951"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p</a:t>
                </a:r>
              </a:p>
            </p:txBody>
          </p:sp>
          <p:sp>
            <p:nvSpPr>
              <p:cNvPr id="167" name="Text Box 147"/>
              <p:cNvSpPr txBox="1">
                <a:spLocks noChangeArrowheads="1"/>
              </p:cNvSpPr>
              <p:nvPr/>
            </p:nvSpPr>
            <p:spPr bwMode="auto">
              <a:xfrm>
                <a:off x="2364"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p</a:t>
                </a:r>
              </a:p>
            </p:txBody>
          </p:sp>
          <p:sp>
            <p:nvSpPr>
              <p:cNvPr id="168" name="Text Box 148"/>
              <p:cNvSpPr txBox="1">
                <a:spLocks noChangeArrowheads="1"/>
              </p:cNvSpPr>
              <p:nvPr/>
            </p:nvSpPr>
            <p:spPr bwMode="auto">
              <a:xfrm>
                <a:off x="2777" y="1188"/>
                <a:ext cx="236"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l</a:t>
                </a:r>
              </a:p>
            </p:txBody>
          </p:sp>
          <p:sp>
            <p:nvSpPr>
              <p:cNvPr id="169" name="Text Box 149"/>
              <p:cNvSpPr txBox="1">
                <a:spLocks noChangeArrowheads="1"/>
              </p:cNvSpPr>
              <p:nvPr/>
            </p:nvSpPr>
            <p:spPr bwMode="auto">
              <a:xfrm>
                <a:off x="3191"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e</a:t>
                </a:r>
              </a:p>
            </p:txBody>
          </p:sp>
          <p:sp>
            <p:nvSpPr>
              <p:cNvPr id="170" name="Text Box 150"/>
              <p:cNvSpPr txBox="1">
                <a:spLocks noChangeArrowheads="1"/>
              </p:cNvSpPr>
              <p:nvPr/>
            </p:nvSpPr>
            <p:spPr bwMode="auto">
              <a:xfrm>
                <a:off x="3568" y="1200"/>
                <a:ext cx="283"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171" name="Text Box 151"/>
              <p:cNvSpPr txBox="1">
                <a:spLocks noChangeArrowheads="1"/>
              </p:cNvSpPr>
              <p:nvPr/>
            </p:nvSpPr>
            <p:spPr bwMode="auto">
              <a:xfrm>
                <a:off x="3981" y="1188"/>
                <a:ext cx="271"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grpSp>
        <p:grpSp>
          <p:nvGrpSpPr>
            <p:cNvPr id="134" name="Group 155"/>
            <p:cNvGrpSpPr>
              <a:grpSpLocks/>
            </p:cNvGrpSpPr>
            <p:nvPr/>
          </p:nvGrpSpPr>
          <p:grpSpPr bwMode="auto">
            <a:xfrm>
              <a:off x="1488" y="1477"/>
              <a:ext cx="2714" cy="265"/>
              <a:chOff x="1538" y="1188"/>
              <a:chExt cx="2714" cy="265"/>
            </a:xfrm>
          </p:grpSpPr>
          <p:sp>
            <p:nvSpPr>
              <p:cNvPr id="158" name="Text Box 156"/>
              <p:cNvSpPr txBox="1">
                <a:spLocks noChangeArrowheads="1"/>
              </p:cNvSpPr>
              <p:nvPr/>
            </p:nvSpPr>
            <p:spPr bwMode="auto">
              <a:xfrm>
                <a:off x="1538"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O</a:t>
                </a:r>
              </a:p>
            </p:txBody>
          </p:sp>
          <p:sp>
            <p:nvSpPr>
              <p:cNvPr id="159" name="Text Box 157"/>
              <p:cNvSpPr txBox="1">
                <a:spLocks noChangeArrowheads="1"/>
              </p:cNvSpPr>
              <p:nvPr/>
            </p:nvSpPr>
            <p:spPr bwMode="auto">
              <a:xfrm>
                <a:off x="1951"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r</a:t>
                </a:r>
              </a:p>
            </p:txBody>
          </p:sp>
          <p:sp>
            <p:nvSpPr>
              <p:cNvPr id="160" name="Text Box 158"/>
              <p:cNvSpPr txBox="1">
                <a:spLocks noChangeArrowheads="1"/>
              </p:cNvSpPr>
              <p:nvPr/>
            </p:nvSpPr>
            <p:spPr bwMode="auto">
              <a:xfrm>
                <a:off x="2364"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p>
            </p:txBody>
          </p:sp>
          <p:sp>
            <p:nvSpPr>
              <p:cNvPr id="161" name="Text Box 159"/>
              <p:cNvSpPr txBox="1">
                <a:spLocks noChangeArrowheads="1"/>
              </p:cNvSpPr>
              <p:nvPr/>
            </p:nvSpPr>
            <p:spPr bwMode="auto">
              <a:xfrm>
                <a:off x="2777" y="1188"/>
                <a:ext cx="236"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n</a:t>
                </a:r>
              </a:p>
            </p:txBody>
          </p:sp>
          <p:sp>
            <p:nvSpPr>
              <p:cNvPr id="162" name="Text Box 160"/>
              <p:cNvSpPr txBox="1">
                <a:spLocks noChangeArrowheads="1"/>
              </p:cNvSpPr>
              <p:nvPr/>
            </p:nvSpPr>
            <p:spPr bwMode="auto">
              <a:xfrm>
                <a:off x="3191"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g</a:t>
                </a:r>
              </a:p>
            </p:txBody>
          </p:sp>
          <p:sp>
            <p:nvSpPr>
              <p:cNvPr id="163" name="Text Box 161"/>
              <p:cNvSpPr txBox="1">
                <a:spLocks noChangeArrowheads="1"/>
              </p:cNvSpPr>
              <p:nvPr/>
            </p:nvSpPr>
            <p:spPr bwMode="auto">
              <a:xfrm>
                <a:off x="3568" y="1200"/>
                <a:ext cx="283"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e</a:t>
                </a:r>
              </a:p>
            </p:txBody>
          </p:sp>
          <p:sp>
            <p:nvSpPr>
              <p:cNvPr id="164" name="Text Box 162"/>
              <p:cNvSpPr txBox="1">
                <a:spLocks noChangeArrowheads="1"/>
              </p:cNvSpPr>
              <p:nvPr/>
            </p:nvSpPr>
            <p:spPr bwMode="auto">
              <a:xfrm>
                <a:off x="3981" y="1188"/>
                <a:ext cx="271"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grpSp>
        <p:grpSp>
          <p:nvGrpSpPr>
            <p:cNvPr id="135" name="Group 163"/>
            <p:cNvGrpSpPr>
              <a:grpSpLocks/>
            </p:cNvGrpSpPr>
            <p:nvPr/>
          </p:nvGrpSpPr>
          <p:grpSpPr bwMode="auto">
            <a:xfrm>
              <a:off x="1488" y="1766"/>
              <a:ext cx="2714" cy="265"/>
              <a:chOff x="1538" y="1188"/>
              <a:chExt cx="2714" cy="265"/>
            </a:xfrm>
          </p:grpSpPr>
          <p:sp>
            <p:nvSpPr>
              <p:cNvPr id="151" name="Text Box 164"/>
              <p:cNvSpPr txBox="1">
                <a:spLocks noChangeArrowheads="1"/>
              </p:cNvSpPr>
              <p:nvPr/>
            </p:nvSpPr>
            <p:spPr bwMode="auto">
              <a:xfrm>
                <a:off x="1538"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G</a:t>
                </a:r>
              </a:p>
            </p:txBody>
          </p:sp>
          <p:sp>
            <p:nvSpPr>
              <p:cNvPr id="152" name="Text Box 165"/>
              <p:cNvSpPr txBox="1">
                <a:spLocks noChangeArrowheads="1"/>
              </p:cNvSpPr>
              <p:nvPr/>
            </p:nvSpPr>
            <p:spPr bwMode="auto">
              <a:xfrm>
                <a:off x="1951"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r</a:t>
                </a:r>
              </a:p>
            </p:txBody>
          </p:sp>
          <p:sp>
            <p:nvSpPr>
              <p:cNvPr id="153" name="Text Box 166"/>
              <p:cNvSpPr txBox="1">
                <a:spLocks noChangeArrowheads="1"/>
              </p:cNvSpPr>
              <p:nvPr/>
            </p:nvSpPr>
            <p:spPr bwMode="auto">
              <a:xfrm>
                <a:off x="2364"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p>
            </p:txBody>
          </p:sp>
          <p:sp>
            <p:nvSpPr>
              <p:cNvPr id="154" name="Text Box 167"/>
              <p:cNvSpPr txBox="1">
                <a:spLocks noChangeArrowheads="1"/>
              </p:cNvSpPr>
              <p:nvPr/>
            </p:nvSpPr>
            <p:spPr bwMode="auto">
              <a:xfrm>
                <a:off x="2777" y="1188"/>
                <a:ext cx="236"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p</a:t>
                </a:r>
              </a:p>
            </p:txBody>
          </p:sp>
          <p:sp>
            <p:nvSpPr>
              <p:cNvPr id="155" name="Text Box 168"/>
              <p:cNvSpPr txBox="1">
                <a:spLocks noChangeArrowheads="1"/>
              </p:cNvSpPr>
              <p:nvPr/>
            </p:nvSpPr>
            <p:spPr bwMode="auto">
              <a:xfrm>
                <a:off x="3191"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e</a:t>
                </a:r>
              </a:p>
            </p:txBody>
          </p:sp>
          <p:sp>
            <p:nvSpPr>
              <p:cNvPr id="156" name="Text Box 169"/>
              <p:cNvSpPr txBox="1">
                <a:spLocks noChangeArrowheads="1"/>
              </p:cNvSpPr>
              <p:nvPr/>
            </p:nvSpPr>
            <p:spPr bwMode="auto">
              <a:xfrm>
                <a:off x="3568" y="1200"/>
                <a:ext cx="283"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157" name="Text Box 170"/>
              <p:cNvSpPr txBox="1">
                <a:spLocks noChangeArrowheads="1"/>
              </p:cNvSpPr>
              <p:nvPr/>
            </p:nvSpPr>
            <p:spPr bwMode="auto">
              <a:xfrm>
                <a:off x="3981" y="1188"/>
                <a:ext cx="271"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grpSp>
        <p:sp>
          <p:nvSpPr>
            <p:cNvPr id="136" name="Text Box 172"/>
            <p:cNvSpPr txBox="1">
              <a:spLocks noChangeArrowheads="1"/>
            </p:cNvSpPr>
            <p:nvPr/>
          </p:nvSpPr>
          <p:spPr bwMode="auto">
            <a:xfrm>
              <a:off x="1488" y="2044"/>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P</a:t>
              </a:r>
            </a:p>
          </p:txBody>
        </p:sp>
        <p:sp>
          <p:nvSpPr>
            <p:cNvPr id="137" name="Text Box 173"/>
            <p:cNvSpPr txBox="1">
              <a:spLocks noChangeArrowheads="1"/>
            </p:cNvSpPr>
            <p:nvPr/>
          </p:nvSpPr>
          <p:spPr bwMode="auto">
            <a:xfrm>
              <a:off x="1901" y="2044"/>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e</a:t>
              </a:r>
            </a:p>
          </p:txBody>
        </p:sp>
        <p:sp>
          <p:nvSpPr>
            <p:cNvPr id="138" name="Text Box 174"/>
            <p:cNvSpPr txBox="1">
              <a:spLocks noChangeArrowheads="1"/>
            </p:cNvSpPr>
            <p:nvPr/>
          </p:nvSpPr>
          <p:spPr bwMode="auto">
            <a:xfrm>
              <a:off x="2314" y="2044"/>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p>
          </p:txBody>
        </p:sp>
        <p:sp>
          <p:nvSpPr>
            <p:cNvPr id="139" name="Text Box 175"/>
            <p:cNvSpPr txBox="1">
              <a:spLocks noChangeArrowheads="1"/>
            </p:cNvSpPr>
            <p:nvPr/>
          </p:nvSpPr>
          <p:spPr bwMode="auto">
            <a:xfrm>
              <a:off x="2727" y="2044"/>
              <a:ext cx="236"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r</a:t>
              </a:r>
            </a:p>
          </p:txBody>
        </p:sp>
        <p:sp>
          <p:nvSpPr>
            <p:cNvPr id="140" name="Text Box 176"/>
            <p:cNvSpPr txBox="1">
              <a:spLocks noChangeArrowheads="1"/>
            </p:cNvSpPr>
            <p:nvPr/>
          </p:nvSpPr>
          <p:spPr bwMode="auto">
            <a:xfrm>
              <a:off x="3141" y="2044"/>
              <a:ext cx="283"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141" name="Text Box 177"/>
            <p:cNvSpPr txBox="1">
              <a:spLocks noChangeArrowheads="1"/>
            </p:cNvSpPr>
            <p:nvPr/>
          </p:nvSpPr>
          <p:spPr bwMode="auto">
            <a:xfrm>
              <a:off x="3518" y="2056"/>
              <a:ext cx="283"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142" name="Text Box 178"/>
            <p:cNvSpPr txBox="1">
              <a:spLocks noChangeArrowheads="1"/>
            </p:cNvSpPr>
            <p:nvPr/>
          </p:nvSpPr>
          <p:spPr bwMode="auto">
            <a:xfrm>
              <a:off x="3931" y="2044"/>
              <a:ext cx="271"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grpSp>
          <p:nvGrpSpPr>
            <p:cNvPr id="143" name="Group 179"/>
            <p:cNvGrpSpPr>
              <a:grpSpLocks/>
            </p:cNvGrpSpPr>
            <p:nvPr/>
          </p:nvGrpSpPr>
          <p:grpSpPr bwMode="auto">
            <a:xfrm>
              <a:off x="1488" y="2400"/>
              <a:ext cx="2714" cy="265"/>
              <a:chOff x="1538" y="1188"/>
              <a:chExt cx="2714" cy="265"/>
            </a:xfrm>
          </p:grpSpPr>
          <p:sp>
            <p:nvSpPr>
              <p:cNvPr id="144" name="Text Box 180"/>
              <p:cNvSpPr txBox="1">
                <a:spLocks noChangeArrowheads="1"/>
              </p:cNvSpPr>
              <p:nvPr/>
            </p:nvSpPr>
            <p:spPr bwMode="auto">
              <a:xfrm>
                <a:off x="1538"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P</a:t>
                </a:r>
              </a:p>
            </p:txBody>
          </p:sp>
          <p:sp>
            <p:nvSpPr>
              <p:cNvPr id="145" name="Text Box 181"/>
              <p:cNvSpPr txBox="1">
                <a:spLocks noChangeArrowheads="1"/>
              </p:cNvSpPr>
              <p:nvPr/>
            </p:nvSpPr>
            <p:spPr bwMode="auto">
              <a:xfrm>
                <a:off x="1951"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e</a:t>
                </a:r>
              </a:p>
            </p:txBody>
          </p:sp>
          <p:sp>
            <p:nvSpPr>
              <p:cNvPr id="146" name="Text Box 182"/>
              <p:cNvSpPr txBox="1">
                <a:spLocks noChangeArrowheads="1"/>
              </p:cNvSpPr>
              <p:nvPr/>
            </p:nvSpPr>
            <p:spPr bwMode="auto">
              <a:xfrm>
                <a:off x="2364"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a</a:t>
                </a:r>
              </a:p>
            </p:txBody>
          </p:sp>
          <p:sp>
            <p:nvSpPr>
              <p:cNvPr id="147" name="Text Box 183"/>
              <p:cNvSpPr txBox="1">
                <a:spLocks noChangeArrowheads="1"/>
              </p:cNvSpPr>
              <p:nvPr/>
            </p:nvSpPr>
            <p:spPr bwMode="auto">
              <a:xfrm>
                <a:off x="2777" y="1188"/>
                <a:ext cx="236"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c</a:t>
                </a:r>
              </a:p>
            </p:txBody>
          </p:sp>
          <p:sp>
            <p:nvSpPr>
              <p:cNvPr id="148" name="Text Box 184"/>
              <p:cNvSpPr txBox="1">
                <a:spLocks noChangeArrowheads="1"/>
              </p:cNvSpPr>
              <p:nvPr/>
            </p:nvSpPr>
            <p:spPr bwMode="auto">
              <a:xfrm>
                <a:off x="3191" y="1188"/>
                <a:ext cx="235"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h</a:t>
                </a:r>
              </a:p>
            </p:txBody>
          </p:sp>
          <p:sp>
            <p:nvSpPr>
              <p:cNvPr id="149" name="Text Box 185"/>
              <p:cNvSpPr txBox="1">
                <a:spLocks noChangeArrowheads="1"/>
              </p:cNvSpPr>
              <p:nvPr/>
            </p:nvSpPr>
            <p:spPr bwMode="auto">
              <a:xfrm>
                <a:off x="3568" y="1200"/>
                <a:ext cx="283"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sp>
            <p:nvSpPr>
              <p:cNvPr id="150" name="Text Box 186"/>
              <p:cNvSpPr txBox="1">
                <a:spLocks noChangeArrowheads="1"/>
              </p:cNvSpPr>
              <p:nvPr/>
            </p:nvSpPr>
            <p:spPr bwMode="auto">
              <a:xfrm>
                <a:off x="3981" y="1188"/>
                <a:ext cx="271"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latin typeface="Times New Roman" pitchFamily="18" charset="0"/>
                  </a:rPr>
                  <a:t>\0</a:t>
                </a:r>
              </a:p>
            </p:txBody>
          </p:sp>
        </p:grpSp>
      </p:grpSp>
    </p:spTree>
    <p:extLst>
      <p:ext uri="{BB962C8B-B14F-4D97-AF65-F5344CB8AC3E}">
        <p14:creationId xmlns:p14="http://schemas.microsoft.com/office/powerpoint/2010/main" val="35813360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7431"/>
                                        </p:tgtEl>
                                        <p:attrNameLst>
                                          <p:attrName>style.visibility</p:attrName>
                                        </p:attrNameLst>
                                      </p:cBhvr>
                                      <p:to>
                                        <p:strVal val="visible"/>
                                      </p:to>
                                    </p:set>
                                    <p:animEffect transition="in" filter="box(out)">
                                      <p:cBhvr>
                                        <p:cTn id="7" dur="500"/>
                                        <p:tgtEl>
                                          <p:spTgt spid="57431"/>
                                        </p:tgtEl>
                                      </p:cBhvr>
                                    </p:animEffect>
                                  </p:childTnLst>
                                  <p:subTnLst>
                                    <p:set>
                                      <p:cBhvr override="childStyle">
                                        <p:cTn dur="1" fill="hold" display="0" masterRel="nextClick" afterEffect="1"/>
                                        <p:tgtEl>
                                          <p:spTgt spid="57431"/>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box(out)">
                                      <p:cBhvr>
                                        <p:cTn id="12" dur="5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5"/>
          <p:cNvSpPr txBox="1">
            <a:spLocks noChangeArrowheads="1"/>
          </p:cNvSpPr>
          <p:nvPr/>
        </p:nvSpPr>
        <p:spPr bwMode="auto">
          <a:xfrm>
            <a:off x="228600" y="164307"/>
            <a:ext cx="5630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隶书" pitchFamily="49" charset="-122"/>
                <a:ea typeface="隶书" pitchFamily="49" charset="-122"/>
              </a:rPr>
              <a:t>补充 例  输出一个字符数组</a:t>
            </a:r>
          </a:p>
        </p:txBody>
      </p:sp>
      <p:sp>
        <p:nvSpPr>
          <p:cNvPr id="39944" name="Text Box 8"/>
          <p:cNvSpPr txBox="1">
            <a:spLocks noChangeArrowheads="1"/>
          </p:cNvSpPr>
          <p:nvPr/>
        </p:nvSpPr>
        <p:spPr bwMode="auto">
          <a:xfrm>
            <a:off x="228600" y="683419"/>
            <a:ext cx="7109873" cy="5911491"/>
          </a:xfrm>
          <a:prstGeom prst="rect">
            <a:avLst/>
          </a:prstGeom>
          <a:noFill/>
          <a:ln w="38100">
            <a:solidFill>
              <a:srgbClr val="669900"/>
            </a:solidFill>
            <a:miter lim="800000"/>
            <a:headEnd/>
            <a:tailEnd/>
          </a:ln>
          <a:effec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50000"/>
              </a:lnSpc>
            </a:pPr>
            <a:r>
              <a:rPr kumimoji="1" lang="en-US" altLang="zh-CN" sz="2800" b="1" dirty="0">
                <a:latin typeface="Times New Roman" pitchFamily="18" charset="0"/>
              </a:rPr>
              <a:t>#include &lt;</a:t>
            </a:r>
            <a:r>
              <a:rPr kumimoji="1" lang="en-US" altLang="zh-CN" sz="2800" b="1" dirty="0" err="1">
                <a:latin typeface="Times New Roman" pitchFamily="18" charset="0"/>
              </a:rPr>
              <a:t>stdio.h</a:t>
            </a:r>
            <a:r>
              <a:rPr kumimoji="1" lang="en-US" altLang="zh-CN" sz="2800" b="1" dirty="0">
                <a:latin typeface="Times New Roman" pitchFamily="18" charset="0"/>
              </a:rPr>
              <a:t>&gt;</a:t>
            </a:r>
          </a:p>
          <a:p>
            <a:pPr>
              <a:lnSpc>
                <a:spcPct val="150000"/>
              </a:lnSpc>
            </a:pPr>
            <a:r>
              <a:rPr kumimoji="1" lang="en-US" altLang="zh-CN" sz="2800" b="1" dirty="0">
                <a:latin typeface="Times New Roman" pitchFamily="18" charset="0"/>
              </a:rPr>
              <a:t>void main( )</a:t>
            </a:r>
          </a:p>
          <a:p>
            <a:pPr>
              <a:lnSpc>
                <a:spcPct val="150000"/>
              </a:lnSpc>
            </a:pPr>
            <a:r>
              <a:rPr kumimoji="1" lang="en-US" altLang="zh-CN" sz="2800" b="1" dirty="0">
                <a:latin typeface="Times New Roman" pitchFamily="18" charset="0"/>
              </a:rPr>
              <a:t>{   </a:t>
            </a:r>
          </a:p>
          <a:p>
            <a:pPr>
              <a:lnSpc>
                <a:spcPct val="150000"/>
              </a:lnSpc>
            </a:pPr>
            <a:r>
              <a:rPr kumimoji="1" lang="en-US" altLang="zh-CN" sz="2800" b="1" dirty="0">
                <a:latin typeface="Times New Roman" pitchFamily="18" charset="0"/>
              </a:rPr>
              <a:t>    char c[10]={'I',' ','</a:t>
            </a:r>
            <a:r>
              <a:rPr kumimoji="1" lang="en-US" altLang="zh-CN" sz="2800" b="1" dirty="0" err="1">
                <a:latin typeface="Times New Roman" pitchFamily="18" charset="0"/>
              </a:rPr>
              <a:t>a','m</a:t>
            </a:r>
            <a:r>
              <a:rPr kumimoji="1" lang="en-US" altLang="zh-CN" sz="2800" b="1" dirty="0">
                <a:latin typeface="Times New Roman" pitchFamily="18" charset="0"/>
              </a:rPr>
              <a:t>',' ','a',' ','</a:t>
            </a:r>
            <a:r>
              <a:rPr kumimoji="1" lang="en-US" altLang="zh-CN" sz="2800" b="1" dirty="0" err="1">
                <a:latin typeface="Times New Roman" pitchFamily="18" charset="0"/>
              </a:rPr>
              <a:t>b','o','y</a:t>
            </a:r>
            <a:r>
              <a:rPr kumimoji="1" lang="en-US" altLang="zh-CN" sz="2800" b="1" dirty="0">
                <a:latin typeface="Times New Roman" pitchFamily="18" charset="0"/>
              </a:rPr>
              <a:t>'};</a:t>
            </a:r>
          </a:p>
          <a:p>
            <a:pPr>
              <a:lnSpc>
                <a:spcPct val="150000"/>
              </a:lnSpc>
            </a:pPr>
            <a:r>
              <a:rPr kumimoji="1" lang="en-US" altLang="zh-CN"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a:t>
            </a:r>
            <a:r>
              <a:rPr kumimoji="1" lang="en-US" altLang="zh-CN" sz="2800" b="1" dirty="0" err="1">
                <a:latin typeface="Times New Roman" pitchFamily="18" charset="0"/>
              </a:rPr>
              <a:t>i</a:t>
            </a:r>
            <a:r>
              <a:rPr kumimoji="1" lang="en-US" altLang="zh-CN" sz="2800" b="1" dirty="0">
                <a:latin typeface="Times New Roman" pitchFamily="18" charset="0"/>
              </a:rPr>
              <a:t>;</a:t>
            </a:r>
          </a:p>
          <a:p>
            <a:pPr>
              <a:lnSpc>
                <a:spcPct val="150000"/>
              </a:lnSpc>
            </a:pPr>
            <a:r>
              <a:rPr kumimoji="1" lang="en-US" altLang="zh-CN" sz="2800" b="1" dirty="0">
                <a:solidFill>
                  <a:srgbClr val="C00000"/>
                </a:solidFill>
                <a:latin typeface="Times New Roman" pitchFamily="18" charset="0"/>
              </a:rPr>
              <a:t>    for(</a:t>
            </a:r>
            <a:r>
              <a:rPr kumimoji="1" lang="en-US" altLang="zh-CN" sz="2800" b="1" dirty="0" err="1">
                <a:solidFill>
                  <a:srgbClr val="C00000"/>
                </a:solidFill>
                <a:latin typeface="Times New Roman" pitchFamily="18" charset="0"/>
              </a:rPr>
              <a:t>i</a:t>
            </a:r>
            <a:r>
              <a:rPr kumimoji="1" lang="en-US" altLang="zh-CN" sz="2800" b="1" dirty="0">
                <a:solidFill>
                  <a:srgbClr val="C00000"/>
                </a:solidFill>
                <a:latin typeface="Times New Roman" pitchFamily="18" charset="0"/>
              </a:rPr>
              <a:t>=0;i&lt;10;i++)</a:t>
            </a:r>
          </a:p>
          <a:p>
            <a:pPr>
              <a:lnSpc>
                <a:spcPct val="150000"/>
              </a:lnSpc>
            </a:pPr>
            <a:r>
              <a:rPr kumimoji="1" lang="en-US" altLang="zh-CN" sz="2800" b="1" dirty="0">
                <a:solidFill>
                  <a:srgbClr val="C00000"/>
                </a:solidFill>
                <a:latin typeface="Times New Roman" pitchFamily="18" charset="0"/>
              </a:rPr>
              <a:t>        </a:t>
            </a:r>
            <a:r>
              <a:rPr kumimoji="1" lang="en-US" altLang="zh-CN" sz="2800" b="1" dirty="0" err="1">
                <a:solidFill>
                  <a:srgbClr val="C00000"/>
                </a:solidFill>
                <a:latin typeface="Times New Roman" pitchFamily="18" charset="0"/>
              </a:rPr>
              <a:t>printf</a:t>
            </a:r>
            <a:r>
              <a:rPr kumimoji="1" lang="en-US" altLang="zh-CN" sz="2800" b="1" dirty="0">
                <a:solidFill>
                  <a:srgbClr val="C00000"/>
                </a:solidFill>
                <a:latin typeface="Times New Roman" pitchFamily="18" charset="0"/>
              </a:rPr>
              <a:t>("%c", c[</a:t>
            </a:r>
            <a:r>
              <a:rPr kumimoji="1" lang="en-US" altLang="zh-CN" sz="2800" b="1" dirty="0" err="1">
                <a:solidFill>
                  <a:srgbClr val="C00000"/>
                </a:solidFill>
                <a:latin typeface="Times New Roman" pitchFamily="18" charset="0"/>
              </a:rPr>
              <a:t>i</a:t>
            </a:r>
            <a:r>
              <a:rPr kumimoji="1" lang="en-US" altLang="zh-CN" sz="2800" b="1" dirty="0">
                <a:solidFill>
                  <a:srgbClr val="C00000"/>
                </a:solidFill>
                <a:latin typeface="Times New Roman" pitchFamily="18" charset="0"/>
              </a:rPr>
              <a:t>]);</a:t>
            </a:r>
          </a:p>
          <a:p>
            <a:pPr>
              <a:lnSpc>
                <a:spcPct val="150000"/>
              </a:lnSpc>
            </a:pPr>
            <a:r>
              <a:rPr kumimoji="1" lang="en-US" altLang="zh-CN" sz="2800" b="1" dirty="0">
                <a:latin typeface="Times New Roman" pitchFamily="18" charset="0"/>
              </a:rPr>
              <a:t>    </a:t>
            </a:r>
            <a:r>
              <a:rPr kumimoji="1" lang="en-US" altLang="zh-CN" sz="2800" b="1" dirty="0" err="1">
                <a:latin typeface="Times New Roman" pitchFamily="18" charset="0"/>
              </a:rPr>
              <a:t>printf</a:t>
            </a:r>
            <a:r>
              <a:rPr kumimoji="1" lang="en-US" altLang="zh-CN" sz="2800" b="1" dirty="0">
                <a:latin typeface="Times New Roman" pitchFamily="18" charset="0"/>
              </a:rPr>
              <a:t>("\n");</a:t>
            </a:r>
          </a:p>
          <a:p>
            <a:pPr>
              <a:lnSpc>
                <a:spcPct val="150000"/>
              </a:lnSpc>
            </a:pPr>
            <a:r>
              <a:rPr kumimoji="1" lang="en-US" altLang="zh-CN" sz="2800" b="1" dirty="0">
                <a:latin typeface="Times New Roman" pitchFamily="18" charset="0"/>
              </a:rPr>
              <a:t>}</a:t>
            </a:r>
          </a:p>
        </p:txBody>
      </p:sp>
      <p:grpSp>
        <p:nvGrpSpPr>
          <p:cNvPr id="39977" name="Group 41"/>
          <p:cNvGrpSpPr>
            <a:grpSpLocks/>
          </p:cNvGrpSpPr>
          <p:nvPr/>
        </p:nvGrpSpPr>
        <p:grpSpPr bwMode="auto">
          <a:xfrm>
            <a:off x="7505700" y="1263650"/>
            <a:ext cx="1349375" cy="4057650"/>
            <a:chOff x="4322" y="804"/>
            <a:chExt cx="850" cy="2556"/>
          </a:xfrm>
          <a:solidFill>
            <a:srgbClr val="FFFF99"/>
          </a:solidFill>
        </p:grpSpPr>
        <p:grpSp>
          <p:nvGrpSpPr>
            <p:cNvPr id="27653" name="Group 30"/>
            <p:cNvGrpSpPr>
              <a:grpSpLocks/>
            </p:cNvGrpSpPr>
            <p:nvPr/>
          </p:nvGrpSpPr>
          <p:grpSpPr bwMode="auto">
            <a:xfrm>
              <a:off x="4536" y="804"/>
              <a:ext cx="636" cy="2556"/>
              <a:chOff x="4764" y="492"/>
              <a:chExt cx="636" cy="2556"/>
            </a:xfrm>
            <a:grpFill/>
          </p:grpSpPr>
          <p:grpSp>
            <p:nvGrpSpPr>
              <p:cNvPr id="27664" name="Group 20"/>
              <p:cNvGrpSpPr>
                <a:grpSpLocks/>
              </p:cNvGrpSpPr>
              <p:nvPr/>
            </p:nvGrpSpPr>
            <p:grpSpPr bwMode="auto">
              <a:xfrm>
                <a:off x="4764" y="492"/>
                <a:ext cx="636" cy="2556"/>
                <a:chOff x="4764" y="492"/>
                <a:chExt cx="636" cy="2556"/>
              </a:xfrm>
              <a:grpFill/>
            </p:grpSpPr>
            <p:sp>
              <p:nvSpPr>
                <p:cNvPr id="27672" name="Rectangle 9"/>
                <p:cNvSpPr>
                  <a:spLocks noChangeArrowheads="1"/>
                </p:cNvSpPr>
                <p:nvPr/>
              </p:nvSpPr>
              <p:spPr bwMode="auto">
                <a:xfrm>
                  <a:off x="4764" y="492"/>
                  <a:ext cx="624" cy="2556"/>
                </a:xfrm>
                <a:prstGeom prst="rect">
                  <a:avLst/>
                </a:prstGeom>
                <a:grp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solidFill>
                      <a:srgbClr val="800000"/>
                    </a:solidFill>
                    <a:latin typeface="Times New Roman" pitchFamily="18" charset="0"/>
                  </a:endParaRPr>
                </a:p>
              </p:txBody>
            </p:sp>
            <p:sp>
              <p:nvSpPr>
                <p:cNvPr id="27673" name="Line 10"/>
                <p:cNvSpPr>
                  <a:spLocks noChangeShapeType="1"/>
                </p:cNvSpPr>
                <p:nvPr/>
              </p:nvSpPr>
              <p:spPr bwMode="auto">
                <a:xfrm>
                  <a:off x="4776" y="732"/>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74" name="Line 11"/>
                <p:cNvSpPr>
                  <a:spLocks noChangeShapeType="1"/>
                </p:cNvSpPr>
                <p:nvPr/>
              </p:nvSpPr>
              <p:spPr bwMode="auto">
                <a:xfrm>
                  <a:off x="4776" y="991"/>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75" name="Line 12"/>
                <p:cNvSpPr>
                  <a:spLocks noChangeShapeType="1"/>
                </p:cNvSpPr>
                <p:nvPr/>
              </p:nvSpPr>
              <p:spPr bwMode="auto">
                <a:xfrm>
                  <a:off x="4776" y="1251"/>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76" name="Line 13"/>
                <p:cNvSpPr>
                  <a:spLocks noChangeShapeType="1"/>
                </p:cNvSpPr>
                <p:nvPr/>
              </p:nvSpPr>
              <p:spPr bwMode="auto">
                <a:xfrm>
                  <a:off x="4776" y="1510"/>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77" name="Line 14"/>
                <p:cNvSpPr>
                  <a:spLocks noChangeShapeType="1"/>
                </p:cNvSpPr>
                <p:nvPr/>
              </p:nvSpPr>
              <p:spPr bwMode="auto">
                <a:xfrm>
                  <a:off x="4776" y="2029"/>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78" name="Line 15"/>
                <p:cNvSpPr>
                  <a:spLocks noChangeShapeType="1"/>
                </p:cNvSpPr>
                <p:nvPr/>
              </p:nvSpPr>
              <p:spPr bwMode="auto">
                <a:xfrm>
                  <a:off x="4776" y="2548"/>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79" name="Line 16"/>
                <p:cNvSpPr>
                  <a:spLocks noChangeShapeType="1"/>
                </p:cNvSpPr>
                <p:nvPr/>
              </p:nvSpPr>
              <p:spPr bwMode="auto">
                <a:xfrm>
                  <a:off x="4776" y="2808"/>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80" name="Line 17"/>
                <p:cNvSpPr>
                  <a:spLocks noChangeShapeType="1"/>
                </p:cNvSpPr>
                <p:nvPr/>
              </p:nvSpPr>
              <p:spPr bwMode="auto">
                <a:xfrm>
                  <a:off x="4776" y="2289"/>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7681" name="Line 18"/>
                <p:cNvSpPr>
                  <a:spLocks noChangeShapeType="1"/>
                </p:cNvSpPr>
                <p:nvPr/>
              </p:nvSpPr>
              <p:spPr bwMode="auto">
                <a:xfrm>
                  <a:off x="4776" y="1770"/>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27665" name="Text Box 19"/>
              <p:cNvSpPr txBox="1">
                <a:spLocks noChangeArrowheads="1"/>
              </p:cNvSpPr>
              <p:nvPr/>
            </p:nvSpPr>
            <p:spPr bwMode="auto">
              <a:xfrm>
                <a:off x="4995" y="501"/>
                <a:ext cx="16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I</a:t>
                </a:r>
              </a:p>
            </p:txBody>
          </p:sp>
          <p:sp>
            <p:nvSpPr>
              <p:cNvPr id="27666" name="Text Box 22"/>
              <p:cNvSpPr txBox="1">
                <a:spLocks noChangeArrowheads="1"/>
              </p:cNvSpPr>
              <p:nvPr/>
            </p:nvSpPr>
            <p:spPr bwMode="auto">
              <a:xfrm>
                <a:off x="4995" y="1010"/>
                <a:ext cx="185"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a</a:t>
                </a:r>
              </a:p>
            </p:txBody>
          </p:sp>
          <p:sp>
            <p:nvSpPr>
              <p:cNvPr id="27667" name="Text Box 23"/>
              <p:cNvSpPr txBox="1">
                <a:spLocks noChangeArrowheads="1"/>
              </p:cNvSpPr>
              <p:nvPr/>
            </p:nvSpPr>
            <p:spPr bwMode="auto">
              <a:xfrm>
                <a:off x="4995" y="1265"/>
                <a:ext cx="238" cy="250"/>
              </a:xfrm>
              <a:prstGeom prst="rect">
                <a:avLst/>
              </a:prstGeom>
              <a:grp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m</a:t>
                </a:r>
              </a:p>
            </p:txBody>
          </p:sp>
          <p:sp>
            <p:nvSpPr>
              <p:cNvPr id="27668" name="Text Box 25"/>
              <p:cNvSpPr txBox="1">
                <a:spLocks noChangeArrowheads="1"/>
              </p:cNvSpPr>
              <p:nvPr/>
            </p:nvSpPr>
            <p:spPr bwMode="auto">
              <a:xfrm>
                <a:off x="4995" y="1774"/>
                <a:ext cx="185" cy="250"/>
              </a:xfrm>
              <a:prstGeom prst="rect">
                <a:avLst/>
              </a:prstGeom>
              <a:grp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a</a:t>
                </a:r>
              </a:p>
            </p:txBody>
          </p:sp>
          <p:sp>
            <p:nvSpPr>
              <p:cNvPr id="27669" name="Text Box 27"/>
              <p:cNvSpPr txBox="1">
                <a:spLocks noChangeArrowheads="1"/>
              </p:cNvSpPr>
              <p:nvPr/>
            </p:nvSpPr>
            <p:spPr bwMode="auto">
              <a:xfrm>
                <a:off x="4995" y="2283"/>
                <a:ext cx="194"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b</a:t>
                </a:r>
              </a:p>
            </p:txBody>
          </p:sp>
          <p:sp>
            <p:nvSpPr>
              <p:cNvPr id="27670" name="Text Box 28"/>
              <p:cNvSpPr txBox="1">
                <a:spLocks noChangeArrowheads="1"/>
              </p:cNvSpPr>
              <p:nvPr/>
            </p:nvSpPr>
            <p:spPr bwMode="auto">
              <a:xfrm>
                <a:off x="4995" y="2538"/>
                <a:ext cx="194"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o</a:t>
                </a:r>
              </a:p>
            </p:txBody>
          </p:sp>
          <p:sp>
            <p:nvSpPr>
              <p:cNvPr id="27671" name="Text Box 29"/>
              <p:cNvSpPr txBox="1">
                <a:spLocks noChangeArrowheads="1"/>
              </p:cNvSpPr>
              <p:nvPr/>
            </p:nvSpPr>
            <p:spPr bwMode="auto">
              <a:xfrm>
                <a:off x="4995" y="2793"/>
                <a:ext cx="194"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y</a:t>
                </a:r>
              </a:p>
            </p:txBody>
          </p:sp>
        </p:grpSp>
        <p:sp>
          <p:nvSpPr>
            <p:cNvPr id="27654" name="Text Box 31"/>
            <p:cNvSpPr txBox="1">
              <a:spLocks noChangeArrowheads="1"/>
            </p:cNvSpPr>
            <p:nvPr/>
          </p:nvSpPr>
          <p:spPr bwMode="auto">
            <a:xfrm>
              <a:off x="4322" y="828"/>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0</a:t>
              </a:r>
            </a:p>
          </p:txBody>
        </p:sp>
        <p:sp>
          <p:nvSpPr>
            <p:cNvPr id="27655" name="Text Box 32"/>
            <p:cNvSpPr txBox="1">
              <a:spLocks noChangeArrowheads="1"/>
            </p:cNvSpPr>
            <p:nvPr/>
          </p:nvSpPr>
          <p:spPr bwMode="auto">
            <a:xfrm>
              <a:off x="4322" y="1081"/>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1</a:t>
              </a:r>
            </a:p>
          </p:txBody>
        </p:sp>
        <p:sp>
          <p:nvSpPr>
            <p:cNvPr id="27656" name="Text Box 33"/>
            <p:cNvSpPr txBox="1">
              <a:spLocks noChangeArrowheads="1"/>
            </p:cNvSpPr>
            <p:nvPr/>
          </p:nvSpPr>
          <p:spPr bwMode="auto">
            <a:xfrm>
              <a:off x="4322" y="1334"/>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2</a:t>
              </a:r>
            </a:p>
          </p:txBody>
        </p:sp>
        <p:sp>
          <p:nvSpPr>
            <p:cNvPr id="27657" name="Text Box 34"/>
            <p:cNvSpPr txBox="1">
              <a:spLocks noChangeArrowheads="1"/>
            </p:cNvSpPr>
            <p:nvPr/>
          </p:nvSpPr>
          <p:spPr bwMode="auto">
            <a:xfrm>
              <a:off x="4322" y="1588"/>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3</a:t>
              </a:r>
            </a:p>
          </p:txBody>
        </p:sp>
        <p:sp>
          <p:nvSpPr>
            <p:cNvPr id="27658" name="Text Box 35"/>
            <p:cNvSpPr txBox="1">
              <a:spLocks noChangeArrowheads="1"/>
            </p:cNvSpPr>
            <p:nvPr/>
          </p:nvSpPr>
          <p:spPr bwMode="auto">
            <a:xfrm>
              <a:off x="4322" y="1841"/>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4</a:t>
              </a:r>
            </a:p>
          </p:txBody>
        </p:sp>
        <p:sp>
          <p:nvSpPr>
            <p:cNvPr id="27659" name="Text Box 36"/>
            <p:cNvSpPr txBox="1">
              <a:spLocks noChangeArrowheads="1"/>
            </p:cNvSpPr>
            <p:nvPr/>
          </p:nvSpPr>
          <p:spPr bwMode="auto">
            <a:xfrm>
              <a:off x="4322" y="2094"/>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5</a:t>
              </a:r>
            </a:p>
          </p:txBody>
        </p:sp>
        <p:sp>
          <p:nvSpPr>
            <p:cNvPr id="27660" name="Text Box 37"/>
            <p:cNvSpPr txBox="1">
              <a:spLocks noChangeArrowheads="1"/>
            </p:cNvSpPr>
            <p:nvPr/>
          </p:nvSpPr>
          <p:spPr bwMode="auto">
            <a:xfrm>
              <a:off x="4322" y="2348"/>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6</a:t>
              </a:r>
            </a:p>
          </p:txBody>
        </p:sp>
        <p:sp>
          <p:nvSpPr>
            <p:cNvPr id="27661" name="Text Box 38"/>
            <p:cNvSpPr txBox="1">
              <a:spLocks noChangeArrowheads="1"/>
            </p:cNvSpPr>
            <p:nvPr/>
          </p:nvSpPr>
          <p:spPr bwMode="auto">
            <a:xfrm>
              <a:off x="4322" y="2601"/>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7</a:t>
              </a:r>
            </a:p>
          </p:txBody>
        </p:sp>
        <p:sp>
          <p:nvSpPr>
            <p:cNvPr id="27662" name="Text Box 39"/>
            <p:cNvSpPr txBox="1">
              <a:spLocks noChangeArrowheads="1"/>
            </p:cNvSpPr>
            <p:nvPr/>
          </p:nvSpPr>
          <p:spPr bwMode="auto">
            <a:xfrm>
              <a:off x="4322" y="2854"/>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8</a:t>
              </a:r>
            </a:p>
          </p:txBody>
        </p:sp>
        <p:sp>
          <p:nvSpPr>
            <p:cNvPr id="27663" name="Text Box 40"/>
            <p:cNvSpPr txBox="1">
              <a:spLocks noChangeArrowheads="1"/>
            </p:cNvSpPr>
            <p:nvPr/>
          </p:nvSpPr>
          <p:spPr bwMode="auto">
            <a:xfrm>
              <a:off x="4322" y="3108"/>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9</a:t>
              </a:r>
            </a:p>
          </p:txBody>
        </p:sp>
      </p:grpSp>
    </p:spTree>
    <p:extLst>
      <p:ext uri="{BB962C8B-B14F-4D97-AF65-F5344CB8AC3E}">
        <p14:creationId xmlns:p14="http://schemas.microsoft.com/office/powerpoint/2010/main" val="35615725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 calcmode="lin" valueType="num">
                                      <p:cBhvr additive="base">
                                        <p:cTn id="7" dur="500" fill="hold"/>
                                        <p:tgtEl>
                                          <p:spTgt spid="3994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4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9944">
                                            <p:bg/>
                                          </p:spTgt>
                                        </p:tgtEl>
                                        <p:attrNameLst>
                                          <p:attrName>style.visibility</p:attrName>
                                        </p:attrNameLst>
                                      </p:cBhvr>
                                      <p:to>
                                        <p:strVal val="visible"/>
                                      </p:to>
                                    </p:set>
                                    <p:animEffect transition="in" filter="box(out)">
                                      <p:cBhvr>
                                        <p:cTn id="13" dur="500"/>
                                        <p:tgtEl>
                                          <p:spTgt spid="39944">
                                            <p:bg/>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9944">
                                            <p:txEl>
                                              <p:pRg st="0" end="0"/>
                                            </p:txEl>
                                          </p:spTgt>
                                        </p:tgtEl>
                                        <p:attrNameLst>
                                          <p:attrName>style.visibility</p:attrName>
                                        </p:attrNameLst>
                                      </p:cBhvr>
                                      <p:to>
                                        <p:strVal val="visible"/>
                                      </p:to>
                                    </p:set>
                                    <p:animEffect transition="in" filter="box(out)">
                                      <p:cBhvr>
                                        <p:cTn id="16" dur="500"/>
                                        <p:tgtEl>
                                          <p:spTgt spid="39944">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39944">
                                            <p:txEl>
                                              <p:pRg st="1" end="1"/>
                                            </p:txEl>
                                          </p:spTgt>
                                        </p:tgtEl>
                                        <p:attrNameLst>
                                          <p:attrName>style.visibility</p:attrName>
                                        </p:attrNameLst>
                                      </p:cBhvr>
                                      <p:to>
                                        <p:strVal val="visible"/>
                                      </p:to>
                                    </p:set>
                                    <p:animEffect transition="in" filter="box(out)">
                                      <p:cBhvr>
                                        <p:cTn id="19" dur="500"/>
                                        <p:tgtEl>
                                          <p:spTgt spid="39944">
                                            <p:txEl>
                                              <p:pRg st="1" end="1"/>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0" presetID="4" presetClass="entr" presetSubtype="32" fill="hold" grpId="0" nodeType="withEffect">
                                  <p:stCondLst>
                                    <p:cond delay="0"/>
                                  </p:stCondLst>
                                  <p:childTnLst>
                                    <p:set>
                                      <p:cBhvr>
                                        <p:cTn id="21" dur="1" fill="hold">
                                          <p:stCondLst>
                                            <p:cond delay="0"/>
                                          </p:stCondLst>
                                        </p:cTn>
                                        <p:tgtEl>
                                          <p:spTgt spid="39944">
                                            <p:txEl>
                                              <p:pRg st="2" end="2"/>
                                            </p:txEl>
                                          </p:spTgt>
                                        </p:tgtEl>
                                        <p:attrNameLst>
                                          <p:attrName>style.visibility</p:attrName>
                                        </p:attrNameLst>
                                      </p:cBhvr>
                                      <p:to>
                                        <p:strVal val="visible"/>
                                      </p:to>
                                    </p:set>
                                    <p:animEffect transition="in" filter="box(out)">
                                      <p:cBhvr>
                                        <p:cTn id="22" dur="500"/>
                                        <p:tgtEl>
                                          <p:spTgt spid="39944">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39944">
                                            <p:txEl>
                                              <p:pRg st="3" end="3"/>
                                            </p:txEl>
                                          </p:spTgt>
                                        </p:tgtEl>
                                        <p:attrNameLst>
                                          <p:attrName>style.visibility</p:attrName>
                                        </p:attrNameLst>
                                      </p:cBhvr>
                                      <p:to>
                                        <p:strVal val="visible"/>
                                      </p:to>
                                    </p:set>
                                    <p:animEffect transition="in" filter="box(out)">
                                      <p:cBhvr>
                                        <p:cTn id="25" dur="500"/>
                                        <p:tgtEl>
                                          <p:spTgt spid="39944">
                                            <p:txEl>
                                              <p:pRg st="3" end="3"/>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39944">
                                            <p:txEl>
                                              <p:pRg st="4" end="4"/>
                                            </p:txEl>
                                          </p:spTgt>
                                        </p:tgtEl>
                                        <p:attrNameLst>
                                          <p:attrName>style.visibility</p:attrName>
                                        </p:attrNameLst>
                                      </p:cBhvr>
                                      <p:to>
                                        <p:strVal val="visible"/>
                                      </p:to>
                                    </p:set>
                                    <p:animEffect transition="in" filter="box(out)">
                                      <p:cBhvr>
                                        <p:cTn id="28" dur="500"/>
                                        <p:tgtEl>
                                          <p:spTgt spid="39944">
                                            <p:txEl>
                                              <p:pRg st="4" end="4"/>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39944">
                                            <p:txEl>
                                              <p:pRg st="7" end="7"/>
                                            </p:txEl>
                                          </p:spTgt>
                                        </p:tgtEl>
                                        <p:attrNameLst>
                                          <p:attrName>style.visibility</p:attrName>
                                        </p:attrNameLst>
                                      </p:cBhvr>
                                      <p:to>
                                        <p:strVal val="visible"/>
                                      </p:to>
                                    </p:set>
                                    <p:animEffect transition="in" filter="box(out)">
                                      <p:cBhvr>
                                        <p:cTn id="31" dur="500"/>
                                        <p:tgtEl>
                                          <p:spTgt spid="39944">
                                            <p:txEl>
                                              <p:pRg st="7" end="7"/>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par>
                                <p:cTn id="32" presetID="4" presetClass="entr" presetSubtype="32" fill="hold" grpId="0" nodeType="withEffect">
                                  <p:stCondLst>
                                    <p:cond delay="0"/>
                                  </p:stCondLst>
                                  <p:childTnLst>
                                    <p:set>
                                      <p:cBhvr>
                                        <p:cTn id="33" dur="1" fill="hold">
                                          <p:stCondLst>
                                            <p:cond delay="0"/>
                                          </p:stCondLst>
                                        </p:cTn>
                                        <p:tgtEl>
                                          <p:spTgt spid="39944">
                                            <p:txEl>
                                              <p:pRg st="8" end="8"/>
                                            </p:txEl>
                                          </p:spTgt>
                                        </p:tgtEl>
                                        <p:attrNameLst>
                                          <p:attrName>style.visibility</p:attrName>
                                        </p:attrNameLst>
                                      </p:cBhvr>
                                      <p:to>
                                        <p:strVal val="visible"/>
                                      </p:to>
                                    </p:set>
                                    <p:animEffect transition="in" filter="box(out)">
                                      <p:cBhvr>
                                        <p:cTn id="34" dur="500"/>
                                        <p:tgtEl>
                                          <p:spTgt spid="39944">
                                            <p:txEl>
                                              <p:pRg st="8" end="8"/>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39977"/>
                                        </p:tgtEl>
                                        <p:attrNameLst>
                                          <p:attrName>style.visibility</p:attrName>
                                        </p:attrNameLst>
                                      </p:cBhvr>
                                      <p:to>
                                        <p:strVal val="visible"/>
                                      </p:to>
                                    </p:set>
                                    <p:animEffect transition="in" filter="box(out)">
                                      <p:cBhvr>
                                        <p:cTn id="39" dur="500"/>
                                        <p:tgtEl>
                                          <p:spTgt spid="39977"/>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39944">
                                            <p:txEl>
                                              <p:pRg st="5" end="5"/>
                                            </p:txEl>
                                          </p:spTgt>
                                        </p:tgtEl>
                                        <p:attrNameLst>
                                          <p:attrName>style.visibility</p:attrName>
                                        </p:attrNameLst>
                                      </p:cBhvr>
                                      <p:to>
                                        <p:strVal val="visible"/>
                                      </p:to>
                                    </p:set>
                                    <p:animEffect transition="in" filter="box(out)">
                                      <p:cBhvr>
                                        <p:cTn id="44" dur="500"/>
                                        <p:tgtEl>
                                          <p:spTgt spid="39944">
                                            <p:txEl>
                                              <p:pRg st="5" end="5"/>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9944">
                                            <p:txEl>
                                              <p:pRg st="6" end="6"/>
                                            </p:txEl>
                                          </p:spTgt>
                                        </p:tgtEl>
                                        <p:attrNameLst>
                                          <p:attrName>style.visibility</p:attrName>
                                        </p:attrNameLst>
                                      </p:cBhvr>
                                      <p:to>
                                        <p:strVal val="visible"/>
                                      </p:to>
                                    </p:set>
                                    <p:animEffect transition="in" filter="box(out)">
                                      <p:cBhvr>
                                        <p:cTn id="49" dur="500"/>
                                        <p:tgtEl>
                                          <p:spTgt spid="39944">
                                            <p:txEl>
                                              <p:pRg st="6" end="6"/>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autoUpdateAnimBg="0"/>
      <p:bldP spid="39944" grpId="0" build="p"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subTitle" idx="1"/>
          </p:nvPr>
        </p:nvSpPr>
        <p:spPr>
          <a:xfrm>
            <a:off x="1055186" y="1611637"/>
            <a:ext cx="7778751" cy="3239616"/>
          </a:xfrm>
        </p:spPr>
        <p:txBody>
          <a:bodyPr rtlCol="0">
            <a:normAutofit fontScale="92500" lnSpcReduction="20000"/>
          </a:bodyPr>
          <a:lstStyle/>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6.1 </a:t>
            </a:r>
            <a:r>
              <a:rPr lang="zh-CN" altLang="en-US" sz="4000" b="1" dirty="0">
                <a:solidFill>
                  <a:srgbClr val="000099"/>
                </a:solidFill>
                <a:effectLst>
                  <a:outerShdw blurRad="38100" dist="38100" dir="2700000" algn="tl">
                    <a:srgbClr val="C0C0C0"/>
                  </a:outerShdw>
                </a:effectLst>
                <a:latin typeface="黑体" pitchFamily="2" charset="-122"/>
              </a:rPr>
              <a:t>问题的提出与程序示例</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6.2 </a:t>
            </a:r>
            <a:r>
              <a:rPr lang="zh-CN" altLang="en-US" sz="4000" b="1" dirty="0">
                <a:solidFill>
                  <a:srgbClr val="000099"/>
                </a:solidFill>
                <a:effectLst>
                  <a:outerShdw blurRad="38100" dist="38100" dir="2700000" algn="tl">
                    <a:srgbClr val="C0C0C0"/>
                  </a:outerShdw>
                </a:effectLst>
                <a:latin typeface="黑体" pitchFamily="2" charset="-122"/>
              </a:rPr>
              <a:t>一维数组</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6.3 </a:t>
            </a:r>
            <a:r>
              <a:rPr lang="zh-CN" altLang="en-US" sz="4000" b="1" dirty="0">
                <a:solidFill>
                  <a:srgbClr val="000099"/>
                </a:solidFill>
                <a:effectLst>
                  <a:outerShdw blurRad="38100" dist="38100" dir="2700000" algn="tl">
                    <a:srgbClr val="C0C0C0"/>
                  </a:outerShdw>
                </a:effectLst>
                <a:latin typeface="黑体" pitchFamily="2" charset="-122"/>
              </a:rPr>
              <a:t>二维数组</a:t>
            </a:r>
            <a:endParaRPr lang="en-US" altLang="zh-CN" sz="4000" b="1" dirty="0">
              <a:solidFill>
                <a:srgbClr val="000099"/>
              </a:solidFill>
              <a:effectLst>
                <a:outerShdw blurRad="38100" dist="38100" dir="2700000" algn="tl">
                  <a:srgbClr val="C0C0C0"/>
                </a:outerShdw>
              </a:effectLst>
              <a:latin typeface="黑体" pitchFamily="2" charset="-122"/>
            </a:endParaRPr>
          </a:p>
          <a:p>
            <a:pPr algn="l" fontAlgn="auto">
              <a:lnSpc>
                <a:spcPct val="150000"/>
              </a:lnSpc>
              <a:spcAft>
                <a:spcPts val="0"/>
              </a:spcAft>
              <a:buFont typeface="Arial" pitchFamily="34" charset="0"/>
              <a:buNone/>
              <a:defRPr/>
            </a:pPr>
            <a:r>
              <a:rPr lang="en-US" altLang="zh-CN" sz="4000" b="1" dirty="0">
                <a:solidFill>
                  <a:srgbClr val="000099"/>
                </a:solidFill>
                <a:effectLst>
                  <a:outerShdw blurRad="38100" dist="38100" dir="2700000" algn="tl">
                    <a:srgbClr val="C0C0C0"/>
                  </a:outerShdw>
                </a:effectLst>
                <a:latin typeface="黑体" pitchFamily="2" charset="-122"/>
              </a:rPr>
              <a:t>6.4 </a:t>
            </a:r>
            <a:r>
              <a:rPr lang="zh-CN" altLang="en-US" sz="4000" b="1" dirty="0">
                <a:solidFill>
                  <a:srgbClr val="000099"/>
                </a:solidFill>
                <a:effectLst>
                  <a:outerShdw blurRad="38100" dist="38100" dir="2700000" algn="tl">
                    <a:srgbClr val="C0C0C0"/>
                  </a:outerShdw>
                </a:effectLst>
                <a:latin typeface="黑体" pitchFamily="2" charset="-122"/>
              </a:rPr>
              <a:t>字符数组</a:t>
            </a:r>
            <a:endParaRPr lang="en-US" altLang="zh-CN" sz="4000" b="1" dirty="0">
              <a:solidFill>
                <a:srgbClr val="000099"/>
              </a:solidFill>
              <a:effectLst>
                <a:outerShdw blurRad="38100" dist="38100" dir="2700000" algn="tl">
                  <a:srgbClr val="C0C0C0"/>
                </a:outerShdw>
              </a:effectLst>
              <a:latin typeface="黑体" pitchFamily="2" charset="-122"/>
            </a:endParaRPr>
          </a:p>
        </p:txBody>
      </p:sp>
      <p:pic>
        <p:nvPicPr>
          <p:cNvPr id="20483" name="Picture 3"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724400"/>
            <a:ext cx="2895600"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AutoShape 5"/>
          <p:cNvSpPr>
            <a:spLocks noChangeArrowheads="1"/>
          </p:cNvSpPr>
          <p:nvPr/>
        </p:nvSpPr>
        <p:spPr bwMode="auto">
          <a:xfrm>
            <a:off x="395536" y="2566261"/>
            <a:ext cx="609600" cy="533400"/>
          </a:xfrm>
          <a:prstGeom prst="rightArrow">
            <a:avLst>
              <a:gd name="adj1" fmla="val 50000"/>
              <a:gd name="adj2" fmla="val 35418"/>
            </a:avLst>
          </a:prstGeom>
          <a:solidFill>
            <a:srgbClr val="FF33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solidFill>
                <a:srgbClr val="FF3300"/>
              </a:solidFill>
            </a:endParaRPr>
          </a:p>
        </p:txBody>
      </p:sp>
      <p:sp>
        <p:nvSpPr>
          <p:cNvPr id="7" name="Rectangle 4"/>
          <p:cNvSpPr>
            <a:spLocks noChangeArrowheads="1"/>
          </p:cNvSpPr>
          <p:nvPr/>
        </p:nvSpPr>
        <p:spPr bwMode="auto">
          <a:xfrm>
            <a:off x="395536" y="320841"/>
            <a:ext cx="8532440" cy="815752"/>
          </a:xfrm>
          <a:prstGeom prst="rect">
            <a:avLst/>
          </a:prstGeom>
          <a:gradFill>
            <a:gsLst>
              <a:gs pos="0">
                <a:srgbClr val="5E9EFF"/>
              </a:gs>
              <a:gs pos="9000">
                <a:srgbClr val="85C2FF"/>
              </a:gs>
              <a:gs pos="25000">
                <a:srgbClr val="C4D6EB">
                  <a:alpha val="86000"/>
                </a:srgbClr>
              </a:gs>
              <a:gs pos="100000">
                <a:srgbClr val="FFEBFA"/>
              </a:gs>
            </a:gsLst>
            <a:lin ang="5400000" scaled="0"/>
          </a:gradFill>
          <a:ln>
            <a:noFill/>
          </a:ln>
          <a:effectLst>
            <a:outerShdw dist="107763" dir="2700000" algn="ctr" rotWithShape="0">
              <a:schemeClr val="bg2"/>
            </a:outerShdw>
          </a:effectLst>
        </p:spPr>
        <p:txBody>
          <a:bodyPr anchor="ctr"/>
          <a:lstStyle/>
          <a:p>
            <a:pPr algn="ctr">
              <a:defRPr/>
            </a:pPr>
            <a:r>
              <a:rPr lang="zh-CN" altLang="en-US" sz="4000" dirty="0">
                <a:solidFill>
                  <a:srgbClr val="DE2A00"/>
                </a:solidFill>
                <a:effectLst>
                  <a:outerShdw blurRad="38100" dist="38100" dir="2700000" algn="tl">
                    <a:srgbClr val="000000"/>
                  </a:outerShdw>
                </a:effectLst>
                <a:ea typeface="华文彩云" pitchFamily="2" charset="-122"/>
              </a:rPr>
              <a:t>第</a:t>
            </a:r>
            <a:r>
              <a:rPr lang="en-US" altLang="zh-CN" sz="4000" dirty="0">
                <a:solidFill>
                  <a:srgbClr val="DE2A00"/>
                </a:solidFill>
                <a:effectLst>
                  <a:outerShdw blurRad="38100" dist="38100" dir="2700000" algn="tl">
                    <a:srgbClr val="000000"/>
                  </a:outerShdw>
                </a:effectLst>
                <a:ea typeface="华文彩云" pitchFamily="2" charset="-122"/>
              </a:rPr>
              <a:t>6</a:t>
            </a:r>
            <a:r>
              <a:rPr lang="zh-CN" altLang="en-US" sz="4000" dirty="0">
                <a:solidFill>
                  <a:srgbClr val="DE2A00"/>
                </a:solidFill>
                <a:effectLst>
                  <a:outerShdw blurRad="38100" dist="38100" dir="2700000" algn="tl">
                    <a:srgbClr val="000000"/>
                  </a:outerShdw>
                </a:effectLst>
                <a:ea typeface="华文彩云" pitchFamily="2" charset="-122"/>
              </a:rPr>
              <a:t>章　数组</a:t>
            </a:r>
          </a:p>
        </p:txBody>
      </p:sp>
      <p:sp>
        <p:nvSpPr>
          <p:cNvPr id="2" name="灯片编号占位符 1"/>
          <p:cNvSpPr>
            <a:spLocks noGrp="1"/>
          </p:cNvSpPr>
          <p:nvPr>
            <p:ph type="sldNum" sz="quarter" idx="12"/>
          </p:nvPr>
        </p:nvSpPr>
        <p:spPr/>
        <p:txBody>
          <a:bodyPr/>
          <a:lstStyle/>
          <a:p>
            <a:pPr>
              <a:defRPr/>
            </a:pPr>
            <a:fld id="{6F0F5875-2171-4B8C-8ED3-E950DB4D6014}" type="slidenum">
              <a:rPr lang="en-US" altLang="zh-CN" smtClean="0"/>
              <a:pPr>
                <a:defRPr/>
              </a:pPr>
              <a:t>5</a:t>
            </a:fld>
            <a:endParaRPr lang="en-US" altLang="zh-CN" dirty="0"/>
          </a:p>
        </p:txBody>
      </p:sp>
    </p:spTree>
    <p:extLst>
      <p:ext uri="{BB962C8B-B14F-4D97-AF65-F5344CB8AC3E}">
        <p14:creationId xmlns:p14="http://schemas.microsoft.com/office/powerpoint/2010/main" val="2231559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ext Box 3"/>
          <p:cNvSpPr txBox="1">
            <a:spLocks noChangeArrowheads="1"/>
          </p:cNvSpPr>
          <p:nvPr/>
        </p:nvSpPr>
        <p:spPr bwMode="auto">
          <a:xfrm>
            <a:off x="534988" y="439738"/>
            <a:ext cx="6557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隶书" pitchFamily="49" charset="-122"/>
                <a:ea typeface="隶书" pitchFamily="49" charset="-122"/>
              </a:rPr>
              <a:t>例</a:t>
            </a:r>
            <a:r>
              <a:rPr kumimoji="1" lang="en-US" altLang="zh-CN" sz="2800" b="1" dirty="0">
                <a:latin typeface="隶书" pitchFamily="49" charset="-122"/>
                <a:ea typeface="隶书" pitchFamily="49" charset="-122"/>
              </a:rPr>
              <a:t>6.10  </a:t>
            </a:r>
            <a:r>
              <a:rPr kumimoji="1" lang="zh-CN" altLang="en-US" sz="2800" b="1" dirty="0">
                <a:latin typeface="隶书" pitchFamily="49" charset="-122"/>
                <a:ea typeface="隶书" pitchFamily="49" charset="-122"/>
              </a:rPr>
              <a:t>输入</a:t>
            </a:r>
            <a:r>
              <a:rPr kumimoji="1" lang="en-US" altLang="zh-CN" sz="2800" b="1" dirty="0">
                <a:latin typeface="隶书" pitchFamily="49" charset="-122"/>
                <a:ea typeface="隶书" pitchFamily="49" charset="-122"/>
              </a:rPr>
              <a:t>10</a:t>
            </a:r>
            <a:r>
              <a:rPr kumimoji="1" lang="zh-CN" altLang="en-US" sz="2800" b="1" dirty="0">
                <a:latin typeface="隶书" pitchFamily="49" charset="-122"/>
                <a:ea typeface="隶书" pitchFamily="49" charset="-122"/>
              </a:rPr>
              <a:t>个字符，并原样输出</a:t>
            </a:r>
          </a:p>
        </p:txBody>
      </p:sp>
      <p:sp>
        <p:nvSpPr>
          <p:cNvPr id="145412" name="Text Box 4"/>
          <p:cNvSpPr txBox="1">
            <a:spLocks noChangeArrowheads="1"/>
          </p:cNvSpPr>
          <p:nvPr/>
        </p:nvSpPr>
        <p:spPr bwMode="auto">
          <a:xfrm>
            <a:off x="534988" y="1099051"/>
            <a:ext cx="8126412" cy="5220020"/>
          </a:xfrm>
          <a:prstGeom prst="rect">
            <a:avLst/>
          </a:prstGeom>
          <a:solidFill>
            <a:schemeClr val="bg1"/>
          </a:solidFill>
          <a:ln w="38100">
            <a:solidFill>
              <a:srgbClr val="669900"/>
            </a:solidFill>
            <a:miter lim="800000"/>
            <a:headEnd/>
            <a:tailEnd/>
          </a:ln>
          <a:effectLst/>
        </p:spPr>
        <p:txBody>
          <a:bodyPr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20000"/>
              </a:lnSpc>
            </a:pPr>
            <a:r>
              <a:rPr kumimoji="1" lang="en-US" altLang="zh-CN" sz="2800" b="1" dirty="0">
                <a:latin typeface="Times New Roman" pitchFamily="18" charset="0"/>
              </a:rPr>
              <a:t>#include &lt;</a:t>
            </a:r>
            <a:r>
              <a:rPr kumimoji="1" lang="en-US" altLang="zh-CN" sz="2800" b="1" dirty="0" err="1">
                <a:latin typeface="Times New Roman" pitchFamily="18" charset="0"/>
              </a:rPr>
              <a:t>stdio.h</a:t>
            </a:r>
            <a:r>
              <a:rPr kumimoji="1" lang="en-US" altLang="zh-CN" sz="2800" b="1" dirty="0">
                <a:latin typeface="Times New Roman" pitchFamily="18" charset="0"/>
              </a:rPr>
              <a:t>&gt;</a:t>
            </a:r>
          </a:p>
          <a:p>
            <a:pPr>
              <a:lnSpc>
                <a:spcPct val="120000"/>
              </a:lnSpc>
            </a:pPr>
            <a:r>
              <a:rPr kumimoji="1" lang="en-US" altLang="zh-CN" sz="2800" b="1" dirty="0">
                <a:latin typeface="Times New Roman" pitchFamily="18" charset="0"/>
              </a:rPr>
              <a:t>void main()</a:t>
            </a:r>
          </a:p>
          <a:p>
            <a:pPr>
              <a:lnSpc>
                <a:spcPct val="120000"/>
              </a:lnSpc>
            </a:pPr>
            <a:r>
              <a:rPr kumimoji="1" lang="en-US" altLang="zh-CN" sz="2800" b="1" dirty="0">
                <a:latin typeface="Times New Roman" pitchFamily="18" charset="0"/>
              </a:rPr>
              <a:t>{  char </a:t>
            </a:r>
            <a:r>
              <a:rPr kumimoji="1" lang="en-US" altLang="zh-CN" sz="2800" b="1" dirty="0" err="1">
                <a:latin typeface="Times New Roman" pitchFamily="18" charset="0"/>
              </a:rPr>
              <a:t>ch</a:t>
            </a:r>
            <a:r>
              <a:rPr kumimoji="1" lang="en-US" altLang="zh-CN" sz="2800" b="1" dirty="0">
                <a:latin typeface="Times New Roman" pitchFamily="18" charset="0"/>
              </a:rPr>
              <a:t>[10];</a:t>
            </a:r>
          </a:p>
          <a:p>
            <a:pPr>
              <a:lnSpc>
                <a:spcPct val="120000"/>
              </a:lnSpc>
            </a:pPr>
            <a:r>
              <a:rPr kumimoji="1" lang="en-US" altLang="zh-CN"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a:t>
            </a:r>
            <a:r>
              <a:rPr kumimoji="1" lang="en-US" altLang="zh-CN" sz="2800" b="1" dirty="0" err="1">
                <a:latin typeface="Times New Roman" pitchFamily="18" charset="0"/>
              </a:rPr>
              <a:t>i</a:t>
            </a:r>
            <a:r>
              <a:rPr kumimoji="1" lang="en-US" altLang="zh-CN" sz="2800" b="1" dirty="0">
                <a:latin typeface="Times New Roman" pitchFamily="18" charset="0"/>
              </a:rPr>
              <a:t>;</a:t>
            </a:r>
          </a:p>
          <a:p>
            <a:pPr>
              <a:lnSpc>
                <a:spcPct val="120000"/>
              </a:lnSpc>
            </a:pPr>
            <a:r>
              <a:rPr kumimoji="1" lang="en-US" altLang="zh-CN" sz="2800" b="1" dirty="0">
                <a:latin typeface="Times New Roman" pitchFamily="18" charset="0"/>
              </a:rPr>
              <a:t>    </a:t>
            </a:r>
            <a:r>
              <a:rPr kumimoji="1" lang="en-US" altLang="zh-CN" sz="2800" b="1" dirty="0" err="1">
                <a:latin typeface="Times New Roman" pitchFamily="18" charset="0"/>
              </a:rPr>
              <a:t>printf</a:t>
            </a:r>
            <a:r>
              <a:rPr kumimoji="1" lang="en-US" altLang="zh-CN" sz="2800" b="1" dirty="0">
                <a:latin typeface="Times New Roman" pitchFamily="18" charset="0"/>
              </a:rPr>
              <a:t>(“please input 10 chars:\n”);</a:t>
            </a:r>
          </a:p>
          <a:p>
            <a:pPr>
              <a:lnSpc>
                <a:spcPct val="120000"/>
              </a:lnSpc>
            </a:pPr>
            <a:r>
              <a:rPr kumimoji="1" lang="en-US" altLang="zh-CN" sz="2800" b="1" dirty="0">
                <a:solidFill>
                  <a:schemeClr val="bg2"/>
                </a:solidFill>
                <a:latin typeface="Times New Roman" pitchFamily="18" charset="0"/>
              </a:rPr>
              <a:t>    </a:t>
            </a:r>
            <a:r>
              <a:rPr kumimoji="1" lang="en-US" altLang="zh-CN" sz="2800" b="1" dirty="0">
                <a:solidFill>
                  <a:srgbClr val="FF3300"/>
                </a:solidFill>
                <a:latin typeface="Times New Roman" pitchFamily="18" charset="0"/>
              </a:rPr>
              <a:t>for(</a:t>
            </a:r>
            <a:r>
              <a:rPr kumimoji="1" lang="en-US" altLang="zh-CN" sz="2800" b="1" dirty="0" err="1">
                <a:solidFill>
                  <a:srgbClr val="FF3300"/>
                </a:solidFill>
                <a:latin typeface="Times New Roman" pitchFamily="18" charset="0"/>
              </a:rPr>
              <a:t>i</a:t>
            </a:r>
            <a:r>
              <a:rPr kumimoji="1" lang="en-US" altLang="zh-CN" sz="2800" b="1" dirty="0">
                <a:solidFill>
                  <a:srgbClr val="FF3300"/>
                </a:solidFill>
                <a:latin typeface="Times New Roman" pitchFamily="18" charset="0"/>
              </a:rPr>
              <a:t>=0; </a:t>
            </a:r>
            <a:r>
              <a:rPr kumimoji="1" lang="en-US" altLang="zh-CN" sz="2800" b="1" dirty="0" err="1">
                <a:solidFill>
                  <a:srgbClr val="FF3300"/>
                </a:solidFill>
                <a:latin typeface="Times New Roman" pitchFamily="18" charset="0"/>
              </a:rPr>
              <a:t>i</a:t>
            </a:r>
            <a:r>
              <a:rPr kumimoji="1" lang="en-US" altLang="zh-CN" sz="2800" b="1" dirty="0">
                <a:solidFill>
                  <a:srgbClr val="FF3300"/>
                </a:solidFill>
                <a:latin typeface="Times New Roman" pitchFamily="18" charset="0"/>
              </a:rPr>
              <a:t>&lt;10; </a:t>
            </a:r>
            <a:r>
              <a:rPr kumimoji="1" lang="en-US" altLang="zh-CN" sz="2800" b="1" dirty="0" err="1">
                <a:solidFill>
                  <a:srgbClr val="FF3300"/>
                </a:solidFill>
                <a:latin typeface="Times New Roman" pitchFamily="18" charset="0"/>
              </a:rPr>
              <a:t>i</a:t>
            </a:r>
            <a:r>
              <a:rPr kumimoji="1" lang="en-US" altLang="zh-CN" sz="2800" b="1" dirty="0">
                <a:solidFill>
                  <a:srgbClr val="FF3300"/>
                </a:solidFill>
                <a:latin typeface="Times New Roman" pitchFamily="18" charset="0"/>
              </a:rPr>
              <a:t>++)</a:t>
            </a:r>
          </a:p>
          <a:p>
            <a:pPr>
              <a:lnSpc>
                <a:spcPct val="120000"/>
              </a:lnSpc>
            </a:pPr>
            <a:r>
              <a:rPr kumimoji="1" lang="en-US" altLang="zh-CN" sz="2800" b="1" dirty="0">
                <a:solidFill>
                  <a:srgbClr val="FF3300"/>
                </a:solidFill>
                <a:latin typeface="Times New Roman" pitchFamily="18" charset="0"/>
              </a:rPr>
              <a:t>        </a:t>
            </a:r>
            <a:r>
              <a:rPr kumimoji="1" lang="en-US" altLang="zh-CN" sz="2800" b="1" dirty="0" err="1">
                <a:solidFill>
                  <a:srgbClr val="FF0000"/>
                </a:solidFill>
                <a:latin typeface="Times New Roman" pitchFamily="18" charset="0"/>
              </a:rPr>
              <a:t>scanf</a:t>
            </a:r>
            <a:r>
              <a:rPr kumimoji="1" lang="en-US" altLang="zh-CN" sz="2800" b="1" dirty="0">
                <a:solidFill>
                  <a:srgbClr val="FF0000"/>
                </a:solidFill>
                <a:latin typeface="Times New Roman" pitchFamily="18" charset="0"/>
              </a:rPr>
              <a:t>(</a:t>
            </a:r>
            <a:r>
              <a:rPr lang="en-US" altLang="zh-CN" sz="2800" b="1" dirty="0">
                <a:solidFill>
                  <a:srgbClr val="FF0000"/>
                </a:solidFill>
              </a:rPr>
              <a:t>"</a:t>
            </a:r>
            <a:r>
              <a:rPr kumimoji="1" lang="en-US" altLang="zh-CN" sz="2800" b="1" dirty="0">
                <a:solidFill>
                  <a:srgbClr val="FF0000"/>
                </a:solidFill>
                <a:latin typeface="Times New Roman" pitchFamily="18" charset="0"/>
              </a:rPr>
              <a:t>%c</a:t>
            </a:r>
            <a:r>
              <a:rPr lang="en-US" altLang="zh-CN" sz="2800" b="1" dirty="0">
                <a:solidFill>
                  <a:srgbClr val="FF0000"/>
                </a:solidFill>
              </a:rPr>
              <a:t>"</a:t>
            </a:r>
            <a:r>
              <a:rPr kumimoji="1" lang="en-US" altLang="zh-CN" sz="2800" b="1" dirty="0">
                <a:solidFill>
                  <a:srgbClr val="FF0000"/>
                </a:solidFill>
                <a:latin typeface="Times New Roman" pitchFamily="18" charset="0"/>
              </a:rPr>
              <a:t>, &amp;</a:t>
            </a:r>
            <a:r>
              <a:rPr kumimoji="1" lang="en-US" altLang="zh-CN" sz="2800" b="1" dirty="0" err="1">
                <a:solidFill>
                  <a:srgbClr val="FF0000"/>
                </a:solidFill>
                <a:latin typeface="Times New Roman" pitchFamily="18" charset="0"/>
              </a:rPr>
              <a:t>ch</a:t>
            </a:r>
            <a:r>
              <a:rPr kumimoji="1" lang="en-US" altLang="zh-CN" sz="2800" b="1" dirty="0">
                <a:solidFill>
                  <a:srgbClr val="FF0000"/>
                </a:solidFill>
                <a:latin typeface="Times New Roman" pitchFamily="18" charset="0"/>
              </a:rPr>
              <a:t>[</a:t>
            </a:r>
            <a:r>
              <a:rPr kumimoji="1" lang="en-US" altLang="zh-CN" sz="2800" b="1" dirty="0" err="1">
                <a:solidFill>
                  <a:srgbClr val="FF0000"/>
                </a:solidFill>
                <a:latin typeface="Times New Roman" pitchFamily="18" charset="0"/>
              </a:rPr>
              <a:t>i</a:t>
            </a:r>
            <a:r>
              <a:rPr kumimoji="1" lang="en-US" altLang="zh-CN" sz="2800" b="1" dirty="0">
                <a:solidFill>
                  <a:srgbClr val="FF0000"/>
                </a:solidFill>
                <a:latin typeface="Times New Roman" pitchFamily="18" charset="0"/>
              </a:rPr>
              <a:t>]);</a:t>
            </a:r>
          </a:p>
          <a:p>
            <a:pPr>
              <a:lnSpc>
                <a:spcPct val="120000"/>
              </a:lnSpc>
            </a:pPr>
            <a:r>
              <a:rPr kumimoji="1" lang="en-US" altLang="zh-CN" sz="2800" b="1" dirty="0">
                <a:solidFill>
                  <a:srgbClr val="0000FF"/>
                </a:solidFill>
                <a:latin typeface="Times New Roman" pitchFamily="18" charset="0"/>
              </a:rPr>
              <a:t>    for(</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=0;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&lt;10;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p>
          <a:p>
            <a:pPr>
              <a:lnSpc>
                <a:spcPct val="120000"/>
              </a:lnSpc>
            </a:pP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printf</a:t>
            </a:r>
            <a:r>
              <a:rPr kumimoji="1" lang="en-US" altLang="zh-CN" sz="2800" b="1" dirty="0">
                <a:solidFill>
                  <a:srgbClr val="0000FF"/>
                </a:solidFill>
                <a:latin typeface="Times New Roman" pitchFamily="18" charset="0"/>
              </a:rPr>
              <a:t>(</a:t>
            </a:r>
            <a:r>
              <a:rPr lang="en-US" altLang="zh-CN" sz="2800" b="1" dirty="0">
                <a:solidFill>
                  <a:srgbClr val="0000FF"/>
                </a:solidFill>
              </a:rPr>
              <a:t>"</a:t>
            </a:r>
            <a:r>
              <a:rPr kumimoji="1" lang="en-US" altLang="zh-CN" sz="2800" b="1" dirty="0">
                <a:solidFill>
                  <a:srgbClr val="0000FF"/>
                </a:solidFill>
                <a:latin typeface="Times New Roman" pitchFamily="18" charset="0"/>
              </a:rPr>
              <a:t>%c</a:t>
            </a:r>
            <a:r>
              <a:rPr lang="en-US" altLang="zh-CN" sz="2800" b="1" dirty="0">
                <a:solidFill>
                  <a:srgbClr val="0000FF"/>
                </a:solidFill>
              </a:rPr>
              <a:t>"</a:t>
            </a: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ch</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p>
          <a:p>
            <a:pPr>
              <a:lnSpc>
                <a:spcPct val="120000"/>
              </a:lnSpc>
            </a:pPr>
            <a:r>
              <a:rPr kumimoji="1" lang="en-US" altLang="zh-CN" sz="2800" b="1" dirty="0">
                <a:latin typeface="Times New Roman" pitchFamily="18" charset="0"/>
              </a:rPr>
              <a:t>}</a:t>
            </a:r>
          </a:p>
        </p:txBody>
      </p:sp>
    </p:spTree>
    <p:extLst>
      <p:ext uri="{BB962C8B-B14F-4D97-AF65-F5344CB8AC3E}">
        <p14:creationId xmlns:p14="http://schemas.microsoft.com/office/powerpoint/2010/main" val="1370142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500" fill="hold"/>
                                        <p:tgtEl>
                                          <p:spTgt spid="145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45412">
                                            <p:bg/>
                                          </p:spTgt>
                                        </p:tgtEl>
                                        <p:attrNameLst>
                                          <p:attrName>style.visibility</p:attrName>
                                        </p:attrNameLst>
                                      </p:cBhvr>
                                      <p:to>
                                        <p:strVal val="visible"/>
                                      </p:to>
                                    </p:set>
                                    <p:animEffect transition="in" filter="box(out)">
                                      <p:cBhvr>
                                        <p:cTn id="13" dur="500"/>
                                        <p:tgtEl>
                                          <p:spTgt spid="145412">
                                            <p:bg/>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45412">
                                            <p:txEl>
                                              <p:pRg st="0" end="0"/>
                                            </p:txEl>
                                          </p:spTgt>
                                        </p:tgtEl>
                                        <p:attrNameLst>
                                          <p:attrName>style.visibility</p:attrName>
                                        </p:attrNameLst>
                                      </p:cBhvr>
                                      <p:to>
                                        <p:strVal val="visible"/>
                                      </p:to>
                                    </p:set>
                                    <p:animEffect transition="in" filter="box(out)">
                                      <p:cBhvr>
                                        <p:cTn id="16" dur="500"/>
                                        <p:tgtEl>
                                          <p:spTgt spid="145412">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145412">
                                            <p:txEl>
                                              <p:pRg st="1" end="1"/>
                                            </p:txEl>
                                          </p:spTgt>
                                        </p:tgtEl>
                                        <p:attrNameLst>
                                          <p:attrName>style.visibility</p:attrName>
                                        </p:attrNameLst>
                                      </p:cBhvr>
                                      <p:to>
                                        <p:strVal val="visible"/>
                                      </p:to>
                                    </p:set>
                                    <p:animEffect transition="in" filter="box(out)">
                                      <p:cBhvr>
                                        <p:cTn id="19" dur="500"/>
                                        <p:tgtEl>
                                          <p:spTgt spid="145412">
                                            <p:txEl>
                                              <p:pRg st="1" end="1"/>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0" presetID="4" presetClass="entr" presetSubtype="32" fill="hold" grpId="0" nodeType="withEffect">
                                  <p:stCondLst>
                                    <p:cond delay="0"/>
                                  </p:stCondLst>
                                  <p:childTnLst>
                                    <p:set>
                                      <p:cBhvr>
                                        <p:cTn id="21" dur="1" fill="hold">
                                          <p:stCondLst>
                                            <p:cond delay="0"/>
                                          </p:stCondLst>
                                        </p:cTn>
                                        <p:tgtEl>
                                          <p:spTgt spid="145412">
                                            <p:txEl>
                                              <p:pRg st="2" end="2"/>
                                            </p:txEl>
                                          </p:spTgt>
                                        </p:tgtEl>
                                        <p:attrNameLst>
                                          <p:attrName>style.visibility</p:attrName>
                                        </p:attrNameLst>
                                      </p:cBhvr>
                                      <p:to>
                                        <p:strVal val="visible"/>
                                      </p:to>
                                    </p:set>
                                    <p:animEffect transition="in" filter="box(out)">
                                      <p:cBhvr>
                                        <p:cTn id="22" dur="500"/>
                                        <p:tgtEl>
                                          <p:spTgt spid="145412">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5412">
                                            <p:txEl>
                                              <p:pRg st="3" end="3"/>
                                            </p:txEl>
                                          </p:spTgt>
                                        </p:tgtEl>
                                        <p:attrNameLst>
                                          <p:attrName>style.visibility</p:attrName>
                                        </p:attrNameLst>
                                      </p:cBhvr>
                                      <p:to>
                                        <p:strVal val="visible"/>
                                      </p:to>
                                    </p:set>
                                    <p:animEffect transition="in" filter="box(out)">
                                      <p:cBhvr>
                                        <p:cTn id="27" dur="500"/>
                                        <p:tgtEl>
                                          <p:spTgt spid="145412">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5412">
                                            <p:txEl>
                                              <p:pRg st="4" end="4"/>
                                            </p:txEl>
                                          </p:spTgt>
                                        </p:tgtEl>
                                        <p:attrNameLst>
                                          <p:attrName>style.visibility</p:attrName>
                                        </p:attrNameLst>
                                      </p:cBhvr>
                                      <p:to>
                                        <p:strVal val="visible"/>
                                      </p:to>
                                    </p:set>
                                    <p:animEffect transition="in" filter="box(out)">
                                      <p:cBhvr>
                                        <p:cTn id="32" dur="500"/>
                                        <p:tgtEl>
                                          <p:spTgt spid="145412">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5412">
                                            <p:txEl>
                                              <p:pRg st="5" end="5"/>
                                            </p:txEl>
                                          </p:spTgt>
                                        </p:tgtEl>
                                        <p:attrNameLst>
                                          <p:attrName>style.visibility</p:attrName>
                                        </p:attrNameLst>
                                      </p:cBhvr>
                                      <p:to>
                                        <p:strVal val="visible"/>
                                      </p:to>
                                    </p:set>
                                    <p:animEffect transition="in" filter="box(out)">
                                      <p:cBhvr>
                                        <p:cTn id="37" dur="500"/>
                                        <p:tgtEl>
                                          <p:spTgt spid="145412">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5412">
                                            <p:txEl>
                                              <p:pRg st="6" end="6"/>
                                            </p:txEl>
                                          </p:spTgt>
                                        </p:tgtEl>
                                        <p:attrNameLst>
                                          <p:attrName>style.visibility</p:attrName>
                                        </p:attrNameLst>
                                      </p:cBhvr>
                                      <p:to>
                                        <p:strVal val="visible"/>
                                      </p:to>
                                    </p:set>
                                    <p:animEffect transition="in" filter="box(out)">
                                      <p:cBhvr>
                                        <p:cTn id="42" dur="500"/>
                                        <p:tgtEl>
                                          <p:spTgt spid="145412">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5412">
                                            <p:txEl>
                                              <p:pRg st="7" end="7"/>
                                            </p:txEl>
                                          </p:spTgt>
                                        </p:tgtEl>
                                        <p:attrNameLst>
                                          <p:attrName>style.visibility</p:attrName>
                                        </p:attrNameLst>
                                      </p:cBhvr>
                                      <p:to>
                                        <p:strVal val="visible"/>
                                      </p:to>
                                    </p:set>
                                    <p:animEffect transition="in" filter="box(out)">
                                      <p:cBhvr>
                                        <p:cTn id="47" dur="500"/>
                                        <p:tgtEl>
                                          <p:spTgt spid="145412">
                                            <p:txEl>
                                              <p:pRg st="7" end="7"/>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45412">
                                            <p:txEl>
                                              <p:pRg st="8" end="8"/>
                                            </p:txEl>
                                          </p:spTgt>
                                        </p:tgtEl>
                                        <p:attrNameLst>
                                          <p:attrName>style.visibility</p:attrName>
                                        </p:attrNameLst>
                                      </p:cBhvr>
                                      <p:to>
                                        <p:strVal val="visible"/>
                                      </p:to>
                                    </p:set>
                                    <p:animEffect transition="in" filter="box(out)">
                                      <p:cBhvr>
                                        <p:cTn id="52" dur="500"/>
                                        <p:tgtEl>
                                          <p:spTgt spid="145412">
                                            <p:txEl>
                                              <p:pRg st="8" end="8"/>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45412">
                                            <p:txEl>
                                              <p:pRg st="9" end="9"/>
                                            </p:txEl>
                                          </p:spTgt>
                                        </p:tgtEl>
                                        <p:attrNameLst>
                                          <p:attrName>style.visibility</p:attrName>
                                        </p:attrNameLst>
                                      </p:cBhvr>
                                      <p:to>
                                        <p:strVal val="visible"/>
                                      </p:to>
                                    </p:set>
                                    <p:animEffect transition="in" filter="box(out)">
                                      <p:cBhvr>
                                        <p:cTn id="57" dur="500"/>
                                        <p:tgtEl>
                                          <p:spTgt spid="145412">
                                            <p:txEl>
                                              <p:pRg st="9" end="9"/>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P spid="145412" grpId="0"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p:cNvSpPr txBox="1">
            <a:spLocks noChangeArrowheads="1"/>
          </p:cNvSpPr>
          <p:nvPr/>
        </p:nvSpPr>
        <p:spPr bwMode="auto">
          <a:xfrm>
            <a:off x="577848" y="0"/>
            <a:ext cx="8228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隶书" pitchFamily="49" charset="-122"/>
                <a:ea typeface="隶书" pitchFamily="49" charset="-122"/>
              </a:rPr>
              <a:t>例</a:t>
            </a:r>
            <a:r>
              <a:rPr kumimoji="1" lang="en-US" altLang="zh-CN" sz="2800" b="1" dirty="0">
                <a:latin typeface="隶书" pitchFamily="49" charset="-122"/>
                <a:ea typeface="隶书" pitchFamily="49" charset="-122"/>
              </a:rPr>
              <a:t>6.11  </a:t>
            </a:r>
            <a:r>
              <a:rPr kumimoji="1" lang="zh-CN" altLang="en-US" sz="2800" b="1" dirty="0">
                <a:latin typeface="隶书" pitchFamily="49" charset="-122"/>
                <a:ea typeface="隶书" pitchFamily="49" charset="-122"/>
              </a:rPr>
              <a:t>输出水晶石图案</a:t>
            </a:r>
          </a:p>
        </p:txBody>
      </p:sp>
      <p:sp>
        <p:nvSpPr>
          <p:cNvPr id="151556" name="Text Box 4"/>
          <p:cNvSpPr txBox="1">
            <a:spLocks noChangeArrowheads="1"/>
          </p:cNvSpPr>
          <p:nvPr/>
        </p:nvSpPr>
        <p:spPr bwMode="auto">
          <a:xfrm>
            <a:off x="577847" y="543395"/>
            <a:ext cx="7780087" cy="6256201"/>
          </a:xfrm>
          <a:prstGeom prst="rect">
            <a:avLst/>
          </a:prstGeom>
          <a:solidFill>
            <a:schemeClr val="bg1"/>
          </a:solidFill>
          <a:ln w="38100">
            <a:solidFill>
              <a:srgbClr val="669900"/>
            </a:solidFill>
            <a:miter lim="800000"/>
            <a:headEnd/>
            <a:tailEnd/>
          </a:ln>
          <a:effectLst/>
        </p:spPr>
        <p:txBody>
          <a:bodyPr wrap="squar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30000"/>
              </a:lnSpc>
            </a:pPr>
            <a:r>
              <a:rPr kumimoji="1" lang="en-US" altLang="zh-CN" sz="2800" b="1" dirty="0">
                <a:latin typeface="Times New Roman" pitchFamily="18" charset="0"/>
              </a:rPr>
              <a:t>#include &lt;</a:t>
            </a:r>
            <a:r>
              <a:rPr kumimoji="1" lang="en-US" altLang="zh-CN" sz="2800" b="1" dirty="0" err="1">
                <a:latin typeface="Times New Roman" pitchFamily="18" charset="0"/>
              </a:rPr>
              <a:t>stdio.h</a:t>
            </a:r>
            <a:r>
              <a:rPr kumimoji="1" lang="en-US" altLang="zh-CN" sz="2800" b="1" dirty="0">
                <a:latin typeface="Times New Roman" pitchFamily="18" charset="0"/>
              </a:rPr>
              <a:t>&gt;</a:t>
            </a:r>
          </a:p>
          <a:p>
            <a:pPr>
              <a:lnSpc>
                <a:spcPct val="130000"/>
              </a:lnSpc>
            </a:pPr>
            <a:r>
              <a:rPr kumimoji="1" lang="en-US" altLang="zh-CN" sz="2800" b="1" dirty="0">
                <a:latin typeface="Times New Roman" pitchFamily="18" charset="0"/>
              </a:rPr>
              <a:t>void main()</a:t>
            </a:r>
          </a:p>
          <a:p>
            <a:pPr>
              <a:lnSpc>
                <a:spcPct val="130000"/>
              </a:lnSpc>
            </a:pPr>
            <a:r>
              <a:rPr kumimoji="1" lang="en-US" altLang="zh-CN" sz="2800" b="1" dirty="0">
                <a:latin typeface="Times New Roman" pitchFamily="18" charset="0"/>
              </a:rPr>
              <a:t>{   char diamond[][5]={………};</a:t>
            </a:r>
          </a:p>
          <a:p>
            <a:pPr>
              <a:lnSpc>
                <a:spcPct val="130000"/>
              </a:lnSpc>
            </a:pPr>
            <a:r>
              <a:rPr kumimoji="1" lang="en-US" altLang="zh-CN"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a:t>
            </a:r>
            <a:r>
              <a:rPr kumimoji="1" lang="en-US" altLang="zh-CN" sz="2800" b="1" dirty="0" err="1">
                <a:latin typeface="Times New Roman" pitchFamily="18" charset="0"/>
              </a:rPr>
              <a:t>i,j</a:t>
            </a:r>
            <a:r>
              <a:rPr kumimoji="1" lang="en-US" altLang="zh-CN" sz="2800" b="1" dirty="0">
                <a:latin typeface="Times New Roman" pitchFamily="18" charset="0"/>
              </a:rPr>
              <a:t>;</a:t>
            </a:r>
          </a:p>
          <a:p>
            <a:pPr>
              <a:lnSpc>
                <a:spcPct val="130000"/>
              </a:lnSpc>
            </a:pPr>
            <a:r>
              <a:rPr kumimoji="1" lang="en-US" altLang="zh-CN" sz="2800" b="1" dirty="0">
                <a:solidFill>
                  <a:srgbClr val="7030A0"/>
                </a:solidFill>
                <a:latin typeface="Times New Roman" pitchFamily="18" charset="0"/>
              </a:rPr>
              <a:t>     for(</a:t>
            </a:r>
            <a:r>
              <a:rPr kumimoji="1" lang="en-US" altLang="zh-CN" sz="2800" b="1" dirty="0" err="1">
                <a:solidFill>
                  <a:srgbClr val="7030A0"/>
                </a:solidFill>
                <a:latin typeface="Times New Roman" pitchFamily="18" charset="0"/>
              </a:rPr>
              <a:t>i</a:t>
            </a:r>
            <a:r>
              <a:rPr kumimoji="1" lang="en-US" altLang="zh-CN" sz="2800" b="1" dirty="0">
                <a:solidFill>
                  <a:srgbClr val="7030A0"/>
                </a:solidFill>
                <a:latin typeface="Times New Roman" pitchFamily="18" charset="0"/>
              </a:rPr>
              <a:t>=0; </a:t>
            </a:r>
            <a:r>
              <a:rPr kumimoji="1" lang="en-US" altLang="zh-CN" sz="2800" b="1" dirty="0" err="1">
                <a:solidFill>
                  <a:srgbClr val="7030A0"/>
                </a:solidFill>
                <a:latin typeface="Times New Roman" pitchFamily="18" charset="0"/>
              </a:rPr>
              <a:t>i</a:t>
            </a:r>
            <a:r>
              <a:rPr kumimoji="1" lang="en-US" altLang="zh-CN" sz="2800" b="1" dirty="0">
                <a:solidFill>
                  <a:srgbClr val="7030A0"/>
                </a:solidFill>
                <a:latin typeface="Times New Roman" pitchFamily="18" charset="0"/>
              </a:rPr>
              <a:t>&lt;5; </a:t>
            </a:r>
            <a:r>
              <a:rPr kumimoji="1" lang="en-US" altLang="zh-CN" sz="2800" b="1" dirty="0" err="1">
                <a:solidFill>
                  <a:srgbClr val="7030A0"/>
                </a:solidFill>
                <a:latin typeface="Times New Roman" pitchFamily="18" charset="0"/>
              </a:rPr>
              <a:t>i</a:t>
            </a:r>
            <a:r>
              <a:rPr kumimoji="1" lang="en-US" altLang="zh-CN" sz="2800" b="1" dirty="0">
                <a:solidFill>
                  <a:srgbClr val="7030A0"/>
                </a:solidFill>
                <a:latin typeface="Times New Roman" pitchFamily="18" charset="0"/>
              </a:rPr>
              <a:t>++)</a:t>
            </a:r>
          </a:p>
          <a:p>
            <a:pPr>
              <a:lnSpc>
                <a:spcPct val="130000"/>
              </a:lnSpc>
            </a:pPr>
            <a:r>
              <a:rPr kumimoji="1" lang="en-US" altLang="zh-CN" sz="2800" b="1" dirty="0">
                <a:solidFill>
                  <a:srgbClr val="7030A0"/>
                </a:solidFill>
                <a:latin typeface="Times New Roman" pitchFamily="18" charset="0"/>
              </a:rPr>
              <a:t>     {  </a:t>
            </a:r>
          </a:p>
          <a:p>
            <a:pPr>
              <a:lnSpc>
                <a:spcPct val="130000"/>
              </a:lnSpc>
            </a:pPr>
            <a:r>
              <a:rPr kumimoji="1" lang="en-US" altLang="zh-CN" sz="2800" b="1" dirty="0">
                <a:solidFill>
                  <a:srgbClr val="C00000"/>
                </a:solidFill>
                <a:latin typeface="Times New Roman" pitchFamily="18" charset="0"/>
              </a:rPr>
              <a:t>          for(j=0; j&lt;5; j++)</a:t>
            </a:r>
          </a:p>
          <a:p>
            <a:pPr>
              <a:lnSpc>
                <a:spcPct val="130000"/>
              </a:lnSpc>
            </a:pPr>
            <a:r>
              <a:rPr kumimoji="1" lang="en-US" altLang="zh-CN" sz="2800" b="1" dirty="0">
                <a:solidFill>
                  <a:srgbClr val="C00000"/>
                </a:solidFill>
                <a:latin typeface="Times New Roman" pitchFamily="18" charset="0"/>
              </a:rPr>
              <a:t>              </a:t>
            </a:r>
            <a:r>
              <a:rPr kumimoji="1" lang="en-US" altLang="zh-CN" sz="2800" b="1" dirty="0" err="1">
                <a:solidFill>
                  <a:srgbClr val="C00000"/>
                </a:solidFill>
                <a:latin typeface="Times New Roman" pitchFamily="18" charset="0"/>
              </a:rPr>
              <a:t>printf</a:t>
            </a:r>
            <a:r>
              <a:rPr kumimoji="1" lang="en-US" altLang="zh-CN" sz="2800" b="1" dirty="0">
                <a:solidFill>
                  <a:srgbClr val="C00000"/>
                </a:solidFill>
                <a:latin typeface="Times New Roman" pitchFamily="18" charset="0"/>
              </a:rPr>
              <a:t>("%c", diamond[</a:t>
            </a:r>
            <a:r>
              <a:rPr kumimoji="1" lang="en-US" altLang="zh-CN" sz="2800" b="1" dirty="0" err="1">
                <a:solidFill>
                  <a:srgbClr val="C00000"/>
                </a:solidFill>
                <a:latin typeface="Times New Roman" pitchFamily="18" charset="0"/>
              </a:rPr>
              <a:t>i</a:t>
            </a:r>
            <a:r>
              <a:rPr kumimoji="1" lang="en-US" altLang="zh-CN" sz="2800" b="1" dirty="0">
                <a:solidFill>
                  <a:srgbClr val="C00000"/>
                </a:solidFill>
                <a:latin typeface="Times New Roman" pitchFamily="18" charset="0"/>
              </a:rPr>
              <a:t>][j]);</a:t>
            </a:r>
          </a:p>
          <a:p>
            <a:pPr>
              <a:lnSpc>
                <a:spcPct val="130000"/>
              </a:lnSpc>
            </a:pP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printf</a:t>
            </a:r>
            <a:r>
              <a:rPr kumimoji="1" lang="en-US" altLang="zh-CN" sz="2800" b="1" dirty="0">
                <a:solidFill>
                  <a:srgbClr val="0000FF"/>
                </a:solidFill>
                <a:latin typeface="Times New Roman" pitchFamily="18" charset="0"/>
              </a:rPr>
              <a:t>("\n");</a:t>
            </a:r>
          </a:p>
          <a:p>
            <a:pPr>
              <a:lnSpc>
                <a:spcPct val="130000"/>
              </a:lnSpc>
            </a:pPr>
            <a:r>
              <a:rPr kumimoji="1" lang="en-US" altLang="zh-CN" sz="2800" b="1" dirty="0">
                <a:solidFill>
                  <a:srgbClr val="C00000"/>
                </a:solidFill>
                <a:latin typeface="Times New Roman" pitchFamily="18" charset="0"/>
              </a:rPr>
              <a:t>      </a:t>
            </a:r>
            <a:r>
              <a:rPr kumimoji="1" lang="en-US" altLang="zh-CN" sz="2800" b="1" dirty="0">
                <a:solidFill>
                  <a:srgbClr val="7030A0"/>
                </a:solidFill>
                <a:latin typeface="Times New Roman" pitchFamily="18" charset="0"/>
              </a:rPr>
              <a:t>}</a:t>
            </a:r>
          </a:p>
          <a:p>
            <a:pPr>
              <a:lnSpc>
                <a:spcPct val="130000"/>
              </a:lnSpc>
            </a:pPr>
            <a:r>
              <a:rPr kumimoji="1" lang="en-US" altLang="zh-CN" sz="2800" b="1" dirty="0">
                <a:latin typeface="Times New Roman" pitchFamily="18" charset="0"/>
              </a:rPr>
              <a:t>}</a:t>
            </a:r>
          </a:p>
        </p:txBody>
      </p:sp>
    </p:spTree>
    <p:extLst>
      <p:ext uri="{BB962C8B-B14F-4D97-AF65-F5344CB8AC3E}">
        <p14:creationId xmlns:p14="http://schemas.microsoft.com/office/powerpoint/2010/main" val="1622173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1556">
                                            <p:bg/>
                                          </p:spTgt>
                                        </p:tgtEl>
                                        <p:attrNameLst>
                                          <p:attrName>style.visibility</p:attrName>
                                        </p:attrNameLst>
                                      </p:cBhvr>
                                      <p:to>
                                        <p:strVal val="visible"/>
                                      </p:to>
                                    </p:set>
                                    <p:animEffect transition="in" filter="box(out)">
                                      <p:cBhvr>
                                        <p:cTn id="13" dur="500"/>
                                        <p:tgtEl>
                                          <p:spTgt spid="151556">
                                            <p:bg/>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51556">
                                            <p:txEl>
                                              <p:pRg st="0" end="0"/>
                                            </p:txEl>
                                          </p:spTgt>
                                        </p:tgtEl>
                                        <p:attrNameLst>
                                          <p:attrName>style.visibility</p:attrName>
                                        </p:attrNameLst>
                                      </p:cBhvr>
                                      <p:to>
                                        <p:strVal val="visible"/>
                                      </p:to>
                                    </p:set>
                                    <p:animEffect transition="in" filter="box(out)">
                                      <p:cBhvr>
                                        <p:cTn id="16" dur="500"/>
                                        <p:tgtEl>
                                          <p:spTgt spid="151556">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151556">
                                            <p:txEl>
                                              <p:pRg st="1" end="1"/>
                                            </p:txEl>
                                          </p:spTgt>
                                        </p:tgtEl>
                                        <p:attrNameLst>
                                          <p:attrName>style.visibility</p:attrName>
                                        </p:attrNameLst>
                                      </p:cBhvr>
                                      <p:to>
                                        <p:strVal val="visible"/>
                                      </p:to>
                                    </p:set>
                                    <p:animEffect transition="in" filter="box(out)">
                                      <p:cBhvr>
                                        <p:cTn id="19" dur="500"/>
                                        <p:tgtEl>
                                          <p:spTgt spid="151556">
                                            <p:txEl>
                                              <p:pRg st="1" end="1"/>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0" presetID="4" presetClass="entr" presetSubtype="32" fill="hold" grpId="0" nodeType="withEffect">
                                  <p:stCondLst>
                                    <p:cond delay="0"/>
                                  </p:stCondLst>
                                  <p:childTnLst>
                                    <p:set>
                                      <p:cBhvr>
                                        <p:cTn id="21" dur="1" fill="hold">
                                          <p:stCondLst>
                                            <p:cond delay="0"/>
                                          </p:stCondLst>
                                        </p:cTn>
                                        <p:tgtEl>
                                          <p:spTgt spid="151556">
                                            <p:txEl>
                                              <p:pRg st="2" end="2"/>
                                            </p:txEl>
                                          </p:spTgt>
                                        </p:tgtEl>
                                        <p:attrNameLst>
                                          <p:attrName>style.visibility</p:attrName>
                                        </p:attrNameLst>
                                      </p:cBhvr>
                                      <p:to>
                                        <p:strVal val="visible"/>
                                      </p:to>
                                    </p:set>
                                    <p:animEffect transition="in" filter="box(out)">
                                      <p:cBhvr>
                                        <p:cTn id="22" dur="500"/>
                                        <p:tgtEl>
                                          <p:spTgt spid="151556">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151556">
                                            <p:txEl>
                                              <p:pRg st="10" end="10"/>
                                            </p:txEl>
                                          </p:spTgt>
                                        </p:tgtEl>
                                        <p:attrNameLst>
                                          <p:attrName>style.visibility</p:attrName>
                                        </p:attrNameLst>
                                      </p:cBhvr>
                                      <p:to>
                                        <p:strVal val="visible"/>
                                      </p:to>
                                    </p:set>
                                    <p:animEffect transition="in" filter="box(out)">
                                      <p:cBhvr>
                                        <p:cTn id="25" dur="500"/>
                                        <p:tgtEl>
                                          <p:spTgt spid="151556">
                                            <p:txEl>
                                              <p:pRg st="10" end="1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151556">
                                            <p:txEl>
                                              <p:pRg st="3" end="3"/>
                                            </p:txEl>
                                          </p:spTgt>
                                        </p:tgtEl>
                                        <p:attrNameLst>
                                          <p:attrName>style.visibility</p:attrName>
                                        </p:attrNameLst>
                                      </p:cBhvr>
                                      <p:to>
                                        <p:strVal val="visible"/>
                                      </p:to>
                                    </p:set>
                                    <p:animEffect transition="in" filter="box(out)">
                                      <p:cBhvr>
                                        <p:cTn id="28" dur="500"/>
                                        <p:tgtEl>
                                          <p:spTgt spid="151556">
                                            <p:txEl>
                                              <p:pRg st="3" end="3"/>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51556">
                                            <p:txEl>
                                              <p:pRg st="4" end="4"/>
                                            </p:txEl>
                                          </p:spTgt>
                                        </p:tgtEl>
                                        <p:attrNameLst>
                                          <p:attrName>style.visibility</p:attrName>
                                        </p:attrNameLst>
                                      </p:cBhvr>
                                      <p:to>
                                        <p:strVal val="visible"/>
                                      </p:to>
                                    </p:set>
                                    <p:animEffect transition="in" filter="box(out)">
                                      <p:cBhvr>
                                        <p:cTn id="33" dur="500"/>
                                        <p:tgtEl>
                                          <p:spTgt spid="151556">
                                            <p:txEl>
                                              <p:pRg st="4" end="4"/>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4" presetID="4" presetClass="entr" presetSubtype="32" fill="hold" grpId="0" nodeType="withEffect">
                                  <p:stCondLst>
                                    <p:cond delay="0"/>
                                  </p:stCondLst>
                                  <p:childTnLst>
                                    <p:set>
                                      <p:cBhvr>
                                        <p:cTn id="35" dur="1" fill="hold">
                                          <p:stCondLst>
                                            <p:cond delay="0"/>
                                          </p:stCondLst>
                                        </p:cTn>
                                        <p:tgtEl>
                                          <p:spTgt spid="151556">
                                            <p:txEl>
                                              <p:pRg st="5" end="5"/>
                                            </p:txEl>
                                          </p:spTgt>
                                        </p:tgtEl>
                                        <p:attrNameLst>
                                          <p:attrName>style.visibility</p:attrName>
                                        </p:attrNameLst>
                                      </p:cBhvr>
                                      <p:to>
                                        <p:strVal val="visible"/>
                                      </p:to>
                                    </p:set>
                                    <p:animEffect transition="in" filter="box(out)">
                                      <p:cBhvr>
                                        <p:cTn id="36" dur="500"/>
                                        <p:tgtEl>
                                          <p:spTgt spid="151556">
                                            <p:txEl>
                                              <p:pRg st="5" end="5"/>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par>
                                <p:cTn id="37" presetID="4" presetClass="entr" presetSubtype="32" fill="hold" grpId="0" nodeType="withEffect">
                                  <p:stCondLst>
                                    <p:cond delay="0"/>
                                  </p:stCondLst>
                                  <p:childTnLst>
                                    <p:set>
                                      <p:cBhvr>
                                        <p:cTn id="38" dur="1" fill="hold">
                                          <p:stCondLst>
                                            <p:cond delay="0"/>
                                          </p:stCondLst>
                                        </p:cTn>
                                        <p:tgtEl>
                                          <p:spTgt spid="151556">
                                            <p:txEl>
                                              <p:pRg st="9" end="9"/>
                                            </p:txEl>
                                          </p:spTgt>
                                        </p:tgtEl>
                                        <p:attrNameLst>
                                          <p:attrName>style.visibility</p:attrName>
                                        </p:attrNameLst>
                                      </p:cBhvr>
                                      <p:to>
                                        <p:strVal val="visible"/>
                                      </p:to>
                                    </p:set>
                                    <p:animEffect transition="in" filter="box(out)">
                                      <p:cBhvr>
                                        <p:cTn id="39" dur="500"/>
                                        <p:tgtEl>
                                          <p:spTgt spid="151556">
                                            <p:txEl>
                                              <p:pRg st="9" end="9"/>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51556">
                                            <p:txEl>
                                              <p:pRg st="6" end="6"/>
                                            </p:txEl>
                                          </p:spTgt>
                                        </p:tgtEl>
                                        <p:attrNameLst>
                                          <p:attrName>style.visibility</p:attrName>
                                        </p:attrNameLst>
                                      </p:cBhvr>
                                      <p:to>
                                        <p:strVal val="visible"/>
                                      </p:to>
                                    </p:set>
                                    <p:animEffect transition="in" filter="box(out)">
                                      <p:cBhvr>
                                        <p:cTn id="44" dur="500"/>
                                        <p:tgtEl>
                                          <p:spTgt spid="151556">
                                            <p:txEl>
                                              <p:pRg st="6" end="6"/>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par>
                                <p:cTn id="45" presetID="4" presetClass="entr" presetSubtype="32" fill="hold" grpId="0" nodeType="withEffect">
                                  <p:stCondLst>
                                    <p:cond delay="0"/>
                                  </p:stCondLst>
                                  <p:childTnLst>
                                    <p:set>
                                      <p:cBhvr>
                                        <p:cTn id="46" dur="1" fill="hold">
                                          <p:stCondLst>
                                            <p:cond delay="0"/>
                                          </p:stCondLst>
                                        </p:cTn>
                                        <p:tgtEl>
                                          <p:spTgt spid="151556">
                                            <p:txEl>
                                              <p:pRg st="7" end="7"/>
                                            </p:txEl>
                                          </p:spTgt>
                                        </p:tgtEl>
                                        <p:attrNameLst>
                                          <p:attrName>style.visibility</p:attrName>
                                        </p:attrNameLst>
                                      </p:cBhvr>
                                      <p:to>
                                        <p:strVal val="visible"/>
                                      </p:to>
                                    </p:set>
                                    <p:animEffect transition="in" filter="box(out)">
                                      <p:cBhvr>
                                        <p:cTn id="47" dur="500"/>
                                        <p:tgtEl>
                                          <p:spTgt spid="151556">
                                            <p:txEl>
                                              <p:pRg st="7" end="7"/>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51556">
                                            <p:txEl>
                                              <p:pRg st="8" end="8"/>
                                            </p:txEl>
                                          </p:spTgt>
                                        </p:tgtEl>
                                        <p:attrNameLst>
                                          <p:attrName>style.visibility</p:attrName>
                                        </p:attrNameLst>
                                      </p:cBhvr>
                                      <p:to>
                                        <p:strVal val="visible"/>
                                      </p:to>
                                    </p:set>
                                    <p:animEffect transition="in" filter="box(out)">
                                      <p:cBhvr>
                                        <p:cTn id="52" dur="500"/>
                                        <p:tgtEl>
                                          <p:spTgt spid="151556">
                                            <p:txEl>
                                              <p:pRg st="8" end="8"/>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P spid="151556" grpId="0" build="p"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285750"/>
            <a:ext cx="86106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20000"/>
              </a:lnSpc>
              <a:buClr>
                <a:schemeClr val="hlink"/>
              </a:buClr>
              <a:buFont typeface="Wingdings" pitchFamily="2" charset="2"/>
              <a:buChar char="«"/>
            </a:pPr>
            <a:r>
              <a:rPr kumimoji="1" lang="zh-CN" altLang="en-US" sz="2800" b="1" dirty="0">
                <a:solidFill>
                  <a:srgbClr val="C00000"/>
                </a:solidFill>
                <a:latin typeface="Times New Roman" pitchFamily="18" charset="0"/>
                <a:ea typeface="隶书" pitchFamily="49" charset="-122"/>
              </a:rPr>
              <a:t>字符串</a:t>
            </a:r>
            <a:r>
              <a:rPr kumimoji="1" lang="zh-CN" altLang="en-US" sz="2800" b="1"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p105</a:t>
            </a:r>
            <a:endParaRPr kumimoji="1" lang="en-US" altLang="zh-CN" sz="2400" b="1" dirty="0">
              <a:latin typeface="Times New Roman" pitchFamily="18" charset="0"/>
            </a:endParaRPr>
          </a:p>
          <a:p>
            <a:pPr lvl="2">
              <a:lnSpc>
                <a:spcPct val="120000"/>
              </a:lnSpc>
              <a:buClr>
                <a:schemeClr val="accent2"/>
              </a:buClr>
              <a:buFont typeface="Wingdings" pitchFamily="2" charset="2"/>
              <a:buChar char="v"/>
            </a:pPr>
            <a:r>
              <a:rPr kumimoji="1" lang="zh-CN" altLang="en-US" sz="2400" b="1" dirty="0">
                <a:latin typeface="Times New Roman" pitchFamily="18" charset="0"/>
                <a:ea typeface="隶书" pitchFamily="49" charset="-122"/>
              </a:rPr>
              <a:t>字符串及其结束标志</a:t>
            </a:r>
            <a:endParaRPr kumimoji="1" lang="zh-CN" altLang="en-US" sz="2400" b="1" dirty="0">
              <a:latin typeface="Times New Roman" pitchFamily="18" charset="0"/>
            </a:endParaRPr>
          </a:p>
          <a:p>
            <a:pPr lvl="3">
              <a:lnSpc>
                <a:spcPct val="120000"/>
              </a:lnSpc>
              <a:buClr>
                <a:srgbClr val="FFCC00"/>
              </a:buClr>
              <a:buFont typeface="Wingdings" pitchFamily="2" charset="2"/>
              <a:buChar char="l"/>
            </a:pPr>
            <a:r>
              <a:rPr kumimoji="1" lang="zh-CN" altLang="zh-CN" sz="2400" b="1" dirty="0">
                <a:latin typeface="Times New Roman" pitchFamily="18" charset="0"/>
                <a:ea typeface="隶书" pitchFamily="49" charset="-122"/>
              </a:rPr>
              <a:t>无字符串变量，用字符数组处理字符串</a:t>
            </a:r>
          </a:p>
          <a:p>
            <a:pPr lvl="3">
              <a:lnSpc>
                <a:spcPct val="120000"/>
              </a:lnSpc>
              <a:buClr>
                <a:srgbClr val="FFCC00"/>
              </a:buClr>
              <a:buFont typeface="Wingdings" pitchFamily="2" charset="2"/>
              <a:buChar char="l"/>
            </a:pPr>
            <a:r>
              <a:rPr kumimoji="1" lang="zh-CN" altLang="zh-CN" sz="2400" b="1" dirty="0">
                <a:latin typeface="Times New Roman" pitchFamily="18" charset="0"/>
                <a:ea typeface="隶书" pitchFamily="49" charset="-122"/>
              </a:rPr>
              <a:t>字符串结束标志</a:t>
            </a:r>
            <a:r>
              <a:rPr kumimoji="1" lang="zh-CN" altLang="zh-CN" sz="2400" b="1" dirty="0">
                <a:solidFill>
                  <a:srgbClr val="FFFFFF"/>
                </a:solidFill>
                <a:latin typeface="Times New Roman" pitchFamily="18" charset="0"/>
                <a:ea typeface="隶书" pitchFamily="49" charset="-122"/>
              </a:rPr>
              <a:t>：‘\0’</a:t>
            </a:r>
            <a:endParaRPr kumimoji="1" lang="en-US" altLang="zh-CN" sz="2400" b="1" dirty="0">
              <a:latin typeface="Times New Roman" pitchFamily="18" charset="0"/>
              <a:ea typeface="隶书" pitchFamily="49" charset="-122"/>
            </a:endParaRPr>
          </a:p>
        </p:txBody>
      </p:sp>
      <p:grpSp>
        <p:nvGrpSpPr>
          <p:cNvPr id="16405" name="Group 21"/>
          <p:cNvGrpSpPr>
            <a:grpSpLocks/>
          </p:cNvGrpSpPr>
          <p:nvPr/>
        </p:nvGrpSpPr>
        <p:grpSpPr bwMode="auto">
          <a:xfrm>
            <a:off x="762878" y="2463798"/>
            <a:ext cx="7869237" cy="2830513"/>
            <a:chOff x="459" y="1466"/>
            <a:chExt cx="4957" cy="1783"/>
          </a:xfrm>
        </p:grpSpPr>
        <p:grpSp>
          <p:nvGrpSpPr>
            <p:cNvPr id="30724" name="Group 19"/>
            <p:cNvGrpSpPr>
              <a:grpSpLocks/>
            </p:cNvGrpSpPr>
            <p:nvPr/>
          </p:nvGrpSpPr>
          <p:grpSpPr bwMode="auto">
            <a:xfrm>
              <a:off x="459" y="1466"/>
              <a:ext cx="4835" cy="1260"/>
              <a:chOff x="459" y="1466"/>
              <a:chExt cx="4835" cy="1260"/>
            </a:xfrm>
          </p:grpSpPr>
          <p:sp>
            <p:nvSpPr>
              <p:cNvPr id="30726" name="Text Box 18"/>
              <p:cNvSpPr txBox="1">
                <a:spLocks noChangeArrowheads="1"/>
              </p:cNvSpPr>
              <p:nvPr/>
            </p:nvSpPr>
            <p:spPr bwMode="auto">
              <a:xfrm>
                <a:off x="459" y="1466"/>
                <a:ext cx="4835" cy="1260"/>
              </a:xfrm>
              <a:prstGeom prst="rect">
                <a:avLst/>
              </a:prstGeom>
              <a:no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zh-CN" sz="2400" dirty="0">
                    <a:latin typeface="Times New Roman" pitchFamily="18" charset="0"/>
                    <a:ea typeface="隶书" pitchFamily="49" charset="-122"/>
                  </a:rPr>
                  <a:t>例  “</a:t>
                </a:r>
                <a:r>
                  <a:rPr kumimoji="1" lang="en-US" altLang="zh-CN" sz="2400" dirty="0">
                    <a:latin typeface="Times New Roman" pitchFamily="18" charset="0"/>
                    <a:ea typeface="隶书" pitchFamily="49" charset="-122"/>
                  </a:rPr>
                  <a:t>hello”</a:t>
                </a:r>
                <a:r>
                  <a:rPr kumimoji="1" lang="zh-CN" altLang="zh-CN" sz="2400" dirty="0">
                    <a:latin typeface="Times New Roman" pitchFamily="18" charset="0"/>
                    <a:ea typeface="隶书" pitchFamily="49" charset="-122"/>
                  </a:rPr>
                  <a:t>共5个字符，在内存占6个字节   字符串长度5</a:t>
                </a:r>
                <a:r>
                  <a:rPr kumimoji="1" lang="en-US" altLang="zh-CN" sz="2000" dirty="0">
                    <a:latin typeface="Times New Roman" pitchFamily="18" charset="0"/>
                  </a:rPr>
                  <a:t> </a:t>
                </a:r>
              </a:p>
            </p:txBody>
          </p:sp>
          <p:grpSp>
            <p:nvGrpSpPr>
              <p:cNvPr id="30727" name="Group 3"/>
              <p:cNvGrpSpPr>
                <a:grpSpLocks/>
              </p:cNvGrpSpPr>
              <p:nvPr/>
            </p:nvGrpSpPr>
            <p:grpSpPr bwMode="auto">
              <a:xfrm>
                <a:off x="1548" y="1835"/>
                <a:ext cx="2311" cy="301"/>
                <a:chOff x="1549" y="2121"/>
                <a:chExt cx="2311" cy="301"/>
              </a:xfrm>
            </p:grpSpPr>
            <p:sp>
              <p:nvSpPr>
                <p:cNvPr id="30735" name="Line 4"/>
                <p:cNvSpPr>
                  <a:spLocks noChangeShapeType="1"/>
                </p:cNvSpPr>
                <p:nvPr/>
              </p:nvSpPr>
              <p:spPr bwMode="auto">
                <a:xfrm>
                  <a:off x="2667" y="2145"/>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6" name="Line 5"/>
                <p:cNvSpPr>
                  <a:spLocks noChangeShapeType="1"/>
                </p:cNvSpPr>
                <p:nvPr/>
              </p:nvSpPr>
              <p:spPr bwMode="auto">
                <a:xfrm>
                  <a:off x="1934"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7" name="Line 6"/>
                <p:cNvSpPr>
                  <a:spLocks noChangeShapeType="1"/>
                </p:cNvSpPr>
                <p:nvPr/>
              </p:nvSpPr>
              <p:spPr bwMode="auto">
                <a:xfrm>
                  <a:off x="2300"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8" name="Line 7"/>
                <p:cNvSpPr>
                  <a:spLocks noChangeShapeType="1"/>
                </p:cNvSpPr>
                <p:nvPr/>
              </p:nvSpPr>
              <p:spPr bwMode="auto">
                <a:xfrm>
                  <a:off x="3056" y="213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Line 8"/>
                <p:cNvSpPr>
                  <a:spLocks noChangeShapeType="1"/>
                </p:cNvSpPr>
                <p:nvPr/>
              </p:nvSpPr>
              <p:spPr bwMode="auto">
                <a:xfrm>
                  <a:off x="3445"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Rectangle 9"/>
                <p:cNvSpPr>
                  <a:spLocks noChangeArrowheads="1"/>
                </p:cNvSpPr>
                <p:nvPr/>
              </p:nvSpPr>
              <p:spPr bwMode="auto">
                <a:xfrm>
                  <a:off x="1549" y="2121"/>
                  <a:ext cx="2311" cy="3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dirty="0">
                      <a:latin typeface="Times New Roman" pitchFamily="18" charset="0"/>
                    </a:rPr>
                    <a:t> </a:t>
                  </a:r>
                  <a:r>
                    <a:rPr kumimoji="1" lang="en-US" altLang="zh-CN" sz="2000" dirty="0">
                      <a:latin typeface="宋体" charset="-122"/>
                    </a:rPr>
                    <a:t>h</a:t>
                  </a:r>
                  <a:r>
                    <a:rPr kumimoji="1" lang="en-US" altLang="zh-CN" sz="2000" dirty="0">
                      <a:solidFill>
                        <a:schemeClr val="bg2"/>
                      </a:solidFill>
                      <a:latin typeface="宋体" charset="-122"/>
                    </a:rPr>
                    <a:t>    </a:t>
                  </a:r>
                  <a:r>
                    <a:rPr kumimoji="1" lang="en-US" altLang="zh-CN" sz="2000" dirty="0">
                      <a:latin typeface="宋体" charset="-122"/>
                    </a:rPr>
                    <a:t>e    l    </a:t>
                  </a:r>
                  <a:r>
                    <a:rPr kumimoji="1" lang="en-US" altLang="zh-CN" sz="2000" dirty="0" err="1">
                      <a:latin typeface="宋体" charset="-122"/>
                    </a:rPr>
                    <a:t>l</a:t>
                  </a:r>
                  <a:r>
                    <a:rPr kumimoji="1" lang="en-US" altLang="zh-CN" sz="2000" dirty="0">
                      <a:latin typeface="宋体" charset="-122"/>
                    </a:rPr>
                    <a:t>   o    \0</a:t>
                  </a:r>
                  <a:endParaRPr kumimoji="1" lang="en-US" altLang="zh-CN" sz="4000" dirty="0">
                    <a:latin typeface="Times New Roman" pitchFamily="18" charset="0"/>
                  </a:endParaRPr>
                </a:p>
              </p:txBody>
            </p:sp>
          </p:grpSp>
          <p:grpSp>
            <p:nvGrpSpPr>
              <p:cNvPr id="30728" name="Group 11"/>
              <p:cNvGrpSpPr>
                <a:grpSpLocks/>
              </p:cNvGrpSpPr>
              <p:nvPr/>
            </p:nvGrpSpPr>
            <p:grpSpPr bwMode="auto">
              <a:xfrm>
                <a:off x="1548" y="2238"/>
                <a:ext cx="2311" cy="301"/>
                <a:chOff x="1540" y="2115"/>
                <a:chExt cx="2311" cy="301"/>
              </a:xfrm>
            </p:grpSpPr>
            <p:sp>
              <p:nvSpPr>
                <p:cNvPr id="30729" name="Line 12"/>
                <p:cNvSpPr>
                  <a:spLocks noChangeShapeType="1"/>
                </p:cNvSpPr>
                <p:nvPr/>
              </p:nvSpPr>
              <p:spPr bwMode="auto">
                <a:xfrm>
                  <a:off x="2667" y="2145"/>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0" name="Line 13"/>
                <p:cNvSpPr>
                  <a:spLocks noChangeShapeType="1"/>
                </p:cNvSpPr>
                <p:nvPr/>
              </p:nvSpPr>
              <p:spPr bwMode="auto">
                <a:xfrm>
                  <a:off x="1934"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1" name="Line 14"/>
                <p:cNvSpPr>
                  <a:spLocks noChangeShapeType="1"/>
                </p:cNvSpPr>
                <p:nvPr/>
              </p:nvSpPr>
              <p:spPr bwMode="auto">
                <a:xfrm>
                  <a:off x="2300"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Line 15"/>
                <p:cNvSpPr>
                  <a:spLocks noChangeShapeType="1"/>
                </p:cNvSpPr>
                <p:nvPr/>
              </p:nvSpPr>
              <p:spPr bwMode="auto">
                <a:xfrm>
                  <a:off x="3056" y="213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Line 16"/>
                <p:cNvSpPr>
                  <a:spLocks noChangeShapeType="1"/>
                </p:cNvSpPr>
                <p:nvPr/>
              </p:nvSpPr>
              <p:spPr bwMode="auto">
                <a:xfrm>
                  <a:off x="3445"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Rectangle 17"/>
                <p:cNvSpPr>
                  <a:spLocks noChangeArrowheads="1"/>
                </p:cNvSpPr>
                <p:nvPr/>
              </p:nvSpPr>
              <p:spPr bwMode="auto">
                <a:xfrm>
                  <a:off x="1540" y="2115"/>
                  <a:ext cx="2311" cy="3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dirty="0">
                      <a:latin typeface="宋体" charset="-122"/>
                    </a:rPr>
                    <a:t>104</a:t>
                  </a:r>
                  <a:r>
                    <a:rPr kumimoji="1" lang="en-US" altLang="zh-CN" sz="2000" dirty="0">
                      <a:solidFill>
                        <a:schemeClr val="bg2"/>
                      </a:solidFill>
                      <a:latin typeface="宋体" charset="-122"/>
                    </a:rPr>
                    <a:t> </a:t>
                  </a:r>
                  <a:r>
                    <a:rPr kumimoji="1" lang="en-US" altLang="zh-CN" sz="2000" dirty="0">
                      <a:latin typeface="宋体" charset="-122"/>
                    </a:rPr>
                    <a:t> 101 108  108  111   0</a:t>
                  </a:r>
                  <a:endParaRPr kumimoji="1" lang="en-US" altLang="zh-CN" sz="4000" dirty="0">
                    <a:latin typeface="Times New Roman" pitchFamily="18" charset="0"/>
                  </a:endParaRPr>
                </a:p>
              </p:txBody>
            </p:sp>
          </p:grpSp>
        </p:grpSp>
        <p:sp>
          <p:nvSpPr>
            <p:cNvPr id="30725" name="AutoShape 20"/>
            <p:cNvSpPr>
              <a:spLocks noChangeArrowheads="1"/>
            </p:cNvSpPr>
            <p:nvPr/>
          </p:nvSpPr>
          <p:spPr bwMode="auto">
            <a:xfrm>
              <a:off x="3055" y="2895"/>
              <a:ext cx="2361" cy="354"/>
            </a:xfrm>
            <a:prstGeom prst="wedgeEllipseCallout">
              <a:avLst>
                <a:gd name="adj1" fmla="val -30769"/>
                <a:gd name="adj2" fmla="val -140111"/>
              </a:avLst>
            </a:prstGeom>
            <a:solidFill>
              <a:srgbClr val="FFFF99"/>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b="1">
                  <a:solidFill>
                    <a:srgbClr val="0000FF"/>
                  </a:solidFill>
                  <a:latin typeface="Times New Roman" pitchFamily="18" charset="0"/>
                </a:rPr>
                <a:t>内存存放字符</a:t>
              </a:r>
              <a:r>
                <a:rPr kumimoji="1" lang="en-US" altLang="zh-CN" sz="2000" b="1">
                  <a:solidFill>
                    <a:srgbClr val="0000FF"/>
                  </a:solidFill>
                  <a:latin typeface="Times New Roman" pitchFamily="18" charset="0"/>
                </a:rPr>
                <a:t>ASCII</a:t>
              </a:r>
              <a:r>
                <a:rPr kumimoji="1" lang="zh-CN" altLang="en-US" sz="2000" b="1">
                  <a:solidFill>
                    <a:srgbClr val="0000FF"/>
                  </a:solidFill>
                  <a:latin typeface="Times New Roman" pitchFamily="18" charset="0"/>
                </a:rPr>
                <a:t>码</a:t>
              </a:r>
            </a:p>
          </p:txBody>
        </p:sp>
      </p:grpSp>
      <p:sp>
        <p:nvSpPr>
          <p:cNvPr id="2" name="矩形 1"/>
          <p:cNvSpPr/>
          <p:nvPr/>
        </p:nvSpPr>
        <p:spPr>
          <a:xfrm>
            <a:off x="968292" y="4694146"/>
            <a:ext cx="3632660" cy="1200329"/>
          </a:xfrm>
          <a:prstGeom prst="rect">
            <a:avLst/>
          </a:prstGeom>
          <a:ln>
            <a:solidFill>
              <a:srgbClr val="0000FF"/>
            </a:solidFill>
          </a:ln>
        </p:spPr>
        <p:txBody>
          <a:bodyPr wrap="square">
            <a:spAutoFit/>
          </a:bodyPr>
          <a:lstStyle/>
          <a:p>
            <a:pPr eaLnBrk="1" hangingPunct="1"/>
            <a:r>
              <a:rPr kumimoji="1" lang="zh-CN" altLang="en-US" sz="2400" dirty="0">
                <a:latin typeface="Times New Roman" pitchFamily="18" charset="0"/>
                <a:ea typeface="隶书" pitchFamily="49" charset="-122"/>
              </a:rPr>
              <a:t>例 </a:t>
            </a:r>
            <a:r>
              <a:rPr kumimoji="1" lang="en-US" altLang="zh-CN" sz="2400" dirty="0">
                <a:latin typeface="Times New Roman" pitchFamily="18" charset="0"/>
                <a:ea typeface="隶书" pitchFamily="49" charset="-122"/>
              </a:rPr>
              <a:t>char </a:t>
            </a:r>
            <a:r>
              <a:rPr kumimoji="1" lang="en-US" altLang="zh-CN" sz="2400" dirty="0" err="1">
                <a:latin typeface="Times New Roman" pitchFamily="18" charset="0"/>
                <a:ea typeface="隶书" pitchFamily="49" charset="-122"/>
              </a:rPr>
              <a:t>ch</a:t>
            </a:r>
            <a:r>
              <a:rPr kumimoji="1" lang="en-US" altLang="zh-CN" sz="2400" dirty="0">
                <a:latin typeface="Times New Roman" pitchFamily="18" charset="0"/>
                <a:ea typeface="隶书" pitchFamily="49" charset="-122"/>
              </a:rPr>
              <a:t>[</a:t>
            </a:r>
            <a:r>
              <a:rPr kumimoji="1" lang="en-US" altLang="zh-CN" sz="2400" dirty="0">
                <a:solidFill>
                  <a:srgbClr val="FF0000"/>
                </a:solidFill>
                <a:latin typeface="Times New Roman" pitchFamily="18" charset="0"/>
                <a:ea typeface="隶书" pitchFamily="49" charset="-122"/>
              </a:rPr>
              <a:t>6</a:t>
            </a:r>
            <a:r>
              <a:rPr kumimoji="1" lang="en-US" altLang="zh-CN" sz="2400" dirty="0">
                <a:latin typeface="Times New Roman" pitchFamily="18" charset="0"/>
                <a:ea typeface="隶书" pitchFamily="49" charset="-122"/>
              </a:rPr>
              <a:t>]=</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“Hello”</a:t>
            </a:r>
            <a:r>
              <a:rPr kumimoji="1" lang="en-US" altLang="zh-CN" sz="2400" dirty="0">
                <a:solidFill>
                  <a:srgbClr val="FF0000"/>
                </a:solidFill>
                <a:latin typeface="Times New Roman" pitchFamily="18" charset="0"/>
                <a:ea typeface="隶书" pitchFamily="49" charset="-122"/>
              </a:rPr>
              <a:t>}</a:t>
            </a:r>
            <a:r>
              <a:rPr kumimoji="1" lang="en-US" altLang="zh-CN" sz="2400" dirty="0">
                <a:latin typeface="Times New Roman" pitchFamily="18" charset="0"/>
                <a:ea typeface="隶书" pitchFamily="49" charset="-122"/>
              </a:rPr>
              <a:t>;</a:t>
            </a:r>
          </a:p>
          <a:p>
            <a:pPr eaLnBrk="1" hangingPunct="1"/>
            <a:r>
              <a:rPr kumimoji="1" lang="en-US" altLang="zh-CN" sz="2400" dirty="0">
                <a:latin typeface="Times New Roman" pitchFamily="18" charset="0"/>
                <a:ea typeface="隶书" pitchFamily="49" charset="-122"/>
              </a:rPr>
              <a:t>     char </a:t>
            </a:r>
            <a:r>
              <a:rPr kumimoji="1" lang="en-US" altLang="zh-CN" sz="2400" dirty="0" err="1">
                <a:latin typeface="Times New Roman" pitchFamily="18" charset="0"/>
                <a:ea typeface="隶书" pitchFamily="49" charset="-122"/>
              </a:rPr>
              <a:t>ch</a:t>
            </a:r>
            <a:r>
              <a:rPr kumimoji="1" lang="en-US" altLang="zh-CN" sz="2400" dirty="0">
                <a:latin typeface="Times New Roman" pitchFamily="18" charset="0"/>
                <a:ea typeface="隶书" pitchFamily="49" charset="-122"/>
              </a:rPr>
              <a:t>[6]=“Hello”;</a:t>
            </a:r>
          </a:p>
          <a:p>
            <a:pPr eaLnBrk="1" hangingPunct="1"/>
            <a:r>
              <a:rPr kumimoji="1" lang="en-US" altLang="zh-CN" sz="2400" dirty="0">
                <a:latin typeface="Times New Roman" pitchFamily="18" charset="0"/>
                <a:ea typeface="隶书" pitchFamily="49" charset="-122"/>
              </a:rPr>
              <a:t>     char </a:t>
            </a:r>
            <a:r>
              <a:rPr kumimoji="1" lang="en-US" altLang="zh-CN" sz="2400" dirty="0" err="1">
                <a:latin typeface="Times New Roman" pitchFamily="18" charset="0"/>
                <a:ea typeface="隶书" pitchFamily="49" charset="-122"/>
              </a:rPr>
              <a:t>ch</a:t>
            </a:r>
            <a:r>
              <a:rPr kumimoji="1" lang="en-US" altLang="zh-CN" sz="2400" dirty="0">
                <a:latin typeface="Times New Roman" pitchFamily="18" charset="0"/>
                <a:ea typeface="隶书" pitchFamily="49" charset="-122"/>
              </a:rPr>
              <a:t>[]=“Hello”;</a:t>
            </a:r>
          </a:p>
        </p:txBody>
      </p:sp>
    </p:spTree>
    <p:extLst>
      <p:ext uri="{BB962C8B-B14F-4D97-AF65-F5344CB8AC3E}">
        <p14:creationId xmlns:p14="http://schemas.microsoft.com/office/powerpoint/2010/main" val="1123206692"/>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6">
                                            <p:txEl>
                                              <p:pRg st="1" end="1"/>
                                            </p:txEl>
                                          </p:spTgt>
                                        </p:tgtEl>
                                        <p:attrNameLst>
                                          <p:attrName>style.visibility</p:attrName>
                                        </p:attrNameLst>
                                      </p:cBhvr>
                                      <p:to>
                                        <p:strVal val="visible"/>
                                      </p:to>
                                    </p:set>
                                    <p:anim calcmode="lin" valueType="num">
                                      <p:cBhvr additive="base">
                                        <p:cTn id="13" dur="500" fill="hold"/>
                                        <p:tgtEl>
                                          <p:spTgt spid="16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6">
                                            <p:txEl>
                                              <p:pRg st="2" end="2"/>
                                            </p:txEl>
                                          </p:spTgt>
                                        </p:tgtEl>
                                        <p:attrNameLst>
                                          <p:attrName>style.visibility</p:attrName>
                                        </p:attrNameLst>
                                      </p:cBhvr>
                                      <p:to>
                                        <p:strVal val="visible"/>
                                      </p:to>
                                    </p:set>
                                    <p:anim calcmode="lin" valueType="num">
                                      <p:cBhvr additive="base">
                                        <p:cTn id="19" dur="500" fill="hold"/>
                                        <p:tgtEl>
                                          <p:spTgt spid="163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6">
                                            <p:txEl>
                                              <p:pRg st="3" end="3"/>
                                            </p:txEl>
                                          </p:spTgt>
                                        </p:tgtEl>
                                        <p:attrNameLst>
                                          <p:attrName>style.visibility</p:attrName>
                                        </p:attrNameLst>
                                      </p:cBhvr>
                                      <p:to>
                                        <p:strVal val="visible"/>
                                      </p:to>
                                    </p:set>
                                    <p:anim calcmode="lin" valueType="num">
                                      <p:cBhvr additive="base">
                                        <p:cTn id="25" dur="500" fill="hold"/>
                                        <p:tgtEl>
                                          <p:spTgt spid="1638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6405"/>
                                        </p:tgtEl>
                                        <p:attrNameLst>
                                          <p:attrName>style.visibility</p:attrName>
                                        </p:attrNameLst>
                                      </p:cBhvr>
                                      <p:to>
                                        <p:strVal val="visible"/>
                                      </p:to>
                                    </p:set>
                                    <p:animEffect transition="in" filter="box(out)">
                                      <p:cBhvr>
                                        <p:cTn id="31" dur="500"/>
                                        <p:tgtEl>
                                          <p:spTgt spid="16405"/>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arn(inVertical)">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bldLvl="4" autoUpdateAnimBg="0"/>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5853" y="394862"/>
            <a:ext cx="7988968" cy="3323987"/>
          </a:xfrm>
          <a:prstGeom prst="rect">
            <a:avLst/>
          </a:prstGeom>
          <a:ln>
            <a:solidFill>
              <a:srgbClr val="0000FF"/>
            </a:solidFill>
          </a:ln>
        </p:spPr>
        <p:txBody>
          <a:bodyPr wrap="square">
            <a:spAutoFit/>
          </a:bodyPr>
          <a:lstStyle/>
          <a:p>
            <a:pPr eaLnBrk="1" hangingPunct="1">
              <a:lnSpc>
                <a:spcPct val="150000"/>
              </a:lnSpc>
            </a:pPr>
            <a:r>
              <a:rPr kumimoji="1" lang="zh-CN" altLang="en-US" sz="2800" dirty="0">
                <a:latin typeface="Times New Roman" pitchFamily="18" charset="0"/>
                <a:ea typeface="隶书" pitchFamily="49" charset="-122"/>
              </a:rPr>
              <a:t>思考：下列哪些能正确地对字符串</a:t>
            </a:r>
            <a:r>
              <a:rPr kumimoji="1" lang="en-US" altLang="zh-CN" sz="2800" dirty="0">
                <a:latin typeface="Times New Roman" pitchFamily="18" charset="0"/>
                <a:ea typeface="隶书" pitchFamily="49" charset="-122"/>
              </a:rPr>
              <a:t>“hello”</a:t>
            </a:r>
            <a:r>
              <a:rPr kumimoji="1" lang="zh-CN" altLang="en-US" sz="2800" dirty="0">
                <a:latin typeface="Times New Roman" pitchFamily="18" charset="0"/>
                <a:ea typeface="隶书" pitchFamily="49" charset="-122"/>
              </a:rPr>
              <a:t>初始化的       </a:t>
            </a:r>
            <a:endParaRPr kumimoji="1" lang="en-US" altLang="zh-CN" sz="2800" dirty="0">
              <a:latin typeface="Times New Roman" pitchFamily="18" charset="0"/>
              <a:ea typeface="隶书" pitchFamily="49" charset="-122"/>
            </a:endParaRPr>
          </a:p>
          <a:p>
            <a:pPr eaLnBrk="1" hangingPunct="1">
              <a:lnSpc>
                <a:spcPct val="150000"/>
              </a:lnSpc>
            </a:pPr>
            <a:r>
              <a:rPr kumimoji="1" lang="en-US" altLang="zh-CN" sz="2800" dirty="0">
                <a:latin typeface="Times New Roman" pitchFamily="18" charset="0"/>
                <a:ea typeface="隶书" pitchFamily="49" charset="-122"/>
              </a:rPr>
              <a:t>     char </a:t>
            </a:r>
            <a:r>
              <a:rPr kumimoji="1" lang="en-US" altLang="zh-CN" sz="2800" dirty="0" err="1">
                <a:latin typeface="Times New Roman" pitchFamily="18" charset="0"/>
                <a:ea typeface="隶书" pitchFamily="49" charset="-122"/>
              </a:rPr>
              <a:t>ch</a:t>
            </a:r>
            <a:r>
              <a:rPr kumimoji="1" lang="en-US" altLang="zh-CN" sz="2800" dirty="0">
                <a:latin typeface="Times New Roman" pitchFamily="18" charset="0"/>
                <a:ea typeface="隶书" pitchFamily="49" charset="-122"/>
              </a:rPr>
              <a:t>[</a:t>
            </a:r>
            <a:r>
              <a:rPr kumimoji="1" lang="en-US" altLang="zh-CN" sz="2800" dirty="0">
                <a:solidFill>
                  <a:srgbClr val="FF0000"/>
                </a:solidFill>
                <a:latin typeface="Times New Roman" pitchFamily="18" charset="0"/>
                <a:ea typeface="隶书" pitchFamily="49" charset="-122"/>
              </a:rPr>
              <a:t>6</a:t>
            </a:r>
            <a:r>
              <a:rPr kumimoji="1" lang="en-US" altLang="zh-CN" sz="2800" dirty="0">
                <a:latin typeface="Times New Roman" pitchFamily="18" charset="0"/>
                <a:ea typeface="隶书" pitchFamily="49" charset="-122"/>
              </a:rPr>
              <a:t>]=</a:t>
            </a:r>
            <a:r>
              <a:rPr kumimoji="1" lang="en-US" altLang="zh-CN" sz="2800" dirty="0">
                <a:solidFill>
                  <a:srgbClr val="FF0000"/>
                </a:solidFill>
                <a:latin typeface="Times New Roman" pitchFamily="18" charset="0"/>
                <a:ea typeface="隶书" pitchFamily="49" charset="-122"/>
              </a:rPr>
              <a:t>{</a:t>
            </a:r>
            <a:r>
              <a:rPr kumimoji="1" lang="en-US" altLang="zh-CN" sz="2800" dirty="0">
                <a:latin typeface="Times New Roman" pitchFamily="18" charset="0"/>
                <a:ea typeface="隶书" pitchFamily="49" charset="-122"/>
              </a:rPr>
              <a:t>“Hello”</a:t>
            </a:r>
            <a:r>
              <a:rPr kumimoji="1" lang="en-US" altLang="zh-CN" sz="2800" dirty="0">
                <a:solidFill>
                  <a:srgbClr val="FF0000"/>
                </a:solidFill>
                <a:latin typeface="Times New Roman" pitchFamily="18" charset="0"/>
                <a:ea typeface="隶书" pitchFamily="49" charset="-122"/>
              </a:rPr>
              <a:t>}</a:t>
            </a:r>
            <a:r>
              <a:rPr kumimoji="1" lang="en-US" altLang="zh-CN" sz="2800" dirty="0">
                <a:latin typeface="Times New Roman" pitchFamily="18" charset="0"/>
                <a:ea typeface="隶书" pitchFamily="49" charset="-122"/>
              </a:rPr>
              <a:t>;</a:t>
            </a:r>
          </a:p>
          <a:p>
            <a:pPr eaLnBrk="1" hangingPunct="1">
              <a:lnSpc>
                <a:spcPct val="150000"/>
              </a:lnSpc>
            </a:pPr>
            <a:r>
              <a:rPr kumimoji="1" lang="en-US" altLang="zh-CN" sz="2800" dirty="0">
                <a:latin typeface="Times New Roman" pitchFamily="18" charset="0"/>
                <a:ea typeface="隶书" pitchFamily="49" charset="-122"/>
              </a:rPr>
              <a:t>     char </a:t>
            </a:r>
            <a:r>
              <a:rPr kumimoji="1" lang="en-US" altLang="zh-CN" sz="2800" dirty="0" err="1">
                <a:latin typeface="Times New Roman" pitchFamily="18" charset="0"/>
                <a:ea typeface="隶书" pitchFamily="49" charset="-122"/>
              </a:rPr>
              <a:t>ch</a:t>
            </a:r>
            <a:r>
              <a:rPr kumimoji="1" lang="en-US" altLang="zh-CN" sz="2800" dirty="0">
                <a:latin typeface="Times New Roman" pitchFamily="18" charset="0"/>
                <a:ea typeface="隶书" pitchFamily="49" charset="-122"/>
              </a:rPr>
              <a:t>[</a:t>
            </a:r>
            <a:r>
              <a:rPr kumimoji="1" lang="en-US" altLang="zh-CN" sz="2800" dirty="0">
                <a:solidFill>
                  <a:srgbClr val="FF0000"/>
                </a:solidFill>
                <a:latin typeface="Times New Roman" pitchFamily="18" charset="0"/>
                <a:ea typeface="隶书" pitchFamily="49" charset="-122"/>
              </a:rPr>
              <a:t> </a:t>
            </a:r>
            <a:r>
              <a:rPr kumimoji="1" lang="en-US" altLang="zh-CN" sz="2800" dirty="0">
                <a:latin typeface="Times New Roman" pitchFamily="18" charset="0"/>
                <a:ea typeface="隶书" pitchFamily="49" charset="-122"/>
              </a:rPr>
              <a:t>]=“Hello”;</a:t>
            </a:r>
          </a:p>
          <a:p>
            <a:pPr eaLnBrk="1" hangingPunct="1">
              <a:lnSpc>
                <a:spcPct val="150000"/>
              </a:lnSpc>
            </a:pPr>
            <a:r>
              <a:rPr kumimoji="1" lang="en-US" altLang="zh-CN" sz="2800" dirty="0">
                <a:latin typeface="Times New Roman" pitchFamily="18" charset="0"/>
                <a:ea typeface="隶书" pitchFamily="49" charset="-122"/>
              </a:rPr>
              <a:t>     char </a:t>
            </a:r>
            <a:r>
              <a:rPr kumimoji="1" lang="en-US" altLang="zh-CN" sz="2800" dirty="0" err="1">
                <a:latin typeface="Times New Roman" pitchFamily="18" charset="0"/>
                <a:ea typeface="隶书" pitchFamily="49" charset="-122"/>
              </a:rPr>
              <a:t>ch</a:t>
            </a:r>
            <a:r>
              <a:rPr kumimoji="1" lang="en-US" altLang="zh-CN" sz="2800" dirty="0">
                <a:latin typeface="Times New Roman" pitchFamily="18" charset="0"/>
                <a:ea typeface="隶书" pitchFamily="49" charset="-122"/>
              </a:rPr>
              <a:t>[]=</a:t>
            </a:r>
            <a:r>
              <a:rPr kumimoji="1" lang="en-US" altLang="zh-CN" sz="2800" dirty="0">
                <a:solidFill>
                  <a:srgbClr val="FF0000"/>
                </a:solidFill>
                <a:latin typeface="Times New Roman" pitchFamily="18" charset="0"/>
                <a:ea typeface="隶书" pitchFamily="49" charset="-122"/>
              </a:rPr>
              <a:t>{</a:t>
            </a:r>
            <a:r>
              <a:rPr kumimoji="1" lang="en-US" altLang="zh-CN" sz="2800" dirty="0">
                <a:latin typeface="Times New Roman" pitchFamily="18" charset="0"/>
                <a:ea typeface="隶书" pitchFamily="49" charset="-122"/>
              </a:rPr>
              <a:t>‘</a:t>
            </a:r>
            <a:r>
              <a:rPr kumimoji="1" lang="en-US" altLang="zh-CN" sz="2800" dirty="0" err="1">
                <a:latin typeface="Times New Roman" pitchFamily="18" charset="0"/>
                <a:ea typeface="隶书" pitchFamily="49" charset="-122"/>
              </a:rPr>
              <a:t>H’,‘e’,‘l’,‘l’,‘o</a:t>
            </a:r>
            <a:r>
              <a:rPr kumimoji="1" lang="en-US" altLang="zh-CN" sz="2800" dirty="0">
                <a:latin typeface="Times New Roman" pitchFamily="18" charset="0"/>
                <a:ea typeface="隶书" pitchFamily="49" charset="-122"/>
              </a:rPr>
              <a:t>’</a:t>
            </a:r>
            <a:r>
              <a:rPr kumimoji="1" lang="en-US" altLang="zh-CN" sz="2800" dirty="0">
                <a:solidFill>
                  <a:srgbClr val="FF0000"/>
                </a:solidFill>
                <a:latin typeface="Times New Roman" pitchFamily="18" charset="0"/>
                <a:ea typeface="隶书" pitchFamily="49" charset="-122"/>
              </a:rPr>
              <a:t>}</a:t>
            </a:r>
            <a:r>
              <a:rPr kumimoji="1" lang="en-US" altLang="zh-CN" sz="2800" dirty="0">
                <a:latin typeface="Times New Roman" pitchFamily="18" charset="0"/>
                <a:ea typeface="隶书" pitchFamily="49" charset="-122"/>
              </a:rPr>
              <a:t>;</a:t>
            </a:r>
          </a:p>
          <a:p>
            <a:pPr eaLnBrk="1" hangingPunct="1">
              <a:lnSpc>
                <a:spcPct val="150000"/>
              </a:lnSpc>
            </a:pPr>
            <a:r>
              <a:rPr kumimoji="1" lang="en-US" altLang="zh-CN" sz="2800" dirty="0">
                <a:latin typeface="Times New Roman" pitchFamily="18" charset="0"/>
                <a:ea typeface="隶书" pitchFamily="49" charset="-122"/>
              </a:rPr>
              <a:t>     char </a:t>
            </a:r>
            <a:r>
              <a:rPr kumimoji="1" lang="en-US" altLang="zh-CN" sz="2800" dirty="0" err="1">
                <a:latin typeface="Times New Roman" pitchFamily="18" charset="0"/>
                <a:ea typeface="隶书" pitchFamily="49" charset="-122"/>
              </a:rPr>
              <a:t>ch</a:t>
            </a:r>
            <a:r>
              <a:rPr kumimoji="1" lang="en-US" altLang="zh-CN" sz="2800" dirty="0">
                <a:latin typeface="Times New Roman" pitchFamily="18" charset="0"/>
                <a:ea typeface="隶书" pitchFamily="49" charset="-122"/>
              </a:rPr>
              <a:t>[</a:t>
            </a:r>
            <a:r>
              <a:rPr kumimoji="1" lang="en-US" altLang="zh-CN" sz="2800" dirty="0">
                <a:solidFill>
                  <a:srgbClr val="FF0000"/>
                </a:solidFill>
                <a:latin typeface="Times New Roman" pitchFamily="18" charset="0"/>
                <a:ea typeface="隶书" pitchFamily="49" charset="-122"/>
              </a:rPr>
              <a:t>6</a:t>
            </a:r>
            <a:r>
              <a:rPr kumimoji="1" lang="en-US" altLang="zh-CN" sz="2800" dirty="0">
                <a:latin typeface="Times New Roman" pitchFamily="18" charset="0"/>
                <a:ea typeface="隶书" pitchFamily="49" charset="-122"/>
              </a:rPr>
              <a:t>]=</a:t>
            </a:r>
            <a:r>
              <a:rPr kumimoji="1" lang="en-US" altLang="zh-CN" sz="2800" dirty="0">
                <a:solidFill>
                  <a:srgbClr val="FF0000"/>
                </a:solidFill>
                <a:latin typeface="Times New Roman" pitchFamily="18" charset="0"/>
                <a:ea typeface="隶书" pitchFamily="49" charset="-122"/>
              </a:rPr>
              <a:t>{</a:t>
            </a:r>
            <a:r>
              <a:rPr kumimoji="1" lang="en-US" altLang="zh-CN" sz="2800" dirty="0">
                <a:latin typeface="Times New Roman" pitchFamily="18" charset="0"/>
                <a:ea typeface="隶书" pitchFamily="49" charset="-122"/>
              </a:rPr>
              <a:t>‘</a:t>
            </a:r>
            <a:r>
              <a:rPr kumimoji="1" lang="en-US" altLang="zh-CN" sz="2800" dirty="0" err="1">
                <a:latin typeface="Times New Roman" pitchFamily="18" charset="0"/>
                <a:ea typeface="隶书" pitchFamily="49" charset="-122"/>
              </a:rPr>
              <a:t>H’,‘e’,‘l’,‘l’,‘o</a:t>
            </a:r>
            <a:r>
              <a:rPr kumimoji="1" lang="en-US" altLang="zh-CN" sz="2800" dirty="0">
                <a:latin typeface="Times New Roman" pitchFamily="18" charset="0"/>
                <a:ea typeface="隶书" pitchFamily="49" charset="-122"/>
              </a:rPr>
              <a:t>’</a:t>
            </a:r>
            <a:r>
              <a:rPr kumimoji="1" lang="en-US" altLang="zh-CN" sz="2800" dirty="0">
                <a:solidFill>
                  <a:srgbClr val="FF0000"/>
                </a:solidFill>
                <a:latin typeface="Times New Roman" pitchFamily="18" charset="0"/>
                <a:ea typeface="隶书" pitchFamily="49" charset="-122"/>
              </a:rPr>
              <a:t>}</a:t>
            </a:r>
            <a:r>
              <a:rPr kumimoji="1" lang="en-US" altLang="zh-CN" sz="2800" dirty="0">
                <a:latin typeface="Times New Roman" pitchFamily="18" charset="0"/>
                <a:ea typeface="隶书" pitchFamily="49" charset="-122"/>
              </a:rPr>
              <a:t>;</a:t>
            </a:r>
          </a:p>
        </p:txBody>
      </p:sp>
      <p:grpSp>
        <p:nvGrpSpPr>
          <p:cNvPr id="22" name="Group 49"/>
          <p:cNvGrpSpPr>
            <a:grpSpLocks/>
          </p:cNvGrpSpPr>
          <p:nvPr/>
        </p:nvGrpSpPr>
        <p:grpSpPr bwMode="auto">
          <a:xfrm>
            <a:off x="5294396" y="2402315"/>
            <a:ext cx="414338" cy="603250"/>
            <a:chOff x="2472" y="2268"/>
            <a:chExt cx="192" cy="216"/>
          </a:xfrm>
        </p:grpSpPr>
        <p:sp>
          <p:nvSpPr>
            <p:cNvPr id="23" name="Line 47"/>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4" name="Line 48"/>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27" name="Group 19"/>
          <p:cNvGrpSpPr>
            <a:grpSpLocks/>
          </p:cNvGrpSpPr>
          <p:nvPr/>
        </p:nvGrpSpPr>
        <p:grpSpPr bwMode="auto">
          <a:xfrm>
            <a:off x="762878" y="4054513"/>
            <a:ext cx="7485062" cy="2000250"/>
            <a:chOff x="459" y="1466"/>
            <a:chExt cx="4715" cy="1260"/>
          </a:xfrm>
        </p:grpSpPr>
        <p:sp>
          <p:nvSpPr>
            <p:cNvPr id="29" name="Text Box 18"/>
            <p:cNvSpPr txBox="1">
              <a:spLocks noChangeArrowheads="1"/>
            </p:cNvSpPr>
            <p:nvPr/>
          </p:nvSpPr>
          <p:spPr bwMode="auto">
            <a:xfrm>
              <a:off x="459" y="1466"/>
              <a:ext cx="4715" cy="1260"/>
            </a:xfrm>
            <a:prstGeom prst="rect">
              <a:avLst/>
            </a:prstGeom>
            <a:no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zh-CN" sz="2400" dirty="0">
                  <a:latin typeface="Times New Roman" pitchFamily="18" charset="0"/>
                  <a:ea typeface="隶书" pitchFamily="49" charset="-122"/>
                </a:rPr>
                <a:t> </a:t>
              </a:r>
              <a:r>
                <a:rPr kumimoji="1" lang="en-US" altLang="zh-CN" sz="2400" dirty="0">
                  <a:latin typeface="Times New Roman" pitchFamily="18" charset="0"/>
                  <a:ea typeface="隶书" pitchFamily="49" charset="-122"/>
                </a:rPr>
                <a:t>“Hello”</a:t>
              </a:r>
              <a:r>
                <a:rPr kumimoji="1" lang="zh-CN" altLang="zh-CN" sz="2400" dirty="0">
                  <a:latin typeface="Times New Roman" pitchFamily="18" charset="0"/>
                  <a:ea typeface="隶书" pitchFamily="49" charset="-122"/>
                </a:rPr>
                <a:t>共5个字符，在内存占6个字节</a:t>
              </a:r>
              <a:endParaRPr kumimoji="1" lang="en-US" altLang="zh-CN" sz="2000" dirty="0">
                <a:latin typeface="Times New Roman" pitchFamily="18" charset="0"/>
              </a:endParaRPr>
            </a:p>
          </p:txBody>
        </p:sp>
        <p:grpSp>
          <p:nvGrpSpPr>
            <p:cNvPr id="30" name="Group 3"/>
            <p:cNvGrpSpPr>
              <a:grpSpLocks/>
            </p:cNvGrpSpPr>
            <p:nvPr/>
          </p:nvGrpSpPr>
          <p:grpSpPr bwMode="auto">
            <a:xfrm>
              <a:off x="1548" y="1835"/>
              <a:ext cx="2311" cy="301"/>
              <a:chOff x="1549" y="2121"/>
              <a:chExt cx="2311" cy="301"/>
            </a:xfrm>
          </p:grpSpPr>
          <p:sp>
            <p:nvSpPr>
              <p:cNvPr id="38" name="Line 4"/>
              <p:cNvSpPr>
                <a:spLocks noChangeShapeType="1"/>
              </p:cNvSpPr>
              <p:nvPr/>
            </p:nvSpPr>
            <p:spPr bwMode="auto">
              <a:xfrm>
                <a:off x="2667" y="2145"/>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5"/>
              <p:cNvSpPr>
                <a:spLocks noChangeShapeType="1"/>
              </p:cNvSpPr>
              <p:nvPr/>
            </p:nvSpPr>
            <p:spPr bwMode="auto">
              <a:xfrm>
                <a:off x="1934"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6"/>
              <p:cNvSpPr>
                <a:spLocks noChangeShapeType="1"/>
              </p:cNvSpPr>
              <p:nvPr/>
            </p:nvSpPr>
            <p:spPr bwMode="auto">
              <a:xfrm>
                <a:off x="2300"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7"/>
              <p:cNvSpPr>
                <a:spLocks noChangeShapeType="1"/>
              </p:cNvSpPr>
              <p:nvPr/>
            </p:nvSpPr>
            <p:spPr bwMode="auto">
              <a:xfrm>
                <a:off x="3056" y="213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8"/>
              <p:cNvSpPr>
                <a:spLocks noChangeShapeType="1"/>
              </p:cNvSpPr>
              <p:nvPr/>
            </p:nvSpPr>
            <p:spPr bwMode="auto">
              <a:xfrm>
                <a:off x="3445"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9"/>
              <p:cNvSpPr>
                <a:spLocks noChangeArrowheads="1"/>
              </p:cNvSpPr>
              <p:nvPr/>
            </p:nvSpPr>
            <p:spPr bwMode="auto">
              <a:xfrm>
                <a:off x="1549" y="2121"/>
                <a:ext cx="2311" cy="3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dirty="0">
                    <a:latin typeface="Times New Roman" pitchFamily="18" charset="0"/>
                  </a:rPr>
                  <a:t> </a:t>
                </a:r>
                <a:r>
                  <a:rPr kumimoji="1" lang="en-US" altLang="zh-CN" sz="2000" dirty="0">
                    <a:latin typeface="宋体" charset="-122"/>
                  </a:rPr>
                  <a:t>H</a:t>
                </a:r>
                <a:r>
                  <a:rPr kumimoji="1" lang="en-US" altLang="zh-CN" sz="2000" dirty="0">
                    <a:solidFill>
                      <a:schemeClr val="bg2"/>
                    </a:solidFill>
                    <a:latin typeface="宋体" charset="-122"/>
                  </a:rPr>
                  <a:t>    </a:t>
                </a:r>
                <a:r>
                  <a:rPr kumimoji="1" lang="en-US" altLang="zh-CN" sz="2000" dirty="0">
                    <a:latin typeface="宋体" charset="-122"/>
                  </a:rPr>
                  <a:t>e    l    </a:t>
                </a:r>
                <a:r>
                  <a:rPr kumimoji="1" lang="en-US" altLang="zh-CN" sz="2000" dirty="0" err="1">
                    <a:latin typeface="宋体" charset="-122"/>
                  </a:rPr>
                  <a:t>l</a:t>
                </a:r>
                <a:r>
                  <a:rPr kumimoji="1" lang="en-US" altLang="zh-CN" sz="2000" dirty="0">
                    <a:latin typeface="宋体" charset="-122"/>
                  </a:rPr>
                  <a:t>   o    \0</a:t>
                </a:r>
                <a:endParaRPr kumimoji="1" lang="en-US" altLang="zh-CN" sz="4000" dirty="0">
                  <a:latin typeface="Times New Roman" pitchFamily="18" charset="0"/>
                </a:endParaRPr>
              </a:p>
            </p:txBody>
          </p:sp>
        </p:grpSp>
        <p:grpSp>
          <p:nvGrpSpPr>
            <p:cNvPr id="31" name="Group 11"/>
            <p:cNvGrpSpPr>
              <a:grpSpLocks/>
            </p:cNvGrpSpPr>
            <p:nvPr/>
          </p:nvGrpSpPr>
          <p:grpSpPr bwMode="auto">
            <a:xfrm>
              <a:off x="1548" y="2238"/>
              <a:ext cx="1896" cy="301"/>
              <a:chOff x="1540" y="2115"/>
              <a:chExt cx="1896" cy="301"/>
            </a:xfrm>
          </p:grpSpPr>
          <p:sp>
            <p:nvSpPr>
              <p:cNvPr id="32" name="Line 12"/>
              <p:cNvSpPr>
                <a:spLocks noChangeShapeType="1"/>
              </p:cNvSpPr>
              <p:nvPr/>
            </p:nvSpPr>
            <p:spPr bwMode="auto">
              <a:xfrm>
                <a:off x="2667" y="2145"/>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3"/>
              <p:cNvSpPr>
                <a:spLocks noChangeShapeType="1"/>
              </p:cNvSpPr>
              <p:nvPr/>
            </p:nvSpPr>
            <p:spPr bwMode="auto">
              <a:xfrm>
                <a:off x="1934"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4"/>
              <p:cNvSpPr>
                <a:spLocks noChangeShapeType="1"/>
              </p:cNvSpPr>
              <p:nvPr/>
            </p:nvSpPr>
            <p:spPr bwMode="auto">
              <a:xfrm>
                <a:off x="2300" y="2144"/>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5"/>
              <p:cNvSpPr>
                <a:spLocks noChangeShapeType="1"/>
              </p:cNvSpPr>
              <p:nvPr/>
            </p:nvSpPr>
            <p:spPr bwMode="auto">
              <a:xfrm>
                <a:off x="3056" y="213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7"/>
              <p:cNvSpPr>
                <a:spLocks noChangeArrowheads="1"/>
              </p:cNvSpPr>
              <p:nvPr/>
            </p:nvSpPr>
            <p:spPr bwMode="auto">
              <a:xfrm>
                <a:off x="1540" y="2115"/>
                <a:ext cx="1896" cy="3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dirty="0">
                    <a:latin typeface="宋体" charset="-122"/>
                  </a:rPr>
                  <a:t> H    e    l    </a:t>
                </a:r>
                <a:r>
                  <a:rPr kumimoji="1" lang="en-US" altLang="zh-CN" sz="2000" dirty="0" err="1">
                    <a:latin typeface="宋体" charset="-122"/>
                  </a:rPr>
                  <a:t>l</a:t>
                </a:r>
                <a:r>
                  <a:rPr kumimoji="1" lang="en-US" altLang="zh-CN" sz="2000" dirty="0">
                    <a:latin typeface="宋体" charset="-122"/>
                  </a:rPr>
                  <a:t>   o</a:t>
                </a:r>
                <a:endParaRPr kumimoji="1" lang="en-US" altLang="zh-CN" sz="4000" dirty="0">
                  <a:latin typeface="Times New Roman" pitchFamily="18" charset="0"/>
                </a:endParaRPr>
              </a:p>
            </p:txBody>
          </p:sp>
        </p:grpSp>
      </p:grpSp>
    </p:spTree>
    <p:extLst>
      <p:ext uri="{BB962C8B-B14F-4D97-AF65-F5344CB8AC3E}">
        <p14:creationId xmlns:p14="http://schemas.microsoft.com/office/powerpoint/2010/main" val="3176087550"/>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out)">
                                      <p:cBhvr>
                                        <p:cTn id="12" dur="500"/>
                                        <p:tgtEl>
                                          <p:spTgt spid="2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8600" y="609600"/>
            <a:ext cx="86106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Clr>
                <a:schemeClr val="accent2"/>
              </a:buClr>
              <a:buFont typeface="Wingdings" pitchFamily="2" charset="2"/>
              <a:buChar char="v"/>
            </a:pPr>
            <a:r>
              <a:rPr kumimoji="1" lang="zh-CN" altLang="en-US" sz="2400">
                <a:latin typeface="Times New Roman" pitchFamily="18" charset="0"/>
                <a:ea typeface="隶书" pitchFamily="49" charset="-122"/>
              </a:rPr>
              <a:t>字符串的输入输出</a:t>
            </a:r>
            <a:endParaRPr kumimoji="1" lang="zh-CN" altLang="en-US" sz="2400">
              <a:latin typeface="Times New Roman" pitchFamily="18" charset="0"/>
            </a:endParaRPr>
          </a:p>
          <a:p>
            <a:pPr lvl="3">
              <a:buClr>
                <a:srgbClr val="FFCC00"/>
              </a:buClr>
              <a:buFont typeface="Wingdings" pitchFamily="2" charset="2"/>
              <a:buChar char="l"/>
            </a:pPr>
            <a:r>
              <a:rPr kumimoji="1" lang="zh-CN" altLang="en-US" sz="2400">
                <a:latin typeface="Times New Roman" pitchFamily="18" charset="0"/>
                <a:ea typeface="隶书" pitchFamily="49" charset="-122"/>
              </a:rPr>
              <a:t>逐个字符</a:t>
            </a:r>
            <a:r>
              <a:rPr kumimoji="1" lang="en-US" altLang="zh-CN" sz="2400">
                <a:latin typeface="Times New Roman" pitchFamily="18" charset="0"/>
                <a:ea typeface="隶书" pitchFamily="49" charset="-122"/>
              </a:rPr>
              <a:t>I/O</a:t>
            </a:r>
            <a:r>
              <a:rPr kumimoji="1" lang="zh-CN" altLang="en-US" sz="2400">
                <a:latin typeface="Times New Roman" pitchFamily="18" charset="0"/>
                <a:ea typeface="隶书" pitchFamily="49" charset="-122"/>
              </a:rPr>
              <a:t>：   </a:t>
            </a:r>
            <a:r>
              <a:rPr kumimoji="1" lang="en-US" altLang="zh-CN" sz="2400">
                <a:latin typeface="Times New Roman" pitchFamily="18" charset="0"/>
                <a:ea typeface="隶书" pitchFamily="49" charset="-122"/>
              </a:rPr>
              <a:t>%c</a:t>
            </a:r>
          </a:p>
          <a:p>
            <a:pPr lvl="3">
              <a:buClr>
                <a:srgbClr val="FFCC00"/>
              </a:buClr>
              <a:buFont typeface="Wingdings" pitchFamily="2" charset="2"/>
              <a:buChar char="l"/>
            </a:pPr>
            <a:r>
              <a:rPr kumimoji="1" lang="zh-CN" altLang="en-US" sz="2400">
                <a:latin typeface="Times New Roman" pitchFamily="18" charset="0"/>
                <a:ea typeface="隶书" pitchFamily="49" charset="-122"/>
              </a:rPr>
              <a:t>整个字符串</a:t>
            </a:r>
            <a:r>
              <a:rPr kumimoji="1" lang="en-US" altLang="zh-CN" sz="2400">
                <a:latin typeface="Times New Roman" pitchFamily="18" charset="0"/>
                <a:ea typeface="隶书" pitchFamily="49" charset="-122"/>
              </a:rPr>
              <a:t>I/O</a:t>
            </a:r>
            <a:r>
              <a:rPr kumimoji="1" lang="zh-CN" altLang="en-US" sz="2400">
                <a:latin typeface="Times New Roman" pitchFamily="18" charset="0"/>
                <a:ea typeface="隶书" pitchFamily="49" charset="-122"/>
              </a:rPr>
              <a:t>：  </a:t>
            </a:r>
            <a:r>
              <a:rPr kumimoji="1" lang="en-US" altLang="zh-CN" sz="2400">
                <a:latin typeface="Times New Roman" pitchFamily="18" charset="0"/>
                <a:ea typeface="隶书" pitchFamily="49" charset="-122"/>
              </a:rPr>
              <a:t>%s</a:t>
            </a:r>
          </a:p>
        </p:txBody>
      </p:sp>
      <p:sp>
        <p:nvSpPr>
          <p:cNvPr id="18439" name="Rectangle 7"/>
          <p:cNvSpPr>
            <a:spLocks noChangeArrowheads="1"/>
          </p:cNvSpPr>
          <p:nvPr/>
        </p:nvSpPr>
        <p:spPr bwMode="auto">
          <a:xfrm>
            <a:off x="1966913" y="1912938"/>
            <a:ext cx="3757612" cy="3355975"/>
          </a:xfrm>
          <a:prstGeom prst="rect">
            <a:avLst/>
          </a:prstGeom>
          <a:noFill/>
          <a:ln w="38100">
            <a:solidFill>
              <a:srgbClr val="0000FF"/>
            </a:solidFill>
            <a:miter lim="800000"/>
            <a:headEnd/>
            <a:tailEnd/>
          </a:ln>
          <a:effectLst/>
        </p:spPr>
        <p:txBody>
          <a:bodyPr wrap="none" lIns="90000" tIns="46800" rIns="90000" bIns="46800" anchor="ctr">
            <a:spAutoFit/>
          </a:bodyPr>
          <a:lstStyle/>
          <a:p>
            <a:pPr eaLnBrk="1" hangingPunct="1"/>
            <a:r>
              <a:rPr kumimoji="1" lang="zh-CN" altLang="zh-CN" sz="2400" b="1" dirty="0">
                <a:latin typeface="隶书" pitchFamily="49" charset="-122"/>
                <a:ea typeface="隶书" pitchFamily="49" charset="-122"/>
              </a:rPr>
              <a:t>例  用</a:t>
            </a:r>
            <a:r>
              <a:rPr kumimoji="1" lang="en-US" altLang="zh-CN" sz="2400" b="1" dirty="0">
                <a:latin typeface="隶书" pitchFamily="49" charset="-122"/>
                <a:ea typeface="隶书" pitchFamily="49" charset="-122"/>
              </a:rPr>
              <a:t>%c </a:t>
            </a:r>
            <a:endParaRPr kumimoji="1" lang="en-US" altLang="zh-CN" sz="2400" b="1" dirty="0">
              <a:latin typeface="Times New Roman" pitchFamily="18" charset="0"/>
            </a:endParaRPr>
          </a:p>
          <a:p>
            <a:pPr eaLnBrk="1" hangingPunct="1"/>
            <a:r>
              <a:rPr kumimoji="1" lang="en-US" altLang="zh-CN" sz="2400" b="1" dirty="0">
                <a:latin typeface="Times New Roman" pitchFamily="18" charset="0"/>
              </a:rPr>
              <a:t> main()</a:t>
            </a:r>
          </a:p>
          <a:p>
            <a:pPr eaLnBrk="1" hangingPunct="1"/>
            <a:r>
              <a:rPr kumimoji="1" lang="en-US" altLang="zh-CN" sz="2400" b="1" dirty="0">
                <a:latin typeface="Times New Roman" pitchFamily="18" charset="0"/>
              </a:rPr>
              <a:t>{    char   </a:t>
            </a:r>
            <a:r>
              <a:rPr kumimoji="1" lang="en-US" altLang="zh-CN" sz="2400" b="1" dirty="0" err="1">
                <a:latin typeface="Times New Roman" pitchFamily="18" charset="0"/>
              </a:rPr>
              <a:t>str</a:t>
            </a:r>
            <a:r>
              <a:rPr kumimoji="1" lang="en-US" altLang="zh-CN" sz="2400" b="1" dirty="0">
                <a:latin typeface="Times New Roman" pitchFamily="18" charset="0"/>
              </a:rPr>
              <a:t>[5];</a:t>
            </a:r>
          </a:p>
          <a:p>
            <a:pPr eaLnBrk="1" hangingPunct="1"/>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 </a:t>
            </a:r>
          </a:p>
          <a:p>
            <a:pPr eaLnBrk="1" hangingPunct="1"/>
            <a:r>
              <a:rPr kumimoji="1" lang="en-US" altLang="zh-CN" sz="2400" b="1" dirty="0">
                <a:latin typeface="Times New Roman" pitchFamily="18" charset="0"/>
              </a:rPr>
              <a:t>      for(</a:t>
            </a:r>
            <a:r>
              <a:rPr kumimoji="1" lang="en-US" altLang="zh-CN" sz="2400" b="1" dirty="0" err="1">
                <a:latin typeface="Times New Roman" pitchFamily="18" charset="0"/>
              </a:rPr>
              <a:t>i</a:t>
            </a:r>
            <a:r>
              <a:rPr kumimoji="1" lang="en-US" altLang="zh-CN" sz="2400" b="1" dirty="0">
                <a:latin typeface="Times New Roman" pitchFamily="18" charset="0"/>
              </a:rPr>
              <a:t>=0;i&lt;5;i++)</a:t>
            </a:r>
          </a:p>
          <a:p>
            <a:pPr eaLnBrk="1" hangingPunct="1"/>
            <a:r>
              <a:rPr kumimoji="1" lang="en-US" altLang="zh-CN" sz="2400" b="1" dirty="0">
                <a:latin typeface="Times New Roman" pitchFamily="18" charset="0"/>
              </a:rPr>
              <a:t>          </a:t>
            </a:r>
            <a:r>
              <a:rPr kumimoji="1" lang="en-US" altLang="zh-CN" sz="2400" b="1" dirty="0" err="1">
                <a:latin typeface="Times New Roman" pitchFamily="18" charset="0"/>
              </a:rPr>
              <a:t>scanf</a:t>
            </a:r>
            <a:r>
              <a:rPr kumimoji="1" lang="en-US" altLang="zh-CN" sz="2400" b="1" dirty="0">
                <a:latin typeface="Times New Roman" pitchFamily="18" charset="0"/>
              </a:rPr>
              <a:t>(“%c”, &amp;</a:t>
            </a:r>
            <a:r>
              <a:rPr kumimoji="1" lang="en-US" altLang="zh-CN" sz="2400" b="1" dirty="0" err="1">
                <a:latin typeface="Times New Roman" pitchFamily="18" charset="0"/>
              </a:rPr>
              <a:t>str</a:t>
            </a:r>
            <a:r>
              <a:rPr kumimoji="1" lang="en-US" altLang="zh-CN" sz="2400" b="1" dirty="0">
                <a:latin typeface="Times New Roman" pitchFamily="18" charset="0"/>
              </a:rPr>
              <a:t>[</a:t>
            </a:r>
            <a:r>
              <a:rPr kumimoji="1" lang="en-US" altLang="zh-CN" sz="2400" b="1" dirty="0" err="1">
                <a:latin typeface="Times New Roman" pitchFamily="18" charset="0"/>
              </a:rPr>
              <a:t>i</a:t>
            </a:r>
            <a:r>
              <a:rPr kumimoji="1" lang="en-US" altLang="zh-CN" sz="2400" b="1" dirty="0">
                <a:latin typeface="Times New Roman" pitchFamily="18" charset="0"/>
              </a:rPr>
              <a:t>]);</a:t>
            </a:r>
          </a:p>
          <a:p>
            <a:pPr eaLnBrk="1" hangingPunct="1"/>
            <a:r>
              <a:rPr kumimoji="1" lang="en-US" altLang="zh-CN" sz="2400" b="1" dirty="0">
                <a:latin typeface="Times New Roman" pitchFamily="18" charset="0"/>
              </a:rPr>
              <a:t>      for(</a:t>
            </a:r>
            <a:r>
              <a:rPr kumimoji="1" lang="en-US" altLang="zh-CN" sz="2400" b="1" dirty="0" err="1">
                <a:latin typeface="Times New Roman" pitchFamily="18" charset="0"/>
              </a:rPr>
              <a:t>i</a:t>
            </a:r>
            <a:r>
              <a:rPr kumimoji="1" lang="en-US" altLang="zh-CN" sz="2400" b="1" dirty="0">
                <a:latin typeface="Times New Roman" pitchFamily="18" charset="0"/>
              </a:rPr>
              <a:t>=0;i&lt;5;i++)</a:t>
            </a:r>
          </a:p>
          <a:p>
            <a:pPr eaLnBrk="1" hangingPunct="1"/>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(“%c”, </a:t>
            </a:r>
            <a:r>
              <a:rPr kumimoji="1" lang="en-US" altLang="zh-CN" sz="2400" b="1" dirty="0" err="1">
                <a:latin typeface="Times New Roman" pitchFamily="18" charset="0"/>
              </a:rPr>
              <a:t>str</a:t>
            </a:r>
            <a:r>
              <a:rPr kumimoji="1" lang="en-US" altLang="zh-CN" sz="2400" b="1" dirty="0">
                <a:latin typeface="Times New Roman" pitchFamily="18" charset="0"/>
              </a:rPr>
              <a:t>[</a:t>
            </a:r>
            <a:r>
              <a:rPr kumimoji="1" lang="en-US" altLang="zh-CN" sz="2400" b="1" dirty="0" err="1">
                <a:latin typeface="Times New Roman" pitchFamily="18" charset="0"/>
              </a:rPr>
              <a:t>i</a:t>
            </a:r>
            <a:r>
              <a:rPr kumimoji="1" lang="en-US" altLang="zh-CN" sz="2400" b="1" dirty="0">
                <a:latin typeface="Times New Roman" pitchFamily="18" charset="0"/>
              </a:rPr>
              <a:t>]);</a:t>
            </a:r>
            <a:endParaRPr kumimoji="1" lang="en-US" altLang="zh-CN" sz="2000" b="1" dirty="0">
              <a:latin typeface="Times New Roman" pitchFamily="18" charset="0"/>
            </a:endParaRPr>
          </a:p>
          <a:p>
            <a:pPr eaLnBrk="1" hangingPunct="1"/>
            <a:r>
              <a:rPr kumimoji="1" lang="en-US" altLang="zh-CN" sz="2000" b="1" dirty="0">
                <a:latin typeface="Times New Roman" pitchFamily="18" charset="0"/>
              </a:rPr>
              <a:t>}</a:t>
            </a:r>
          </a:p>
        </p:txBody>
      </p:sp>
      <p:sp>
        <p:nvSpPr>
          <p:cNvPr id="18442" name="Rectangle 10"/>
          <p:cNvSpPr>
            <a:spLocks noChangeArrowheads="1"/>
          </p:cNvSpPr>
          <p:nvPr/>
        </p:nvSpPr>
        <p:spPr bwMode="auto">
          <a:xfrm>
            <a:off x="1700213" y="3592513"/>
            <a:ext cx="2979737" cy="2260600"/>
          </a:xfrm>
          <a:prstGeom prst="rect">
            <a:avLst/>
          </a:prstGeom>
          <a:solidFill>
            <a:schemeClr val="bg1"/>
          </a:solidFill>
          <a:ln w="38100">
            <a:solidFill>
              <a:srgbClr val="0000FF"/>
            </a:solidFill>
            <a:miter lim="800000"/>
            <a:headEnd/>
            <a:tailEnd/>
          </a:ln>
          <a:effectLst/>
        </p:spPr>
        <p:txBody>
          <a:bodyPr wrap="none" lIns="90000" tIns="46800" rIns="90000" bIns="46800" anchor="ctr">
            <a:spAutoFit/>
          </a:bodyPr>
          <a:lstStyle/>
          <a:p>
            <a:pPr eaLnBrk="1" hangingPunct="1"/>
            <a:r>
              <a:rPr kumimoji="1" lang="zh-CN" altLang="zh-CN" sz="2400" b="1" dirty="0">
                <a:latin typeface="隶书" pitchFamily="49" charset="-122"/>
                <a:ea typeface="隶书" pitchFamily="49" charset="-122"/>
              </a:rPr>
              <a:t>例  用</a:t>
            </a:r>
            <a:r>
              <a:rPr kumimoji="1" lang="en-US" altLang="zh-CN" sz="2400" b="1" dirty="0">
                <a:latin typeface="隶书" pitchFamily="49" charset="-122"/>
                <a:ea typeface="隶书" pitchFamily="49" charset="-122"/>
              </a:rPr>
              <a:t>%s </a:t>
            </a:r>
            <a:endParaRPr kumimoji="1" lang="en-US" altLang="zh-CN" sz="2400" b="1" dirty="0">
              <a:latin typeface="Times New Roman" pitchFamily="18" charset="0"/>
            </a:endParaRPr>
          </a:p>
          <a:p>
            <a:pPr eaLnBrk="1" hangingPunct="1"/>
            <a:r>
              <a:rPr kumimoji="1" lang="en-US" altLang="zh-CN" sz="2400" b="1" dirty="0">
                <a:latin typeface="Times New Roman" pitchFamily="18" charset="0"/>
              </a:rPr>
              <a:t> main()</a:t>
            </a:r>
          </a:p>
          <a:p>
            <a:pPr eaLnBrk="1" hangingPunct="1"/>
            <a:r>
              <a:rPr kumimoji="1" lang="en-US" altLang="zh-CN" sz="2400" b="1" dirty="0">
                <a:latin typeface="Times New Roman" pitchFamily="18" charset="0"/>
              </a:rPr>
              <a:t>{    char   </a:t>
            </a:r>
            <a:r>
              <a:rPr kumimoji="1" lang="en-US" altLang="zh-CN" sz="2400" b="1" dirty="0" err="1">
                <a:latin typeface="Times New Roman" pitchFamily="18" charset="0"/>
              </a:rPr>
              <a:t>str</a:t>
            </a:r>
            <a:r>
              <a:rPr kumimoji="1" lang="en-US" altLang="zh-CN" sz="2400" b="1" dirty="0">
                <a:latin typeface="Times New Roman" pitchFamily="18" charset="0"/>
              </a:rPr>
              <a:t>[5];</a:t>
            </a:r>
          </a:p>
          <a:p>
            <a:pPr eaLnBrk="1" hangingPunct="1"/>
            <a:r>
              <a:rPr kumimoji="1" lang="en-US" altLang="zh-CN" sz="2400" b="1" dirty="0">
                <a:latin typeface="Times New Roman" pitchFamily="18" charset="0"/>
              </a:rPr>
              <a:t>      </a:t>
            </a:r>
            <a:r>
              <a:rPr kumimoji="1" lang="en-US" altLang="zh-CN" sz="2400" b="1" dirty="0" err="1">
                <a:latin typeface="Times New Roman" pitchFamily="18" charset="0"/>
              </a:rPr>
              <a:t>scanf</a:t>
            </a:r>
            <a:r>
              <a:rPr kumimoji="1" lang="en-US" altLang="zh-CN" sz="2400" b="1" dirty="0">
                <a:latin typeface="Times New Roman" pitchFamily="18" charset="0"/>
              </a:rPr>
              <a:t>(“%s”, </a:t>
            </a:r>
            <a:r>
              <a:rPr kumimoji="1" lang="en-US" altLang="zh-CN" sz="2400" b="1" dirty="0" err="1">
                <a:latin typeface="Times New Roman" pitchFamily="18" charset="0"/>
              </a:rPr>
              <a:t>str</a:t>
            </a:r>
            <a:r>
              <a:rPr kumimoji="1" lang="en-US" altLang="zh-CN" sz="2400" b="1" dirty="0">
                <a:latin typeface="Times New Roman" pitchFamily="18" charset="0"/>
              </a:rPr>
              <a:t>);</a:t>
            </a:r>
          </a:p>
          <a:p>
            <a:pPr eaLnBrk="1" hangingPunct="1"/>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(“%s”, </a:t>
            </a:r>
            <a:r>
              <a:rPr kumimoji="1" lang="en-US" altLang="zh-CN" sz="2400" b="1" dirty="0" err="1">
                <a:latin typeface="Times New Roman" pitchFamily="18" charset="0"/>
              </a:rPr>
              <a:t>str</a:t>
            </a:r>
            <a:r>
              <a:rPr kumimoji="1" lang="en-US" altLang="zh-CN" sz="2400" b="1" dirty="0">
                <a:latin typeface="Times New Roman" pitchFamily="18" charset="0"/>
              </a:rPr>
              <a:t>);</a:t>
            </a:r>
            <a:endParaRPr kumimoji="1" lang="en-US" altLang="zh-CN" sz="2000" b="1" dirty="0">
              <a:latin typeface="Times New Roman" pitchFamily="18" charset="0"/>
            </a:endParaRPr>
          </a:p>
          <a:p>
            <a:pPr eaLnBrk="1" hangingPunct="1"/>
            <a:r>
              <a:rPr kumimoji="1" lang="en-US" altLang="zh-CN" sz="2000" b="1" dirty="0">
                <a:latin typeface="Times New Roman" pitchFamily="18" charset="0"/>
              </a:rPr>
              <a:t>}</a:t>
            </a:r>
          </a:p>
        </p:txBody>
      </p:sp>
      <p:sp>
        <p:nvSpPr>
          <p:cNvPr id="18443" name="AutoShape 11"/>
          <p:cNvSpPr>
            <a:spLocks noChangeArrowheads="1"/>
          </p:cNvSpPr>
          <p:nvPr/>
        </p:nvSpPr>
        <p:spPr bwMode="auto">
          <a:xfrm>
            <a:off x="4254500" y="1409700"/>
            <a:ext cx="4138613" cy="2001838"/>
          </a:xfrm>
          <a:prstGeom prst="cloudCallout">
            <a:avLst>
              <a:gd name="adj1" fmla="val -58824"/>
              <a:gd name="adj2" fmla="val 117528"/>
            </a:avLst>
          </a:prstGeom>
          <a:solidFill>
            <a:srgbClr val="FFFF99"/>
          </a:solidFill>
          <a:ln w="38100">
            <a:solidFill>
              <a:schemeClr val="bg2"/>
            </a:solidFill>
            <a:round/>
            <a:headEnd/>
            <a:tailEnd/>
          </a:ln>
          <a:effectLst/>
        </p:spPr>
        <p:txBody>
          <a:bodyPr wrap="none" lIns="90000" tIns="46800" rIns="90000" bIns="46800" anchor="ctr">
            <a:spAutoFit/>
          </a:bodyPr>
          <a:lstStyle/>
          <a:p>
            <a:pPr algn="ctr" eaLnBrk="1" hangingPunct="1"/>
            <a:r>
              <a:rPr kumimoji="1" lang="zh-CN" altLang="en-US" sz="2000" b="1" dirty="0">
                <a:solidFill>
                  <a:srgbClr val="0000FF"/>
                </a:solidFill>
                <a:latin typeface="Times New Roman" pitchFamily="18" charset="0"/>
              </a:rPr>
              <a:t>用字符数组名</a:t>
            </a:r>
            <a:r>
              <a:rPr kumimoji="1" lang="en-US" altLang="zh-CN" sz="2000" b="1" dirty="0">
                <a:solidFill>
                  <a:srgbClr val="0000FF"/>
                </a:solidFill>
                <a:latin typeface="Times New Roman" pitchFamily="18" charset="0"/>
              </a:rPr>
              <a:t>,</a:t>
            </a:r>
            <a:r>
              <a:rPr kumimoji="1" lang="zh-CN" altLang="en-US" sz="2000" b="1" dirty="0">
                <a:solidFill>
                  <a:srgbClr val="FF0000"/>
                </a:solidFill>
                <a:latin typeface="Times New Roman" pitchFamily="18" charset="0"/>
              </a:rPr>
              <a:t>不要加</a:t>
            </a:r>
            <a:r>
              <a:rPr kumimoji="1" lang="en-US" altLang="zh-CN" sz="2000" b="1" dirty="0">
                <a:solidFill>
                  <a:srgbClr val="FF0000"/>
                </a:solidFill>
                <a:latin typeface="Times New Roman" pitchFamily="18" charset="0"/>
              </a:rPr>
              <a:t>&amp;</a:t>
            </a:r>
          </a:p>
          <a:p>
            <a:pPr algn="ctr" eaLnBrk="1" hangingPunct="1"/>
            <a:r>
              <a:rPr kumimoji="1" lang="zh-CN" altLang="en-US" sz="2000" b="1" dirty="0">
                <a:solidFill>
                  <a:srgbClr val="669900"/>
                </a:solidFill>
                <a:latin typeface="Times New Roman" pitchFamily="18" charset="0"/>
              </a:rPr>
              <a:t>输入串长度</a:t>
            </a:r>
            <a:r>
              <a:rPr kumimoji="1" lang="en-US" altLang="zh-CN" sz="2000" b="1" dirty="0">
                <a:solidFill>
                  <a:srgbClr val="669900"/>
                </a:solidFill>
                <a:latin typeface="Times New Roman" pitchFamily="18" charset="0"/>
              </a:rPr>
              <a:t>&lt;</a:t>
            </a:r>
            <a:r>
              <a:rPr kumimoji="1" lang="zh-CN" altLang="en-US" sz="2000" b="1" dirty="0">
                <a:solidFill>
                  <a:srgbClr val="669900"/>
                </a:solidFill>
                <a:latin typeface="Times New Roman" pitchFamily="18" charset="0"/>
              </a:rPr>
              <a:t>数组维数</a:t>
            </a:r>
          </a:p>
          <a:p>
            <a:pPr algn="ctr" eaLnBrk="1" hangingPunct="1"/>
            <a:r>
              <a:rPr kumimoji="1" lang="zh-CN" altLang="en-US" sz="2000" b="1" dirty="0">
                <a:solidFill>
                  <a:srgbClr val="FF9900"/>
                </a:solidFill>
                <a:latin typeface="Times New Roman" pitchFamily="18" charset="0"/>
              </a:rPr>
              <a:t>遇空格或回车结束</a:t>
            </a:r>
          </a:p>
          <a:p>
            <a:pPr algn="ctr" eaLnBrk="1" hangingPunct="1"/>
            <a:r>
              <a:rPr kumimoji="1" lang="zh-CN" altLang="en-US" sz="2000" b="1" dirty="0">
                <a:solidFill>
                  <a:srgbClr val="800000"/>
                </a:solidFill>
                <a:latin typeface="Times New Roman" pitchFamily="18" charset="0"/>
              </a:rPr>
              <a:t>自动加‘</a:t>
            </a:r>
            <a:r>
              <a:rPr kumimoji="1" lang="en-US" altLang="zh-CN" sz="2000" b="1" dirty="0">
                <a:solidFill>
                  <a:srgbClr val="800000"/>
                </a:solidFill>
                <a:latin typeface="Times New Roman" pitchFamily="18" charset="0"/>
              </a:rPr>
              <a:t>\0’</a:t>
            </a:r>
            <a:endParaRPr kumimoji="1" lang="en-US" altLang="zh-CN" sz="2000" b="1" dirty="0">
              <a:solidFill>
                <a:srgbClr val="0000FF"/>
              </a:solidFill>
              <a:latin typeface="Times New Roman" pitchFamily="18" charset="0"/>
            </a:endParaRPr>
          </a:p>
        </p:txBody>
      </p:sp>
      <p:sp>
        <p:nvSpPr>
          <p:cNvPr id="18444" name="AutoShape 12"/>
          <p:cNvSpPr>
            <a:spLocks noChangeArrowheads="1"/>
          </p:cNvSpPr>
          <p:nvPr/>
        </p:nvSpPr>
        <p:spPr bwMode="auto">
          <a:xfrm>
            <a:off x="4672013" y="5268913"/>
            <a:ext cx="2663825" cy="1065212"/>
          </a:xfrm>
          <a:prstGeom prst="cloudCallout">
            <a:avLst>
              <a:gd name="adj1" fmla="val -71093"/>
              <a:gd name="adj2" fmla="val -26486"/>
            </a:avLst>
          </a:prstGeom>
          <a:solidFill>
            <a:srgbClr val="FFFF99"/>
          </a:solidFill>
          <a:ln w="38100">
            <a:solidFill>
              <a:schemeClr val="bg2"/>
            </a:solidFill>
            <a:round/>
            <a:headEnd/>
            <a:tailEnd/>
          </a:ln>
          <a:effectLst/>
        </p:spPr>
        <p:txBody>
          <a:bodyPr wrap="none" lIns="90000" tIns="46800" rIns="90000" bIns="46800" anchor="ctr">
            <a:spAutoFit/>
          </a:bodyPr>
          <a:lstStyle/>
          <a:p>
            <a:pPr algn="ctr" eaLnBrk="1" hangingPunct="1"/>
            <a:r>
              <a:rPr kumimoji="1" lang="zh-CN" altLang="en-US" sz="2000" b="1">
                <a:solidFill>
                  <a:srgbClr val="0000FF"/>
                </a:solidFill>
                <a:latin typeface="Times New Roman" pitchFamily="18" charset="0"/>
              </a:rPr>
              <a:t>用字符数组名</a:t>
            </a:r>
            <a:r>
              <a:rPr kumimoji="1" lang="en-US" altLang="zh-CN" sz="2000" b="1">
                <a:solidFill>
                  <a:srgbClr val="0000FF"/>
                </a:solidFill>
                <a:latin typeface="Times New Roman" pitchFamily="18" charset="0"/>
              </a:rPr>
              <a:t>,</a:t>
            </a:r>
          </a:p>
          <a:p>
            <a:pPr algn="ctr" eaLnBrk="1" hangingPunct="1"/>
            <a:r>
              <a:rPr kumimoji="1" lang="zh-CN" altLang="en-US" sz="2000" b="1">
                <a:solidFill>
                  <a:srgbClr val="FF0000"/>
                </a:solidFill>
                <a:latin typeface="Times New Roman" pitchFamily="18" charset="0"/>
              </a:rPr>
              <a:t>遇‘</a:t>
            </a:r>
            <a:r>
              <a:rPr kumimoji="1" lang="en-US" altLang="zh-CN" sz="2000" b="1">
                <a:solidFill>
                  <a:srgbClr val="FF0000"/>
                </a:solidFill>
                <a:latin typeface="Times New Roman" pitchFamily="18" charset="0"/>
              </a:rPr>
              <a:t>\0’</a:t>
            </a:r>
            <a:r>
              <a:rPr kumimoji="1" lang="zh-CN" altLang="en-US" sz="2000" b="1">
                <a:solidFill>
                  <a:srgbClr val="FF0000"/>
                </a:solidFill>
                <a:latin typeface="Times New Roman" pitchFamily="18" charset="0"/>
              </a:rPr>
              <a:t>结束</a:t>
            </a:r>
            <a:endParaRPr kumimoji="1" lang="zh-CN" altLang="en-US" sz="2000" b="1">
              <a:latin typeface="Times New Roman" pitchFamily="18" charset="0"/>
            </a:endParaRPr>
          </a:p>
        </p:txBody>
      </p:sp>
    </p:spTree>
    <p:extLst>
      <p:ext uri="{BB962C8B-B14F-4D97-AF65-F5344CB8AC3E}">
        <p14:creationId xmlns:p14="http://schemas.microsoft.com/office/powerpoint/2010/main" val="2264809670"/>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8439"/>
                                        </p:tgtEl>
                                        <p:attrNameLst>
                                          <p:attrName>style.visibility</p:attrName>
                                        </p:attrNameLst>
                                      </p:cBhvr>
                                      <p:to>
                                        <p:strVal val="visible"/>
                                      </p:to>
                                    </p:set>
                                    <p:animEffect transition="in" filter="box(out)">
                                      <p:cBhvr>
                                        <p:cTn id="19" dur="500"/>
                                        <p:tgtEl>
                                          <p:spTgt spid="18439"/>
                                        </p:tgtEl>
                                      </p:cBhvr>
                                    </p:animEffect>
                                  </p:childTnLst>
                                  <p:subTnLst>
                                    <p:set>
                                      <p:cBhvr override="childStyle">
                                        <p:cTn dur="1" fill="hold" display="0" masterRel="nextClick" afterEffect="1"/>
                                        <p:tgtEl>
                                          <p:spTgt spid="18439"/>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434">
                                            <p:txEl>
                                              <p:pRg st="2" end="2"/>
                                            </p:txEl>
                                          </p:spTgt>
                                        </p:tgtEl>
                                        <p:attrNameLst>
                                          <p:attrName>style.visibility</p:attrName>
                                        </p:attrNameLst>
                                      </p:cBhvr>
                                      <p:to>
                                        <p:strVal val="visible"/>
                                      </p:to>
                                    </p:set>
                                    <p:anim calcmode="lin" valueType="num">
                                      <p:cBhvr additive="base">
                                        <p:cTn id="24"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WHOOSH.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8442"/>
                                        </p:tgtEl>
                                        <p:attrNameLst>
                                          <p:attrName>style.visibility</p:attrName>
                                        </p:attrNameLst>
                                      </p:cBhvr>
                                      <p:to>
                                        <p:strVal val="visible"/>
                                      </p:to>
                                    </p:set>
                                    <p:animEffect transition="in" filter="box(out)">
                                      <p:cBhvr>
                                        <p:cTn id="30" dur="500"/>
                                        <p:tgtEl>
                                          <p:spTgt spid="18442"/>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8443"/>
                                        </p:tgtEl>
                                        <p:attrNameLst>
                                          <p:attrName>style.visibility</p:attrName>
                                        </p:attrNameLst>
                                      </p:cBhvr>
                                      <p:to>
                                        <p:strVal val="visible"/>
                                      </p:to>
                                    </p:set>
                                    <p:animEffect transition="in" filter="box(out)">
                                      <p:cBhvr>
                                        <p:cTn id="35" dur="500"/>
                                        <p:tgtEl>
                                          <p:spTgt spid="18443"/>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8444"/>
                                        </p:tgtEl>
                                        <p:attrNameLst>
                                          <p:attrName>style.visibility</p:attrName>
                                        </p:attrNameLst>
                                      </p:cBhvr>
                                      <p:to>
                                        <p:strVal val="visible"/>
                                      </p:to>
                                    </p:set>
                                    <p:animEffect transition="in" filter="box(out)">
                                      <p:cBhvr>
                                        <p:cTn id="40" dur="500"/>
                                        <p:tgtEl>
                                          <p:spTgt spid="18444"/>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P spid="18439" grpId="0" animBg="1" autoUpdateAnimBg="0"/>
      <p:bldP spid="18442" grpId="0" animBg="1" autoUpdateAnimBg="0"/>
      <p:bldP spid="18443" grpId="0" animBg="1" autoUpdateAnimBg="0"/>
      <p:bldP spid="1844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862013" y="717550"/>
            <a:ext cx="3212682" cy="3110724"/>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800" b="1" dirty="0">
                <a:latin typeface="Times New Roman" pitchFamily="18" charset="0"/>
              </a:rPr>
              <a:t>void main()</a:t>
            </a:r>
          </a:p>
          <a:p>
            <a:pPr eaLnBrk="1" hangingPunct="1"/>
            <a:r>
              <a:rPr kumimoji="1" lang="en-US" altLang="zh-CN" sz="2800" b="1" dirty="0">
                <a:latin typeface="Times New Roman" pitchFamily="18" charset="0"/>
              </a:rPr>
              <a:t>{</a:t>
            </a:r>
          </a:p>
          <a:p>
            <a:pPr eaLnBrk="1" hangingPunct="1"/>
            <a:r>
              <a:rPr kumimoji="1" lang="en-US" altLang="zh-CN"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a:t>
            </a:r>
            <a:r>
              <a:rPr kumimoji="1" lang="en-US" altLang="zh-CN" sz="2800" b="1" dirty="0" err="1">
                <a:latin typeface="Times New Roman" pitchFamily="18" charset="0"/>
              </a:rPr>
              <a:t>i</a:t>
            </a:r>
            <a:r>
              <a:rPr kumimoji="1" lang="en-US" altLang="zh-CN" sz="2800" b="1" dirty="0">
                <a:latin typeface="Times New Roman" pitchFamily="18" charset="0"/>
              </a:rPr>
              <a:t>;</a:t>
            </a:r>
          </a:p>
          <a:p>
            <a:pPr eaLnBrk="1" hangingPunct="1"/>
            <a:r>
              <a:rPr kumimoji="1" lang="en-US" altLang="zh-CN" sz="2800" b="1" dirty="0">
                <a:latin typeface="Times New Roman" pitchFamily="18" charset="0"/>
              </a:rPr>
              <a:t>   char a[5];</a:t>
            </a:r>
          </a:p>
          <a:p>
            <a:pPr eaLnBrk="1" hangingPunct="1"/>
            <a:r>
              <a:rPr kumimoji="1" lang="en-US" altLang="zh-CN" sz="2800" b="1" dirty="0">
                <a:latin typeface="Times New Roman" pitchFamily="18" charset="0"/>
              </a:rPr>
              <a:t>   </a:t>
            </a:r>
            <a:r>
              <a:rPr kumimoji="1" lang="en-US" altLang="zh-CN" sz="2800" b="1" dirty="0" err="1">
                <a:latin typeface="Times New Roman" pitchFamily="18" charset="0"/>
              </a:rPr>
              <a:t>scanf</a:t>
            </a:r>
            <a:r>
              <a:rPr kumimoji="1" lang="en-US" altLang="zh-CN" sz="2800" b="1" dirty="0">
                <a:latin typeface="Times New Roman" pitchFamily="18" charset="0"/>
              </a:rPr>
              <a:t>("%s", a);</a:t>
            </a:r>
          </a:p>
          <a:p>
            <a:pPr eaLnBrk="1" hangingPunct="1"/>
            <a:r>
              <a:rPr kumimoji="1" lang="en-US" altLang="zh-CN" sz="2800" b="1" dirty="0">
                <a:latin typeface="Times New Roman" pitchFamily="18" charset="0"/>
              </a:rPr>
              <a:t>   </a:t>
            </a:r>
            <a:r>
              <a:rPr kumimoji="1" lang="en-US" altLang="zh-CN" sz="2800" b="1" dirty="0" err="1">
                <a:latin typeface="Times New Roman" pitchFamily="18" charset="0"/>
              </a:rPr>
              <a:t>printf</a:t>
            </a:r>
            <a:r>
              <a:rPr kumimoji="1" lang="en-US" altLang="zh-CN" sz="2800" b="1" dirty="0">
                <a:latin typeface="Times New Roman" pitchFamily="18" charset="0"/>
              </a:rPr>
              <a:t>("%</a:t>
            </a:r>
            <a:r>
              <a:rPr kumimoji="1" lang="en-US" altLang="zh-CN" sz="2800" b="1" dirty="0" err="1">
                <a:latin typeface="Times New Roman" pitchFamily="18" charset="0"/>
              </a:rPr>
              <a:t>s",a</a:t>
            </a:r>
            <a:r>
              <a:rPr kumimoji="1" lang="en-US" altLang="zh-CN" sz="2800" b="1" dirty="0">
                <a:latin typeface="Times New Roman" pitchFamily="18" charset="0"/>
              </a:rPr>
              <a:t>);</a:t>
            </a:r>
          </a:p>
          <a:p>
            <a:pPr eaLnBrk="1" hangingPunct="1"/>
            <a:r>
              <a:rPr kumimoji="1" lang="en-US" altLang="zh-CN" sz="2800" b="1" dirty="0">
                <a:latin typeface="Times New Roman" pitchFamily="18" charset="0"/>
              </a:rPr>
              <a:t>}</a:t>
            </a:r>
          </a:p>
        </p:txBody>
      </p:sp>
      <p:sp>
        <p:nvSpPr>
          <p:cNvPr id="40967" name="Text Box 7"/>
          <p:cNvSpPr txBox="1">
            <a:spLocks noChangeArrowheads="1"/>
          </p:cNvSpPr>
          <p:nvPr/>
        </p:nvSpPr>
        <p:spPr bwMode="auto">
          <a:xfrm>
            <a:off x="809626" y="4146634"/>
            <a:ext cx="4995862" cy="2308324"/>
          </a:xfrm>
          <a:prstGeom prst="rect">
            <a:avLst/>
          </a:prstGeom>
          <a:solidFill>
            <a:schemeClr val="bg2"/>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zh-CN" altLang="en-US" sz="2400" b="1" dirty="0">
                <a:latin typeface="Times New Roman" pitchFamily="18" charset="0"/>
              </a:rPr>
              <a:t>运行情况：</a:t>
            </a:r>
          </a:p>
          <a:p>
            <a:pPr eaLnBrk="1" hangingPunct="1">
              <a:lnSpc>
                <a:spcPct val="150000"/>
              </a:lnSpc>
            </a:pPr>
            <a:r>
              <a:rPr kumimoji="1" lang="zh-CN" altLang="en-US" sz="2400" b="1" dirty="0">
                <a:latin typeface="Times New Roman" pitchFamily="18" charset="0"/>
              </a:rPr>
              <a:t>（</a:t>
            </a:r>
            <a:r>
              <a:rPr kumimoji="1" lang="en-US" altLang="zh-CN" sz="2400" b="1" dirty="0">
                <a:latin typeface="Times New Roman" pitchFamily="18" charset="0"/>
              </a:rPr>
              <a:t>1</a:t>
            </a:r>
            <a:r>
              <a:rPr kumimoji="1" lang="zh-CN" altLang="en-US" sz="2400" b="1" dirty="0">
                <a:latin typeface="Times New Roman" pitchFamily="18" charset="0"/>
              </a:rPr>
              <a:t>）若输入  </a:t>
            </a:r>
            <a:r>
              <a:rPr kumimoji="1" lang="en-US" altLang="zh-CN" sz="2400" b="1" dirty="0" err="1">
                <a:latin typeface="Times New Roman" pitchFamily="18" charset="0"/>
              </a:rPr>
              <a:t>hel</a:t>
            </a:r>
            <a:r>
              <a:rPr kumimoji="1" lang="en-US" altLang="zh-CN" sz="2400" b="1" dirty="0">
                <a:latin typeface="Times New Roman" pitchFamily="18" charset="0"/>
              </a:rPr>
              <a:t> </a:t>
            </a:r>
            <a:endParaRPr kumimoji="1" lang="zh-CN" altLang="zh-CN" sz="2400" b="1" dirty="0">
              <a:latin typeface="Times New Roman" pitchFamily="18" charset="0"/>
            </a:endParaRPr>
          </a:p>
          <a:p>
            <a:pPr eaLnBrk="1" hangingPunct="1">
              <a:lnSpc>
                <a:spcPct val="150000"/>
              </a:lnSpc>
            </a:pPr>
            <a:r>
              <a:rPr kumimoji="1" lang="zh-CN" altLang="zh-CN" sz="2400" b="1" dirty="0">
                <a:latin typeface="Times New Roman" pitchFamily="18" charset="0"/>
              </a:rPr>
              <a:t>（2）若输入  </a:t>
            </a:r>
            <a:r>
              <a:rPr kumimoji="1" lang="en-US" altLang="zh-CN" sz="2400" b="1" dirty="0">
                <a:latin typeface="Times New Roman" pitchFamily="18" charset="0"/>
              </a:rPr>
              <a:t>hell </a:t>
            </a:r>
            <a:endParaRPr kumimoji="1" lang="zh-CN" altLang="zh-CN" sz="2400" b="1" dirty="0">
              <a:latin typeface="Times New Roman" pitchFamily="18" charset="0"/>
            </a:endParaRPr>
          </a:p>
          <a:p>
            <a:pPr eaLnBrk="1" hangingPunct="1">
              <a:lnSpc>
                <a:spcPct val="150000"/>
              </a:lnSpc>
            </a:pPr>
            <a:r>
              <a:rPr kumimoji="1" lang="zh-CN" altLang="zh-CN" sz="2400" b="1" dirty="0">
                <a:latin typeface="Times New Roman" pitchFamily="18" charset="0"/>
              </a:rPr>
              <a:t>（3）若输入  </a:t>
            </a:r>
            <a:r>
              <a:rPr kumimoji="1" lang="en-US" altLang="zh-CN" sz="2400" b="1" dirty="0">
                <a:latin typeface="Times New Roman" pitchFamily="18" charset="0"/>
              </a:rPr>
              <a:t>hello </a:t>
            </a:r>
            <a:endParaRPr kumimoji="1" lang="zh-CN" altLang="en-US" sz="2400" b="1" dirty="0">
              <a:solidFill>
                <a:schemeClr val="folHlink"/>
              </a:solidFill>
              <a:latin typeface="Times New Roman" pitchFamily="18" charset="0"/>
            </a:endParaRPr>
          </a:p>
        </p:txBody>
      </p:sp>
      <p:grpSp>
        <p:nvGrpSpPr>
          <p:cNvPr id="40996" name="Group 36"/>
          <p:cNvGrpSpPr>
            <a:grpSpLocks/>
          </p:cNvGrpSpPr>
          <p:nvPr/>
        </p:nvGrpSpPr>
        <p:grpSpPr bwMode="auto">
          <a:xfrm>
            <a:off x="5703888" y="2211388"/>
            <a:ext cx="2005012" cy="1417637"/>
            <a:chOff x="4168" y="2349"/>
            <a:chExt cx="1263" cy="893"/>
          </a:xfrm>
        </p:grpSpPr>
        <p:grpSp>
          <p:nvGrpSpPr>
            <p:cNvPr id="34823" name="Group 18"/>
            <p:cNvGrpSpPr>
              <a:grpSpLocks/>
            </p:cNvGrpSpPr>
            <p:nvPr/>
          </p:nvGrpSpPr>
          <p:grpSpPr bwMode="auto">
            <a:xfrm>
              <a:off x="4168" y="2349"/>
              <a:ext cx="1256" cy="263"/>
              <a:chOff x="3001" y="1416"/>
              <a:chExt cx="1256" cy="263"/>
            </a:xfrm>
          </p:grpSpPr>
          <p:grpSp>
            <p:nvGrpSpPr>
              <p:cNvPr id="34840" name="Group 16"/>
              <p:cNvGrpSpPr>
                <a:grpSpLocks/>
              </p:cNvGrpSpPr>
              <p:nvPr/>
            </p:nvGrpSpPr>
            <p:grpSpPr bwMode="auto">
              <a:xfrm>
                <a:off x="3001" y="1416"/>
                <a:ext cx="1256" cy="245"/>
                <a:chOff x="3001" y="1416"/>
                <a:chExt cx="1256" cy="245"/>
              </a:xfrm>
            </p:grpSpPr>
            <p:sp>
              <p:nvSpPr>
                <p:cNvPr id="34842" name="Line 9"/>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3" name="Line 10"/>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4" name="Line 11"/>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5" name="Line 12"/>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6" name="Rectangle 14"/>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34841" name="Text Box 17"/>
              <p:cNvSpPr txBox="1">
                <a:spLocks noChangeArrowheads="1"/>
              </p:cNvSpPr>
              <p:nvPr/>
            </p:nvSpPr>
            <p:spPr bwMode="auto">
              <a:xfrm>
                <a:off x="3065" y="1429"/>
                <a:ext cx="9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h    e     l    \0</a:t>
                </a:r>
              </a:p>
            </p:txBody>
          </p:sp>
        </p:grpSp>
        <p:grpSp>
          <p:nvGrpSpPr>
            <p:cNvPr id="34824" name="Group 19"/>
            <p:cNvGrpSpPr>
              <a:grpSpLocks/>
            </p:cNvGrpSpPr>
            <p:nvPr/>
          </p:nvGrpSpPr>
          <p:grpSpPr bwMode="auto">
            <a:xfrm>
              <a:off x="4168" y="2657"/>
              <a:ext cx="1263" cy="263"/>
              <a:chOff x="3001" y="1416"/>
              <a:chExt cx="1263" cy="263"/>
            </a:xfrm>
          </p:grpSpPr>
          <p:grpSp>
            <p:nvGrpSpPr>
              <p:cNvPr id="34833" name="Group 20"/>
              <p:cNvGrpSpPr>
                <a:grpSpLocks/>
              </p:cNvGrpSpPr>
              <p:nvPr/>
            </p:nvGrpSpPr>
            <p:grpSpPr bwMode="auto">
              <a:xfrm>
                <a:off x="3001" y="1416"/>
                <a:ext cx="1256" cy="245"/>
                <a:chOff x="3001" y="1416"/>
                <a:chExt cx="1256" cy="245"/>
              </a:xfrm>
            </p:grpSpPr>
            <p:sp>
              <p:nvSpPr>
                <p:cNvPr id="34835" name="Line 21"/>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6" name="Line 22"/>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7" name="Line 23"/>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8" name="Line 24"/>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9" name="Rectangle 25"/>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34834" name="Text Box 26"/>
              <p:cNvSpPr txBox="1">
                <a:spLocks noChangeArrowheads="1"/>
              </p:cNvSpPr>
              <p:nvPr/>
            </p:nvSpPr>
            <p:spPr bwMode="auto">
              <a:xfrm>
                <a:off x="3065" y="1429"/>
                <a:ext cx="11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h    e     l     l    \0</a:t>
                </a:r>
              </a:p>
            </p:txBody>
          </p:sp>
        </p:grpSp>
        <p:grpSp>
          <p:nvGrpSpPr>
            <p:cNvPr id="34825" name="Group 27"/>
            <p:cNvGrpSpPr>
              <a:grpSpLocks/>
            </p:cNvGrpSpPr>
            <p:nvPr/>
          </p:nvGrpSpPr>
          <p:grpSpPr bwMode="auto">
            <a:xfrm>
              <a:off x="4168" y="2979"/>
              <a:ext cx="1256" cy="263"/>
              <a:chOff x="3001" y="1416"/>
              <a:chExt cx="1256" cy="263"/>
            </a:xfrm>
          </p:grpSpPr>
          <p:grpSp>
            <p:nvGrpSpPr>
              <p:cNvPr id="34826" name="Group 28"/>
              <p:cNvGrpSpPr>
                <a:grpSpLocks/>
              </p:cNvGrpSpPr>
              <p:nvPr/>
            </p:nvGrpSpPr>
            <p:grpSpPr bwMode="auto">
              <a:xfrm>
                <a:off x="3001" y="1416"/>
                <a:ext cx="1256" cy="245"/>
                <a:chOff x="3001" y="1416"/>
                <a:chExt cx="1256" cy="245"/>
              </a:xfrm>
            </p:grpSpPr>
            <p:sp>
              <p:nvSpPr>
                <p:cNvPr id="34828" name="Line 29"/>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9" name="Line 30"/>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Line 31"/>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1" name="Line 32"/>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2" name="Rectangle 33"/>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34827" name="Text Box 34"/>
              <p:cNvSpPr txBox="1">
                <a:spLocks noChangeArrowheads="1"/>
              </p:cNvSpPr>
              <p:nvPr/>
            </p:nvSpPr>
            <p:spPr bwMode="auto">
              <a:xfrm>
                <a:off x="3065" y="1429"/>
                <a:ext cx="11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h    e     l    l     o</a:t>
                </a:r>
              </a:p>
            </p:txBody>
          </p:sp>
        </p:grpSp>
      </p:grpSp>
      <p:sp>
        <p:nvSpPr>
          <p:cNvPr id="40997" name="AutoShape 37"/>
          <p:cNvSpPr>
            <a:spLocks noChangeArrowheads="1"/>
          </p:cNvSpPr>
          <p:nvPr/>
        </p:nvSpPr>
        <p:spPr bwMode="auto">
          <a:xfrm>
            <a:off x="3871913" y="717550"/>
            <a:ext cx="6113462" cy="1130300"/>
          </a:xfrm>
          <a:prstGeom prst="irregularSeal1">
            <a:avLst/>
          </a:prstGeom>
          <a:solidFill>
            <a:srgbClr val="FFFF99"/>
          </a:solidFill>
          <a:ln w="38100">
            <a:solidFill>
              <a:srgbClr val="0000FF"/>
            </a:solidFill>
            <a:miter lim="800000"/>
            <a:headEnd/>
            <a:tailEnd/>
          </a:ln>
          <a:effectLst/>
        </p:spPr>
        <p:txBody>
          <a:bodyPr lIns="90000" tIns="46800" rIns="90000" bIns="46800" anchor="ctr">
            <a:spAutoFit/>
          </a:bodyPr>
          <a:lstStyle/>
          <a:p>
            <a:pPr algn="ctr" eaLnBrk="1" hangingPunct="1"/>
            <a:r>
              <a:rPr kumimoji="1" lang="zh-CN" altLang="en-US" sz="2000">
                <a:solidFill>
                  <a:srgbClr val="FF0000"/>
                </a:solidFill>
                <a:latin typeface="隶书" pitchFamily="49" charset="-122"/>
                <a:ea typeface="隶书" pitchFamily="49" charset="-122"/>
              </a:rPr>
              <a:t>输入字符串长度</a:t>
            </a:r>
            <a:r>
              <a:rPr kumimoji="1" lang="en-US" altLang="zh-CN" sz="2000">
                <a:solidFill>
                  <a:srgbClr val="FF0000"/>
                </a:solidFill>
                <a:latin typeface="隶书" pitchFamily="49" charset="-122"/>
                <a:ea typeface="隶书" pitchFamily="49" charset="-122"/>
              </a:rPr>
              <a:t>&lt;</a:t>
            </a:r>
            <a:r>
              <a:rPr kumimoji="1" lang="zh-CN" altLang="en-US" sz="2000">
                <a:solidFill>
                  <a:srgbClr val="FF0000"/>
                </a:solidFill>
                <a:latin typeface="隶书" pitchFamily="49" charset="-122"/>
                <a:ea typeface="隶书" pitchFamily="49" charset="-122"/>
              </a:rPr>
              <a:t>数组维数</a:t>
            </a:r>
            <a:endParaRPr kumimoji="1" lang="zh-CN" altLang="en-US" sz="2400">
              <a:solidFill>
                <a:srgbClr val="FF0000"/>
              </a:solidFill>
              <a:latin typeface="Times New Roman" pitchFamily="18" charset="0"/>
            </a:endParaRPr>
          </a:p>
        </p:txBody>
      </p:sp>
      <p:sp>
        <p:nvSpPr>
          <p:cNvPr id="3" name="矩形 2"/>
          <p:cNvSpPr/>
          <p:nvPr/>
        </p:nvSpPr>
        <p:spPr>
          <a:xfrm>
            <a:off x="3419872" y="5805264"/>
            <a:ext cx="516488" cy="707886"/>
          </a:xfrm>
          <a:prstGeom prst="rect">
            <a:avLst/>
          </a:prstGeom>
        </p:spPr>
        <p:txBody>
          <a:bodyPr wrap="none">
            <a:spAutoFit/>
          </a:bodyPr>
          <a:lstStyle/>
          <a:p>
            <a:r>
              <a:rPr kumimoji="1" lang="zh-CN" altLang="zh-CN" sz="4000" b="1" dirty="0">
                <a:solidFill>
                  <a:srgbClr val="FF0066"/>
                </a:solidFill>
                <a:latin typeface="Times New Roman" pitchFamily="18" charset="0"/>
                <a:ea typeface="宋体" pitchFamily="2" charset="-122"/>
                <a:sym typeface="Wingdings 2" pitchFamily="18" charset="2"/>
              </a:rPr>
              <a:t></a:t>
            </a:r>
            <a:endParaRPr lang="zh-CN" altLang="en-US" sz="4000" dirty="0"/>
          </a:p>
        </p:txBody>
      </p:sp>
    </p:spTree>
    <p:extLst>
      <p:ext uri="{BB962C8B-B14F-4D97-AF65-F5344CB8AC3E}">
        <p14:creationId xmlns:p14="http://schemas.microsoft.com/office/powerpoint/2010/main" val="39237731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ox(out)">
                                      <p:cBhvr>
                                        <p:cTn id="7" dur="500"/>
                                        <p:tgtEl>
                                          <p:spTgt spid="4096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967"/>
                                        </p:tgtEl>
                                        <p:attrNameLst>
                                          <p:attrName>style.visibility</p:attrName>
                                        </p:attrNameLst>
                                      </p:cBhvr>
                                      <p:to>
                                        <p:strVal val="visible"/>
                                      </p:to>
                                    </p:set>
                                    <p:anim calcmode="lin" valueType="num">
                                      <p:cBhvr additive="base">
                                        <p:cTn id="12" dur="500" fill="hold"/>
                                        <p:tgtEl>
                                          <p:spTgt spid="40967"/>
                                        </p:tgtEl>
                                        <p:attrNameLst>
                                          <p:attrName>ppt_x</p:attrName>
                                        </p:attrNameLst>
                                      </p:cBhvr>
                                      <p:tavLst>
                                        <p:tav tm="0">
                                          <p:val>
                                            <p:strVal val="0-#ppt_w/2"/>
                                          </p:val>
                                        </p:tav>
                                        <p:tav tm="100000">
                                          <p:val>
                                            <p:strVal val="#ppt_x"/>
                                          </p:val>
                                        </p:tav>
                                      </p:tavLst>
                                    </p:anim>
                                    <p:anim calcmode="lin" valueType="num">
                                      <p:cBhvr additive="base">
                                        <p:cTn id="13" dur="500" fill="hold"/>
                                        <p:tgtEl>
                                          <p:spTgt spid="409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40996"/>
                                        </p:tgtEl>
                                        <p:attrNameLst>
                                          <p:attrName>style.visibility</p:attrName>
                                        </p:attrNameLst>
                                      </p:cBhvr>
                                      <p:to>
                                        <p:strVal val="visible"/>
                                      </p:to>
                                    </p:set>
                                    <p:animEffect transition="in" filter="box(out)">
                                      <p:cBhvr>
                                        <p:cTn id="18" dur="500"/>
                                        <p:tgtEl>
                                          <p:spTgt spid="40996"/>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40997"/>
                                        </p:tgtEl>
                                        <p:attrNameLst>
                                          <p:attrName>style.visibility</p:attrName>
                                        </p:attrNameLst>
                                      </p:cBhvr>
                                      <p:to>
                                        <p:strVal val="visible"/>
                                      </p:to>
                                    </p:set>
                                    <p:animEffect transition="in" filter="box(out)">
                                      <p:cBhvr>
                                        <p:cTn id="28" dur="500"/>
                                        <p:tgtEl>
                                          <p:spTgt spid="40997"/>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7" grpId="0" animBg="1" autoUpdateAnimBg="0"/>
      <p:bldP spid="40997" grpId="0" animBg="1" autoUpdateAnimBg="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857250" y="1143000"/>
            <a:ext cx="4886325" cy="1590675"/>
          </a:xfrm>
          <a:prstGeom prst="rect">
            <a:avLst/>
          </a:prstGeom>
          <a:solidFill>
            <a:schemeClr val="bg1"/>
          </a:solidFill>
          <a:ln w="38100">
            <a:solidFill>
              <a:srgbClr val="0000FF"/>
            </a:solidFill>
            <a:miter lim="800000"/>
            <a:headEnd/>
            <a:tailEnd/>
          </a:ln>
          <a:effectLst/>
        </p:spPr>
        <p:txBody>
          <a:bodyPr wrap="non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Times New Roman" pitchFamily="18" charset="0"/>
              </a:rPr>
              <a:t>例    </a:t>
            </a:r>
            <a:r>
              <a:rPr kumimoji="1" lang="en-US" altLang="zh-CN" sz="2400" b="1" dirty="0">
                <a:latin typeface="Times New Roman" pitchFamily="18" charset="0"/>
              </a:rPr>
              <a:t>main( )</a:t>
            </a:r>
          </a:p>
          <a:p>
            <a:r>
              <a:rPr kumimoji="1" lang="en-US" altLang="zh-CN" sz="2400" b="1" dirty="0">
                <a:latin typeface="Times New Roman" pitchFamily="18" charset="0"/>
              </a:rPr>
              <a:t>        {   char a[5]={‘</a:t>
            </a:r>
            <a:r>
              <a:rPr kumimoji="1" lang="en-US" altLang="zh-CN" sz="2400" b="1" dirty="0" err="1">
                <a:latin typeface="Times New Roman" pitchFamily="18" charset="0"/>
              </a:rPr>
              <a:t>H’,’e’,’l’,’l’,’o</a:t>
            </a:r>
            <a:r>
              <a:rPr kumimoji="1" lang="en-US" altLang="zh-CN" sz="2400" b="1" dirty="0">
                <a:latin typeface="Times New Roman" pitchFamily="18" charset="0"/>
              </a:rPr>
              <a:t>’};</a:t>
            </a:r>
          </a:p>
          <a:p>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a:t>
            </a:r>
            <a:r>
              <a:rPr kumimoji="1" lang="en-US" altLang="zh-CN" sz="2400" b="1" dirty="0" err="1">
                <a:latin typeface="Times New Roman" pitchFamily="18" charset="0"/>
              </a:rPr>
              <a:t>s”,a</a:t>
            </a:r>
            <a:r>
              <a:rPr kumimoji="1" lang="en-US" altLang="zh-CN" sz="2400" b="1" dirty="0">
                <a:latin typeface="Times New Roman" pitchFamily="18" charset="0"/>
              </a:rPr>
              <a:t>);</a:t>
            </a:r>
          </a:p>
          <a:p>
            <a:r>
              <a:rPr kumimoji="1" lang="en-US" altLang="zh-CN" sz="2400" b="1" dirty="0">
                <a:latin typeface="Times New Roman" pitchFamily="18" charset="0"/>
              </a:rPr>
              <a:t>         }</a:t>
            </a:r>
          </a:p>
        </p:txBody>
      </p:sp>
      <p:sp>
        <p:nvSpPr>
          <p:cNvPr id="61446" name="Text Box 6"/>
          <p:cNvSpPr txBox="1">
            <a:spLocks noChangeArrowheads="1"/>
          </p:cNvSpPr>
          <p:nvPr/>
        </p:nvSpPr>
        <p:spPr bwMode="auto">
          <a:xfrm>
            <a:off x="857249" y="3944752"/>
            <a:ext cx="3542188" cy="1569660"/>
          </a:xfrm>
          <a:prstGeom prst="rect">
            <a:avLst/>
          </a:prstGeom>
          <a:solidFill>
            <a:schemeClr val="bg1"/>
          </a:solidFill>
          <a:ln w="38100">
            <a:solidFill>
              <a:srgbClr val="0000FF"/>
            </a:solidFill>
            <a:miter lim="800000"/>
            <a:headEnd/>
            <a:tailEnd/>
          </a:ln>
          <a:effectLst/>
        </p:spPr>
        <p:txBody>
          <a:bodyPr wrap="non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Times New Roman" pitchFamily="18" charset="0"/>
              </a:rPr>
              <a:t>例    </a:t>
            </a:r>
            <a:r>
              <a:rPr kumimoji="1" lang="en-US" altLang="zh-CN" sz="2400" b="1" dirty="0">
                <a:latin typeface="Times New Roman" pitchFamily="18" charset="0"/>
              </a:rPr>
              <a:t>main( )</a:t>
            </a:r>
          </a:p>
          <a:p>
            <a:r>
              <a:rPr kumimoji="1" lang="en-US" altLang="zh-CN" sz="2400" b="1" dirty="0">
                <a:latin typeface="Times New Roman" pitchFamily="18" charset="0"/>
              </a:rPr>
              <a:t>        {   char a[ ]=“Hello”;</a:t>
            </a:r>
          </a:p>
          <a:p>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a:t>
            </a:r>
            <a:r>
              <a:rPr kumimoji="1" lang="en-US" altLang="zh-CN" sz="2400" b="1" dirty="0" err="1">
                <a:latin typeface="Times New Roman" pitchFamily="18" charset="0"/>
              </a:rPr>
              <a:t>s”,a</a:t>
            </a:r>
            <a:r>
              <a:rPr kumimoji="1" lang="en-US" altLang="zh-CN" sz="2400" b="1" dirty="0">
                <a:latin typeface="Times New Roman" pitchFamily="18" charset="0"/>
              </a:rPr>
              <a:t>);</a:t>
            </a:r>
          </a:p>
          <a:p>
            <a:r>
              <a:rPr kumimoji="1" lang="en-US" altLang="zh-CN" sz="2400" b="1" dirty="0">
                <a:latin typeface="Times New Roman" pitchFamily="18" charset="0"/>
              </a:rPr>
              <a:t>         }</a:t>
            </a:r>
          </a:p>
        </p:txBody>
      </p:sp>
      <p:sp>
        <p:nvSpPr>
          <p:cNvPr id="61447" name="Text Box 7"/>
          <p:cNvSpPr txBox="1">
            <a:spLocks noChangeArrowheads="1"/>
          </p:cNvSpPr>
          <p:nvPr/>
        </p:nvSpPr>
        <p:spPr bwMode="auto">
          <a:xfrm>
            <a:off x="917575" y="2879725"/>
            <a:ext cx="2384425" cy="466725"/>
          </a:xfrm>
          <a:prstGeom prst="rect">
            <a:avLst/>
          </a:prstGeom>
          <a:solidFill>
            <a:schemeClr val="bg2"/>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400" b="1">
                <a:latin typeface="Times New Roman" pitchFamily="18" charset="0"/>
              </a:rPr>
              <a:t>结果：</a:t>
            </a:r>
            <a:r>
              <a:rPr kumimoji="1" lang="en-US" altLang="zh-CN" sz="2400" b="1">
                <a:latin typeface="Times New Roman" pitchFamily="18" charset="0"/>
              </a:rPr>
              <a:t>Hello#-=*</a:t>
            </a:r>
          </a:p>
        </p:txBody>
      </p:sp>
      <p:grpSp>
        <p:nvGrpSpPr>
          <p:cNvPr id="61476" name="Group 36"/>
          <p:cNvGrpSpPr>
            <a:grpSpLocks/>
          </p:cNvGrpSpPr>
          <p:nvPr/>
        </p:nvGrpSpPr>
        <p:grpSpPr bwMode="auto">
          <a:xfrm>
            <a:off x="5932488" y="1485900"/>
            <a:ext cx="2944812" cy="784225"/>
            <a:chOff x="3139" y="1800"/>
            <a:chExt cx="1855" cy="494"/>
          </a:xfrm>
        </p:grpSpPr>
        <p:sp>
          <p:nvSpPr>
            <p:cNvPr id="32777" name="Rectangle 17"/>
            <p:cNvSpPr>
              <a:spLocks noChangeArrowheads="1"/>
            </p:cNvSpPr>
            <p:nvPr/>
          </p:nvSpPr>
          <p:spPr bwMode="auto">
            <a:xfrm>
              <a:off x="3139" y="1991"/>
              <a:ext cx="1855" cy="301"/>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dirty="0">
                  <a:latin typeface="Times New Roman" pitchFamily="18" charset="0"/>
                </a:rPr>
                <a:t> </a:t>
              </a:r>
              <a:r>
                <a:rPr kumimoji="1" lang="en-US" altLang="zh-CN" sz="2000" dirty="0">
                  <a:latin typeface="宋体" charset="-122"/>
                </a:rPr>
                <a:t>h    e    l    </a:t>
              </a:r>
              <a:r>
                <a:rPr kumimoji="1" lang="en-US" altLang="zh-CN" sz="2000" dirty="0" err="1">
                  <a:latin typeface="宋体" charset="-122"/>
                </a:rPr>
                <a:t>l</a:t>
              </a:r>
              <a:r>
                <a:rPr kumimoji="1" lang="en-US" altLang="zh-CN" sz="2000" dirty="0">
                  <a:latin typeface="宋体" charset="-122"/>
                </a:rPr>
                <a:t>   o</a:t>
              </a:r>
              <a:endParaRPr kumimoji="1" lang="en-US" altLang="zh-CN" sz="4000" dirty="0">
                <a:latin typeface="Times New Roman" pitchFamily="18" charset="0"/>
              </a:endParaRPr>
            </a:p>
          </p:txBody>
        </p:sp>
        <p:sp>
          <p:nvSpPr>
            <p:cNvPr id="32778" name="Line 12"/>
            <p:cNvSpPr>
              <a:spLocks noChangeShapeType="1"/>
            </p:cNvSpPr>
            <p:nvPr/>
          </p:nvSpPr>
          <p:spPr bwMode="auto">
            <a:xfrm>
              <a:off x="4250" y="2027"/>
              <a:ext cx="0" cy="26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9" name="Line 13"/>
            <p:cNvSpPr>
              <a:spLocks noChangeShapeType="1"/>
            </p:cNvSpPr>
            <p:nvPr/>
          </p:nvSpPr>
          <p:spPr bwMode="auto">
            <a:xfrm>
              <a:off x="3517" y="2026"/>
              <a:ext cx="0" cy="26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0" name="Line 14"/>
            <p:cNvSpPr>
              <a:spLocks noChangeShapeType="1"/>
            </p:cNvSpPr>
            <p:nvPr/>
          </p:nvSpPr>
          <p:spPr bwMode="auto">
            <a:xfrm>
              <a:off x="3883" y="2026"/>
              <a:ext cx="0" cy="26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1" name="Line 15"/>
            <p:cNvSpPr>
              <a:spLocks noChangeShapeType="1"/>
            </p:cNvSpPr>
            <p:nvPr/>
          </p:nvSpPr>
          <p:spPr bwMode="auto">
            <a:xfrm>
              <a:off x="4639" y="2014"/>
              <a:ext cx="0" cy="26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782" name="Group 35"/>
            <p:cNvGrpSpPr>
              <a:grpSpLocks/>
            </p:cNvGrpSpPr>
            <p:nvPr/>
          </p:nvGrpSpPr>
          <p:grpSpPr bwMode="auto">
            <a:xfrm>
              <a:off x="3230" y="1800"/>
              <a:ext cx="1652" cy="231"/>
              <a:chOff x="3230" y="1800"/>
              <a:chExt cx="1652" cy="231"/>
            </a:xfrm>
          </p:grpSpPr>
          <p:sp>
            <p:nvSpPr>
              <p:cNvPr id="32783" name="Text Box 26"/>
              <p:cNvSpPr txBox="1">
                <a:spLocks noChangeArrowheads="1"/>
              </p:cNvSpPr>
              <p:nvPr/>
            </p:nvSpPr>
            <p:spPr bwMode="auto">
              <a:xfrm>
                <a:off x="3230"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0</a:t>
                </a:r>
              </a:p>
            </p:txBody>
          </p:sp>
          <p:sp>
            <p:nvSpPr>
              <p:cNvPr id="32784" name="Text Box 31"/>
              <p:cNvSpPr txBox="1">
                <a:spLocks noChangeArrowheads="1"/>
              </p:cNvSpPr>
              <p:nvPr/>
            </p:nvSpPr>
            <p:spPr bwMode="auto">
              <a:xfrm>
                <a:off x="3962"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2</a:t>
                </a:r>
              </a:p>
            </p:txBody>
          </p:sp>
          <p:sp>
            <p:nvSpPr>
              <p:cNvPr id="32785" name="Text Box 32"/>
              <p:cNvSpPr txBox="1">
                <a:spLocks noChangeArrowheads="1"/>
              </p:cNvSpPr>
              <p:nvPr/>
            </p:nvSpPr>
            <p:spPr bwMode="auto">
              <a:xfrm>
                <a:off x="4328"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3</a:t>
                </a:r>
              </a:p>
            </p:txBody>
          </p:sp>
          <p:sp>
            <p:nvSpPr>
              <p:cNvPr id="32786" name="Text Box 33"/>
              <p:cNvSpPr txBox="1">
                <a:spLocks noChangeArrowheads="1"/>
              </p:cNvSpPr>
              <p:nvPr/>
            </p:nvSpPr>
            <p:spPr bwMode="auto">
              <a:xfrm>
                <a:off x="3596"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1</a:t>
                </a:r>
              </a:p>
            </p:txBody>
          </p:sp>
          <p:sp>
            <p:nvSpPr>
              <p:cNvPr id="32787" name="Text Box 34"/>
              <p:cNvSpPr txBox="1">
                <a:spLocks noChangeArrowheads="1"/>
              </p:cNvSpPr>
              <p:nvPr/>
            </p:nvSpPr>
            <p:spPr bwMode="auto">
              <a:xfrm>
                <a:off x="4694"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4</a:t>
                </a:r>
              </a:p>
            </p:txBody>
          </p:sp>
        </p:grpSp>
      </p:grpSp>
      <p:sp>
        <p:nvSpPr>
          <p:cNvPr id="61477" name="Text Box 37"/>
          <p:cNvSpPr txBox="1">
            <a:spLocks noChangeArrowheads="1"/>
          </p:cNvSpPr>
          <p:nvPr/>
        </p:nvSpPr>
        <p:spPr bwMode="auto">
          <a:xfrm>
            <a:off x="899592" y="5733256"/>
            <a:ext cx="1804988" cy="466725"/>
          </a:xfrm>
          <a:prstGeom prst="rect">
            <a:avLst/>
          </a:prstGeom>
          <a:solidFill>
            <a:schemeClr val="bg2"/>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400" b="1" dirty="0">
                <a:latin typeface="Times New Roman" pitchFamily="18" charset="0"/>
              </a:rPr>
              <a:t>结果：</a:t>
            </a:r>
            <a:r>
              <a:rPr kumimoji="1" lang="en-US" altLang="zh-CN" sz="2400" b="1" dirty="0">
                <a:latin typeface="Times New Roman" pitchFamily="18" charset="0"/>
              </a:rPr>
              <a:t>Hello</a:t>
            </a:r>
          </a:p>
        </p:txBody>
      </p:sp>
      <p:sp>
        <p:nvSpPr>
          <p:cNvPr id="61478" name="AutoShape 38"/>
          <p:cNvSpPr>
            <a:spLocks noChangeArrowheads="1"/>
          </p:cNvSpPr>
          <p:nvPr/>
        </p:nvSpPr>
        <p:spPr bwMode="auto">
          <a:xfrm>
            <a:off x="2963779" y="3143481"/>
            <a:ext cx="6180221" cy="1129838"/>
          </a:xfrm>
          <a:prstGeom prst="irregularSeal1">
            <a:avLst/>
          </a:prstGeom>
          <a:solidFill>
            <a:srgbClr val="FFFF99"/>
          </a:solidFill>
          <a:ln w="38100">
            <a:solidFill>
              <a:srgbClr val="669900"/>
            </a:solidFill>
            <a:miter lim="800000"/>
            <a:headEnd/>
            <a:tailEnd/>
          </a:ln>
          <a:effectLst/>
        </p:spPr>
        <p:txBody>
          <a:bodyPr wrap="square" lIns="90000" tIns="46800" rIns="90000" bIns="46800" anchor="ctr">
            <a:spAutoFit/>
          </a:bodyPr>
          <a:lstStyle/>
          <a:p>
            <a:pPr algn="ctr" eaLnBrk="1" hangingPunct="1"/>
            <a:r>
              <a:rPr kumimoji="1" lang="zh-CN" altLang="en-US" sz="2000" dirty="0">
                <a:solidFill>
                  <a:srgbClr val="FF0000"/>
                </a:solidFill>
                <a:latin typeface="隶书" pitchFamily="49" charset="-122"/>
                <a:ea typeface="隶书" pitchFamily="49" charset="-122"/>
              </a:rPr>
              <a:t>用</a:t>
            </a:r>
            <a:r>
              <a:rPr kumimoji="1" lang="zh-CN" altLang="en-US" sz="2000" dirty="0">
                <a:solidFill>
                  <a:srgbClr val="FF0000"/>
                </a:solidFill>
                <a:latin typeface="Times New Roman" pitchFamily="18" charset="0"/>
                <a:ea typeface="隶书" pitchFamily="49" charset="-122"/>
              </a:rPr>
              <a:t>“</a:t>
            </a:r>
            <a:r>
              <a:rPr kumimoji="1" lang="en-US" altLang="zh-CN" sz="2000" dirty="0">
                <a:solidFill>
                  <a:srgbClr val="FF0000"/>
                </a:solidFill>
                <a:latin typeface="隶书" pitchFamily="49" charset="-122"/>
                <a:ea typeface="隶书" pitchFamily="49" charset="-122"/>
              </a:rPr>
              <a:t>%s</a:t>
            </a:r>
            <a:r>
              <a:rPr kumimoji="1" lang="en-US" altLang="zh-CN" sz="2000" dirty="0">
                <a:solidFill>
                  <a:srgbClr val="FF0000"/>
                </a:solidFill>
                <a:latin typeface="Times New Roman" pitchFamily="18" charset="0"/>
                <a:ea typeface="隶书" pitchFamily="49" charset="-122"/>
              </a:rPr>
              <a:t>”</a:t>
            </a:r>
            <a:r>
              <a:rPr kumimoji="1" lang="zh-CN" altLang="en-US" sz="2000" dirty="0">
                <a:solidFill>
                  <a:srgbClr val="FF0000"/>
                </a:solidFill>
                <a:latin typeface="隶书" pitchFamily="49" charset="-122"/>
                <a:ea typeface="隶书" pitchFamily="49" charset="-122"/>
              </a:rPr>
              <a:t>输出时，遇</a:t>
            </a:r>
            <a:r>
              <a:rPr kumimoji="1" lang="zh-CN" altLang="en-US" sz="2000" dirty="0">
                <a:solidFill>
                  <a:srgbClr val="FF0000"/>
                </a:solidFill>
                <a:latin typeface="Times New Roman" pitchFamily="18" charset="0"/>
                <a:ea typeface="隶书" pitchFamily="49" charset="-122"/>
              </a:rPr>
              <a:t>‘</a:t>
            </a:r>
            <a:r>
              <a:rPr kumimoji="1" lang="en-US" altLang="zh-CN" sz="2000" dirty="0">
                <a:solidFill>
                  <a:srgbClr val="FF0000"/>
                </a:solidFill>
                <a:latin typeface="隶书" pitchFamily="49" charset="-122"/>
                <a:ea typeface="隶书" pitchFamily="49" charset="-122"/>
              </a:rPr>
              <a:t>\0</a:t>
            </a:r>
            <a:r>
              <a:rPr kumimoji="1" lang="en-US" altLang="zh-CN" sz="2000" dirty="0">
                <a:solidFill>
                  <a:srgbClr val="FF0000"/>
                </a:solidFill>
                <a:latin typeface="Times New Roman" pitchFamily="18" charset="0"/>
                <a:ea typeface="隶书" pitchFamily="49" charset="-122"/>
              </a:rPr>
              <a:t>’</a:t>
            </a:r>
            <a:r>
              <a:rPr kumimoji="1" lang="zh-CN" altLang="en-US" sz="2000" dirty="0">
                <a:solidFill>
                  <a:srgbClr val="FF0000"/>
                </a:solidFill>
                <a:latin typeface="隶书" pitchFamily="49" charset="-122"/>
                <a:ea typeface="隶书" pitchFamily="49" charset="-122"/>
              </a:rPr>
              <a:t>结束</a:t>
            </a:r>
            <a:endParaRPr kumimoji="1" lang="zh-CN" altLang="en-US" sz="2400" dirty="0">
              <a:solidFill>
                <a:srgbClr val="FF0000"/>
              </a:solidFill>
              <a:latin typeface="Times New Roman" pitchFamily="18" charset="0"/>
            </a:endParaRPr>
          </a:p>
        </p:txBody>
      </p:sp>
      <p:sp>
        <p:nvSpPr>
          <p:cNvPr id="61479" name="Text Box 39"/>
          <p:cNvSpPr txBox="1">
            <a:spLocks noChangeArrowheads="1"/>
          </p:cNvSpPr>
          <p:nvPr/>
        </p:nvSpPr>
        <p:spPr bwMode="auto">
          <a:xfrm>
            <a:off x="857249" y="3983791"/>
            <a:ext cx="4886325" cy="1590675"/>
          </a:xfrm>
          <a:prstGeom prst="rect">
            <a:avLst/>
          </a:prstGeom>
          <a:solidFill>
            <a:schemeClr val="bg1"/>
          </a:solidFill>
          <a:ln w="38100">
            <a:solidFill>
              <a:srgbClr val="0000FF"/>
            </a:solidFill>
            <a:miter lim="800000"/>
            <a:headEnd/>
            <a:tailEnd/>
          </a:ln>
          <a:effectLst/>
        </p:spPr>
        <p:txBody>
          <a:bodyPr wrap="non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Times New Roman" pitchFamily="18" charset="0"/>
              </a:rPr>
              <a:t>例    </a:t>
            </a:r>
            <a:r>
              <a:rPr kumimoji="1" lang="en-US" altLang="zh-CN" sz="2400" b="1" dirty="0">
                <a:latin typeface="Times New Roman" pitchFamily="18" charset="0"/>
              </a:rPr>
              <a:t>main( )</a:t>
            </a:r>
          </a:p>
          <a:p>
            <a:r>
              <a:rPr kumimoji="1" lang="en-US" altLang="zh-CN" sz="2400" b="1" dirty="0">
                <a:latin typeface="Times New Roman" pitchFamily="18" charset="0"/>
              </a:rPr>
              <a:t>        {   char a[</a:t>
            </a:r>
            <a:r>
              <a:rPr kumimoji="1" lang="en-US" altLang="zh-CN" sz="2400" b="1" dirty="0">
                <a:solidFill>
                  <a:srgbClr val="FF0000"/>
                </a:solidFill>
                <a:latin typeface="Times New Roman" pitchFamily="18" charset="0"/>
              </a:rPr>
              <a:t>6</a:t>
            </a:r>
            <a:r>
              <a:rPr kumimoji="1" lang="en-US" altLang="zh-CN" sz="2400" b="1" dirty="0">
                <a:latin typeface="Times New Roman" pitchFamily="18" charset="0"/>
              </a:rPr>
              <a:t>]={‘</a:t>
            </a:r>
            <a:r>
              <a:rPr kumimoji="1" lang="en-US" altLang="zh-CN" sz="2400" b="1" dirty="0" err="1">
                <a:latin typeface="Times New Roman" pitchFamily="18" charset="0"/>
              </a:rPr>
              <a:t>H’,’e’,’l’,’l’,’o</a:t>
            </a:r>
            <a:r>
              <a:rPr kumimoji="1" lang="en-US" altLang="zh-CN" sz="2400" b="1" dirty="0">
                <a:latin typeface="Times New Roman" pitchFamily="18" charset="0"/>
              </a:rPr>
              <a:t>’};</a:t>
            </a:r>
          </a:p>
          <a:p>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a:t>
            </a:r>
            <a:r>
              <a:rPr kumimoji="1" lang="en-US" altLang="zh-CN" sz="2400" b="1" dirty="0" err="1">
                <a:latin typeface="Times New Roman" pitchFamily="18" charset="0"/>
              </a:rPr>
              <a:t>s”,a</a:t>
            </a:r>
            <a:r>
              <a:rPr kumimoji="1" lang="en-US" altLang="zh-CN" sz="2400" b="1" dirty="0">
                <a:latin typeface="Times New Roman" pitchFamily="18" charset="0"/>
              </a:rPr>
              <a:t>);</a:t>
            </a:r>
          </a:p>
          <a:p>
            <a:r>
              <a:rPr kumimoji="1" lang="en-US" altLang="zh-CN" sz="2400" b="1" dirty="0">
                <a:latin typeface="Times New Roman" pitchFamily="18" charset="0"/>
              </a:rPr>
              <a:t>         }</a:t>
            </a:r>
          </a:p>
        </p:txBody>
      </p:sp>
    </p:spTree>
    <p:extLst>
      <p:ext uri="{BB962C8B-B14F-4D97-AF65-F5344CB8AC3E}">
        <p14:creationId xmlns:p14="http://schemas.microsoft.com/office/powerpoint/2010/main" val="35655365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box(out)">
                                      <p:cBhvr>
                                        <p:cTn id="7" dur="500"/>
                                        <p:tgtEl>
                                          <p:spTgt spid="6144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1476"/>
                                        </p:tgtEl>
                                        <p:attrNameLst>
                                          <p:attrName>style.visibility</p:attrName>
                                        </p:attrNameLst>
                                      </p:cBhvr>
                                      <p:to>
                                        <p:strVal val="visible"/>
                                      </p:to>
                                    </p:set>
                                    <p:animEffect transition="in" filter="box(out)">
                                      <p:cBhvr>
                                        <p:cTn id="12" dur="500"/>
                                        <p:tgtEl>
                                          <p:spTgt spid="6147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1447"/>
                                        </p:tgtEl>
                                        <p:attrNameLst>
                                          <p:attrName>style.visibility</p:attrName>
                                        </p:attrNameLst>
                                      </p:cBhvr>
                                      <p:to>
                                        <p:strVal val="visible"/>
                                      </p:to>
                                    </p:set>
                                    <p:animEffect transition="in" filter="box(out)">
                                      <p:cBhvr>
                                        <p:cTn id="17" dur="500"/>
                                        <p:tgtEl>
                                          <p:spTgt spid="6144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1478"/>
                                        </p:tgtEl>
                                        <p:attrNameLst>
                                          <p:attrName>style.visibility</p:attrName>
                                        </p:attrNameLst>
                                      </p:cBhvr>
                                      <p:to>
                                        <p:strVal val="visible"/>
                                      </p:to>
                                    </p:set>
                                    <p:animEffect transition="in" filter="box(out)">
                                      <p:cBhvr>
                                        <p:cTn id="22" dur="500"/>
                                        <p:tgtEl>
                                          <p:spTgt spid="6147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1479"/>
                                        </p:tgtEl>
                                        <p:attrNameLst>
                                          <p:attrName>style.visibility</p:attrName>
                                        </p:attrNameLst>
                                      </p:cBhvr>
                                      <p:to>
                                        <p:strVal val="visible"/>
                                      </p:to>
                                    </p:set>
                                    <p:animEffect transition="in" filter="box(out)">
                                      <p:cBhvr>
                                        <p:cTn id="27" dur="500"/>
                                        <p:tgtEl>
                                          <p:spTgt spid="61479"/>
                                        </p:tgtEl>
                                      </p:cBhvr>
                                    </p:animEffect>
                                  </p:childTnLst>
                                  <p:subTnLst>
                                    <p:set>
                                      <p:cBhvr override="childStyle">
                                        <p:cTn dur="1" fill="hold" display="0" masterRel="nextClick" afterEffect="1"/>
                                        <p:tgtEl>
                                          <p:spTgt spid="61479"/>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1446"/>
                                        </p:tgtEl>
                                        <p:attrNameLst>
                                          <p:attrName>style.visibility</p:attrName>
                                        </p:attrNameLst>
                                      </p:cBhvr>
                                      <p:to>
                                        <p:strVal val="visible"/>
                                      </p:to>
                                    </p:set>
                                    <p:animEffect transition="in" filter="box(out)">
                                      <p:cBhvr>
                                        <p:cTn id="32" dur="500"/>
                                        <p:tgtEl>
                                          <p:spTgt spid="61446"/>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1477"/>
                                        </p:tgtEl>
                                        <p:attrNameLst>
                                          <p:attrName>style.visibility</p:attrName>
                                        </p:attrNameLst>
                                      </p:cBhvr>
                                      <p:to>
                                        <p:strVal val="visible"/>
                                      </p:to>
                                    </p:set>
                                    <p:animEffect transition="in" filter="box(out)">
                                      <p:cBhvr>
                                        <p:cTn id="37" dur="500"/>
                                        <p:tgtEl>
                                          <p:spTgt spid="61477"/>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nimBg="1" autoUpdateAnimBg="0"/>
      <p:bldP spid="61446" grpId="0" animBg="1" autoUpdateAnimBg="0"/>
      <p:bldP spid="61447" grpId="0" animBg="1" autoUpdateAnimBg="0"/>
      <p:bldP spid="61477" grpId="0" animBg="1" autoUpdateAnimBg="0"/>
      <p:bldP spid="61478" grpId="0" animBg="1" autoUpdateAnimBg="0"/>
      <p:bldP spid="61479"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1336675" y="1408113"/>
            <a:ext cx="5565775" cy="2265362"/>
          </a:xfrm>
          <a:prstGeom prst="rect">
            <a:avLst/>
          </a:prstGeom>
          <a:solidFill>
            <a:schemeClr val="bg1"/>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800" b="1" dirty="0">
                <a:latin typeface="Times New Roman" pitchFamily="18" charset="0"/>
              </a:rPr>
              <a:t>main()</a:t>
            </a:r>
          </a:p>
          <a:p>
            <a:pPr eaLnBrk="1" hangingPunct="1"/>
            <a:r>
              <a:rPr kumimoji="1" lang="en-US" altLang="zh-CN" sz="2800" b="1" dirty="0">
                <a:latin typeface="Times New Roman" pitchFamily="18" charset="0"/>
              </a:rPr>
              <a:t>{</a:t>
            </a:r>
          </a:p>
          <a:p>
            <a:pPr eaLnBrk="1" hangingPunct="1"/>
            <a:r>
              <a:rPr kumimoji="1" lang="en-US" altLang="zh-CN" sz="2800" b="1" dirty="0">
                <a:latin typeface="Times New Roman" pitchFamily="18" charset="0"/>
              </a:rPr>
              <a:t>    char a[]={'</a:t>
            </a:r>
            <a:r>
              <a:rPr kumimoji="1" lang="en-US" altLang="zh-CN" sz="2800" b="1" dirty="0" err="1">
                <a:latin typeface="Times New Roman" pitchFamily="18" charset="0"/>
              </a:rPr>
              <a:t>h','e','l</a:t>
            </a:r>
            <a:r>
              <a:rPr kumimoji="1" lang="en-US" altLang="zh-CN" sz="2800" b="1" dirty="0">
                <a:latin typeface="Times New Roman" pitchFamily="18" charset="0"/>
              </a:rPr>
              <a:t>','\0','l','o','\0'};</a:t>
            </a:r>
          </a:p>
          <a:p>
            <a:pPr eaLnBrk="1" hangingPunct="1"/>
            <a:r>
              <a:rPr kumimoji="1" lang="en-US" altLang="zh-CN" sz="2800" b="1" dirty="0">
                <a:latin typeface="Times New Roman" pitchFamily="18" charset="0"/>
              </a:rPr>
              <a:t>    </a:t>
            </a:r>
            <a:r>
              <a:rPr kumimoji="1" lang="en-US" altLang="zh-CN" sz="2800" b="1" dirty="0" err="1">
                <a:latin typeface="Times New Roman" pitchFamily="18" charset="0"/>
              </a:rPr>
              <a:t>printf</a:t>
            </a:r>
            <a:r>
              <a:rPr kumimoji="1" lang="en-US" altLang="zh-CN" sz="2800" b="1" dirty="0">
                <a:latin typeface="Times New Roman" pitchFamily="18" charset="0"/>
              </a:rPr>
              <a:t>("%</a:t>
            </a:r>
            <a:r>
              <a:rPr kumimoji="1" lang="en-US" altLang="zh-CN" sz="2800" b="1" dirty="0" err="1">
                <a:latin typeface="Times New Roman" pitchFamily="18" charset="0"/>
              </a:rPr>
              <a:t>s",a</a:t>
            </a:r>
            <a:r>
              <a:rPr kumimoji="1" lang="en-US" altLang="zh-CN" sz="2800" b="1" dirty="0">
                <a:latin typeface="Times New Roman" pitchFamily="18" charset="0"/>
              </a:rPr>
              <a:t>);</a:t>
            </a:r>
          </a:p>
          <a:p>
            <a:pPr eaLnBrk="1" hangingPunct="1"/>
            <a:r>
              <a:rPr kumimoji="1" lang="en-US" altLang="zh-CN" sz="2800" b="1" dirty="0">
                <a:latin typeface="Times New Roman" pitchFamily="18" charset="0"/>
              </a:rPr>
              <a:t>}</a:t>
            </a:r>
          </a:p>
        </p:txBody>
      </p:sp>
      <p:sp>
        <p:nvSpPr>
          <p:cNvPr id="43013" name="Text Box 5"/>
          <p:cNvSpPr txBox="1">
            <a:spLocks noChangeArrowheads="1"/>
          </p:cNvSpPr>
          <p:nvPr/>
        </p:nvSpPr>
        <p:spPr bwMode="auto">
          <a:xfrm>
            <a:off x="1001713" y="8032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400">
                <a:latin typeface="Times New Roman" pitchFamily="18" charset="0"/>
              </a:rPr>
              <a:t>例</a:t>
            </a:r>
          </a:p>
        </p:txBody>
      </p:sp>
      <p:sp>
        <p:nvSpPr>
          <p:cNvPr id="43014" name="Text Box 6"/>
          <p:cNvSpPr txBox="1">
            <a:spLocks noChangeArrowheads="1"/>
          </p:cNvSpPr>
          <p:nvPr/>
        </p:nvSpPr>
        <p:spPr bwMode="auto">
          <a:xfrm>
            <a:off x="1373188" y="3843338"/>
            <a:ext cx="1709737" cy="519112"/>
          </a:xfrm>
          <a:prstGeom prst="rect">
            <a:avLst/>
          </a:prstGeom>
          <a:solidFill>
            <a:schemeClr val="bg2"/>
          </a:solidFill>
          <a:ln>
            <a:noFill/>
          </a:ln>
          <a:effec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Times New Roman" pitchFamily="18" charset="0"/>
              </a:rPr>
              <a:t>输出：</a:t>
            </a:r>
            <a:r>
              <a:rPr kumimoji="1" lang="en-US" altLang="zh-CN" sz="2800" b="1" dirty="0" err="1">
                <a:latin typeface="Times New Roman" pitchFamily="18" charset="0"/>
              </a:rPr>
              <a:t>hel</a:t>
            </a:r>
            <a:endParaRPr kumimoji="1" lang="en-US" altLang="zh-CN" sz="2800" b="1" dirty="0">
              <a:latin typeface="Times New Roman" pitchFamily="18" charset="0"/>
            </a:endParaRPr>
          </a:p>
        </p:txBody>
      </p:sp>
      <p:grpSp>
        <p:nvGrpSpPr>
          <p:cNvPr id="43025" name="Group 17"/>
          <p:cNvGrpSpPr>
            <a:grpSpLocks/>
          </p:cNvGrpSpPr>
          <p:nvPr/>
        </p:nvGrpSpPr>
        <p:grpSpPr bwMode="auto">
          <a:xfrm>
            <a:off x="4641850" y="4040188"/>
            <a:ext cx="2709863" cy="423862"/>
            <a:chOff x="2913" y="2478"/>
            <a:chExt cx="1707" cy="267"/>
          </a:xfrm>
        </p:grpSpPr>
        <p:sp>
          <p:nvSpPr>
            <p:cNvPr id="33799" name="Line 9"/>
            <p:cNvSpPr>
              <a:spLocks noChangeShapeType="1"/>
            </p:cNvSpPr>
            <p:nvPr/>
          </p:nvSpPr>
          <p:spPr bwMode="auto">
            <a:xfrm>
              <a:off x="3666" y="2502"/>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Line 10"/>
            <p:cNvSpPr>
              <a:spLocks noChangeShapeType="1"/>
            </p:cNvSpPr>
            <p:nvPr/>
          </p:nvSpPr>
          <p:spPr bwMode="auto">
            <a:xfrm>
              <a:off x="3169" y="2501"/>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1" name="Line 11"/>
            <p:cNvSpPr>
              <a:spLocks noChangeShapeType="1"/>
            </p:cNvSpPr>
            <p:nvPr/>
          </p:nvSpPr>
          <p:spPr bwMode="auto">
            <a:xfrm>
              <a:off x="3417" y="2501"/>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2" name="Line 12"/>
            <p:cNvSpPr>
              <a:spLocks noChangeShapeType="1"/>
            </p:cNvSpPr>
            <p:nvPr/>
          </p:nvSpPr>
          <p:spPr bwMode="auto">
            <a:xfrm>
              <a:off x="3930" y="2491"/>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3" name="Rectangle 13"/>
            <p:cNvSpPr>
              <a:spLocks noChangeArrowheads="1"/>
            </p:cNvSpPr>
            <p:nvPr/>
          </p:nvSpPr>
          <p:spPr bwMode="auto">
            <a:xfrm>
              <a:off x="2913" y="2482"/>
              <a:ext cx="16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sp>
          <p:nvSpPr>
            <p:cNvPr id="33804" name="Text Box 14"/>
            <p:cNvSpPr txBox="1">
              <a:spLocks noChangeArrowheads="1"/>
            </p:cNvSpPr>
            <p:nvPr/>
          </p:nvSpPr>
          <p:spPr bwMode="auto">
            <a:xfrm>
              <a:off x="2977" y="2495"/>
              <a:ext cx="16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h    e     l    \0    l    o   \0</a:t>
              </a:r>
            </a:p>
          </p:txBody>
        </p:sp>
        <p:sp>
          <p:nvSpPr>
            <p:cNvPr id="33805" name="Line 15"/>
            <p:cNvSpPr>
              <a:spLocks noChangeShapeType="1"/>
            </p:cNvSpPr>
            <p:nvPr/>
          </p:nvSpPr>
          <p:spPr bwMode="auto">
            <a:xfrm>
              <a:off x="4134" y="2478"/>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6" name="Line 16"/>
            <p:cNvSpPr>
              <a:spLocks noChangeShapeType="1"/>
            </p:cNvSpPr>
            <p:nvPr/>
          </p:nvSpPr>
          <p:spPr bwMode="auto">
            <a:xfrm>
              <a:off x="4367" y="2478"/>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26" name="AutoShape 18"/>
          <p:cNvSpPr>
            <a:spLocks noChangeArrowheads="1"/>
          </p:cNvSpPr>
          <p:nvPr/>
        </p:nvSpPr>
        <p:spPr bwMode="auto">
          <a:xfrm>
            <a:off x="2058988" y="4514850"/>
            <a:ext cx="5446712" cy="1860550"/>
          </a:xfrm>
          <a:prstGeom prst="irregularSeal1">
            <a:avLst/>
          </a:prstGeom>
          <a:solidFill>
            <a:srgbClr val="FFFF99"/>
          </a:solidFill>
          <a:ln w="38100">
            <a:solidFill>
              <a:srgbClr val="0000FF"/>
            </a:solidFill>
            <a:miter lim="800000"/>
            <a:headEnd/>
            <a:tailEnd/>
          </a:ln>
          <a:effectLst/>
        </p:spPr>
        <p:txBody>
          <a:bodyPr lIns="90000" tIns="46800" rIns="90000" bIns="46800" anchor="ctr">
            <a:spAutoFit/>
          </a:bodyPr>
          <a:lstStyle/>
          <a:p>
            <a:pPr algn="ctr" eaLnBrk="1" hangingPunct="1"/>
            <a:r>
              <a:rPr kumimoji="1" lang="zh-CN" altLang="en-US" sz="2000">
                <a:solidFill>
                  <a:srgbClr val="FF0000"/>
                </a:solidFill>
                <a:latin typeface="隶书" pitchFamily="49" charset="-122"/>
                <a:ea typeface="隶书" pitchFamily="49" charset="-122"/>
              </a:rPr>
              <a:t>数组中有多个</a:t>
            </a:r>
            <a:r>
              <a:rPr kumimoji="1" lang="zh-CN" altLang="en-US" sz="2000">
                <a:solidFill>
                  <a:srgbClr val="FF0000"/>
                </a:solidFill>
                <a:latin typeface="Times New Roman" pitchFamily="18" charset="0"/>
                <a:ea typeface="隶书" pitchFamily="49" charset="-122"/>
              </a:rPr>
              <a:t>‘</a:t>
            </a:r>
            <a:r>
              <a:rPr kumimoji="1" lang="en-US" altLang="zh-CN" sz="2000">
                <a:solidFill>
                  <a:srgbClr val="FF0000"/>
                </a:solidFill>
                <a:latin typeface="隶书" pitchFamily="49" charset="-122"/>
                <a:ea typeface="隶书" pitchFamily="49" charset="-122"/>
              </a:rPr>
              <a:t>\0</a:t>
            </a:r>
            <a:r>
              <a:rPr kumimoji="1" lang="en-US" altLang="zh-CN" sz="2000">
                <a:solidFill>
                  <a:srgbClr val="FF0000"/>
                </a:solidFill>
                <a:latin typeface="Times New Roman" pitchFamily="18" charset="0"/>
                <a:ea typeface="隶书" pitchFamily="49" charset="-122"/>
              </a:rPr>
              <a:t>’</a:t>
            </a:r>
            <a:r>
              <a:rPr kumimoji="1" lang="zh-CN" altLang="en-US" sz="2000">
                <a:solidFill>
                  <a:srgbClr val="FF0000"/>
                </a:solidFill>
                <a:latin typeface="隶书" pitchFamily="49" charset="-122"/>
                <a:ea typeface="隶书" pitchFamily="49" charset="-122"/>
              </a:rPr>
              <a:t>时</a:t>
            </a:r>
            <a:r>
              <a:rPr kumimoji="1" lang="en-US" altLang="zh-CN" sz="2000">
                <a:solidFill>
                  <a:srgbClr val="FF0000"/>
                </a:solidFill>
                <a:latin typeface="隶书" pitchFamily="49" charset="-122"/>
                <a:ea typeface="隶书" pitchFamily="49" charset="-122"/>
              </a:rPr>
              <a:t>,</a:t>
            </a:r>
          </a:p>
          <a:p>
            <a:pPr algn="ctr" eaLnBrk="1" hangingPunct="1"/>
            <a:r>
              <a:rPr kumimoji="1" lang="zh-CN" altLang="en-US" sz="2000">
                <a:solidFill>
                  <a:srgbClr val="FF0000"/>
                </a:solidFill>
                <a:latin typeface="隶书" pitchFamily="49" charset="-122"/>
                <a:ea typeface="隶书" pitchFamily="49" charset="-122"/>
              </a:rPr>
              <a:t>遇第一个结束</a:t>
            </a:r>
            <a:endParaRPr kumimoji="1" lang="zh-CN" altLang="en-US" sz="2400">
              <a:solidFill>
                <a:srgbClr val="FF0000"/>
              </a:solidFill>
              <a:latin typeface="Times New Roman" pitchFamily="18" charset="0"/>
            </a:endParaRPr>
          </a:p>
        </p:txBody>
      </p:sp>
    </p:spTree>
    <p:extLst>
      <p:ext uri="{BB962C8B-B14F-4D97-AF65-F5344CB8AC3E}">
        <p14:creationId xmlns:p14="http://schemas.microsoft.com/office/powerpoint/2010/main" val="3460930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 calcmode="lin" valueType="num">
                                      <p:cBhvr additive="base">
                                        <p:cTn id="7" dur="500" fill="hold"/>
                                        <p:tgtEl>
                                          <p:spTgt spid="430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3012"/>
                                        </p:tgtEl>
                                        <p:attrNameLst>
                                          <p:attrName>style.visibility</p:attrName>
                                        </p:attrNameLst>
                                      </p:cBhvr>
                                      <p:to>
                                        <p:strVal val="visible"/>
                                      </p:to>
                                    </p:set>
                                    <p:animEffect transition="in" filter="box(out)">
                                      <p:cBhvr>
                                        <p:cTn id="13" dur="500"/>
                                        <p:tgtEl>
                                          <p:spTgt spid="43012"/>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43025"/>
                                        </p:tgtEl>
                                        <p:attrNameLst>
                                          <p:attrName>style.visibility</p:attrName>
                                        </p:attrNameLst>
                                      </p:cBhvr>
                                      <p:to>
                                        <p:strVal val="visible"/>
                                      </p:to>
                                    </p:set>
                                    <p:animEffect transition="in" filter="box(out)">
                                      <p:cBhvr>
                                        <p:cTn id="18" dur="500"/>
                                        <p:tgtEl>
                                          <p:spTgt spid="4302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43014"/>
                                        </p:tgtEl>
                                        <p:attrNameLst>
                                          <p:attrName>style.visibility</p:attrName>
                                        </p:attrNameLst>
                                      </p:cBhvr>
                                      <p:to>
                                        <p:strVal val="visible"/>
                                      </p:to>
                                    </p:set>
                                    <p:animEffect transition="in" filter="box(out)">
                                      <p:cBhvr>
                                        <p:cTn id="23" dur="500"/>
                                        <p:tgtEl>
                                          <p:spTgt spid="43014"/>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43026"/>
                                        </p:tgtEl>
                                        <p:attrNameLst>
                                          <p:attrName>style.visibility</p:attrName>
                                        </p:attrNameLst>
                                      </p:cBhvr>
                                      <p:to>
                                        <p:strVal val="visible"/>
                                      </p:to>
                                    </p:set>
                                    <p:animEffect transition="in" filter="box(out)">
                                      <p:cBhvr>
                                        <p:cTn id="28" dur="500"/>
                                        <p:tgtEl>
                                          <p:spTgt spid="4302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autoUpdateAnimBg="0"/>
      <p:bldP spid="43013" grpId="0" build="p" autoUpdateAnimBg="0"/>
      <p:bldP spid="43014" grpId="0" animBg="1" autoUpdateAnimBg="0"/>
      <p:bldP spid="43026"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481013" y="325438"/>
            <a:ext cx="4900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隶书" pitchFamily="49" charset="-122"/>
                <a:ea typeface="隶书" pitchFamily="49" charset="-122"/>
              </a:rPr>
              <a:t>补充例  字符串输入举例</a:t>
            </a:r>
          </a:p>
        </p:txBody>
      </p:sp>
      <p:grpSp>
        <p:nvGrpSpPr>
          <p:cNvPr id="42031" name="Group 47"/>
          <p:cNvGrpSpPr>
            <a:grpSpLocks/>
          </p:cNvGrpSpPr>
          <p:nvPr/>
        </p:nvGrpSpPr>
        <p:grpSpPr bwMode="auto">
          <a:xfrm>
            <a:off x="3215606" y="5459412"/>
            <a:ext cx="5976937" cy="1211262"/>
            <a:chOff x="2555" y="1312"/>
            <a:chExt cx="3765" cy="763"/>
          </a:xfrm>
        </p:grpSpPr>
        <p:grpSp>
          <p:nvGrpSpPr>
            <p:cNvPr id="35848" name="Group 7"/>
            <p:cNvGrpSpPr>
              <a:grpSpLocks/>
            </p:cNvGrpSpPr>
            <p:nvPr/>
          </p:nvGrpSpPr>
          <p:grpSpPr bwMode="auto">
            <a:xfrm>
              <a:off x="2557" y="1316"/>
              <a:ext cx="1256" cy="263"/>
              <a:chOff x="3001" y="1416"/>
              <a:chExt cx="1256" cy="263"/>
            </a:xfrm>
          </p:grpSpPr>
          <p:grpSp>
            <p:nvGrpSpPr>
              <p:cNvPr id="35881" name="Group 8"/>
              <p:cNvGrpSpPr>
                <a:grpSpLocks/>
              </p:cNvGrpSpPr>
              <p:nvPr/>
            </p:nvGrpSpPr>
            <p:grpSpPr bwMode="auto">
              <a:xfrm>
                <a:off x="3001" y="1416"/>
                <a:ext cx="1256" cy="245"/>
                <a:chOff x="3001" y="1416"/>
                <a:chExt cx="1256" cy="245"/>
              </a:xfrm>
            </p:grpSpPr>
            <p:sp>
              <p:nvSpPr>
                <p:cNvPr id="35883" name="Line 9"/>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4" name="Line 10"/>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5" name="Line 11"/>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6" name="Line 12"/>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7" name="Rectangle 13"/>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35882" name="Text Box 14"/>
              <p:cNvSpPr txBox="1">
                <a:spLocks noChangeArrowheads="1"/>
              </p:cNvSpPr>
              <p:nvPr/>
            </p:nvSpPr>
            <p:spPr bwMode="auto">
              <a:xfrm>
                <a:off x="3065" y="1429"/>
                <a:ext cx="9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H   o    w    \0</a:t>
                </a:r>
              </a:p>
            </p:txBody>
          </p:sp>
        </p:grpSp>
        <p:grpSp>
          <p:nvGrpSpPr>
            <p:cNvPr id="35849" name="Group 15"/>
            <p:cNvGrpSpPr>
              <a:grpSpLocks/>
            </p:cNvGrpSpPr>
            <p:nvPr/>
          </p:nvGrpSpPr>
          <p:grpSpPr bwMode="auto">
            <a:xfrm>
              <a:off x="2557" y="1569"/>
              <a:ext cx="1256" cy="263"/>
              <a:chOff x="3001" y="1416"/>
              <a:chExt cx="1256" cy="263"/>
            </a:xfrm>
          </p:grpSpPr>
          <p:grpSp>
            <p:nvGrpSpPr>
              <p:cNvPr id="35874" name="Group 16"/>
              <p:cNvGrpSpPr>
                <a:grpSpLocks/>
              </p:cNvGrpSpPr>
              <p:nvPr/>
            </p:nvGrpSpPr>
            <p:grpSpPr bwMode="auto">
              <a:xfrm>
                <a:off x="3001" y="1416"/>
                <a:ext cx="1256" cy="245"/>
                <a:chOff x="3001" y="1416"/>
                <a:chExt cx="1256" cy="245"/>
              </a:xfrm>
            </p:grpSpPr>
            <p:sp>
              <p:nvSpPr>
                <p:cNvPr id="35876" name="Line 17"/>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7" name="Line 18"/>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8" name="Line 19"/>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9" name="Line 20"/>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0" name="Rectangle 21"/>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35875" name="Text Box 22"/>
              <p:cNvSpPr txBox="1">
                <a:spLocks noChangeArrowheads="1"/>
              </p:cNvSpPr>
              <p:nvPr/>
            </p:nvSpPr>
            <p:spPr bwMode="auto">
              <a:xfrm>
                <a:off x="3065" y="1429"/>
                <a:ext cx="9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    r     e    \0</a:t>
                </a:r>
              </a:p>
            </p:txBody>
          </p:sp>
        </p:grpSp>
        <p:grpSp>
          <p:nvGrpSpPr>
            <p:cNvPr id="35850" name="Group 23"/>
            <p:cNvGrpSpPr>
              <a:grpSpLocks/>
            </p:cNvGrpSpPr>
            <p:nvPr/>
          </p:nvGrpSpPr>
          <p:grpSpPr bwMode="auto">
            <a:xfrm>
              <a:off x="2555" y="1812"/>
              <a:ext cx="1256" cy="263"/>
              <a:chOff x="3001" y="1416"/>
              <a:chExt cx="1256" cy="263"/>
            </a:xfrm>
          </p:grpSpPr>
          <p:grpSp>
            <p:nvGrpSpPr>
              <p:cNvPr id="35867" name="Group 24"/>
              <p:cNvGrpSpPr>
                <a:grpSpLocks/>
              </p:cNvGrpSpPr>
              <p:nvPr/>
            </p:nvGrpSpPr>
            <p:grpSpPr bwMode="auto">
              <a:xfrm>
                <a:off x="3001" y="1416"/>
                <a:ext cx="1256" cy="245"/>
                <a:chOff x="3001" y="1416"/>
                <a:chExt cx="1256" cy="245"/>
              </a:xfrm>
            </p:grpSpPr>
            <p:sp>
              <p:nvSpPr>
                <p:cNvPr id="35869" name="Line 25"/>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0" name="Line 26"/>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1" name="Line 27"/>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2" name="Line 28"/>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3" name="Rectangle 29"/>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35868" name="Text Box 30"/>
              <p:cNvSpPr txBox="1">
                <a:spLocks noChangeArrowheads="1"/>
              </p:cNvSpPr>
              <p:nvPr/>
            </p:nvSpPr>
            <p:spPr bwMode="auto">
              <a:xfrm>
                <a:off x="3065" y="1429"/>
                <a:ext cx="11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y    o    u    ?    \0</a:t>
                </a:r>
              </a:p>
            </p:txBody>
          </p:sp>
        </p:grpSp>
        <p:grpSp>
          <p:nvGrpSpPr>
            <p:cNvPr id="35851" name="Group 31"/>
            <p:cNvGrpSpPr>
              <a:grpSpLocks/>
            </p:cNvGrpSpPr>
            <p:nvPr/>
          </p:nvGrpSpPr>
          <p:grpSpPr bwMode="auto">
            <a:xfrm>
              <a:off x="3809" y="1312"/>
              <a:ext cx="1256" cy="252"/>
              <a:chOff x="3001" y="1416"/>
              <a:chExt cx="1256" cy="252"/>
            </a:xfrm>
          </p:grpSpPr>
          <p:grpSp>
            <p:nvGrpSpPr>
              <p:cNvPr id="35860" name="Group 32"/>
              <p:cNvGrpSpPr>
                <a:grpSpLocks/>
              </p:cNvGrpSpPr>
              <p:nvPr/>
            </p:nvGrpSpPr>
            <p:grpSpPr bwMode="auto">
              <a:xfrm>
                <a:off x="3001" y="1416"/>
                <a:ext cx="1256" cy="245"/>
                <a:chOff x="3001" y="1416"/>
                <a:chExt cx="1256" cy="245"/>
              </a:xfrm>
            </p:grpSpPr>
            <p:sp>
              <p:nvSpPr>
                <p:cNvPr id="35862" name="Line 33"/>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3" name="Line 34"/>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4" name="Line 35"/>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Line 36"/>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6" name="Rectangle 37"/>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dirty="0">
                      <a:latin typeface="Times New Roman" pitchFamily="18" charset="0"/>
                    </a:rPr>
                    <a:t> </a:t>
                  </a:r>
                </a:p>
              </p:txBody>
            </p:sp>
          </p:grpSp>
          <p:sp>
            <p:nvSpPr>
              <p:cNvPr id="35861" name="Text Box 38"/>
              <p:cNvSpPr txBox="1">
                <a:spLocks noChangeArrowheads="1"/>
              </p:cNvSpPr>
              <p:nvPr/>
            </p:nvSpPr>
            <p:spPr bwMode="auto">
              <a:xfrm>
                <a:off x="3065" y="141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latin typeface="Times New Roman" pitchFamily="18" charset="0"/>
                </a:endParaRPr>
              </a:p>
            </p:txBody>
          </p:sp>
        </p:grpSp>
        <p:grpSp>
          <p:nvGrpSpPr>
            <p:cNvPr id="35852" name="Group 39"/>
            <p:cNvGrpSpPr>
              <a:grpSpLocks/>
            </p:cNvGrpSpPr>
            <p:nvPr/>
          </p:nvGrpSpPr>
          <p:grpSpPr bwMode="auto">
            <a:xfrm>
              <a:off x="5064" y="1312"/>
              <a:ext cx="1256" cy="252"/>
              <a:chOff x="3001" y="1416"/>
              <a:chExt cx="1256" cy="252"/>
            </a:xfrm>
          </p:grpSpPr>
          <p:grpSp>
            <p:nvGrpSpPr>
              <p:cNvPr id="35853" name="Group 40"/>
              <p:cNvGrpSpPr>
                <a:grpSpLocks/>
              </p:cNvGrpSpPr>
              <p:nvPr/>
            </p:nvGrpSpPr>
            <p:grpSpPr bwMode="auto">
              <a:xfrm>
                <a:off x="3001" y="1416"/>
                <a:ext cx="1256" cy="245"/>
                <a:chOff x="3001" y="1416"/>
                <a:chExt cx="1256" cy="245"/>
              </a:xfrm>
            </p:grpSpPr>
            <p:sp>
              <p:nvSpPr>
                <p:cNvPr id="35855" name="Line 41"/>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6" name="Line 42"/>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7" name="Line 43"/>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8" name="Line 44"/>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9" name="Rectangle 45"/>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35854" name="Text Box 46"/>
              <p:cNvSpPr txBox="1">
                <a:spLocks noChangeArrowheads="1"/>
              </p:cNvSpPr>
              <p:nvPr/>
            </p:nvSpPr>
            <p:spPr bwMode="auto">
              <a:xfrm>
                <a:off x="3065" y="141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latin typeface="Times New Roman" pitchFamily="18" charset="0"/>
                </a:endParaRPr>
              </a:p>
            </p:txBody>
          </p:sp>
        </p:grpSp>
      </p:grpSp>
      <p:sp>
        <p:nvSpPr>
          <p:cNvPr id="42033" name="Text Box 49"/>
          <p:cNvSpPr txBox="1">
            <a:spLocks noChangeArrowheads="1"/>
          </p:cNvSpPr>
          <p:nvPr/>
        </p:nvSpPr>
        <p:spPr bwMode="auto">
          <a:xfrm>
            <a:off x="481013" y="1127125"/>
            <a:ext cx="6442075" cy="3546475"/>
          </a:xfrm>
          <a:prstGeom prst="rect">
            <a:avLst/>
          </a:prstGeom>
          <a:solidFill>
            <a:schemeClr val="bg1"/>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800" b="1" dirty="0">
                <a:latin typeface="Times New Roman" pitchFamily="18" charset="0"/>
              </a:rPr>
              <a:t>#include &lt;</a:t>
            </a:r>
            <a:r>
              <a:rPr kumimoji="1" lang="en-US" altLang="zh-CN" sz="2800" b="1" dirty="0" err="1">
                <a:latin typeface="Times New Roman" pitchFamily="18" charset="0"/>
              </a:rPr>
              <a:t>stdio.h</a:t>
            </a:r>
            <a:r>
              <a:rPr kumimoji="1" lang="en-US" altLang="zh-CN" sz="2800" b="1" dirty="0">
                <a:latin typeface="Times New Roman" pitchFamily="18" charset="0"/>
              </a:rPr>
              <a:t>&gt;</a:t>
            </a:r>
          </a:p>
          <a:p>
            <a:pPr eaLnBrk="1" hangingPunct="1"/>
            <a:r>
              <a:rPr kumimoji="1" lang="en-US" altLang="zh-CN" sz="2800" b="1" dirty="0">
                <a:latin typeface="Times New Roman" pitchFamily="18" charset="0"/>
              </a:rPr>
              <a:t>main()</a:t>
            </a:r>
          </a:p>
          <a:p>
            <a:pPr eaLnBrk="1" hangingPunct="1"/>
            <a:r>
              <a:rPr kumimoji="1" lang="en-US" altLang="zh-CN" sz="2800" b="1" dirty="0">
                <a:latin typeface="Times New Roman" pitchFamily="18" charset="0"/>
              </a:rPr>
              <a:t>{ char a[15],b[5],c[5];</a:t>
            </a:r>
          </a:p>
          <a:p>
            <a:pPr eaLnBrk="1" hangingPunct="1"/>
            <a:r>
              <a:rPr kumimoji="1" lang="en-US" altLang="zh-CN" sz="2800" b="1" dirty="0">
                <a:solidFill>
                  <a:schemeClr val="bg2"/>
                </a:solidFill>
                <a:latin typeface="Times New Roman" pitchFamily="18" charset="0"/>
              </a:rPr>
              <a:t>   </a:t>
            </a:r>
            <a:r>
              <a:rPr kumimoji="1" lang="en-US" altLang="zh-CN" sz="2800" b="1" dirty="0" err="1">
                <a:solidFill>
                  <a:srgbClr val="0000FF"/>
                </a:solidFill>
                <a:latin typeface="Times New Roman" pitchFamily="18" charset="0"/>
              </a:rPr>
              <a:t>scanf</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s%s%s</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a,b,c</a:t>
            </a:r>
            <a:r>
              <a:rPr kumimoji="1" lang="en-US" altLang="zh-CN" sz="2800" b="1" dirty="0">
                <a:solidFill>
                  <a:srgbClr val="0000FF"/>
                </a:solidFill>
                <a:latin typeface="Times New Roman" pitchFamily="18" charset="0"/>
              </a:rPr>
              <a:t>);</a:t>
            </a:r>
          </a:p>
          <a:p>
            <a:pPr eaLnBrk="1" hangingPunct="1"/>
            <a:r>
              <a:rPr kumimoji="1" lang="en-US" altLang="zh-CN" sz="2800" b="1" dirty="0">
                <a:solidFill>
                  <a:schemeClr val="bg2"/>
                </a:solidFill>
                <a:latin typeface="Times New Roman" pitchFamily="18" charset="0"/>
              </a:rPr>
              <a:t>   </a:t>
            </a:r>
            <a:r>
              <a:rPr kumimoji="1" lang="en-US" altLang="zh-CN" sz="2800" b="1" dirty="0" err="1">
                <a:latin typeface="Times New Roman" pitchFamily="18" charset="0"/>
              </a:rPr>
              <a:t>printf</a:t>
            </a:r>
            <a:r>
              <a:rPr kumimoji="1" lang="en-US" altLang="zh-CN" sz="2800" b="1" dirty="0">
                <a:latin typeface="Times New Roman" pitchFamily="18" charset="0"/>
              </a:rPr>
              <a:t>("a=%s\</a:t>
            </a:r>
            <a:r>
              <a:rPr kumimoji="1" lang="en-US" altLang="zh-CN" sz="2800" b="1" dirty="0" err="1">
                <a:latin typeface="Times New Roman" pitchFamily="18" charset="0"/>
              </a:rPr>
              <a:t>nb</a:t>
            </a:r>
            <a:r>
              <a:rPr kumimoji="1" lang="en-US" altLang="zh-CN" sz="2800" b="1" dirty="0">
                <a:latin typeface="Times New Roman" pitchFamily="18" charset="0"/>
              </a:rPr>
              <a:t>=%s\</a:t>
            </a:r>
            <a:r>
              <a:rPr kumimoji="1" lang="en-US" altLang="zh-CN" sz="2800" b="1" dirty="0" err="1">
                <a:latin typeface="Times New Roman" pitchFamily="18" charset="0"/>
              </a:rPr>
              <a:t>nc</a:t>
            </a:r>
            <a:r>
              <a:rPr kumimoji="1" lang="en-US" altLang="zh-CN" sz="2800" b="1" dirty="0">
                <a:latin typeface="Times New Roman" pitchFamily="18" charset="0"/>
              </a:rPr>
              <a:t>=%s\n",</a:t>
            </a:r>
            <a:r>
              <a:rPr kumimoji="1" lang="en-US" altLang="zh-CN" sz="2800" b="1" dirty="0" err="1">
                <a:latin typeface="Times New Roman" pitchFamily="18" charset="0"/>
              </a:rPr>
              <a:t>a,b,c</a:t>
            </a:r>
            <a:r>
              <a:rPr kumimoji="1" lang="en-US" altLang="zh-CN" sz="2800" b="1" dirty="0">
                <a:latin typeface="Times New Roman" pitchFamily="18" charset="0"/>
              </a:rPr>
              <a:t>);</a:t>
            </a:r>
          </a:p>
          <a:p>
            <a:pPr eaLnBrk="1" hangingPunct="1"/>
            <a:r>
              <a:rPr kumimoji="1" lang="en-US" altLang="zh-CN" sz="2800" b="1" dirty="0">
                <a:solidFill>
                  <a:schemeClr val="bg2"/>
                </a:solidFill>
                <a:latin typeface="Times New Roman" pitchFamily="18" charset="0"/>
              </a:rPr>
              <a:t>   </a:t>
            </a:r>
            <a:r>
              <a:rPr kumimoji="1" lang="en-US" altLang="zh-CN" sz="2800" b="1" dirty="0" err="1">
                <a:solidFill>
                  <a:srgbClr val="0000FF"/>
                </a:solidFill>
                <a:latin typeface="Times New Roman" pitchFamily="18" charset="0"/>
              </a:rPr>
              <a:t>scanf</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s",a</a:t>
            </a:r>
            <a:r>
              <a:rPr kumimoji="1" lang="en-US" altLang="zh-CN" sz="2800" b="1" dirty="0">
                <a:solidFill>
                  <a:srgbClr val="0000FF"/>
                </a:solidFill>
                <a:latin typeface="Times New Roman" pitchFamily="18" charset="0"/>
              </a:rPr>
              <a:t>);</a:t>
            </a:r>
          </a:p>
          <a:p>
            <a:pPr eaLnBrk="1" hangingPunct="1"/>
            <a:r>
              <a:rPr kumimoji="1" lang="en-US" altLang="zh-CN" sz="2800" b="1" dirty="0">
                <a:latin typeface="Times New Roman" pitchFamily="18" charset="0"/>
              </a:rPr>
              <a:t>   </a:t>
            </a:r>
            <a:r>
              <a:rPr kumimoji="1" lang="en-US" altLang="zh-CN" sz="2800" b="1" dirty="0" err="1">
                <a:latin typeface="Times New Roman" pitchFamily="18" charset="0"/>
              </a:rPr>
              <a:t>printf</a:t>
            </a:r>
            <a:r>
              <a:rPr kumimoji="1" lang="en-US" altLang="zh-CN" sz="2800" b="1" dirty="0">
                <a:latin typeface="Times New Roman" pitchFamily="18" charset="0"/>
              </a:rPr>
              <a:t>("a=%s\</a:t>
            </a:r>
            <a:r>
              <a:rPr kumimoji="1" lang="en-US" altLang="zh-CN" sz="2800" b="1" dirty="0" err="1">
                <a:latin typeface="Times New Roman" pitchFamily="18" charset="0"/>
              </a:rPr>
              <a:t>n",a</a:t>
            </a:r>
            <a:r>
              <a:rPr kumimoji="1" lang="en-US" altLang="zh-CN" sz="2800" b="1" dirty="0">
                <a:latin typeface="Times New Roman" pitchFamily="18" charset="0"/>
              </a:rPr>
              <a:t>);</a:t>
            </a:r>
          </a:p>
          <a:p>
            <a:pPr eaLnBrk="1" hangingPunct="1"/>
            <a:r>
              <a:rPr kumimoji="1" lang="en-US" altLang="zh-CN" sz="2800" b="1" dirty="0">
                <a:latin typeface="Times New Roman" pitchFamily="18" charset="0"/>
              </a:rPr>
              <a:t>}</a:t>
            </a:r>
          </a:p>
        </p:txBody>
      </p:sp>
      <p:sp>
        <p:nvSpPr>
          <p:cNvPr id="41990" name="Text Box 6"/>
          <p:cNvSpPr txBox="1">
            <a:spLocks noChangeArrowheads="1"/>
          </p:cNvSpPr>
          <p:nvPr/>
        </p:nvSpPr>
        <p:spPr bwMode="auto">
          <a:xfrm>
            <a:off x="5830888" y="247650"/>
            <a:ext cx="3076575" cy="2657475"/>
          </a:xfrm>
          <a:prstGeom prst="rect">
            <a:avLst/>
          </a:prstGeom>
          <a:solidFill>
            <a:schemeClr val="bg2"/>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400" b="1">
                <a:latin typeface="Times New Roman" pitchFamily="18" charset="0"/>
              </a:rPr>
              <a:t>运行情况：</a:t>
            </a:r>
          </a:p>
          <a:p>
            <a:pPr eaLnBrk="1" hangingPunct="1"/>
            <a:r>
              <a:rPr kumimoji="1" lang="zh-CN" altLang="en-US" sz="2400" b="1">
                <a:latin typeface="Times New Roman" pitchFamily="18" charset="0"/>
              </a:rPr>
              <a:t>输入：</a:t>
            </a:r>
            <a:r>
              <a:rPr kumimoji="1" lang="en-US" altLang="zh-CN" sz="2400" b="1">
                <a:latin typeface="Times New Roman" pitchFamily="18" charset="0"/>
              </a:rPr>
              <a:t>How  are  you?</a:t>
            </a:r>
          </a:p>
          <a:p>
            <a:pPr eaLnBrk="1" hangingPunct="1"/>
            <a:r>
              <a:rPr kumimoji="1" lang="zh-CN" altLang="zh-CN" sz="2400" b="1">
                <a:latin typeface="Times New Roman" pitchFamily="18" charset="0"/>
              </a:rPr>
              <a:t>输出：</a:t>
            </a:r>
            <a:r>
              <a:rPr kumimoji="1" lang="en-US" altLang="zh-CN" sz="2400" b="1">
                <a:latin typeface="Times New Roman" pitchFamily="18" charset="0"/>
              </a:rPr>
              <a:t>a=How</a:t>
            </a:r>
          </a:p>
          <a:p>
            <a:pPr eaLnBrk="1" hangingPunct="1"/>
            <a:r>
              <a:rPr kumimoji="1" lang="en-US" altLang="zh-CN" sz="2400" b="1">
                <a:latin typeface="Times New Roman" pitchFamily="18" charset="0"/>
              </a:rPr>
              <a:t>            b=are</a:t>
            </a:r>
          </a:p>
          <a:p>
            <a:pPr eaLnBrk="1" hangingPunct="1"/>
            <a:r>
              <a:rPr kumimoji="1" lang="en-US" altLang="zh-CN" sz="2400" b="1">
                <a:latin typeface="Times New Roman" pitchFamily="18" charset="0"/>
              </a:rPr>
              <a:t>            c=you?</a:t>
            </a:r>
          </a:p>
          <a:p>
            <a:pPr eaLnBrk="1" hangingPunct="1"/>
            <a:r>
              <a:rPr kumimoji="1" lang="zh-CN" altLang="zh-CN" sz="2400" b="1">
                <a:latin typeface="Times New Roman" pitchFamily="18" charset="0"/>
              </a:rPr>
              <a:t>输入：</a:t>
            </a:r>
            <a:r>
              <a:rPr kumimoji="1" lang="en-US" altLang="zh-CN" sz="2400" b="1">
                <a:latin typeface="Times New Roman" pitchFamily="18" charset="0"/>
              </a:rPr>
              <a:t>How  are  you?</a:t>
            </a:r>
          </a:p>
          <a:p>
            <a:pPr eaLnBrk="1" hangingPunct="1"/>
            <a:r>
              <a:rPr kumimoji="1" lang="zh-CN" altLang="zh-CN" sz="2400" b="1">
                <a:latin typeface="Times New Roman" pitchFamily="18" charset="0"/>
              </a:rPr>
              <a:t>输出：</a:t>
            </a:r>
            <a:r>
              <a:rPr kumimoji="1" lang="en-US" altLang="zh-CN" sz="2400" b="1">
                <a:latin typeface="Times New Roman" pitchFamily="18" charset="0"/>
              </a:rPr>
              <a:t>a=How</a:t>
            </a:r>
          </a:p>
        </p:txBody>
      </p:sp>
      <p:sp>
        <p:nvSpPr>
          <p:cNvPr id="42032" name="AutoShape 48"/>
          <p:cNvSpPr>
            <a:spLocks noChangeArrowheads="1"/>
          </p:cNvSpPr>
          <p:nvPr/>
        </p:nvSpPr>
        <p:spPr bwMode="auto">
          <a:xfrm>
            <a:off x="4097338" y="3390900"/>
            <a:ext cx="5446712" cy="1860550"/>
          </a:xfrm>
          <a:prstGeom prst="irregularSeal1">
            <a:avLst/>
          </a:prstGeom>
          <a:solidFill>
            <a:srgbClr val="FFFF99"/>
          </a:solidFill>
          <a:ln w="38100">
            <a:solidFill>
              <a:srgbClr val="669900"/>
            </a:solidFill>
            <a:miter lim="800000"/>
            <a:headEnd/>
            <a:tailEnd/>
          </a:ln>
          <a:effectLst/>
        </p:spPr>
        <p:txBody>
          <a:bodyPr lIns="90000" tIns="46800" rIns="90000" bIns="46800" anchor="ctr">
            <a:spAutoFit/>
          </a:bodyPr>
          <a:lstStyle/>
          <a:p>
            <a:pPr algn="ctr" eaLnBrk="1" hangingPunct="1"/>
            <a:r>
              <a:rPr kumimoji="1" lang="en-US" altLang="zh-CN" sz="2000">
                <a:solidFill>
                  <a:srgbClr val="FF0000"/>
                </a:solidFill>
                <a:latin typeface="隶书" pitchFamily="49" charset="-122"/>
                <a:ea typeface="隶书" pitchFamily="49" charset="-122"/>
              </a:rPr>
              <a:t>scanf</a:t>
            </a:r>
            <a:r>
              <a:rPr kumimoji="1" lang="zh-CN" altLang="zh-CN" sz="2000">
                <a:solidFill>
                  <a:srgbClr val="FF0000"/>
                </a:solidFill>
                <a:latin typeface="隶书" pitchFamily="49" charset="-122"/>
                <a:ea typeface="隶书" pitchFamily="49" charset="-122"/>
              </a:rPr>
              <a:t>中%</a:t>
            </a:r>
            <a:r>
              <a:rPr kumimoji="1" lang="en-US" altLang="zh-CN" sz="2000">
                <a:solidFill>
                  <a:srgbClr val="FF0000"/>
                </a:solidFill>
                <a:latin typeface="隶书" pitchFamily="49" charset="-122"/>
                <a:ea typeface="隶书" pitchFamily="49" charset="-122"/>
              </a:rPr>
              <a:t>s</a:t>
            </a:r>
            <a:r>
              <a:rPr kumimoji="1" lang="zh-CN" altLang="zh-CN" sz="2000">
                <a:solidFill>
                  <a:srgbClr val="FF0000"/>
                </a:solidFill>
                <a:latin typeface="隶书" pitchFamily="49" charset="-122"/>
                <a:ea typeface="隶书" pitchFamily="49" charset="-122"/>
              </a:rPr>
              <a:t>输入时,遇空格或回车结束</a:t>
            </a:r>
            <a:endParaRPr kumimoji="1" lang="zh-CN" altLang="en-US" sz="2400">
              <a:solidFill>
                <a:srgbClr val="FF0000"/>
              </a:solidFill>
              <a:latin typeface="Times New Roman" pitchFamily="18" charset="0"/>
            </a:endParaRPr>
          </a:p>
        </p:txBody>
      </p:sp>
      <p:sp>
        <p:nvSpPr>
          <p:cNvPr id="42034" name="Text Box 50"/>
          <p:cNvSpPr txBox="1">
            <a:spLocks noChangeArrowheads="1"/>
          </p:cNvSpPr>
          <p:nvPr/>
        </p:nvSpPr>
        <p:spPr bwMode="auto">
          <a:xfrm>
            <a:off x="534988" y="4610100"/>
            <a:ext cx="3076575" cy="831850"/>
          </a:xfrm>
          <a:prstGeom prst="rect">
            <a:avLst/>
          </a:prstGeom>
          <a:solidFill>
            <a:schemeClr val="bg2"/>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400" b="1">
                <a:latin typeface="Times New Roman" pitchFamily="18" charset="0"/>
              </a:rPr>
              <a:t>运行情况：</a:t>
            </a:r>
          </a:p>
          <a:p>
            <a:pPr eaLnBrk="1" hangingPunct="1"/>
            <a:r>
              <a:rPr kumimoji="1" lang="zh-CN" altLang="en-US" sz="2400" b="1">
                <a:latin typeface="Times New Roman" pitchFamily="18" charset="0"/>
              </a:rPr>
              <a:t>输入：</a:t>
            </a:r>
            <a:r>
              <a:rPr kumimoji="1" lang="en-US" altLang="zh-CN" sz="2400" b="1">
                <a:latin typeface="Times New Roman" pitchFamily="18" charset="0"/>
              </a:rPr>
              <a:t>How  are  you?</a:t>
            </a:r>
          </a:p>
        </p:txBody>
      </p:sp>
    </p:spTree>
    <p:extLst>
      <p:ext uri="{BB962C8B-B14F-4D97-AF65-F5344CB8AC3E}">
        <p14:creationId xmlns:p14="http://schemas.microsoft.com/office/powerpoint/2010/main" val="2965473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box(out)">
                                      <p:cBhvr>
                                        <p:cTn id="7" dur="500"/>
                                        <p:tgtEl>
                                          <p:spTgt spid="4198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2033"/>
                                        </p:tgtEl>
                                        <p:attrNameLst>
                                          <p:attrName>style.visibility</p:attrName>
                                        </p:attrNameLst>
                                      </p:cBhvr>
                                      <p:to>
                                        <p:strVal val="visible"/>
                                      </p:to>
                                    </p:set>
                                    <p:animEffect transition="in" filter="box(out)">
                                      <p:cBhvr>
                                        <p:cTn id="12" dur="500"/>
                                        <p:tgtEl>
                                          <p:spTgt spid="4203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2034"/>
                                        </p:tgtEl>
                                        <p:attrNameLst>
                                          <p:attrName>style.visibility</p:attrName>
                                        </p:attrNameLst>
                                      </p:cBhvr>
                                      <p:to>
                                        <p:strVal val="visible"/>
                                      </p:to>
                                    </p:set>
                                    <p:animEffect transition="in" filter="box(out)">
                                      <p:cBhvr>
                                        <p:cTn id="17" dur="500"/>
                                        <p:tgtEl>
                                          <p:spTgt spid="4203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990">
                                            <p:bg/>
                                          </p:spTgt>
                                        </p:tgtEl>
                                        <p:attrNameLst>
                                          <p:attrName>style.visibility</p:attrName>
                                        </p:attrNameLst>
                                      </p:cBhvr>
                                      <p:to>
                                        <p:strVal val="visible"/>
                                      </p:to>
                                    </p:set>
                                    <p:animEffect transition="in" filter="box(out)">
                                      <p:cBhvr>
                                        <p:cTn id="22" dur="500"/>
                                        <p:tgtEl>
                                          <p:spTgt spid="41990">
                                            <p:bg/>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1990">
                                            <p:txEl>
                                              <p:pRg st="0" end="0"/>
                                            </p:txEl>
                                          </p:spTgt>
                                        </p:tgtEl>
                                        <p:attrNameLst>
                                          <p:attrName>style.visibility</p:attrName>
                                        </p:attrNameLst>
                                      </p:cBhvr>
                                      <p:to>
                                        <p:strVal val="visible"/>
                                      </p:to>
                                    </p:set>
                                    <p:animEffect transition="in" filter="box(out)">
                                      <p:cBhvr>
                                        <p:cTn id="27" dur="500"/>
                                        <p:tgtEl>
                                          <p:spTgt spid="41990">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1990">
                                            <p:txEl>
                                              <p:pRg st="1" end="1"/>
                                            </p:txEl>
                                          </p:spTgt>
                                        </p:tgtEl>
                                        <p:attrNameLst>
                                          <p:attrName>style.visibility</p:attrName>
                                        </p:attrNameLst>
                                      </p:cBhvr>
                                      <p:to>
                                        <p:strVal val="visible"/>
                                      </p:to>
                                    </p:set>
                                    <p:animEffect transition="in" filter="box(out)">
                                      <p:cBhvr>
                                        <p:cTn id="32" dur="500"/>
                                        <p:tgtEl>
                                          <p:spTgt spid="41990">
                                            <p:txEl>
                                              <p:pRg st="1" end="1"/>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1990">
                                            <p:txEl>
                                              <p:pRg st="2" end="2"/>
                                            </p:txEl>
                                          </p:spTgt>
                                        </p:tgtEl>
                                        <p:attrNameLst>
                                          <p:attrName>style.visibility</p:attrName>
                                        </p:attrNameLst>
                                      </p:cBhvr>
                                      <p:to>
                                        <p:strVal val="visible"/>
                                      </p:to>
                                    </p:set>
                                    <p:animEffect transition="in" filter="box(out)">
                                      <p:cBhvr>
                                        <p:cTn id="37" dur="500"/>
                                        <p:tgtEl>
                                          <p:spTgt spid="41990">
                                            <p:txEl>
                                              <p:pRg st="2" end="2"/>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1990">
                                            <p:txEl>
                                              <p:pRg st="3" end="3"/>
                                            </p:txEl>
                                          </p:spTgt>
                                        </p:tgtEl>
                                        <p:attrNameLst>
                                          <p:attrName>style.visibility</p:attrName>
                                        </p:attrNameLst>
                                      </p:cBhvr>
                                      <p:to>
                                        <p:strVal val="visible"/>
                                      </p:to>
                                    </p:set>
                                    <p:animEffect transition="in" filter="box(out)">
                                      <p:cBhvr>
                                        <p:cTn id="42" dur="500"/>
                                        <p:tgtEl>
                                          <p:spTgt spid="41990">
                                            <p:txEl>
                                              <p:pRg st="3" end="3"/>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1990">
                                            <p:txEl>
                                              <p:pRg st="4" end="4"/>
                                            </p:txEl>
                                          </p:spTgt>
                                        </p:tgtEl>
                                        <p:attrNameLst>
                                          <p:attrName>style.visibility</p:attrName>
                                        </p:attrNameLst>
                                      </p:cBhvr>
                                      <p:to>
                                        <p:strVal val="visible"/>
                                      </p:to>
                                    </p:set>
                                    <p:animEffect transition="in" filter="box(out)">
                                      <p:cBhvr>
                                        <p:cTn id="47" dur="500"/>
                                        <p:tgtEl>
                                          <p:spTgt spid="41990">
                                            <p:txEl>
                                              <p:pRg st="4" end="4"/>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1990">
                                            <p:txEl>
                                              <p:pRg st="5" end="5"/>
                                            </p:txEl>
                                          </p:spTgt>
                                        </p:tgtEl>
                                        <p:attrNameLst>
                                          <p:attrName>style.visibility</p:attrName>
                                        </p:attrNameLst>
                                      </p:cBhvr>
                                      <p:to>
                                        <p:strVal val="visible"/>
                                      </p:to>
                                    </p:set>
                                    <p:animEffect transition="in" filter="box(out)">
                                      <p:cBhvr>
                                        <p:cTn id="52" dur="500"/>
                                        <p:tgtEl>
                                          <p:spTgt spid="41990">
                                            <p:txEl>
                                              <p:pRg st="5" end="5"/>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41990">
                                            <p:txEl>
                                              <p:pRg st="6" end="6"/>
                                            </p:txEl>
                                          </p:spTgt>
                                        </p:tgtEl>
                                        <p:attrNameLst>
                                          <p:attrName>style.visibility</p:attrName>
                                        </p:attrNameLst>
                                      </p:cBhvr>
                                      <p:to>
                                        <p:strVal val="visible"/>
                                      </p:to>
                                    </p:set>
                                    <p:animEffect transition="in" filter="box(out)">
                                      <p:cBhvr>
                                        <p:cTn id="57" dur="500"/>
                                        <p:tgtEl>
                                          <p:spTgt spid="41990">
                                            <p:txEl>
                                              <p:pRg st="6" end="6"/>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42031"/>
                                        </p:tgtEl>
                                        <p:attrNameLst>
                                          <p:attrName>style.visibility</p:attrName>
                                        </p:attrNameLst>
                                      </p:cBhvr>
                                      <p:to>
                                        <p:strVal val="visible"/>
                                      </p:to>
                                    </p:set>
                                    <p:animEffect transition="in" filter="box(out)">
                                      <p:cBhvr>
                                        <p:cTn id="62" dur="500"/>
                                        <p:tgtEl>
                                          <p:spTgt spid="42031"/>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42032"/>
                                        </p:tgtEl>
                                        <p:attrNameLst>
                                          <p:attrName>style.visibility</p:attrName>
                                        </p:attrNameLst>
                                      </p:cBhvr>
                                      <p:to>
                                        <p:strVal val="visible"/>
                                      </p:to>
                                    </p:set>
                                    <p:animEffect transition="in" filter="box(out)">
                                      <p:cBhvr>
                                        <p:cTn id="67" dur="500"/>
                                        <p:tgtEl>
                                          <p:spTgt spid="42032"/>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autoUpdateAnimBg="0"/>
      <p:bldP spid="42033" grpId="0" animBg="1" autoUpdateAnimBg="0"/>
      <p:bldP spid="41990" grpId="0" build="p" animBg="1" autoUpdateAnimBg="0"/>
      <p:bldP spid="42032" grpId="0" animBg="1" autoUpdateAnimBg="0"/>
      <p:bldP spid="42034"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26261" y="641730"/>
            <a:ext cx="8677107" cy="4618830"/>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zh-CN" altLang="en-US" sz="2800" b="1" dirty="0">
                <a:latin typeface="隶书" pitchFamily="49" charset="-122"/>
                <a:ea typeface="隶书" pitchFamily="49" charset="-122"/>
              </a:rPr>
              <a:t>例：若准备将字符串</a:t>
            </a:r>
            <a:r>
              <a:rPr kumimoji="1" lang="en-US" altLang="zh-CN" sz="2800" b="1" dirty="0">
                <a:latin typeface="Times New Roman" pitchFamily="18" charset="0"/>
              </a:rPr>
              <a:t>"</a:t>
            </a:r>
            <a:r>
              <a:rPr kumimoji="1" lang="en-US" altLang="zh-CN" sz="2800" b="1" dirty="0">
                <a:latin typeface="隶书" pitchFamily="49" charset="-122"/>
                <a:ea typeface="隶书" pitchFamily="49" charset="-122"/>
              </a:rPr>
              <a:t>This is a string.</a:t>
            </a:r>
            <a:r>
              <a:rPr kumimoji="1" lang="en-US" altLang="zh-CN" sz="2800" b="1" dirty="0">
                <a:latin typeface="Times New Roman" pitchFamily="18" charset="0"/>
              </a:rPr>
              <a:t> "</a:t>
            </a:r>
            <a:r>
              <a:rPr kumimoji="1" lang="zh-CN" altLang="zh-CN" sz="2800" b="1" dirty="0">
                <a:latin typeface="隶书" pitchFamily="49" charset="-122"/>
                <a:ea typeface="隶书" pitchFamily="49" charset="-122"/>
              </a:rPr>
              <a:t>记录下来，</a:t>
            </a:r>
          </a:p>
          <a:p>
            <a:pPr eaLnBrk="1" hangingPunct="1">
              <a:lnSpc>
                <a:spcPct val="150000"/>
              </a:lnSpc>
            </a:pPr>
            <a:r>
              <a:rPr kumimoji="1" lang="zh-CN" altLang="zh-CN" sz="2800" b="1" dirty="0">
                <a:solidFill>
                  <a:srgbClr val="FF3300"/>
                </a:solidFill>
                <a:latin typeface="隶书" pitchFamily="49" charset="-122"/>
                <a:ea typeface="隶书" pitchFamily="49" charset="-122"/>
              </a:rPr>
              <a:t>错误</a:t>
            </a:r>
            <a:r>
              <a:rPr kumimoji="1" lang="zh-CN" altLang="zh-CN" sz="2800" b="1" dirty="0">
                <a:latin typeface="隶书" pitchFamily="49" charset="-122"/>
                <a:ea typeface="隶书" pitchFamily="49" charset="-122"/>
              </a:rPr>
              <a:t>的输入语句为：</a:t>
            </a:r>
          </a:p>
          <a:p>
            <a:pPr eaLnBrk="1" hangingPunct="1">
              <a:lnSpc>
                <a:spcPct val="150000"/>
              </a:lnSpc>
            </a:pPr>
            <a:r>
              <a:rPr kumimoji="1" lang="zh-CN" altLang="zh-CN" sz="2800" b="1" dirty="0">
                <a:latin typeface="Times New Roman" pitchFamily="18" charset="0"/>
              </a:rPr>
              <a:t>（</a:t>
            </a:r>
            <a:r>
              <a:rPr kumimoji="1" lang="en-US" altLang="zh-CN" sz="2800" b="1" dirty="0">
                <a:latin typeface="Times New Roman" pitchFamily="18" charset="0"/>
              </a:rPr>
              <a:t>A</a:t>
            </a:r>
            <a:r>
              <a:rPr kumimoji="1" lang="zh-CN" altLang="en-US" sz="2800" b="1" dirty="0">
                <a:latin typeface="Times New Roman" pitchFamily="18" charset="0"/>
              </a:rPr>
              <a:t>）</a:t>
            </a:r>
            <a:r>
              <a:rPr kumimoji="1" lang="en-US" altLang="zh-CN" sz="2800" b="1" dirty="0" err="1">
                <a:latin typeface="Times New Roman" pitchFamily="18" charset="0"/>
              </a:rPr>
              <a:t>scanf</a:t>
            </a:r>
            <a:r>
              <a:rPr kumimoji="1" lang="en-US" altLang="zh-CN" sz="2800" b="1" dirty="0">
                <a:latin typeface="Times New Roman" pitchFamily="18" charset="0"/>
              </a:rPr>
              <a:t>(</a:t>
            </a:r>
            <a:r>
              <a:rPr lang="en-US" altLang="zh-CN" sz="2800" dirty="0"/>
              <a:t>"</a:t>
            </a:r>
            <a:r>
              <a:rPr kumimoji="1" lang="en-US" altLang="zh-CN" sz="2800" b="1" dirty="0">
                <a:latin typeface="Times New Roman" pitchFamily="18" charset="0"/>
              </a:rPr>
              <a:t>%</a:t>
            </a:r>
            <a:r>
              <a:rPr kumimoji="1" lang="en-US" altLang="zh-CN" sz="2800" b="1" dirty="0" err="1">
                <a:latin typeface="Times New Roman" pitchFamily="18" charset="0"/>
              </a:rPr>
              <a:t>s</a:t>
            </a:r>
            <a:r>
              <a:rPr lang="en-US" altLang="zh-CN" sz="2800" dirty="0" err="1"/>
              <a:t>"</a:t>
            </a:r>
            <a:r>
              <a:rPr kumimoji="1" lang="en-US" altLang="zh-CN" sz="2800" b="1" dirty="0" err="1">
                <a:latin typeface="Times New Roman" pitchFamily="18" charset="0"/>
              </a:rPr>
              <a:t>,s</a:t>
            </a:r>
            <a:r>
              <a:rPr kumimoji="1" lang="en-US" altLang="zh-CN" sz="2800" b="1" dirty="0">
                <a:latin typeface="Times New Roman" pitchFamily="18" charset="0"/>
              </a:rPr>
              <a:t>);</a:t>
            </a:r>
          </a:p>
          <a:p>
            <a:pPr eaLnBrk="1" hangingPunct="1">
              <a:lnSpc>
                <a:spcPct val="150000"/>
              </a:lnSpc>
            </a:pPr>
            <a:r>
              <a:rPr kumimoji="1" lang="zh-CN" altLang="en-US" sz="2800" b="1" dirty="0">
                <a:latin typeface="Times New Roman" pitchFamily="18" charset="0"/>
              </a:rPr>
              <a:t>（</a:t>
            </a:r>
            <a:r>
              <a:rPr kumimoji="1" lang="en-US" altLang="zh-CN" sz="2800" b="1" dirty="0">
                <a:latin typeface="Times New Roman" pitchFamily="18" charset="0"/>
              </a:rPr>
              <a:t>B</a:t>
            </a:r>
            <a:r>
              <a:rPr kumimoji="1" lang="zh-CN" altLang="en-US" sz="2800" b="1" dirty="0">
                <a:latin typeface="Times New Roman" pitchFamily="18" charset="0"/>
              </a:rPr>
              <a:t>）</a:t>
            </a:r>
            <a:r>
              <a:rPr kumimoji="1" lang="en-US" altLang="zh-CN" sz="2800" b="1" dirty="0">
                <a:latin typeface="Times New Roman" pitchFamily="18" charset="0"/>
              </a:rPr>
              <a:t>for(k=0;k&lt;18;k++)</a:t>
            </a:r>
          </a:p>
          <a:p>
            <a:pPr eaLnBrk="1" hangingPunct="1">
              <a:lnSpc>
                <a:spcPct val="150000"/>
              </a:lnSpc>
            </a:pPr>
            <a:r>
              <a:rPr kumimoji="1" lang="en-US" altLang="zh-CN" sz="2800" b="1" dirty="0">
                <a:latin typeface="Times New Roman" pitchFamily="18" charset="0"/>
              </a:rPr>
              <a:t>                  s[k]=</a:t>
            </a:r>
            <a:r>
              <a:rPr kumimoji="1" lang="en-US" altLang="zh-CN" sz="2800" b="1" dirty="0" err="1">
                <a:latin typeface="Times New Roman" pitchFamily="18" charset="0"/>
              </a:rPr>
              <a:t>getchar</a:t>
            </a:r>
            <a:r>
              <a:rPr kumimoji="1" lang="en-US" altLang="zh-CN" sz="2800" b="1" dirty="0">
                <a:latin typeface="Times New Roman" pitchFamily="18" charset="0"/>
              </a:rPr>
              <a:t>();</a:t>
            </a:r>
          </a:p>
          <a:p>
            <a:pPr eaLnBrk="1" hangingPunct="1">
              <a:lnSpc>
                <a:spcPct val="150000"/>
              </a:lnSpc>
            </a:pPr>
            <a:r>
              <a:rPr kumimoji="1" lang="zh-CN" altLang="en-US" sz="2800" b="1" dirty="0">
                <a:latin typeface="Times New Roman" pitchFamily="18" charset="0"/>
              </a:rPr>
              <a:t>（</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while((c=</a:t>
            </a:r>
            <a:r>
              <a:rPr kumimoji="1" lang="en-US" altLang="zh-CN" sz="2800" b="1" dirty="0" err="1">
                <a:latin typeface="Times New Roman" pitchFamily="18" charset="0"/>
              </a:rPr>
              <a:t>getchar</a:t>
            </a:r>
            <a:r>
              <a:rPr kumimoji="1" lang="en-US" altLang="zh-CN" sz="2800" b="1" dirty="0">
                <a:latin typeface="Times New Roman" pitchFamily="18" charset="0"/>
              </a:rPr>
              <a:t>())!=‘\n’)</a:t>
            </a:r>
          </a:p>
          <a:p>
            <a:pPr eaLnBrk="1" hangingPunct="1">
              <a:lnSpc>
                <a:spcPct val="150000"/>
              </a:lnSpc>
            </a:pPr>
            <a:r>
              <a:rPr kumimoji="1" lang="en-US" altLang="zh-CN" sz="2800" b="1" dirty="0">
                <a:latin typeface="Times New Roman" pitchFamily="18" charset="0"/>
              </a:rPr>
              <a:t>               s[k++]=c;</a:t>
            </a:r>
          </a:p>
        </p:txBody>
      </p:sp>
      <p:sp>
        <p:nvSpPr>
          <p:cNvPr id="46083" name="Freeform 3"/>
          <p:cNvSpPr>
            <a:spLocks/>
          </p:cNvSpPr>
          <p:nvPr/>
        </p:nvSpPr>
        <p:spPr bwMode="auto">
          <a:xfrm>
            <a:off x="1123950" y="2133600"/>
            <a:ext cx="571500" cy="285750"/>
          </a:xfrm>
          <a:custGeom>
            <a:avLst/>
            <a:gdLst>
              <a:gd name="T0" fmla="*/ 0 w 360"/>
              <a:gd name="T1" fmla="*/ 2147483647 h 180"/>
              <a:gd name="T2" fmla="*/ 2147483647 w 360"/>
              <a:gd name="T3" fmla="*/ 2147483647 h 180"/>
              <a:gd name="T4" fmla="*/ 2147483647 w 360"/>
              <a:gd name="T5" fmla="*/ 2147483647 h 180"/>
              <a:gd name="T6" fmla="*/ 2147483647 w 360"/>
              <a:gd name="T7" fmla="*/ 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0" h="180">
                <a:moveTo>
                  <a:pt x="0" y="36"/>
                </a:moveTo>
                <a:cubicBezTo>
                  <a:pt x="33" y="86"/>
                  <a:pt x="52" y="132"/>
                  <a:pt x="84" y="180"/>
                </a:cubicBezTo>
                <a:cubicBezTo>
                  <a:pt x="146" y="159"/>
                  <a:pt x="180" y="121"/>
                  <a:pt x="228" y="84"/>
                </a:cubicBezTo>
                <a:cubicBezTo>
                  <a:pt x="268" y="53"/>
                  <a:pt x="314" y="23"/>
                  <a:pt x="360" y="0"/>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3" name="TextBox 2"/>
          <p:cNvSpPr txBox="1"/>
          <p:nvPr/>
        </p:nvSpPr>
        <p:spPr>
          <a:xfrm>
            <a:off x="2727158" y="5465422"/>
            <a:ext cx="5978137" cy="523220"/>
          </a:xfrm>
          <a:prstGeom prst="rect">
            <a:avLst/>
          </a:prstGeom>
          <a:solidFill>
            <a:srgbClr val="FFFF99"/>
          </a:solidFill>
        </p:spPr>
        <p:txBody>
          <a:bodyPr wrap="square" rtlCol="0">
            <a:spAutoFit/>
          </a:bodyPr>
          <a:lstStyle/>
          <a:p>
            <a:r>
              <a:rPr lang="zh-CN" altLang="en-US" sz="2800" b="1" dirty="0"/>
              <a:t>备注：</a:t>
            </a:r>
            <a:r>
              <a:rPr kumimoji="1" lang="en-US" altLang="zh-CN" sz="2800" b="1" dirty="0">
                <a:latin typeface="Times New Roman" pitchFamily="18" charset="0"/>
              </a:rPr>
              <a:t> This is a string.</a:t>
            </a:r>
            <a:r>
              <a:rPr kumimoji="1" lang="zh-CN" altLang="en-US" sz="2800" b="1" dirty="0">
                <a:latin typeface="Times New Roman" pitchFamily="18" charset="0"/>
              </a:rPr>
              <a:t>共</a:t>
            </a:r>
            <a:r>
              <a:rPr kumimoji="1" lang="en-US" altLang="zh-CN" sz="2800" b="1" dirty="0">
                <a:latin typeface="Times New Roman" pitchFamily="18" charset="0"/>
              </a:rPr>
              <a:t>17</a:t>
            </a:r>
            <a:r>
              <a:rPr kumimoji="1" lang="zh-CN" altLang="en-US" sz="2800" b="1" dirty="0">
                <a:latin typeface="Times New Roman" pitchFamily="18" charset="0"/>
              </a:rPr>
              <a:t>个字符。</a:t>
            </a:r>
            <a:endParaRPr lang="zh-CN" altLang="en-US" sz="2800" b="1" dirty="0"/>
          </a:p>
        </p:txBody>
      </p:sp>
    </p:spTree>
    <p:extLst>
      <p:ext uri="{BB962C8B-B14F-4D97-AF65-F5344CB8AC3E}">
        <p14:creationId xmlns:p14="http://schemas.microsoft.com/office/powerpoint/2010/main" val="2799736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ox(out)">
                                      <p:cBhvr>
                                        <p:cTn id="7" dur="500"/>
                                        <p:tgtEl>
                                          <p:spTgt spid="460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6083"/>
                                        </p:tgtEl>
                                        <p:attrNameLst>
                                          <p:attrName>style.visibility</p:attrName>
                                        </p:attrNameLst>
                                      </p:cBhvr>
                                      <p:to>
                                        <p:strVal val="visible"/>
                                      </p:to>
                                    </p:set>
                                    <p:animEffect transition="in" filter="box(out)">
                                      <p:cBhvr>
                                        <p:cTn id="17" dur="500"/>
                                        <p:tgtEl>
                                          <p:spTgt spid="4608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autoUpdateAnimBg="0"/>
      <p:bldP spid="46083"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350837" y="344488"/>
            <a:ext cx="8574088" cy="71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kumimoji="1" lang="en-US" altLang="zh-CN" sz="3200" b="1" dirty="0">
                <a:solidFill>
                  <a:srgbClr val="C00000"/>
                </a:solidFill>
                <a:latin typeface="Times New Roman" pitchFamily="18" charset="0"/>
                <a:ea typeface="隶书" pitchFamily="49" charset="-122"/>
              </a:rPr>
              <a:t>6.2</a:t>
            </a:r>
            <a:r>
              <a:rPr kumimoji="1" lang="en-US" altLang="zh-CN" sz="3200" b="1" dirty="0">
                <a:solidFill>
                  <a:srgbClr val="C00000"/>
                </a:solidFill>
                <a:latin typeface="隶书" pitchFamily="49" charset="-122"/>
                <a:ea typeface="隶书" pitchFamily="49" charset="-122"/>
              </a:rPr>
              <a:t>  </a:t>
            </a:r>
            <a:r>
              <a:rPr kumimoji="1" lang="zh-CN" altLang="en-US" sz="3200" b="1" dirty="0">
                <a:solidFill>
                  <a:srgbClr val="C00000"/>
                </a:solidFill>
                <a:latin typeface="隶书" pitchFamily="49" charset="-122"/>
                <a:ea typeface="隶书" pitchFamily="49" charset="-122"/>
              </a:rPr>
              <a:t>一维数组</a:t>
            </a:r>
            <a:endParaRPr kumimoji="1" lang="en-US" altLang="zh-CN" sz="2400" b="1" dirty="0">
              <a:solidFill>
                <a:srgbClr val="C00000"/>
              </a:solidFill>
              <a:latin typeface="Times New Roman" pitchFamily="18" charset="0"/>
            </a:endParaRPr>
          </a:p>
        </p:txBody>
      </p:sp>
      <p:sp>
        <p:nvSpPr>
          <p:cNvPr id="9220" name="AutoShape 4"/>
          <p:cNvSpPr>
            <a:spLocks noChangeArrowheads="1"/>
          </p:cNvSpPr>
          <p:nvPr/>
        </p:nvSpPr>
        <p:spPr bwMode="auto">
          <a:xfrm>
            <a:off x="4447180" y="2551079"/>
            <a:ext cx="1464160" cy="402291"/>
          </a:xfrm>
          <a:prstGeom prst="wedgeRectCallout">
            <a:avLst>
              <a:gd name="adj1" fmla="val 22708"/>
              <a:gd name="adj2" fmla="val -153282"/>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b="1" dirty="0">
                <a:solidFill>
                  <a:srgbClr val="0070C0"/>
                </a:solidFill>
                <a:latin typeface="Times New Roman" pitchFamily="18" charset="0"/>
              </a:rPr>
              <a:t>合法标识符</a:t>
            </a:r>
          </a:p>
        </p:txBody>
      </p:sp>
      <p:sp>
        <p:nvSpPr>
          <p:cNvPr id="9221" name="AutoShape 5"/>
          <p:cNvSpPr>
            <a:spLocks noChangeArrowheads="1"/>
          </p:cNvSpPr>
          <p:nvPr/>
        </p:nvSpPr>
        <p:spPr bwMode="auto">
          <a:xfrm>
            <a:off x="6775507" y="2551079"/>
            <a:ext cx="1730259" cy="710067"/>
          </a:xfrm>
          <a:prstGeom prst="wedgeRectCallout">
            <a:avLst>
              <a:gd name="adj1" fmla="val -48088"/>
              <a:gd name="adj2" fmla="val -120602"/>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r>
              <a:rPr kumimoji="1" lang="zh-CN" altLang="en-US" sz="2000" b="1" dirty="0">
                <a:solidFill>
                  <a:srgbClr val="0070C0"/>
                </a:solidFill>
                <a:latin typeface="Times New Roman" pitchFamily="18" charset="0"/>
              </a:rPr>
              <a:t>表示元素个数</a:t>
            </a:r>
          </a:p>
          <a:p>
            <a:pPr algn="ctr" eaLnBrk="1" hangingPunct="1"/>
            <a:r>
              <a:rPr kumimoji="1" lang="zh-CN" altLang="en-US" sz="2000" b="1" dirty="0">
                <a:solidFill>
                  <a:srgbClr val="0070C0"/>
                </a:solidFill>
                <a:latin typeface="Times New Roman" pitchFamily="18" charset="0"/>
              </a:rPr>
              <a:t>下标从</a:t>
            </a:r>
            <a:r>
              <a:rPr kumimoji="1" lang="en-US" altLang="zh-CN" sz="2000" b="1" dirty="0">
                <a:solidFill>
                  <a:srgbClr val="FF0000"/>
                </a:solidFill>
                <a:latin typeface="Times New Roman" pitchFamily="18" charset="0"/>
              </a:rPr>
              <a:t>0</a:t>
            </a:r>
            <a:r>
              <a:rPr kumimoji="1" lang="zh-CN" altLang="en-US" sz="2000" b="1" dirty="0">
                <a:solidFill>
                  <a:srgbClr val="0070C0"/>
                </a:solidFill>
                <a:latin typeface="Times New Roman" pitchFamily="18" charset="0"/>
              </a:rPr>
              <a:t>开始</a:t>
            </a:r>
          </a:p>
        </p:txBody>
      </p:sp>
      <p:sp>
        <p:nvSpPr>
          <p:cNvPr id="9223" name="Rectangle 7"/>
          <p:cNvSpPr>
            <a:spLocks noChangeArrowheads="1"/>
          </p:cNvSpPr>
          <p:nvPr/>
        </p:nvSpPr>
        <p:spPr bwMode="auto">
          <a:xfrm>
            <a:off x="569913" y="2696195"/>
            <a:ext cx="305560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kumimoji="1" lang="zh-CN" altLang="en-US" sz="2400" dirty="0">
                <a:latin typeface="隶书" pitchFamily="49" charset="-122"/>
                <a:ea typeface="隶书" pitchFamily="49" charset="-122"/>
              </a:rPr>
              <a:t>例 </a:t>
            </a:r>
            <a:r>
              <a:rPr kumimoji="1" lang="zh-CN" altLang="en-US" sz="2400" dirty="0">
                <a:latin typeface="Times New Roman" pitchFamily="18" charset="0"/>
              </a:rPr>
              <a:t>  </a:t>
            </a:r>
            <a:r>
              <a:rPr kumimoji="1" lang="en-US" altLang="zh-CN" sz="2400" dirty="0" err="1">
                <a:latin typeface="Times New Roman" pitchFamily="18" charset="0"/>
              </a:rPr>
              <a:t>int</a:t>
            </a:r>
            <a:r>
              <a:rPr kumimoji="1" lang="en-US" altLang="zh-CN" sz="2400" dirty="0">
                <a:latin typeface="Times New Roman" pitchFamily="18" charset="0"/>
              </a:rPr>
              <a:t> a[6];</a:t>
            </a:r>
          </a:p>
        </p:txBody>
      </p:sp>
      <p:grpSp>
        <p:nvGrpSpPr>
          <p:cNvPr id="9250" name="Group 34"/>
          <p:cNvGrpSpPr>
            <a:grpSpLocks/>
          </p:cNvGrpSpPr>
          <p:nvPr/>
        </p:nvGrpSpPr>
        <p:grpSpPr bwMode="auto">
          <a:xfrm>
            <a:off x="2378076" y="3521995"/>
            <a:ext cx="2624137" cy="2408238"/>
            <a:chOff x="1473" y="2412"/>
            <a:chExt cx="1653" cy="1517"/>
          </a:xfrm>
        </p:grpSpPr>
        <p:grpSp>
          <p:nvGrpSpPr>
            <p:cNvPr id="6155" name="Group 10"/>
            <p:cNvGrpSpPr>
              <a:grpSpLocks/>
            </p:cNvGrpSpPr>
            <p:nvPr/>
          </p:nvGrpSpPr>
          <p:grpSpPr bwMode="auto">
            <a:xfrm>
              <a:off x="1991" y="2479"/>
              <a:ext cx="1135" cy="1450"/>
              <a:chOff x="1689" y="864"/>
              <a:chExt cx="1459" cy="1450"/>
            </a:xfrm>
          </p:grpSpPr>
          <p:sp>
            <p:nvSpPr>
              <p:cNvPr id="6158" name="Rectangle 11"/>
              <p:cNvSpPr>
                <a:spLocks noChangeArrowheads="1"/>
              </p:cNvSpPr>
              <p:nvPr/>
            </p:nvSpPr>
            <p:spPr bwMode="auto">
              <a:xfrm>
                <a:off x="1872" y="864"/>
                <a:ext cx="1267"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Line 12"/>
              <p:cNvSpPr>
                <a:spLocks noChangeShapeType="1"/>
              </p:cNvSpPr>
              <p:nvPr/>
            </p:nvSpPr>
            <p:spPr bwMode="auto">
              <a:xfrm>
                <a:off x="1861" y="1109"/>
                <a:ext cx="1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Text Box 13"/>
              <p:cNvSpPr txBox="1">
                <a:spLocks noChangeArrowheads="1"/>
              </p:cNvSpPr>
              <p:nvPr/>
            </p:nvSpPr>
            <p:spPr bwMode="auto">
              <a:xfrm>
                <a:off x="2265" y="86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a[0]</a:t>
                </a:r>
              </a:p>
            </p:txBody>
          </p:sp>
          <p:sp>
            <p:nvSpPr>
              <p:cNvPr id="6161" name="Line 14"/>
              <p:cNvSpPr>
                <a:spLocks noChangeShapeType="1"/>
              </p:cNvSpPr>
              <p:nvPr/>
            </p:nvSpPr>
            <p:spPr bwMode="auto">
              <a:xfrm>
                <a:off x="1890" y="1327"/>
                <a:ext cx="1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Line 15"/>
              <p:cNvSpPr>
                <a:spLocks noChangeShapeType="1"/>
              </p:cNvSpPr>
              <p:nvPr/>
            </p:nvSpPr>
            <p:spPr bwMode="auto">
              <a:xfrm>
                <a:off x="1863" y="1574"/>
                <a:ext cx="12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3" name="Line 16"/>
              <p:cNvSpPr>
                <a:spLocks noChangeShapeType="1"/>
              </p:cNvSpPr>
              <p:nvPr/>
            </p:nvSpPr>
            <p:spPr bwMode="auto">
              <a:xfrm>
                <a:off x="1881" y="1824"/>
                <a:ext cx="12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Text Box 17"/>
              <p:cNvSpPr txBox="1">
                <a:spLocks noChangeArrowheads="1"/>
              </p:cNvSpPr>
              <p:nvPr/>
            </p:nvSpPr>
            <p:spPr bwMode="auto">
              <a:xfrm>
                <a:off x="1699" y="889"/>
                <a:ext cx="2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0</a:t>
                </a:r>
              </a:p>
            </p:txBody>
          </p:sp>
          <p:sp>
            <p:nvSpPr>
              <p:cNvPr id="6165" name="Text Box 18"/>
              <p:cNvSpPr txBox="1">
                <a:spLocks noChangeArrowheads="1"/>
              </p:cNvSpPr>
              <p:nvPr/>
            </p:nvSpPr>
            <p:spPr bwMode="auto">
              <a:xfrm>
                <a:off x="1699" y="1107"/>
                <a:ext cx="2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1</a:t>
                </a:r>
              </a:p>
            </p:txBody>
          </p:sp>
          <p:sp>
            <p:nvSpPr>
              <p:cNvPr id="6166" name="Text Box 19"/>
              <p:cNvSpPr txBox="1">
                <a:spLocks noChangeArrowheads="1"/>
              </p:cNvSpPr>
              <p:nvPr/>
            </p:nvSpPr>
            <p:spPr bwMode="auto">
              <a:xfrm>
                <a:off x="1699" y="1824"/>
                <a:ext cx="2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4</a:t>
                </a:r>
              </a:p>
            </p:txBody>
          </p:sp>
          <p:sp>
            <p:nvSpPr>
              <p:cNvPr id="6167" name="Line 20"/>
              <p:cNvSpPr>
                <a:spLocks noChangeShapeType="1"/>
              </p:cNvSpPr>
              <p:nvPr/>
            </p:nvSpPr>
            <p:spPr bwMode="auto">
              <a:xfrm>
                <a:off x="1863" y="2053"/>
                <a:ext cx="12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168" name="Text Box 21"/>
              <p:cNvSpPr txBox="1">
                <a:spLocks noChangeArrowheads="1"/>
              </p:cNvSpPr>
              <p:nvPr/>
            </p:nvSpPr>
            <p:spPr bwMode="auto">
              <a:xfrm>
                <a:off x="1699" y="2064"/>
                <a:ext cx="2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5</a:t>
                </a:r>
              </a:p>
            </p:txBody>
          </p:sp>
          <p:sp>
            <p:nvSpPr>
              <p:cNvPr id="6169" name="Text Box 22"/>
              <p:cNvSpPr txBox="1">
                <a:spLocks noChangeArrowheads="1"/>
              </p:cNvSpPr>
              <p:nvPr/>
            </p:nvSpPr>
            <p:spPr bwMode="auto">
              <a:xfrm>
                <a:off x="2265" y="110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a[1]</a:t>
                </a:r>
              </a:p>
            </p:txBody>
          </p:sp>
          <p:sp>
            <p:nvSpPr>
              <p:cNvPr id="6170" name="Text Box 23"/>
              <p:cNvSpPr txBox="1">
                <a:spLocks noChangeArrowheads="1"/>
              </p:cNvSpPr>
              <p:nvPr/>
            </p:nvSpPr>
            <p:spPr bwMode="auto">
              <a:xfrm>
                <a:off x="2265" y="134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a[2]</a:t>
                </a:r>
              </a:p>
            </p:txBody>
          </p:sp>
          <p:sp>
            <p:nvSpPr>
              <p:cNvPr id="6171" name="Text Box 24"/>
              <p:cNvSpPr txBox="1">
                <a:spLocks noChangeArrowheads="1"/>
              </p:cNvSpPr>
              <p:nvPr/>
            </p:nvSpPr>
            <p:spPr bwMode="auto">
              <a:xfrm>
                <a:off x="2265" y="158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a[3]</a:t>
                </a:r>
              </a:p>
            </p:txBody>
          </p:sp>
          <p:sp>
            <p:nvSpPr>
              <p:cNvPr id="6172" name="Text Box 25"/>
              <p:cNvSpPr txBox="1">
                <a:spLocks noChangeArrowheads="1"/>
              </p:cNvSpPr>
              <p:nvPr/>
            </p:nvSpPr>
            <p:spPr bwMode="auto">
              <a:xfrm>
                <a:off x="2265" y="182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a[4]</a:t>
                </a:r>
              </a:p>
            </p:txBody>
          </p:sp>
          <p:sp>
            <p:nvSpPr>
              <p:cNvPr id="6173" name="Text Box 26"/>
              <p:cNvSpPr txBox="1">
                <a:spLocks noChangeArrowheads="1"/>
              </p:cNvSpPr>
              <p:nvPr/>
            </p:nvSpPr>
            <p:spPr bwMode="auto">
              <a:xfrm>
                <a:off x="2265" y="206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a[5]</a:t>
                </a:r>
              </a:p>
            </p:txBody>
          </p:sp>
          <p:sp>
            <p:nvSpPr>
              <p:cNvPr id="6174" name="Text Box 27"/>
              <p:cNvSpPr txBox="1">
                <a:spLocks noChangeArrowheads="1"/>
              </p:cNvSpPr>
              <p:nvPr/>
            </p:nvSpPr>
            <p:spPr bwMode="auto">
              <a:xfrm>
                <a:off x="1689" y="1296"/>
                <a:ext cx="2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2</a:t>
                </a:r>
              </a:p>
            </p:txBody>
          </p:sp>
          <p:sp>
            <p:nvSpPr>
              <p:cNvPr id="6175" name="Text Box 28"/>
              <p:cNvSpPr txBox="1">
                <a:spLocks noChangeArrowheads="1"/>
              </p:cNvSpPr>
              <p:nvPr/>
            </p:nvSpPr>
            <p:spPr bwMode="auto">
              <a:xfrm>
                <a:off x="1689" y="1584"/>
                <a:ext cx="2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3</a:t>
                </a:r>
              </a:p>
            </p:txBody>
          </p:sp>
        </p:grpSp>
        <p:sp>
          <p:nvSpPr>
            <p:cNvPr id="6156" name="Line 29"/>
            <p:cNvSpPr>
              <a:spLocks noChangeShapeType="1"/>
            </p:cNvSpPr>
            <p:nvPr/>
          </p:nvSpPr>
          <p:spPr bwMode="auto">
            <a:xfrm>
              <a:off x="1644" y="2580"/>
              <a:ext cx="4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7" name="Text Box 30"/>
            <p:cNvSpPr txBox="1">
              <a:spLocks noChangeArrowheads="1"/>
            </p:cNvSpPr>
            <p:nvPr/>
          </p:nvSpPr>
          <p:spPr bwMode="auto">
            <a:xfrm>
              <a:off x="1473" y="2412"/>
              <a:ext cx="1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gn="ctr" eaLnBrk="1" hangingPunct="1"/>
              <a:r>
                <a:rPr kumimoji="1" lang="en-US" altLang="zh-CN" sz="2400">
                  <a:latin typeface="Times New Roman" pitchFamily="18" charset="0"/>
                </a:rPr>
                <a:t>a</a:t>
              </a:r>
              <a:endParaRPr kumimoji="1" lang="en-US" altLang="zh-CN" sz="2000">
                <a:latin typeface="Times New Roman" pitchFamily="18" charset="0"/>
              </a:endParaRPr>
            </a:p>
          </p:txBody>
        </p:sp>
      </p:grpSp>
      <p:sp>
        <p:nvSpPr>
          <p:cNvPr id="9248" name="AutoShape 32"/>
          <p:cNvSpPr>
            <a:spLocks noChangeArrowheads="1"/>
          </p:cNvSpPr>
          <p:nvPr/>
        </p:nvSpPr>
        <p:spPr bwMode="auto">
          <a:xfrm>
            <a:off x="5221288" y="4920917"/>
            <a:ext cx="3922712" cy="1044575"/>
          </a:xfrm>
          <a:prstGeom prst="wedgeRectCallout">
            <a:avLst>
              <a:gd name="adj1" fmla="val -55231"/>
              <a:gd name="adj2" fmla="val -34194"/>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r>
              <a:rPr kumimoji="1" lang="zh-CN" altLang="en-US" sz="2000" b="1" dirty="0">
                <a:solidFill>
                  <a:srgbClr val="0070C0"/>
                </a:solidFill>
                <a:latin typeface="Times New Roman" pitchFamily="18" charset="0"/>
              </a:rPr>
              <a:t>编译时分配连续内存</a:t>
            </a:r>
          </a:p>
          <a:p>
            <a:pPr eaLnBrk="1" hangingPunct="1"/>
            <a:r>
              <a:rPr kumimoji="1" lang="zh-CN" altLang="en-US" sz="2000" b="1" dirty="0">
                <a:solidFill>
                  <a:srgbClr val="0070C0"/>
                </a:solidFill>
                <a:latin typeface="Times New Roman" pitchFamily="18" charset="0"/>
              </a:rPr>
              <a:t>内存字节数</a:t>
            </a:r>
            <a:r>
              <a:rPr kumimoji="1" lang="en-US" altLang="zh-CN" sz="2000" b="1" dirty="0">
                <a:solidFill>
                  <a:srgbClr val="0070C0"/>
                </a:solidFill>
                <a:latin typeface="Times New Roman" pitchFamily="18" charset="0"/>
              </a:rPr>
              <a:t>=</a:t>
            </a:r>
            <a:r>
              <a:rPr kumimoji="1" lang="zh-CN" altLang="en-US" sz="2000" b="1" dirty="0">
                <a:solidFill>
                  <a:srgbClr val="0070C0"/>
                </a:solidFill>
                <a:latin typeface="Times New Roman" pitchFamily="18" charset="0"/>
              </a:rPr>
              <a:t>数组维数*</a:t>
            </a:r>
          </a:p>
          <a:p>
            <a:pPr eaLnBrk="1" hangingPunct="1"/>
            <a:r>
              <a:rPr kumimoji="1" lang="zh-CN" altLang="en-US" sz="2000" b="1" dirty="0">
                <a:solidFill>
                  <a:srgbClr val="0070C0"/>
                </a:solidFill>
                <a:latin typeface="Times New Roman" pitchFamily="18" charset="0"/>
              </a:rPr>
              <a:t>                      </a:t>
            </a:r>
            <a:r>
              <a:rPr kumimoji="1" lang="en-US" altLang="zh-CN" sz="2000" b="1" dirty="0" err="1">
                <a:solidFill>
                  <a:srgbClr val="0070C0"/>
                </a:solidFill>
                <a:latin typeface="Times New Roman" pitchFamily="18" charset="0"/>
              </a:rPr>
              <a:t>sizeof</a:t>
            </a:r>
            <a:r>
              <a:rPr kumimoji="1" lang="en-US" altLang="zh-CN" sz="2000" b="1" dirty="0">
                <a:solidFill>
                  <a:srgbClr val="0070C0"/>
                </a:solidFill>
                <a:latin typeface="Times New Roman" pitchFamily="18" charset="0"/>
              </a:rPr>
              <a:t>(</a:t>
            </a:r>
            <a:r>
              <a:rPr kumimoji="1" lang="zh-CN" altLang="en-US" sz="2000" b="1" dirty="0">
                <a:solidFill>
                  <a:srgbClr val="0070C0"/>
                </a:solidFill>
                <a:latin typeface="Times New Roman" pitchFamily="18" charset="0"/>
              </a:rPr>
              <a:t>元素数据类型</a:t>
            </a:r>
            <a:r>
              <a:rPr kumimoji="1" lang="en-US" altLang="zh-CN" sz="2000" b="1" dirty="0">
                <a:solidFill>
                  <a:srgbClr val="0070C0"/>
                </a:solidFill>
                <a:latin typeface="Times New Roman" pitchFamily="18" charset="0"/>
              </a:rPr>
              <a:t>)</a:t>
            </a:r>
          </a:p>
        </p:txBody>
      </p:sp>
      <p:sp>
        <p:nvSpPr>
          <p:cNvPr id="9249" name="AutoShape 33"/>
          <p:cNvSpPr>
            <a:spLocks noChangeArrowheads="1"/>
          </p:cNvSpPr>
          <p:nvPr/>
        </p:nvSpPr>
        <p:spPr bwMode="auto">
          <a:xfrm>
            <a:off x="207295" y="5047228"/>
            <a:ext cx="3020677" cy="710067"/>
          </a:xfrm>
          <a:prstGeom prst="wedgeRectCallout">
            <a:avLst>
              <a:gd name="adj1" fmla="val 26449"/>
              <a:gd name="adj2" fmla="val -197852"/>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r>
              <a:rPr kumimoji="1" lang="zh-CN" altLang="zh-CN" sz="2000" b="1" dirty="0">
                <a:solidFill>
                  <a:srgbClr val="0070C0"/>
                </a:solidFill>
                <a:latin typeface="Times New Roman" pitchFamily="18" charset="0"/>
              </a:rPr>
              <a:t>数组名表示内存首地址，</a:t>
            </a:r>
          </a:p>
          <a:p>
            <a:pPr eaLnBrk="1" hangingPunct="1"/>
            <a:r>
              <a:rPr kumimoji="1" lang="zh-CN" altLang="zh-CN" sz="2000" b="1" dirty="0">
                <a:solidFill>
                  <a:srgbClr val="0070C0"/>
                </a:solidFill>
                <a:latin typeface="Times New Roman" pitchFamily="18" charset="0"/>
              </a:rPr>
              <a:t>是</a:t>
            </a:r>
            <a:r>
              <a:rPr kumimoji="1" lang="zh-CN" altLang="zh-CN" sz="2000" b="1" dirty="0">
                <a:solidFill>
                  <a:srgbClr val="FF0000"/>
                </a:solidFill>
                <a:latin typeface="Times New Roman" pitchFamily="18" charset="0"/>
              </a:rPr>
              <a:t>地址常量</a:t>
            </a:r>
            <a:r>
              <a:rPr kumimoji="1" lang="zh-CN" altLang="en-US" sz="2000" b="1" dirty="0">
                <a:solidFill>
                  <a:srgbClr val="FF0000"/>
                </a:solidFill>
                <a:latin typeface="Times New Roman" pitchFamily="18" charset="0"/>
              </a:rPr>
              <a:t>（</a:t>
            </a:r>
            <a:r>
              <a:rPr kumimoji="1" lang="en-US" altLang="zh-CN" sz="2000" b="1" dirty="0">
                <a:solidFill>
                  <a:srgbClr val="FF0000"/>
                </a:solidFill>
                <a:latin typeface="Times New Roman" pitchFamily="18" charset="0"/>
              </a:rPr>
              <a:t>&amp;a[0]</a:t>
            </a:r>
            <a:r>
              <a:rPr kumimoji="1" lang="zh-CN" altLang="en-US" sz="2000" b="1" dirty="0">
                <a:solidFill>
                  <a:srgbClr val="FF0000"/>
                </a:solidFill>
                <a:latin typeface="Times New Roman" pitchFamily="18" charset="0"/>
              </a:rPr>
              <a:t>）</a:t>
            </a:r>
            <a:endParaRPr kumimoji="1" lang="zh-CN" altLang="en-US" sz="2400" b="1" dirty="0">
              <a:latin typeface="Times New Roman" pitchFamily="18" charset="0"/>
              <a:ea typeface="隶书" pitchFamily="49" charset="-122"/>
            </a:endParaRPr>
          </a:p>
        </p:txBody>
      </p:sp>
      <p:sp>
        <p:nvSpPr>
          <p:cNvPr id="32" name="Rectangle 3"/>
          <p:cNvSpPr>
            <a:spLocks noChangeArrowheads="1"/>
          </p:cNvSpPr>
          <p:nvPr/>
        </p:nvSpPr>
        <p:spPr bwMode="auto">
          <a:xfrm>
            <a:off x="173831" y="1127792"/>
            <a:ext cx="8574088" cy="116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20000"/>
              </a:lnSpc>
              <a:buClr>
                <a:schemeClr val="hlink"/>
              </a:buClr>
              <a:buFont typeface="Wingdings" pitchFamily="2" charset="2"/>
              <a:buChar char="«"/>
            </a:pPr>
            <a:r>
              <a:rPr kumimoji="1" lang="zh-CN" altLang="en-US" sz="2800" b="1" dirty="0">
                <a:latin typeface="Times New Roman" pitchFamily="18" charset="0"/>
                <a:ea typeface="隶书" pitchFamily="49" charset="-122"/>
              </a:rPr>
              <a:t>一维数组的定义</a:t>
            </a:r>
            <a:endParaRPr kumimoji="1" lang="zh-CN" altLang="en-US" sz="2400" b="1" dirty="0">
              <a:latin typeface="Times New Roman" pitchFamily="18" charset="0"/>
            </a:endParaRPr>
          </a:p>
          <a:p>
            <a:pPr lvl="2">
              <a:lnSpc>
                <a:spcPct val="120000"/>
              </a:lnSpc>
              <a:buClr>
                <a:schemeClr val="tx1"/>
              </a:buClr>
              <a:buFont typeface="Wingdings" pitchFamily="2" charset="2"/>
              <a:buChar char="v"/>
            </a:pPr>
            <a:r>
              <a:rPr kumimoji="1" lang="zh-CN" altLang="en-US" sz="2400" b="1" dirty="0">
                <a:latin typeface="隶书" pitchFamily="49" charset="-122"/>
                <a:ea typeface="隶书" pitchFamily="49" charset="-122"/>
              </a:rPr>
              <a:t>定义方式：   </a:t>
            </a:r>
            <a:r>
              <a:rPr kumimoji="1" lang="zh-CN" altLang="en-US" sz="2400" b="1" dirty="0">
                <a:solidFill>
                  <a:srgbClr val="FF0000"/>
                </a:solidFill>
                <a:latin typeface="隶书" pitchFamily="49" charset="-122"/>
                <a:ea typeface="隶书" pitchFamily="49" charset="-122"/>
              </a:rPr>
              <a:t>数据类型  数组名</a:t>
            </a:r>
            <a:r>
              <a:rPr kumimoji="1" lang="en-US" altLang="zh-CN" sz="2400" b="1" dirty="0">
                <a:latin typeface="隶书" pitchFamily="49" charset="-122"/>
                <a:ea typeface="隶书" pitchFamily="49" charset="-122"/>
              </a:rPr>
              <a:t>[</a:t>
            </a:r>
            <a:r>
              <a:rPr kumimoji="1" lang="zh-CN" altLang="en-US" sz="2400" b="1" dirty="0">
                <a:latin typeface="隶书" pitchFamily="49" charset="-122"/>
                <a:ea typeface="隶书" pitchFamily="49" charset="-122"/>
              </a:rPr>
              <a:t>常量</a:t>
            </a:r>
            <a:r>
              <a:rPr kumimoji="1" lang="zh-CN" altLang="en-US" sz="2400" b="1" dirty="0">
                <a:solidFill>
                  <a:srgbClr val="FF0000"/>
                </a:solidFill>
                <a:latin typeface="隶书" pitchFamily="49" charset="-122"/>
                <a:ea typeface="隶书" pitchFamily="49" charset="-122"/>
              </a:rPr>
              <a:t>表达式</a:t>
            </a:r>
            <a:r>
              <a:rPr kumimoji="1" lang="en-US" altLang="zh-CN" sz="2400" b="1" dirty="0">
                <a:latin typeface="隶书" pitchFamily="49" charset="-122"/>
                <a:ea typeface="隶书" pitchFamily="49" charset="-122"/>
              </a:rPr>
              <a:t>]</a:t>
            </a:r>
            <a:r>
              <a:rPr kumimoji="1" lang="zh-CN" altLang="en-US" sz="2400" b="1" dirty="0">
                <a:latin typeface="隶书" pitchFamily="49" charset="-122"/>
                <a:ea typeface="隶书" pitchFamily="49" charset="-122"/>
              </a:rPr>
              <a:t>；</a:t>
            </a:r>
            <a:r>
              <a:rPr kumimoji="1" lang="zh-CN" altLang="en-US" sz="2400" dirty="0">
                <a:latin typeface="隶书" pitchFamily="49" charset="-122"/>
                <a:ea typeface="隶书" pitchFamily="49" charset="-122"/>
              </a:rPr>
              <a:t>  </a:t>
            </a:r>
            <a:endParaRPr kumimoji="1" lang="zh-CN" altLang="en-US" sz="2400" dirty="0">
              <a:latin typeface="Times New Roman" pitchFamily="18" charset="0"/>
            </a:endParaRPr>
          </a:p>
        </p:txBody>
      </p:sp>
      <p:sp>
        <p:nvSpPr>
          <p:cNvPr id="33" name="AutoShape 6"/>
          <p:cNvSpPr>
            <a:spLocks noChangeArrowheads="1"/>
          </p:cNvSpPr>
          <p:nvPr/>
        </p:nvSpPr>
        <p:spPr bwMode="auto">
          <a:xfrm>
            <a:off x="6783622" y="344488"/>
            <a:ext cx="1964297" cy="1017844"/>
          </a:xfrm>
          <a:prstGeom prst="wedgeRectCallout">
            <a:avLst>
              <a:gd name="adj1" fmla="val -43750"/>
              <a:gd name="adj2" fmla="val 70000"/>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a:t>
            </a:r>
            <a:r>
              <a:rPr kumimoji="1" lang="zh-CN" altLang="en-US" sz="2000" b="1" dirty="0">
                <a:solidFill>
                  <a:srgbClr val="0070C0"/>
                </a:solidFill>
                <a:latin typeface="Times New Roman" pitchFamily="18" charset="0"/>
              </a:rPr>
              <a:t>数组运算符</a:t>
            </a:r>
          </a:p>
          <a:p>
            <a:pPr eaLnBrk="1" hangingPunct="1"/>
            <a:r>
              <a:rPr kumimoji="1" lang="zh-CN" altLang="en-US" sz="2000" b="1" dirty="0">
                <a:solidFill>
                  <a:srgbClr val="0070C0"/>
                </a:solidFill>
                <a:latin typeface="Times New Roman" pitchFamily="18" charset="0"/>
              </a:rPr>
              <a:t>单目运算符</a:t>
            </a:r>
          </a:p>
          <a:p>
            <a:pPr eaLnBrk="1" hangingPunct="1"/>
            <a:r>
              <a:rPr kumimoji="1" lang="zh-CN" altLang="en-US" sz="2000" b="1" dirty="0">
                <a:solidFill>
                  <a:srgbClr val="FF0000"/>
                </a:solidFill>
                <a:latin typeface="Times New Roman" pitchFamily="18" charset="0"/>
              </a:rPr>
              <a:t>不能用</a:t>
            </a:r>
            <a:r>
              <a:rPr kumimoji="1" lang="en-US" altLang="zh-CN" sz="2000" b="1" dirty="0">
                <a:solidFill>
                  <a:srgbClr val="FF0000"/>
                </a:solidFill>
                <a:latin typeface="Times New Roman" pitchFamily="18" charset="0"/>
              </a:rPr>
              <a:t>( )</a:t>
            </a:r>
            <a:endParaRPr kumimoji="1" lang="en-US" altLang="zh-CN" sz="2000" b="1" dirty="0">
              <a:solidFill>
                <a:schemeClr val="bg2"/>
              </a:solidFill>
              <a:latin typeface="Times New Roman" pitchFamily="18" charset="0"/>
            </a:endParaRPr>
          </a:p>
        </p:txBody>
      </p:sp>
    </p:spTree>
    <p:extLst>
      <p:ext uri="{BB962C8B-B14F-4D97-AF65-F5344CB8AC3E}">
        <p14:creationId xmlns:p14="http://schemas.microsoft.com/office/powerpoint/2010/main" val="17738912"/>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223">
                                            <p:txEl>
                                              <p:pRg st="0" end="0"/>
                                            </p:txEl>
                                          </p:spTgt>
                                        </p:tgtEl>
                                        <p:attrNameLst>
                                          <p:attrName>style.visibility</p:attrName>
                                        </p:attrNameLst>
                                      </p:cBhvr>
                                      <p:to>
                                        <p:strVal val="visible"/>
                                      </p:to>
                                    </p:set>
                                    <p:anim calcmode="lin" valueType="num">
                                      <p:cBhvr additive="base">
                                        <p:cTn id="12" dur="500" fill="hold"/>
                                        <p:tgtEl>
                                          <p:spTgt spid="922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2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220"/>
                                        </p:tgtEl>
                                        <p:attrNameLst>
                                          <p:attrName>style.visibility</p:attrName>
                                        </p:attrNameLst>
                                      </p:cBhvr>
                                      <p:to>
                                        <p:strVal val="visible"/>
                                      </p:to>
                                    </p:set>
                                    <p:animEffect transition="in" filter="box(out)">
                                      <p:cBhvr>
                                        <p:cTn id="18" dur="500"/>
                                        <p:tgtEl>
                                          <p:spTgt spid="9220"/>
                                        </p:tgtEl>
                                      </p:cBhvr>
                                    </p:animEffect>
                                  </p:childTnLst>
                                  <p:subTnLst>
                                    <p:set>
                                      <p:cBhvr override="childStyle">
                                        <p:cTn dur="1" fill="hold" display="0" masterRel="nextClick" afterEffect="1"/>
                                        <p:tgtEl>
                                          <p:spTgt spid="9220"/>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ox(out)">
                                      <p:cBhvr>
                                        <p:cTn id="23"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221"/>
                                        </p:tgtEl>
                                        <p:attrNameLst>
                                          <p:attrName>style.visibility</p:attrName>
                                        </p:attrNameLst>
                                      </p:cBhvr>
                                      <p:to>
                                        <p:strVal val="visible"/>
                                      </p:to>
                                    </p:set>
                                    <p:animEffect transition="in" filter="box(out)">
                                      <p:cBhvr>
                                        <p:cTn id="28" dur="500"/>
                                        <p:tgtEl>
                                          <p:spTgt spid="9221"/>
                                        </p:tgtEl>
                                      </p:cBhvr>
                                    </p:animEffect>
                                  </p:childTnLst>
                                  <p:subTnLst>
                                    <p:set>
                                      <p:cBhvr override="childStyle">
                                        <p:cTn dur="1" fill="hold" display="0" masterRel="nextClick" afterEffect="1"/>
                                        <p:tgtEl>
                                          <p:spTgt spid="9221"/>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9250"/>
                                        </p:tgtEl>
                                        <p:attrNameLst>
                                          <p:attrName>style.visibility</p:attrName>
                                        </p:attrNameLst>
                                      </p:cBhvr>
                                      <p:to>
                                        <p:strVal val="visible"/>
                                      </p:to>
                                    </p:set>
                                    <p:animEffect transition="in" filter="box(out)">
                                      <p:cBhvr>
                                        <p:cTn id="33" dur="500"/>
                                        <p:tgtEl>
                                          <p:spTgt spid="9250"/>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248"/>
                                        </p:tgtEl>
                                        <p:attrNameLst>
                                          <p:attrName>style.visibility</p:attrName>
                                        </p:attrNameLst>
                                      </p:cBhvr>
                                      <p:to>
                                        <p:strVal val="visible"/>
                                      </p:to>
                                    </p:set>
                                    <p:animEffect transition="in" filter="box(out)">
                                      <p:cBhvr>
                                        <p:cTn id="38" dur="500"/>
                                        <p:tgtEl>
                                          <p:spTgt spid="9248"/>
                                        </p:tgtEl>
                                      </p:cBhvr>
                                    </p:animEffect>
                                  </p:childTnLst>
                                  <p:subTnLst>
                                    <p:set>
                                      <p:cBhvr override="childStyle">
                                        <p:cTn dur="1" fill="hold" display="0" masterRel="nextClick" afterEffect="1"/>
                                        <p:tgtEl>
                                          <p:spTgt spid="9248"/>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9249"/>
                                        </p:tgtEl>
                                        <p:attrNameLst>
                                          <p:attrName>style.visibility</p:attrName>
                                        </p:attrNameLst>
                                      </p:cBhvr>
                                      <p:to>
                                        <p:strVal val="visible"/>
                                      </p:to>
                                    </p:set>
                                    <p:animEffect transition="in" filter="box(out)">
                                      <p:cBhvr>
                                        <p:cTn id="43" dur="500"/>
                                        <p:tgtEl>
                                          <p:spTgt spid="9249"/>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autoUpdateAnimBg="0"/>
      <p:bldP spid="9221" grpId="0" animBg="1" autoUpdateAnimBg="0"/>
      <p:bldP spid="9223" grpId="0" build="p" bldLvl="4" autoUpdateAnimBg="0"/>
      <p:bldP spid="9248" grpId="0" animBg="1" autoUpdateAnimBg="0"/>
      <p:bldP spid="9249" grpId="0" animBg="1" autoUpdateAnimBg="0"/>
      <p:bldP spid="32" grpId="0"/>
      <p:bldP spid="33"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498974" y="826178"/>
            <a:ext cx="8308139" cy="4618830"/>
          </a:xfrm>
          <a:prstGeom prst="rect">
            <a:avLst/>
          </a:prstGeom>
          <a:solidFill>
            <a:schemeClr val="bg1"/>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zh-CN" altLang="en-US" sz="2800" b="1" dirty="0">
                <a:latin typeface="隶书" pitchFamily="49" charset="-122"/>
                <a:ea typeface="隶书" pitchFamily="49" charset="-122"/>
              </a:rPr>
              <a:t>字符串以</a:t>
            </a:r>
            <a:r>
              <a:rPr kumimoji="1" lang="en-US" altLang="zh-CN" sz="2800" b="1" dirty="0">
                <a:latin typeface="隶书" pitchFamily="49" charset="-122"/>
                <a:ea typeface="隶书" pitchFamily="49" charset="-122"/>
              </a:rPr>
              <a:t>%s</a:t>
            </a:r>
            <a:r>
              <a:rPr kumimoji="1" lang="zh-CN" altLang="en-US" sz="2800" b="1" dirty="0">
                <a:latin typeface="隶书" pitchFamily="49" charset="-122"/>
                <a:ea typeface="隶书" pitchFamily="49" charset="-122"/>
              </a:rPr>
              <a:t>形式输入与输出注意事项：</a:t>
            </a:r>
            <a:endParaRPr kumimoji="1" lang="en-US" altLang="zh-CN" sz="2800" b="1" dirty="0">
              <a:latin typeface="隶书" pitchFamily="49" charset="-122"/>
              <a:ea typeface="隶书" pitchFamily="49" charset="-122"/>
            </a:endParaRPr>
          </a:p>
          <a:p>
            <a:pPr marL="457200" indent="-457200" eaLnBrk="1" hangingPunct="1">
              <a:lnSpc>
                <a:spcPct val="150000"/>
              </a:lnSpc>
              <a:buFont typeface="Wingdings" pitchFamily="2" charset="2"/>
              <a:buChar char="u"/>
            </a:pPr>
            <a:r>
              <a:rPr kumimoji="1" lang="zh-CN" altLang="en-US" sz="2800" b="1" dirty="0">
                <a:solidFill>
                  <a:schemeClr val="accent2"/>
                </a:solidFill>
                <a:latin typeface="隶书" pitchFamily="49" charset="-122"/>
                <a:ea typeface="隶书" pitchFamily="49" charset="-122"/>
              </a:rPr>
              <a:t>输入时：</a:t>
            </a:r>
            <a:endParaRPr kumimoji="1" lang="en-US" altLang="zh-CN" sz="2800" b="1" dirty="0">
              <a:solidFill>
                <a:schemeClr val="accent2"/>
              </a:solidFill>
              <a:latin typeface="隶书" pitchFamily="49" charset="-122"/>
              <a:ea typeface="隶书" pitchFamily="49" charset="-122"/>
            </a:endParaRPr>
          </a:p>
          <a:p>
            <a:pPr marL="914400" lvl="1" indent="-457200" eaLnBrk="1" hangingPunct="1">
              <a:lnSpc>
                <a:spcPct val="150000"/>
              </a:lnSpc>
              <a:buFont typeface="Wingdings" pitchFamily="2" charset="2"/>
              <a:buChar char="Ø"/>
            </a:pPr>
            <a:r>
              <a:rPr kumimoji="1" lang="zh-CN" altLang="en-US" b="1" dirty="0">
                <a:latin typeface="隶书" pitchFamily="49" charset="-122"/>
                <a:ea typeface="隶书" pitchFamily="49" charset="-122"/>
              </a:rPr>
              <a:t>输入串的长度</a:t>
            </a:r>
            <a:r>
              <a:rPr kumimoji="1" lang="zh-CN" altLang="en-US" b="1" dirty="0">
                <a:solidFill>
                  <a:srgbClr val="0000FF"/>
                </a:solidFill>
                <a:latin typeface="隶书" pitchFamily="49" charset="-122"/>
                <a:ea typeface="隶书" pitchFamily="49" charset="-122"/>
              </a:rPr>
              <a:t>小于</a:t>
            </a:r>
            <a:r>
              <a:rPr kumimoji="1" lang="zh-CN" altLang="en-US" b="1" dirty="0">
                <a:latin typeface="隶书" pitchFamily="49" charset="-122"/>
                <a:ea typeface="隶书" pitchFamily="49" charset="-122"/>
              </a:rPr>
              <a:t>数组维数</a:t>
            </a:r>
            <a:endParaRPr kumimoji="1" lang="en-US" altLang="zh-CN" b="1" dirty="0">
              <a:latin typeface="隶书" pitchFamily="49" charset="-122"/>
              <a:ea typeface="隶书" pitchFamily="49" charset="-122"/>
            </a:endParaRPr>
          </a:p>
          <a:p>
            <a:pPr marL="914400" lvl="1" indent="-457200" eaLnBrk="1" hangingPunct="1">
              <a:lnSpc>
                <a:spcPct val="150000"/>
              </a:lnSpc>
              <a:buFont typeface="Wingdings" pitchFamily="2" charset="2"/>
              <a:buChar char="Ø"/>
            </a:pPr>
            <a:r>
              <a:rPr kumimoji="1" lang="zh-CN" altLang="en-US" b="1" dirty="0">
                <a:latin typeface="隶书" pitchFamily="49" charset="-122"/>
                <a:ea typeface="隶书" pitchFamily="49" charset="-122"/>
              </a:rPr>
              <a:t>以</a:t>
            </a:r>
            <a:r>
              <a:rPr kumimoji="1" lang="zh-CN" altLang="en-US" b="1" dirty="0">
                <a:solidFill>
                  <a:srgbClr val="0000FF"/>
                </a:solidFill>
                <a:latin typeface="隶书" pitchFamily="49" charset="-122"/>
                <a:ea typeface="隶书" pitchFamily="49" charset="-122"/>
              </a:rPr>
              <a:t>空格</a:t>
            </a:r>
            <a:r>
              <a:rPr kumimoji="1" lang="zh-CN" altLang="en-US" b="1" dirty="0">
                <a:latin typeface="隶书" pitchFamily="49" charset="-122"/>
                <a:ea typeface="隶书" pitchFamily="49" charset="-122"/>
              </a:rPr>
              <a:t>或</a:t>
            </a:r>
            <a:r>
              <a:rPr kumimoji="1" lang="zh-CN" altLang="en-US" b="1" dirty="0">
                <a:solidFill>
                  <a:srgbClr val="0000FF"/>
                </a:solidFill>
                <a:latin typeface="隶书" pitchFamily="49" charset="-122"/>
                <a:ea typeface="隶书" pitchFamily="49" charset="-122"/>
              </a:rPr>
              <a:t>回车</a:t>
            </a:r>
            <a:r>
              <a:rPr kumimoji="1" lang="zh-CN" altLang="en-US" b="1" dirty="0">
                <a:latin typeface="隶书" pitchFamily="49" charset="-122"/>
                <a:ea typeface="隶书" pitchFamily="49" charset="-122"/>
              </a:rPr>
              <a:t>作为分隔符</a:t>
            </a:r>
            <a:endParaRPr kumimoji="1" lang="en-US" altLang="zh-CN" b="1" dirty="0">
              <a:latin typeface="隶书" pitchFamily="49" charset="-122"/>
              <a:ea typeface="隶书" pitchFamily="49" charset="-122"/>
            </a:endParaRPr>
          </a:p>
          <a:p>
            <a:pPr marL="457200" indent="-457200" eaLnBrk="1" hangingPunct="1">
              <a:lnSpc>
                <a:spcPct val="150000"/>
              </a:lnSpc>
              <a:buFont typeface="Wingdings" pitchFamily="2" charset="2"/>
              <a:buChar char="u"/>
            </a:pPr>
            <a:r>
              <a:rPr kumimoji="1" lang="zh-CN" altLang="en-US" sz="2800" b="1" dirty="0">
                <a:solidFill>
                  <a:schemeClr val="accent2"/>
                </a:solidFill>
                <a:latin typeface="隶书" pitchFamily="49" charset="-122"/>
                <a:ea typeface="隶书" pitchFamily="49" charset="-122"/>
              </a:rPr>
              <a:t>输出时：</a:t>
            </a:r>
            <a:endParaRPr kumimoji="1" lang="en-US" altLang="zh-CN" sz="2800" b="1" dirty="0">
              <a:solidFill>
                <a:schemeClr val="accent2"/>
              </a:solidFill>
              <a:latin typeface="隶书" pitchFamily="49" charset="-122"/>
              <a:ea typeface="隶书" pitchFamily="49" charset="-122"/>
            </a:endParaRPr>
          </a:p>
          <a:p>
            <a:pPr marL="914400" lvl="1" indent="-457200" eaLnBrk="1" hangingPunct="1">
              <a:lnSpc>
                <a:spcPct val="150000"/>
              </a:lnSpc>
              <a:buFont typeface="Wingdings" pitchFamily="2" charset="2"/>
              <a:buChar char="Ø"/>
            </a:pPr>
            <a:r>
              <a:rPr kumimoji="1" lang="zh-CN" altLang="en-US" b="1" dirty="0">
                <a:latin typeface="隶书" pitchFamily="49" charset="-122"/>
                <a:ea typeface="隶书" pitchFamily="49" charset="-122"/>
              </a:rPr>
              <a:t>从所给的地址开始输出</a:t>
            </a:r>
            <a:endParaRPr kumimoji="1" lang="en-US" altLang="zh-CN" b="1" dirty="0">
              <a:latin typeface="隶书" pitchFamily="49" charset="-122"/>
              <a:ea typeface="隶书" pitchFamily="49" charset="-122"/>
            </a:endParaRPr>
          </a:p>
          <a:p>
            <a:pPr marL="914400" lvl="1" indent="-457200" eaLnBrk="1" hangingPunct="1">
              <a:lnSpc>
                <a:spcPct val="150000"/>
              </a:lnSpc>
              <a:buFont typeface="Wingdings" pitchFamily="2" charset="2"/>
              <a:buChar char="Ø"/>
            </a:pPr>
            <a:r>
              <a:rPr kumimoji="1" lang="zh-CN" altLang="en-US" b="1" dirty="0">
                <a:latin typeface="隶书" pitchFamily="49" charset="-122"/>
                <a:ea typeface="隶书" pitchFamily="49" charset="-122"/>
              </a:rPr>
              <a:t>遇到</a:t>
            </a:r>
            <a:r>
              <a:rPr kumimoji="1" lang="zh-CN" altLang="en-US" b="1" dirty="0">
                <a:solidFill>
                  <a:srgbClr val="0000FF"/>
                </a:solidFill>
                <a:latin typeface="隶书" pitchFamily="49" charset="-122"/>
                <a:ea typeface="隶书" pitchFamily="49" charset="-122"/>
              </a:rPr>
              <a:t>第一个‘</a:t>
            </a:r>
            <a:r>
              <a:rPr kumimoji="1" lang="en-US" altLang="zh-CN" b="1" dirty="0">
                <a:solidFill>
                  <a:srgbClr val="0000FF"/>
                </a:solidFill>
                <a:latin typeface="隶书" pitchFamily="49" charset="-122"/>
                <a:ea typeface="隶书" pitchFamily="49" charset="-122"/>
              </a:rPr>
              <a:t>\0</a:t>
            </a:r>
            <a:r>
              <a:rPr kumimoji="1" lang="zh-CN" altLang="en-US" b="1" dirty="0">
                <a:solidFill>
                  <a:srgbClr val="0000FF"/>
                </a:solidFill>
                <a:latin typeface="隶书" pitchFamily="49" charset="-122"/>
                <a:ea typeface="隶书" pitchFamily="49" charset="-122"/>
              </a:rPr>
              <a:t>’</a:t>
            </a:r>
            <a:r>
              <a:rPr kumimoji="1" lang="zh-CN" altLang="en-US" b="1" dirty="0">
                <a:latin typeface="隶书" pitchFamily="49" charset="-122"/>
                <a:ea typeface="隶书" pitchFamily="49" charset="-122"/>
              </a:rPr>
              <a:t>结束</a:t>
            </a:r>
            <a:endParaRPr kumimoji="1" lang="en-US" altLang="zh-CN" b="1" dirty="0">
              <a:latin typeface="隶书" pitchFamily="49" charset="-122"/>
              <a:ea typeface="隶书" pitchFamily="49" charset="-122"/>
            </a:endParaRPr>
          </a:p>
        </p:txBody>
      </p:sp>
    </p:spTree>
    <p:extLst>
      <p:ext uri="{BB962C8B-B14F-4D97-AF65-F5344CB8AC3E}">
        <p14:creationId xmlns:p14="http://schemas.microsoft.com/office/powerpoint/2010/main" val="26418585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ox(out)">
                                      <p:cBhvr>
                                        <p:cTn id="7" dur="500"/>
                                        <p:tgtEl>
                                          <p:spTgt spid="460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304800"/>
            <a:ext cx="5105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Clr>
                <a:schemeClr val="accent2"/>
              </a:buClr>
              <a:buFont typeface="Wingdings" pitchFamily="2" charset="2"/>
              <a:buChar char="v"/>
            </a:pPr>
            <a:r>
              <a:rPr kumimoji="1" lang="zh-CN" altLang="en-US" sz="2800" b="1" dirty="0">
                <a:latin typeface="Times New Roman" pitchFamily="18" charset="0"/>
                <a:ea typeface="隶书" pitchFamily="49" charset="-122"/>
              </a:rPr>
              <a:t>常用的字符串处理函数</a:t>
            </a:r>
          </a:p>
          <a:p>
            <a:pPr lvl="3">
              <a:buClr>
                <a:schemeClr val="accent2"/>
              </a:buClr>
              <a:buFont typeface="Wingdings" pitchFamily="2" charset="2"/>
              <a:buNone/>
            </a:pPr>
            <a:r>
              <a:rPr kumimoji="1" lang="zh-CN" altLang="en-US" sz="2800" b="1" dirty="0">
                <a:latin typeface="Times New Roman" pitchFamily="18" charset="0"/>
                <a:ea typeface="隶书" pitchFamily="49" charset="-122"/>
              </a:rPr>
              <a:t>包含在头文件   </a:t>
            </a:r>
            <a:r>
              <a:rPr kumimoji="1" lang="en-US" altLang="zh-CN" sz="2800" b="1" dirty="0" err="1">
                <a:solidFill>
                  <a:srgbClr val="0000FF"/>
                </a:solidFill>
                <a:latin typeface="Times New Roman" pitchFamily="18" charset="0"/>
                <a:ea typeface="隶书" pitchFamily="49" charset="-122"/>
              </a:rPr>
              <a:t>string.h</a:t>
            </a:r>
            <a:endParaRPr kumimoji="1" lang="en-US" altLang="zh-CN" sz="2800" b="1" dirty="0">
              <a:solidFill>
                <a:srgbClr val="0000FF"/>
              </a:solidFill>
              <a:latin typeface="Times New Roman" pitchFamily="18" charset="0"/>
              <a:ea typeface="隶书" pitchFamily="49" charset="-122"/>
            </a:endParaRPr>
          </a:p>
          <a:p>
            <a:pPr lvl="2">
              <a:buClr>
                <a:schemeClr val="accent2"/>
              </a:buClr>
              <a:buFont typeface="Wingdings" pitchFamily="2" charset="2"/>
              <a:buChar char="v"/>
            </a:pPr>
            <a:endParaRPr kumimoji="1" lang="en-US" altLang="zh-CN" sz="2400" b="1" dirty="0">
              <a:latin typeface="Times New Roman" pitchFamily="18" charset="0"/>
              <a:ea typeface="隶书" pitchFamily="49" charset="-122"/>
            </a:endParaRPr>
          </a:p>
        </p:txBody>
      </p:sp>
      <p:sp>
        <p:nvSpPr>
          <p:cNvPr id="19459" name="Text Box 3"/>
          <p:cNvSpPr txBox="1">
            <a:spLocks noChangeArrowheads="1"/>
          </p:cNvSpPr>
          <p:nvPr/>
        </p:nvSpPr>
        <p:spPr bwMode="auto">
          <a:xfrm>
            <a:off x="796924" y="1793876"/>
            <a:ext cx="8124825" cy="2246312"/>
          </a:xfrm>
          <a:prstGeom prst="rect">
            <a:avLst/>
          </a:prstGeom>
          <a:solidFill>
            <a:schemeClr val="bg1"/>
          </a:solidFill>
          <a:ln w="38100">
            <a:solidFill>
              <a:srgbClr val="0000FF"/>
            </a:solidFill>
            <a:miter lim="800000"/>
            <a:headEnd/>
            <a:tailEnd/>
          </a:ln>
          <a:effectLst/>
        </p:spPr>
        <p:txBody>
          <a:bodyPr wrap="non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buClr>
                <a:srgbClr val="008000"/>
              </a:buClr>
              <a:buFont typeface="Wingdings" pitchFamily="2" charset="2"/>
              <a:buChar char="u"/>
            </a:pPr>
            <a:r>
              <a:rPr kumimoji="1" lang="zh-CN" altLang="en-US" sz="2800" dirty="0">
                <a:latin typeface="Times New Roman" pitchFamily="18" charset="0"/>
                <a:ea typeface="隶书" pitchFamily="49" charset="-122"/>
              </a:rPr>
              <a:t>字符串输出函数</a:t>
            </a:r>
            <a:r>
              <a:rPr kumimoji="1" lang="en-US" altLang="zh-CN" sz="2800" dirty="0">
                <a:latin typeface="Times New Roman" pitchFamily="18" charset="0"/>
                <a:ea typeface="隶书" pitchFamily="49" charset="-122"/>
              </a:rPr>
              <a:t>puts</a:t>
            </a:r>
          </a:p>
          <a:p>
            <a:pPr>
              <a:buClr>
                <a:schemeClr val="accent1"/>
              </a:buClr>
              <a:buFont typeface="Wingdings" pitchFamily="2" charset="2"/>
              <a:buNone/>
            </a:pPr>
            <a:r>
              <a:rPr kumimoji="1" lang="zh-CN" altLang="en-US" sz="2800" dirty="0">
                <a:latin typeface="Times New Roman" pitchFamily="18" charset="0"/>
                <a:ea typeface="隶书" pitchFamily="49" charset="-122"/>
              </a:rPr>
              <a:t>格式：</a:t>
            </a:r>
            <a:r>
              <a:rPr kumimoji="1" lang="en-US" altLang="zh-CN" sz="2800" b="1" dirty="0">
                <a:solidFill>
                  <a:srgbClr val="0000FF"/>
                </a:solidFill>
                <a:latin typeface="Times New Roman" pitchFamily="18" charset="0"/>
                <a:ea typeface="隶书" pitchFamily="49" charset="-122"/>
              </a:rPr>
              <a:t>puts</a:t>
            </a:r>
            <a:r>
              <a:rPr kumimoji="1" lang="en-US" altLang="zh-CN" sz="2800" dirty="0">
                <a:latin typeface="Times New Roman" pitchFamily="18" charset="0"/>
                <a:ea typeface="隶书" pitchFamily="49" charset="-122"/>
              </a:rPr>
              <a:t>(</a:t>
            </a:r>
            <a:r>
              <a:rPr kumimoji="1" lang="zh-CN" altLang="zh-CN" sz="2800" dirty="0">
                <a:latin typeface="Times New Roman" pitchFamily="18" charset="0"/>
                <a:ea typeface="隶书" pitchFamily="49" charset="-122"/>
              </a:rPr>
              <a:t>字符数组)</a:t>
            </a:r>
          </a:p>
          <a:p>
            <a:pPr>
              <a:buClr>
                <a:schemeClr val="accent1"/>
              </a:buClr>
              <a:buFont typeface="Wingdings" pitchFamily="2" charset="2"/>
              <a:buNone/>
            </a:pPr>
            <a:r>
              <a:rPr kumimoji="1" lang="zh-CN" altLang="zh-CN" sz="2800" dirty="0">
                <a:latin typeface="Times New Roman" pitchFamily="18" charset="0"/>
                <a:ea typeface="隶书" pitchFamily="49" charset="-122"/>
              </a:rPr>
              <a:t>功能：</a:t>
            </a:r>
            <a:r>
              <a:rPr kumimoji="1" lang="zh-CN" altLang="zh-CN" sz="2800" b="1" dirty="0">
                <a:solidFill>
                  <a:srgbClr val="0000FF"/>
                </a:solidFill>
                <a:latin typeface="Times New Roman" pitchFamily="18" charset="0"/>
                <a:ea typeface="隶书" pitchFamily="49" charset="-122"/>
              </a:rPr>
              <a:t>向显示器输出字符串（输出完，换行）</a:t>
            </a:r>
          </a:p>
          <a:p>
            <a:pPr>
              <a:buClr>
                <a:schemeClr val="accent1"/>
              </a:buClr>
              <a:buFont typeface="Wingdings" pitchFamily="2" charset="2"/>
              <a:buNone/>
            </a:pPr>
            <a:r>
              <a:rPr kumimoji="1" lang="zh-CN" altLang="en-US" sz="2800" dirty="0">
                <a:latin typeface="Times New Roman" pitchFamily="18" charset="0"/>
                <a:ea typeface="隶书" pitchFamily="49" charset="-122"/>
              </a:rPr>
              <a:t>说明：字符数组必须以‘</a:t>
            </a:r>
            <a:r>
              <a:rPr kumimoji="1" lang="en-US" altLang="zh-CN" sz="2800" dirty="0">
                <a:latin typeface="Times New Roman" pitchFamily="18" charset="0"/>
                <a:ea typeface="隶书" pitchFamily="49" charset="-122"/>
              </a:rPr>
              <a:t>\0’</a:t>
            </a:r>
            <a:r>
              <a:rPr kumimoji="1" lang="zh-CN" altLang="en-US" sz="2800" dirty="0">
                <a:latin typeface="Times New Roman" pitchFamily="18" charset="0"/>
                <a:ea typeface="隶书" pitchFamily="49" charset="-122"/>
              </a:rPr>
              <a:t>结束，输出时将字符串</a:t>
            </a:r>
            <a:endParaRPr kumimoji="1" lang="en-US" altLang="zh-CN" sz="2800" dirty="0">
              <a:latin typeface="Times New Roman" pitchFamily="18" charset="0"/>
              <a:ea typeface="隶书" pitchFamily="49" charset="-122"/>
            </a:endParaRPr>
          </a:p>
          <a:p>
            <a:pPr>
              <a:buClr>
                <a:schemeClr val="accent1"/>
              </a:buClr>
              <a:buFont typeface="Wingdings" pitchFamily="2" charset="2"/>
              <a:buNone/>
            </a:pPr>
            <a:r>
              <a:rPr kumimoji="1" lang="zh-CN" altLang="en-US" sz="2800" dirty="0">
                <a:latin typeface="Times New Roman" pitchFamily="18" charset="0"/>
                <a:ea typeface="隶书" pitchFamily="49" charset="-122"/>
              </a:rPr>
              <a:t>的结束标志</a:t>
            </a:r>
            <a:r>
              <a:rPr kumimoji="1" lang="en-US" altLang="zh-CN" sz="2800" dirty="0">
                <a:latin typeface="Times New Roman" pitchFamily="18" charset="0"/>
                <a:ea typeface="隶书" pitchFamily="49" charset="-122"/>
              </a:rPr>
              <a:t>’\0’</a:t>
            </a:r>
            <a:r>
              <a:rPr kumimoji="1" lang="zh-CN" altLang="en-US" sz="2800" dirty="0">
                <a:latin typeface="Times New Roman" pitchFamily="18" charset="0"/>
                <a:ea typeface="隶书" pitchFamily="49" charset="-122"/>
              </a:rPr>
              <a:t>转换为</a:t>
            </a:r>
            <a:r>
              <a:rPr kumimoji="1" lang="en-US" altLang="zh-CN" sz="2800" dirty="0">
                <a:latin typeface="Times New Roman" pitchFamily="18" charset="0"/>
                <a:ea typeface="隶书" pitchFamily="49" charset="-122"/>
              </a:rPr>
              <a:t>’\n’</a:t>
            </a:r>
            <a:r>
              <a:rPr kumimoji="1" lang="zh-CN" altLang="en-US" sz="2800" dirty="0">
                <a:latin typeface="Times New Roman" pitchFamily="18" charset="0"/>
                <a:ea typeface="隶书" pitchFamily="49" charset="-122"/>
              </a:rPr>
              <a:t>。</a:t>
            </a:r>
          </a:p>
        </p:txBody>
      </p:sp>
      <p:sp>
        <p:nvSpPr>
          <p:cNvPr id="19462" name="Text Box 6"/>
          <p:cNvSpPr txBox="1">
            <a:spLocks noChangeArrowheads="1"/>
          </p:cNvSpPr>
          <p:nvPr/>
        </p:nvSpPr>
        <p:spPr bwMode="auto">
          <a:xfrm>
            <a:off x="787066" y="4152106"/>
            <a:ext cx="3531268" cy="1816100"/>
          </a:xfrm>
          <a:prstGeom prst="rect">
            <a:avLst/>
          </a:prstGeom>
          <a:solidFill>
            <a:schemeClr val="bg1"/>
          </a:solidFill>
          <a:ln w="38100">
            <a:solidFill>
              <a:srgbClr val="0000FF"/>
            </a:solidFill>
            <a:miter lim="800000"/>
            <a:headEnd/>
            <a:tailEnd/>
          </a:ln>
          <a:effectLst/>
        </p:spPr>
        <p:txBody>
          <a:bodyPr wrap="squar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buClr>
                <a:srgbClr val="669900"/>
              </a:buClr>
            </a:pPr>
            <a:r>
              <a:rPr kumimoji="1" lang="zh-CN" altLang="en-US" sz="2800" b="1" dirty="0">
                <a:latin typeface="Times New Roman" pitchFamily="18" charset="0"/>
                <a:ea typeface="隶书" pitchFamily="49" charset="-122"/>
              </a:rPr>
              <a:t>如：</a:t>
            </a:r>
            <a:endParaRPr kumimoji="1" lang="en-US" altLang="zh-CN" sz="2800" b="1" dirty="0">
              <a:latin typeface="Times New Roman" pitchFamily="18" charset="0"/>
              <a:ea typeface="隶书" pitchFamily="49" charset="-122"/>
            </a:endParaRPr>
          </a:p>
          <a:p>
            <a:pPr>
              <a:buClr>
                <a:srgbClr val="669900"/>
              </a:buClr>
            </a:pPr>
            <a:r>
              <a:rPr kumimoji="1" lang="en-US" altLang="zh-CN" sz="2800" b="1" dirty="0">
                <a:latin typeface="Times New Roman" pitchFamily="18" charset="0"/>
                <a:ea typeface="隶书" pitchFamily="49" charset="-122"/>
              </a:rPr>
              <a:t>char </a:t>
            </a:r>
            <a:r>
              <a:rPr kumimoji="1" lang="en-US" altLang="zh-CN" sz="2800" b="1" dirty="0" err="1">
                <a:latin typeface="Times New Roman" pitchFamily="18" charset="0"/>
                <a:ea typeface="隶书" pitchFamily="49" charset="-122"/>
              </a:rPr>
              <a:t>ch</a:t>
            </a:r>
            <a:r>
              <a:rPr kumimoji="1" lang="en-US" altLang="zh-CN" sz="2800" b="1" dirty="0">
                <a:latin typeface="Times New Roman" pitchFamily="18" charset="0"/>
                <a:ea typeface="隶书" pitchFamily="49" charset="-122"/>
              </a:rPr>
              <a:t>[]=</a:t>
            </a:r>
            <a:r>
              <a:rPr kumimoji="1" lang="en-US" altLang="zh-CN" sz="2800" b="1" dirty="0">
                <a:latin typeface="Times New Roman" pitchFamily="18" charset="0"/>
              </a:rPr>
              <a:t>"</a:t>
            </a:r>
            <a:r>
              <a:rPr kumimoji="1" lang="en-US" altLang="zh-CN" sz="2800" b="1" dirty="0">
                <a:latin typeface="Times New Roman" pitchFamily="18" charset="0"/>
                <a:ea typeface="隶书" pitchFamily="49" charset="-122"/>
              </a:rPr>
              <a:t>student</a:t>
            </a:r>
            <a:r>
              <a:rPr kumimoji="1" lang="en-US" altLang="zh-CN" sz="2800" b="1" dirty="0">
                <a:latin typeface="Times New Roman" pitchFamily="18" charset="0"/>
              </a:rPr>
              <a:t>"</a:t>
            </a:r>
            <a:r>
              <a:rPr kumimoji="1" lang="en-US" altLang="zh-CN" sz="2800" b="1" dirty="0">
                <a:latin typeface="Times New Roman" pitchFamily="18" charset="0"/>
                <a:ea typeface="隶书" pitchFamily="49" charset="-122"/>
              </a:rPr>
              <a:t>;</a:t>
            </a:r>
          </a:p>
          <a:p>
            <a:pPr>
              <a:buClr>
                <a:srgbClr val="669900"/>
              </a:buClr>
            </a:pPr>
            <a:r>
              <a:rPr kumimoji="1" lang="en-US" altLang="zh-CN" sz="2800" b="1" dirty="0" err="1">
                <a:latin typeface="Times New Roman" pitchFamily="18" charset="0"/>
                <a:ea typeface="隶书" pitchFamily="49" charset="-122"/>
              </a:rPr>
              <a:t>printf</a:t>
            </a:r>
            <a:r>
              <a:rPr kumimoji="1" lang="en-US" altLang="zh-CN" sz="2800" b="1" dirty="0">
                <a:latin typeface="Times New Roman" pitchFamily="18" charset="0"/>
                <a:ea typeface="隶书" pitchFamily="49" charset="-122"/>
              </a:rPr>
              <a:t>(</a:t>
            </a:r>
            <a:r>
              <a:rPr kumimoji="1" lang="en-US" altLang="zh-CN" sz="2800" b="1" dirty="0">
                <a:latin typeface="Times New Roman" pitchFamily="18" charset="0"/>
              </a:rPr>
              <a:t>"</a:t>
            </a:r>
            <a:r>
              <a:rPr kumimoji="1" lang="en-US" altLang="zh-CN" sz="2800" b="1" dirty="0">
                <a:latin typeface="Times New Roman" pitchFamily="18" charset="0"/>
                <a:ea typeface="隶书" pitchFamily="49" charset="-122"/>
              </a:rPr>
              <a:t>%s</a:t>
            </a:r>
            <a:r>
              <a:rPr kumimoji="1" lang="en-US" altLang="zh-CN" sz="2800" b="1" dirty="0">
                <a:latin typeface="Times New Roman" pitchFamily="18" charset="0"/>
              </a:rPr>
              <a:t>"</a:t>
            </a:r>
            <a:r>
              <a:rPr kumimoji="1" lang="en-US" altLang="zh-CN" sz="2800" b="1" dirty="0">
                <a:latin typeface="Times New Roman" pitchFamily="18" charset="0"/>
                <a:ea typeface="隶书" pitchFamily="49" charset="-122"/>
              </a:rPr>
              <a:t>,</a:t>
            </a:r>
            <a:r>
              <a:rPr kumimoji="1" lang="en-US" altLang="zh-CN" sz="2800" b="1" dirty="0" err="1">
                <a:latin typeface="Times New Roman" pitchFamily="18" charset="0"/>
                <a:ea typeface="隶书" pitchFamily="49" charset="-122"/>
              </a:rPr>
              <a:t>ch</a:t>
            </a:r>
            <a:r>
              <a:rPr kumimoji="1" lang="en-US" altLang="zh-CN" sz="2800" b="1" dirty="0">
                <a:latin typeface="Times New Roman" pitchFamily="18" charset="0"/>
                <a:ea typeface="隶书" pitchFamily="49" charset="-122"/>
              </a:rPr>
              <a:t>);</a:t>
            </a:r>
          </a:p>
          <a:p>
            <a:pPr>
              <a:buClr>
                <a:srgbClr val="669900"/>
              </a:buClr>
            </a:pPr>
            <a:r>
              <a:rPr kumimoji="1" lang="en-US" altLang="zh-CN" sz="2800" b="1" dirty="0">
                <a:latin typeface="Times New Roman" pitchFamily="18" charset="0"/>
                <a:ea typeface="隶书" pitchFamily="49" charset="-122"/>
              </a:rPr>
              <a:t>puts(</a:t>
            </a:r>
            <a:r>
              <a:rPr kumimoji="1" lang="en-US" altLang="zh-CN" sz="2800" b="1" dirty="0" err="1">
                <a:latin typeface="Times New Roman" pitchFamily="18" charset="0"/>
                <a:ea typeface="隶书" pitchFamily="49" charset="-122"/>
              </a:rPr>
              <a:t>ch</a:t>
            </a:r>
            <a:r>
              <a:rPr kumimoji="1" lang="en-US" altLang="zh-CN" sz="2800" b="1" dirty="0">
                <a:latin typeface="Times New Roman" pitchFamily="18" charset="0"/>
                <a:ea typeface="隶书" pitchFamily="49" charset="-122"/>
              </a:rPr>
              <a:t>); </a:t>
            </a:r>
            <a:endParaRPr kumimoji="1" lang="zh-CN" altLang="en-US" sz="2800" b="1" dirty="0">
              <a:latin typeface="Times New Roman" pitchFamily="18" charset="0"/>
              <a:ea typeface="隶书" pitchFamily="49" charset="-122"/>
            </a:endParaRPr>
          </a:p>
        </p:txBody>
      </p:sp>
      <p:sp>
        <p:nvSpPr>
          <p:cNvPr id="10" name="矩形 9"/>
          <p:cNvSpPr>
            <a:spLocks noChangeArrowheads="1"/>
          </p:cNvSpPr>
          <p:nvPr/>
        </p:nvSpPr>
        <p:spPr bwMode="auto">
          <a:xfrm>
            <a:off x="4637085" y="4169234"/>
            <a:ext cx="4284664" cy="1865126"/>
          </a:xfrm>
          <a:prstGeom prst="rect">
            <a:avLst/>
          </a:prstGeom>
          <a:solidFill>
            <a:srgbClr val="FFFF99"/>
          </a:solidFill>
          <a:ln>
            <a:solidFill>
              <a:srgbClr val="0070C0"/>
            </a:solidFill>
          </a:ln>
        </p:spPr>
        <p:txBody>
          <a:bodyPr wrap="square">
            <a:spAutoFit/>
          </a:bodyPr>
          <a:lstStyle/>
          <a:p>
            <a:pPr eaLnBrk="1" hangingPunct="1">
              <a:lnSpc>
                <a:spcPct val="120000"/>
              </a:lnSpc>
            </a:pPr>
            <a:r>
              <a:rPr kumimoji="1" lang="zh-CN" altLang="en-US" sz="2400" b="1" dirty="0">
                <a:latin typeface="隶书" pitchFamily="49" charset="-122"/>
                <a:ea typeface="隶书" pitchFamily="49" charset="-122"/>
              </a:rPr>
              <a:t>注意两者的区别：</a:t>
            </a:r>
            <a:endParaRPr kumimoji="1" lang="en-US" altLang="zh-CN" sz="2400" b="1" dirty="0">
              <a:latin typeface="隶书" pitchFamily="49" charset="-122"/>
              <a:ea typeface="隶书" pitchFamily="49" charset="-122"/>
            </a:endParaRPr>
          </a:p>
          <a:p>
            <a:pPr marL="457200" indent="-457200" eaLnBrk="1" hangingPunct="1">
              <a:lnSpc>
                <a:spcPct val="120000"/>
              </a:lnSpc>
              <a:buFont typeface="Wingdings" pitchFamily="2" charset="2"/>
              <a:buChar char="Ø"/>
            </a:pPr>
            <a:r>
              <a:rPr kumimoji="1" lang="en-US" altLang="zh-CN" sz="2400" b="1" dirty="0">
                <a:latin typeface="隶书" pitchFamily="49" charset="-122"/>
                <a:ea typeface="隶书" pitchFamily="49" charset="-122"/>
              </a:rPr>
              <a:t>puts</a:t>
            </a:r>
            <a:r>
              <a:rPr kumimoji="1" lang="zh-CN" altLang="en-US" sz="2400" b="1" dirty="0">
                <a:latin typeface="隶书" pitchFamily="49" charset="-122"/>
                <a:ea typeface="隶书" pitchFamily="49" charset="-122"/>
              </a:rPr>
              <a:t>多一个</a:t>
            </a:r>
            <a:r>
              <a:rPr kumimoji="1" lang="en-US" altLang="zh-CN" sz="2400" b="1" dirty="0">
                <a:latin typeface="隶书" pitchFamily="49" charset="-122"/>
                <a:ea typeface="隶书" pitchFamily="49" charset="-122"/>
              </a:rPr>
              <a:t>\n</a:t>
            </a:r>
          </a:p>
          <a:p>
            <a:pPr marL="457200" indent="-457200" eaLnBrk="1" hangingPunct="1">
              <a:lnSpc>
                <a:spcPct val="120000"/>
              </a:lnSpc>
              <a:buFont typeface="Wingdings" pitchFamily="2" charset="2"/>
              <a:buChar char="Ø"/>
            </a:pPr>
            <a:r>
              <a:rPr kumimoji="1" lang="en-US" altLang="zh-CN" sz="2400" b="1" dirty="0">
                <a:latin typeface="隶书" pitchFamily="49" charset="-122"/>
                <a:ea typeface="隶书" pitchFamily="49" charset="-122"/>
              </a:rPr>
              <a:t>puts</a:t>
            </a:r>
            <a:r>
              <a:rPr kumimoji="1" lang="zh-CN" altLang="en-US" sz="2400" b="1" dirty="0">
                <a:latin typeface="隶书" pitchFamily="49" charset="-122"/>
                <a:ea typeface="隶书" pitchFamily="49" charset="-122"/>
              </a:rPr>
              <a:t>只能输出一个字符串</a:t>
            </a:r>
            <a:endParaRPr kumimoji="1" lang="en-US" altLang="zh-CN" sz="2400" b="1" dirty="0">
              <a:latin typeface="隶书" pitchFamily="49" charset="-122"/>
              <a:ea typeface="隶书" pitchFamily="49" charset="-122"/>
            </a:endParaRPr>
          </a:p>
          <a:p>
            <a:pPr marL="457200" indent="-457200" eaLnBrk="1" hangingPunct="1">
              <a:lnSpc>
                <a:spcPct val="120000"/>
              </a:lnSpc>
              <a:buFont typeface="Wingdings" pitchFamily="2" charset="2"/>
              <a:buChar char="Ø"/>
            </a:pPr>
            <a:r>
              <a:rPr kumimoji="1" lang="en-US" altLang="zh-CN" sz="2400" b="1" dirty="0" err="1">
                <a:latin typeface="隶书" pitchFamily="49" charset="-122"/>
                <a:ea typeface="隶书" pitchFamily="49" charset="-122"/>
              </a:rPr>
              <a:t>printf</a:t>
            </a:r>
            <a:r>
              <a:rPr kumimoji="1" lang="zh-CN" altLang="en-US" sz="2400" b="1" dirty="0">
                <a:latin typeface="隶书" pitchFamily="49" charset="-122"/>
                <a:ea typeface="隶书" pitchFamily="49" charset="-122"/>
              </a:rPr>
              <a:t>可以输多个字符串</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249" y="68262"/>
            <a:ext cx="47625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249" y="768349"/>
            <a:ext cx="47625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6"/>
          <p:cNvSpPr txBox="1">
            <a:spLocks noChangeArrowheads="1"/>
          </p:cNvSpPr>
          <p:nvPr/>
        </p:nvSpPr>
        <p:spPr bwMode="auto">
          <a:xfrm>
            <a:off x="4250829" y="6190810"/>
            <a:ext cx="4670920" cy="523220"/>
          </a:xfrm>
          <a:prstGeom prst="rect">
            <a:avLst/>
          </a:prstGeom>
          <a:solidFill>
            <a:schemeClr val="bg1"/>
          </a:solidFill>
          <a:ln w="38100">
            <a:solidFill>
              <a:srgbClr val="0000FF"/>
            </a:solidFill>
            <a:miter lim="800000"/>
            <a:headEnd/>
            <a:tailEnd/>
          </a:ln>
          <a:effectLst/>
        </p:spPr>
        <p:txBody>
          <a:bodyPr wrap="squar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buClr>
                <a:srgbClr val="669900"/>
              </a:buClr>
            </a:pPr>
            <a:r>
              <a:rPr kumimoji="1" lang="zh-CN" altLang="en-US" sz="2800" b="1" dirty="0">
                <a:latin typeface="Times New Roman" pitchFamily="18" charset="0"/>
                <a:ea typeface="隶书" pitchFamily="49" charset="-122"/>
              </a:rPr>
              <a:t>如：</a:t>
            </a:r>
            <a:r>
              <a:rPr kumimoji="1" lang="en-US" altLang="zh-CN" sz="2800" b="1" dirty="0" err="1">
                <a:latin typeface="Times New Roman" pitchFamily="18" charset="0"/>
                <a:ea typeface="隶书" pitchFamily="49" charset="-122"/>
              </a:rPr>
              <a:t>printf</a:t>
            </a:r>
            <a:r>
              <a:rPr kumimoji="1" lang="en-US" altLang="zh-CN" sz="2800" b="1" dirty="0">
                <a:latin typeface="Times New Roman" pitchFamily="18" charset="0"/>
                <a:ea typeface="隶书" pitchFamily="49" charset="-122"/>
              </a:rPr>
              <a:t>(</a:t>
            </a:r>
            <a:r>
              <a:rPr kumimoji="1" lang="en-US" altLang="zh-CN" sz="2800" b="1" dirty="0">
                <a:latin typeface="Times New Roman" pitchFamily="18" charset="0"/>
              </a:rPr>
              <a:t>“</a:t>
            </a:r>
            <a:r>
              <a:rPr kumimoji="1" lang="en-US" altLang="zh-CN" sz="2800" b="1" dirty="0">
                <a:latin typeface="Times New Roman" pitchFamily="18" charset="0"/>
                <a:ea typeface="隶书" pitchFamily="49" charset="-122"/>
              </a:rPr>
              <a:t>%s,%s</a:t>
            </a:r>
            <a:r>
              <a:rPr kumimoji="1" lang="en-US" altLang="zh-CN" sz="2800" b="1" dirty="0">
                <a:latin typeface="Times New Roman" pitchFamily="18" charset="0"/>
              </a:rPr>
              <a:t>"</a:t>
            </a:r>
            <a:r>
              <a:rPr kumimoji="1" lang="en-US" altLang="zh-CN" sz="2800" b="1" dirty="0">
                <a:latin typeface="Times New Roman" pitchFamily="18" charset="0"/>
                <a:ea typeface="隶书" pitchFamily="49" charset="-122"/>
              </a:rPr>
              <a:t>,s1,s2);</a:t>
            </a:r>
          </a:p>
        </p:txBody>
      </p:sp>
    </p:spTree>
    <p:extLst>
      <p:ext uri="{BB962C8B-B14F-4D97-AF65-F5344CB8AC3E}">
        <p14:creationId xmlns:p14="http://schemas.microsoft.com/office/powerpoint/2010/main" val="2263921299"/>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calcmode="lin" valueType="num">
                                      <p:cBhvr additive="base">
                                        <p:cTn id="7" dur="500" fill="hold"/>
                                        <p:tgtEl>
                                          <p:spTgt spid="194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8">
                                            <p:txEl>
                                              <p:pRg st="1" end="1"/>
                                            </p:txEl>
                                          </p:spTgt>
                                        </p:tgtEl>
                                        <p:attrNameLst>
                                          <p:attrName>style.visibility</p:attrName>
                                        </p:attrNameLst>
                                      </p:cBhvr>
                                      <p:to>
                                        <p:strVal val="visible"/>
                                      </p:to>
                                    </p:set>
                                    <p:anim calcmode="lin" valueType="num">
                                      <p:cBhvr additive="base">
                                        <p:cTn id="13" dur="500" fill="hold"/>
                                        <p:tgtEl>
                                          <p:spTgt spid="194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9459"/>
                                        </p:tgtEl>
                                        <p:attrNameLst>
                                          <p:attrName>style.visibility</p:attrName>
                                        </p:attrNameLst>
                                      </p:cBhvr>
                                      <p:to>
                                        <p:strVal val="visible"/>
                                      </p:to>
                                    </p:set>
                                    <p:animEffect transition="in" filter="box(out)">
                                      <p:cBhvr>
                                        <p:cTn id="19" dur="500"/>
                                        <p:tgtEl>
                                          <p:spTgt spid="19459"/>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9462">
                                            <p:bg/>
                                          </p:spTgt>
                                        </p:tgtEl>
                                        <p:attrNameLst>
                                          <p:attrName>style.visibility</p:attrName>
                                        </p:attrNameLst>
                                      </p:cBhvr>
                                      <p:to>
                                        <p:strVal val="visible"/>
                                      </p:to>
                                    </p:set>
                                    <p:animEffect transition="in" filter="box(out)">
                                      <p:cBhvr>
                                        <p:cTn id="24" dur="500"/>
                                        <p:tgtEl>
                                          <p:spTgt spid="19462">
                                            <p:bg/>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9462">
                                            <p:txEl>
                                              <p:pRg st="0" end="0"/>
                                            </p:txEl>
                                          </p:spTgt>
                                        </p:tgtEl>
                                        <p:attrNameLst>
                                          <p:attrName>style.visibility</p:attrName>
                                        </p:attrNameLst>
                                      </p:cBhvr>
                                      <p:to>
                                        <p:strVal val="visible"/>
                                      </p:to>
                                    </p:set>
                                    <p:animEffect transition="in" filter="box(out)">
                                      <p:cBhvr>
                                        <p:cTn id="29" dur="500"/>
                                        <p:tgtEl>
                                          <p:spTgt spid="19462">
                                            <p:txEl>
                                              <p:pRg st="0" end="0"/>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9462">
                                            <p:txEl>
                                              <p:pRg st="1" end="1"/>
                                            </p:txEl>
                                          </p:spTgt>
                                        </p:tgtEl>
                                        <p:attrNameLst>
                                          <p:attrName>style.visibility</p:attrName>
                                        </p:attrNameLst>
                                      </p:cBhvr>
                                      <p:to>
                                        <p:strVal val="visible"/>
                                      </p:to>
                                    </p:set>
                                    <p:animEffect transition="in" filter="box(out)">
                                      <p:cBhvr>
                                        <p:cTn id="34" dur="500"/>
                                        <p:tgtEl>
                                          <p:spTgt spid="19462">
                                            <p:txEl>
                                              <p:pRg st="1" end="1"/>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9462">
                                            <p:txEl>
                                              <p:pRg st="2" end="2"/>
                                            </p:txEl>
                                          </p:spTgt>
                                        </p:tgtEl>
                                        <p:attrNameLst>
                                          <p:attrName>style.visibility</p:attrName>
                                        </p:attrNameLst>
                                      </p:cBhvr>
                                      <p:to>
                                        <p:strVal val="visible"/>
                                      </p:to>
                                    </p:set>
                                    <p:animEffect transition="in" filter="box(out)">
                                      <p:cBhvr>
                                        <p:cTn id="39" dur="500"/>
                                        <p:tgtEl>
                                          <p:spTgt spid="19462">
                                            <p:txEl>
                                              <p:pRg st="2" end="2"/>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050"/>
                                        </p:tgtEl>
                                        <p:attrNameLst>
                                          <p:attrName>style.visibility</p:attrName>
                                        </p:attrNameLst>
                                      </p:cBhvr>
                                      <p:to>
                                        <p:strVal val="visible"/>
                                      </p:to>
                                    </p:set>
                                    <p:animEffect transition="in" filter="barn(inVertical)">
                                      <p:cBhvr>
                                        <p:cTn id="44" dur="500"/>
                                        <p:tgtEl>
                                          <p:spTgt spid="2050"/>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9462">
                                            <p:txEl>
                                              <p:pRg st="3" end="3"/>
                                            </p:txEl>
                                          </p:spTgt>
                                        </p:tgtEl>
                                        <p:attrNameLst>
                                          <p:attrName>style.visibility</p:attrName>
                                        </p:attrNameLst>
                                      </p:cBhvr>
                                      <p:to>
                                        <p:strVal val="visible"/>
                                      </p:to>
                                    </p:set>
                                    <p:animEffect transition="in" filter="box(out)">
                                      <p:cBhvr>
                                        <p:cTn id="49" dur="500"/>
                                        <p:tgtEl>
                                          <p:spTgt spid="19462">
                                            <p:txEl>
                                              <p:pRg st="3" end="3"/>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051"/>
                                        </p:tgtEl>
                                        <p:attrNameLst>
                                          <p:attrName>style.visibility</p:attrName>
                                        </p:attrNameLst>
                                      </p:cBhvr>
                                      <p:to>
                                        <p:strVal val="visible"/>
                                      </p:to>
                                    </p:set>
                                    <p:animEffect transition="in" filter="barn(inVertical)">
                                      <p:cBhvr>
                                        <p:cTn id="54" dur="500"/>
                                        <p:tgtEl>
                                          <p:spTgt spid="205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box(out)">
                                      <p:cBhvr>
                                        <p:cTn id="65" dur="500"/>
                                        <p:tgtEl>
                                          <p:spTgt spid="9"/>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bldLvl="4" autoUpdateAnimBg="0"/>
      <p:bldP spid="19459" grpId="0" animBg="1" autoUpdateAnimBg="0"/>
      <p:bldP spid="19462" grpId="0" build="p" animBg="1" autoUpdateAnimBg="0"/>
      <p:bldP spid="10" grpId="0" animBg="1"/>
      <p:bldP spid="9"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6"/>
          <p:cNvSpPr txBox="1">
            <a:spLocks noChangeArrowheads="1"/>
          </p:cNvSpPr>
          <p:nvPr/>
        </p:nvSpPr>
        <p:spPr bwMode="auto">
          <a:xfrm>
            <a:off x="430213" y="196796"/>
            <a:ext cx="8147050" cy="1955800"/>
          </a:xfrm>
          <a:prstGeom prst="rect">
            <a:avLst/>
          </a:prstGeom>
          <a:solidFill>
            <a:schemeClr val="bg1"/>
          </a:solidFill>
          <a:ln w="38100">
            <a:solidFill>
              <a:srgbClr val="0000FF"/>
            </a:solidFill>
            <a:miter lim="800000"/>
            <a:headEnd/>
            <a:tailEnd/>
          </a:ln>
          <a:effectLst/>
        </p:spPr>
        <p:txBody>
          <a:bodyPr wrap="non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buClr>
                <a:srgbClr val="669900"/>
              </a:buClr>
              <a:buFont typeface="Wingdings" pitchFamily="2" charset="2"/>
              <a:buChar char="u"/>
            </a:pPr>
            <a:r>
              <a:rPr kumimoji="1" lang="zh-CN" altLang="en-US" sz="2400" dirty="0">
                <a:latin typeface="Times New Roman" pitchFamily="18" charset="0"/>
                <a:ea typeface="隶书" pitchFamily="49" charset="-122"/>
              </a:rPr>
              <a:t>字符串输入函数</a:t>
            </a:r>
            <a:r>
              <a:rPr kumimoji="1" lang="en-US" altLang="zh-CN" sz="2400" dirty="0">
                <a:latin typeface="Times New Roman" pitchFamily="18" charset="0"/>
                <a:ea typeface="隶书" pitchFamily="49" charset="-122"/>
              </a:rPr>
              <a:t>gets</a:t>
            </a:r>
          </a:p>
          <a:p>
            <a:pPr>
              <a:buClr>
                <a:schemeClr val="accent1"/>
              </a:buClr>
              <a:buFont typeface="Wingdings" pitchFamily="2" charset="2"/>
              <a:buNone/>
            </a:pPr>
            <a:r>
              <a:rPr kumimoji="1" lang="zh-CN" altLang="en-US" sz="2400" b="1" dirty="0">
                <a:latin typeface="Times New Roman" pitchFamily="18" charset="0"/>
                <a:ea typeface="隶书" pitchFamily="49" charset="-122"/>
              </a:rPr>
              <a:t>格式：</a:t>
            </a:r>
            <a:r>
              <a:rPr kumimoji="1" lang="en-US" altLang="zh-CN" sz="2400" b="1" dirty="0">
                <a:solidFill>
                  <a:srgbClr val="0000FF"/>
                </a:solidFill>
                <a:latin typeface="Times New Roman" pitchFamily="18" charset="0"/>
                <a:ea typeface="隶书" pitchFamily="49" charset="-122"/>
              </a:rPr>
              <a:t>gets</a:t>
            </a:r>
            <a:r>
              <a:rPr kumimoji="1" lang="en-US" altLang="zh-CN" sz="2400" b="1" dirty="0">
                <a:latin typeface="Times New Roman" pitchFamily="18" charset="0"/>
                <a:ea typeface="隶书" pitchFamily="49" charset="-122"/>
              </a:rPr>
              <a:t>(</a:t>
            </a:r>
            <a:r>
              <a:rPr kumimoji="1" lang="zh-CN" altLang="zh-CN" sz="2400" b="1" dirty="0">
                <a:latin typeface="Times New Roman" pitchFamily="18" charset="0"/>
                <a:ea typeface="隶书" pitchFamily="49" charset="-122"/>
              </a:rPr>
              <a:t>字符数组)</a:t>
            </a:r>
          </a:p>
          <a:p>
            <a:pPr>
              <a:buClr>
                <a:schemeClr val="accent1"/>
              </a:buClr>
              <a:buFont typeface="Wingdings" pitchFamily="2" charset="2"/>
              <a:buNone/>
            </a:pPr>
            <a:r>
              <a:rPr kumimoji="1" lang="zh-CN" altLang="zh-CN" sz="2400" b="1" dirty="0">
                <a:latin typeface="Times New Roman" pitchFamily="18" charset="0"/>
                <a:ea typeface="隶书" pitchFamily="49" charset="-122"/>
              </a:rPr>
              <a:t>功能：</a:t>
            </a:r>
            <a:r>
              <a:rPr kumimoji="1" lang="zh-CN" altLang="zh-CN" sz="2400" b="1" dirty="0">
                <a:solidFill>
                  <a:srgbClr val="0000FF"/>
                </a:solidFill>
                <a:latin typeface="Times New Roman" pitchFamily="18" charset="0"/>
                <a:ea typeface="隶书" pitchFamily="49" charset="-122"/>
              </a:rPr>
              <a:t>从键盘输入一以</a:t>
            </a:r>
            <a:r>
              <a:rPr kumimoji="1" lang="zh-CN" altLang="zh-CN" sz="2400" dirty="0">
                <a:solidFill>
                  <a:srgbClr val="FF0000"/>
                </a:solidFill>
                <a:latin typeface="Times New Roman" pitchFamily="18" charset="0"/>
                <a:ea typeface="隶书" pitchFamily="49" charset="-122"/>
              </a:rPr>
              <a:t>回车结束</a:t>
            </a:r>
            <a:r>
              <a:rPr kumimoji="1" lang="zh-CN" altLang="zh-CN" sz="2400" b="1" dirty="0">
                <a:solidFill>
                  <a:srgbClr val="0000FF"/>
                </a:solidFill>
                <a:latin typeface="Times New Roman" pitchFamily="18" charset="0"/>
                <a:ea typeface="隶书" pitchFamily="49" charset="-122"/>
              </a:rPr>
              <a:t>的字符串放入字符数组中，</a:t>
            </a:r>
          </a:p>
          <a:p>
            <a:pPr>
              <a:buClr>
                <a:schemeClr val="accent1"/>
              </a:buClr>
              <a:buFont typeface="Wingdings" pitchFamily="2" charset="2"/>
              <a:buNone/>
            </a:pPr>
            <a:r>
              <a:rPr kumimoji="1" lang="zh-CN" altLang="zh-CN" sz="2400" b="1" dirty="0">
                <a:solidFill>
                  <a:srgbClr val="0000FF"/>
                </a:solidFill>
                <a:latin typeface="Times New Roman" pitchFamily="18" charset="0"/>
                <a:ea typeface="隶书" pitchFamily="49" charset="-122"/>
              </a:rPr>
              <a:t>           并自动加‘\0’</a:t>
            </a:r>
          </a:p>
          <a:p>
            <a:pPr>
              <a:buClr>
                <a:schemeClr val="accent1"/>
              </a:buClr>
              <a:buFont typeface="Wingdings" pitchFamily="2" charset="2"/>
              <a:buNone/>
            </a:pPr>
            <a:r>
              <a:rPr kumimoji="1" lang="zh-CN" altLang="en-US" sz="2400" b="1" dirty="0">
                <a:latin typeface="Times New Roman" pitchFamily="18" charset="0"/>
                <a:ea typeface="隶书" pitchFamily="49" charset="-122"/>
              </a:rPr>
              <a:t>说明：输入串长度应小于字符数组维数</a:t>
            </a:r>
          </a:p>
        </p:txBody>
      </p:sp>
      <p:sp>
        <p:nvSpPr>
          <p:cNvPr id="19463" name="Text Box 7"/>
          <p:cNvSpPr txBox="1">
            <a:spLocks noChangeArrowheads="1"/>
          </p:cNvSpPr>
          <p:nvPr/>
        </p:nvSpPr>
        <p:spPr bwMode="auto">
          <a:xfrm>
            <a:off x="430213" y="2312116"/>
            <a:ext cx="4561162" cy="4240264"/>
          </a:xfrm>
          <a:prstGeom prst="rect">
            <a:avLst/>
          </a:prstGeom>
          <a:solidFill>
            <a:schemeClr val="bg1"/>
          </a:solidFill>
          <a:ln w="38100">
            <a:solidFill>
              <a:srgbClr val="669900"/>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zh-CN" altLang="en-US" sz="2400" b="1" dirty="0">
                <a:latin typeface="Times New Roman" pitchFamily="18" charset="0"/>
                <a:ea typeface="隶书" pitchFamily="49" charset="-122"/>
              </a:rPr>
              <a:t>例   </a:t>
            </a:r>
            <a:r>
              <a:rPr kumimoji="1" lang="en-US" altLang="zh-CN" sz="2400" b="1" dirty="0">
                <a:latin typeface="Times New Roman" pitchFamily="18" charset="0"/>
                <a:ea typeface="隶书" pitchFamily="49" charset="-122"/>
              </a:rPr>
              <a:t>#include &lt;</a:t>
            </a:r>
            <a:r>
              <a:rPr kumimoji="1" lang="en-US" altLang="zh-CN" sz="2400" b="1" dirty="0" err="1">
                <a:latin typeface="Times New Roman" pitchFamily="18" charset="0"/>
                <a:ea typeface="隶书" pitchFamily="49" charset="-122"/>
              </a:rPr>
              <a:t>stdio.h</a:t>
            </a:r>
            <a:r>
              <a:rPr kumimoji="1" lang="en-US" altLang="zh-CN" sz="2400" b="1" dirty="0">
                <a:latin typeface="Times New Roman" pitchFamily="18" charset="0"/>
                <a:ea typeface="隶书" pitchFamily="49" charset="-122"/>
              </a:rPr>
              <a:t>&gt;</a:t>
            </a:r>
          </a:p>
          <a:p>
            <a:pPr eaLnBrk="1" hangingPunct="1">
              <a:lnSpc>
                <a:spcPct val="120000"/>
              </a:lnSpc>
            </a:pPr>
            <a:r>
              <a:rPr kumimoji="1" lang="en-US" altLang="zh-CN" sz="2400" b="1" dirty="0">
                <a:latin typeface="Times New Roman" pitchFamily="18" charset="0"/>
                <a:ea typeface="隶书" pitchFamily="49" charset="-122"/>
              </a:rPr>
              <a:t>       main( )</a:t>
            </a:r>
          </a:p>
          <a:p>
            <a:pPr eaLnBrk="1" hangingPunct="1">
              <a:lnSpc>
                <a:spcPct val="120000"/>
              </a:lnSpc>
            </a:pPr>
            <a:r>
              <a:rPr kumimoji="1" lang="en-US" altLang="zh-CN" sz="2400" b="1" dirty="0">
                <a:latin typeface="Times New Roman" pitchFamily="18" charset="0"/>
                <a:ea typeface="隶书" pitchFamily="49" charset="-122"/>
              </a:rPr>
              <a:t>      {     char string[80];</a:t>
            </a:r>
          </a:p>
          <a:p>
            <a:pPr eaLnBrk="1" hangingPunct="1">
              <a:lnSpc>
                <a:spcPct val="120000"/>
              </a:lnSpc>
            </a:pPr>
            <a:r>
              <a:rPr kumimoji="1" lang="en-US" altLang="zh-CN" sz="2400" b="1" dirty="0">
                <a:latin typeface="Times New Roman" pitchFamily="18" charset="0"/>
                <a:ea typeface="隶书" pitchFamily="49" charset="-122"/>
              </a:rPr>
              <a:t>              </a:t>
            </a:r>
            <a:r>
              <a:rPr kumimoji="1" lang="en-US" altLang="zh-CN" sz="2400" b="1" dirty="0" err="1">
                <a:latin typeface="Times New Roman" pitchFamily="18" charset="0"/>
                <a:ea typeface="隶书" pitchFamily="49" charset="-122"/>
              </a:rPr>
              <a:t>printf</a:t>
            </a:r>
            <a:r>
              <a:rPr kumimoji="1" lang="en-US" altLang="zh-CN" sz="2400" b="1" dirty="0">
                <a:latin typeface="Times New Roman" pitchFamily="18" charset="0"/>
                <a:ea typeface="隶书" pitchFamily="49" charset="-122"/>
              </a:rPr>
              <a:t>(“Input a string:”);</a:t>
            </a:r>
          </a:p>
          <a:p>
            <a:pPr eaLnBrk="1" hangingPunct="1">
              <a:lnSpc>
                <a:spcPct val="120000"/>
              </a:lnSpc>
              <a:spcBef>
                <a:spcPts val="600"/>
              </a:spcBef>
              <a:spcAft>
                <a:spcPts val="600"/>
              </a:spcAft>
            </a:pPr>
            <a:r>
              <a:rPr kumimoji="1" lang="en-US" altLang="zh-CN" sz="2400" b="1" dirty="0">
                <a:latin typeface="Times New Roman" pitchFamily="18" charset="0"/>
                <a:ea typeface="隶书" pitchFamily="49" charset="-122"/>
              </a:rPr>
              <a:t>              gets(string);</a:t>
            </a:r>
          </a:p>
          <a:p>
            <a:pPr eaLnBrk="1" hangingPunct="1">
              <a:lnSpc>
                <a:spcPct val="120000"/>
              </a:lnSpc>
            </a:pPr>
            <a:r>
              <a:rPr kumimoji="1" lang="en-US" altLang="zh-CN" sz="2400" b="1" dirty="0">
                <a:latin typeface="Times New Roman" pitchFamily="18" charset="0"/>
                <a:ea typeface="隶书" pitchFamily="49" charset="-122"/>
              </a:rPr>
              <a:t>              puts(string);</a:t>
            </a:r>
          </a:p>
          <a:p>
            <a:pPr eaLnBrk="1" hangingPunct="1">
              <a:lnSpc>
                <a:spcPct val="120000"/>
              </a:lnSpc>
            </a:pPr>
            <a:r>
              <a:rPr kumimoji="1" lang="en-US" altLang="zh-CN" sz="2400" b="1" dirty="0">
                <a:latin typeface="Times New Roman" pitchFamily="18" charset="0"/>
                <a:ea typeface="隶书" pitchFamily="49" charset="-122"/>
              </a:rPr>
              <a:t>       }</a:t>
            </a:r>
          </a:p>
          <a:p>
            <a:pPr eaLnBrk="1" hangingPunct="1"/>
            <a:r>
              <a:rPr kumimoji="1" lang="zh-CN" altLang="en-US" sz="2400" b="1" dirty="0">
                <a:latin typeface="Times New Roman" pitchFamily="18" charset="0"/>
                <a:ea typeface="隶书" pitchFamily="49" charset="-122"/>
              </a:rPr>
              <a:t>输入</a:t>
            </a:r>
            <a:r>
              <a:rPr kumimoji="1" lang="en-US" altLang="zh-CN" sz="2400" b="1" dirty="0">
                <a:latin typeface="Times New Roman" pitchFamily="18" charset="0"/>
                <a:ea typeface="隶书" pitchFamily="49" charset="-122"/>
              </a:rPr>
              <a:t>:  How  are  you?</a:t>
            </a:r>
          </a:p>
          <a:p>
            <a:pPr eaLnBrk="1" hangingPunct="1">
              <a:lnSpc>
                <a:spcPct val="120000"/>
              </a:lnSpc>
              <a:spcBef>
                <a:spcPts val="600"/>
              </a:spcBef>
              <a:spcAft>
                <a:spcPts val="600"/>
              </a:spcAft>
            </a:pPr>
            <a:r>
              <a:rPr kumimoji="1" lang="zh-CN" altLang="en-US" sz="2400" b="1" dirty="0">
                <a:latin typeface="Times New Roman" pitchFamily="18" charset="0"/>
                <a:ea typeface="隶书" pitchFamily="49" charset="-122"/>
              </a:rPr>
              <a:t>输出</a:t>
            </a:r>
            <a:r>
              <a:rPr kumimoji="1" lang="en-US" altLang="zh-CN" sz="2400" b="1" dirty="0">
                <a:latin typeface="Times New Roman" pitchFamily="18" charset="0"/>
                <a:ea typeface="隶书" pitchFamily="49" charset="-122"/>
              </a:rPr>
              <a:t>:</a:t>
            </a:r>
          </a:p>
        </p:txBody>
      </p:sp>
      <p:sp>
        <p:nvSpPr>
          <p:cNvPr id="38916" name="Rectangle 8"/>
          <p:cNvSpPr>
            <a:spLocks noChangeArrowheads="1"/>
          </p:cNvSpPr>
          <p:nvPr/>
        </p:nvSpPr>
        <p:spPr bwMode="auto">
          <a:xfrm>
            <a:off x="2095500" y="6229350"/>
            <a:ext cx="476250" cy="3238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9465" name="Text Box 9"/>
          <p:cNvSpPr txBox="1">
            <a:spLocks noChangeArrowheads="1"/>
          </p:cNvSpPr>
          <p:nvPr/>
        </p:nvSpPr>
        <p:spPr bwMode="auto">
          <a:xfrm>
            <a:off x="1516338" y="4200325"/>
            <a:ext cx="3475037" cy="46384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spcBef>
                <a:spcPct val="50000"/>
              </a:spcBef>
            </a:pPr>
            <a:r>
              <a:rPr lang="en-US" altLang="zh-CN" sz="2400" b="1" dirty="0" err="1">
                <a:solidFill>
                  <a:schemeClr val="bg1"/>
                </a:solidFill>
                <a:latin typeface="Times New Roman" pitchFamily="18" charset="0"/>
                <a:cs typeface="Times New Roman" pitchFamily="18" charset="0"/>
              </a:rPr>
              <a:t>scanf</a:t>
            </a:r>
            <a:r>
              <a:rPr lang="en-US" altLang="zh-CN" sz="2400" b="1" dirty="0">
                <a:solidFill>
                  <a:schemeClr val="bg1"/>
                </a:solidFill>
                <a:latin typeface="Times New Roman" pitchFamily="18" charset="0"/>
                <a:cs typeface="Times New Roman" pitchFamily="18" charset="0"/>
              </a:rPr>
              <a:t>(“%</a:t>
            </a:r>
            <a:r>
              <a:rPr lang="en-US" altLang="zh-CN" sz="2400" b="1" dirty="0" err="1">
                <a:solidFill>
                  <a:schemeClr val="bg1"/>
                </a:solidFill>
                <a:latin typeface="Times New Roman" pitchFamily="18" charset="0"/>
                <a:cs typeface="Times New Roman" pitchFamily="18" charset="0"/>
              </a:rPr>
              <a:t>s”,string</a:t>
            </a:r>
            <a:r>
              <a:rPr lang="en-US" altLang="zh-CN" sz="2400" b="1" dirty="0">
                <a:solidFill>
                  <a:schemeClr val="bg1"/>
                </a:solidFill>
                <a:latin typeface="Times New Roman" pitchFamily="18" charset="0"/>
                <a:cs typeface="Times New Roman" pitchFamily="18" charset="0"/>
              </a:rPr>
              <a:t>);</a:t>
            </a:r>
          </a:p>
        </p:txBody>
      </p:sp>
      <p:sp>
        <p:nvSpPr>
          <p:cNvPr id="19467" name="Text Box 11"/>
          <p:cNvSpPr txBox="1">
            <a:spLocks noChangeArrowheads="1"/>
          </p:cNvSpPr>
          <p:nvPr/>
        </p:nvSpPr>
        <p:spPr bwMode="auto">
          <a:xfrm>
            <a:off x="5457825" y="2632410"/>
            <a:ext cx="3119438" cy="3233835"/>
          </a:xfrm>
          <a:prstGeom prst="rect">
            <a:avLst/>
          </a:prstGeom>
          <a:solidFill>
            <a:srgbClr val="FFFF99"/>
          </a:solidFill>
          <a:ln>
            <a:solidFill>
              <a:srgbClr val="0070C0"/>
            </a:solidFill>
          </a:ln>
          <a:effectLst/>
        </p:spPr>
        <p:txBody>
          <a:bodyPr lIns="54000" tIns="46800" rIns="54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50000"/>
              </a:lnSpc>
              <a:spcBef>
                <a:spcPct val="50000"/>
              </a:spcBef>
            </a:pPr>
            <a:r>
              <a:rPr lang="zh-CN" altLang="en-US" sz="2400" b="1" dirty="0">
                <a:latin typeface="隶书" pitchFamily="49" charset="-122"/>
                <a:ea typeface="隶书" pitchFamily="49" charset="-122"/>
              </a:rPr>
              <a:t>两种字符输入法区别</a:t>
            </a:r>
            <a:r>
              <a:rPr lang="en-US" altLang="zh-CN" sz="2400" b="1" dirty="0">
                <a:latin typeface="隶书" pitchFamily="49" charset="-122"/>
                <a:ea typeface="隶书" pitchFamily="49" charset="-122"/>
              </a:rPr>
              <a:t>:</a:t>
            </a:r>
          </a:p>
          <a:p>
            <a:pPr>
              <a:lnSpc>
                <a:spcPct val="150000"/>
              </a:lnSpc>
              <a:spcBef>
                <a:spcPct val="50000"/>
              </a:spcBef>
            </a:pPr>
            <a:r>
              <a:rPr lang="en-US" altLang="zh-CN" sz="2400" b="1" dirty="0" err="1">
                <a:latin typeface="隶书" pitchFamily="49" charset="-122"/>
                <a:ea typeface="隶书" pitchFamily="49" charset="-122"/>
              </a:rPr>
              <a:t>scanf</a:t>
            </a:r>
            <a:r>
              <a:rPr lang="en-US" altLang="zh-CN" sz="2400" b="1" dirty="0">
                <a:latin typeface="隶书" pitchFamily="49" charset="-122"/>
                <a:ea typeface="隶书" pitchFamily="49" charset="-122"/>
              </a:rPr>
              <a:t>: </a:t>
            </a:r>
            <a:r>
              <a:rPr lang="zh-CN" altLang="en-US" sz="2400" b="1" dirty="0">
                <a:latin typeface="隶书" pitchFamily="49" charset="-122"/>
                <a:ea typeface="隶书" pitchFamily="49" charset="-122"/>
              </a:rPr>
              <a:t>以</a:t>
            </a:r>
            <a:r>
              <a:rPr lang="zh-CN" altLang="en-US" sz="2400" b="1" dirty="0">
                <a:solidFill>
                  <a:srgbClr val="C00000"/>
                </a:solidFill>
                <a:latin typeface="隶书" pitchFamily="49" charset="-122"/>
                <a:ea typeface="隶书" pitchFamily="49" charset="-122"/>
              </a:rPr>
              <a:t>空格或回车</a:t>
            </a:r>
            <a:r>
              <a:rPr lang="zh-CN" altLang="en-US" sz="2400" b="1" dirty="0">
                <a:latin typeface="隶书" pitchFamily="49" charset="-122"/>
                <a:ea typeface="隶书" pitchFamily="49" charset="-122"/>
              </a:rPr>
              <a:t>作为结束标志</a:t>
            </a:r>
          </a:p>
          <a:p>
            <a:pPr>
              <a:lnSpc>
                <a:spcPct val="150000"/>
              </a:lnSpc>
              <a:spcBef>
                <a:spcPct val="50000"/>
              </a:spcBef>
            </a:pPr>
            <a:r>
              <a:rPr lang="en-US" altLang="zh-CN" sz="2400" b="1" dirty="0">
                <a:latin typeface="隶书" pitchFamily="49" charset="-122"/>
                <a:ea typeface="隶书" pitchFamily="49" charset="-122"/>
              </a:rPr>
              <a:t>gets:</a:t>
            </a:r>
            <a:r>
              <a:rPr lang="zh-CN" altLang="en-US" sz="2400" b="1" dirty="0">
                <a:latin typeface="隶书" pitchFamily="49" charset="-122"/>
                <a:ea typeface="隶书" pitchFamily="49" charset="-122"/>
              </a:rPr>
              <a:t>可以包括空格</a:t>
            </a:r>
            <a:r>
              <a:rPr lang="en-US" altLang="zh-CN" sz="2400" b="1" dirty="0">
                <a:latin typeface="隶书" pitchFamily="49" charset="-122"/>
                <a:ea typeface="隶书" pitchFamily="49" charset="-122"/>
              </a:rPr>
              <a:t>,</a:t>
            </a:r>
            <a:r>
              <a:rPr lang="zh-CN" altLang="en-US" sz="2400" b="1" dirty="0">
                <a:latin typeface="隶书" pitchFamily="49" charset="-122"/>
                <a:ea typeface="隶书" pitchFamily="49" charset="-122"/>
              </a:rPr>
              <a:t>以</a:t>
            </a:r>
            <a:r>
              <a:rPr lang="zh-CN" altLang="en-US" sz="2400" b="1" dirty="0">
                <a:solidFill>
                  <a:srgbClr val="C00000"/>
                </a:solidFill>
                <a:latin typeface="隶书" pitchFamily="49" charset="-122"/>
                <a:ea typeface="隶书" pitchFamily="49" charset="-122"/>
              </a:rPr>
              <a:t>回车</a:t>
            </a:r>
            <a:r>
              <a:rPr lang="zh-CN" altLang="en-US" sz="2400" b="1" dirty="0">
                <a:latin typeface="隶书" pitchFamily="49" charset="-122"/>
                <a:ea typeface="隶书" pitchFamily="49" charset="-122"/>
              </a:rPr>
              <a:t>结束</a:t>
            </a:r>
          </a:p>
        </p:txBody>
      </p:sp>
      <p:sp>
        <p:nvSpPr>
          <p:cNvPr id="8" name="Text Box 10"/>
          <p:cNvSpPr txBox="1">
            <a:spLocks noChangeArrowheads="1"/>
          </p:cNvSpPr>
          <p:nvPr/>
        </p:nvSpPr>
        <p:spPr bwMode="auto">
          <a:xfrm>
            <a:off x="1378526" y="5997427"/>
            <a:ext cx="3475038" cy="46384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spcBef>
                <a:spcPct val="50000"/>
              </a:spcBef>
            </a:pPr>
            <a:r>
              <a:rPr lang="en-US" altLang="zh-CN" sz="2400" b="1" dirty="0">
                <a:solidFill>
                  <a:schemeClr val="bg1"/>
                </a:solidFill>
                <a:latin typeface="Times New Roman" pitchFamily="18" charset="0"/>
                <a:cs typeface="Times New Roman" pitchFamily="18" charset="0"/>
              </a:rPr>
              <a:t>How are you?</a:t>
            </a:r>
          </a:p>
        </p:txBody>
      </p:sp>
      <p:sp>
        <p:nvSpPr>
          <p:cNvPr id="19466" name="Text Box 10"/>
          <p:cNvSpPr txBox="1">
            <a:spLocks noChangeArrowheads="1"/>
          </p:cNvSpPr>
          <p:nvPr/>
        </p:nvSpPr>
        <p:spPr bwMode="auto">
          <a:xfrm>
            <a:off x="1378526" y="6016423"/>
            <a:ext cx="3475038" cy="46384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spcBef>
                <a:spcPct val="50000"/>
              </a:spcBef>
            </a:pPr>
            <a:r>
              <a:rPr lang="en-US" altLang="zh-CN" sz="2400" b="1" dirty="0">
                <a:solidFill>
                  <a:schemeClr val="bg1"/>
                </a:solidFill>
                <a:latin typeface="Times New Roman" pitchFamily="18" charset="0"/>
                <a:cs typeface="Times New Roman" pitchFamily="18" charset="0"/>
              </a:rPr>
              <a:t>How</a:t>
            </a:r>
          </a:p>
        </p:txBody>
      </p:sp>
    </p:spTree>
    <p:extLst>
      <p:ext uri="{BB962C8B-B14F-4D97-AF65-F5344CB8AC3E}">
        <p14:creationId xmlns:p14="http://schemas.microsoft.com/office/powerpoint/2010/main" val="1380866607"/>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box(out)">
                                      <p:cBhvr>
                                        <p:cTn id="7" dur="500"/>
                                        <p:tgtEl>
                                          <p:spTgt spid="1946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463"/>
                                        </p:tgtEl>
                                        <p:attrNameLst>
                                          <p:attrName>style.visibility</p:attrName>
                                        </p:attrNameLst>
                                      </p:cBhvr>
                                      <p:to>
                                        <p:strVal val="visible"/>
                                      </p:to>
                                    </p:set>
                                    <p:animEffect transition="in" filter="box(out)">
                                      <p:cBhvr>
                                        <p:cTn id="12" dur="500"/>
                                        <p:tgtEl>
                                          <p:spTgt spid="1946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65"/>
                                        </p:tgtEl>
                                        <p:attrNameLst>
                                          <p:attrName>style.visibility</p:attrName>
                                        </p:attrNameLst>
                                      </p:cBhvr>
                                      <p:to>
                                        <p:strVal val="visible"/>
                                      </p:to>
                                    </p:set>
                                    <p:animEffect transition="in" filter="blinds(horizontal)">
                                      <p:cBhvr>
                                        <p:cTn id="22" dur="500"/>
                                        <p:tgtEl>
                                          <p:spTgt spid="194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66"/>
                                        </p:tgtEl>
                                        <p:attrNameLst>
                                          <p:attrName>style.visibility</p:attrName>
                                        </p:attrNameLst>
                                      </p:cBhvr>
                                      <p:to>
                                        <p:strVal val="visible"/>
                                      </p:to>
                                    </p:set>
                                    <p:animEffect transition="in" filter="blinds(horizontal)">
                                      <p:cBhvr>
                                        <p:cTn id="27" dur="500"/>
                                        <p:tgtEl>
                                          <p:spTgt spid="194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67"/>
                                        </p:tgtEl>
                                        <p:attrNameLst>
                                          <p:attrName>style.visibility</p:attrName>
                                        </p:attrNameLst>
                                      </p:cBhvr>
                                      <p:to>
                                        <p:strVal val="visible"/>
                                      </p:to>
                                    </p:set>
                                    <p:animEffect transition="in" filter="blinds(horizontal)">
                                      <p:cBhvr>
                                        <p:cTn id="32" dur="500"/>
                                        <p:tgtEl>
                                          <p:spTgt spid="1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63" grpId="0" animBg="1" autoUpdateAnimBg="0"/>
      <p:bldP spid="19465" grpId="0" animBg="1"/>
      <p:bldP spid="19467" grpId="0" animBg="1"/>
      <p:bldP spid="8" grpId="0" animBg="1"/>
      <p:bldP spid="1946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09624" y="346013"/>
            <a:ext cx="8512051" cy="3970318"/>
          </a:xfrm>
          <a:prstGeom prst="rect">
            <a:avLst/>
          </a:prstGeom>
          <a:solidFill>
            <a:schemeClr val="bg1"/>
          </a:solidFill>
          <a:ln w="38100">
            <a:solidFill>
              <a:srgbClr val="0000FF"/>
            </a:solidFill>
            <a:miter lim="800000"/>
            <a:headEnd/>
            <a:tailEnd/>
          </a:ln>
          <a:effectLst/>
        </p:spPr>
        <p:txBody>
          <a:bodyPr wrap="squar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50000"/>
              </a:lnSpc>
              <a:buClr>
                <a:srgbClr val="669900"/>
              </a:buClr>
              <a:buFont typeface="Wingdings" pitchFamily="2" charset="2"/>
              <a:buChar char="u"/>
            </a:pPr>
            <a:r>
              <a:rPr kumimoji="1" lang="zh-CN" altLang="en-US" sz="2400" b="1" dirty="0">
                <a:latin typeface="Times New Roman" pitchFamily="18" charset="0"/>
                <a:ea typeface="隶书" pitchFamily="49" charset="-122"/>
              </a:rPr>
              <a:t>字符串连接函数</a:t>
            </a:r>
            <a:r>
              <a:rPr kumimoji="1" lang="en-US" altLang="zh-CN" sz="2400" b="1" dirty="0" err="1">
                <a:latin typeface="Times New Roman" pitchFamily="18" charset="0"/>
                <a:ea typeface="隶书" pitchFamily="49" charset="-122"/>
              </a:rPr>
              <a:t>strcat</a:t>
            </a:r>
            <a:endParaRPr kumimoji="1" lang="en-US" altLang="zh-CN" sz="2400" b="1" dirty="0">
              <a:latin typeface="Times New Roman" pitchFamily="18" charset="0"/>
              <a:ea typeface="隶书" pitchFamily="49" charset="-122"/>
            </a:endParaRPr>
          </a:p>
          <a:p>
            <a:pPr>
              <a:lnSpc>
                <a:spcPct val="150000"/>
              </a:lnSpc>
              <a:buClr>
                <a:schemeClr val="accent1"/>
              </a:buClr>
              <a:buFont typeface="Wingdings" pitchFamily="2" charset="2"/>
              <a:buNone/>
            </a:pPr>
            <a:r>
              <a:rPr kumimoji="1" lang="zh-CN" altLang="en-US" sz="2400" b="1" dirty="0">
                <a:latin typeface="Times New Roman" pitchFamily="18" charset="0"/>
                <a:ea typeface="隶书" pitchFamily="49" charset="-122"/>
              </a:rPr>
              <a:t>格式：</a:t>
            </a:r>
            <a:r>
              <a:rPr kumimoji="1" lang="en-US" altLang="zh-CN" sz="2400" b="1" dirty="0" err="1">
                <a:solidFill>
                  <a:srgbClr val="0000FF"/>
                </a:solidFill>
                <a:latin typeface="Times New Roman" pitchFamily="18" charset="0"/>
                <a:ea typeface="隶书" pitchFamily="49" charset="-122"/>
              </a:rPr>
              <a:t>strcat</a:t>
            </a:r>
            <a:r>
              <a:rPr kumimoji="1" lang="en-US" altLang="zh-CN" sz="2400" b="1" dirty="0">
                <a:latin typeface="Times New Roman" pitchFamily="18" charset="0"/>
                <a:ea typeface="隶书" pitchFamily="49" charset="-122"/>
              </a:rPr>
              <a:t>(</a:t>
            </a:r>
            <a:r>
              <a:rPr kumimoji="1" lang="zh-CN" altLang="zh-CN" sz="2400" b="1" dirty="0">
                <a:latin typeface="Times New Roman" pitchFamily="18" charset="0"/>
                <a:ea typeface="隶书" pitchFamily="49" charset="-122"/>
              </a:rPr>
              <a:t>字符数组1,字符数组2)</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rPr>
              <a:t>功能：</a:t>
            </a:r>
            <a:r>
              <a:rPr kumimoji="1" lang="zh-CN" altLang="zh-CN" sz="2400" b="1" dirty="0">
                <a:solidFill>
                  <a:srgbClr val="0000FF"/>
                </a:solidFill>
                <a:latin typeface="Times New Roman" pitchFamily="18" charset="0"/>
                <a:ea typeface="隶书" pitchFamily="49" charset="-122"/>
              </a:rPr>
              <a:t>把字符数组2连到字符数组1后面</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rPr>
              <a:t>返值：返回字符数组1的首地址</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rPr>
              <a:t>说明：</a:t>
            </a:r>
            <a:r>
              <a:rPr kumimoji="1" lang="zh-CN" altLang="zh-CN" sz="2400" b="1" dirty="0">
                <a:latin typeface="Times New Roman" pitchFamily="18" charset="0"/>
                <a:ea typeface="隶书" pitchFamily="49" charset="-122"/>
                <a:sym typeface="Wingdings" pitchFamily="2" charset="2"/>
              </a:rPr>
              <a:t></a:t>
            </a:r>
            <a:r>
              <a:rPr kumimoji="1" lang="zh-CN" altLang="zh-CN" sz="2400" b="1" dirty="0">
                <a:solidFill>
                  <a:srgbClr val="C00000"/>
                </a:solidFill>
                <a:latin typeface="Times New Roman" pitchFamily="18" charset="0"/>
                <a:ea typeface="隶书" pitchFamily="49" charset="-122"/>
                <a:sym typeface="Wingdings" pitchFamily="2" charset="2"/>
              </a:rPr>
              <a:t>字符数组1必须足够大</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sym typeface="Wingdings" pitchFamily="2" charset="2"/>
              </a:rPr>
              <a:t>            连接前,两串均以‘\0’结束;连接后,串1的‘\0’</a:t>
            </a:r>
            <a:endParaRPr kumimoji="1" lang="en-US" altLang="zh-CN" sz="2400" b="1" dirty="0">
              <a:latin typeface="Times New Roman" pitchFamily="18" charset="0"/>
              <a:ea typeface="隶书" pitchFamily="49" charset="-122"/>
              <a:sym typeface="Wingdings" pitchFamily="2" charset="2"/>
            </a:endParaRPr>
          </a:p>
          <a:p>
            <a:pPr>
              <a:lnSpc>
                <a:spcPct val="150000"/>
              </a:lnSpc>
              <a:buClr>
                <a:schemeClr val="accent1"/>
              </a:buClr>
              <a:buFont typeface="Wingdings" pitchFamily="2" charset="2"/>
              <a:buNone/>
            </a:pPr>
            <a:r>
              <a:rPr kumimoji="1" lang="en-US" altLang="zh-CN" sz="2400" b="1" dirty="0">
                <a:latin typeface="Times New Roman" pitchFamily="18" charset="0"/>
                <a:ea typeface="隶书" pitchFamily="49" charset="-122"/>
                <a:sym typeface="Wingdings" pitchFamily="2" charset="2"/>
              </a:rPr>
              <a:t>                </a:t>
            </a:r>
            <a:r>
              <a:rPr kumimoji="1" lang="zh-CN" altLang="zh-CN" sz="2400" b="1" dirty="0">
                <a:latin typeface="Times New Roman" pitchFamily="18" charset="0"/>
                <a:ea typeface="隶书" pitchFamily="49" charset="-122"/>
                <a:sym typeface="Wingdings" pitchFamily="2" charset="2"/>
              </a:rPr>
              <a:t>取消,</a:t>
            </a:r>
            <a:r>
              <a:rPr kumimoji="1" lang="en-US" altLang="zh-CN" sz="2400" b="1" dirty="0">
                <a:latin typeface="Times New Roman" pitchFamily="18" charset="0"/>
                <a:ea typeface="隶书" pitchFamily="49" charset="-122"/>
                <a:sym typeface="Wingdings" pitchFamily="2" charset="2"/>
              </a:rPr>
              <a:t> </a:t>
            </a:r>
            <a:r>
              <a:rPr kumimoji="1" lang="zh-CN" altLang="zh-CN" sz="2400" b="1" dirty="0">
                <a:latin typeface="Times New Roman" pitchFamily="18" charset="0"/>
                <a:ea typeface="隶书" pitchFamily="49" charset="-122"/>
                <a:sym typeface="Wingdings" pitchFamily="2" charset="2"/>
              </a:rPr>
              <a:t>新串最后加‘\0’</a:t>
            </a:r>
            <a:endParaRPr kumimoji="1" lang="en-US" altLang="zh-CN" sz="2400" b="1" dirty="0">
              <a:latin typeface="Times New Roman" pitchFamily="18" charset="0"/>
              <a:ea typeface="隶书" pitchFamily="49" charset="-122"/>
            </a:endParaRPr>
          </a:p>
        </p:txBody>
      </p:sp>
      <p:sp>
        <p:nvSpPr>
          <p:cNvPr id="7" name="Text Box 5"/>
          <p:cNvSpPr txBox="1">
            <a:spLocks noChangeArrowheads="1"/>
          </p:cNvSpPr>
          <p:nvPr/>
        </p:nvSpPr>
        <p:spPr bwMode="auto">
          <a:xfrm>
            <a:off x="2345488" y="4597750"/>
            <a:ext cx="6253081" cy="1947329"/>
          </a:xfrm>
          <a:prstGeom prst="rect">
            <a:avLst/>
          </a:prstGeom>
          <a:solidFill>
            <a:schemeClr val="bg1"/>
          </a:solidFill>
          <a:ln w="38100">
            <a:solidFill>
              <a:srgbClr val="669900"/>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10000"/>
              </a:lnSpc>
            </a:pPr>
            <a:r>
              <a:rPr kumimoji="1" lang="zh-CN" altLang="en-US" sz="2800" b="1" dirty="0">
                <a:latin typeface="Times New Roman" pitchFamily="18" charset="0"/>
              </a:rPr>
              <a:t>已知：</a:t>
            </a:r>
            <a:r>
              <a:rPr kumimoji="1" lang="en-US" altLang="zh-CN" sz="2800" b="1" dirty="0">
                <a:latin typeface="Times New Roman" pitchFamily="18" charset="0"/>
              </a:rPr>
              <a:t>s1[20]="</a:t>
            </a:r>
            <a:r>
              <a:rPr kumimoji="1" lang="en-US" altLang="zh-CN" sz="2800" b="1" dirty="0" err="1">
                <a:latin typeface="Times New Roman" pitchFamily="18" charset="0"/>
              </a:rPr>
              <a:t>chong</a:t>
            </a:r>
            <a:r>
              <a:rPr kumimoji="1" lang="en-US" altLang="zh-CN" sz="2800" b="1" dirty="0">
                <a:latin typeface="Times New Roman" pitchFamily="18" charset="0"/>
              </a:rPr>
              <a:t>";</a:t>
            </a:r>
          </a:p>
          <a:p>
            <a:pPr eaLnBrk="1" hangingPunct="1">
              <a:lnSpc>
                <a:spcPct val="110000"/>
              </a:lnSpc>
            </a:pPr>
            <a:r>
              <a:rPr kumimoji="1" lang="en-US" altLang="zh-CN" sz="2800" b="1" dirty="0">
                <a:latin typeface="Times New Roman" pitchFamily="18" charset="0"/>
              </a:rPr>
              <a:t>            s2[10]="</a:t>
            </a:r>
            <a:r>
              <a:rPr kumimoji="1" lang="en-US" altLang="zh-CN" sz="2800" b="1" dirty="0" err="1">
                <a:latin typeface="Times New Roman" pitchFamily="18" charset="0"/>
              </a:rPr>
              <a:t>qing</a:t>
            </a:r>
            <a:r>
              <a:rPr kumimoji="1" lang="en-US" altLang="zh-CN" sz="2800" b="1" dirty="0">
                <a:latin typeface="Times New Roman" pitchFamily="18" charset="0"/>
              </a:rPr>
              <a:t>";</a:t>
            </a:r>
          </a:p>
          <a:p>
            <a:pPr eaLnBrk="1" hangingPunct="1">
              <a:lnSpc>
                <a:spcPct val="110000"/>
              </a:lnSpc>
            </a:pPr>
            <a:r>
              <a:rPr kumimoji="1" lang="en-US" altLang="zh-CN" sz="2800" b="1" dirty="0">
                <a:latin typeface="Times New Roman" pitchFamily="18" charset="0"/>
              </a:rPr>
              <a:t>            </a:t>
            </a:r>
            <a:r>
              <a:rPr kumimoji="1" lang="en-US" altLang="zh-CN" sz="2800" b="1" dirty="0" err="1">
                <a:latin typeface="Times New Roman" pitchFamily="18" charset="0"/>
              </a:rPr>
              <a:t>strcat</a:t>
            </a:r>
            <a:r>
              <a:rPr kumimoji="1" lang="en-US" altLang="zh-CN" sz="2800" b="1" dirty="0">
                <a:latin typeface="Times New Roman" pitchFamily="18" charset="0"/>
              </a:rPr>
              <a:t>(s1, s2);</a:t>
            </a:r>
          </a:p>
          <a:p>
            <a:pPr eaLnBrk="1" hangingPunct="1"/>
            <a:r>
              <a:rPr kumimoji="1" lang="en-US" altLang="zh-CN" sz="2800" b="1" dirty="0">
                <a:latin typeface="Times New Roman" pitchFamily="18" charset="0"/>
              </a:rPr>
              <a:t> </a:t>
            </a:r>
          </a:p>
        </p:txBody>
      </p:sp>
      <p:sp>
        <p:nvSpPr>
          <p:cNvPr id="10" name="Text Box 5"/>
          <p:cNvSpPr txBox="1">
            <a:spLocks noChangeArrowheads="1"/>
          </p:cNvSpPr>
          <p:nvPr/>
        </p:nvSpPr>
        <p:spPr bwMode="auto">
          <a:xfrm>
            <a:off x="2345488" y="5976589"/>
            <a:ext cx="5852027" cy="568490"/>
          </a:xfrm>
          <a:prstGeom prst="rect">
            <a:avLst/>
          </a:prstGeom>
          <a:solidFill>
            <a:schemeClr val="bg1"/>
          </a:solidFill>
          <a:ln w="38100">
            <a:no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10000"/>
              </a:lnSpc>
            </a:pPr>
            <a:r>
              <a:rPr kumimoji="1" lang="zh-CN" altLang="en-US" sz="2800" b="1" dirty="0">
                <a:latin typeface="Times New Roman" pitchFamily="18" charset="0"/>
              </a:rPr>
              <a:t>执行后：</a:t>
            </a:r>
            <a:r>
              <a:rPr kumimoji="1" lang="en-US" altLang="zh-CN" sz="2800" b="1" dirty="0">
                <a:latin typeface="Times New Roman" pitchFamily="18" charset="0"/>
              </a:rPr>
              <a:t>s1</a:t>
            </a:r>
            <a:r>
              <a:rPr kumimoji="1" lang="zh-CN" altLang="en-US" sz="2800" b="1" dirty="0">
                <a:latin typeface="Times New Roman" pitchFamily="18" charset="0"/>
              </a:rPr>
              <a:t>为</a:t>
            </a:r>
            <a:r>
              <a:rPr kumimoji="1" lang="en-US" altLang="zh-CN" sz="2800" b="1" dirty="0">
                <a:latin typeface="Times New Roman" pitchFamily="18" charset="0"/>
              </a:rPr>
              <a:t>"</a:t>
            </a:r>
            <a:r>
              <a:rPr kumimoji="1" lang="en-US" altLang="zh-CN" sz="2800" b="1" dirty="0" err="1">
                <a:latin typeface="Times New Roman" pitchFamily="18" charset="0"/>
              </a:rPr>
              <a:t>chongqing</a:t>
            </a:r>
            <a:r>
              <a:rPr kumimoji="1" lang="en-US" altLang="zh-CN" sz="2800" b="1" dirty="0">
                <a:latin typeface="Times New Roman" pitchFamily="18" charset="0"/>
              </a:rPr>
              <a:t>",  s2</a:t>
            </a:r>
            <a:r>
              <a:rPr kumimoji="1" lang="zh-CN" altLang="en-US" sz="2800" b="1" dirty="0">
                <a:latin typeface="Times New Roman" pitchFamily="18" charset="0"/>
              </a:rPr>
              <a:t>不变</a:t>
            </a:r>
            <a:endParaRPr kumimoji="1" lang="en-US" altLang="zh-CN" sz="2800" b="1" dirty="0">
              <a:latin typeface="Times New Roman" pitchFamily="18" charset="0"/>
            </a:endParaRPr>
          </a:p>
        </p:txBody>
      </p:sp>
      <p:pic>
        <p:nvPicPr>
          <p:cNvPr id="5" name="Picture 9" descr="png-0014">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7858">
            <a:off x="768352" y="4816582"/>
            <a:ext cx="1112838" cy="111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64355"/>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506">
                                            <p:bg/>
                                          </p:spTgt>
                                        </p:tgtEl>
                                        <p:attrNameLst>
                                          <p:attrName>style.visibility</p:attrName>
                                        </p:attrNameLst>
                                      </p:cBhvr>
                                      <p:to>
                                        <p:strVal val="visible"/>
                                      </p:to>
                                    </p:set>
                                    <p:animEffect transition="in" filter="barn(inVertical)">
                                      <p:cBhvr>
                                        <p:cTn id="7" dur="500"/>
                                        <p:tgtEl>
                                          <p:spTgt spid="21506">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506">
                                            <p:txEl>
                                              <p:pRg st="0" end="0"/>
                                            </p:txEl>
                                          </p:spTgt>
                                        </p:tgtEl>
                                        <p:attrNameLst>
                                          <p:attrName>style.visibility</p:attrName>
                                        </p:attrNameLst>
                                      </p:cBhvr>
                                      <p:to>
                                        <p:strVal val="visible"/>
                                      </p:to>
                                    </p:set>
                                    <p:animEffect transition="in" filter="barn(inVertical)">
                                      <p:cBhvr>
                                        <p:cTn id="12" dur="500"/>
                                        <p:tgtEl>
                                          <p:spTgt spid="215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506">
                                            <p:txEl>
                                              <p:pRg st="1" end="1"/>
                                            </p:txEl>
                                          </p:spTgt>
                                        </p:tgtEl>
                                        <p:attrNameLst>
                                          <p:attrName>style.visibility</p:attrName>
                                        </p:attrNameLst>
                                      </p:cBhvr>
                                      <p:to>
                                        <p:strVal val="visible"/>
                                      </p:to>
                                    </p:set>
                                    <p:animEffect transition="in" filter="barn(inVertical)">
                                      <p:cBhvr>
                                        <p:cTn id="17" dur="500"/>
                                        <p:tgtEl>
                                          <p:spTgt spid="215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506">
                                            <p:txEl>
                                              <p:pRg st="2" end="2"/>
                                            </p:txEl>
                                          </p:spTgt>
                                        </p:tgtEl>
                                        <p:attrNameLst>
                                          <p:attrName>style.visibility</p:attrName>
                                        </p:attrNameLst>
                                      </p:cBhvr>
                                      <p:to>
                                        <p:strVal val="visible"/>
                                      </p:to>
                                    </p:set>
                                    <p:animEffect transition="in" filter="barn(inVertical)">
                                      <p:cBhvr>
                                        <p:cTn id="22" dur="500"/>
                                        <p:tgtEl>
                                          <p:spTgt spid="2150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506">
                                            <p:txEl>
                                              <p:pRg st="3" end="3"/>
                                            </p:txEl>
                                          </p:spTgt>
                                        </p:tgtEl>
                                        <p:attrNameLst>
                                          <p:attrName>style.visibility</p:attrName>
                                        </p:attrNameLst>
                                      </p:cBhvr>
                                      <p:to>
                                        <p:strVal val="visible"/>
                                      </p:to>
                                    </p:set>
                                    <p:animEffect transition="in" filter="barn(inVertical)">
                                      <p:cBhvr>
                                        <p:cTn id="27" dur="500"/>
                                        <p:tgtEl>
                                          <p:spTgt spid="2150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1506">
                                            <p:txEl>
                                              <p:pRg st="4" end="4"/>
                                            </p:txEl>
                                          </p:spTgt>
                                        </p:tgtEl>
                                        <p:attrNameLst>
                                          <p:attrName>style.visibility</p:attrName>
                                        </p:attrNameLst>
                                      </p:cBhvr>
                                      <p:to>
                                        <p:strVal val="visible"/>
                                      </p:to>
                                    </p:set>
                                    <p:animEffect transition="in" filter="barn(inVertical)">
                                      <p:cBhvr>
                                        <p:cTn id="32" dur="500"/>
                                        <p:tgtEl>
                                          <p:spTgt spid="2150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506">
                                            <p:txEl>
                                              <p:pRg st="5" end="5"/>
                                            </p:txEl>
                                          </p:spTgt>
                                        </p:tgtEl>
                                        <p:attrNameLst>
                                          <p:attrName>style.visibility</p:attrName>
                                        </p:attrNameLst>
                                      </p:cBhvr>
                                      <p:to>
                                        <p:strVal val="visible"/>
                                      </p:to>
                                    </p:set>
                                    <p:animEffect transition="in" filter="barn(inVertical)">
                                      <p:cBhvr>
                                        <p:cTn id="37" dur="500"/>
                                        <p:tgtEl>
                                          <p:spTgt spid="21506">
                                            <p:txEl>
                                              <p:pRg st="5" end="5"/>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1506">
                                            <p:txEl>
                                              <p:pRg st="6" end="6"/>
                                            </p:txEl>
                                          </p:spTgt>
                                        </p:tgtEl>
                                        <p:attrNameLst>
                                          <p:attrName>style.visibility</p:attrName>
                                        </p:attrNameLst>
                                      </p:cBhvr>
                                      <p:to>
                                        <p:strVal val="visible"/>
                                      </p:to>
                                    </p:set>
                                    <p:animEffect transition="in" filter="barn(inVertical)">
                                      <p:cBhvr>
                                        <p:cTn id="40" dur="500"/>
                                        <p:tgtEl>
                                          <p:spTgt spid="2150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arn(inVertical)">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arn(inVertical)">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animBg="1"/>
      <p:bldP spid="7"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410746" y="185807"/>
            <a:ext cx="8300117" cy="3970318"/>
          </a:xfrm>
          <a:prstGeom prst="rect">
            <a:avLst/>
          </a:prstGeom>
          <a:solidFill>
            <a:schemeClr val="bg1"/>
          </a:solidFill>
          <a:ln w="38100">
            <a:solidFill>
              <a:srgbClr val="0000FF"/>
            </a:solidFill>
            <a:miter lim="800000"/>
            <a:headEnd/>
            <a:tailEnd/>
          </a:ln>
          <a:effectLst/>
        </p:spPr>
        <p:txBody>
          <a:bodyPr wrap="squar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50000"/>
              </a:lnSpc>
              <a:buClr>
                <a:srgbClr val="669900"/>
              </a:buClr>
              <a:buFont typeface="Wingdings" pitchFamily="2" charset="2"/>
              <a:buChar char="u"/>
            </a:pPr>
            <a:r>
              <a:rPr kumimoji="1" lang="zh-CN" altLang="en-US" sz="2400" b="1" dirty="0">
                <a:latin typeface="Times New Roman" pitchFamily="18" charset="0"/>
                <a:ea typeface="隶书" pitchFamily="49" charset="-122"/>
              </a:rPr>
              <a:t>字符串拷贝函数</a:t>
            </a:r>
            <a:r>
              <a:rPr kumimoji="1" lang="en-US" altLang="zh-CN" sz="2400" b="1" dirty="0" err="1">
                <a:latin typeface="Times New Roman" pitchFamily="18" charset="0"/>
                <a:ea typeface="隶书" pitchFamily="49" charset="-122"/>
              </a:rPr>
              <a:t>strcpy</a:t>
            </a:r>
            <a:endParaRPr kumimoji="1" lang="en-US" altLang="zh-CN" sz="2400" b="1" dirty="0">
              <a:latin typeface="Times New Roman" pitchFamily="18" charset="0"/>
              <a:ea typeface="隶书" pitchFamily="49" charset="-122"/>
            </a:endParaRPr>
          </a:p>
          <a:p>
            <a:pPr>
              <a:lnSpc>
                <a:spcPct val="150000"/>
              </a:lnSpc>
              <a:buClr>
                <a:schemeClr val="accent1"/>
              </a:buClr>
              <a:buFont typeface="Wingdings" pitchFamily="2" charset="2"/>
              <a:buNone/>
            </a:pPr>
            <a:r>
              <a:rPr kumimoji="1" lang="zh-CN" altLang="en-US" sz="2400" b="1" dirty="0">
                <a:latin typeface="Times New Roman" pitchFamily="18" charset="0"/>
                <a:ea typeface="隶书" pitchFamily="49" charset="-122"/>
              </a:rPr>
              <a:t>格式：</a:t>
            </a:r>
            <a:r>
              <a:rPr kumimoji="1" lang="en-US" altLang="zh-CN" sz="2400" b="1" dirty="0" err="1">
                <a:solidFill>
                  <a:srgbClr val="0000FF"/>
                </a:solidFill>
                <a:latin typeface="Times New Roman" pitchFamily="18" charset="0"/>
                <a:ea typeface="隶书" pitchFamily="49" charset="-122"/>
              </a:rPr>
              <a:t>strcpy</a:t>
            </a:r>
            <a:r>
              <a:rPr kumimoji="1" lang="en-US" altLang="zh-CN" sz="2400" b="1" dirty="0">
                <a:latin typeface="Times New Roman" pitchFamily="18" charset="0"/>
                <a:ea typeface="隶书" pitchFamily="49" charset="-122"/>
              </a:rPr>
              <a:t>(</a:t>
            </a:r>
            <a:r>
              <a:rPr kumimoji="1" lang="zh-CN" altLang="zh-CN" sz="2400" b="1" dirty="0">
                <a:latin typeface="Times New Roman" pitchFamily="18" charset="0"/>
                <a:ea typeface="隶书" pitchFamily="49" charset="-122"/>
              </a:rPr>
              <a:t>字符数组1,字符串2)</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rPr>
              <a:t>功能：</a:t>
            </a:r>
            <a:r>
              <a:rPr kumimoji="1" lang="zh-CN" altLang="zh-CN" sz="2400" b="1" dirty="0">
                <a:solidFill>
                  <a:srgbClr val="0000FF"/>
                </a:solidFill>
                <a:latin typeface="Times New Roman" pitchFamily="18" charset="0"/>
                <a:ea typeface="隶书" pitchFamily="49" charset="-122"/>
              </a:rPr>
              <a:t>将字符串2，拷贝到字符数组1中去</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rPr>
              <a:t>返值：返回字符数组1的首地址</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rPr>
              <a:t>说明：</a:t>
            </a:r>
            <a:r>
              <a:rPr kumimoji="1" lang="zh-CN" altLang="zh-CN" sz="2400" b="1" dirty="0">
                <a:latin typeface="Times New Roman" pitchFamily="18" charset="0"/>
                <a:ea typeface="隶书" pitchFamily="49" charset="-122"/>
                <a:sym typeface="Wingdings" pitchFamily="2" charset="2"/>
              </a:rPr>
              <a:t>字符数组1必须足够大</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sym typeface="Wingdings" pitchFamily="2" charset="2"/>
              </a:rPr>
              <a:t>            拷贝时‘\0’一同拷贝</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sym typeface="Wingdings" pitchFamily="2" charset="2"/>
              </a:rPr>
              <a:t>            </a:t>
            </a:r>
            <a:r>
              <a:rPr kumimoji="1" lang="zh-CN" altLang="zh-CN" sz="2400" b="1" dirty="0">
                <a:solidFill>
                  <a:srgbClr val="FF0000"/>
                </a:solidFill>
                <a:latin typeface="Times New Roman" pitchFamily="18" charset="0"/>
                <a:ea typeface="隶书" pitchFamily="49" charset="-122"/>
                <a:sym typeface="Wingdings" pitchFamily="2" charset="2"/>
              </a:rPr>
              <a:t>不能使用赋值语句为一个字符数组赋值</a:t>
            </a:r>
            <a:endParaRPr kumimoji="1" lang="zh-CN" altLang="en-US" sz="2400" b="1" dirty="0">
              <a:solidFill>
                <a:schemeClr val="bg2"/>
              </a:solidFill>
              <a:latin typeface="Times New Roman" pitchFamily="18" charset="0"/>
              <a:ea typeface="隶书" pitchFamily="49" charset="-122"/>
              <a:sym typeface="Wingdings" pitchFamily="2" charset="2"/>
            </a:endParaRPr>
          </a:p>
        </p:txBody>
      </p:sp>
      <p:sp>
        <p:nvSpPr>
          <p:cNvPr id="21509" name="Text Box 5"/>
          <p:cNvSpPr txBox="1">
            <a:spLocks noChangeArrowheads="1"/>
          </p:cNvSpPr>
          <p:nvPr/>
        </p:nvSpPr>
        <p:spPr bwMode="auto">
          <a:xfrm>
            <a:off x="410746" y="4345295"/>
            <a:ext cx="4089246" cy="1645708"/>
          </a:xfrm>
          <a:prstGeom prst="rect">
            <a:avLst/>
          </a:prstGeom>
          <a:solidFill>
            <a:schemeClr val="bg1"/>
          </a:solidFill>
          <a:ln w="38100">
            <a:solidFill>
              <a:srgbClr val="669900"/>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zh-CN" altLang="en-US" sz="2800" b="1" dirty="0">
                <a:latin typeface="Times New Roman" pitchFamily="18" charset="0"/>
              </a:rPr>
              <a:t>例  </a:t>
            </a:r>
            <a:r>
              <a:rPr kumimoji="1" lang="en-US" altLang="zh-CN" sz="2800" b="1" dirty="0">
                <a:latin typeface="Times New Roman" pitchFamily="18" charset="0"/>
              </a:rPr>
              <a:t>char str1[20],str2[20];</a:t>
            </a:r>
          </a:p>
          <a:p>
            <a:pPr eaLnBrk="1" hangingPunct="1">
              <a:lnSpc>
                <a:spcPct val="120000"/>
              </a:lnSpc>
            </a:pPr>
            <a:r>
              <a:rPr kumimoji="1" lang="en-US" altLang="zh-CN" sz="2800" b="1" dirty="0">
                <a:latin typeface="Times New Roman" pitchFamily="18" charset="0"/>
              </a:rPr>
              <a:t>      str1={"Hello!"};               </a:t>
            </a:r>
          </a:p>
          <a:p>
            <a:pPr eaLnBrk="1" hangingPunct="1">
              <a:lnSpc>
                <a:spcPct val="120000"/>
              </a:lnSpc>
            </a:pPr>
            <a:r>
              <a:rPr kumimoji="1" lang="en-US" altLang="zh-CN" sz="2800" b="1" dirty="0">
                <a:latin typeface="Times New Roman" pitchFamily="18" charset="0"/>
              </a:rPr>
              <a:t>      str2=str1;                          </a:t>
            </a:r>
          </a:p>
        </p:txBody>
      </p:sp>
      <p:sp>
        <p:nvSpPr>
          <p:cNvPr id="6" name="乘号 5"/>
          <p:cNvSpPr/>
          <p:nvPr/>
        </p:nvSpPr>
        <p:spPr bwMode="auto">
          <a:xfrm>
            <a:off x="3530995" y="5062666"/>
            <a:ext cx="789261" cy="810282"/>
          </a:xfrm>
          <a:prstGeom prst="mathMultiply">
            <a:avLst/>
          </a:prstGeom>
          <a:solidFill>
            <a:srgbClr val="FF0000"/>
          </a:solidFill>
          <a:ln w="6350" cap="flat" cmpd="sng" algn="ctr">
            <a:solidFill>
              <a:schemeClr val="tx1"/>
            </a:solidFill>
            <a:prstDash val="solid"/>
            <a:round/>
            <a:headEnd type="none" w="med" len="med"/>
            <a:tailEnd type="none" w="med" len="med"/>
          </a:ln>
          <a:effectLst/>
        </p:spPr>
        <p:txBody>
          <a:bodyPr vert="horz" wrap="square" lIns="72000" tIns="46800" rIns="54000" bIns="468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Text Box 5"/>
          <p:cNvSpPr txBox="1">
            <a:spLocks noChangeArrowheads="1"/>
          </p:cNvSpPr>
          <p:nvPr/>
        </p:nvSpPr>
        <p:spPr bwMode="auto">
          <a:xfrm>
            <a:off x="4648829" y="4345295"/>
            <a:ext cx="4033084" cy="1645708"/>
          </a:xfrm>
          <a:prstGeom prst="rect">
            <a:avLst/>
          </a:prstGeom>
          <a:solidFill>
            <a:schemeClr val="bg1"/>
          </a:solidFill>
          <a:ln w="38100">
            <a:solidFill>
              <a:srgbClr val="669900"/>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zh-CN" altLang="en-US" sz="2800" b="1" dirty="0">
                <a:latin typeface="Times New Roman" pitchFamily="18" charset="0"/>
              </a:rPr>
              <a:t>例  </a:t>
            </a:r>
            <a:r>
              <a:rPr kumimoji="1" lang="en-US" altLang="zh-CN" sz="2800" b="1" dirty="0">
                <a:latin typeface="Times New Roman" pitchFamily="18" charset="0"/>
              </a:rPr>
              <a:t>char str1[20],str2[20];</a:t>
            </a:r>
          </a:p>
          <a:p>
            <a:pPr eaLnBrk="1" hangingPunct="1">
              <a:lnSpc>
                <a:spcPct val="120000"/>
              </a:lnSpc>
            </a:pPr>
            <a:r>
              <a:rPr kumimoji="1" lang="en-US" altLang="zh-CN" sz="2800" b="1" dirty="0">
                <a:latin typeface="Times New Roman" pitchFamily="18" charset="0"/>
              </a:rPr>
              <a:t>      </a:t>
            </a:r>
            <a:r>
              <a:rPr kumimoji="1" lang="en-US" altLang="zh-CN" sz="2800" b="1" dirty="0" err="1">
                <a:latin typeface="Times New Roman" pitchFamily="18" charset="0"/>
              </a:rPr>
              <a:t>strcpy</a:t>
            </a:r>
            <a:r>
              <a:rPr kumimoji="1" lang="en-US" altLang="zh-CN" sz="2800" b="1" dirty="0">
                <a:latin typeface="Times New Roman" pitchFamily="18" charset="0"/>
              </a:rPr>
              <a:t>(str1,"Hello!")</a:t>
            </a:r>
          </a:p>
          <a:p>
            <a:pPr eaLnBrk="1" hangingPunct="1">
              <a:lnSpc>
                <a:spcPct val="120000"/>
              </a:lnSpc>
            </a:pPr>
            <a:r>
              <a:rPr kumimoji="1" lang="en-US" altLang="zh-CN" sz="2800" b="1" dirty="0">
                <a:latin typeface="Times New Roman" pitchFamily="18" charset="0"/>
              </a:rPr>
              <a:t>      </a:t>
            </a:r>
            <a:r>
              <a:rPr kumimoji="1" lang="en-US" altLang="zh-CN" sz="2800" b="1" dirty="0" err="1">
                <a:latin typeface="Times New Roman" pitchFamily="18" charset="0"/>
              </a:rPr>
              <a:t>strcpy</a:t>
            </a:r>
            <a:r>
              <a:rPr kumimoji="1" lang="en-US" altLang="zh-CN" sz="2800" b="1" dirty="0">
                <a:latin typeface="Times New Roman" pitchFamily="18" charset="0"/>
              </a:rPr>
              <a:t>(str2, str1)                        </a:t>
            </a:r>
          </a:p>
        </p:txBody>
      </p:sp>
    </p:spTree>
    <p:extLst>
      <p:ext uri="{BB962C8B-B14F-4D97-AF65-F5344CB8AC3E}">
        <p14:creationId xmlns:p14="http://schemas.microsoft.com/office/powerpoint/2010/main" val="2261751599"/>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508">
                                            <p:bg/>
                                          </p:spTgt>
                                        </p:tgtEl>
                                        <p:attrNameLst>
                                          <p:attrName>style.visibility</p:attrName>
                                        </p:attrNameLst>
                                      </p:cBhvr>
                                      <p:to>
                                        <p:strVal val="visible"/>
                                      </p:to>
                                    </p:set>
                                    <p:animEffect transition="in" filter="barn(inVertical)">
                                      <p:cBhvr>
                                        <p:cTn id="7" dur="500"/>
                                        <p:tgtEl>
                                          <p:spTgt spid="21508">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508">
                                            <p:txEl>
                                              <p:pRg st="0" end="0"/>
                                            </p:txEl>
                                          </p:spTgt>
                                        </p:tgtEl>
                                        <p:attrNameLst>
                                          <p:attrName>style.visibility</p:attrName>
                                        </p:attrNameLst>
                                      </p:cBhvr>
                                      <p:to>
                                        <p:strVal val="visible"/>
                                      </p:to>
                                    </p:set>
                                    <p:animEffect transition="in" filter="barn(inVertical)">
                                      <p:cBhvr>
                                        <p:cTn id="12" dur="500"/>
                                        <p:tgtEl>
                                          <p:spTgt spid="215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508">
                                            <p:txEl>
                                              <p:pRg st="1" end="1"/>
                                            </p:txEl>
                                          </p:spTgt>
                                        </p:tgtEl>
                                        <p:attrNameLst>
                                          <p:attrName>style.visibility</p:attrName>
                                        </p:attrNameLst>
                                      </p:cBhvr>
                                      <p:to>
                                        <p:strVal val="visible"/>
                                      </p:to>
                                    </p:set>
                                    <p:animEffect transition="in" filter="barn(inVertical)">
                                      <p:cBhvr>
                                        <p:cTn id="17" dur="500"/>
                                        <p:tgtEl>
                                          <p:spTgt spid="215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508">
                                            <p:txEl>
                                              <p:pRg st="2" end="2"/>
                                            </p:txEl>
                                          </p:spTgt>
                                        </p:tgtEl>
                                        <p:attrNameLst>
                                          <p:attrName>style.visibility</p:attrName>
                                        </p:attrNameLst>
                                      </p:cBhvr>
                                      <p:to>
                                        <p:strVal val="visible"/>
                                      </p:to>
                                    </p:set>
                                    <p:animEffect transition="in" filter="barn(inVertical)">
                                      <p:cBhvr>
                                        <p:cTn id="22" dur="500"/>
                                        <p:tgtEl>
                                          <p:spTgt spid="215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508">
                                            <p:txEl>
                                              <p:pRg st="3" end="3"/>
                                            </p:txEl>
                                          </p:spTgt>
                                        </p:tgtEl>
                                        <p:attrNameLst>
                                          <p:attrName>style.visibility</p:attrName>
                                        </p:attrNameLst>
                                      </p:cBhvr>
                                      <p:to>
                                        <p:strVal val="visible"/>
                                      </p:to>
                                    </p:set>
                                    <p:animEffect transition="in" filter="barn(inVertical)">
                                      <p:cBhvr>
                                        <p:cTn id="27" dur="500"/>
                                        <p:tgtEl>
                                          <p:spTgt spid="2150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1508">
                                            <p:txEl>
                                              <p:pRg st="4" end="4"/>
                                            </p:txEl>
                                          </p:spTgt>
                                        </p:tgtEl>
                                        <p:attrNameLst>
                                          <p:attrName>style.visibility</p:attrName>
                                        </p:attrNameLst>
                                      </p:cBhvr>
                                      <p:to>
                                        <p:strVal val="visible"/>
                                      </p:to>
                                    </p:set>
                                    <p:animEffect transition="in" filter="barn(inVertical)">
                                      <p:cBhvr>
                                        <p:cTn id="32" dur="500"/>
                                        <p:tgtEl>
                                          <p:spTgt spid="2150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508">
                                            <p:txEl>
                                              <p:pRg st="5" end="5"/>
                                            </p:txEl>
                                          </p:spTgt>
                                        </p:tgtEl>
                                        <p:attrNameLst>
                                          <p:attrName>style.visibility</p:attrName>
                                        </p:attrNameLst>
                                      </p:cBhvr>
                                      <p:to>
                                        <p:strVal val="visible"/>
                                      </p:to>
                                    </p:set>
                                    <p:animEffect transition="in" filter="barn(inVertical)">
                                      <p:cBhvr>
                                        <p:cTn id="37" dur="500"/>
                                        <p:tgtEl>
                                          <p:spTgt spid="2150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1508">
                                            <p:txEl>
                                              <p:pRg st="6" end="6"/>
                                            </p:txEl>
                                          </p:spTgt>
                                        </p:tgtEl>
                                        <p:attrNameLst>
                                          <p:attrName>style.visibility</p:attrName>
                                        </p:attrNameLst>
                                      </p:cBhvr>
                                      <p:to>
                                        <p:strVal val="visible"/>
                                      </p:to>
                                    </p:set>
                                    <p:animEffect transition="in" filter="barn(inVertical)">
                                      <p:cBhvr>
                                        <p:cTn id="42" dur="500"/>
                                        <p:tgtEl>
                                          <p:spTgt spid="2150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1509"/>
                                        </p:tgtEl>
                                        <p:attrNameLst>
                                          <p:attrName>style.visibility</p:attrName>
                                        </p:attrNameLst>
                                      </p:cBhvr>
                                      <p:to>
                                        <p:strVal val="visible"/>
                                      </p:to>
                                    </p:set>
                                    <p:animEffect transition="in" filter="barn(inVertical)">
                                      <p:cBhvr>
                                        <p:cTn id="47" dur="500"/>
                                        <p:tgtEl>
                                          <p:spTgt spid="2150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arn(inVertic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arn(inVertical)">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nimBg="1"/>
      <p:bldP spid="21509" grpId="0" animBg="1"/>
      <p:bldP spid="6"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 Box 10"/>
          <p:cNvSpPr txBox="1">
            <a:spLocks noChangeArrowheads="1"/>
          </p:cNvSpPr>
          <p:nvPr/>
        </p:nvSpPr>
        <p:spPr bwMode="auto">
          <a:xfrm>
            <a:off x="557213" y="994936"/>
            <a:ext cx="4676578" cy="5412893"/>
          </a:xfrm>
          <a:prstGeom prst="rect">
            <a:avLst/>
          </a:prstGeom>
          <a:solidFill>
            <a:schemeClr val="bg1"/>
          </a:solidFill>
          <a:ln w="38100">
            <a:solidFill>
              <a:srgbClr val="669900"/>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400" b="1" dirty="0">
                <a:solidFill>
                  <a:srgbClr val="C00000"/>
                </a:solidFill>
                <a:latin typeface="Arial" pitchFamily="34" charset="0"/>
                <a:cs typeface="Arial" pitchFamily="34" charset="0"/>
              </a:rPr>
              <a:t>#include &lt;</a:t>
            </a:r>
            <a:r>
              <a:rPr kumimoji="1" lang="en-US" altLang="zh-CN" sz="2400" b="1" dirty="0" err="1">
                <a:solidFill>
                  <a:srgbClr val="C00000"/>
                </a:solidFill>
                <a:latin typeface="Arial" pitchFamily="34" charset="0"/>
                <a:cs typeface="Arial" pitchFamily="34" charset="0"/>
              </a:rPr>
              <a:t>string.h</a:t>
            </a:r>
            <a:r>
              <a:rPr kumimoji="1" lang="en-US" altLang="zh-CN" sz="2400" b="1" dirty="0">
                <a:solidFill>
                  <a:srgbClr val="C00000"/>
                </a:solidFill>
                <a:latin typeface="Arial" pitchFamily="34" charset="0"/>
                <a:cs typeface="Arial" pitchFamily="34" charset="0"/>
              </a:rPr>
              <a:t>&gt;</a:t>
            </a:r>
          </a:p>
          <a:p>
            <a:pPr eaLnBrk="1" hangingPunct="1">
              <a:lnSpc>
                <a:spcPct val="120000"/>
              </a:lnSpc>
            </a:pPr>
            <a:r>
              <a:rPr kumimoji="1" lang="en-US" altLang="zh-CN" sz="2400" b="1" dirty="0">
                <a:latin typeface="Arial" pitchFamily="34" charset="0"/>
                <a:cs typeface="Arial" pitchFamily="34" charset="0"/>
              </a:rPr>
              <a:t>#include &lt;</a:t>
            </a:r>
            <a:r>
              <a:rPr kumimoji="1" lang="en-US" altLang="zh-CN" sz="2400" b="1" dirty="0" err="1">
                <a:latin typeface="Arial" pitchFamily="34" charset="0"/>
                <a:cs typeface="Arial" pitchFamily="34" charset="0"/>
              </a:rPr>
              <a:t>stdio.h</a:t>
            </a:r>
            <a:r>
              <a:rPr kumimoji="1" lang="en-US" altLang="zh-CN" sz="2400" b="1" dirty="0">
                <a:latin typeface="Arial" pitchFamily="34" charset="0"/>
                <a:cs typeface="Arial" pitchFamily="34" charset="0"/>
              </a:rPr>
              <a:t>&gt;</a:t>
            </a:r>
          </a:p>
          <a:p>
            <a:pPr eaLnBrk="1" hangingPunct="1">
              <a:lnSpc>
                <a:spcPct val="120000"/>
              </a:lnSpc>
            </a:pPr>
            <a:r>
              <a:rPr kumimoji="1" lang="en-US" altLang="zh-CN" sz="2400" b="1" dirty="0">
                <a:latin typeface="Arial" pitchFamily="34" charset="0"/>
                <a:cs typeface="Arial" pitchFamily="34" charset="0"/>
              </a:rPr>
              <a:t>void main()</a:t>
            </a:r>
          </a:p>
          <a:p>
            <a:pPr eaLnBrk="1" hangingPunct="1">
              <a:lnSpc>
                <a:spcPct val="120000"/>
              </a:lnSpc>
            </a:pPr>
            <a:r>
              <a:rPr kumimoji="1" lang="en-US" altLang="zh-CN" sz="2400" b="1" dirty="0">
                <a:latin typeface="Arial" pitchFamily="34" charset="0"/>
                <a:cs typeface="Arial" pitchFamily="34" charset="0"/>
              </a:rPr>
              <a:t>{  </a:t>
            </a:r>
          </a:p>
          <a:p>
            <a:pPr eaLnBrk="1" hangingPunct="1">
              <a:lnSpc>
                <a:spcPct val="120000"/>
              </a:lnSpc>
            </a:pPr>
            <a:r>
              <a:rPr kumimoji="1" lang="en-US" altLang="zh-CN" sz="2400" b="1" dirty="0">
                <a:latin typeface="Arial" pitchFamily="34" charset="0"/>
                <a:cs typeface="Arial" pitchFamily="34" charset="0"/>
              </a:rPr>
              <a:t>   char destination[25];</a:t>
            </a:r>
          </a:p>
          <a:p>
            <a:pPr eaLnBrk="1" hangingPunct="1">
              <a:lnSpc>
                <a:spcPct val="120000"/>
              </a:lnSpc>
            </a:pPr>
            <a:r>
              <a:rPr kumimoji="1" lang="en-US" altLang="zh-CN" sz="2400" b="1" dirty="0">
                <a:latin typeface="Arial" pitchFamily="34" charset="0"/>
                <a:cs typeface="Arial" pitchFamily="34" charset="0"/>
              </a:rPr>
              <a:t>   char blank[] = " ", c[]= "C++",</a:t>
            </a:r>
          </a:p>
          <a:p>
            <a:pPr eaLnBrk="1" hangingPunct="1">
              <a:lnSpc>
                <a:spcPct val="120000"/>
              </a:lnSpc>
            </a:pPr>
            <a:r>
              <a:rPr kumimoji="1" lang="en-US" altLang="zh-CN" sz="2400" b="1" dirty="0">
                <a:latin typeface="Arial" pitchFamily="34" charset="0"/>
                <a:cs typeface="Arial" pitchFamily="34" charset="0"/>
              </a:rPr>
              <a:t>            turbo[] = "Turbo";</a:t>
            </a:r>
          </a:p>
          <a:p>
            <a:pPr eaLnBrk="1" hangingPunct="1">
              <a:lnSpc>
                <a:spcPct val="120000"/>
              </a:lnSpc>
            </a:pPr>
            <a:r>
              <a:rPr kumimoji="1" lang="en-US" altLang="zh-CN" sz="2400" b="1" dirty="0">
                <a:solidFill>
                  <a:schemeClr val="bg2"/>
                </a:solidFill>
                <a:latin typeface="Arial" pitchFamily="34" charset="0"/>
                <a:cs typeface="Arial" pitchFamily="34" charset="0"/>
              </a:rPr>
              <a:t>   </a:t>
            </a:r>
            <a:r>
              <a:rPr kumimoji="1" lang="en-US" altLang="zh-CN" sz="2400" b="1" dirty="0" err="1">
                <a:solidFill>
                  <a:srgbClr val="0000FF"/>
                </a:solidFill>
                <a:latin typeface="Arial" pitchFamily="34" charset="0"/>
                <a:cs typeface="Arial" pitchFamily="34" charset="0"/>
              </a:rPr>
              <a:t>strcpy</a:t>
            </a:r>
            <a:r>
              <a:rPr kumimoji="1" lang="en-US" altLang="zh-CN" sz="2400" b="1" dirty="0">
                <a:solidFill>
                  <a:srgbClr val="0000FF"/>
                </a:solidFill>
                <a:latin typeface="Arial" pitchFamily="34" charset="0"/>
                <a:cs typeface="Arial" pitchFamily="34" charset="0"/>
              </a:rPr>
              <a:t>(destination, turbo);</a:t>
            </a:r>
          </a:p>
          <a:p>
            <a:pPr eaLnBrk="1" hangingPunct="1">
              <a:lnSpc>
                <a:spcPct val="120000"/>
              </a:lnSpc>
            </a:pPr>
            <a:r>
              <a:rPr kumimoji="1" lang="en-US" altLang="zh-CN" sz="2400" b="1" dirty="0">
                <a:solidFill>
                  <a:schemeClr val="bg2"/>
                </a:solidFill>
                <a:latin typeface="Arial" pitchFamily="34" charset="0"/>
                <a:cs typeface="Arial" pitchFamily="34" charset="0"/>
              </a:rPr>
              <a:t>   </a:t>
            </a:r>
            <a:r>
              <a:rPr kumimoji="1" lang="en-US" altLang="zh-CN" sz="2400" b="1" dirty="0" err="1">
                <a:solidFill>
                  <a:srgbClr val="FF3300"/>
                </a:solidFill>
                <a:latin typeface="Arial" pitchFamily="34" charset="0"/>
                <a:cs typeface="Arial" pitchFamily="34" charset="0"/>
              </a:rPr>
              <a:t>strcat</a:t>
            </a:r>
            <a:r>
              <a:rPr kumimoji="1" lang="en-US" altLang="zh-CN" sz="2400" b="1" dirty="0">
                <a:solidFill>
                  <a:srgbClr val="FF3300"/>
                </a:solidFill>
                <a:latin typeface="Arial" pitchFamily="34" charset="0"/>
                <a:cs typeface="Arial" pitchFamily="34" charset="0"/>
              </a:rPr>
              <a:t>(destination, blank);</a:t>
            </a:r>
          </a:p>
          <a:p>
            <a:pPr eaLnBrk="1" hangingPunct="1">
              <a:lnSpc>
                <a:spcPct val="120000"/>
              </a:lnSpc>
            </a:pPr>
            <a:r>
              <a:rPr kumimoji="1" lang="en-US" altLang="zh-CN" sz="2400" b="1" dirty="0">
                <a:solidFill>
                  <a:schemeClr val="bg2"/>
                </a:solidFill>
                <a:latin typeface="Arial" pitchFamily="34" charset="0"/>
                <a:cs typeface="Arial" pitchFamily="34" charset="0"/>
              </a:rPr>
              <a:t>   </a:t>
            </a:r>
            <a:r>
              <a:rPr kumimoji="1" lang="en-US" altLang="zh-CN" sz="2400" b="1" dirty="0" err="1">
                <a:solidFill>
                  <a:srgbClr val="800000"/>
                </a:solidFill>
                <a:latin typeface="Arial" pitchFamily="34" charset="0"/>
                <a:cs typeface="Arial" pitchFamily="34" charset="0"/>
              </a:rPr>
              <a:t>strcat</a:t>
            </a:r>
            <a:r>
              <a:rPr kumimoji="1" lang="en-US" altLang="zh-CN" sz="2400" b="1" dirty="0">
                <a:solidFill>
                  <a:srgbClr val="800000"/>
                </a:solidFill>
                <a:latin typeface="Arial" pitchFamily="34" charset="0"/>
                <a:cs typeface="Arial" pitchFamily="34" charset="0"/>
              </a:rPr>
              <a:t>(destination, c);</a:t>
            </a:r>
          </a:p>
          <a:p>
            <a:pPr eaLnBrk="1" hangingPunct="1">
              <a:lnSpc>
                <a:spcPct val="12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printf</a:t>
            </a:r>
            <a:r>
              <a:rPr kumimoji="1" lang="en-US" altLang="zh-CN" sz="2400" b="1" dirty="0">
                <a:latin typeface="Arial" pitchFamily="34" charset="0"/>
                <a:cs typeface="Arial" pitchFamily="34" charset="0"/>
              </a:rPr>
              <a:t>("%s\n", destination);</a:t>
            </a:r>
          </a:p>
          <a:p>
            <a:pPr eaLnBrk="1" hangingPunct="1">
              <a:lnSpc>
                <a:spcPct val="120000"/>
              </a:lnSpc>
            </a:pPr>
            <a:r>
              <a:rPr kumimoji="1" lang="en-US" altLang="zh-CN" sz="2400" b="1" dirty="0">
                <a:latin typeface="Arial" pitchFamily="34" charset="0"/>
                <a:cs typeface="Arial" pitchFamily="34" charset="0"/>
              </a:rPr>
              <a:t>}</a:t>
            </a:r>
          </a:p>
        </p:txBody>
      </p:sp>
      <p:sp>
        <p:nvSpPr>
          <p:cNvPr id="22536" name="Text Box 8"/>
          <p:cNvSpPr txBox="1">
            <a:spLocks noChangeArrowheads="1"/>
          </p:cNvSpPr>
          <p:nvPr/>
        </p:nvSpPr>
        <p:spPr bwMode="auto">
          <a:xfrm>
            <a:off x="523875" y="307975"/>
            <a:ext cx="473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隶书" pitchFamily="49" charset="-122"/>
                <a:ea typeface="隶书" pitchFamily="49" charset="-122"/>
              </a:rPr>
              <a:t>例  </a:t>
            </a:r>
            <a:r>
              <a:rPr kumimoji="1" lang="en-US" altLang="zh-CN" sz="2800" b="1" dirty="0" err="1">
                <a:latin typeface="隶书" pitchFamily="49" charset="-122"/>
                <a:ea typeface="隶书" pitchFamily="49" charset="-122"/>
              </a:rPr>
              <a:t>strcpy</a:t>
            </a:r>
            <a:r>
              <a:rPr kumimoji="1" lang="zh-CN" altLang="zh-CN" sz="2800" b="1" dirty="0">
                <a:latin typeface="隶书" pitchFamily="49" charset="-122"/>
                <a:ea typeface="隶书" pitchFamily="49" charset="-122"/>
              </a:rPr>
              <a:t>与</a:t>
            </a:r>
            <a:r>
              <a:rPr kumimoji="1" lang="en-US" altLang="zh-CN" sz="2800" b="1" dirty="0" err="1">
                <a:latin typeface="隶书" pitchFamily="49" charset="-122"/>
                <a:ea typeface="隶书" pitchFamily="49" charset="-122"/>
              </a:rPr>
              <a:t>strcat</a:t>
            </a:r>
            <a:r>
              <a:rPr kumimoji="1" lang="zh-CN" altLang="zh-CN" sz="2800" b="1" dirty="0">
                <a:latin typeface="隶书" pitchFamily="49" charset="-122"/>
                <a:ea typeface="隶书" pitchFamily="49" charset="-122"/>
              </a:rPr>
              <a:t>举例</a:t>
            </a:r>
            <a:endParaRPr kumimoji="1" lang="zh-CN" altLang="en-US" sz="2800" b="1" dirty="0">
              <a:latin typeface="隶书" pitchFamily="49" charset="-122"/>
              <a:ea typeface="隶书" pitchFamily="49" charset="-122"/>
            </a:endParaRPr>
          </a:p>
        </p:txBody>
      </p:sp>
      <p:sp>
        <p:nvSpPr>
          <p:cNvPr id="22538" name="Text Box 10"/>
          <p:cNvSpPr txBox="1">
            <a:spLocks noChangeArrowheads="1"/>
          </p:cNvSpPr>
          <p:nvPr/>
        </p:nvSpPr>
        <p:spPr bwMode="auto">
          <a:xfrm>
            <a:off x="557213" y="986666"/>
            <a:ext cx="4676578" cy="5412893"/>
          </a:xfrm>
          <a:prstGeom prst="rect">
            <a:avLst/>
          </a:prstGeom>
          <a:solidFill>
            <a:schemeClr val="bg1"/>
          </a:solidFill>
          <a:ln w="38100">
            <a:solidFill>
              <a:srgbClr val="669900"/>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400" b="1" dirty="0">
                <a:solidFill>
                  <a:srgbClr val="C00000"/>
                </a:solidFill>
                <a:latin typeface="Arial" pitchFamily="34" charset="0"/>
                <a:cs typeface="Arial" pitchFamily="34" charset="0"/>
              </a:rPr>
              <a:t>#include &lt;</a:t>
            </a:r>
            <a:r>
              <a:rPr kumimoji="1" lang="en-US" altLang="zh-CN" sz="2400" b="1" dirty="0" err="1">
                <a:solidFill>
                  <a:srgbClr val="C00000"/>
                </a:solidFill>
                <a:latin typeface="Arial" pitchFamily="34" charset="0"/>
                <a:cs typeface="Arial" pitchFamily="34" charset="0"/>
              </a:rPr>
              <a:t>string.h</a:t>
            </a:r>
            <a:r>
              <a:rPr kumimoji="1" lang="en-US" altLang="zh-CN" sz="2400" b="1" dirty="0">
                <a:solidFill>
                  <a:srgbClr val="C00000"/>
                </a:solidFill>
                <a:latin typeface="Arial" pitchFamily="34" charset="0"/>
                <a:cs typeface="Arial" pitchFamily="34" charset="0"/>
              </a:rPr>
              <a:t>&gt;</a:t>
            </a:r>
          </a:p>
          <a:p>
            <a:pPr eaLnBrk="1" hangingPunct="1">
              <a:lnSpc>
                <a:spcPct val="120000"/>
              </a:lnSpc>
            </a:pPr>
            <a:r>
              <a:rPr kumimoji="1" lang="en-US" altLang="zh-CN" sz="2400" b="1" dirty="0">
                <a:latin typeface="Arial" pitchFamily="34" charset="0"/>
                <a:cs typeface="Arial" pitchFamily="34" charset="0"/>
              </a:rPr>
              <a:t>#include &lt;</a:t>
            </a:r>
            <a:r>
              <a:rPr kumimoji="1" lang="en-US" altLang="zh-CN" sz="2400" b="1" dirty="0" err="1">
                <a:latin typeface="Arial" pitchFamily="34" charset="0"/>
                <a:cs typeface="Arial" pitchFamily="34" charset="0"/>
              </a:rPr>
              <a:t>stdio.h</a:t>
            </a:r>
            <a:r>
              <a:rPr kumimoji="1" lang="en-US" altLang="zh-CN" sz="2400" b="1" dirty="0">
                <a:latin typeface="Arial" pitchFamily="34" charset="0"/>
                <a:cs typeface="Arial" pitchFamily="34" charset="0"/>
              </a:rPr>
              <a:t>&gt;</a:t>
            </a:r>
          </a:p>
          <a:p>
            <a:pPr eaLnBrk="1" hangingPunct="1">
              <a:lnSpc>
                <a:spcPct val="120000"/>
              </a:lnSpc>
            </a:pPr>
            <a:r>
              <a:rPr kumimoji="1" lang="en-US" altLang="zh-CN" sz="2400" b="1" dirty="0">
                <a:latin typeface="Arial" pitchFamily="34" charset="0"/>
                <a:cs typeface="Arial" pitchFamily="34" charset="0"/>
              </a:rPr>
              <a:t>void main()</a:t>
            </a:r>
          </a:p>
          <a:p>
            <a:pPr eaLnBrk="1" hangingPunct="1">
              <a:lnSpc>
                <a:spcPct val="120000"/>
              </a:lnSpc>
            </a:pPr>
            <a:r>
              <a:rPr kumimoji="1" lang="en-US" altLang="zh-CN" sz="2400" b="1" dirty="0">
                <a:latin typeface="Arial" pitchFamily="34" charset="0"/>
                <a:cs typeface="Arial" pitchFamily="34" charset="0"/>
              </a:rPr>
              <a:t>{  </a:t>
            </a:r>
          </a:p>
          <a:p>
            <a:pPr eaLnBrk="1" hangingPunct="1">
              <a:lnSpc>
                <a:spcPct val="120000"/>
              </a:lnSpc>
            </a:pPr>
            <a:r>
              <a:rPr kumimoji="1" lang="en-US" altLang="zh-CN" sz="2400" b="1" dirty="0">
                <a:latin typeface="Arial" pitchFamily="34" charset="0"/>
                <a:cs typeface="Arial" pitchFamily="34" charset="0"/>
              </a:rPr>
              <a:t>   char destination[25];</a:t>
            </a:r>
          </a:p>
          <a:p>
            <a:pPr eaLnBrk="1" hangingPunct="1">
              <a:lnSpc>
                <a:spcPct val="120000"/>
              </a:lnSpc>
            </a:pPr>
            <a:r>
              <a:rPr kumimoji="1" lang="en-US" altLang="zh-CN" sz="2400" b="1" dirty="0">
                <a:latin typeface="Arial" pitchFamily="34" charset="0"/>
                <a:cs typeface="Arial" pitchFamily="34" charset="0"/>
              </a:rPr>
              <a:t>   char blank[] = " ", c[]= "C++",</a:t>
            </a:r>
          </a:p>
          <a:p>
            <a:pPr eaLnBrk="1" hangingPunct="1">
              <a:lnSpc>
                <a:spcPct val="120000"/>
              </a:lnSpc>
            </a:pPr>
            <a:r>
              <a:rPr kumimoji="1" lang="en-US" altLang="zh-CN" sz="2400" b="1" dirty="0">
                <a:latin typeface="Arial" pitchFamily="34" charset="0"/>
                <a:cs typeface="Arial" pitchFamily="34" charset="0"/>
              </a:rPr>
              <a:t>            turbo[] = "Turbo";</a:t>
            </a:r>
          </a:p>
          <a:p>
            <a:pPr eaLnBrk="1" hangingPunct="1">
              <a:lnSpc>
                <a:spcPct val="120000"/>
              </a:lnSpc>
            </a:pPr>
            <a:r>
              <a:rPr kumimoji="1" lang="en-US" altLang="zh-CN" sz="2400" b="1" dirty="0">
                <a:solidFill>
                  <a:schemeClr val="bg2"/>
                </a:solidFill>
                <a:latin typeface="Arial" pitchFamily="34" charset="0"/>
                <a:cs typeface="Arial" pitchFamily="34" charset="0"/>
              </a:rPr>
              <a:t>   </a:t>
            </a:r>
            <a:r>
              <a:rPr kumimoji="1" lang="en-US" altLang="zh-CN" sz="2400" b="1" dirty="0" err="1">
                <a:solidFill>
                  <a:srgbClr val="0000FF"/>
                </a:solidFill>
                <a:latin typeface="Arial" pitchFamily="34" charset="0"/>
                <a:cs typeface="Arial" pitchFamily="34" charset="0"/>
              </a:rPr>
              <a:t>strcpy</a:t>
            </a:r>
            <a:r>
              <a:rPr kumimoji="1" lang="en-US" altLang="zh-CN" sz="2400" b="1" dirty="0">
                <a:solidFill>
                  <a:srgbClr val="0000FF"/>
                </a:solidFill>
                <a:latin typeface="Arial" pitchFamily="34" charset="0"/>
                <a:cs typeface="Arial" pitchFamily="34" charset="0"/>
              </a:rPr>
              <a:t>(destination, turbo);</a:t>
            </a:r>
          </a:p>
          <a:p>
            <a:pPr eaLnBrk="1" hangingPunct="1">
              <a:lnSpc>
                <a:spcPct val="120000"/>
              </a:lnSpc>
            </a:pPr>
            <a:r>
              <a:rPr kumimoji="1" lang="en-US" altLang="zh-CN" sz="2400" b="1" dirty="0">
                <a:solidFill>
                  <a:schemeClr val="bg2"/>
                </a:solidFill>
                <a:latin typeface="Arial" pitchFamily="34" charset="0"/>
                <a:cs typeface="Arial" pitchFamily="34" charset="0"/>
              </a:rPr>
              <a:t>   </a:t>
            </a:r>
            <a:r>
              <a:rPr kumimoji="1" lang="en-US" altLang="zh-CN" sz="2400" b="1" dirty="0" err="1">
                <a:solidFill>
                  <a:srgbClr val="FF3300"/>
                </a:solidFill>
                <a:latin typeface="Arial" pitchFamily="34" charset="0"/>
                <a:cs typeface="Arial" pitchFamily="34" charset="0"/>
              </a:rPr>
              <a:t>strcat</a:t>
            </a:r>
            <a:r>
              <a:rPr kumimoji="1" lang="en-US" altLang="zh-CN" sz="2400" b="1" dirty="0">
                <a:solidFill>
                  <a:srgbClr val="FF3300"/>
                </a:solidFill>
                <a:latin typeface="Arial" pitchFamily="34" charset="0"/>
                <a:cs typeface="Arial" pitchFamily="34" charset="0"/>
              </a:rPr>
              <a:t>(destination, blank);</a:t>
            </a:r>
          </a:p>
          <a:p>
            <a:pPr eaLnBrk="1" hangingPunct="1">
              <a:lnSpc>
                <a:spcPct val="120000"/>
              </a:lnSpc>
            </a:pPr>
            <a:r>
              <a:rPr kumimoji="1" lang="en-US" altLang="zh-CN" sz="2400" b="1" dirty="0">
                <a:solidFill>
                  <a:schemeClr val="bg2"/>
                </a:solidFill>
                <a:latin typeface="Arial" pitchFamily="34" charset="0"/>
                <a:cs typeface="Arial" pitchFamily="34" charset="0"/>
              </a:rPr>
              <a:t>   </a:t>
            </a:r>
            <a:r>
              <a:rPr kumimoji="1" lang="en-US" altLang="zh-CN" sz="2400" b="1" dirty="0" err="1">
                <a:solidFill>
                  <a:srgbClr val="800000"/>
                </a:solidFill>
                <a:latin typeface="Arial" pitchFamily="34" charset="0"/>
                <a:cs typeface="Arial" pitchFamily="34" charset="0"/>
              </a:rPr>
              <a:t>strcat</a:t>
            </a:r>
            <a:r>
              <a:rPr kumimoji="1" lang="en-US" altLang="zh-CN" sz="2400" b="1" dirty="0">
                <a:solidFill>
                  <a:srgbClr val="800000"/>
                </a:solidFill>
                <a:latin typeface="Arial" pitchFamily="34" charset="0"/>
                <a:cs typeface="Arial" pitchFamily="34" charset="0"/>
              </a:rPr>
              <a:t>(destination, c);</a:t>
            </a:r>
          </a:p>
          <a:p>
            <a:pPr eaLnBrk="1" hangingPunct="1">
              <a:lnSpc>
                <a:spcPct val="12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printf</a:t>
            </a:r>
            <a:r>
              <a:rPr kumimoji="1" lang="en-US" altLang="zh-CN" sz="2400" b="1" dirty="0">
                <a:latin typeface="Arial" pitchFamily="34" charset="0"/>
                <a:cs typeface="Arial" pitchFamily="34" charset="0"/>
              </a:rPr>
              <a:t>("%s\n", destination);</a:t>
            </a:r>
          </a:p>
          <a:p>
            <a:pPr eaLnBrk="1" hangingPunct="1">
              <a:lnSpc>
                <a:spcPct val="120000"/>
              </a:lnSpc>
            </a:pPr>
            <a:r>
              <a:rPr kumimoji="1" lang="en-US" altLang="zh-CN" sz="2400" b="1" dirty="0">
                <a:latin typeface="Arial" pitchFamily="34" charset="0"/>
                <a:cs typeface="Arial" pitchFamily="34" charset="0"/>
              </a:rPr>
              <a:t>}</a:t>
            </a:r>
          </a:p>
        </p:txBody>
      </p:sp>
      <p:grpSp>
        <p:nvGrpSpPr>
          <p:cNvPr id="22643" name="Group 115"/>
          <p:cNvGrpSpPr>
            <a:grpSpLocks/>
          </p:cNvGrpSpPr>
          <p:nvPr/>
        </p:nvGrpSpPr>
        <p:grpSpPr bwMode="auto">
          <a:xfrm>
            <a:off x="5851608" y="988006"/>
            <a:ext cx="1444625" cy="5048250"/>
            <a:chOff x="3890" y="744"/>
            <a:chExt cx="910" cy="3180"/>
          </a:xfrm>
          <a:solidFill>
            <a:schemeClr val="bg1"/>
          </a:solidFill>
        </p:grpSpPr>
        <p:sp>
          <p:nvSpPr>
            <p:cNvPr id="41003" name="Rectangle 81"/>
            <p:cNvSpPr>
              <a:spLocks noChangeArrowheads="1"/>
            </p:cNvSpPr>
            <p:nvPr/>
          </p:nvSpPr>
          <p:spPr bwMode="auto">
            <a:xfrm>
              <a:off x="4152" y="744"/>
              <a:ext cx="624" cy="3180"/>
            </a:xfrm>
            <a:prstGeom prst="rect">
              <a:avLst/>
            </a:prstGeom>
            <a:grp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solidFill>
                  <a:srgbClr val="800000"/>
                </a:solidFill>
                <a:latin typeface="Times New Roman" pitchFamily="18" charset="0"/>
              </a:endParaRPr>
            </a:p>
          </p:txBody>
        </p:sp>
        <p:sp>
          <p:nvSpPr>
            <p:cNvPr id="41004" name="Line 82"/>
            <p:cNvSpPr>
              <a:spLocks noChangeShapeType="1"/>
            </p:cNvSpPr>
            <p:nvPr/>
          </p:nvSpPr>
          <p:spPr bwMode="auto">
            <a:xfrm>
              <a:off x="4164" y="984"/>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05" name="Line 83"/>
            <p:cNvSpPr>
              <a:spLocks noChangeShapeType="1"/>
            </p:cNvSpPr>
            <p:nvPr/>
          </p:nvSpPr>
          <p:spPr bwMode="auto">
            <a:xfrm>
              <a:off x="4164" y="1243"/>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06" name="Line 84"/>
            <p:cNvSpPr>
              <a:spLocks noChangeShapeType="1"/>
            </p:cNvSpPr>
            <p:nvPr/>
          </p:nvSpPr>
          <p:spPr bwMode="auto">
            <a:xfrm>
              <a:off x="4164" y="1503"/>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07" name="Line 85"/>
            <p:cNvSpPr>
              <a:spLocks noChangeShapeType="1"/>
            </p:cNvSpPr>
            <p:nvPr/>
          </p:nvSpPr>
          <p:spPr bwMode="auto">
            <a:xfrm>
              <a:off x="4164" y="1762"/>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08" name="Line 86"/>
            <p:cNvSpPr>
              <a:spLocks noChangeShapeType="1"/>
            </p:cNvSpPr>
            <p:nvPr/>
          </p:nvSpPr>
          <p:spPr bwMode="auto">
            <a:xfrm>
              <a:off x="4164" y="2281"/>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09" name="Line 87"/>
            <p:cNvSpPr>
              <a:spLocks noChangeShapeType="1"/>
            </p:cNvSpPr>
            <p:nvPr/>
          </p:nvSpPr>
          <p:spPr bwMode="auto">
            <a:xfrm>
              <a:off x="4164" y="2800"/>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10" name="Line 88"/>
            <p:cNvSpPr>
              <a:spLocks noChangeShapeType="1"/>
            </p:cNvSpPr>
            <p:nvPr/>
          </p:nvSpPr>
          <p:spPr bwMode="auto">
            <a:xfrm>
              <a:off x="4164" y="3060"/>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11" name="Line 89"/>
            <p:cNvSpPr>
              <a:spLocks noChangeShapeType="1"/>
            </p:cNvSpPr>
            <p:nvPr/>
          </p:nvSpPr>
          <p:spPr bwMode="auto">
            <a:xfrm>
              <a:off x="4164" y="2541"/>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12" name="Line 90"/>
            <p:cNvSpPr>
              <a:spLocks noChangeShapeType="1"/>
            </p:cNvSpPr>
            <p:nvPr/>
          </p:nvSpPr>
          <p:spPr bwMode="auto">
            <a:xfrm>
              <a:off x="4164" y="2022"/>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13" name="Text Box 91"/>
            <p:cNvSpPr txBox="1">
              <a:spLocks noChangeArrowheads="1"/>
            </p:cNvSpPr>
            <p:nvPr/>
          </p:nvSpPr>
          <p:spPr bwMode="auto">
            <a:xfrm>
              <a:off x="4383" y="753"/>
              <a:ext cx="212"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T</a:t>
              </a:r>
            </a:p>
          </p:txBody>
        </p:sp>
        <p:sp>
          <p:nvSpPr>
            <p:cNvPr id="41014" name="Text Box 92"/>
            <p:cNvSpPr txBox="1">
              <a:spLocks noChangeArrowheads="1"/>
            </p:cNvSpPr>
            <p:nvPr/>
          </p:nvSpPr>
          <p:spPr bwMode="auto">
            <a:xfrm>
              <a:off x="4383" y="1262"/>
              <a:ext cx="167"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r</a:t>
              </a:r>
            </a:p>
          </p:txBody>
        </p:sp>
        <p:sp>
          <p:nvSpPr>
            <p:cNvPr id="41015" name="Text Box 93"/>
            <p:cNvSpPr txBox="1">
              <a:spLocks noChangeArrowheads="1"/>
            </p:cNvSpPr>
            <p:nvPr/>
          </p:nvSpPr>
          <p:spPr bwMode="auto">
            <a:xfrm>
              <a:off x="4383" y="1517"/>
              <a:ext cx="194"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b</a:t>
              </a:r>
            </a:p>
          </p:txBody>
        </p:sp>
        <p:sp>
          <p:nvSpPr>
            <p:cNvPr id="41016" name="Text Box 94"/>
            <p:cNvSpPr txBox="1">
              <a:spLocks noChangeArrowheads="1"/>
            </p:cNvSpPr>
            <p:nvPr/>
          </p:nvSpPr>
          <p:spPr bwMode="auto">
            <a:xfrm>
              <a:off x="4371" y="1762"/>
              <a:ext cx="194"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o</a:t>
              </a:r>
            </a:p>
          </p:txBody>
        </p:sp>
        <p:sp>
          <p:nvSpPr>
            <p:cNvPr id="41017" name="Text Box 98"/>
            <p:cNvSpPr txBox="1">
              <a:spLocks noChangeArrowheads="1"/>
            </p:cNvSpPr>
            <p:nvPr/>
          </p:nvSpPr>
          <p:spPr bwMode="auto">
            <a:xfrm>
              <a:off x="3938" y="768"/>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0</a:t>
              </a:r>
            </a:p>
          </p:txBody>
        </p:sp>
        <p:sp>
          <p:nvSpPr>
            <p:cNvPr id="41018" name="Text Box 99"/>
            <p:cNvSpPr txBox="1">
              <a:spLocks noChangeArrowheads="1"/>
            </p:cNvSpPr>
            <p:nvPr/>
          </p:nvSpPr>
          <p:spPr bwMode="auto">
            <a:xfrm>
              <a:off x="3938" y="1021"/>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1</a:t>
              </a:r>
            </a:p>
          </p:txBody>
        </p:sp>
        <p:sp>
          <p:nvSpPr>
            <p:cNvPr id="41019" name="Text Box 100"/>
            <p:cNvSpPr txBox="1">
              <a:spLocks noChangeArrowheads="1"/>
            </p:cNvSpPr>
            <p:nvPr/>
          </p:nvSpPr>
          <p:spPr bwMode="auto">
            <a:xfrm>
              <a:off x="3938" y="1274"/>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2</a:t>
              </a:r>
            </a:p>
          </p:txBody>
        </p:sp>
        <p:sp>
          <p:nvSpPr>
            <p:cNvPr id="41020" name="Text Box 101"/>
            <p:cNvSpPr txBox="1">
              <a:spLocks noChangeArrowheads="1"/>
            </p:cNvSpPr>
            <p:nvPr/>
          </p:nvSpPr>
          <p:spPr bwMode="auto">
            <a:xfrm>
              <a:off x="3938" y="1528"/>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3</a:t>
              </a:r>
            </a:p>
          </p:txBody>
        </p:sp>
        <p:sp>
          <p:nvSpPr>
            <p:cNvPr id="41021" name="Text Box 102"/>
            <p:cNvSpPr txBox="1">
              <a:spLocks noChangeArrowheads="1"/>
            </p:cNvSpPr>
            <p:nvPr/>
          </p:nvSpPr>
          <p:spPr bwMode="auto">
            <a:xfrm>
              <a:off x="3938" y="1781"/>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4</a:t>
              </a:r>
            </a:p>
          </p:txBody>
        </p:sp>
        <p:sp>
          <p:nvSpPr>
            <p:cNvPr id="41022" name="Text Box 103"/>
            <p:cNvSpPr txBox="1">
              <a:spLocks noChangeArrowheads="1"/>
            </p:cNvSpPr>
            <p:nvPr/>
          </p:nvSpPr>
          <p:spPr bwMode="auto">
            <a:xfrm>
              <a:off x="3938" y="2034"/>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5</a:t>
              </a:r>
            </a:p>
          </p:txBody>
        </p:sp>
        <p:sp>
          <p:nvSpPr>
            <p:cNvPr id="41023" name="Text Box 104"/>
            <p:cNvSpPr txBox="1">
              <a:spLocks noChangeArrowheads="1"/>
            </p:cNvSpPr>
            <p:nvPr/>
          </p:nvSpPr>
          <p:spPr bwMode="auto">
            <a:xfrm>
              <a:off x="3938" y="2288"/>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6</a:t>
              </a:r>
            </a:p>
          </p:txBody>
        </p:sp>
        <p:sp>
          <p:nvSpPr>
            <p:cNvPr id="41024" name="Text Box 105"/>
            <p:cNvSpPr txBox="1">
              <a:spLocks noChangeArrowheads="1"/>
            </p:cNvSpPr>
            <p:nvPr/>
          </p:nvSpPr>
          <p:spPr bwMode="auto">
            <a:xfrm>
              <a:off x="3938" y="2541"/>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7</a:t>
              </a:r>
            </a:p>
          </p:txBody>
        </p:sp>
        <p:sp>
          <p:nvSpPr>
            <p:cNvPr id="41025" name="Text Box 106"/>
            <p:cNvSpPr txBox="1">
              <a:spLocks noChangeArrowheads="1"/>
            </p:cNvSpPr>
            <p:nvPr/>
          </p:nvSpPr>
          <p:spPr bwMode="auto">
            <a:xfrm>
              <a:off x="3938" y="2794"/>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8</a:t>
              </a:r>
            </a:p>
          </p:txBody>
        </p:sp>
        <p:sp>
          <p:nvSpPr>
            <p:cNvPr id="41026" name="Text Box 107"/>
            <p:cNvSpPr txBox="1">
              <a:spLocks noChangeArrowheads="1"/>
            </p:cNvSpPr>
            <p:nvPr/>
          </p:nvSpPr>
          <p:spPr bwMode="auto">
            <a:xfrm>
              <a:off x="3938" y="3048"/>
              <a:ext cx="188"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9</a:t>
              </a:r>
            </a:p>
          </p:txBody>
        </p:sp>
        <p:sp>
          <p:nvSpPr>
            <p:cNvPr id="41027" name="Text Box 108"/>
            <p:cNvSpPr txBox="1">
              <a:spLocks noChangeArrowheads="1"/>
            </p:cNvSpPr>
            <p:nvPr/>
          </p:nvSpPr>
          <p:spPr bwMode="auto">
            <a:xfrm>
              <a:off x="4395" y="998"/>
              <a:ext cx="194"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u</a:t>
              </a:r>
            </a:p>
          </p:txBody>
        </p:sp>
        <p:sp>
          <p:nvSpPr>
            <p:cNvPr id="41028" name="Text Box 109"/>
            <p:cNvSpPr txBox="1">
              <a:spLocks noChangeArrowheads="1"/>
            </p:cNvSpPr>
            <p:nvPr/>
          </p:nvSpPr>
          <p:spPr bwMode="auto">
            <a:xfrm>
              <a:off x="4359" y="2013"/>
              <a:ext cx="238" cy="250"/>
            </a:xfrm>
            <a:prstGeom prst="rect">
              <a:avLst/>
            </a:prstGeom>
            <a:no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3300"/>
                  </a:solidFill>
                  <a:latin typeface="Times New Roman" pitchFamily="18" charset="0"/>
                </a:rPr>
                <a:t>\0</a:t>
              </a:r>
              <a:endParaRPr kumimoji="1" lang="en-US" altLang="zh-CN" sz="2000" dirty="0">
                <a:solidFill>
                  <a:srgbClr val="0000FF"/>
                </a:solidFill>
                <a:latin typeface="Times New Roman" pitchFamily="18" charset="0"/>
              </a:endParaRPr>
            </a:p>
          </p:txBody>
        </p:sp>
        <p:sp>
          <p:nvSpPr>
            <p:cNvPr id="41029" name="Line 110"/>
            <p:cNvSpPr>
              <a:spLocks noChangeShapeType="1"/>
            </p:cNvSpPr>
            <p:nvPr/>
          </p:nvSpPr>
          <p:spPr bwMode="auto">
            <a:xfrm>
              <a:off x="4140" y="3288"/>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30" name="Line 111"/>
            <p:cNvSpPr>
              <a:spLocks noChangeShapeType="1"/>
            </p:cNvSpPr>
            <p:nvPr/>
          </p:nvSpPr>
          <p:spPr bwMode="auto">
            <a:xfrm>
              <a:off x="4176" y="3684"/>
              <a:ext cx="624" cy="0"/>
            </a:xfrm>
            <a:prstGeom prst="line">
              <a:avLst/>
            </a:prstGeom>
            <a:grp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31" name="Text Box 112"/>
            <p:cNvSpPr txBox="1">
              <a:spLocks noChangeArrowheads="1"/>
            </p:cNvSpPr>
            <p:nvPr/>
          </p:nvSpPr>
          <p:spPr bwMode="auto">
            <a:xfrm>
              <a:off x="3890" y="3660"/>
              <a:ext cx="260"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24</a:t>
              </a:r>
            </a:p>
          </p:txBody>
        </p:sp>
        <p:sp>
          <p:nvSpPr>
            <p:cNvPr id="41032" name="Text Box 113"/>
            <p:cNvSpPr txBox="1">
              <a:spLocks noChangeArrowheads="1"/>
            </p:cNvSpPr>
            <p:nvPr/>
          </p:nvSpPr>
          <p:spPr bwMode="auto">
            <a:xfrm>
              <a:off x="4314" y="3367"/>
              <a:ext cx="344" cy="49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dirty="0">
                  <a:solidFill>
                    <a:srgbClr val="FF3300"/>
                  </a:solidFill>
                  <a:latin typeface="Times New Roman" pitchFamily="18" charset="0"/>
                </a:rPr>
                <a:t>…….</a:t>
              </a:r>
            </a:p>
          </p:txBody>
        </p:sp>
        <p:sp>
          <p:nvSpPr>
            <p:cNvPr id="41033" name="Text Box 114"/>
            <p:cNvSpPr txBox="1">
              <a:spLocks noChangeArrowheads="1"/>
            </p:cNvSpPr>
            <p:nvPr/>
          </p:nvSpPr>
          <p:spPr bwMode="auto">
            <a:xfrm>
              <a:off x="4350" y="2479"/>
              <a:ext cx="344" cy="49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dirty="0">
                  <a:solidFill>
                    <a:srgbClr val="FF3300"/>
                  </a:solidFill>
                  <a:latin typeface="Times New Roman" pitchFamily="18" charset="0"/>
                </a:rPr>
                <a:t>…….</a:t>
              </a:r>
            </a:p>
          </p:txBody>
        </p:sp>
      </p:grpSp>
      <p:sp>
        <p:nvSpPr>
          <p:cNvPr id="22539" name="Text Box 11"/>
          <p:cNvSpPr txBox="1">
            <a:spLocks noChangeArrowheads="1"/>
          </p:cNvSpPr>
          <p:nvPr/>
        </p:nvSpPr>
        <p:spPr bwMode="auto">
          <a:xfrm>
            <a:off x="5761539" y="6120953"/>
            <a:ext cx="2032000" cy="557213"/>
          </a:xfrm>
          <a:prstGeom prst="rect">
            <a:avLst/>
          </a:prstGeom>
          <a:solidFill>
            <a:schemeClr val="bg2"/>
          </a:solidFill>
          <a:ln w="381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800" b="1" dirty="0">
                <a:latin typeface="Times New Roman" pitchFamily="18" charset="0"/>
              </a:rPr>
              <a:t>Turbo  C++</a:t>
            </a:r>
          </a:p>
        </p:txBody>
      </p:sp>
      <p:grpSp>
        <p:nvGrpSpPr>
          <p:cNvPr id="22713" name="Group 185"/>
          <p:cNvGrpSpPr>
            <a:grpSpLocks/>
          </p:cNvGrpSpPr>
          <p:nvPr/>
        </p:nvGrpSpPr>
        <p:grpSpPr bwMode="auto">
          <a:xfrm>
            <a:off x="5868144" y="980728"/>
            <a:ext cx="1444625" cy="5048250"/>
            <a:chOff x="3950" y="768"/>
            <a:chExt cx="910" cy="3180"/>
          </a:xfrm>
        </p:grpSpPr>
        <p:grpSp>
          <p:nvGrpSpPr>
            <p:cNvPr id="40968" name="Group 116"/>
            <p:cNvGrpSpPr>
              <a:grpSpLocks/>
            </p:cNvGrpSpPr>
            <p:nvPr/>
          </p:nvGrpSpPr>
          <p:grpSpPr bwMode="auto">
            <a:xfrm>
              <a:off x="3950" y="768"/>
              <a:ext cx="910" cy="3180"/>
              <a:chOff x="3998" y="840"/>
              <a:chExt cx="910" cy="3180"/>
            </a:xfrm>
          </p:grpSpPr>
          <p:sp>
            <p:nvSpPr>
              <p:cNvPr id="40970" name="Rectangle 117"/>
              <p:cNvSpPr>
                <a:spLocks noChangeArrowheads="1"/>
              </p:cNvSpPr>
              <p:nvPr/>
            </p:nvSpPr>
            <p:spPr bwMode="auto">
              <a:xfrm>
                <a:off x="4260" y="840"/>
                <a:ext cx="624" cy="3180"/>
              </a:xfrm>
              <a:prstGeom prst="rect">
                <a:avLst/>
              </a:prstGeom>
              <a:solidFill>
                <a:schemeClr val="bg1"/>
              </a:solid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solidFill>
                    <a:srgbClr val="800000"/>
                  </a:solidFill>
                  <a:latin typeface="Times New Roman" pitchFamily="18" charset="0"/>
                </a:endParaRPr>
              </a:p>
            </p:txBody>
          </p:sp>
          <p:sp>
            <p:nvSpPr>
              <p:cNvPr id="40971" name="Line 118"/>
              <p:cNvSpPr>
                <a:spLocks noChangeShapeType="1"/>
              </p:cNvSpPr>
              <p:nvPr/>
            </p:nvSpPr>
            <p:spPr bwMode="auto">
              <a:xfrm>
                <a:off x="4272" y="1080"/>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72" name="Line 119"/>
              <p:cNvSpPr>
                <a:spLocks noChangeShapeType="1"/>
              </p:cNvSpPr>
              <p:nvPr/>
            </p:nvSpPr>
            <p:spPr bwMode="auto">
              <a:xfrm>
                <a:off x="4272" y="1339"/>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73" name="Line 120"/>
              <p:cNvSpPr>
                <a:spLocks noChangeShapeType="1"/>
              </p:cNvSpPr>
              <p:nvPr/>
            </p:nvSpPr>
            <p:spPr bwMode="auto">
              <a:xfrm>
                <a:off x="4272" y="1599"/>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74" name="Line 121"/>
              <p:cNvSpPr>
                <a:spLocks noChangeShapeType="1"/>
              </p:cNvSpPr>
              <p:nvPr/>
            </p:nvSpPr>
            <p:spPr bwMode="auto">
              <a:xfrm>
                <a:off x="4272" y="1858"/>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75" name="Line 122"/>
              <p:cNvSpPr>
                <a:spLocks noChangeShapeType="1"/>
              </p:cNvSpPr>
              <p:nvPr/>
            </p:nvSpPr>
            <p:spPr bwMode="auto">
              <a:xfrm>
                <a:off x="4272" y="2377"/>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76" name="Line 123"/>
              <p:cNvSpPr>
                <a:spLocks noChangeShapeType="1"/>
              </p:cNvSpPr>
              <p:nvPr/>
            </p:nvSpPr>
            <p:spPr bwMode="auto">
              <a:xfrm>
                <a:off x="4272" y="2896"/>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77" name="Line 124"/>
              <p:cNvSpPr>
                <a:spLocks noChangeShapeType="1"/>
              </p:cNvSpPr>
              <p:nvPr/>
            </p:nvSpPr>
            <p:spPr bwMode="auto">
              <a:xfrm>
                <a:off x="4272" y="3156"/>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78" name="Line 125"/>
              <p:cNvSpPr>
                <a:spLocks noChangeShapeType="1"/>
              </p:cNvSpPr>
              <p:nvPr/>
            </p:nvSpPr>
            <p:spPr bwMode="auto">
              <a:xfrm>
                <a:off x="4272" y="2637"/>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79" name="Line 126"/>
              <p:cNvSpPr>
                <a:spLocks noChangeShapeType="1"/>
              </p:cNvSpPr>
              <p:nvPr/>
            </p:nvSpPr>
            <p:spPr bwMode="auto">
              <a:xfrm>
                <a:off x="4272" y="2118"/>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0980" name="Text Box 127"/>
              <p:cNvSpPr txBox="1">
                <a:spLocks noChangeArrowheads="1"/>
              </p:cNvSpPr>
              <p:nvPr/>
            </p:nvSpPr>
            <p:spPr bwMode="auto">
              <a:xfrm>
                <a:off x="4491" y="849"/>
                <a:ext cx="212"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T</a:t>
                </a:r>
              </a:p>
            </p:txBody>
          </p:sp>
          <p:sp>
            <p:nvSpPr>
              <p:cNvPr id="40981" name="Text Box 128"/>
              <p:cNvSpPr txBox="1">
                <a:spLocks noChangeArrowheads="1"/>
              </p:cNvSpPr>
              <p:nvPr/>
            </p:nvSpPr>
            <p:spPr bwMode="auto">
              <a:xfrm>
                <a:off x="4491" y="1358"/>
                <a:ext cx="167"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r</a:t>
                </a:r>
              </a:p>
            </p:txBody>
          </p:sp>
          <p:sp>
            <p:nvSpPr>
              <p:cNvPr id="40982" name="Text Box 129"/>
              <p:cNvSpPr txBox="1">
                <a:spLocks noChangeArrowheads="1"/>
              </p:cNvSpPr>
              <p:nvPr/>
            </p:nvSpPr>
            <p:spPr bwMode="auto">
              <a:xfrm>
                <a:off x="4491" y="1613"/>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b</a:t>
                </a:r>
              </a:p>
            </p:txBody>
          </p:sp>
          <p:sp>
            <p:nvSpPr>
              <p:cNvPr id="40983" name="Text Box 130"/>
              <p:cNvSpPr txBox="1">
                <a:spLocks noChangeArrowheads="1"/>
              </p:cNvSpPr>
              <p:nvPr/>
            </p:nvSpPr>
            <p:spPr bwMode="auto">
              <a:xfrm>
                <a:off x="4479" y="1858"/>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o</a:t>
                </a:r>
              </a:p>
            </p:txBody>
          </p:sp>
          <p:sp>
            <p:nvSpPr>
              <p:cNvPr id="40984" name="Text Box 131"/>
              <p:cNvSpPr txBox="1">
                <a:spLocks noChangeArrowheads="1"/>
              </p:cNvSpPr>
              <p:nvPr/>
            </p:nvSpPr>
            <p:spPr bwMode="auto">
              <a:xfrm>
                <a:off x="4479" y="2355"/>
                <a:ext cx="238"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3300"/>
                    </a:solidFill>
                    <a:latin typeface="Times New Roman" pitchFamily="18" charset="0"/>
                  </a:rPr>
                  <a:t>\0</a:t>
                </a:r>
                <a:endParaRPr kumimoji="1" lang="en-US" altLang="zh-CN" sz="2000">
                  <a:solidFill>
                    <a:srgbClr val="0000FF"/>
                  </a:solidFill>
                  <a:latin typeface="Times New Roman" pitchFamily="18" charset="0"/>
                </a:endParaRPr>
              </a:p>
            </p:txBody>
          </p:sp>
          <p:sp>
            <p:nvSpPr>
              <p:cNvPr id="40985" name="Text Box 132"/>
              <p:cNvSpPr txBox="1">
                <a:spLocks noChangeArrowheads="1"/>
              </p:cNvSpPr>
              <p:nvPr/>
            </p:nvSpPr>
            <p:spPr bwMode="auto">
              <a:xfrm>
                <a:off x="4479" y="2659"/>
                <a:ext cx="11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rgbClr val="0000FF"/>
                  </a:solidFill>
                  <a:latin typeface="Times New Roman" pitchFamily="18" charset="0"/>
                </a:endParaRPr>
              </a:p>
            </p:txBody>
          </p:sp>
          <p:sp>
            <p:nvSpPr>
              <p:cNvPr id="40986" name="Text Box 133"/>
              <p:cNvSpPr txBox="1">
                <a:spLocks noChangeArrowheads="1"/>
              </p:cNvSpPr>
              <p:nvPr/>
            </p:nvSpPr>
            <p:spPr bwMode="auto">
              <a:xfrm>
                <a:off x="4491" y="2890"/>
                <a:ext cx="11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rgbClr val="0000FF"/>
                  </a:solidFill>
                  <a:latin typeface="Times New Roman" pitchFamily="18" charset="0"/>
                </a:endParaRPr>
              </a:p>
            </p:txBody>
          </p:sp>
          <p:sp>
            <p:nvSpPr>
              <p:cNvPr id="40987" name="Text Box 134"/>
              <p:cNvSpPr txBox="1">
                <a:spLocks noChangeArrowheads="1"/>
              </p:cNvSpPr>
              <p:nvPr/>
            </p:nvSpPr>
            <p:spPr bwMode="auto">
              <a:xfrm>
                <a:off x="4046" y="86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0</a:t>
                </a:r>
              </a:p>
            </p:txBody>
          </p:sp>
          <p:sp>
            <p:nvSpPr>
              <p:cNvPr id="40988" name="Text Box 135"/>
              <p:cNvSpPr txBox="1">
                <a:spLocks noChangeArrowheads="1"/>
              </p:cNvSpPr>
              <p:nvPr/>
            </p:nvSpPr>
            <p:spPr bwMode="auto">
              <a:xfrm>
                <a:off x="4046" y="111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1</a:t>
                </a:r>
              </a:p>
            </p:txBody>
          </p:sp>
          <p:sp>
            <p:nvSpPr>
              <p:cNvPr id="40989" name="Text Box 136"/>
              <p:cNvSpPr txBox="1">
                <a:spLocks noChangeArrowheads="1"/>
              </p:cNvSpPr>
              <p:nvPr/>
            </p:nvSpPr>
            <p:spPr bwMode="auto">
              <a:xfrm>
                <a:off x="4046" y="137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2</a:t>
                </a:r>
              </a:p>
            </p:txBody>
          </p:sp>
          <p:sp>
            <p:nvSpPr>
              <p:cNvPr id="40990" name="Text Box 137"/>
              <p:cNvSpPr txBox="1">
                <a:spLocks noChangeArrowheads="1"/>
              </p:cNvSpPr>
              <p:nvPr/>
            </p:nvSpPr>
            <p:spPr bwMode="auto">
              <a:xfrm>
                <a:off x="4046" y="162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3</a:t>
                </a:r>
              </a:p>
            </p:txBody>
          </p:sp>
          <p:sp>
            <p:nvSpPr>
              <p:cNvPr id="40991" name="Text Box 138"/>
              <p:cNvSpPr txBox="1">
                <a:spLocks noChangeArrowheads="1"/>
              </p:cNvSpPr>
              <p:nvPr/>
            </p:nvSpPr>
            <p:spPr bwMode="auto">
              <a:xfrm>
                <a:off x="4046" y="187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4</a:t>
                </a:r>
              </a:p>
            </p:txBody>
          </p:sp>
          <p:sp>
            <p:nvSpPr>
              <p:cNvPr id="40992" name="Text Box 139"/>
              <p:cNvSpPr txBox="1">
                <a:spLocks noChangeArrowheads="1"/>
              </p:cNvSpPr>
              <p:nvPr/>
            </p:nvSpPr>
            <p:spPr bwMode="auto">
              <a:xfrm>
                <a:off x="4046" y="213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5</a:t>
                </a:r>
              </a:p>
            </p:txBody>
          </p:sp>
          <p:sp>
            <p:nvSpPr>
              <p:cNvPr id="40993" name="Text Box 140"/>
              <p:cNvSpPr txBox="1">
                <a:spLocks noChangeArrowheads="1"/>
              </p:cNvSpPr>
              <p:nvPr/>
            </p:nvSpPr>
            <p:spPr bwMode="auto">
              <a:xfrm>
                <a:off x="4046" y="23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6</a:t>
                </a:r>
              </a:p>
            </p:txBody>
          </p:sp>
          <p:sp>
            <p:nvSpPr>
              <p:cNvPr id="40994" name="Text Box 141"/>
              <p:cNvSpPr txBox="1">
                <a:spLocks noChangeArrowheads="1"/>
              </p:cNvSpPr>
              <p:nvPr/>
            </p:nvSpPr>
            <p:spPr bwMode="auto">
              <a:xfrm>
                <a:off x="4046" y="263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7</a:t>
                </a:r>
              </a:p>
            </p:txBody>
          </p:sp>
          <p:sp>
            <p:nvSpPr>
              <p:cNvPr id="40995" name="Text Box 142"/>
              <p:cNvSpPr txBox="1">
                <a:spLocks noChangeArrowheads="1"/>
              </p:cNvSpPr>
              <p:nvPr/>
            </p:nvSpPr>
            <p:spPr bwMode="auto">
              <a:xfrm>
                <a:off x="4046" y="289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8</a:t>
                </a:r>
              </a:p>
            </p:txBody>
          </p:sp>
          <p:sp>
            <p:nvSpPr>
              <p:cNvPr id="40996" name="Text Box 143"/>
              <p:cNvSpPr txBox="1">
                <a:spLocks noChangeArrowheads="1"/>
              </p:cNvSpPr>
              <p:nvPr/>
            </p:nvSpPr>
            <p:spPr bwMode="auto">
              <a:xfrm>
                <a:off x="4046" y="31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9</a:t>
                </a:r>
              </a:p>
            </p:txBody>
          </p:sp>
          <p:sp>
            <p:nvSpPr>
              <p:cNvPr id="40997" name="Text Box 144"/>
              <p:cNvSpPr txBox="1">
                <a:spLocks noChangeArrowheads="1"/>
              </p:cNvSpPr>
              <p:nvPr/>
            </p:nvSpPr>
            <p:spPr bwMode="auto">
              <a:xfrm>
                <a:off x="4503" y="1094"/>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u</a:t>
                </a:r>
              </a:p>
            </p:txBody>
          </p:sp>
          <p:sp>
            <p:nvSpPr>
              <p:cNvPr id="40998" name="Text Box 145"/>
              <p:cNvSpPr txBox="1">
                <a:spLocks noChangeArrowheads="1"/>
              </p:cNvSpPr>
              <p:nvPr/>
            </p:nvSpPr>
            <p:spPr bwMode="auto">
              <a:xfrm>
                <a:off x="4467" y="3118"/>
                <a:ext cx="11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rgbClr val="0000FF"/>
                  </a:solidFill>
                  <a:latin typeface="Times New Roman" pitchFamily="18" charset="0"/>
                </a:endParaRPr>
              </a:p>
            </p:txBody>
          </p:sp>
          <p:sp>
            <p:nvSpPr>
              <p:cNvPr id="40999" name="Line 146"/>
              <p:cNvSpPr>
                <a:spLocks noChangeShapeType="1"/>
              </p:cNvSpPr>
              <p:nvPr/>
            </p:nvSpPr>
            <p:spPr bwMode="auto">
              <a:xfrm>
                <a:off x="4248" y="3384"/>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00" name="Line 147"/>
              <p:cNvSpPr>
                <a:spLocks noChangeShapeType="1"/>
              </p:cNvSpPr>
              <p:nvPr/>
            </p:nvSpPr>
            <p:spPr bwMode="auto">
              <a:xfrm>
                <a:off x="4284" y="3780"/>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01" name="Text Box 148"/>
              <p:cNvSpPr txBox="1">
                <a:spLocks noChangeArrowheads="1"/>
              </p:cNvSpPr>
              <p:nvPr/>
            </p:nvSpPr>
            <p:spPr bwMode="auto">
              <a:xfrm>
                <a:off x="3998" y="375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24</a:t>
                </a:r>
              </a:p>
            </p:txBody>
          </p:sp>
          <p:sp>
            <p:nvSpPr>
              <p:cNvPr id="41002" name="Text Box 149"/>
              <p:cNvSpPr txBox="1">
                <a:spLocks noChangeArrowheads="1"/>
              </p:cNvSpPr>
              <p:nvPr/>
            </p:nvSpPr>
            <p:spPr bwMode="auto">
              <a:xfrm>
                <a:off x="4422" y="3463"/>
                <a:ext cx="344"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a:solidFill>
                      <a:srgbClr val="FF3300"/>
                    </a:solidFill>
                    <a:latin typeface="Times New Roman" pitchFamily="18" charset="0"/>
                  </a:rPr>
                  <a:t>…….</a:t>
                </a:r>
              </a:p>
            </p:txBody>
          </p:sp>
        </p:grpSp>
        <p:sp>
          <p:nvSpPr>
            <p:cNvPr id="40969" name="Text Box 184"/>
            <p:cNvSpPr txBox="1">
              <a:spLocks noChangeArrowheads="1"/>
            </p:cNvSpPr>
            <p:nvPr/>
          </p:nvSpPr>
          <p:spPr bwMode="auto">
            <a:xfrm>
              <a:off x="4398" y="2743"/>
              <a:ext cx="344"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a:solidFill>
                    <a:srgbClr val="FF3300"/>
                  </a:solidFill>
                  <a:latin typeface="Times New Roman" pitchFamily="18" charset="0"/>
                </a:rPr>
                <a:t>…...</a:t>
              </a:r>
            </a:p>
          </p:txBody>
        </p:sp>
      </p:grpSp>
      <p:grpSp>
        <p:nvGrpSpPr>
          <p:cNvPr id="22607" name="Group 79"/>
          <p:cNvGrpSpPr>
            <a:grpSpLocks/>
          </p:cNvGrpSpPr>
          <p:nvPr/>
        </p:nvGrpSpPr>
        <p:grpSpPr bwMode="auto">
          <a:xfrm>
            <a:off x="5868144" y="980728"/>
            <a:ext cx="1444625" cy="5048250"/>
            <a:chOff x="3998" y="840"/>
            <a:chExt cx="910" cy="3180"/>
          </a:xfrm>
        </p:grpSpPr>
        <p:sp>
          <p:nvSpPr>
            <p:cNvPr id="41034" name="Rectangle 15"/>
            <p:cNvSpPr>
              <a:spLocks noChangeArrowheads="1"/>
            </p:cNvSpPr>
            <p:nvPr/>
          </p:nvSpPr>
          <p:spPr bwMode="auto">
            <a:xfrm>
              <a:off x="4260" y="840"/>
              <a:ext cx="624" cy="3180"/>
            </a:xfrm>
            <a:prstGeom prst="rect">
              <a:avLst/>
            </a:prstGeom>
            <a:solidFill>
              <a:schemeClr val="bg1"/>
            </a:solid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solidFill>
                  <a:srgbClr val="800000"/>
                </a:solidFill>
                <a:latin typeface="Times New Roman" pitchFamily="18" charset="0"/>
              </a:endParaRPr>
            </a:p>
          </p:txBody>
        </p:sp>
        <p:sp>
          <p:nvSpPr>
            <p:cNvPr id="41035" name="Line 16"/>
            <p:cNvSpPr>
              <a:spLocks noChangeShapeType="1"/>
            </p:cNvSpPr>
            <p:nvPr/>
          </p:nvSpPr>
          <p:spPr bwMode="auto">
            <a:xfrm>
              <a:off x="4272" y="1080"/>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36" name="Line 17"/>
            <p:cNvSpPr>
              <a:spLocks noChangeShapeType="1"/>
            </p:cNvSpPr>
            <p:nvPr/>
          </p:nvSpPr>
          <p:spPr bwMode="auto">
            <a:xfrm>
              <a:off x="4272" y="1339"/>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37" name="Line 18"/>
            <p:cNvSpPr>
              <a:spLocks noChangeShapeType="1"/>
            </p:cNvSpPr>
            <p:nvPr/>
          </p:nvSpPr>
          <p:spPr bwMode="auto">
            <a:xfrm>
              <a:off x="4272" y="1599"/>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38" name="Line 19"/>
            <p:cNvSpPr>
              <a:spLocks noChangeShapeType="1"/>
            </p:cNvSpPr>
            <p:nvPr/>
          </p:nvSpPr>
          <p:spPr bwMode="auto">
            <a:xfrm>
              <a:off x="4272" y="1858"/>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39" name="Line 20"/>
            <p:cNvSpPr>
              <a:spLocks noChangeShapeType="1"/>
            </p:cNvSpPr>
            <p:nvPr/>
          </p:nvSpPr>
          <p:spPr bwMode="auto">
            <a:xfrm>
              <a:off x="4272" y="2377"/>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40" name="Line 21"/>
            <p:cNvSpPr>
              <a:spLocks noChangeShapeType="1"/>
            </p:cNvSpPr>
            <p:nvPr/>
          </p:nvSpPr>
          <p:spPr bwMode="auto">
            <a:xfrm>
              <a:off x="4272" y="2896"/>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41" name="Line 22"/>
            <p:cNvSpPr>
              <a:spLocks noChangeShapeType="1"/>
            </p:cNvSpPr>
            <p:nvPr/>
          </p:nvSpPr>
          <p:spPr bwMode="auto">
            <a:xfrm>
              <a:off x="4272" y="3156"/>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42" name="Line 23"/>
            <p:cNvSpPr>
              <a:spLocks noChangeShapeType="1"/>
            </p:cNvSpPr>
            <p:nvPr/>
          </p:nvSpPr>
          <p:spPr bwMode="auto">
            <a:xfrm>
              <a:off x="4272" y="2637"/>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43" name="Line 24"/>
            <p:cNvSpPr>
              <a:spLocks noChangeShapeType="1"/>
            </p:cNvSpPr>
            <p:nvPr/>
          </p:nvSpPr>
          <p:spPr bwMode="auto">
            <a:xfrm>
              <a:off x="4272" y="2118"/>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44" name="Text Box 25"/>
            <p:cNvSpPr txBox="1">
              <a:spLocks noChangeArrowheads="1"/>
            </p:cNvSpPr>
            <p:nvPr/>
          </p:nvSpPr>
          <p:spPr bwMode="auto">
            <a:xfrm>
              <a:off x="4491" y="849"/>
              <a:ext cx="212"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T</a:t>
              </a:r>
            </a:p>
          </p:txBody>
        </p:sp>
        <p:sp>
          <p:nvSpPr>
            <p:cNvPr id="41045" name="Text Box 26"/>
            <p:cNvSpPr txBox="1">
              <a:spLocks noChangeArrowheads="1"/>
            </p:cNvSpPr>
            <p:nvPr/>
          </p:nvSpPr>
          <p:spPr bwMode="auto">
            <a:xfrm>
              <a:off x="4491" y="1358"/>
              <a:ext cx="167"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r</a:t>
              </a:r>
            </a:p>
          </p:txBody>
        </p:sp>
        <p:sp>
          <p:nvSpPr>
            <p:cNvPr id="41046" name="Text Box 27"/>
            <p:cNvSpPr txBox="1">
              <a:spLocks noChangeArrowheads="1"/>
            </p:cNvSpPr>
            <p:nvPr/>
          </p:nvSpPr>
          <p:spPr bwMode="auto">
            <a:xfrm>
              <a:off x="4491" y="1613"/>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b</a:t>
              </a:r>
            </a:p>
          </p:txBody>
        </p:sp>
        <p:sp>
          <p:nvSpPr>
            <p:cNvPr id="41047" name="Text Box 28"/>
            <p:cNvSpPr txBox="1">
              <a:spLocks noChangeArrowheads="1"/>
            </p:cNvSpPr>
            <p:nvPr/>
          </p:nvSpPr>
          <p:spPr bwMode="auto">
            <a:xfrm>
              <a:off x="4479" y="1858"/>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o</a:t>
              </a:r>
            </a:p>
          </p:txBody>
        </p:sp>
        <p:sp>
          <p:nvSpPr>
            <p:cNvPr id="41048" name="Text Box 29"/>
            <p:cNvSpPr txBox="1">
              <a:spLocks noChangeArrowheads="1"/>
            </p:cNvSpPr>
            <p:nvPr/>
          </p:nvSpPr>
          <p:spPr bwMode="auto">
            <a:xfrm>
              <a:off x="4479" y="2355"/>
              <a:ext cx="221"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C</a:t>
              </a:r>
            </a:p>
          </p:txBody>
        </p:sp>
        <p:sp>
          <p:nvSpPr>
            <p:cNvPr id="41049" name="Text Box 30"/>
            <p:cNvSpPr txBox="1">
              <a:spLocks noChangeArrowheads="1"/>
            </p:cNvSpPr>
            <p:nvPr/>
          </p:nvSpPr>
          <p:spPr bwMode="auto">
            <a:xfrm>
              <a:off x="4479" y="2670"/>
              <a:ext cx="20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a:t>
              </a:r>
            </a:p>
          </p:txBody>
        </p:sp>
        <p:sp>
          <p:nvSpPr>
            <p:cNvPr id="41050" name="Text Box 31"/>
            <p:cNvSpPr txBox="1">
              <a:spLocks noChangeArrowheads="1"/>
            </p:cNvSpPr>
            <p:nvPr/>
          </p:nvSpPr>
          <p:spPr bwMode="auto">
            <a:xfrm>
              <a:off x="4491" y="2901"/>
              <a:ext cx="20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a:t>
              </a:r>
            </a:p>
          </p:txBody>
        </p:sp>
        <p:sp>
          <p:nvSpPr>
            <p:cNvPr id="41051" name="Text Box 32"/>
            <p:cNvSpPr txBox="1">
              <a:spLocks noChangeArrowheads="1"/>
            </p:cNvSpPr>
            <p:nvPr/>
          </p:nvSpPr>
          <p:spPr bwMode="auto">
            <a:xfrm>
              <a:off x="4046" y="86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0</a:t>
              </a:r>
            </a:p>
          </p:txBody>
        </p:sp>
        <p:sp>
          <p:nvSpPr>
            <p:cNvPr id="41052" name="Text Box 33"/>
            <p:cNvSpPr txBox="1">
              <a:spLocks noChangeArrowheads="1"/>
            </p:cNvSpPr>
            <p:nvPr/>
          </p:nvSpPr>
          <p:spPr bwMode="auto">
            <a:xfrm>
              <a:off x="4046" y="111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1</a:t>
              </a:r>
            </a:p>
          </p:txBody>
        </p:sp>
        <p:sp>
          <p:nvSpPr>
            <p:cNvPr id="41053" name="Text Box 34"/>
            <p:cNvSpPr txBox="1">
              <a:spLocks noChangeArrowheads="1"/>
            </p:cNvSpPr>
            <p:nvPr/>
          </p:nvSpPr>
          <p:spPr bwMode="auto">
            <a:xfrm>
              <a:off x="4046" y="137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2</a:t>
              </a:r>
            </a:p>
          </p:txBody>
        </p:sp>
        <p:sp>
          <p:nvSpPr>
            <p:cNvPr id="41054" name="Text Box 35"/>
            <p:cNvSpPr txBox="1">
              <a:spLocks noChangeArrowheads="1"/>
            </p:cNvSpPr>
            <p:nvPr/>
          </p:nvSpPr>
          <p:spPr bwMode="auto">
            <a:xfrm>
              <a:off x="4046" y="162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3</a:t>
              </a:r>
            </a:p>
          </p:txBody>
        </p:sp>
        <p:sp>
          <p:nvSpPr>
            <p:cNvPr id="41055" name="Text Box 36"/>
            <p:cNvSpPr txBox="1">
              <a:spLocks noChangeArrowheads="1"/>
            </p:cNvSpPr>
            <p:nvPr/>
          </p:nvSpPr>
          <p:spPr bwMode="auto">
            <a:xfrm>
              <a:off x="4046" y="187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4</a:t>
              </a:r>
            </a:p>
          </p:txBody>
        </p:sp>
        <p:sp>
          <p:nvSpPr>
            <p:cNvPr id="41056" name="Text Box 37"/>
            <p:cNvSpPr txBox="1">
              <a:spLocks noChangeArrowheads="1"/>
            </p:cNvSpPr>
            <p:nvPr/>
          </p:nvSpPr>
          <p:spPr bwMode="auto">
            <a:xfrm>
              <a:off x="4046" y="213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5</a:t>
              </a:r>
            </a:p>
          </p:txBody>
        </p:sp>
        <p:sp>
          <p:nvSpPr>
            <p:cNvPr id="41057" name="Text Box 38"/>
            <p:cNvSpPr txBox="1">
              <a:spLocks noChangeArrowheads="1"/>
            </p:cNvSpPr>
            <p:nvPr/>
          </p:nvSpPr>
          <p:spPr bwMode="auto">
            <a:xfrm>
              <a:off x="4046" y="23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6</a:t>
              </a:r>
            </a:p>
          </p:txBody>
        </p:sp>
        <p:sp>
          <p:nvSpPr>
            <p:cNvPr id="41058" name="Text Box 39"/>
            <p:cNvSpPr txBox="1">
              <a:spLocks noChangeArrowheads="1"/>
            </p:cNvSpPr>
            <p:nvPr/>
          </p:nvSpPr>
          <p:spPr bwMode="auto">
            <a:xfrm>
              <a:off x="4046" y="263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7</a:t>
              </a:r>
            </a:p>
          </p:txBody>
        </p:sp>
        <p:sp>
          <p:nvSpPr>
            <p:cNvPr id="41059" name="Text Box 40"/>
            <p:cNvSpPr txBox="1">
              <a:spLocks noChangeArrowheads="1"/>
            </p:cNvSpPr>
            <p:nvPr/>
          </p:nvSpPr>
          <p:spPr bwMode="auto">
            <a:xfrm>
              <a:off x="4046" y="289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8</a:t>
              </a:r>
            </a:p>
          </p:txBody>
        </p:sp>
        <p:sp>
          <p:nvSpPr>
            <p:cNvPr id="41060" name="Text Box 41"/>
            <p:cNvSpPr txBox="1">
              <a:spLocks noChangeArrowheads="1"/>
            </p:cNvSpPr>
            <p:nvPr/>
          </p:nvSpPr>
          <p:spPr bwMode="auto">
            <a:xfrm>
              <a:off x="4046" y="314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9</a:t>
              </a:r>
            </a:p>
          </p:txBody>
        </p:sp>
        <p:sp>
          <p:nvSpPr>
            <p:cNvPr id="41061" name="Text Box 73"/>
            <p:cNvSpPr txBox="1">
              <a:spLocks noChangeArrowheads="1"/>
            </p:cNvSpPr>
            <p:nvPr/>
          </p:nvSpPr>
          <p:spPr bwMode="auto">
            <a:xfrm>
              <a:off x="4503" y="1094"/>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u</a:t>
              </a:r>
            </a:p>
          </p:txBody>
        </p:sp>
        <p:sp>
          <p:nvSpPr>
            <p:cNvPr id="41062" name="Text Box 74"/>
            <p:cNvSpPr txBox="1">
              <a:spLocks noChangeArrowheads="1"/>
            </p:cNvSpPr>
            <p:nvPr/>
          </p:nvSpPr>
          <p:spPr bwMode="auto">
            <a:xfrm>
              <a:off x="4467" y="3129"/>
              <a:ext cx="238"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FF3300"/>
                  </a:solidFill>
                  <a:latin typeface="Times New Roman" pitchFamily="18" charset="0"/>
                </a:rPr>
                <a:t>\0</a:t>
              </a:r>
              <a:endParaRPr kumimoji="1" lang="en-US" altLang="zh-CN" sz="2000">
                <a:solidFill>
                  <a:srgbClr val="0000FF"/>
                </a:solidFill>
                <a:latin typeface="Times New Roman" pitchFamily="18" charset="0"/>
              </a:endParaRPr>
            </a:p>
          </p:txBody>
        </p:sp>
        <p:sp>
          <p:nvSpPr>
            <p:cNvPr id="41063" name="Line 75"/>
            <p:cNvSpPr>
              <a:spLocks noChangeShapeType="1"/>
            </p:cNvSpPr>
            <p:nvPr/>
          </p:nvSpPr>
          <p:spPr bwMode="auto">
            <a:xfrm>
              <a:off x="4248" y="3384"/>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64" name="Line 76"/>
            <p:cNvSpPr>
              <a:spLocks noChangeShapeType="1"/>
            </p:cNvSpPr>
            <p:nvPr/>
          </p:nvSpPr>
          <p:spPr bwMode="auto">
            <a:xfrm>
              <a:off x="4284" y="3780"/>
              <a:ext cx="624"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1065" name="Text Box 77"/>
            <p:cNvSpPr txBox="1">
              <a:spLocks noChangeArrowheads="1"/>
            </p:cNvSpPr>
            <p:nvPr/>
          </p:nvSpPr>
          <p:spPr bwMode="auto">
            <a:xfrm>
              <a:off x="3998" y="375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a:latin typeface="Times New Roman" pitchFamily="18" charset="0"/>
                </a:rPr>
                <a:t>24</a:t>
              </a:r>
            </a:p>
          </p:txBody>
        </p:sp>
        <p:sp>
          <p:nvSpPr>
            <p:cNvPr id="41066" name="Text Box 78"/>
            <p:cNvSpPr txBox="1">
              <a:spLocks noChangeArrowheads="1"/>
            </p:cNvSpPr>
            <p:nvPr/>
          </p:nvSpPr>
          <p:spPr bwMode="auto">
            <a:xfrm>
              <a:off x="4422" y="3463"/>
              <a:ext cx="344"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a:solidFill>
                    <a:srgbClr val="FF3300"/>
                  </a:solidFill>
                  <a:latin typeface="Times New Roman" pitchFamily="18" charset="0"/>
                </a:rPr>
                <a:t>…….</a:t>
              </a:r>
            </a:p>
          </p:txBody>
        </p:sp>
      </p:grpSp>
    </p:spTree>
    <p:extLst>
      <p:ext uri="{BB962C8B-B14F-4D97-AF65-F5344CB8AC3E}">
        <p14:creationId xmlns:p14="http://schemas.microsoft.com/office/powerpoint/2010/main" val="2363634776"/>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box(out)">
                                      <p:cBhvr>
                                        <p:cTn id="7" dur="500"/>
                                        <p:tgtEl>
                                          <p:spTgt spid="2253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barn(inVertical)">
                                      <p:cBhvr>
                                        <p:cTn id="12" dur="500"/>
                                        <p:tgtEl>
                                          <p:spTgt spid="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539"/>
                                        </p:tgtEl>
                                        <p:attrNameLst>
                                          <p:attrName>style.visibility</p:attrName>
                                        </p:attrNameLst>
                                      </p:cBhvr>
                                      <p:to>
                                        <p:strVal val="visible"/>
                                      </p:to>
                                    </p:set>
                                    <p:animEffect transition="in" filter="box(out)">
                                      <p:cBhvr>
                                        <p:cTn id="17" dur="500"/>
                                        <p:tgtEl>
                                          <p:spTgt spid="2253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538">
                                            <p:bg/>
                                          </p:spTgt>
                                        </p:tgtEl>
                                        <p:attrNameLst>
                                          <p:attrName>style.visibility</p:attrName>
                                        </p:attrNameLst>
                                      </p:cBhvr>
                                      <p:to>
                                        <p:strVal val="visible"/>
                                      </p:to>
                                    </p:set>
                                    <p:animEffect transition="in" filter="box(out)">
                                      <p:cBhvr>
                                        <p:cTn id="22" dur="500"/>
                                        <p:tgtEl>
                                          <p:spTgt spid="22538">
                                            <p:bg/>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22538">
                                            <p:txEl>
                                              <p:pRg st="0" end="0"/>
                                            </p:txEl>
                                          </p:spTgt>
                                        </p:tgtEl>
                                        <p:attrNameLst>
                                          <p:attrName>style.visibility</p:attrName>
                                        </p:attrNameLst>
                                      </p:cBhvr>
                                      <p:to>
                                        <p:strVal val="visible"/>
                                      </p:to>
                                    </p:set>
                                    <p:animEffect transition="in" filter="box(out)">
                                      <p:cBhvr>
                                        <p:cTn id="25" dur="500"/>
                                        <p:tgtEl>
                                          <p:spTgt spid="22538">
                                            <p:txEl>
                                              <p:pRg st="0" end="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22538">
                                            <p:txEl>
                                              <p:pRg st="1" end="1"/>
                                            </p:txEl>
                                          </p:spTgt>
                                        </p:tgtEl>
                                        <p:attrNameLst>
                                          <p:attrName>style.visibility</p:attrName>
                                        </p:attrNameLst>
                                      </p:cBhvr>
                                      <p:to>
                                        <p:strVal val="visible"/>
                                      </p:to>
                                    </p:set>
                                    <p:animEffect transition="in" filter="box(out)">
                                      <p:cBhvr>
                                        <p:cTn id="28" dur="500"/>
                                        <p:tgtEl>
                                          <p:spTgt spid="22538">
                                            <p:txEl>
                                              <p:pRg st="1" end="1"/>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22538">
                                            <p:txEl>
                                              <p:pRg st="2" end="2"/>
                                            </p:txEl>
                                          </p:spTgt>
                                        </p:tgtEl>
                                        <p:attrNameLst>
                                          <p:attrName>style.visibility</p:attrName>
                                        </p:attrNameLst>
                                      </p:cBhvr>
                                      <p:to>
                                        <p:strVal val="visible"/>
                                      </p:to>
                                    </p:set>
                                    <p:animEffect transition="in" filter="box(out)">
                                      <p:cBhvr>
                                        <p:cTn id="31" dur="500"/>
                                        <p:tgtEl>
                                          <p:spTgt spid="22538">
                                            <p:txEl>
                                              <p:pRg st="2" end="2"/>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par>
                                <p:cTn id="32" presetID="4" presetClass="entr" presetSubtype="32" fill="hold" grpId="0" nodeType="withEffect">
                                  <p:stCondLst>
                                    <p:cond delay="0"/>
                                  </p:stCondLst>
                                  <p:childTnLst>
                                    <p:set>
                                      <p:cBhvr>
                                        <p:cTn id="33" dur="1" fill="hold">
                                          <p:stCondLst>
                                            <p:cond delay="0"/>
                                          </p:stCondLst>
                                        </p:cTn>
                                        <p:tgtEl>
                                          <p:spTgt spid="22538">
                                            <p:txEl>
                                              <p:pRg st="3" end="3"/>
                                            </p:txEl>
                                          </p:spTgt>
                                        </p:tgtEl>
                                        <p:attrNameLst>
                                          <p:attrName>style.visibility</p:attrName>
                                        </p:attrNameLst>
                                      </p:cBhvr>
                                      <p:to>
                                        <p:strVal val="visible"/>
                                      </p:to>
                                    </p:set>
                                    <p:animEffect transition="in" filter="box(out)">
                                      <p:cBhvr>
                                        <p:cTn id="34" dur="500"/>
                                        <p:tgtEl>
                                          <p:spTgt spid="22538">
                                            <p:txEl>
                                              <p:pRg st="3" end="3"/>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2538">
                                            <p:txEl>
                                              <p:pRg st="4" end="4"/>
                                            </p:txEl>
                                          </p:spTgt>
                                        </p:tgtEl>
                                        <p:attrNameLst>
                                          <p:attrName>style.visibility</p:attrName>
                                        </p:attrNameLst>
                                      </p:cBhvr>
                                      <p:to>
                                        <p:strVal val="visible"/>
                                      </p:to>
                                    </p:set>
                                    <p:animEffect transition="in" filter="box(out)">
                                      <p:cBhvr>
                                        <p:cTn id="39" dur="500"/>
                                        <p:tgtEl>
                                          <p:spTgt spid="22538">
                                            <p:txEl>
                                              <p:pRg st="4" end="4"/>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par>
                                <p:cTn id="40" presetID="4" presetClass="entr" presetSubtype="32" fill="hold" grpId="0" nodeType="withEffect">
                                  <p:stCondLst>
                                    <p:cond delay="0"/>
                                  </p:stCondLst>
                                  <p:childTnLst>
                                    <p:set>
                                      <p:cBhvr>
                                        <p:cTn id="41" dur="1" fill="hold">
                                          <p:stCondLst>
                                            <p:cond delay="0"/>
                                          </p:stCondLst>
                                        </p:cTn>
                                        <p:tgtEl>
                                          <p:spTgt spid="22538">
                                            <p:txEl>
                                              <p:pRg st="5" end="5"/>
                                            </p:txEl>
                                          </p:spTgt>
                                        </p:tgtEl>
                                        <p:attrNameLst>
                                          <p:attrName>style.visibility</p:attrName>
                                        </p:attrNameLst>
                                      </p:cBhvr>
                                      <p:to>
                                        <p:strVal val="visible"/>
                                      </p:to>
                                    </p:set>
                                    <p:animEffect transition="in" filter="box(out)">
                                      <p:cBhvr>
                                        <p:cTn id="42" dur="500"/>
                                        <p:tgtEl>
                                          <p:spTgt spid="22538">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par>
                                <p:cTn id="43" presetID="4" presetClass="entr" presetSubtype="32" fill="hold" grpId="0" nodeType="withEffect">
                                  <p:stCondLst>
                                    <p:cond delay="0"/>
                                  </p:stCondLst>
                                  <p:childTnLst>
                                    <p:set>
                                      <p:cBhvr>
                                        <p:cTn id="44" dur="1" fill="hold">
                                          <p:stCondLst>
                                            <p:cond delay="0"/>
                                          </p:stCondLst>
                                        </p:cTn>
                                        <p:tgtEl>
                                          <p:spTgt spid="22538">
                                            <p:txEl>
                                              <p:pRg st="6" end="6"/>
                                            </p:txEl>
                                          </p:spTgt>
                                        </p:tgtEl>
                                        <p:attrNameLst>
                                          <p:attrName>style.visibility</p:attrName>
                                        </p:attrNameLst>
                                      </p:cBhvr>
                                      <p:to>
                                        <p:strVal val="visible"/>
                                      </p:to>
                                    </p:set>
                                    <p:animEffect transition="in" filter="box(out)">
                                      <p:cBhvr>
                                        <p:cTn id="45" dur="500"/>
                                        <p:tgtEl>
                                          <p:spTgt spid="22538">
                                            <p:txEl>
                                              <p:pRg st="6" end="6"/>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22538">
                                            <p:txEl>
                                              <p:pRg st="7" end="7"/>
                                            </p:txEl>
                                          </p:spTgt>
                                        </p:tgtEl>
                                        <p:attrNameLst>
                                          <p:attrName>style.visibility</p:attrName>
                                        </p:attrNameLst>
                                      </p:cBhvr>
                                      <p:to>
                                        <p:strVal val="visible"/>
                                      </p:to>
                                    </p:set>
                                    <p:animEffect transition="in" filter="box(out)">
                                      <p:cBhvr>
                                        <p:cTn id="50" dur="500"/>
                                        <p:tgtEl>
                                          <p:spTgt spid="22538">
                                            <p:txEl>
                                              <p:pRg st="7" end="7"/>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22643"/>
                                        </p:tgtEl>
                                        <p:attrNameLst>
                                          <p:attrName>style.visibility</p:attrName>
                                        </p:attrNameLst>
                                      </p:cBhvr>
                                      <p:to>
                                        <p:strVal val="visible"/>
                                      </p:to>
                                    </p:set>
                                    <p:animEffect transition="in" filter="box(out)">
                                      <p:cBhvr>
                                        <p:cTn id="55" dur="500"/>
                                        <p:tgtEl>
                                          <p:spTgt spid="22643"/>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22538">
                                            <p:txEl>
                                              <p:pRg st="8" end="8"/>
                                            </p:txEl>
                                          </p:spTgt>
                                        </p:tgtEl>
                                        <p:attrNameLst>
                                          <p:attrName>style.visibility</p:attrName>
                                        </p:attrNameLst>
                                      </p:cBhvr>
                                      <p:to>
                                        <p:strVal val="visible"/>
                                      </p:to>
                                    </p:set>
                                    <p:animEffect transition="in" filter="box(out)">
                                      <p:cBhvr>
                                        <p:cTn id="60" dur="500"/>
                                        <p:tgtEl>
                                          <p:spTgt spid="22538">
                                            <p:txEl>
                                              <p:pRg st="8" end="8"/>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nodeType="clickEffect">
                                  <p:stCondLst>
                                    <p:cond delay="0"/>
                                  </p:stCondLst>
                                  <p:childTnLst>
                                    <p:set>
                                      <p:cBhvr>
                                        <p:cTn id="64" dur="1" fill="hold">
                                          <p:stCondLst>
                                            <p:cond delay="0"/>
                                          </p:stCondLst>
                                        </p:cTn>
                                        <p:tgtEl>
                                          <p:spTgt spid="22713"/>
                                        </p:tgtEl>
                                        <p:attrNameLst>
                                          <p:attrName>style.visibility</p:attrName>
                                        </p:attrNameLst>
                                      </p:cBhvr>
                                      <p:to>
                                        <p:strVal val="visible"/>
                                      </p:to>
                                    </p:set>
                                    <p:animEffect transition="in" filter="box(out)">
                                      <p:cBhvr>
                                        <p:cTn id="65" dur="500"/>
                                        <p:tgtEl>
                                          <p:spTgt spid="22713"/>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22538">
                                            <p:txEl>
                                              <p:pRg st="9" end="9"/>
                                            </p:txEl>
                                          </p:spTgt>
                                        </p:tgtEl>
                                        <p:attrNameLst>
                                          <p:attrName>style.visibility</p:attrName>
                                        </p:attrNameLst>
                                      </p:cBhvr>
                                      <p:to>
                                        <p:strVal val="visible"/>
                                      </p:to>
                                    </p:set>
                                    <p:animEffect transition="in" filter="box(out)">
                                      <p:cBhvr>
                                        <p:cTn id="70" dur="500"/>
                                        <p:tgtEl>
                                          <p:spTgt spid="22538">
                                            <p:txEl>
                                              <p:pRg st="9" end="9"/>
                                            </p:txEl>
                                          </p:spTgt>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nodeType="clickEffect">
                                  <p:stCondLst>
                                    <p:cond delay="0"/>
                                  </p:stCondLst>
                                  <p:childTnLst>
                                    <p:set>
                                      <p:cBhvr>
                                        <p:cTn id="74" dur="1" fill="hold">
                                          <p:stCondLst>
                                            <p:cond delay="0"/>
                                          </p:stCondLst>
                                        </p:cTn>
                                        <p:tgtEl>
                                          <p:spTgt spid="22607"/>
                                        </p:tgtEl>
                                        <p:attrNameLst>
                                          <p:attrName>style.visibility</p:attrName>
                                        </p:attrNameLst>
                                      </p:cBhvr>
                                      <p:to>
                                        <p:strVal val="visible"/>
                                      </p:to>
                                    </p:set>
                                    <p:animEffect transition="in" filter="box(out)">
                                      <p:cBhvr>
                                        <p:cTn id="75" dur="500"/>
                                        <p:tgtEl>
                                          <p:spTgt spid="22607"/>
                                        </p:tgtEl>
                                      </p:cBhvr>
                                    </p:animEffect>
                                  </p:childTnLst>
                                  <p:subTnLst>
                                    <p:audio>
                                      <p:cMediaNode>
                                        <p:cTn display="0" masterRel="sameClick">
                                          <p:stCondLst>
                                            <p:cond evt="begin" delay="0">
                                              <p:tn val="73"/>
                                            </p:cond>
                                          </p:stCondLst>
                                          <p:endCondLst>
                                            <p:cond evt="onStopAudio" delay="0">
                                              <p:tgtEl>
                                                <p:sldTgt/>
                                              </p:tgtEl>
                                            </p:cond>
                                          </p:endCondLst>
                                        </p:cTn>
                                        <p:tgtEl>
                                          <p:sndTgt r:embed="rId2" name="CAMERA.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22538">
                                            <p:txEl>
                                              <p:pRg st="10" end="10"/>
                                            </p:txEl>
                                          </p:spTgt>
                                        </p:tgtEl>
                                        <p:attrNameLst>
                                          <p:attrName>style.visibility</p:attrName>
                                        </p:attrNameLst>
                                      </p:cBhvr>
                                      <p:to>
                                        <p:strVal val="visible"/>
                                      </p:to>
                                    </p:set>
                                    <p:animEffect transition="in" filter="box(out)">
                                      <p:cBhvr>
                                        <p:cTn id="80" dur="500"/>
                                        <p:tgtEl>
                                          <p:spTgt spid="22538">
                                            <p:txEl>
                                              <p:pRg st="10" end="10"/>
                                            </p:txEl>
                                          </p:spTgt>
                                        </p:tgtEl>
                                      </p:cBhvr>
                                    </p:animEffect>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childTnLst>
                    </p:cTn>
                  </p:par>
                  <p:par>
                    <p:cTn id="81" fill="hold">
                      <p:stCondLst>
                        <p:cond delay="indefinite"/>
                      </p:stCondLst>
                      <p:childTnLst>
                        <p:par>
                          <p:cTn id="82" fill="hold">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22538">
                                            <p:txEl>
                                              <p:pRg st="11" end="11"/>
                                            </p:txEl>
                                          </p:spTgt>
                                        </p:tgtEl>
                                        <p:attrNameLst>
                                          <p:attrName>style.visibility</p:attrName>
                                        </p:attrNameLst>
                                      </p:cBhvr>
                                      <p:to>
                                        <p:strVal val="visible"/>
                                      </p:to>
                                    </p:set>
                                    <p:animEffect transition="in" filter="box(out)">
                                      <p:cBhvr>
                                        <p:cTn id="85" dur="500"/>
                                        <p:tgtEl>
                                          <p:spTgt spid="22538">
                                            <p:txEl>
                                              <p:pRg st="11" end="11"/>
                                            </p:txEl>
                                          </p:spTgt>
                                        </p:tgtEl>
                                      </p:cBhvr>
                                    </p:animEffect>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22536" grpId="0" autoUpdateAnimBg="0"/>
      <p:bldP spid="22538" grpId="0" build="p" animBg="1" autoUpdateAnimBg="0"/>
      <p:bldP spid="22539"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98296" y="334425"/>
            <a:ext cx="8344652" cy="4081117"/>
          </a:xfrm>
          <a:prstGeom prst="rect">
            <a:avLst/>
          </a:prstGeom>
          <a:solidFill>
            <a:schemeClr val="bg1"/>
          </a:solidFill>
          <a:ln w="38100">
            <a:solidFill>
              <a:srgbClr val="0000FF"/>
            </a:solidFill>
            <a:miter lim="800000"/>
            <a:headEnd/>
            <a:tailEnd/>
          </a:ln>
          <a:effectLst/>
        </p:spPr>
        <p:txBody>
          <a:bodyPr wrap="squar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20000"/>
              </a:lnSpc>
              <a:buClr>
                <a:srgbClr val="669900"/>
              </a:buClr>
              <a:buFont typeface="Wingdings" pitchFamily="2" charset="2"/>
              <a:buChar char="u"/>
            </a:pPr>
            <a:r>
              <a:rPr kumimoji="1" lang="zh-CN" altLang="en-US" sz="2400" b="1" dirty="0">
                <a:latin typeface="Times New Roman" pitchFamily="18" charset="0"/>
                <a:ea typeface="隶书" pitchFamily="49" charset="-122"/>
              </a:rPr>
              <a:t>字符串比较函数</a:t>
            </a:r>
            <a:r>
              <a:rPr kumimoji="1" lang="en-US" altLang="zh-CN" sz="2400" b="1" dirty="0" err="1">
                <a:latin typeface="Times New Roman" pitchFamily="18" charset="0"/>
                <a:ea typeface="隶书" pitchFamily="49" charset="-122"/>
              </a:rPr>
              <a:t>strcmp</a:t>
            </a:r>
            <a:endParaRPr kumimoji="1" lang="en-US" altLang="zh-CN" sz="2400" b="1" dirty="0">
              <a:latin typeface="Times New Roman" pitchFamily="18" charset="0"/>
              <a:ea typeface="隶书" pitchFamily="49" charset="-122"/>
            </a:endParaRPr>
          </a:p>
          <a:p>
            <a:pPr>
              <a:lnSpc>
                <a:spcPct val="120000"/>
              </a:lnSpc>
              <a:buClr>
                <a:schemeClr val="accent1"/>
              </a:buClr>
              <a:buFont typeface="Wingdings" pitchFamily="2" charset="2"/>
              <a:buNone/>
            </a:pPr>
            <a:r>
              <a:rPr kumimoji="1" lang="zh-CN" altLang="en-US" sz="2400" b="1" dirty="0">
                <a:latin typeface="Times New Roman" pitchFamily="18" charset="0"/>
                <a:ea typeface="隶书" pitchFamily="49" charset="-122"/>
              </a:rPr>
              <a:t>格式：</a:t>
            </a:r>
            <a:r>
              <a:rPr kumimoji="1" lang="en-US" altLang="zh-CN" sz="2400" b="1" dirty="0" err="1">
                <a:solidFill>
                  <a:srgbClr val="0000FF"/>
                </a:solidFill>
                <a:latin typeface="Times New Roman" pitchFamily="18" charset="0"/>
                <a:ea typeface="隶书" pitchFamily="49" charset="-122"/>
              </a:rPr>
              <a:t>strcmp</a:t>
            </a:r>
            <a:r>
              <a:rPr kumimoji="1" lang="en-US" altLang="zh-CN" sz="2400" b="1" dirty="0">
                <a:solidFill>
                  <a:srgbClr val="0000FF"/>
                </a:solidFill>
                <a:latin typeface="Times New Roman" pitchFamily="18" charset="0"/>
                <a:ea typeface="隶书" pitchFamily="49" charset="-122"/>
              </a:rPr>
              <a:t>(</a:t>
            </a:r>
            <a:r>
              <a:rPr kumimoji="1" lang="zh-CN" altLang="zh-CN" sz="2400" b="1" dirty="0">
                <a:solidFill>
                  <a:srgbClr val="0000FF"/>
                </a:solidFill>
                <a:latin typeface="Times New Roman" pitchFamily="18" charset="0"/>
                <a:ea typeface="隶书" pitchFamily="49" charset="-122"/>
              </a:rPr>
              <a:t>字符串1,字符串2)</a:t>
            </a:r>
          </a:p>
          <a:p>
            <a:pPr>
              <a:lnSpc>
                <a:spcPct val="120000"/>
              </a:lnSpc>
              <a:buClr>
                <a:schemeClr val="accent1"/>
              </a:buClr>
              <a:buFont typeface="Wingdings" pitchFamily="2" charset="2"/>
              <a:buNone/>
            </a:pPr>
            <a:r>
              <a:rPr kumimoji="1" lang="zh-CN" altLang="zh-CN" sz="2400" b="1" dirty="0">
                <a:latin typeface="Times New Roman" pitchFamily="18" charset="0"/>
                <a:ea typeface="隶书" pitchFamily="49" charset="-122"/>
              </a:rPr>
              <a:t>功能：</a:t>
            </a:r>
            <a:r>
              <a:rPr kumimoji="1" lang="zh-CN" altLang="zh-CN" sz="2400" b="1" dirty="0">
                <a:solidFill>
                  <a:srgbClr val="0000FF"/>
                </a:solidFill>
                <a:latin typeface="Times New Roman" pitchFamily="18" charset="0"/>
                <a:ea typeface="隶书" pitchFamily="49" charset="-122"/>
              </a:rPr>
              <a:t>比较两个字符串</a:t>
            </a:r>
          </a:p>
          <a:p>
            <a:pPr>
              <a:lnSpc>
                <a:spcPct val="120000"/>
              </a:lnSpc>
              <a:buClr>
                <a:schemeClr val="accent1"/>
              </a:buClr>
              <a:buFont typeface="Wingdings" pitchFamily="2" charset="2"/>
              <a:buNone/>
            </a:pPr>
            <a:r>
              <a:rPr kumimoji="1" lang="zh-CN" altLang="zh-CN" sz="2400" b="1" dirty="0">
                <a:latin typeface="Times New Roman" pitchFamily="18" charset="0"/>
                <a:ea typeface="隶书" pitchFamily="49" charset="-122"/>
              </a:rPr>
              <a:t>比较规则：对两串</a:t>
            </a:r>
            <a:r>
              <a:rPr kumimoji="1" lang="zh-CN" altLang="zh-CN" sz="2400" b="1" dirty="0">
                <a:solidFill>
                  <a:srgbClr val="C00000"/>
                </a:solidFill>
                <a:latin typeface="Times New Roman" pitchFamily="18" charset="0"/>
                <a:ea typeface="隶书" pitchFamily="49" charset="-122"/>
              </a:rPr>
              <a:t>从左向右逐个字符比较</a:t>
            </a:r>
            <a:r>
              <a:rPr kumimoji="1" lang="zh-CN" altLang="zh-CN" sz="2400" b="1" dirty="0">
                <a:latin typeface="Times New Roman" pitchFamily="18" charset="0"/>
                <a:ea typeface="隶书" pitchFamily="49" charset="-122"/>
              </a:rPr>
              <a:t>（</a:t>
            </a:r>
            <a:r>
              <a:rPr kumimoji="1" lang="en-US" altLang="zh-CN" sz="2400" b="1" dirty="0">
                <a:latin typeface="Times New Roman" pitchFamily="18" charset="0"/>
                <a:ea typeface="隶书" pitchFamily="49" charset="-122"/>
              </a:rPr>
              <a:t>ASCII</a:t>
            </a:r>
            <a:r>
              <a:rPr kumimoji="1" lang="zh-CN" altLang="zh-CN" sz="2400" b="1" dirty="0">
                <a:latin typeface="Times New Roman" pitchFamily="18" charset="0"/>
                <a:ea typeface="隶书" pitchFamily="49" charset="-122"/>
              </a:rPr>
              <a:t>码），</a:t>
            </a:r>
          </a:p>
          <a:p>
            <a:pPr>
              <a:lnSpc>
                <a:spcPct val="120000"/>
              </a:lnSpc>
              <a:buClr>
                <a:schemeClr val="accent1"/>
              </a:buClr>
              <a:buFont typeface="Wingdings" pitchFamily="2" charset="2"/>
              <a:buNone/>
            </a:pPr>
            <a:r>
              <a:rPr kumimoji="1" lang="zh-CN" altLang="zh-CN" sz="2400" b="1" dirty="0">
                <a:latin typeface="Times New Roman" pitchFamily="18" charset="0"/>
                <a:ea typeface="隶书" pitchFamily="49" charset="-122"/>
              </a:rPr>
              <a:t>                    直到遇到不同字符或‘\0’为止</a:t>
            </a:r>
          </a:p>
          <a:p>
            <a:pPr>
              <a:lnSpc>
                <a:spcPct val="120000"/>
              </a:lnSpc>
              <a:buClr>
                <a:schemeClr val="accent1"/>
              </a:buClr>
              <a:buFont typeface="Wingdings" pitchFamily="2" charset="2"/>
              <a:buNone/>
            </a:pPr>
            <a:r>
              <a:rPr kumimoji="1" lang="zh-CN" altLang="zh-CN" sz="2400" b="1" dirty="0">
                <a:latin typeface="Times New Roman" pitchFamily="18" charset="0"/>
                <a:ea typeface="隶书" pitchFamily="49" charset="-122"/>
              </a:rPr>
              <a:t>返值：返回</a:t>
            </a:r>
            <a:r>
              <a:rPr kumimoji="1" lang="en-US" altLang="zh-CN" sz="2400" b="1" dirty="0" err="1">
                <a:latin typeface="Times New Roman" pitchFamily="18" charset="0"/>
                <a:ea typeface="隶书" pitchFamily="49" charset="-122"/>
              </a:rPr>
              <a:t>int</a:t>
            </a:r>
            <a:r>
              <a:rPr kumimoji="1" lang="zh-CN" altLang="zh-CN" sz="2400" b="1" dirty="0">
                <a:latin typeface="Times New Roman" pitchFamily="18" charset="0"/>
                <a:ea typeface="隶书" pitchFamily="49" charset="-122"/>
              </a:rPr>
              <a:t>型整数，</a:t>
            </a:r>
            <a:r>
              <a:rPr kumimoji="1" lang="en-US" altLang="zh-CN" sz="2400" b="1" dirty="0">
                <a:latin typeface="Times New Roman" pitchFamily="18" charset="0"/>
                <a:ea typeface="隶书" pitchFamily="49" charset="-122"/>
              </a:rPr>
              <a:t>a. </a:t>
            </a:r>
            <a:r>
              <a:rPr kumimoji="1" lang="zh-CN" altLang="zh-CN" sz="2400" b="1" dirty="0">
                <a:latin typeface="Times New Roman" pitchFamily="18" charset="0"/>
                <a:ea typeface="隶书" pitchFamily="49" charset="-122"/>
              </a:rPr>
              <a:t>若字符串1</a:t>
            </a:r>
            <a:r>
              <a:rPr kumimoji="1" lang="zh-CN" altLang="zh-CN" sz="2400" b="1" dirty="0">
                <a:solidFill>
                  <a:srgbClr val="FF0000"/>
                </a:solidFill>
                <a:latin typeface="Times New Roman" pitchFamily="18" charset="0"/>
                <a:ea typeface="隶书" pitchFamily="49" charset="-122"/>
              </a:rPr>
              <a:t>&lt;</a:t>
            </a:r>
            <a:r>
              <a:rPr kumimoji="1" lang="zh-CN" altLang="zh-CN" sz="2400" b="1" dirty="0">
                <a:latin typeface="Times New Roman" pitchFamily="18" charset="0"/>
                <a:ea typeface="隶书" pitchFamily="49" charset="-122"/>
              </a:rPr>
              <a:t>字符串2， 返回</a:t>
            </a:r>
            <a:r>
              <a:rPr kumimoji="1" lang="zh-CN" altLang="zh-CN" sz="2400" b="1" dirty="0">
                <a:solidFill>
                  <a:srgbClr val="0000FF"/>
                </a:solidFill>
                <a:latin typeface="Times New Roman" pitchFamily="18" charset="0"/>
                <a:ea typeface="隶书" pitchFamily="49" charset="-122"/>
              </a:rPr>
              <a:t>负整数</a:t>
            </a:r>
            <a:endParaRPr kumimoji="1" lang="zh-CN" altLang="zh-CN" sz="2400" b="1" dirty="0">
              <a:solidFill>
                <a:schemeClr val="bg2"/>
              </a:solidFill>
              <a:latin typeface="Times New Roman" pitchFamily="18" charset="0"/>
              <a:ea typeface="隶书" pitchFamily="49" charset="-122"/>
            </a:endParaRPr>
          </a:p>
          <a:p>
            <a:pPr>
              <a:lnSpc>
                <a:spcPct val="120000"/>
              </a:lnSpc>
              <a:buClr>
                <a:schemeClr val="accent1"/>
              </a:buClr>
              <a:buFont typeface="Wingdings" pitchFamily="2" charset="2"/>
              <a:buNone/>
            </a:pPr>
            <a:r>
              <a:rPr kumimoji="1" lang="zh-CN" altLang="zh-CN" sz="2400" b="1" dirty="0">
                <a:latin typeface="Times New Roman" pitchFamily="18" charset="0"/>
                <a:ea typeface="隶书" pitchFamily="49" charset="-122"/>
              </a:rPr>
              <a:t>                                      </a:t>
            </a:r>
            <a:r>
              <a:rPr kumimoji="1" lang="en-US" altLang="zh-CN" sz="2400" b="1" dirty="0">
                <a:latin typeface="Times New Roman" pitchFamily="18" charset="0"/>
                <a:ea typeface="隶书" pitchFamily="49" charset="-122"/>
              </a:rPr>
              <a:t> </a:t>
            </a:r>
            <a:r>
              <a:rPr kumimoji="1" lang="zh-CN" altLang="zh-CN" sz="2400" b="1" dirty="0">
                <a:latin typeface="Times New Roman" pitchFamily="18" charset="0"/>
                <a:ea typeface="隶书" pitchFamily="49" charset="-122"/>
              </a:rPr>
              <a:t>  </a:t>
            </a:r>
            <a:r>
              <a:rPr kumimoji="1" lang="en-US" altLang="zh-CN" sz="2400" b="1" dirty="0">
                <a:latin typeface="Times New Roman" pitchFamily="18" charset="0"/>
                <a:ea typeface="隶书" pitchFamily="49" charset="-122"/>
              </a:rPr>
              <a:t>b. </a:t>
            </a:r>
            <a:r>
              <a:rPr kumimoji="1" lang="zh-CN" altLang="zh-CN" sz="2400" b="1" dirty="0">
                <a:latin typeface="Times New Roman" pitchFamily="18" charset="0"/>
                <a:ea typeface="隶书" pitchFamily="49" charset="-122"/>
              </a:rPr>
              <a:t>若字符串1</a:t>
            </a:r>
            <a:r>
              <a:rPr kumimoji="1" lang="zh-CN" altLang="zh-CN" sz="2400" b="1" dirty="0">
                <a:solidFill>
                  <a:srgbClr val="FF3300"/>
                </a:solidFill>
                <a:latin typeface="Times New Roman" pitchFamily="18" charset="0"/>
                <a:ea typeface="隶书" pitchFamily="49" charset="-122"/>
              </a:rPr>
              <a:t>&gt;</a:t>
            </a:r>
            <a:r>
              <a:rPr kumimoji="1" lang="zh-CN" altLang="zh-CN" sz="2400" b="1" dirty="0">
                <a:latin typeface="Times New Roman" pitchFamily="18" charset="0"/>
                <a:ea typeface="隶书" pitchFamily="49" charset="-122"/>
              </a:rPr>
              <a:t>字符串2， 返回</a:t>
            </a:r>
            <a:r>
              <a:rPr kumimoji="1" lang="zh-CN" altLang="zh-CN" sz="2400" b="1" dirty="0">
                <a:solidFill>
                  <a:srgbClr val="0000FF"/>
                </a:solidFill>
                <a:latin typeface="Times New Roman" pitchFamily="18" charset="0"/>
                <a:ea typeface="隶书" pitchFamily="49" charset="-122"/>
              </a:rPr>
              <a:t>正整数</a:t>
            </a:r>
            <a:endParaRPr kumimoji="1" lang="zh-CN" altLang="zh-CN" sz="2400" b="1" dirty="0">
              <a:solidFill>
                <a:schemeClr val="bg2"/>
              </a:solidFill>
              <a:latin typeface="Times New Roman" pitchFamily="18" charset="0"/>
              <a:ea typeface="隶书" pitchFamily="49" charset="-122"/>
            </a:endParaRPr>
          </a:p>
          <a:p>
            <a:pPr>
              <a:lnSpc>
                <a:spcPct val="120000"/>
              </a:lnSpc>
              <a:buClr>
                <a:schemeClr val="accent1"/>
              </a:buClr>
              <a:buFont typeface="Wingdings" pitchFamily="2" charset="2"/>
              <a:buNone/>
            </a:pPr>
            <a:r>
              <a:rPr kumimoji="1" lang="zh-CN" altLang="zh-CN" sz="2400" b="1" dirty="0">
                <a:latin typeface="Times New Roman" pitchFamily="18" charset="0"/>
                <a:ea typeface="隶书" pitchFamily="49" charset="-122"/>
              </a:rPr>
              <a:t>                                       </a:t>
            </a:r>
            <a:r>
              <a:rPr kumimoji="1" lang="en-US" altLang="zh-CN" sz="2400" b="1" dirty="0">
                <a:latin typeface="Times New Roman" pitchFamily="18" charset="0"/>
                <a:ea typeface="隶书" pitchFamily="49" charset="-122"/>
              </a:rPr>
              <a:t> </a:t>
            </a:r>
            <a:r>
              <a:rPr kumimoji="1" lang="zh-CN" altLang="zh-CN" sz="2400" b="1" dirty="0">
                <a:latin typeface="Times New Roman" pitchFamily="18" charset="0"/>
                <a:ea typeface="隶书" pitchFamily="49" charset="-122"/>
              </a:rPr>
              <a:t> </a:t>
            </a:r>
            <a:r>
              <a:rPr kumimoji="1" lang="en-US" altLang="zh-CN" sz="2400" b="1" dirty="0">
                <a:latin typeface="Times New Roman" pitchFamily="18" charset="0"/>
                <a:ea typeface="隶书" pitchFamily="49" charset="-122"/>
              </a:rPr>
              <a:t>c. </a:t>
            </a:r>
            <a:r>
              <a:rPr kumimoji="1" lang="zh-CN" altLang="zh-CN" sz="2400" b="1" dirty="0">
                <a:latin typeface="Times New Roman" pitchFamily="18" charset="0"/>
                <a:ea typeface="隶书" pitchFamily="49" charset="-122"/>
              </a:rPr>
              <a:t>若字符串1</a:t>
            </a:r>
            <a:r>
              <a:rPr kumimoji="1" lang="zh-CN" altLang="zh-CN" sz="2400" b="1" dirty="0">
                <a:solidFill>
                  <a:srgbClr val="FF3300"/>
                </a:solidFill>
                <a:latin typeface="Times New Roman" pitchFamily="18" charset="0"/>
                <a:ea typeface="隶书" pitchFamily="49" charset="-122"/>
              </a:rPr>
              <a:t>=</a:t>
            </a:r>
            <a:r>
              <a:rPr kumimoji="1" lang="zh-CN" altLang="zh-CN" sz="2400" b="1" dirty="0">
                <a:latin typeface="Times New Roman" pitchFamily="18" charset="0"/>
                <a:ea typeface="隶书" pitchFamily="49" charset="-122"/>
              </a:rPr>
              <a:t>字符串2， 返回</a:t>
            </a:r>
            <a:r>
              <a:rPr kumimoji="1" lang="zh-CN" altLang="zh-CN" sz="2400" b="1" dirty="0">
                <a:solidFill>
                  <a:srgbClr val="0000FF"/>
                </a:solidFill>
                <a:latin typeface="Times New Roman" pitchFamily="18" charset="0"/>
                <a:ea typeface="隶书" pitchFamily="49" charset="-122"/>
              </a:rPr>
              <a:t>零</a:t>
            </a:r>
            <a:endParaRPr kumimoji="1" lang="zh-CN" altLang="zh-CN" sz="2400" b="1" dirty="0">
              <a:solidFill>
                <a:schemeClr val="bg2"/>
              </a:solidFill>
              <a:latin typeface="Times New Roman" pitchFamily="18" charset="0"/>
              <a:ea typeface="隶书" pitchFamily="49" charset="-122"/>
            </a:endParaRPr>
          </a:p>
          <a:p>
            <a:pPr>
              <a:lnSpc>
                <a:spcPct val="120000"/>
              </a:lnSpc>
              <a:buClr>
                <a:schemeClr val="accent1"/>
              </a:buClr>
              <a:buFont typeface="Wingdings" pitchFamily="2" charset="2"/>
              <a:buNone/>
            </a:pPr>
            <a:r>
              <a:rPr kumimoji="1" lang="zh-CN" altLang="zh-CN" sz="2400" b="1" dirty="0">
                <a:latin typeface="Times New Roman" pitchFamily="18" charset="0"/>
                <a:ea typeface="隶书" pitchFamily="49" charset="-122"/>
              </a:rPr>
              <a:t>说明：</a:t>
            </a:r>
            <a:r>
              <a:rPr kumimoji="1" lang="zh-CN" altLang="zh-CN" sz="2400" b="1" dirty="0">
                <a:solidFill>
                  <a:srgbClr val="FF0000"/>
                </a:solidFill>
                <a:latin typeface="Times New Roman" pitchFamily="18" charset="0"/>
                <a:ea typeface="隶书" pitchFamily="49" charset="-122"/>
              </a:rPr>
              <a:t>字符串比较不能用“==”,</a:t>
            </a:r>
            <a:r>
              <a:rPr kumimoji="1" lang="zh-CN" altLang="zh-CN" sz="2400" b="1" dirty="0">
                <a:latin typeface="Times New Roman" pitchFamily="18" charset="0"/>
                <a:ea typeface="隶书" pitchFamily="49" charset="-122"/>
              </a:rPr>
              <a:t>必须用</a:t>
            </a:r>
            <a:r>
              <a:rPr kumimoji="1" lang="en-US" altLang="zh-CN" sz="2400" b="1" dirty="0" err="1">
                <a:latin typeface="Times New Roman" pitchFamily="18" charset="0"/>
                <a:ea typeface="隶书" pitchFamily="49" charset="-122"/>
              </a:rPr>
              <a:t>strcmp</a:t>
            </a:r>
            <a:endParaRPr kumimoji="1" lang="en-US" altLang="zh-CN" sz="2400" b="1" dirty="0">
              <a:latin typeface="Times New Roman" pitchFamily="18" charset="0"/>
              <a:ea typeface="隶书" pitchFamily="49" charset="-122"/>
              <a:sym typeface="Wingdings" pitchFamily="2" charset="2"/>
            </a:endParaRPr>
          </a:p>
        </p:txBody>
      </p:sp>
      <p:sp>
        <p:nvSpPr>
          <p:cNvPr id="7" name="Text Box 5"/>
          <p:cNvSpPr txBox="1">
            <a:spLocks noChangeArrowheads="1"/>
          </p:cNvSpPr>
          <p:nvPr/>
        </p:nvSpPr>
        <p:spPr bwMode="auto">
          <a:xfrm>
            <a:off x="1960478" y="4813193"/>
            <a:ext cx="6172870" cy="1516442"/>
          </a:xfrm>
          <a:prstGeom prst="rect">
            <a:avLst/>
          </a:prstGeom>
          <a:solidFill>
            <a:schemeClr val="bg1"/>
          </a:solidFill>
          <a:ln w="38100">
            <a:solidFill>
              <a:srgbClr val="669900"/>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10000"/>
              </a:lnSpc>
            </a:pPr>
            <a:r>
              <a:rPr kumimoji="1" lang="zh-CN" altLang="en-US" sz="2800" b="1" dirty="0">
                <a:latin typeface="Times New Roman" pitchFamily="18" charset="0"/>
              </a:rPr>
              <a:t>已知：</a:t>
            </a:r>
            <a:r>
              <a:rPr kumimoji="1" lang="en-US" altLang="zh-CN" sz="2800" b="1" dirty="0">
                <a:latin typeface="Times New Roman" pitchFamily="18" charset="0"/>
              </a:rPr>
              <a:t>char  s1[20]="hello";</a:t>
            </a:r>
          </a:p>
          <a:p>
            <a:pPr eaLnBrk="1" hangingPunct="1">
              <a:lnSpc>
                <a:spcPct val="110000"/>
              </a:lnSpc>
            </a:pPr>
            <a:r>
              <a:rPr kumimoji="1" lang="en-US" altLang="zh-CN" sz="2800" b="1" dirty="0">
                <a:latin typeface="Times New Roman" pitchFamily="18" charset="0"/>
              </a:rPr>
              <a:t>            char  s2[10]="how";</a:t>
            </a:r>
          </a:p>
          <a:p>
            <a:pPr eaLnBrk="1" hangingPunct="1">
              <a:lnSpc>
                <a:spcPct val="110000"/>
              </a:lnSpc>
            </a:pPr>
            <a:r>
              <a:rPr kumimoji="1" lang="zh-CN" altLang="en-US" sz="2800" b="1" dirty="0">
                <a:latin typeface="Times New Roman" pitchFamily="18" charset="0"/>
              </a:rPr>
              <a:t>执行：</a:t>
            </a:r>
            <a:r>
              <a:rPr kumimoji="1" lang="en-US" altLang="zh-CN" sz="2800" b="1" dirty="0">
                <a:latin typeface="Times New Roman" pitchFamily="18" charset="0"/>
              </a:rPr>
              <a:t>s1==s2</a:t>
            </a:r>
            <a:r>
              <a:rPr kumimoji="1" lang="zh-CN" altLang="en-US" sz="2800" b="1" dirty="0">
                <a:latin typeface="Times New Roman" pitchFamily="18" charset="0"/>
              </a:rPr>
              <a:t>；或</a:t>
            </a:r>
            <a:r>
              <a:rPr kumimoji="1" lang="en-US" altLang="zh-CN" sz="2800" b="1" dirty="0">
                <a:latin typeface="Times New Roman" pitchFamily="18" charset="0"/>
              </a:rPr>
              <a:t>s1&gt;=s2           </a:t>
            </a:r>
          </a:p>
        </p:txBody>
      </p:sp>
      <p:sp>
        <p:nvSpPr>
          <p:cNvPr id="8" name="Text Box 5"/>
          <p:cNvSpPr txBox="1">
            <a:spLocks noChangeArrowheads="1"/>
          </p:cNvSpPr>
          <p:nvPr/>
        </p:nvSpPr>
        <p:spPr bwMode="auto">
          <a:xfrm>
            <a:off x="3059831" y="5733256"/>
            <a:ext cx="4616785" cy="568490"/>
          </a:xfrm>
          <a:prstGeom prst="rect">
            <a:avLst/>
          </a:prstGeom>
          <a:solidFill>
            <a:schemeClr val="bg1"/>
          </a:solidFill>
          <a:ln w="38100">
            <a:no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10000"/>
              </a:lnSpc>
            </a:pPr>
            <a:r>
              <a:rPr kumimoji="1" lang="en-US" altLang="zh-CN" sz="2800" b="1" dirty="0" err="1">
                <a:latin typeface="Times New Roman" pitchFamily="18" charset="0"/>
              </a:rPr>
              <a:t>strcmp</a:t>
            </a:r>
            <a:r>
              <a:rPr kumimoji="1" lang="en-US" altLang="zh-CN" sz="2800" b="1" dirty="0">
                <a:latin typeface="Times New Roman" pitchFamily="18" charset="0"/>
              </a:rPr>
              <a:t>(s1, s2); </a:t>
            </a:r>
          </a:p>
        </p:txBody>
      </p:sp>
      <p:sp>
        <p:nvSpPr>
          <p:cNvPr id="9" name="乘号 8"/>
          <p:cNvSpPr/>
          <p:nvPr/>
        </p:nvSpPr>
        <p:spPr bwMode="auto">
          <a:xfrm>
            <a:off x="5902618" y="5571414"/>
            <a:ext cx="789261" cy="810282"/>
          </a:xfrm>
          <a:prstGeom prst="mathMultiply">
            <a:avLst/>
          </a:prstGeom>
          <a:solidFill>
            <a:srgbClr val="FF0000"/>
          </a:solidFill>
          <a:ln w="6350" cap="flat" cmpd="sng" algn="ctr">
            <a:solidFill>
              <a:schemeClr val="tx1"/>
            </a:solidFill>
            <a:prstDash val="solid"/>
            <a:round/>
            <a:headEnd type="none" w="med" len="med"/>
            <a:tailEnd type="none" w="med" len="med"/>
          </a:ln>
          <a:effectLst/>
        </p:spPr>
        <p:txBody>
          <a:bodyPr vert="horz" wrap="square" lIns="72000" tIns="46800" rIns="54000" bIns="468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644644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154">
                                            <p:bg/>
                                          </p:spTgt>
                                        </p:tgtEl>
                                        <p:attrNameLst>
                                          <p:attrName>style.visibility</p:attrName>
                                        </p:attrNameLst>
                                      </p:cBhvr>
                                      <p:to>
                                        <p:strVal val="visible"/>
                                      </p:to>
                                    </p:set>
                                    <p:animEffect transition="in" filter="barn(inVertical)">
                                      <p:cBhvr>
                                        <p:cTn id="7" dur="500"/>
                                        <p:tgtEl>
                                          <p:spTgt spid="49154">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9154">
                                            <p:txEl>
                                              <p:pRg st="0" end="0"/>
                                            </p:txEl>
                                          </p:spTgt>
                                        </p:tgtEl>
                                        <p:attrNameLst>
                                          <p:attrName>style.visibility</p:attrName>
                                        </p:attrNameLst>
                                      </p:cBhvr>
                                      <p:to>
                                        <p:strVal val="visible"/>
                                      </p:to>
                                    </p:set>
                                    <p:animEffect transition="in" filter="barn(inVertical)">
                                      <p:cBhvr>
                                        <p:cTn id="12" dur="500"/>
                                        <p:tgtEl>
                                          <p:spTgt spid="491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9154">
                                            <p:txEl>
                                              <p:pRg st="1" end="1"/>
                                            </p:txEl>
                                          </p:spTgt>
                                        </p:tgtEl>
                                        <p:attrNameLst>
                                          <p:attrName>style.visibility</p:attrName>
                                        </p:attrNameLst>
                                      </p:cBhvr>
                                      <p:to>
                                        <p:strVal val="visible"/>
                                      </p:to>
                                    </p:set>
                                    <p:animEffect transition="in" filter="barn(inVertical)">
                                      <p:cBhvr>
                                        <p:cTn id="17" dur="500"/>
                                        <p:tgtEl>
                                          <p:spTgt spid="491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9154">
                                            <p:txEl>
                                              <p:pRg st="2" end="2"/>
                                            </p:txEl>
                                          </p:spTgt>
                                        </p:tgtEl>
                                        <p:attrNameLst>
                                          <p:attrName>style.visibility</p:attrName>
                                        </p:attrNameLst>
                                      </p:cBhvr>
                                      <p:to>
                                        <p:strVal val="visible"/>
                                      </p:to>
                                    </p:set>
                                    <p:animEffect transition="in" filter="barn(inVertical)">
                                      <p:cBhvr>
                                        <p:cTn id="22" dur="500"/>
                                        <p:tgtEl>
                                          <p:spTgt spid="4915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9154">
                                            <p:txEl>
                                              <p:pRg st="3" end="3"/>
                                            </p:txEl>
                                          </p:spTgt>
                                        </p:tgtEl>
                                        <p:attrNameLst>
                                          <p:attrName>style.visibility</p:attrName>
                                        </p:attrNameLst>
                                      </p:cBhvr>
                                      <p:to>
                                        <p:strVal val="visible"/>
                                      </p:to>
                                    </p:set>
                                    <p:animEffect transition="in" filter="barn(inVertical)">
                                      <p:cBhvr>
                                        <p:cTn id="27" dur="500"/>
                                        <p:tgtEl>
                                          <p:spTgt spid="49154">
                                            <p:txEl>
                                              <p:pRg st="3" end="3"/>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9154">
                                            <p:txEl>
                                              <p:pRg st="4" end="4"/>
                                            </p:txEl>
                                          </p:spTgt>
                                        </p:tgtEl>
                                        <p:attrNameLst>
                                          <p:attrName>style.visibility</p:attrName>
                                        </p:attrNameLst>
                                      </p:cBhvr>
                                      <p:to>
                                        <p:strVal val="visible"/>
                                      </p:to>
                                    </p:set>
                                    <p:animEffect transition="in" filter="barn(inVertical)">
                                      <p:cBhvr>
                                        <p:cTn id="30" dur="500"/>
                                        <p:tgtEl>
                                          <p:spTgt spid="4915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9154">
                                            <p:txEl>
                                              <p:pRg st="5" end="5"/>
                                            </p:txEl>
                                          </p:spTgt>
                                        </p:tgtEl>
                                        <p:attrNameLst>
                                          <p:attrName>style.visibility</p:attrName>
                                        </p:attrNameLst>
                                      </p:cBhvr>
                                      <p:to>
                                        <p:strVal val="visible"/>
                                      </p:to>
                                    </p:set>
                                    <p:animEffect transition="in" filter="barn(inVertical)">
                                      <p:cBhvr>
                                        <p:cTn id="35" dur="500"/>
                                        <p:tgtEl>
                                          <p:spTgt spid="49154">
                                            <p:txEl>
                                              <p:pRg st="5" end="5"/>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49154">
                                            <p:txEl>
                                              <p:pRg st="6" end="6"/>
                                            </p:txEl>
                                          </p:spTgt>
                                        </p:tgtEl>
                                        <p:attrNameLst>
                                          <p:attrName>style.visibility</p:attrName>
                                        </p:attrNameLst>
                                      </p:cBhvr>
                                      <p:to>
                                        <p:strVal val="visible"/>
                                      </p:to>
                                    </p:set>
                                    <p:animEffect transition="in" filter="barn(inVertical)">
                                      <p:cBhvr>
                                        <p:cTn id="38" dur="500"/>
                                        <p:tgtEl>
                                          <p:spTgt spid="49154">
                                            <p:txEl>
                                              <p:pRg st="6" end="6"/>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49154">
                                            <p:txEl>
                                              <p:pRg st="7" end="7"/>
                                            </p:txEl>
                                          </p:spTgt>
                                        </p:tgtEl>
                                        <p:attrNameLst>
                                          <p:attrName>style.visibility</p:attrName>
                                        </p:attrNameLst>
                                      </p:cBhvr>
                                      <p:to>
                                        <p:strVal val="visible"/>
                                      </p:to>
                                    </p:set>
                                    <p:animEffect transition="in" filter="barn(inVertical)">
                                      <p:cBhvr>
                                        <p:cTn id="41" dur="500"/>
                                        <p:tgtEl>
                                          <p:spTgt spid="49154">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49154">
                                            <p:txEl>
                                              <p:pRg st="8" end="8"/>
                                            </p:txEl>
                                          </p:spTgt>
                                        </p:tgtEl>
                                        <p:attrNameLst>
                                          <p:attrName>style.visibility</p:attrName>
                                        </p:attrNameLst>
                                      </p:cBhvr>
                                      <p:to>
                                        <p:strVal val="visible"/>
                                      </p:to>
                                    </p:set>
                                    <p:animEffect transition="in" filter="barn(inVertical)">
                                      <p:cBhvr>
                                        <p:cTn id="46" dur="500"/>
                                        <p:tgtEl>
                                          <p:spTgt spid="49154">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arn(inVertic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arn(inVertical)">
                                      <p:cBhvr>
                                        <p:cTn id="56" dur="500"/>
                                        <p:tgtEl>
                                          <p:spTgt spid="9"/>
                                        </p:tgtEl>
                                      </p:cBhvr>
                                    </p:animEffect>
                                  </p:childTnLst>
                                  <p:subTnLst>
                                    <p:set>
                                      <p:cBhvr override="childStyle">
                                        <p:cTn dur="1" fill="hold" display="0" masterRel="sameClick" afterEffect="1">
                                          <p:stCondLst>
                                            <p:cond evt="end" delay="0">
                                              <p:tn val="54"/>
                                            </p:cond>
                                          </p:stCondLst>
                                        </p:cTn>
                                        <p:tgtEl>
                                          <p:spTgt spid="9"/>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arn(inVertical)">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animBg="1"/>
      <p:bldP spid="7" grpId="0" animBg="1"/>
      <p:bldP spid="8" grpId="0" animBg="1"/>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Text Box 7"/>
          <p:cNvSpPr txBox="1">
            <a:spLocks noChangeArrowheads="1"/>
          </p:cNvSpPr>
          <p:nvPr/>
        </p:nvSpPr>
        <p:spPr bwMode="auto">
          <a:xfrm>
            <a:off x="606843" y="466719"/>
            <a:ext cx="7831304" cy="2308324"/>
          </a:xfrm>
          <a:prstGeom prst="rect">
            <a:avLst/>
          </a:prstGeom>
          <a:solidFill>
            <a:schemeClr val="bg1"/>
          </a:solidFill>
          <a:ln w="38100">
            <a:solidFill>
              <a:srgbClr val="0000FF"/>
            </a:solidFill>
            <a:miter lim="800000"/>
            <a:headEnd/>
            <a:tailEnd/>
          </a:ln>
          <a:effectLst/>
        </p:spPr>
        <p:txBody>
          <a:bodyPr wrap="square"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50000"/>
              </a:lnSpc>
              <a:buClr>
                <a:srgbClr val="669900"/>
              </a:buClr>
              <a:buFont typeface="Wingdings" pitchFamily="2" charset="2"/>
              <a:buChar char="u"/>
            </a:pPr>
            <a:r>
              <a:rPr kumimoji="1" lang="zh-CN" altLang="en-US" sz="2400" b="1" dirty="0">
                <a:latin typeface="Times New Roman" pitchFamily="18" charset="0"/>
                <a:ea typeface="隶书" pitchFamily="49" charset="-122"/>
              </a:rPr>
              <a:t>字符串长度函数</a:t>
            </a:r>
            <a:r>
              <a:rPr kumimoji="1" lang="en-US" altLang="zh-CN" sz="2400" b="1" dirty="0" err="1">
                <a:latin typeface="Times New Roman" pitchFamily="18" charset="0"/>
                <a:ea typeface="隶书" pitchFamily="49" charset="-122"/>
              </a:rPr>
              <a:t>strlen</a:t>
            </a:r>
            <a:endParaRPr kumimoji="1" lang="en-US" altLang="zh-CN" sz="2400" b="1" dirty="0">
              <a:latin typeface="Times New Roman" pitchFamily="18" charset="0"/>
              <a:ea typeface="隶书" pitchFamily="49" charset="-122"/>
            </a:endParaRPr>
          </a:p>
          <a:p>
            <a:pPr>
              <a:lnSpc>
                <a:spcPct val="150000"/>
              </a:lnSpc>
              <a:buClr>
                <a:srgbClr val="669900"/>
              </a:buClr>
              <a:buFont typeface="Wingdings" pitchFamily="2" charset="2"/>
              <a:buNone/>
            </a:pPr>
            <a:r>
              <a:rPr kumimoji="1" lang="zh-CN" altLang="en-US" sz="2400" b="1" dirty="0">
                <a:latin typeface="Times New Roman" pitchFamily="18" charset="0"/>
                <a:ea typeface="隶书" pitchFamily="49" charset="-122"/>
              </a:rPr>
              <a:t>格式：</a:t>
            </a:r>
            <a:r>
              <a:rPr kumimoji="1" lang="en-US" altLang="zh-CN" sz="2400" b="1" dirty="0" err="1">
                <a:solidFill>
                  <a:srgbClr val="0000FF"/>
                </a:solidFill>
                <a:latin typeface="Times New Roman" pitchFamily="18" charset="0"/>
                <a:ea typeface="隶书" pitchFamily="49" charset="-122"/>
              </a:rPr>
              <a:t>strlen</a:t>
            </a:r>
            <a:r>
              <a:rPr kumimoji="1" lang="en-US" altLang="zh-CN" sz="2400" b="1" dirty="0">
                <a:solidFill>
                  <a:srgbClr val="0000FF"/>
                </a:solidFill>
                <a:latin typeface="Times New Roman" pitchFamily="18" charset="0"/>
                <a:ea typeface="隶书" pitchFamily="49" charset="-122"/>
              </a:rPr>
              <a:t>(</a:t>
            </a:r>
            <a:r>
              <a:rPr kumimoji="1" lang="zh-CN" altLang="zh-CN" sz="2400" b="1" dirty="0">
                <a:solidFill>
                  <a:srgbClr val="0000FF"/>
                </a:solidFill>
                <a:latin typeface="Times New Roman" pitchFamily="18" charset="0"/>
                <a:ea typeface="隶书" pitchFamily="49" charset="-122"/>
              </a:rPr>
              <a:t>字符数组)</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rPr>
              <a:t>功能：</a:t>
            </a:r>
            <a:r>
              <a:rPr kumimoji="1" lang="zh-CN" altLang="zh-CN" sz="2400" b="1" dirty="0">
                <a:solidFill>
                  <a:srgbClr val="0000FF"/>
                </a:solidFill>
                <a:latin typeface="Times New Roman" pitchFamily="18" charset="0"/>
                <a:ea typeface="隶书" pitchFamily="49" charset="-122"/>
              </a:rPr>
              <a:t>计算字符串长度</a:t>
            </a:r>
          </a:p>
          <a:p>
            <a:pPr>
              <a:lnSpc>
                <a:spcPct val="150000"/>
              </a:lnSpc>
              <a:buClr>
                <a:schemeClr val="accent1"/>
              </a:buClr>
              <a:buFont typeface="Wingdings" pitchFamily="2" charset="2"/>
              <a:buNone/>
            </a:pPr>
            <a:r>
              <a:rPr kumimoji="1" lang="zh-CN" altLang="zh-CN" sz="2400" b="1" dirty="0">
                <a:latin typeface="Times New Roman" pitchFamily="18" charset="0"/>
                <a:ea typeface="隶书" pitchFamily="49" charset="-122"/>
              </a:rPr>
              <a:t>返值：返回字符串实际长度，</a:t>
            </a:r>
            <a:r>
              <a:rPr kumimoji="1" lang="zh-CN" altLang="zh-CN" sz="2400" b="1" dirty="0">
                <a:solidFill>
                  <a:srgbClr val="FF0000"/>
                </a:solidFill>
                <a:latin typeface="Times New Roman" pitchFamily="18" charset="0"/>
                <a:ea typeface="隶书" pitchFamily="49" charset="-122"/>
              </a:rPr>
              <a:t>不包括‘\0’在内</a:t>
            </a:r>
            <a:endParaRPr kumimoji="1" lang="zh-CN" altLang="zh-CN" sz="2400" b="1" dirty="0">
              <a:solidFill>
                <a:schemeClr val="bg2"/>
              </a:solidFill>
              <a:latin typeface="Times New Roman" pitchFamily="18" charset="0"/>
              <a:ea typeface="隶书" pitchFamily="49" charset="-122"/>
            </a:endParaRPr>
          </a:p>
        </p:txBody>
      </p:sp>
      <p:sp>
        <p:nvSpPr>
          <p:cNvPr id="6" name="Text Box 8"/>
          <p:cNvSpPr txBox="1">
            <a:spLocks noChangeArrowheads="1"/>
          </p:cNvSpPr>
          <p:nvPr/>
        </p:nvSpPr>
        <p:spPr bwMode="auto">
          <a:xfrm>
            <a:off x="606843" y="3128520"/>
            <a:ext cx="7831304" cy="2679837"/>
          </a:xfrm>
          <a:prstGeom prst="rect">
            <a:avLst/>
          </a:prstGeom>
          <a:solidFill>
            <a:schemeClr val="bg1"/>
          </a:solidFill>
          <a:ln w="38100">
            <a:solidFill>
              <a:srgbClr val="669900"/>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zh-CN" altLang="en-US" sz="2800" b="1" dirty="0">
                <a:latin typeface="隶书" pitchFamily="49" charset="-122"/>
                <a:ea typeface="隶书" pitchFamily="49" charset="-122"/>
              </a:rPr>
              <a:t>例  对于以下字符串，</a:t>
            </a:r>
            <a:r>
              <a:rPr kumimoji="1" lang="en-US" altLang="zh-CN" sz="2800" b="1" dirty="0" err="1">
                <a:latin typeface="隶书" pitchFamily="49" charset="-122"/>
                <a:ea typeface="隶书" pitchFamily="49" charset="-122"/>
              </a:rPr>
              <a:t>strlen</a:t>
            </a:r>
            <a:r>
              <a:rPr kumimoji="1" lang="en-US" altLang="zh-CN" sz="2800" b="1" dirty="0">
                <a:latin typeface="隶书" pitchFamily="49" charset="-122"/>
                <a:ea typeface="隶书" pitchFamily="49" charset="-122"/>
              </a:rPr>
              <a:t>(s)</a:t>
            </a:r>
            <a:r>
              <a:rPr kumimoji="1" lang="zh-CN" altLang="zh-CN" sz="2800" b="1" dirty="0">
                <a:latin typeface="隶书" pitchFamily="49" charset="-122"/>
                <a:ea typeface="隶书" pitchFamily="49" charset="-122"/>
              </a:rPr>
              <a:t>的值为：</a:t>
            </a:r>
          </a:p>
          <a:p>
            <a:pPr eaLnBrk="1" hangingPunct="1">
              <a:lnSpc>
                <a:spcPct val="150000"/>
              </a:lnSpc>
            </a:pPr>
            <a:r>
              <a:rPr kumimoji="1" lang="zh-CN" altLang="zh-CN" sz="2800" b="1" dirty="0">
                <a:latin typeface="Times New Roman" pitchFamily="18" charset="0"/>
              </a:rPr>
              <a:t>（1）</a:t>
            </a:r>
            <a:r>
              <a:rPr kumimoji="1" lang="en-US" altLang="zh-CN" sz="2800" b="1" dirty="0">
                <a:latin typeface="Times New Roman" pitchFamily="18" charset="0"/>
              </a:rPr>
              <a:t>char  s[10]={‘A’,‘\0’,‘B’,‘C’,‘\0’,‘D’};</a:t>
            </a:r>
          </a:p>
          <a:p>
            <a:pPr eaLnBrk="1" hangingPunct="1">
              <a:lnSpc>
                <a:spcPct val="150000"/>
              </a:lnSpc>
            </a:pPr>
            <a:r>
              <a:rPr kumimoji="1" lang="zh-CN" altLang="en-US" sz="2800" b="1" dirty="0">
                <a:latin typeface="Times New Roman" pitchFamily="18" charset="0"/>
              </a:rPr>
              <a:t>（</a:t>
            </a:r>
            <a:r>
              <a:rPr kumimoji="1" lang="en-US" altLang="zh-CN" sz="2800" b="1" dirty="0">
                <a:latin typeface="Times New Roman" pitchFamily="18" charset="0"/>
              </a:rPr>
              <a:t>2</a:t>
            </a:r>
            <a:r>
              <a:rPr kumimoji="1" lang="zh-CN" altLang="en-US" sz="2800" b="1" dirty="0">
                <a:latin typeface="Times New Roman" pitchFamily="18" charset="0"/>
              </a:rPr>
              <a:t>）</a:t>
            </a:r>
            <a:r>
              <a:rPr kumimoji="1" lang="en-US" altLang="zh-CN" sz="2800" b="1" dirty="0">
                <a:latin typeface="Times New Roman" pitchFamily="18" charset="0"/>
              </a:rPr>
              <a:t>char  s[ ]="\t\v\\\0will\n";</a:t>
            </a:r>
          </a:p>
          <a:p>
            <a:pPr eaLnBrk="1" hangingPunct="1">
              <a:lnSpc>
                <a:spcPct val="150000"/>
              </a:lnSpc>
            </a:pPr>
            <a:r>
              <a:rPr kumimoji="1" lang="zh-CN" altLang="en-US" sz="2800" b="1" dirty="0">
                <a:latin typeface="Times New Roman" pitchFamily="18" charset="0"/>
              </a:rPr>
              <a:t>（</a:t>
            </a:r>
            <a:r>
              <a:rPr kumimoji="1" lang="en-US" altLang="zh-CN" sz="2800" b="1" dirty="0">
                <a:latin typeface="Times New Roman" pitchFamily="18" charset="0"/>
              </a:rPr>
              <a:t>3</a:t>
            </a:r>
            <a:r>
              <a:rPr kumimoji="1" lang="zh-CN" altLang="en-US" sz="2800" b="1" dirty="0">
                <a:latin typeface="Times New Roman" pitchFamily="18" charset="0"/>
              </a:rPr>
              <a:t>）</a:t>
            </a:r>
            <a:r>
              <a:rPr kumimoji="1" lang="en-US" altLang="zh-CN" sz="2800" b="1" dirty="0">
                <a:latin typeface="Times New Roman" pitchFamily="18" charset="0"/>
              </a:rPr>
              <a:t>char  s[ ]="\x69\082\n"; </a:t>
            </a:r>
          </a:p>
        </p:txBody>
      </p:sp>
      <p:sp>
        <p:nvSpPr>
          <p:cNvPr id="49161" name="Text Box 9"/>
          <p:cNvSpPr txBox="1">
            <a:spLocks noChangeArrowheads="1"/>
          </p:cNvSpPr>
          <p:nvPr/>
        </p:nvSpPr>
        <p:spPr bwMode="auto">
          <a:xfrm>
            <a:off x="5417225" y="5207912"/>
            <a:ext cx="335646"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b="1" dirty="0">
                <a:solidFill>
                  <a:srgbClr val="FF0000"/>
                </a:solidFill>
                <a:latin typeface="Times New Roman" pitchFamily="18" charset="0"/>
              </a:rPr>
              <a:t>1</a:t>
            </a:r>
            <a:endParaRPr kumimoji="1" lang="en-US" altLang="zh-CN" sz="2000" b="1" dirty="0">
              <a:solidFill>
                <a:srgbClr val="FF0000"/>
              </a:solidFill>
              <a:latin typeface="Times New Roman" pitchFamily="18" charset="0"/>
            </a:endParaRPr>
          </a:p>
        </p:txBody>
      </p:sp>
      <p:sp>
        <p:nvSpPr>
          <p:cNvPr id="7" name="Text Box 13"/>
          <p:cNvSpPr txBox="1">
            <a:spLocks noChangeArrowheads="1"/>
          </p:cNvSpPr>
          <p:nvPr/>
        </p:nvSpPr>
        <p:spPr bwMode="auto">
          <a:xfrm>
            <a:off x="5002046" y="466719"/>
            <a:ext cx="3436101" cy="1424109"/>
          </a:xfrm>
          <a:prstGeom prst="rect">
            <a:avLst/>
          </a:prstGeom>
          <a:solidFill>
            <a:schemeClr val="bg2"/>
          </a:solidFill>
          <a:ln w="38100">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zh-CN" altLang="en-US" sz="2400" b="1" dirty="0">
                <a:latin typeface="Times New Roman" pitchFamily="18" charset="0"/>
              </a:rPr>
              <a:t>已知：</a:t>
            </a:r>
            <a:r>
              <a:rPr kumimoji="1" lang="en-US" altLang="zh-CN" sz="2400" b="1" dirty="0">
                <a:latin typeface="Times New Roman" pitchFamily="18" charset="0"/>
              </a:rPr>
              <a:t>s1[20]="hello";</a:t>
            </a:r>
          </a:p>
          <a:p>
            <a:pPr eaLnBrk="1" hangingPunct="1">
              <a:lnSpc>
                <a:spcPct val="120000"/>
              </a:lnSpc>
            </a:pPr>
            <a:r>
              <a:rPr kumimoji="1" lang="zh-CN" altLang="en-US" sz="2400" b="1" dirty="0">
                <a:latin typeface="Times New Roman" pitchFamily="18" charset="0"/>
              </a:rPr>
              <a:t>区别：</a:t>
            </a:r>
            <a:r>
              <a:rPr kumimoji="1" lang="en-US" altLang="zh-CN" sz="2400" b="1" dirty="0" err="1">
                <a:latin typeface="Times New Roman" pitchFamily="18" charset="0"/>
              </a:rPr>
              <a:t>strlen</a:t>
            </a:r>
            <a:r>
              <a:rPr kumimoji="1" lang="en-US" altLang="zh-CN" sz="2400" b="1" dirty="0">
                <a:latin typeface="Times New Roman" pitchFamily="18" charset="0"/>
              </a:rPr>
              <a:t>(s1)</a:t>
            </a:r>
          </a:p>
          <a:p>
            <a:pPr eaLnBrk="1" hangingPunct="1">
              <a:lnSpc>
                <a:spcPct val="120000"/>
              </a:lnSpc>
            </a:pPr>
            <a:r>
              <a:rPr kumimoji="1" lang="en-US" altLang="zh-CN" sz="2400" b="1" dirty="0">
                <a:latin typeface="Times New Roman" pitchFamily="18" charset="0"/>
              </a:rPr>
              <a:t>             </a:t>
            </a:r>
            <a:r>
              <a:rPr kumimoji="1" lang="en-US" altLang="zh-CN" sz="2400" b="1" dirty="0" err="1">
                <a:latin typeface="Times New Roman" pitchFamily="18" charset="0"/>
              </a:rPr>
              <a:t>sizeof</a:t>
            </a:r>
            <a:r>
              <a:rPr kumimoji="1" lang="en-US" altLang="zh-CN" sz="2400" b="1" dirty="0">
                <a:latin typeface="Times New Roman" pitchFamily="18" charset="0"/>
              </a:rPr>
              <a:t>(s1)</a:t>
            </a:r>
          </a:p>
        </p:txBody>
      </p:sp>
      <p:sp>
        <p:nvSpPr>
          <p:cNvPr id="9" name="Text Box 13"/>
          <p:cNvSpPr txBox="1">
            <a:spLocks noChangeArrowheads="1"/>
          </p:cNvSpPr>
          <p:nvPr/>
        </p:nvSpPr>
        <p:spPr bwMode="auto">
          <a:xfrm>
            <a:off x="7596336" y="908720"/>
            <a:ext cx="396122" cy="980911"/>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400" b="1" dirty="0">
                <a:solidFill>
                  <a:srgbClr val="FF0000"/>
                </a:solidFill>
                <a:latin typeface="Times New Roman" pitchFamily="18" charset="0"/>
              </a:rPr>
              <a:t>5</a:t>
            </a:r>
          </a:p>
          <a:p>
            <a:pPr eaLnBrk="1" hangingPunct="1">
              <a:lnSpc>
                <a:spcPct val="120000"/>
              </a:lnSpc>
            </a:pPr>
            <a:r>
              <a:rPr kumimoji="1" lang="en-US" altLang="zh-CN" sz="2400" b="1" dirty="0">
                <a:solidFill>
                  <a:srgbClr val="FF0000"/>
                </a:solidFill>
                <a:latin typeface="Times New Roman" pitchFamily="18" charset="0"/>
              </a:rPr>
              <a:t>6</a:t>
            </a:r>
          </a:p>
        </p:txBody>
      </p:sp>
      <p:sp>
        <p:nvSpPr>
          <p:cNvPr id="8" name="Text Box 9"/>
          <p:cNvSpPr txBox="1">
            <a:spLocks noChangeArrowheads="1"/>
          </p:cNvSpPr>
          <p:nvPr/>
        </p:nvSpPr>
        <p:spPr bwMode="auto">
          <a:xfrm>
            <a:off x="5508104" y="4581128"/>
            <a:ext cx="489534"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zh-CN" sz="2400" b="1" dirty="0">
                <a:solidFill>
                  <a:srgbClr val="FF0000"/>
                </a:solidFill>
                <a:latin typeface="Times New Roman" pitchFamily="18" charset="0"/>
              </a:rPr>
              <a:t>3  </a:t>
            </a:r>
            <a:endParaRPr kumimoji="1" lang="en-US" altLang="zh-CN" sz="2000" b="1" dirty="0">
              <a:solidFill>
                <a:srgbClr val="FF0000"/>
              </a:solidFill>
              <a:latin typeface="Times New Roman" pitchFamily="18" charset="0"/>
            </a:endParaRPr>
          </a:p>
        </p:txBody>
      </p:sp>
      <p:sp>
        <p:nvSpPr>
          <p:cNvPr id="10" name="Text Box 9"/>
          <p:cNvSpPr txBox="1">
            <a:spLocks noChangeArrowheads="1"/>
          </p:cNvSpPr>
          <p:nvPr/>
        </p:nvSpPr>
        <p:spPr bwMode="auto">
          <a:xfrm>
            <a:off x="7272662" y="3959426"/>
            <a:ext cx="566479"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400" b="1" dirty="0">
                <a:solidFill>
                  <a:srgbClr val="FF0000"/>
                </a:solidFill>
                <a:latin typeface="Times New Roman" pitchFamily="18" charset="0"/>
              </a:rPr>
              <a:t>1</a:t>
            </a:r>
            <a:r>
              <a:rPr kumimoji="1" lang="zh-CN" altLang="zh-CN" sz="2400" b="1" dirty="0">
                <a:solidFill>
                  <a:srgbClr val="FF0000"/>
                </a:solidFill>
                <a:latin typeface="Times New Roman" pitchFamily="18" charset="0"/>
              </a:rPr>
              <a:t>   </a:t>
            </a:r>
            <a:endParaRPr kumimoji="1" lang="en-US" altLang="zh-CN" sz="2000" b="1" dirty="0">
              <a:solidFill>
                <a:srgbClr val="FF0000"/>
              </a:solidFill>
              <a:latin typeface="Times New Roman" pitchFamily="18" charset="0"/>
            </a:endParaRPr>
          </a:p>
        </p:txBody>
      </p:sp>
      <p:pic>
        <p:nvPicPr>
          <p:cNvPr id="11" name="Picture 9" descr="png-0014">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7858">
            <a:off x="7556609" y="5457610"/>
            <a:ext cx="1112838" cy="111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69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200"/>
                                  </p:stCondLst>
                                  <p:childTnLst>
                                    <p:set>
                                      <p:cBhvr>
                                        <p:cTn id="6" dur="1" fill="hold">
                                          <p:stCondLst>
                                            <p:cond delay="0"/>
                                          </p:stCondLst>
                                        </p:cTn>
                                        <p:tgtEl>
                                          <p:spTgt spid="49159">
                                            <p:bg/>
                                          </p:spTgt>
                                        </p:tgtEl>
                                        <p:attrNameLst>
                                          <p:attrName>style.visibility</p:attrName>
                                        </p:attrNameLst>
                                      </p:cBhvr>
                                      <p:to>
                                        <p:strVal val="visible"/>
                                      </p:to>
                                    </p:set>
                                    <p:animEffect transition="in" filter="barn(inVertical)">
                                      <p:cBhvr>
                                        <p:cTn id="7" dur="500"/>
                                        <p:tgtEl>
                                          <p:spTgt spid="49159">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200"/>
                                  </p:stCondLst>
                                  <p:childTnLst>
                                    <p:set>
                                      <p:cBhvr>
                                        <p:cTn id="11" dur="1" fill="hold">
                                          <p:stCondLst>
                                            <p:cond delay="0"/>
                                          </p:stCondLst>
                                        </p:cTn>
                                        <p:tgtEl>
                                          <p:spTgt spid="49159">
                                            <p:txEl>
                                              <p:pRg st="0" end="0"/>
                                            </p:txEl>
                                          </p:spTgt>
                                        </p:tgtEl>
                                        <p:attrNameLst>
                                          <p:attrName>style.visibility</p:attrName>
                                        </p:attrNameLst>
                                      </p:cBhvr>
                                      <p:to>
                                        <p:strVal val="visible"/>
                                      </p:to>
                                    </p:set>
                                    <p:animEffect transition="in" filter="barn(inVertical)">
                                      <p:cBhvr>
                                        <p:cTn id="12" dur="500"/>
                                        <p:tgtEl>
                                          <p:spTgt spid="491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200"/>
                                  </p:stCondLst>
                                  <p:childTnLst>
                                    <p:set>
                                      <p:cBhvr>
                                        <p:cTn id="16" dur="1" fill="hold">
                                          <p:stCondLst>
                                            <p:cond delay="0"/>
                                          </p:stCondLst>
                                        </p:cTn>
                                        <p:tgtEl>
                                          <p:spTgt spid="49159">
                                            <p:txEl>
                                              <p:pRg st="1" end="1"/>
                                            </p:txEl>
                                          </p:spTgt>
                                        </p:tgtEl>
                                        <p:attrNameLst>
                                          <p:attrName>style.visibility</p:attrName>
                                        </p:attrNameLst>
                                      </p:cBhvr>
                                      <p:to>
                                        <p:strVal val="visible"/>
                                      </p:to>
                                    </p:set>
                                    <p:animEffect transition="in" filter="barn(inVertical)">
                                      <p:cBhvr>
                                        <p:cTn id="17" dur="500"/>
                                        <p:tgtEl>
                                          <p:spTgt spid="491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200"/>
                                  </p:stCondLst>
                                  <p:childTnLst>
                                    <p:set>
                                      <p:cBhvr>
                                        <p:cTn id="21" dur="1" fill="hold">
                                          <p:stCondLst>
                                            <p:cond delay="0"/>
                                          </p:stCondLst>
                                        </p:cTn>
                                        <p:tgtEl>
                                          <p:spTgt spid="49159">
                                            <p:txEl>
                                              <p:pRg st="2" end="2"/>
                                            </p:txEl>
                                          </p:spTgt>
                                        </p:tgtEl>
                                        <p:attrNameLst>
                                          <p:attrName>style.visibility</p:attrName>
                                        </p:attrNameLst>
                                      </p:cBhvr>
                                      <p:to>
                                        <p:strVal val="visible"/>
                                      </p:to>
                                    </p:set>
                                    <p:animEffect transition="in" filter="barn(inVertical)">
                                      <p:cBhvr>
                                        <p:cTn id="22" dur="500"/>
                                        <p:tgtEl>
                                          <p:spTgt spid="491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200"/>
                                  </p:stCondLst>
                                  <p:childTnLst>
                                    <p:set>
                                      <p:cBhvr>
                                        <p:cTn id="26" dur="1" fill="hold">
                                          <p:stCondLst>
                                            <p:cond delay="0"/>
                                          </p:stCondLst>
                                        </p:cTn>
                                        <p:tgtEl>
                                          <p:spTgt spid="49159">
                                            <p:txEl>
                                              <p:pRg st="3" end="3"/>
                                            </p:txEl>
                                          </p:spTgt>
                                        </p:tgtEl>
                                        <p:attrNameLst>
                                          <p:attrName>style.visibility</p:attrName>
                                        </p:attrNameLst>
                                      </p:cBhvr>
                                      <p:to>
                                        <p:strVal val="visible"/>
                                      </p:to>
                                    </p:set>
                                    <p:animEffect transition="in" filter="barn(inVertical)">
                                      <p:cBhvr>
                                        <p:cTn id="27" dur="500"/>
                                        <p:tgtEl>
                                          <p:spTgt spid="491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out)">
                                      <p:cBhvr>
                                        <p:cTn id="32" dur="500"/>
                                        <p:tgtEl>
                                          <p:spTgt spid="7"/>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ox(out)">
                                      <p:cBhvr>
                                        <p:cTn id="37" dur="500"/>
                                        <p:tgtEl>
                                          <p:spTgt spid="9"/>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out)">
                                      <p:cBhvr>
                                        <p:cTn id="42" dur="500"/>
                                        <p:tgtEl>
                                          <p:spTgt spid="6"/>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box(out)">
                                      <p:cBhvr>
                                        <p:cTn id="47" dur="500"/>
                                        <p:tgtEl>
                                          <p:spTgt spid="10">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box(out)">
                                      <p:cBhvr>
                                        <p:cTn id="52" dur="500"/>
                                        <p:tgtEl>
                                          <p:spTgt spid="8">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49161">
                                            <p:txEl>
                                              <p:pRg st="0" end="0"/>
                                            </p:txEl>
                                          </p:spTgt>
                                        </p:tgtEl>
                                        <p:attrNameLst>
                                          <p:attrName>style.visibility</p:attrName>
                                        </p:attrNameLst>
                                      </p:cBhvr>
                                      <p:to>
                                        <p:strVal val="visible"/>
                                      </p:to>
                                    </p:set>
                                    <p:animEffect transition="in" filter="box(out)">
                                      <p:cBhvr>
                                        <p:cTn id="57" dur="500"/>
                                        <p:tgtEl>
                                          <p:spTgt spid="49161">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build="p" animBg="1"/>
      <p:bldP spid="6" grpId="0" animBg="1" autoUpdateAnimBg="0"/>
      <p:bldP spid="49161" grpId="0" build="p" autoUpdateAnimBg="0"/>
      <p:bldP spid="7" grpId="0" animBg="1" autoUpdateAnimBg="0"/>
      <p:bldP spid="9" grpId="0" animBg="1" autoUpdateAnimBg="0"/>
      <p:bldP spid="8" grpId="0" build="p" autoUpdateAnimBg="0"/>
      <p:bldP spid="10"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Text Box 5"/>
          <p:cNvSpPr txBox="1">
            <a:spLocks noChangeArrowheads="1"/>
          </p:cNvSpPr>
          <p:nvPr/>
        </p:nvSpPr>
        <p:spPr bwMode="auto">
          <a:xfrm>
            <a:off x="4946099" y="325768"/>
            <a:ext cx="34984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600" b="1" dirty="0">
                <a:solidFill>
                  <a:srgbClr val="C00000"/>
                </a:solidFill>
                <a:latin typeface="隶书" pitchFamily="49" charset="-122"/>
                <a:ea typeface="隶书" pitchFamily="49" charset="-122"/>
              </a:rPr>
              <a:t>例</a:t>
            </a:r>
            <a:r>
              <a:rPr kumimoji="1" lang="zh-CN" altLang="en-US" sz="2600" b="1" dirty="0">
                <a:solidFill>
                  <a:srgbClr val="C00000"/>
                </a:solidFill>
                <a:latin typeface="Times New Roman" pitchFamily="18" charset="0"/>
              </a:rPr>
              <a:t>  </a:t>
            </a:r>
            <a:r>
              <a:rPr kumimoji="1" lang="en-US" altLang="zh-CN" sz="2600" b="1" dirty="0" err="1">
                <a:solidFill>
                  <a:srgbClr val="C00000"/>
                </a:solidFill>
                <a:latin typeface="Times New Roman" pitchFamily="18" charset="0"/>
              </a:rPr>
              <a:t>strcmp</a:t>
            </a:r>
            <a:r>
              <a:rPr kumimoji="1" lang="zh-CN" altLang="en-US" sz="2600" b="1" dirty="0">
                <a:solidFill>
                  <a:srgbClr val="C00000"/>
                </a:solidFill>
                <a:latin typeface="隶书" pitchFamily="49" charset="-122"/>
                <a:ea typeface="隶书" pitchFamily="49" charset="-122"/>
              </a:rPr>
              <a:t>与</a:t>
            </a:r>
            <a:r>
              <a:rPr kumimoji="1" lang="en-US" altLang="zh-CN" sz="2600" b="1" dirty="0" err="1">
                <a:solidFill>
                  <a:srgbClr val="C00000"/>
                </a:solidFill>
                <a:latin typeface="Times New Roman" pitchFamily="18" charset="0"/>
              </a:rPr>
              <a:t>strlen</a:t>
            </a:r>
            <a:r>
              <a:rPr kumimoji="1" lang="zh-CN" altLang="zh-CN" sz="2600" b="1" dirty="0">
                <a:solidFill>
                  <a:srgbClr val="C00000"/>
                </a:solidFill>
                <a:latin typeface="隶书" pitchFamily="49" charset="-122"/>
                <a:ea typeface="隶书" pitchFamily="49" charset="-122"/>
              </a:rPr>
              <a:t>举例</a:t>
            </a:r>
            <a:endParaRPr kumimoji="1" lang="zh-CN" altLang="en-US" sz="2600" b="1" dirty="0">
              <a:solidFill>
                <a:srgbClr val="C00000"/>
              </a:solidFill>
              <a:latin typeface="隶书" pitchFamily="49" charset="-122"/>
              <a:ea typeface="隶书" pitchFamily="49" charset="-122"/>
            </a:endParaRPr>
          </a:p>
        </p:txBody>
      </p:sp>
      <p:sp>
        <p:nvSpPr>
          <p:cNvPr id="6" name="Text Box 11"/>
          <p:cNvSpPr txBox="1">
            <a:spLocks noChangeArrowheads="1"/>
          </p:cNvSpPr>
          <p:nvPr/>
        </p:nvSpPr>
        <p:spPr bwMode="auto">
          <a:xfrm>
            <a:off x="208261" y="260893"/>
            <a:ext cx="4058940" cy="4089454"/>
          </a:xfrm>
          <a:prstGeom prst="rect">
            <a:avLst/>
          </a:prstGeom>
          <a:solidFill>
            <a:schemeClr val="bg1"/>
          </a:solidFill>
          <a:ln w="38100">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200" b="1" dirty="0">
                <a:latin typeface="Times New Roman" pitchFamily="18" charset="0"/>
              </a:rPr>
              <a:t>#include &lt;</a:t>
            </a:r>
            <a:r>
              <a:rPr kumimoji="1" lang="en-US" altLang="zh-CN" sz="2200" b="1" dirty="0" err="1">
                <a:latin typeface="Times New Roman" pitchFamily="18" charset="0"/>
              </a:rPr>
              <a:t>string.h</a:t>
            </a:r>
            <a:r>
              <a:rPr kumimoji="1" lang="en-US" altLang="zh-CN" sz="2200" b="1" dirty="0">
                <a:latin typeface="Times New Roman" pitchFamily="18" charset="0"/>
              </a:rPr>
              <a:t>&gt;</a:t>
            </a:r>
          </a:p>
          <a:p>
            <a:pPr eaLnBrk="1" hangingPunct="1">
              <a:lnSpc>
                <a:spcPct val="120000"/>
              </a:lnSpc>
            </a:pPr>
            <a:r>
              <a:rPr kumimoji="1" lang="en-US" altLang="zh-CN" sz="2200" b="1" dirty="0">
                <a:latin typeface="Times New Roman" pitchFamily="18" charset="0"/>
              </a:rPr>
              <a:t>#include &lt;</a:t>
            </a:r>
            <a:r>
              <a:rPr kumimoji="1" lang="en-US" altLang="zh-CN" sz="2200" b="1" dirty="0" err="1">
                <a:latin typeface="Times New Roman" pitchFamily="18" charset="0"/>
              </a:rPr>
              <a:t>stdio.h</a:t>
            </a:r>
            <a:r>
              <a:rPr kumimoji="1" lang="en-US" altLang="zh-CN" sz="2200" b="1" dirty="0">
                <a:latin typeface="Times New Roman" pitchFamily="18" charset="0"/>
              </a:rPr>
              <a:t>&gt;</a:t>
            </a:r>
          </a:p>
          <a:p>
            <a:pPr eaLnBrk="1" hangingPunct="1">
              <a:lnSpc>
                <a:spcPct val="120000"/>
              </a:lnSpc>
            </a:pPr>
            <a:r>
              <a:rPr kumimoji="1" lang="en-US" altLang="zh-CN" sz="2200" b="1" dirty="0">
                <a:latin typeface="Times New Roman" pitchFamily="18" charset="0"/>
              </a:rPr>
              <a:t>void main()</a:t>
            </a:r>
          </a:p>
          <a:p>
            <a:pPr eaLnBrk="1" hangingPunct="1">
              <a:lnSpc>
                <a:spcPct val="120000"/>
              </a:lnSpc>
            </a:pPr>
            <a:r>
              <a:rPr kumimoji="1" lang="en-US" altLang="zh-CN" sz="2200" b="1" dirty="0">
                <a:latin typeface="Times New Roman" pitchFamily="18" charset="0"/>
              </a:rPr>
              <a:t>{  </a:t>
            </a:r>
          </a:p>
          <a:p>
            <a:pPr eaLnBrk="1" hangingPunct="1">
              <a:lnSpc>
                <a:spcPct val="120000"/>
              </a:lnSpc>
            </a:pPr>
            <a:r>
              <a:rPr kumimoji="1" lang="en-US" altLang="zh-CN" sz="2200" b="1" dirty="0">
                <a:latin typeface="Times New Roman" pitchFamily="18" charset="0"/>
              </a:rPr>
              <a:t>    char str1[]="Hello!", </a:t>
            </a:r>
            <a:r>
              <a:rPr kumimoji="1" lang="en-US" altLang="zh-CN" sz="2200" b="1" dirty="0" err="1">
                <a:latin typeface="Times New Roman" pitchFamily="18" charset="0"/>
              </a:rPr>
              <a:t>str</a:t>
            </a:r>
            <a:r>
              <a:rPr kumimoji="1" lang="en-US" altLang="zh-CN" sz="2200" b="1" dirty="0">
                <a:latin typeface="Times New Roman" pitchFamily="18" charset="0"/>
              </a:rPr>
              <a:t>[20];</a:t>
            </a:r>
          </a:p>
          <a:p>
            <a:pPr eaLnBrk="1" hangingPunct="1">
              <a:lnSpc>
                <a:spcPct val="120000"/>
              </a:lnSpc>
            </a:pPr>
            <a:r>
              <a:rPr kumimoji="1" lang="en-US" altLang="zh-CN" sz="2200" b="1" dirty="0">
                <a:latin typeface="Times New Roman" pitchFamily="18" charset="0"/>
              </a:rPr>
              <a:t>    char str2[]="How are you?";</a:t>
            </a:r>
          </a:p>
          <a:p>
            <a:pPr eaLnBrk="1" hangingPunct="1">
              <a:lnSpc>
                <a:spcPct val="120000"/>
              </a:lnSpc>
            </a:pPr>
            <a:r>
              <a:rPr kumimoji="1" lang="en-US" altLang="zh-CN" sz="2200" b="1" dirty="0">
                <a:latin typeface="Times New Roman" pitchFamily="18" charset="0"/>
              </a:rPr>
              <a:t>    </a:t>
            </a:r>
            <a:r>
              <a:rPr kumimoji="1" lang="en-US" altLang="zh-CN" sz="2200" b="1" dirty="0" err="1">
                <a:latin typeface="Times New Roman" pitchFamily="18" charset="0"/>
              </a:rPr>
              <a:t>int</a:t>
            </a:r>
            <a:r>
              <a:rPr kumimoji="1" lang="en-US" altLang="zh-CN" sz="2200" b="1" dirty="0">
                <a:latin typeface="Times New Roman" pitchFamily="18" charset="0"/>
              </a:rPr>
              <a:t> len1,len2,len3;</a:t>
            </a:r>
          </a:p>
          <a:p>
            <a:pPr eaLnBrk="1" hangingPunct="1">
              <a:lnSpc>
                <a:spcPct val="120000"/>
              </a:lnSpc>
            </a:pPr>
            <a:r>
              <a:rPr kumimoji="1" lang="en-US" altLang="zh-CN" sz="2200" b="1" dirty="0">
                <a:solidFill>
                  <a:schemeClr val="bg2"/>
                </a:solidFill>
                <a:latin typeface="Times New Roman" pitchFamily="18" charset="0"/>
              </a:rPr>
              <a:t>    </a:t>
            </a:r>
            <a:r>
              <a:rPr kumimoji="1" lang="en-US" altLang="zh-CN" sz="2200" b="1" dirty="0">
                <a:solidFill>
                  <a:srgbClr val="0000FF"/>
                </a:solidFill>
                <a:latin typeface="Times New Roman" pitchFamily="18" charset="0"/>
              </a:rPr>
              <a:t>len1=</a:t>
            </a:r>
            <a:r>
              <a:rPr kumimoji="1" lang="en-US" altLang="zh-CN" sz="2200" b="1" dirty="0" err="1">
                <a:solidFill>
                  <a:srgbClr val="0000FF"/>
                </a:solidFill>
                <a:latin typeface="Times New Roman" pitchFamily="18" charset="0"/>
              </a:rPr>
              <a:t>strlen</a:t>
            </a:r>
            <a:r>
              <a:rPr kumimoji="1" lang="en-US" altLang="zh-CN" sz="2200" b="1" dirty="0">
                <a:solidFill>
                  <a:srgbClr val="0000FF"/>
                </a:solidFill>
                <a:latin typeface="Times New Roman" pitchFamily="18" charset="0"/>
              </a:rPr>
              <a:t>(str1);       </a:t>
            </a:r>
          </a:p>
          <a:p>
            <a:pPr eaLnBrk="1" hangingPunct="1">
              <a:lnSpc>
                <a:spcPct val="120000"/>
              </a:lnSpc>
            </a:pPr>
            <a:r>
              <a:rPr kumimoji="1" lang="en-US" altLang="zh-CN" sz="2200" b="1" dirty="0">
                <a:solidFill>
                  <a:srgbClr val="0000FF"/>
                </a:solidFill>
                <a:latin typeface="Times New Roman" pitchFamily="18" charset="0"/>
              </a:rPr>
              <a:t>    len2=</a:t>
            </a:r>
            <a:r>
              <a:rPr kumimoji="1" lang="en-US" altLang="zh-CN" sz="2200" b="1" dirty="0" err="1">
                <a:solidFill>
                  <a:srgbClr val="0000FF"/>
                </a:solidFill>
                <a:latin typeface="Times New Roman" pitchFamily="18" charset="0"/>
              </a:rPr>
              <a:t>strlen</a:t>
            </a:r>
            <a:r>
              <a:rPr kumimoji="1" lang="en-US" altLang="zh-CN" sz="2200" b="1" dirty="0">
                <a:solidFill>
                  <a:srgbClr val="0000FF"/>
                </a:solidFill>
                <a:latin typeface="Times New Roman" pitchFamily="18" charset="0"/>
              </a:rPr>
              <a:t>(str2);</a:t>
            </a:r>
          </a:p>
          <a:p>
            <a:pPr eaLnBrk="1" hangingPunct="1"/>
            <a:endParaRPr kumimoji="1" lang="en-US" altLang="zh-CN" sz="2200" b="1" dirty="0">
              <a:solidFill>
                <a:schemeClr val="bg2"/>
              </a:solidFill>
              <a:latin typeface="Times New Roman" pitchFamily="18" charset="0"/>
            </a:endParaRPr>
          </a:p>
        </p:txBody>
      </p:sp>
      <p:sp>
        <p:nvSpPr>
          <p:cNvPr id="7" name="Text Box 11"/>
          <p:cNvSpPr txBox="1">
            <a:spLocks noChangeArrowheads="1"/>
          </p:cNvSpPr>
          <p:nvPr/>
        </p:nvSpPr>
        <p:spPr bwMode="auto">
          <a:xfrm>
            <a:off x="4536164" y="1012232"/>
            <a:ext cx="4318328" cy="5837625"/>
          </a:xfrm>
          <a:prstGeom prst="rect">
            <a:avLst/>
          </a:prstGeom>
          <a:solidFill>
            <a:schemeClr val="bg1"/>
          </a:solidFill>
          <a:ln w="38100">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200" b="1" dirty="0">
                <a:solidFill>
                  <a:srgbClr val="C00000"/>
                </a:solidFill>
                <a:latin typeface="Times New Roman" pitchFamily="18" charset="0"/>
              </a:rPr>
              <a:t>if</a:t>
            </a:r>
            <a:r>
              <a:rPr kumimoji="1" lang="en-US" altLang="zh-CN" sz="2200" b="1" dirty="0">
                <a:solidFill>
                  <a:srgbClr val="FF3300"/>
                </a:solidFill>
                <a:latin typeface="Times New Roman" pitchFamily="18" charset="0"/>
              </a:rPr>
              <a:t>(</a:t>
            </a:r>
            <a:r>
              <a:rPr kumimoji="1" lang="en-US" altLang="zh-CN" sz="2200" b="1" dirty="0" err="1">
                <a:solidFill>
                  <a:srgbClr val="FF3300"/>
                </a:solidFill>
                <a:latin typeface="Times New Roman" pitchFamily="18" charset="0"/>
              </a:rPr>
              <a:t>strcmp</a:t>
            </a:r>
            <a:r>
              <a:rPr kumimoji="1" lang="en-US" altLang="zh-CN" sz="2200" b="1" dirty="0">
                <a:solidFill>
                  <a:srgbClr val="FF3300"/>
                </a:solidFill>
                <a:latin typeface="Times New Roman" pitchFamily="18" charset="0"/>
              </a:rPr>
              <a:t>(str1, str2)&gt;0)</a:t>
            </a:r>
            <a:endParaRPr kumimoji="1" lang="en-US" altLang="zh-CN" sz="2200" b="1" dirty="0">
              <a:solidFill>
                <a:schemeClr val="bg2"/>
              </a:solidFill>
              <a:latin typeface="Times New Roman" pitchFamily="18" charset="0"/>
            </a:endParaRPr>
          </a:p>
          <a:p>
            <a:pPr eaLnBrk="1" hangingPunct="1">
              <a:lnSpc>
                <a:spcPct val="120000"/>
              </a:lnSpc>
            </a:pPr>
            <a:r>
              <a:rPr kumimoji="1" lang="en-US" altLang="zh-CN" sz="2200" b="1" dirty="0">
                <a:latin typeface="Times New Roman" pitchFamily="18" charset="0"/>
              </a:rPr>
              <a:t>{ </a:t>
            </a:r>
            <a:r>
              <a:rPr kumimoji="1" lang="en-US" altLang="zh-CN" sz="2200" b="1" dirty="0">
                <a:solidFill>
                  <a:schemeClr val="bg2"/>
                </a:solidFill>
                <a:latin typeface="Times New Roman" pitchFamily="18" charset="0"/>
              </a:rPr>
              <a:t> </a:t>
            </a:r>
            <a:r>
              <a:rPr kumimoji="1" lang="en-US" altLang="zh-CN" sz="2200" b="1" dirty="0" err="1">
                <a:latin typeface="Times New Roman" pitchFamily="18" charset="0"/>
              </a:rPr>
              <a:t>strcpy</a:t>
            </a:r>
            <a:r>
              <a:rPr kumimoji="1" lang="en-US" altLang="zh-CN" sz="2200" b="1" dirty="0">
                <a:latin typeface="Times New Roman" pitchFamily="18" charset="0"/>
              </a:rPr>
              <a:t>(str,str1);     </a:t>
            </a:r>
          </a:p>
          <a:p>
            <a:pPr eaLnBrk="1" hangingPunct="1">
              <a:lnSpc>
                <a:spcPct val="120000"/>
              </a:lnSpc>
            </a:pPr>
            <a:r>
              <a:rPr kumimoji="1" lang="en-US" altLang="zh-CN" sz="2200" b="1" dirty="0">
                <a:latin typeface="Times New Roman" pitchFamily="18" charset="0"/>
              </a:rPr>
              <a:t>    </a:t>
            </a:r>
            <a:r>
              <a:rPr kumimoji="1" lang="en-US" altLang="zh-CN" sz="2200" b="1" dirty="0" err="1">
                <a:latin typeface="Times New Roman" pitchFamily="18" charset="0"/>
              </a:rPr>
              <a:t>strcat</a:t>
            </a:r>
            <a:r>
              <a:rPr kumimoji="1" lang="en-US" altLang="zh-CN" sz="2200" b="1" dirty="0">
                <a:latin typeface="Times New Roman" pitchFamily="18" charset="0"/>
              </a:rPr>
              <a:t>(str,str2);   }      </a:t>
            </a:r>
          </a:p>
          <a:p>
            <a:pPr eaLnBrk="1" hangingPunct="1">
              <a:lnSpc>
                <a:spcPct val="120000"/>
              </a:lnSpc>
              <a:spcBef>
                <a:spcPts val="1200"/>
              </a:spcBef>
            </a:pPr>
            <a:r>
              <a:rPr kumimoji="1" lang="en-US" altLang="zh-CN" sz="2200" b="1" dirty="0">
                <a:solidFill>
                  <a:srgbClr val="C00000"/>
                </a:solidFill>
                <a:latin typeface="Times New Roman" pitchFamily="18" charset="0"/>
              </a:rPr>
              <a:t>else  if </a:t>
            </a:r>
            <a:r>
              <a:rPr kumimoji="1" lang="en-US" altLang="zh-CN" sz="2200" b="1" dirty="0">
                <a:solidFill>
                  <a:srgbClr val="0070C0"/>
                </a:solidFill>
                <a:latin typeface="Times New Roman" pitchFamily="18" charset="0"/>
              </a:rPr>
              <a:t>(</a:t>
            </a:r>
            <a:r>
              <a:rPr kumimoji="1" lang="en-US" altLang="zh-CN" sz="2200" b="1" dirty="0" err="1">
                <a:solidFill>
                  <a:srgbClr val="0070C0"/>
                </a:solidFill>
                <a:latin typeface="Times New Roman" pitchFamily="18" charset="0"/>
              </a:rPr>
              <a:t>strcmp</a:t>
            </a:r>
            <a:r>
              <a:rPr kumimoji="1" lang="en-US" altLang="zh-CN" sz="2200" b="1" dirty="0">
                <a:solidFill>
                  <a:srgbClr val="0070C0"/>
                </a:solidFill>
                <a:latin typeface="Times New Roman" pitchFamily="18" charset="0"/>
              </a:rPr>
              <a:t>(str1, str2)&lt;0) </a:t>
            </a:r>
          </a:p>
          <a:p>
            <a:pPr eaLnBrk="1" hangingPunct="1">
              <a:lnSpc>
                <a:spcPct val="120000"/>
              </a:lnSpc>
              <a:spcBef>
                <a:spcPts val="0"/>
              </a:spcBef>
            </a:pPr>
            <a:r>
              <a:rPr kumimoji="1" lang="en-US" altLang="zh-CN" sz="2200" b="1" dirty="0">
                <a:latin typeface="Times New Roman" pitchFamily="18" charset="0"/>
              </a:rPr>
              <a:t>{ </a:t>
            </a:r>
            <a:r>
              <a:rPr kumimoji="1" lang="en-US" altLang="zh-CN" sz="2200" b="1" dirty="0">
                <a:solidFill>
                  <a:schemeClr val="bg2"/>
                </a:solidFill>
                <a:latin typeface="Times New Roman" pitchFamily="18" charset="0"/>
              </a:rPr>
              <a:t>  </a:t>
            </a:r>
            <a:r>
              <a:rPr kumimoji="1" lang="en-US" altLang="zh-CN" sz="2200" b="1" dirty="0" err="1">
                <a:solidFill>
                  <a:srgbClr val="0070C0"/>
                </a:solidFill>
                <a:latin typeface="Times New Roman" pitchFamily="18" charset="0"/>
              </a:rPr>
              <a:t>strcpy</a:t>
            </a:r>
            <a:r>
              <a:rPr kumimoji="1" lang="en-US" altLang="zh-CN" sz="2200" b="1" dirty="0">
                <a:solidFill>
                  <a:srgbClr val="0070C0"/>
                </a:solidFill>
                <a:latin typeface="Times New Roman" pitchFamily="18" charset="0"/>
              </a:rPr>
              <a:t>(str,str2);     </a:t>
            </a:r>
          </a:p>
          <a:p>
            <a:pPr eaLnBrk="1" hangingPunct="1">
              <a:lnSpc>
                <a:spcPct val="120000"/>
              </a:lnSpc>
            </a:pPr>
            <a:r>
              <a:rPr kumimoji="1" lang="en-US" altLang="zh-CN" sz="2200" b="1" dirty="0">
                <a:solidFill>
                  <a:srgbClr val="0070C0"/>
                </a:solidFill>
                <a:latin typeface="Times New Roman" pitchFamily="18" charset="0"/>
              </a:rPr>
              <a:t>     </a:t>
            </a:r>
            <a:r>
              <a:rPr kumimoji="1" lang="en-US" altLang="zh-CN" sz="2200" b="1" dirty="0" err="1">
                <a:solidFill>
                  <a:srgbClr val="0070C0"/>
                </a:solidFill>
                <a:latin typeface="Times New Roman" pitchFamily="18" charset="0"/>
              </a:rPr>
              <a:t>strcat</a:t>
            </a:r>
            <a:r>
              <a:rPr kumimoji="1" lang="en-US" altLang="zh-CN" sz="2200" b="1" dirty="0">
                <a:solidFill>
                  <a:srgbClr val="0070C0"/>
                </a:solidFill>
                <a:latin typeface="Times New Roman" pitchFamily="18" charset="0"/>
              </a:rPr>
              <a:t>(str,str1);   </a:t>
            </a:r>
            <a:r>
              <a:rPr kumimoji="1" lang="en-US" altLang="zh-CN" sz="2200" b="1" dirty="0">
                <a:latin typeface="Times New Roman" pitchFamily="18" charset="0"/>
              </a:rPr>
              <a:t>}</a:t>
            </a:r>
          </a:p>
          <a:p>
            <a:pPr eaLnBrk="1" hangingPunct="1">
              <a:lnSpc>
                <a:spcPct val="120000"/>
              </a:lnSpc>
              <a:spcBef>
                <a:spcPts val="1200"/>
              </a:spcBef>
            </a:pPr>
            <a:r>
              <a:rPr kumimoji="1" lang="en-US" altLang="zh-CN" sz="2200" b="1" dirty="0">
                <a:solidFill>
                  <a:srgbClr val="C00000"/>
                </a:solidFill>
                <a:latin typeface="Times New Roman" pitchFamily="18" charset="0"/>
              </a:rPr>
              <a:t>else </a:t>
            </a:r>
            <a:r>
              <a:rPr kumimoji="1" lang="en-US" altLang="zh-CN" sz="2200" b="1" dirty="0">
                <a:solidFill>
                  <a:srgbClr val="002060"/>
                </a:solidFill>
                <a:latin typeface="Times New Roman" pitchFamily="18" charset="0"/>
              </a:rPr>
              <a:t>   </a:t>
            </a:r>
          </a:p>
          <a:p>
            <a:pPr eaLnBrk="1" hangingPunct="1">
              <a:lnSpc>
                <a:spcPct val="120000"/>
              </a:lnSpc>
            </a:pPr>
            <a:r>
              <a:rPr kumimoji="1" lang="en-US" altLang="zh-CN" sz="2200" b="1" dirty="0">
                <a:solidFill>
                  <a:srgbClr val="002060"/>
                </a:solidFill>
                <a:latin typeface="Times New Roman" pitchFamily="18" charset="0"/>
              </a:rPr>
              <a:t>      </a:t>
            </a:r>
            <a:r>
              <a:rPr kumimoji="1" lang="en-US" altLang="zh-CN" sz="2200" b="1" dirty="0" err="1">
                <a:latin typeface="Times New Roman" pitchFamily="18" charset="0"/>
              </a:rPr>
              <a:t>strcpy</a:t>
            </a:r>
            <a:r>
              <a:rPr kumimoji="1" lang="en-US" altLang="zh-CN" sz="2200" b="1" dirty="0">
                <a:latin typeface="Times New Roman" pitchFamily="18" charset="0"/>
              </a:rPr>
              <a:t>(str,str1);</a:t>
            </a:r>
          </a:p>
          <a:p>
            <a:pPr eaLnBrk="1" hangingPunct="1">
              <a:lnSpc>
                <a:spcPct val="120000"/>
              </a:lnSpc>
            </a:pPr>
            <a:r>
              <a:rPr kumimoji="1" lang="en-US" altLang="zh-CN" sz="2200" b="1" dirty="0">
                <a:latin typeface="Times New Roman" pitchFamily="18" charset="0"/>
              </a:rPr>
              <a:t>len3=</a:t>
            </a:r>
            <a:r>
              <a:rPr kumimoji="1" lang="en-US" altLang="zh-CN" sz="2200" b="1" dirty="0" err="1">
                <a:latin typeface="Times New Roman" pitchFamily="18" charset="0"/>
              </a:rPr>
              <a:t>strlen</a:t>
            </a:r>
            <a:r>
              <a:rPr kumimoji="1" lang="en-US" altLang="zh-CN" sz="2200" b="1" dirty="0">
                <a:latin typeface="Times New Roman" pitchFamily="18" charset="0"/>
              </a:rPr>
              <a:t>(</a:t>
            </a:r>
            <a:r>
              <a:rPr kumimoji="1" lang="en-US" altLang="zh-CN" sz="2200" b="1" dirty="0" err="1">
                <a:latin typeface="Times New Roman" pitchFamily="18" charset="0"/>
              </a:rPr>
              <a:t>str</a:t>
            </a:r>
            <a:r>
              <a:rPr kumimoji="1" lang="en-US" altLang="zh-CN" sz="2200" b="1" dirty="0">
                <a:latin typeface="Times New Roman" pitchFamily="18" charset="0"/>
              </a:rPr>
              <a:t>);</a:t>
            </a:r>
          </a:p>
          <a:p>
            <a:pPr eaLnBrk="1" hangingPunct="1">
              <a:lnSpc>
                <a:spcPct val="120000"/>
              </a:lnSpc>
            </a:pPr>
            <a:r>
              <a:rPr kumimoji="1" lang="en-US" altLang="zh-CN" sz="2200" b="1" dirty="0">
                <a:latin typeface="Times New Roman" pitchFamily="18" charset="0"/>
              </a:rPr>
              <a:t>puts(</a:t>
            </a:r>
            <a:r>
              <a:rPr kumimoji="1" lang="en-US" altLang="zh-CN" sz="2200" b="1" dirty="0" err="1">
                <a:latin typeface="Times New Roman" pitchFamily="18" charset="0"/>
              </a:rPr>
              <a:t>str</a:t>
            </a:r>
            <a:r>
              <a:rPr kumimoji="1" lang="en-US" altLang="zh-CN" sz="2200" b="1" dirty="0">
                <a:latin typeface="Times New Roman" pitchFamily="18" charset="0"/>
              </a:rPr>
              <a:t>);</a:t>
            </a:r>
          </a:p>
          <a:p>
            <a:pPr eaLnBrk="1" hangingPunct="1">
              <a:lnSpc>
                <a:spcPct val="120000"/>
              </a:lnSpc>
            </a:pPr>
            <a:r>
              <a:rPr kumimoji="1" lang="en-US" altLang="zh-CN" sz="2200" b="1" dirty="0" err="1">
                <a:latin typeface="Times New Roman" pitchFamily="18" charset="0"/>
              </a:rPr>
              <a:t>printf</a:t>
            </a:r>
            <a:r>
              <a:rPr kumimoji="1" lang="en-US" altLang="zh-CN" sz="2200" b="1" dirty="0">
                <a:latin typeface="Times New Roman" pitchFamily="18" charset="0"/>
              </a:rPr>
              <a:t>("L1=%d,L2=%d,L3=%d",</a:t>
            </a:r>
          </a:p>
          <a:p>
            <a:pPr eaLnBrk="1" hangingPunct="1">
              <a:lnSpc>
                <a:spcPct val="120000"/>
              </a:lnSpc>
            </a:pPr>
            <a:r>
              <a:rPr kumimoji="1" lang="en-US" altLang="zh-CN" sz="2200" b="1" dirty="0">
                <a:latin typeface="Times New Roman" pitchFamily="18" charset="0"/>
              </a:rPr>
              <a:t>              len1,len2,len3);</a:t>
            </a:r>
          </a:p>
          <a:p>
            <a:pPr eaLnBrk="1" hangingPunct="1">
              <a:lnSpc>
                <a:spcPct val="120000"/>
              </a:lnSpc>
            </a:pPr>
            <a:r>
              <a:rPr kumimoji="1" lang="en-US" altLang="zh-CN" sz="2200" b="1" dirty="0">
                <a:latin typeface="Times New Roman" pitchFamily="18" charset="0"/>
              </a:rPr>
              <a:t>}</a:t>
            </a:r>
          </a:p>
        </p:txBody>
      </p:sp>
      <p:sp>
        <p:nvSpPr>
          <p:cNvPr id="8" name="Text Box 13"/>
          <p:cNvSpPr txBox="1">
            <a:spLocks noChangeArrowheads="1"/>
          </p:cNvSpPr>
          <p:nvPr/>
        </p:nvSpPr>
        <p:spPr bwMode="auto">
          <a:xfrm>
            <a:off x="208261" y="4639550"/>
            <a:ext cx="4058940" cy="1202510"/>
          </a:xfrm>
          <a:prstGeom prst="rect">
            <a:avLst/>
          </a:prstGeom>
          <a:solidFill>
            <a:schemeClr val="bg2"/>
          </a:solidFill>
          <a:ln w="38100">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50000"/>
              </a:lnSpc>
            </a:pPr>
            <a:r>
              <a:rPr kumimoji="1" lang="en-US" altLang="zh-CN" sz="2400" b="1" dirty="0">
                <a:solidFill>
                  <a:srgbClr val="C00000"/>
                </a:solidFill>
                <a:latin typeface="Times New Roman" pitchFamily="18" charset="0"/>
              </a:rPr>
              <a:t>How  are  </a:t>
            </a:r>
            <a:r>
              <a:rPr kumimoji="1" lang="en-US" altLang="zh-CN" sz="2400" b="1" dirty="0" err="1">
                <a:solidFill>
                  <a:srgbClr val="C00000"/>
                </a:solidFill>
                <a:latin typeface="Times New Roman" pitchFamily="18" charset="0"/>
              </a:rPr>
              <a:t>you?Hello</a:t>
            </a:r>
            <a:r>
              <a:rPr kumimoji="1" lang="en-US" altLang="zh-CN" sz="2400" b="1" dirty="0">
                <a:solidFill>
                  <a:srgbClr val="C00000"/>
                </a:solidFill>
                <a:latin typeface="Times New Roman" pitchFamily="18" charset="0"/>
              </a:rPr>
              <a:t>!</a:t>
            </a:r>
          </a:p>
          <a:p>
            <a:pPr eaLnBrk="1" hangingPunct="1">
              <a:lnSpc>
                <a:spcPct val="150000"/>
              </a:lnSpc>
            </a:pPr>
            <a:r>
              <a:rPr kumimoji="1" lang="en-US" altLang="zh-CN" sz="2400" b="1" dirty="0">
                <a:solidFill>
                  <a:srgbClr val="C00000"/>
                </a:solidFill>
                <a:latin typeface="Times New Roman" pitchFamily="18" charset="0"/>
              </a:rPr>
              <a:t>Len1=6,Len2=12,Len3=18</a:t>
            </a:r>
          </a:p>
        </p:txBody>
      </p:sp>
    </p:spTree>
    <p:extLst>
      <p:ext uri="{BB962C8B-B14F-4D97-AF65-F5344CB8AC3E}">
        <p14:creationId xmlns:p14="http://schemas.microsoft.com/office/powerpoint/2010/main" val="993258716"/>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barn(inVertical)">
                                      <p:cBhvr>
                                        <p:cTn id="7" dur="500"/>
                                        <p:tgtEl>
                                          <p:spTgt spid="6">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arn(inVertical)">
                                      <p:cBhvr>
                                        <p:cTn id="10" dur="500"/>
                                        <p:tgtEl>
                                          <p:spTgt spid="6">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arn(inVertical)">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barn(inVertical)">
                                      <p:cBhvr>
                                        <p:cTn id="24" dur="500"/>
                                        <p:tgtEl>
                                          <p:spTgt spid="6">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arn(inVertical)">
                                      <p:cBhvr>
                                        <p:cTn id="37" dur="500"/>
                                        <p:tgtEl>
                                          <p:spTgt spid="6">
                                            <p:txEl>
                                              <p:pRg st="7" end="7"/>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barn(inVertical)">
                                      <p:cBhvr>
                                        <p:cTn id="40" dur="500"/>
                                        <p:tgtEl>
                                          <p:spTgt spid="6">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7">
                                            <p:bg/>
                                          </p:spTgt>
                                        </p:tgtEl>
                                        <p:attrNameLst>
                                          <p:attrName>style.visibility</p:attrName>
                                        </p:attrNameLst>
                                      </p:cBhvr>
                                      <p:to>
                                        <p:strVal val="visible"/>
                                      </p:to>
                                    </p:set>
                                    <p:animEffect transition="in" filter="barn(inVertical)">
                                      <p:cBhvr>
                                        <p:cTn id="45" dur="500"/>
                                        <p:tgtEl>
                                          <p:spTgt spid="7">
                                            <p:bg/>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barn(inVertical)">
                                      <p:cBhvr>
                                        <p:cTn id="50" dur="500"/>
                                        <p:tgtEl>
                                          <p:spTgt spid="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animEffect transition="in" filter="barn(inVertical)">
                                      <p:cBhvr>
                                        <p:cTn id="55" dur="500"/>
                                        <p:tgtEl>
                                          <p:spTgt spid="7">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7">
                                            <p:txEl>
                                              <p:pRg st="6" end="6"/>
                                            </p:txEl>
                                          </p:spTgt>
                                        </p:tgtEl>
                                        <p:attrNameLst>
                                          <p:attrName>style.visibility</p:attrName>
                                        </p:attrNameLst>
                                      </p:cBhvr>
                                      <p:to>
                                        <p:strVal val="visible"/>
                                      </p:to>
                                    </p:set>
                                    <p:animEffect transition="in" filter="barn(inVertical)">
                                      <p:cBhvr>
                                        <p:cTn id="60" dur="500"/>
                                        <p:tgtEl>
                                          <p:spTgt spid="7">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animEffect transition="in" filter="barn(inVertical)">
                                      <p:cBhvr>
                                        <p:cTn id="65" dur="500"/>
                                        <p:tgtEl>
                                          <p:spTgt spid="7">
                                            <p:txEl>
                                              <p:pRg st="1" end="1"/>
                                            </p:txEl>
                                          </p:spTgt>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7">
                                            <p:txEl>
                                              <p:pRg st="2" end="2"/>
                                            </p:txEl>
                                          </p:spTgt>
                                        </p:tgtEl>
                                        <p:attrNameLst>
                                          <p:attrName>style.visibility</p:attrName>
                                        </p:attrNameLst>
                                      </p:cBhvr>
                                      <p:to>
                                        <p:strVal val="visible"/>
                                      </p:to>
                                    </p:set>
                                    <p:animEffect transition="in" filter="barn(inVertical)">
                                      <p:cBhvr>
                                        <p:cTn id="68" dur="500"/>
                                        <p:tgtEl>
                                          <p:spTgt spid="7">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7">
                                            <p:txEl>
                                              <p:pRg st="4" end="4"/>
                                            </p:txEl>
                                          </p:spTgt>
                                        </p:tgtEl>
                                        <p:attrNameLst>
                                          <p:attrName>style.visibility</p:attrName>
                                        </p:attrNameLst>
                                      </p:cBhvr>
                                      <p:to>
                                        <p:strVal val="visible"/>
                                      </p:to>
                                    </p:set>
                                    <p:animEffect transition="in" filter="barn(inVertical)">
                                      <p:cBhvr>
                                        <p:cTn id="73" dur="500"/>
                                        <p:tgtEl>
                                          <p:spTgt spid="7">
                                            <p:txEl>
                                              <p:pRg st="4" end="4"/>
                                            </p:txEl>
                                          </p:spTgt>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7">
                                            <p:txEl>
                                              <p:pRg st="5" end="5"/>
                                            </p:txEl>
                                          </p:spTgt>
                                        </p:tgtEl>
                                        <p:attrNameLst>
                                          <p:attrName>style.visibility</p:attrName>
                                        </p:attrNameLst>
                                      </p:cBhvr>
                                      <p:to>
                                        <p:strVal val="visible"/>
                                      </p:to>
                                    </p:set>
                                    <p:animEffect transition="in" filter="barn(inVertical)">
                                      <p:cBhvr>
                                        <p:cTn id="76" dur="500"/>
                                        <p:tgtEl>
                                          <p:spTgt spid="7">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7">
                                            <p:txEl>
                                              <p:pRg st="7" end="7"/>
                                            </p:txEl>
                                          </p:spTgt>
                                        </p:tgtEl>
                                        <p:attrNameLst>
                                          <p:attrName>style.visibility</p:attrName>
                                        </p:attrNameLst>
                                      </p:cBhvr>
                                      <p:to>
                                        <p:strVal val="visible"/>
                                      </p:to>
                                    </p:set>
                                    <p:animEffect transition="in" filter="barn(inVertical)">
                                      <p:cBhvr>
                                        <p:cTn id="81" dur="500"/>
                                        <p:tgtEl>
                                          <p:spTgt spid="7">
                                            <p:txEl>
                                              <p:pRg st="7" end="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7">
                                            <p:txEl>
                                              <p:pRg st="8" end="8"/>
                                            </p:txEl>
                                          </p:spTgt>
                                        </p:tgtEl>
                                        <p:attrNameLst>
                                          <p:attrName>style.visibility</p:attrName>
                                        </p:attrNameLst>
                                      </p:cBhvr>
                                      <p:to>
                                        <p:strVal val="visible"/>
                                      </p:to>
                                    </p:set>
                                    <p:animEffect transition="in" filter="barn(inVertical)">
                                      <p:cBhvr>
                                        <p:cTn id="86" dur="500"/>
                                        <p:tgtEl>
                                          <p:spTgt spid="7">
                                            <p:txEl>
                                              <p:pRg st="8" end="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7">
                                            <p:txEl>
                                              <p:pRg st="9" end="9"/>
                                            </p:txEl>
                                          </p:spTgt>
                                        </p:tgtEl>
                                        <p:attrNameLst>
                                          <p:attrName>style.visibility</p:attrName>
                                        </p:attrNameLst>
                                      </p:cBhvr>
                                      <p:to>
                                        <p:strVal val="visible"/>
                                      </p:to>
                                    </p:set>
                                    <p:animEffect transition="in" filter="barn(inVertical)">
                                      <p:cBhvr>
                                        <p:cTn id="91" dur="500"/>
                                        <p:tgtEl>
                                          <p:spTgt spid="7">
                                            <p:txEl>
                                              <p:pRg st="9" end="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7">
                                            <p:txEl>
                                              <p:pRg st="10" end="10"/>
                                            </p:txEl>
                                          </p:spTgt>
                                        </p:tgtEl>
                                        <p:attrNameLst>
                                          <p:attrName>style.visibility</p:attrName>
                                        </p:attrNameLst>
                                      </p:cBhvr>
                                      <p:to>
                                        <p:strVal val="visible"/>
                                      </p:to>
                                    </p:set>
                                    <p:animEffect transition="in" filter="barn(inVertical)">
                                      <p:cBhvr>
                                        <p:cTn id="96" dur="500"/>
                                        <p:tgtEl>
                                          <p:spTgt spid="7">
                                            <p:txEl>
                                              <p:pRg st="10" end="10"/>
                                            </p:txEl>
                                          </p:spTgt>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7">
                                            <p:txEl>
                                              <p:pRg st="11" end="11"/>
                                            </p:txEl>
                                          </p:spTgt>
                                        </p:tgtEl>
                                        <p:attrNameLst>
                                          <p:attrName>style.visibility</p:attrName>
                                        </p:attrNameLst>
                                      </p:cBhvr>
                                      <p:to>
                                        <p:strVal val="visible"/>
                                      </p:to>
                                    </p:set>
                                    <p:animEffect transition="in" filter="barn(inVertical)">
                                      <p:cBhvr>
                                        <p:cTn id="99" dur="500"/>
                                        <p:tgtEl>
                                          <p:spTgt spid="7">
                                            <p:txEl>
                                              <p:pRg st="11" end="1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7">
                                            <p:txEl>
                                              <p:pRg st="12" end="12"/>
                                            </p:txEl>
                                          </p:spTgt>
                                        </p:tgtEl>
                                        <p:attrNameLst>
                                          <p:attrName>style.visibility</p:attrName>
                                        </p:attrNameLst>
                                      </p:cBhvr>
                                      <p:to>
                                        <p:strVal val="visible"/>
                                      </p:to>
                                    </p:set>
                                    <p:animEffect transition="in" filter="barn(inVertical)">
                                      <p:cBhvr>
                                        <p:cTn id="104" dur="500"/>
                                        <p:tgtEl>
                                          <p:spTgt spid="7">
                                            <p:txEl>
                                              <p:pRg st="12" end="1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barn(inVertical)">
                                      <p:cBhvr>
                                        <p:cTn id="10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Text Box 3"/>
          <p:cNvSpPr txBox="1">
            <a:spLocks noChangeArrowheads="1"/>
          </p:cNvSpPr>
          <p:nvPr/>
        </p:nvSpPr>
        <p:spPr bwMode="auto">
          <a:xfrm>
            <a:off x="349249" y="249615"/>
            <a:ext cx="52013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隶书" pitchFamily="49" charset="-122"/>
                <a:ea typeface="隶书" pitchFamily="49" charset="-122"/>
              </a:rPr>
              <a:t>例 一个字符串逆序存储</a:t>
            </a:r>
            <a:endParaRPr kumimoji="1" lang="en-US" altLang="zh-CN" sz="2800" b="1" dirty="0">
              <a:solidFill>
                <a:srgbClr val="C00000"/>
              </a:solidFill>
              <a:latin typeface="隶书" pitchFamily="49" charset="-122"/>
              <a:ea typeface="隶书" pitchFamily="49" charset="-122"/>
            </a:endParaRPr>
          </a:p>
        </p:txBody>
      </p:sp>
      <p:sp>
        <p:nvSpPr>
          <p:cNvPr id="146516" name="Text Box 84"/>
          <p:cNvSpPr txBox="1">
            <a:spLocks noChangeArrowheads="1"/>
          </p:cNvSpPr>
          <p:nvPr/>
        </p:nvSpPr>
        <p:spPr bwMode="auto">
          <a:xfrm>
            <a:off x="349249" y="914526"/>
            <a:ext cx="8515350" cy="5782225"/>
          </a:xfrm>
          <a:prstGeom prst="rect">
            <a:avLst/>
          </a:prstGeom>
          <a:solidFill>
            <a:schemeClr val="bg1"/>
          </a:solidFill>
          <a:ln w="38100">
            <a:solidFill>
              <a:srgbClr val="669900"/>
            </a:solidFill>
            <a:miter lim="800000"/>
            <a:headEnd/>
            <a:tailEnd/>
          </a:ln>
          <a:effectLst/>
        </p:spPr>
        <p:txBody>
          <a:bodyPr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800" b="1" dirty="0">
                <a:latin typeface="Times New Roman" pitchFamily="18" charset="0"/>
              </a:rPr>
              <a:t>#include &lt;</a:t>
            </a:r>
            <a:r>
              <a:rPr kumimoji="1" lang="en-US" altLang="zh-CN" sz="2800" b="1" dirty="0" err="1">
                <a:latin typeface="Times New Roman" pitchFamily="18" charset="0"/>
              </a:rPr>
              <a:t>stdio.h</a:t>
            </a:r>
            <a:r>
              <a:rPr kumimoji="1" lang="en-US" altLang="zh-CN" sz="2800" b="1" dirty="0">
                <a:latin typeface="Times New Roman" pitchFamily="18" charset="0"/>
              </a:rPr>
              <a:t>&gt;</a:t>
            </a:r>
          </a:p>
          <a:p>
            <a:pPr eaLnBrk="1" hangingPunct="1">
              <a:lnSpc>
                <a:spcPct val="120000"/>
              </a:lnSpc>
            </a:pPr>
            <a:r>
              <a:rPr kumimoji="1" lang="en-US" altLang="zh-CN" sz="2800" b="1" dirty="0">
                <a:latin typeface="Times New Roman" pitchFamily="18" charset="0"/>
              </a:rPr>
              <a:t>#include &lt;</a:t>
            </a:r>
            <a:r>
              <a:rPr kumimoji="1" lang="en-US" altLang="zh-CN" sz="2800" b="1" dirty="0" err="1">
                <a:latin typeface="Times New Roman" pitchFamily="18" charset="0"/>
              </a:rPr>
              <a:t>string.h</a:t>
            </a:r>
            <a:r>
              <a:rPr kumimoji="1" lang="en-US" altLang="zh-CN" sz="2800" b="1" dirty="0">
                <a:latin typeface="Times New Roman" pitchFamily="18" charset="0"/>
              </a:rPr>
              <a:t>&gt;</a:t>
            </a:r>
          </a:p>
          <a:p>
            <a:pPr eaLnBrk="1" hangingPunct="1">
              <a:lnSpc>
                <a:spcPct val="120000"/>
              </a:lnSpc>
            </a:pPr>
            <a:r>
              <a:rPr kumimoji="1" lang="en-US" altLang="zh-CN" sz="2800" b="1" dirty="0">
                <a:latin typeface="Times New Roman" pitchFamily="18" charset="0"/>
              </a:rPr>
              <a:t>void main()</a:t>
            </a:r>
          </a:p>
          <a:p>
            <a:pPr eaLnBrk="1" hangingPunct="1">
              <a:lnSpc>
                <a:spcPct val="120000"/>
              </a:lnSpc>
            </a:pPr>
            <a:r>
              <a:rPr kumimoji="1" lang="en-US" altLang="zh-CN" sz="2800" b="1" dirty="0">
                <a:latin typeface="Times New Roman" pitchFamily="18" charset="0"/>
              </a:rPr>
              <a:t>{   </a:t>
            </a:r>
          </a:p>
          <a:p>
            <a:pPr eaLnBrk="1" hangingPunct="1">
              <a:lnSpc>
                <a:spcPct val="120000"/>
              </a:lnSpc>
            </a:pPr>
            <a:r>
              <a:rPr kumimoji="1" lang="en-US" altLang="zh-CN" sz="2800" b="1" dirty="0">
                <a:latin typeface="Times New Roman" pitchFamily="18" charset="0"/>
              </a:rPr>
              <a:t>    char </a:t>
            </a:r>
            <a:r>
              <a:rPr kumimoji="1" lang="en-US" altLang="zh-CN" sz="2800" b="1" dirty="0" err="1">
                <a:latin typeface="Times New Roman" pitchFamily="18" charset="0"/>
              </a:rPr>
              <a:t>str</a:t>
            </a:r>
            <a:r>
              <a:rPr kumimoji="1" lang="en-US" altLang="zh-CN" sz="2800" b="1" dirty="0">
                <a:latin typeface="Times New Roman" pitchFamily="18" charset="0"/>
              </a:rPr>
              <a:t>[10], </a:t>
            </a:r>
            <a:r>
              <a:rPr kumimoji="1" lang="en-US" altLang="zh-CN" sz="2800" b="1" dirty="0" err="1">
                <a:latin typeface="Times New Roman" pitchFamily="18" charset="0"/>
              </a:rPr>
              <a:t>ch</a:t>
            </a:r>
            <a:r>
              <a:rPr kumimoji="1" lang="en-US" altLang="zh-CN" sz="2800" b="1" dirty="0">
                <a:latin typeface="Times New Roman" pitchFamily="18" charset="0"/>
              </a:rPr>
              <a:t>;</a:t>
            </a:r>
          </a:p>
          <a:p>
            <a:pPr eaLnBrk="1" hangingPunct="1">
              <a:lnSpc>
                <a:spcPct val="120000"/>
              </a:lnSpc>
            </a:pPr>
            <a:r>
              <a:rPr kumimoji="1" lang="en-US" altLang="zh-CN"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a:t>
            </a:r>
            <a:r>
              <a:rPr kumimoji="1" lang="en-US" altLang="zh-CN" sz="2800" b="1" dirty="0" err="1">
                <a:latin typeface="Times New Roman" pitchFamily="18" charset="0"/>
              </a:rPr>
              <a:t>i</a:t>
            </a:r>
            <a:r>
              <a:rPr kumimoji="1" lang="en-US" altLang="zh-CN" sz="2800" b="1" dirty="0">
                <a:latin typeface="Times New Roman" pitchFamily="18" charset="0"/>
              </a:rPr>
              <a:t>, j;</a:t>
            </a:r>
          </a:p>
          <a:p>
            <a:pPr eaLnBrk="1" hangingPunct="1">
              <a:lnSpc>
                <a:spcPct val="120000"/>
              </a:lnSpc>
            </a:pPr>
            <a:r>
              <a:rPr kumimoji="1" lang="en-US" altLang="zh-CN" sz="2800" b="1" dirty="0">
                <a:latin typeface="Times New Roman" pitchFamily="18" charset="0"/>
              </a:rPr>
              <a:t>    gets(</a:t>
            </a:r>
            <a:r>
              <a:rPr kumimoji="1" lang="en-US" altLang="zh-CN" sz="2800" b="1" dirty="0" err="1">
                <a:latin typeface="Times New Roman" pitchFamily="18" charset="0"/>
              </a:rPr>
              <a:t>str</a:t>
            </a:r>
            <a:r>
              <a:rPr kumimoji="1" lang="en-US" altLang="zh-CN" sz="2800" b="1" dirty="0">
                <a:latin typeface="Times New Roman" pitchFamily="18" charset="0"/>
              </a:rPr>
              <a:t>);</a:t>
            </a:r>
          </a:p>
          <a:p>
            <a:pPr eaLnBrk="1" hangingPunct="1">
              <a:lnSpc>
                <a:spcPct val="120000"/>
              </a:lnSpc>
            </a:pPr>
            <a:r>
              <a:rPr kumimoji="1" lang="en-US" altLang="zh-CN" sz="2800" b="1" dirty="0">
                <a:solidFill>
                  <a:schemeClr val="bg2"/>
                </a:solidFill>
                <a:latin typeface="Times New Roman" pitchFamily="18" charset="0"/>
              </a:rPr>
              <a:t>    </a:t>
            </a:r>
            <a:r>
              <a:rPr kumimoji="1" lang="en-US" altLang="zh-CN" sz="2800" b="1" dirty="0">
                <a:solidFill>
                  <a:srgbClr val="0000FF"/>
                </a:solidFill>
                <a:latin typeface="Times New Roman" pitchFamily="18" charset="0"/>
              </a:rPr>
              <a:t>for(</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=0, j=</a:t>
            </a:r>
            <a:r>
              <a:rPr kumimoji="1" lang="en-US" altLang="zh-CN" sz="2800" b="1" dirty="0" err="1">
                <a:solidFill>
                  <a:srgbClr val="C00000"/>
                </a:solidFill>
                <a:latin typeface="Times New Roman" pitchFamily="18" charset="0"/>
              </a:rPr>
              <a:t>strlen</a:t>
            </a:r>
            <a:r>
              <a:rPr kumimoji="1" lang="en-US" altLang="zh-CN" sz="2800" b="1" dirty="0">
                <a:solidFill>
                  <a:srgbClr val="C00000"/>
                </a:solidFill>
                <a:latin typeface="Times New Roman" pitchFamily="18" charset="0"/>
              </a:rPr>
              <a:t>(</a:t>
            </a:r>
            <a:r>
              <a:rPr kumimoji="1" lang="en-US" altLang="zh-CN" sz="2800" b="1" dirty="0" err="1">
                <a:solidFill>
                  <a:srgbClr val="C00000"/>
                </a:solidFill>
                <a:latin typeface="Times New Roman" pitchFamily="18" charset="0"/>
              </a:rPr>
              <a:t>str</a:t>
            </a:r>
            <a:r>
              <a:rPr kumimoji="1" lang="en-US" altLang="zh-CN" sz="2800" b="1" dirty="0">
                <a:solidFill>
                  <a:srgbClr val="C00000"/>
                </a:solidFill>
                <a:latin typeface="Times New Roman" pitchFamily="18" charset="0"/>
              </a:rPr>
              <a:t>)-</a:t>
            </a:r>
            <a:r>
              <a:rPr kumimoji="1" lang="en-US" altLang="zh-CN" sz="2800" b="1" dirty="0">
                <a:solidFill>
                  <a:srgbClr val="0000FF"/>
                </a:solidFill>
                <a:latin typeface="Times New Roman" pitchFamily="18" charset="0"/>
              </a:rPr>
              <a:t>1;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&lt;j;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 j--)</a:t>
            </a:r>
          </a:p>
          <a:p>
            <a:pPr eaLnBrk="1" hangingPunct="1">
              <a:lnSpc>
                <a:spcPct val="120000"/>
              </a:lnSpc>
            </a:pPr>
            <a:r>
              <a:rPr kumimoji="1" lang="en-US" altLang="zh-CN" sz="2800" b="1" dirty="0">
                <a:latin typeface="Times New Roman" pitchFamily="18" charset="0"/>
              </a:rPr>
              <a:t>    {  </a:t>
            </a:r>
            <a:r>
              <a:rPr kumimoji="1" lang="en-US" altLang="zh-CN" sz="2800" b="1" dirty="0" err="1">
                <a:solidFill>
                  <a:srgbClr val="FF0000"/>
                </a:solidFill>
                <a:latin typeface="Times New Roman" pitchFamily="18" charset="0"/>
              </a:rPr>
              <a:t>ch</a:t>
            </a:r>
            <a:r>
              <a:rPr kumimoji="1" lang="en-US" altLang="zh-CN" sz="2800" b="1" dirty="0">
                <a:solidFill>
                  <a:srgbClr val="FF0000"/>
                </a:solidFill>
                <a:latin typeface="Times New Roman" pitchFamily="18" charset="0"/>
              </a:rPr>
              <a:t>=</a:t>
            </a:r>
            <a:r>
              <a:rPr kumimoji="1" lang="en-US" altLang="zh-CN" sz="2800" b="1" dirty="0" err="1">
                <a:solidFill>
                  <a:srgbClr val="FF0000"/>
                </a:solidFill>
                <a:latin typeface="Times New Roman" pitchFamily="18" charset="0"/>
              </a:rPr>
              <a:t>str</a:t>
            </a:r>
            <a:r>
              <a:rPr kumimoji="1" lang="en-US" altLang="zh-CN" sz="2800" b="1" dirty="0">
                <a:solidFill>
                  <a:srgbClr val="FF0000"/>
                </a:solidFill>
                <a:latin typeface="Times New Roman" pitchFamily="18" charset="0"/>
              </a:rPr>
              <a:t>[</a:t>
            </a:r>
            <a:r>
              <a:rPr kumimoji="1" lang="en-US" altLang="zh-CN" sz="2800" b="1" dirty="0" err="1">
                <a:solidFill>
                  <a:srgbClr val="FF0000"/>
                </a:solidFill>
                <a:latin typeface="Times New Roman" pitchFamily="18" charset="0"/>
              </a:rPr>
              <a:t>i</a:t>
            </a:r>
            <a:r>
              <a:rPr kumimoji="1" lang="en-US" altLang="zh-CN" sz="2800" b="1" dirty="0">
                <a:solidFill>
                  <a:srgbClr val="FF0000"/>
                </a:solidFill>
                <a:latin typeface="Times New Roman" pitchFamily="18" charset="0"/>
              </a:rPr>
              <a:t>];  </a:t>
            </a:r>
            <a:r>
              <a:rPr kumimoji="1" lang="en-US" altLang="zh-CN" sz="2800" b="1" dirty="0" err="1">
                <a:solidFill>
                  <a:srgbClr val="FF0000"/>
                </a:solidFill>
                <a:latin typeface="Times New Roman" pitchFamily="18" charset="0"/>
              </a:rPr>
              <a:t>str</a:t>
            </a:r>
            <a:r>
              <a:rPr kumimoji="1" lang="en-US" altLang="zh-CN" sz="2800" b="1" dirty="0">
                <a:solidFill>
                  <a:srgbClr val="FF0000"/>
                </a:solidFill>
                <a:latin typeface="Times New Roman" pitchFamily="18" charset="0"/>
              </a:rPr>
              <a:t>[</a:t>
            </a:r>
            <a:r>
              <a:rPr kumimoji="1" lang="en-US" altLang="zh-CN" sz="2800" b="1" dirty="0" err="1">
                <a:solidFill>
                  <a:srgbClr val="FF0000"/>
                </a:solidFill>
                <a:latin typeface="Times New Roman" pitchFamily="18" charset="0"/>
              </a:rPr>
              <a:t>i</a:t>
            </a:r>
            <a:r>
              <a:rPr kumimoji="1" lang="en-US" altLang="zh-CN" sz="2800" b="1" dirty="0">
                <a:solidFill>
                  <a:srgbClr val="FF0000"/>
                </a:solidFill>
                <a:latin typeface="Times New Roman" pitchFamily="18" charset="0"/>
              </a:rPr>
              <a:t>]=</a:t>
            </a:r>
            <a:r>
              <a:rPr kumimoji="1" lang="en-US" altLang="zh-CN" sz="2800" b="1" dirty="0" err="1">
                <a:solidFill>
                  <a:srgbClr val="FF0000"/>
                </a:solidFill>
                <a:latin typeface="Times New Roman" pitchFamily="18" charset="0"/>
              </a:rPr>
              <a:t>str</a:t>
            </a:r>
            <a:r>
              <a:rPr kumimoji="1" lang="en-US" altLang="zh-CN" sz="2800" b="1" dirty="0">
                <a:solidFill>
                  <a:srgbClr val="FF0000"/>
                </a:solidFill>
                <a:latin typeface="Times New Roman" pitchFamily="18" charset="0"/>
              </a:rPr>
              <a:t>[j];  </a:t>
            </a:r>
            <a:r>
              <a:rPr kumimoji="1" lang="en-US" altLang="zh-CN" sz="2800" b="1" dirty="0" err="1">
                <a:solidFill>
                  <a:srgbClr val="FF0000"/>
                </a:solidFill>
                <a:latin typeface="Times New Roman" pitchFamily="18" charset="0"/>
              </a:rPr>
              <a:t>str</a:t>
            </a:r>
            <a:r>
              <a:rPr kumimoji="1" lang="en-US" altLang="zh-CN" sz="2800" b="1" dirty="0">
                <a:solidFill>
                  <a:srgbClr val="FF0000"/>
                </a:solidFill>
                <a:latin typeface="Times New Roman" pitchFamily="18" charset="0"/>
              </a:rPr>
              <a:t>[j]=</a:t>
            </a:r>
            <a:r>
              <a:rPr kumimoji="1" lang="en-US" altLang="zh-CN" sz="2800" b="1" dirty="0" err="1">
                <a:solidFill>
                  <a:srgbClr val="FF0000"/>
                </a:solidFill>
                <a:latin typeface="Times New Roman" pitchFamily="18" charset="0"/>
              </a:rPr>
              <a:t>ch</a:t>
            </a:r>
            <a:r>
              <a:rPr kumimoji="1" lang="en-US" altLang="zh-CN" sz="2800" b="1" dirty="0">
                <a:solidFill>
                  <a:srgbClr val="FF0000"/>
                </a:solidFill>
                <a:latin typeface="Times New Roman" pitchFamily="18" charset="0"/>
              </a:rPr>
              <a:t>; </a:t>
            </a:r>
            <a:r>
              <a:rPr kumimoji="1" lang="en-US" altLang="zh-CN" sz="2800" b="1" dirty="0">
                <a:latin typeface="Times New Roman" pitchFamily="18" charset="0"/>
              </a:rPr>
              <a:t>}</a:t>
            </a:r>
          </a:p>
          <a:p>
            <a:pPr eaLnBrk="1" hangingPunct="1">
              <a:lnSpc>
                <a:spcPct val="120000"/>
              </a:lnSpc>
            </a:pPr>
            <a:r>
              <a:rPr kumimoji="1" lang="en-US" altLang="zh-CN" sz="2800" b="1" dirty="0">
                <a:latin typeface="Times New Roman" pitchFamily="18" charset="0"/>
              </a:rPr>
              <a:t>     puts(</a:t>
            </a:r>
            <a:r>
              <a:rPr kumimoji="1" lang="en-US" altLang="zh-CN" sz="2800" b="1" dirty="0" err="1">
                <a:latin typeface="Times New Roman" pitchFamily="18" charset="0"/>
              </a:rPr>
              <a:t>str</a:t>
            </a:r>
            <a:r>
              <a:rPr kumimoji="1" lang="en-US" altLang="zh-CN" sz="2800" b="1" dirty="0">
                <a:latin typeface="Times New Roman" pitchFamily="18" charset="0"/>
              </a:rPr>
              <a:t>);</a:t>
            </a:r>
          </a:p>
          <a:p>
            <a:pPr eaLnBrk="1" hangingPunct="1">
              <a:lnSpc>
                <a:spcPct val="120000"/>
              </a:lnSpc>
            </a:pPr>
            <a:r>
              <a:rPr kumimoji="1" lang="en-US" altLang="zh-CN" sz="2800" b="1" dirty="0">
                <a:latin typeface="Times New Roman" pitchFamily="18" charset="0"/>
              </a:rPr>
              <a:t>}</a:t>
            </a:r>
          </a:p>
        </p:txBody>
      </p:sp>
      <p:sp>
        <p:nvSpPr>
          <p:cNvPr id="2" name="矩形 1"/>
          <p:cNvSpPr/>
          <p:nvPr/>
        </p:nvSpPr>
        <p:spPr>
          <a:xfrm>
            <a:off x="5550568" y="6194403"/>
            <a:ext cx="3278462" cy="461665"/>
          </a:xfrm>
          <a:prstGeom prst="rect">
            <a:avLst/>
          </a:prstGeom>
          <a:ln>
            <a:solidFill>
              <a:srgbClr val="669900"/>
            </a:solidFill>
          </a:ln>
        </p:spPr>
        <p:txBody>
          <a:bodyPr wrap="none">
            <a:spAutoFit/>
          </a:bodyPr>
          <a:lstStyle/>
          <a:p>
            <a:pPr eaLnBrk="1" hangingPunct="1"/>
            <a:r>
              <a:rPr kumimoji="1" lang="zh-CN" altLang="en-US" sz="2400" b="1" dirty="0">
                <a:solidFill>
                  <a:srgbClr val="C00000"/>
                </a:solidFill>
                <a:latin typeface="隶书" pitchFamily="49" charset="-122"/>
                <a:ea typeface="隶书" pitchFamily="49" charset="-122"/>
              </a:rPr>
              <a:t>注意与逆序输出的区别</a:t>
            </a:r>
          </a:p>
        </p:txBody>
      </p:sp>
      <p:grpSp>
        <p:nvGrpSpPr>
          <p:cNvPr id="6" name="Group 13"/>
          <p:cNvGrpSpPr>
            <a:grpSpLocks/>
          </p:cNvGrpSpPr>
          <p:nvPr/>
        </p:nvGrpSpPr>
        <p:grpSpPr bwMode="auto">
          <a:xfrm>
            <a:off x="5957088" y="2319339"/>
            <a:ext cx="1817688" cy="422275"/>
            <a:chOff x="3167" y="1011"/>
            <a:chExt cx="1145" cy="266"/>
          </a:xfrm>
        </p:grpSpPr>
        <p:sp>
          <p:nvSpPr>
            <p:cNvPr id="8" name="Text Box 14"/>
            <p:cNvSpPr txBox="1">
              <a:spLocks noChangeArrowheads="1"/>
            </p:cNvSpPr>
            <p:nvPr/>
          </p:nvSpPr>
          <p:spPr bwMode="auto">
            <a:xfrm>
              <a:off x="3167" y="1011"/>
              <a:ext cx="1145"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b="0" dirty="0"/>
                <a:t> h   e   l    </a:t>
              </a:r>
              <a:r>
                <a:rPr lang="en-US" altLang="zh-CN" b="0" dirty="0" err="1"/>
                <a:t>l</a:t>
              </a:r>
              <a:r>
                <a:rPr lang="en-US" altLang="zh-CN" b="0" dirty="0"/>
                <a:t>   o</a:t>
              </a:r>
            </a:p>
          </p:txBody>
        </p:sp>
        <p:sp>
          <p:nvSpPr>
            <p:cNvPr id="9" name="Line 15"/>
            <p:cNvSpPr>
              <a:spLocks noChangeShapeType="1"/>
            </p:cNvSpPr>
            <p:nvPr/>
          </p:nvSpPr>
          <p:spPr bwMode="auto">
            <a:xfrm>
              <a:off x="3423"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6"/>
            <p:cNvSpPr>
              <a:spLocks noChangeShapeType="1"/>
            </p:cNvSpPr>
            <p:nvPr/>
          </p:nvSpPr>
          <p:spPr bwMode="auto">
            <a:xfrm>
              <a:off x="3645"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7"/>
            <p:cNvSpPr>
              <a:spLocks noChangeShapeType="1"/>
            </p:cNvSpPr>
            <p:nvPr/>
          </p:nvSpPr>
          <p:spPr bwMode="auto">
            <a:xfrm>
              <a:off x="3867"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8"/>
            <p:cNvSpPr>
              <a:spLocks noChangeShapeType="1"/>
            </p:cNvSpPr>
            <p:nvPr/>
          </p:nvSpPr>
          <p:spPr bwMode="auto">
            <a:xfrm>
              <a:off x="4090"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9"/>
            <p:cNvSpPr>
              <a:spLocks noChangeShapeType="1"/>
            </p:cNvSpPr>
            <p:nvPr/>
          </p:nvSpPr>
          <p:spPr bwMode="auto">
            <a:xfrm>
              <a:off x="4312"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 name="Text Box 80"/>
          <p:cNvSpPr txBox="1">
            <a:spLocks noChangeArrowheads="1"/>
          </p:cNvSpPr>
          <p:nvPr/>
        </p:nvSpPr>
        <p:spPr bwMode="auto">
          <a:xfrm>
            <a:off x="7524328" y="2348880"/>
            <a:ext cx="226591"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b="0" dirty="0">
                <a:solidFill>
                  <a:schemeClr val="tx2"/>
                </a:solidFill>
              </a:rPr>
              <a:t>h</a:t>
            </a:r>
          </a:p>
        </p:txBody>
      </p:sp>
      <p:sp>
        <p:nvSpPr>
          <p:cNvPr id="27" name="Text Box 80"/>
          <p:cNvSpPr txBox="1">
            <a:spLocks noChangeArrowheads="1"/>
          </p:cNvSpPr>
          <p:nvPr/>
        </p:nvSpPr>
        <p:spPr bwMode="auto">
          <a:xfrm>
            <a:off x="6046460" y="2348880"/>
            <a:ext cx="226591"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b="0" dirty="0">
                <a:solidFill>
                  <a:schemeClr val="tx2"/>
                </a:solidFill>
              </a:rPr>
              <a:t>o</a:t>
            </a:r>
          </a:p>
        </p:txBody>
      </p:sp>
      <p:grpSp>
        <p:nvGrpSpPr>
          <p:cNvPr id="3" name="组合 2"/>
          <p:cNvGrpSpPr/>
          <p:nvPr/>
        </p:nvGrpSpPr>
        <p:grpSpPr>
          <a:xfrm>
            <a:off x="6144548" y="2001839"/>
            <a:ext cx="1493075" cy="317500"/>
            <a:chOff x="6144548" y="2001839"/>
            <a:chExt cx="1493075" cy="317500"/>
          </a:xfrm>
        </p:grpSpPr>
        <p:sp>
          <p:nvSpPr>
            <p:cNvPr id="28" name="Line 7"/>
            <p:cNvSpPr>
              <a:spLocks noChangeShapeType="1"/>
            </p:cNvSpPr>
            <p:nvPr/>
          </p:nvSpPr>
          <p:spPr bwMode="auto">
            <a:xfrm>
              <a:off x="6144548" y="2001839"/>
              <a:ext cx="149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5"/>
            <p:cNvSpPr>
              <a:spLocks noChangeShapeType="1"/>
            </p:cNvSpPr>
            <p:nvPr/>
          </p:nvSpPr>
          <p:spPr bwMode="auto">
            <a:xfrm>
              <a:off x="6144548" y="2001839"/>
              <a:ext cx="0" cy="31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5"/>
            <p:cNvSpPr>
              <a:spLocks noChangeShapeType="1"/>
            </p:cNvSpPr>
            <p:nvPr/>
          </p:nvSpPr>
          <p:spPr bwMode="auto">
            <a:xfrm>
              <a:off x="7630437" y="2001839"/>
              <a:ext cx="0" cy="31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6497" name="组合 146496"/>
          <p:cNvGrpSpPr/>
          <p:nvPr/>
        </p:nvGrpSpPr>
        <p:grpSpPr>
          <a:xfrm>
            <a:off x="6516216" y="2348880"/>
            <a:ext cx="857031" cy="369332"/>
            <a:chOff x="6516216" y="2348880"/>
            <a:chExt cx="857031" cy="369332"/>
          </a:xfrm>
        </p:grpSpPr>
        <p:sp>
          <p:nvSpPr>
            <p:cNvPr id="25" name="Text Box 80"/>
            <p:cNvSpPr txBox="1">
              <a:spLocks noChangeArrowheads="1"/>
            </p:cNvSpPr>
            <p:nvPr/>
          </p:nvSpPr>
          <p:spPr bwMode="auto">
            <a:xfrm>
              <a:off x="6516216" y="2348880"/>
              <a:ext cx="1576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b="0" dirty="0">
                  <a:solidFill>
                    <a:schemeClr val="tx2"/>
                  </a:solidFill>
                </a:rPr>
                <a:t>l</a:t>
              </a:r>
            </a:p>
          </p:txBody>
        </p:sp>
        <p:sp>
          <p:nvSpPr>
            <p:cNvPr id="26" name="Text Box 80"/>
            <p:cNvSpPr txBox="1">
              <a:spLocks noChangeArrowheads="1"/>
            </p:cNvSpPr>
            <p:nvPr/>
          </p:nvSpPr>
          <p:spPr bwMode="auto">
            <a:xfrm>
              <a:off x="7164288" y="2348880"/>
              <a:ext cx="20895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b="0" dirty="0">
                  <a:solidFill>
                    <a:schemeClr val="tx2"/>
                  </a:solidFill>
                </a:rPr>
                <a:t>e</a:t>
              </a:r>
            </a:p>
          </p:txBody>
        </p:sp>
      </p:grpSp>
      <p:grpSp>
        <p:nvGrpSpPr>
          <p:cNvPr id="146496" name="组合 146495"/>
          <p:cNvGrpSpPr/>
          <p:nvPr/>
        </p:nvGrpSpPr>
        <p:grpSpPr>
          <a:xfrm>
            <a:off x="6586191" y="2718212"/>
            <a:ext cx="682576" cy="317500"/>
            <a:chOff x="6586191" y="2718212"/>
            <a:chExt cx="682576" cy="317500"/>
          </a:xfrm>
        </p:grpSpPr>
        <p:sp>
          <p:nvSpPr>
            <p:cNvPr id="37" name="Line 7"/>
            <p:cNvSpPr>
              <a:spLocks noChangeShapeType="1"/>
            </p:cNvSpPr>
            <p:nvPr/>
          </p:nvSpPr>
          <p:spPr bwMode="auto">
            <a:xfrm flipV="1">
              <a:off x="6595047" y="3032002"/>
              <a:ext cx="673720" cy="37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5"/>
            <p:cNvSpPr>
              <a:spLocks noChangeShapeType="1"/>
            </p:cNvSpPr>
            <p:nvPr/>
          </p:nvSpPr>
          <p:spPr bwMode="auto">
            <a:xfrm>
              <a:off x="6586191" y="2718212"/>
              <a:ext cx="0" cy="317500"/>
            </a:xfrm>
            <a:prstGeom prst="line">
              <a:avLst/>
            </a:prstGeom>
            <a:noFill/>
            <a:ln w="9525">
              <a:solidFill>
                <a:schemeClr val="tx1"/>
              </a:solidFill>
              <a:round/>
              <a:headEnd type="triangle"/>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5"/>
            <p:cNvSpPr>
              <a:spLocks noChangeShapeType="1"/>
            </p:cNvSpPr>
            <p:nvPr/>
          </p:nvSpPr>
          <p:spPr bwMode="auto">
            <a:xfrm>
              <a:off x="7268767" y="2718212"/>
              <a:ext cx="0" cy="317500"/>
            </a:xfrm>
            <a:prstGeom prst="line">
              <a:avLst/>
            </a:prstGeom>
            <a:noFill/>
            <a:ln w="9525">
              <a:solidFill>
                <a:schemeClr val="tx1"/>
              </a:solidFill>
              <a:round/>
              <a:headEnd type="triangle"/>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52563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arn(inVertical)">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46496"/>
                                        </p:tgtEl>
                                        <p:attrNameLst>
                                          <p:attrName>style.visibility</p:attrName>
                                        </p:attrNameLst>
                                      </p:cBhvr>
                                      <p:to>
                                        <p:strVal val="visible"/>
                                      </p:to>
                                    </p:set>
                                    <p:animEffect transition="in" filter="barn(inVertical)">
                                      <p:cBhvr>
                                        <p:cTn id="25" dur="500"/>
                                        <p:tgtEl>
                                          <p:spTgt spid="14649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46497"/>
                                        </p:tgtEl>
                                        <p:attrNameLst>
                                          <p:attrName>style.visibility</p:attrName>
                                        </p:attrNameLst>
                                      </p:cBhvr>
                                      <p:to>
                                        <p:strVal val="visible"/>
                                      </p:to>
                                    </p:set>
                                    <p:animEffect transition="in" filter="barn(inVertical)">
                                      <p:cBhvr>
                                        <p:cTn id="30" dur="500"/>
                                        <p:tgtEl>
                                          <p:spTgt spid="14649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46516">
                                            <p:bg/>
                                          </p:spTgt>
                                        </p:tgtEl>
                                        <p:attrNameLst>
                                          <p:attrName>style.visibility</p:attrName>
                                        </p:attrNameLst>
                                      </p:cBhvr>
                                      <p:to>
                                        <p:strVal val="visible"/>
                                      </p:to>
                                    </p:set>
                                    <p:animEffect transition="in" filter="barn(inVertical)">
                                      <p:cBhvr>
                                        <p:cTn id="35" dur="500"/>
                                        <p:tgtEl>
                                          <p:spTgt spid="146516">
                                            <p:bg/>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46516">
                                            <p:txEl>
                                              <p:pRg st="0" end="0"/>
                                            </p:txEl>
                                          </p:spTgt>
                                        </p:tgtEl>
                                        <p:attrNameLst>
                                          <p:attrName>style.visibility</p:attrName>
                                        </p:attrNameLst>
                                      </p:cBhvr>
                                      <p:to>
                                        <p:strVal val="visible"/>
                                      </p:to>
                                    </p:set>
                                    <p:animEffect transition="in" filter="barn(inVertical)">
                                      <p:cBhvr>
                                        <p:cTn id="38" dur="500"/>
                                        <p:tgtEl>
                                          <p:spTgt spid="146516">
                                            <p:txEl>
                                              <p:pRg st="0" end="0"/>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46516">
                                            <p:txEl>
                                              <p:pRg st="1" end="1"/>
                                            </p:txEl>
                                          </p:spTgt>
                                        </p:tgtEl>
                                        <p:attrNameLst>
                                          <p:attrName>style.visibility</p:attrName>
                                        </p:attrNameLst>
                                      </p:cBhvr>
                                      <p:to>
                                        <p:strVal val="visible"/>
                                      </p:to>
                                    </p:set>
                                    <p:animEffect transition="in" filter="barn(inVertical)">
                                      <p:cBhvr>
                                        <p:cTn id="41" dur="500"/>
                                        <p:tgtEl>
                                          <p:spTgt spid="146516">
                                            <p:txEl>
                                              <p:pRg st="1" end="1"/>
                                            </p:txEl>
                                          </p:spTgt>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46516">
                                            <p:txEl>
                                              <p:pRg st="2" end="2"/>
                                            </p:txEl>
                                          </p:spTgt>
                                        </p:tgtEl>
                                        <p:attrNameLst>
                                          <p:attrName>style.visibility</p:attrName>
                                        </p:attrNameLst>
                                      </p:cBhvr>
                                      <p:to>
                                        <p:strVal val="visible"/>
                                      </p:to>
                                    </p:set>
                                    <p:animEffect transition="in" filter="barn(inVertical)">
                                      <p:cBhvr>
                                        <p:cTn id="44" dur="500"/>
                                        <p:tgtEl>
                                          <p:spTgt spid="146516">
                                            <p:txEl>
                                              <p:pRg st="2" end="2"/>
                                            </p:txEl>
                                          </p:spTgt>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46516">
                                            <p:txEl>
                                              <p:pRg st="3" end="3"/>
                                            </p:txEl>
                                          </p:spTgt>
                                        </p:tgtEl>
                                        <p:attrNameLst>
                                          <p:attrName>style.visibility</p:attrName>
                                        </p:attrNameLst>
                                      </p:cBhvr>
                                      <p:to>
                                        <p:strVal val="visible"/>
                                      </p:to>
                                    </p:set>
                                    <p:animEffect transition="in" filter="barn(inVertical)">
                                      <p:cBhvr>
                                        <p:cTn id="47" dur="500"/>
                                        <p:tgtEl>
                                          <p:spTgt spid="146516">
                                            <p:txEl>
                                              <p:pRg st="3" end="3"/>
                                            </p:txEl>
                                          </p:spTgt>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46516">
                                            <p:txEl>
                                              <p:pRg st="4" end="4"/>
                                            </p:txEl>
                                          </p:spTgt>
                                        </p:tgtEl>
                                        <p:attrNameLst>
                                          <p:attrName>style.visibility</p:attrName>
                                        </p:attrNameLst>
                                      </p:cBhvr>
                                      <p:to>
                                        <p:strVal val="visible"/>
                                      </p:to>
                                    </p:set>
                                    <p:animEffect transition="in" filter="barn(inVertical)">
                                      <p:cBhvr>
                                        <p:cTn id="50" dur="500"/>
                                        <p:tgtEl>
                                          <p:spTgt spid="146516">
                                            <p:txEl>
                                              <p:pRg st="4" end="4"/>
                                            </p:txEl>
                                          </p:spTgt>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46516">
                                            <p:txEl>
                                              <p:pRg st="5" end="5"/>
                                            </p:txEl>
                                          </p:spTgt>
                                        </p:tgtEl>
                                        <p:attrNameLst>
                                          <p:attrName>style.visibility</p:attrName>
                                        </p:attrNameLst>
                                      </p:cBhvr>
                                      <p:to>
                                        <p:strVal val="visible"/>
                                      </p:to>
                                    </p:set>
                                    <p:animEffect transition="in" filter="barn(inVertical)">
                                      <p:cBhvr>
                                        <p:cTn id="53" dur="500"/>
                                        <p:tgtEl>
                                          <p:spTgt spid="14651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46516">
                                            <p:txEl>
                                              <p:pRg st="6" end="6"/>
                                            </p:txEl>
                                          </p:spTgt>
                                        </p:tgtEl>
                                        <p:attrNameLst>
                                          <p:attrName>style.visibility</p:attrName>
                                        </p:attrNameLst>
                                      </p:cBhvr>
                                      <p:to>
                                        <p:strVal val="visible"/>
                                      </p:to>
                                    </p:set>
                                    <p:animEffect transition="in" filter="barn(inVertical)">
                                      <p:cBhvr>
                                        <p:cTn id="58" dur="500"/>
                                        <p:tgtEl>
                                          <p:spTgt spid="146516">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46516">
                                            <p:txEl>
                                              <p:pRg st="7" end="7"/>
                                            </p:txEl>
                                          </p:spTgt>
                                        </p:tgtEl>
                                        <p:attrNameLst>
                                          <p:attrName>style.visibility</p:attrName>
                                        </p:attrNameLst>
                                      </p:cBhvr>
                                      <p:to>
                                        <p:strVal val="visible"/>
                                      </p:to>
                                    </p:set>
                                    <p:animEffect transition="in" filter="barn(inVertical)">
                                      <p:cBhvr>
                                        <p:cTn id="63" dur="500"/>
                                        <p:tgtEl>
                                          <p:spTgt spid="146516">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46516">
                                            <p:txEl>
                                              <p:pRg st="8" end="8"/>
                                            </p:txEl>
                                          </p:spTgt>
                                        </p:tgtEl>
                                        <p:attrNameLst>
                                          <p:attrName>style.visibility</p:attrName>
                                        </p:attrNameLst>
                                      </p:cBhvr>
                                      <p:to>
                                        <p:strVal val="visible"/>
                                      </p:to>
                                    </p:set>
                                    <p:animEffect transition="in" filter="barn(inVertical)">
                                      <p:cBhvr>
                                        <p:cTn id="68" dur="500"/>
                                        <p:tgtEl>
                                          <p:spTgt spid="146516">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146516">
                                            <p:txEl>
                                              <p:pRg st="9" end="9"/>
                                            </p:txEl>
                                          </p:spTgt>
                                        </p:tgtEl>
                                        <p:attrNameLst>
                                          <p:attrName>style.visibility</p:attrName>
                                        </p:attrNameLst>
                                      </p:cBhvr>
                                      <p:to>
                                        <p:strVal val="visible"/>
                                      </p:to>
                                    </p:set>
                                    <p:animEffect transition="in" filter="barn(inVertical)">
                                      <p:cBhvr>
                                        <p:cTn id="73" dur="500"/>
                                        <p:tgtEl>
                                          <p:spTgt spid="146516">
                                            <p:txEl>
                                              <p:pRg st="9" end="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146516">
                                            <p:txEl>
                                              <p:pRg st="10" end="10"/>
                                            </p:txEl>
                                          </p:spTgt>
                                        </p:tgtEl>
                                        <p:attrNameLst>
                                          <p:attrName>style.visibility</p:attrName>
                                        </p:attrNameLst>
                                      </p:cBhvr>
                                      <p:to>
                                        <p:strVal val="visible"/>
                                      </p:to>
                                    </p:set>
                                    <p:animEffect transition="in" filter="barn(inVertical)">
                                      <p:cBhvr>
                                        <p:cTn id="78" dur="500"/>
                                        <p:tgtEl>
                                          <p:spTgt spid="146516">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barn(inVertical)">
                                      <p:cBhvr>
                                        <p:cTn id="8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16" grpId="0" build="p" animBg="1"/>
      <p:bldP spid="2" grpId="0" animBg="1"/>
      <p:bldP spid="23"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19100" y="1104900"/>
            <a:ext cx="8153400" cy="253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20000"/>
              </a:lnSpc>
              <a:buClr>
                <a:schemeClr val="hlink"/>
              </a:buClr>
              <a:buFont typeface="Wingdings" pitchFamily="2" charset="2"/>
              <a:buChar char="«"/>
            </a:pPr>
            <a:r>
              <a:rPr kumimoji="1" lang="zh-CN" altLang="en-US" sz="2800" dirty="0">
                <a:latin typeface="Times New Roman" pitchFamily="18" charset="0"/>
                <a:ea typeface="隶书" pitchFamily="49" charset="-122"/>
              </a:rPr>
              <a:t>一维数组的引用</a:t>
            </a:r>
          </a:p>
          <a:p>
            <a:pPr lvl="2">
              <a:lnSpc>
                <a:spcPct val="120000"/>
              </a:lnSpc>
              <a:buClr>
                <a:schemeClr val="accent2"/>
              </a:buClr>
              <a:buFont typeface="Wingdings" pitchFamily="2" charset="2"/>
              <a:buChar char="v"/>
            </a:pPr>
            <a:r>
              <a:rPr kumimoji="1" lang="zh-CN" altLang="en-US" sz="2400" dirty="0">
                <a:latin typeface="Times New Roman" pitchFamily="18" charset="0"/>
                <a:ea typeface="隶书" pitchFamily="49" charset="-122"/>
              </a:rPr>
              <a:t>数组必须</a:t>
            </a:r>
            <a:r>
              <a:rPr kumimoji="1" lang="zh-CN" altLang="en-US" sz="2400" dirty="0">
                <a:solidFill>
                  <a:srgbClr val="FF0000"/>
                </a:solidFill>
                <a:latin typeface="Times New Roman" pitchFamily="18" charset="0"/>
                <a:ea typeface="隶书" pitchFamily="49" charset="-122"/>
              </a:rPr>
              <a:t>先定义，后使用</a:t>
            </a:r>
          </a:p>
          <a:p>
            <a:pPr lvl="2">
              <a:lnSpc>
                <a:spcPct val="120000"/>
              </a:lnSpc>
              <a:buClr>
                <a:schemeClr val="accent2"/>
              </a:buClr>
              <a:buFont typeface="Wingdings" pitchFamily="2" charset="2"/>
              <a:buChar char="v"/>
            </a:pPr>
            <a:r>
              <a:rPr kumimoji="1" lang="zh-CN" altLang="zh-CN" sz="2400" dirty="0">
                <a:latin typeface="Times New Roman" pitchFamily="18" charset="0"/>
                <a:ea typeface="隶书" pitchFamily="49" charset="-122"/>
              </a:rPr>
              <a:t>只能逐个引用数组元素，不能一次引用整个数组</a:t>
            </a:r>
          </a:p>
          <a:p>
            <a:pPr lvl="2">
              <a:lnSpc>
                <a:spcPct val="120000"/>
              </a:lnSpc>
              <a:buClr>
                <a:schemeClr val="accent2"/>
              </a:buClr>
              <a:buFont typeface="Wingdings" pitchFamily="2" charset="2"/>
              <a:buChar char="v"/>
            </a:pPr>
            <a:r>
              <a:rPr kumimoji="1" lang="zh-CN" altLang="zh-CN" sz="2400" dirty="0">
                <a:latin typeface="Times New Roman" pitchFamily="18" charset="0"/>
                <a:ea typeface="隶书" pitchFamily="49" charset="-122"/>
              </a:rPr>
              <a:t>数组元素表示形式：  </a:t>
            </a:r>
            <a:r>
              <a:rPr kumimoji="1" lang="zh-CN" altLang="zh-CN" sz="2400" dirty="0">
                <a:solidFill>
                  <a:srgbClr val="FF0000"/>
                </a:solidFill>
                <a:latin typeface="Times New Roman" pitchFamily="18" charset="0"/>
                <a:ea typeface="隶书" pitchFamily="49" charset="-122"/>
              </a:rPr>
              <a:t>数组名[下标]</a:t>
            </a:r>
            <a:endParaRPr kumimoji="1" lang="en-US" altLang="zh-CN" sz="2400" dirty="0">
              <a:solidFill>
                <a:srgbClr val="FF0000"/>
              </a:solidFill>
              <a:latin typeface="Times New Roman" pitchFamily="18" charset="0"/>
              <a:ea typeface="隶书" pitchFamily="49" charset="-122"/>
            </a:endParaRPr>
          </a:p>
          <a:p>
            <a:pPr lvl="3">
              <a:lnSpc>
                <a:spcPct val="120000"/>
              </a:lnSpc>
              <a:buClr>
                <a:schemeClr val="accent2"/>
              </a:buClr>
              <a:buFont typeface="Wingdings" pitchFamily="2" charset="2"/>
              <a:buNone/>
            </a:pPr>
            <a:r>
              <a:rPr kumimoji="1" lang="zh-CN" altLang="en-US" sz="2400" dirty="0">
                <a:latin typeface="Times New Roman" pitchFamily="18" charset="0"/>
                <a:ea typeface="隶书" pitchFamily="49" charset="-122"/>
              </a:rPr>
              <a:t>其中：下标可以是常量或整型表达式</a:t>
            </a:r>
          </a:p>
        </p:txBody>
      </p:sp>
      <p:sp>
        <p:nvSpPr>
          <p:cNvPr id="10243" name="Text Box 3"/>
          <p:cNvSpPr txBox="1">
            <a:spLocks noChangeArrowheads="1"/>
          </p:cNvSpPr>
          <p:nvPr/>
        </p:nvSpPr>
        <p:spPr bwMode="auto">
          <a:xfrm>
            <a:off x="1111187" y="441746"/>
            <a:ext cx="6831014" cy="833178"/>
          </a:xfrm>
          <a:prstGeom prst="rect">
            <a:avLst/>
          </a:prstGeom>
          <a:solidFill>
            <a:srgbClr val="FFFF00"/>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Times New Roman" pitchFamily="18" charset="0"/>
              </a:rPr>
              <a:t>例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=15;</a:t>
            </a:r>
          </a:p>
          <a:p>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data[</a:t>
            </a:r>
            <a:r>
              <a:rPr kumimoji="1" lang="en-US" altLang="zh-CN" sz="2400" b="1" dirty="0" err="1">
                <a:latin typeface="Times New Roman" pitchFamily="18" charset="0"/>
              </a:rPr>
              <a:t>i</a:t>
            </a:r>
            <a:r>
              <a:rPr kumimoji="1" lang="en-US" altLang="zh-CN" sz="2400" b="1" dirty="0">
                <a:latin typeface="Times New Roman" pitchFamily="18" charset="0"/>
              </a:rPr>
              <a:t>];            (</a:t>
            </a:r>
            <a:r>
              <a:rPr kumimoji="1" lang="en-US" altLang="zh-CN" sz="2400" b="1" dirty="0">
                <a:solidFill>
                  <a:srgbClr val="FF0000"/>
                </a:solidFill>
                <a:latin typeface="Times New Roman" pitchFamily="18" charset="0"/>
                <a:sym typeface="Symbol" pitchFamily="18" charset="2"/>
              </a:rPr>
              <a:t></a:t>
            </a:r>
            <a:r>
              <a:rPr kumimoji="1" lang="zh-CN" altLang="en-US" sz="2400" b="1" dirty="0">
                <a:solidFill>
                  <a:srgbClr val="0000FF"/>
                </a:solidFill>
                <a:latin typeface="Times New Roman" pitchFamily="18" charset="0"/>
                <a:sym typeface="Symbol" pitchFamily="18" charset="2"/>
              </a:rPr>
              <a:t>不能用变量定义数组维数</a:t>
            </a:r>
            <a:r>
              <a:rPr kumimoji="1" lang="en-US" altLang="zh-CN" sz="2400" b="1" dirty="0">
                <a:latin typeface="Times New Roman" pitchFamily="18" charset="0"/>
              </a:rPr>
              <a:t>)</a:t>
            </a:r>
          </a:p>
        </p:txBody>
      </p:sp>
      <p:sp>
        <p:nvSpPr>
          <p:cNvPr id="10246" name="Text Box 6"/>
          <p:cNvSpPr txBox="1">
            <a:spLocks noChangeArrowheads="1"/>
          </p:cNvSpPr>
          <p:nvPr/>
        </p:nvSpPr>
        <p:spPr bwMode="auto">
          <a:xfrm>
            <a:off x="266717" y="441746"/>
            <a:ext cx="8546227" cy="833178"/>
          </a:xfrm>
          <a:prstGeom prst="rect">
            <a:avLst/>
          </a:prstGeom>
          <a:solidFill>
            <a:srgbClr val="FFFF00"/>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Times New Roman" pitchFamily="18" charset="0"/>
              </a:rPr>
              <a:t>例  </a:t>
            </a:r>
            <a:r>
              <a:rPr kumimoji="1" lang="en-US" altLang="zh-CN" sz="2400" b="1" dirty="0" err="1">
                <a:latin typeface="Times New Roman" pitchFamily="18" charset="0"/>
              </a:rPr>
              <a:t>int</a:t>
            </a:r>
            <a:r>
              <a:rPr kumimoji="1" lang="en-US" altLang="zh-CN" sz="2400" b="1" dirty="0">
                <a:latin typeface="Times New Roman" pitchFamily="18" charset="0"/>
              </a:rPr>
              <a:t> data[5];     </a:t>
            </a:r>
          </a:p>
          <a:p>
            <a:r>
              <a:rPr kumimoji="1" lang="en-US" altLang="zh-CN" sz="2400" b="1" dirty="0">
                <a:latin typeface="Times New Roman" pitchFamily="18" charset="0"/>
              </a:rPr>
              <a:t>      data[5]=10;     </a:t>
            </a:r>
            <a:r>
              <a:rPr kumimoji="1" lang="en-US" altLang="zh-CN" sz="2400" dirty="0">
                <a:solidFill>
                  <a:srgbClr val="0000FF"/>
                </a:solidFill>
                <a:latin typeface="Times New Roman" pitchFamily="18" charset="0"/>
              </a:rPr>
              <a:t>//C</a:t>
            </a:r>
            <a:r>
              <a:rPr kumimoji="1" lang="zh-CN" altLang="zh-CN" sz="2400" dirty="0">
                <a:solidFill>
                  <a:srgbClr val="0000FF"/>
                </a:solidFill>
                <a:latin typeface="Times New Roman" pitchFamily="18" charset="0"/>
              </a:rPr>
              <a:t>语言对数组不作越界检查，使用时要</a:t>
            </a:r>
            <a:r>
              <a:rPr kumimoji="1" lang="zh-CN" altLang="en-US" sz="2400" dirty="0">
                <a:solidFill>
                  <a:srgbClr val="0000FF"/>
                </a:solidFill>
                <a:latin typeface="Times New Roman" pitchFamily="18" charset="0"/>
              </a:rPr>
              <a:t>注意</a:t>
            </a:r>
            <a:endParaRPr kumimoji="1" lang="zh-CN" altLang="en-US" sz="2400" dirty="0">
              <a:solidFill>
                <a:schemeClr val="bg2"/>
              </a:solidFill>
              <a:latin typeface="Times New Roman" pitchFamily="18" charset="0"/>
            </a:endParaRPr>
          </a:p>
        </p:txBody>
      </p:sp>
      <p:sp>
        <p:nvSpPr>
          <p:cNvPr id="6" name="Text Box 3"/>
          <p:cNvSpPr txBox="1">
            <a:spLocks noChangeArrowheads="1"/>
          </p:cNvSpPr>
          <p:nvPr/>
        </p:nvSpPr>
        <p:spPr bwMode="auto">
          <a:xfrm>
            <a:off x="1111187" y="441746"/>
            <a:ext cx="6831014" cy="833178"/>
          </a:xfrm>
          <a:prstGeom prst="rect">
            <a:avLst/>
          </a:prstGeom>
          <a:solidFill>
            <a:srgbClr val="FFFF00"/>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Times New Roman" pitchFamily="18" charset="0"/>
              </a:rPr>
              <a:t>例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=15;</a:t>
            </a:r>
          </a:p>
          <a:p>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data[</a:t>
            </a:r>
            <a:r>
              <a:rPr kumimoji="1" lang="en-US" altLang="zh-CN" sz="2400" b="1" dirty="0" err="1">
                <a:latin typeface="Times New Roman" pitchFamily="18" charset="0"/>
              </a:rPr>
              <a:t>i</a:t>
            </a:r>
            <a:r>
              <a:rPr kumimoji="1" lang="en-US" altLang="zh-CN" sz="2400" b="1" dirty="0">
                <a:latin typeface="Times New Roman" pitchFamily="18" charset="0"/>
              </a:rPr>
              <a:t>];</a:t>
            </a:r>
          </a:p>
        </p:txBody>
      </p:sp>
      <p:sp>
        <p:nvSpPr>
          <p:cNvPr id="7" name="Text Box 6"/>
          <p:cNvSpPr txBox="1">
            <a:spLocks noChangeArrowheads="1"/>
          </p:cNvSpPr>
          <p:nvPr/>
        </p:nvSpPr>
        <p:spPr bwMode="auto">
          <a:xfrm>
            <a:off x="240444" y="441746"/>
            <a:ext cx="8572500" cy="833178"/>
          </a:xfrm>
          <a:prstGeom prst="rect">
            <a:avLst/>
          </a:prstGeom>
          <a:solidFill>
            <a:srgbClr val="FFFF00"/>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Times New Roman" pitchFamily="18" charset="0"/>
              </a:rPr>
              <a:t>例  </a:t>
            </a:r>
            <a:r>
              <a:rPr kumimoji="1" lang="en-US" altLang="zh-CN" sz="2400" b="1" dirty="0" err="1">
                <a:latin typeface="Times New Roman" pitchFamily="18" charset="0"/>
              </a:rPr>
              <a:t>int</a:t>
            </a:r>
            <a:r>
              <a:rPr kumimoji="1" lang="en-US" altLang="zh-CN" sz="2400" b="1" dirty="0">
                <a:latin typeface="Times New Roman" pitchFamily="18" charset="0"/>
              </a:rPr>
              <a:t> data[5];     </a:t>
            </a:r>
          </a:p>
          <a:p>
            <a:r>
              <a:rPr kumimoji="1" lang="en-US" altLang="zh-CN" sz="2400" b="1" dirty="0">
                <a:latin typeface="Times New Roman" pitchFamily="18" charset="0"/>
              </a:rPr>
              <a:t>      data[5]=10;</a:t>
            </a:r>
            <a:endParaRPr kumimoji="1" lang="zh-CN" altLang="en-US" sz="2400" dirty="0">
              <a:solidFill>
                <a:schemeClr val="bg2"/>
              </a:solidFill>
              <a:latin typeface="Times New Roman" pitchFamily="18" charset="0"/>
            </a:endParaRPr>
          </a:p>
        </p:txBody>
      </p:sp>
      <p:sp>
        <p:nvSpPr>
          <p:cNvPr id="8" name="Text Box 3"/>
          <p:cNvSpPr txBox="1">
            <a:spLocks noChangeArrowheads="1"/>
          </p:cNvSpPr>
          <p:nvPr/>
        </p:nvSpPr>
        <p:spPr bwMode="auto">
          <a:xfrm>
            <a:off x="649099" y="466397"/>
            <a:ext cx="8092578" cy="833178"/>
          </a:xfrm>
          <a:prstGeom prst="rect">
            <a:avLst/>
          </a:prstGeom>
          <a:solidFill>
            <a:srgbClr val="FFFF00"/>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Times New Roman" pitchFamily="18" charset="0"/>
              </a:rPr>
              <a:t>例 </a:t>
            </a:r>
            <a:r>
              <a:rPr kumimoji="1" lang="en-US" altLang="zh-CN" sz="2400" b="1" dirty="0" err="1">
                <a:latin typeface="Times New Roman" pitchFamily="18" charset="0"/>
              </a:rPr>
              <a:t>int</a:t>
            </a:r>
            <a:r>
              <a:rPr kumimoji="1" lang="en-US" altLang="zh-CN" sz="2400" b="1" dirty="0">
                <a:latin typeface="Times New Roman" pitchFamily="18" charset="0"/>
              </a:rPr>
              <a:t> data[2.3];            </a:t>
            </a:r>
          </a:p>
          <a:p>
            <a:r>
              <a:rPr kumimoji="1" lang="en-US" altLang="zh-CN" sz="2400" b="1" dirty="0">
                <a:latin typeface="Times New Roman" pitchFamily="18" charset="0"/>
              </a:rPr>
              <a:t>     float array[-100];   (</a:t>
            </a:r>
            <a:r>
              <a:rPr kumimoji="1" lang="en-US" altLang="zh-CN" sz="2400" b="1" dirty="0">
                <a:solidFill>
                  <a:srgbClr val="FF0000"/>
                </a:solidFill>
                <a:latin typeface="Times New Roman" pitchFamily="18" charset="0"/>
                <a:sym typeface="Symbol" pitchFamily="18" charset="2"/>
              </a:rPr>
              <a:t></a:t>
            </a:r>
            <a:r>
              <a:rPr kumimoji="1" lang="zh-CN" altLang="en-US" sz="2400" b="1" dirty="0">
                <a:solidFill>
                  <a:srgbClr val="0000FF"/>
                </a:solidFill>
                <a:latin typeface="Times New Roman" pitchFamily="18" charset="0"/>
                <a:sym typeface="Symbol" pitchFamily="18" charset="2"/>
              </a:rPr>
              <a:t>只能用正的整型常量定义数组维数</a:t>
            </a:r>
            <a:r>
              <a:rPr kumimoji="1" lang="en-US" altLang="zh-CN" sz="2400" b="1" dirty="0">
                <a:latin typeface="Times New Roman" pitchFamily="18" charset="0"/>
              </a:rPr>
              <a:t>)</a:t>
            </a:r>
          </a:p>
        </p:txBody>
      </p:sp>
      <p:sp>
        <p:nvSpPr>
          <p:cNvPr id="9" name="Text Box 3"/>
          <p:cNvSpPr txBox="1">
            <a:spLocks noChangeArrowheads="1"/>
          </p:cNvSpPr>
          <p:nvPr/>
        </p:nvSpPr>
        <p:spPr bwMode="auto">
          <a:xfrm>
            <a:off x="620390" y="441746"/>
            <a:ext cx="8149996" cy="833178"/>
          </a:xfrm>
          <a:prstGeom prst="rect">
            <a:avLst/>
          </a:prstGeom>
          <a:solidFill>
            <a:srgbClr val="FFFF00"/>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Times New Roman" pitchFamily="18" charset="0"/>
              </a:rPr>
              <a:t>例 </a:t>
            </a:r>
            <a:r>
              <a:rPr kumimoji="1" lang="en-US" altLang="zh-CN" sz="2400" b="1" dirty="0" err="1">
                <a:latin typeface="Times New Roman" pitchFamily="18" charset="0"/>
              </a:rPr>
              <a:t>int</a:t>
            </a:r>
            <a:r>
              <a:rPr kumimoji="1" lang="en-US" altLang="zh-CN" sz="2400" b="1" dirty="0">
                <a:latin typeface="Times New Roman" pitchFamily="18" charset="0"/>
              </a:rPr>
              <a:t> data[2.3];            </a:t>
            </a:r>
          </a:p>
          <a:p>
            <a:r>
              <a:rPr kumimoji="1" lang="en-US" altLang="zh-CN" sz="2400" b="1" dirty="0">
                <a:latin typeface="Times New Roman" pitchFamily="18" charset="0"/>
              </a:rPr>
              <a:t>     float array[-100];</a:t>
            </a:r>
          </a:p>
        </p:txBody>
      </p:sp>
      <p:sp>
        <p:nvSpPr>
          <p:cNvPr id="10" name="Text Box 4"/>
          <p:cNvSpPr txBox="1">
            <a:spLocks noChangeArrowheads="1"/>
          </p:cNvSpPr>
          <p:nvPr/>
        </p:nvSpPr>
        <p:spPr bwMode="auto">
          <a:xfrm>
            <a:off x="1448575" y="4374945"/>
            <a:ext cx="6493626" cy="980911"/>
          </a:xfrm>
          <a:prstGeom prst="rect">
            <a:avLst/>
          </a:prstGeom>
          <a:solidFill>
            <a:srgbClr val="FFFF00"/>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20000"/>
              </a:lnSpc>
            </a:pPr>
            <a:r>
              <a:rPr kumimoji="1" lang="zh-CN" altLang="en-US" sz="2400" b="1" dirty="0">
                <a:latin typeface="Arial" pitchFamily="34" charset="0"/>
                <a:cs typeface="Arial" pitchFamily="34" charset="0"/>
              </a:rPr>
              <a:t>例       </a:t>
            </a:r>
            <a:r>
              <a:rPr kumimoji="1" lang="en-US" altLang="zh-CN" sz="2400" b="1" dirty="0" err="1">
                <a:latin typeface="Arial" pitchFamily="34" charset="0"/>
                <a:cs typeface="Arial" pitchFamily="34" charset="0"/>
              </a:rPr>
              <a:t>int</a:t>
            </a:r>
            <a:r>
              <a:rPr kumimoji="1" lang="en-US" altLang="zh-CN" sz="2400" b="1" dirty="0">
                <a:latin typeface="Arial" pitchFamily="34" charset="0"/>
                <a:cs typeface="Arial" pitchFamily="34" charset="0"/>
              </a:rPr>
              <a:t> a[10]={1,2,3,4,5,6,7,8,9,10};</a:t>
            </a:r>
          </a:p>
          <a:p>
            <a:pPr>
              <a:lnSpc>
                <a:spcPct val="120000"/>
              </a:lnSpc>
            </a:pPr>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printf</a:t>
            </a:r>
            <a:r>
              <a:rPr kumimoji="1" lang="en-US" altLang="zh-CN" sz="2400" b="1" dirty="0">
                <a:latin typeface="Arial" pitchFamily="34" charset="0"/>
                <a:cs typeface="Arial" pitchFamily="34" charset="0"/>
              </a:rPr>
              <a:t>(“%</a:t>
            </a:r>
            <a:r>
              <a:rPr kumimoji="1" lang="en-US" altLang="zh-CN" sz="2400" b="1" dirty="0" err="1">
                <a:latin typeface="Arial" pitchFamily="34" charset="0"/>
                <a:cs typeface="Arial" pitchFamily="34" charset="0"/>
              </a:rPr>
              <a:t>d”,a</a:t>
            </a:r>
            <a:r>
              <a:rPr kumimoji="1" lang="en-US" altLang="zh-CN" sz="2400" b="1" dirty="0">
                <a:latin typeface="Arial" pitchFamily="34" charset="0"/>
                <a:cs typeface="Arial" pitchFamily="34" charset="0"/>
              </a:rPr>
              <a:t>);         (</a:t>
            </a:r>
            <a:r>
              <a:rPr kumimoji="1" lang="en-US" altLang="zh-CN" sz="2400" b="1" dirty="0">
                <a:solidFill>
                  <a:srgbClr val="FF0000"/>
                </a:solidFill>
                <a:latin typeface="Arial" pitchFamily="34" charset="0"/>
                <a:cs typeface="Arial" pitchFamily="34" charset="0"/>
                <a:sym typeface="Symbol" pitchFamily="18" charset="2"/>
              </a:rPr>
              <a:t></a:t>
            </a:r>
            <a:r>
              <a:rPr kumimoji="1" lang="en-US" altLang="zh-CN" sz="2400" b="1" dirty="0">
                <a:latin typeface="Arial" pitchFamily="34" charset="0"/>
                <a:cs typeface="Arial" pitchFamily="34" charset="0"/>
              </a:rPr>
              <a:t>)</a:t>
            </a:r>
          </a:p>
        </p:txBody>
      </p:sp>
      <p:sp>
        <p:nvSpPr>
          <p:cNvPr id="10244" name="Text Box 4"/>
          <p:cNvSpPr txBox="1">
            <a:spLocks noChangeArrowheads="1"/>
          </p:cNvSpPr>
          <p:nvPr/>
        </p:nvSpPr>
        <p:spPr bwMode="auto">
          <a:xfrm>
            <a:off x="1448575" y="3710147"/>
            <a:ext cx="6493626" cy="2310505"/>
          </a:xfrm>
          <a:prstGeom prst="rect">
            <a:avLst/>
          </a:prstGeom>
          <a:solidFill>
            <a:srgbClr val="FFFF00"/>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nSpc>
                <a:spcPct val="120000"/>
              </a:lnSpc>
            </a:pPr>
            <a:r>
              <a:rPr kumimoji="1" lang="zh-CN" altLang="en-US" sz="2400" b="1" dirty="0">
                <a:latin typeface="Arial" pitchFamily="34" charset="0"/>
                <a:cs typeface="Arial" pitchFamily="34" charset="0"/>
              </a:rPr>
              <a:t>例</a:t>
            </a:r>
            <a:r>
              <a:rPr kumimoji="1" lang="en-US" altLang="zh-CN" sz="2400" b="1" dirty="0">
                <a:latin typeface="Arial" pitchFamily="34" charset="0"/>
                <a:cs typeface="Arial" pitchFamily="34" charset="0"/>
              </a:rPr>
              <a:t>1</a:t>
            </a:r>
            <a:r>
              <a:rPr kumimoji="1" lang="zh-CN" altLang="en-US" sz="2400" b="1" dirty="0">
                <a:latin typeface="Arial" pitchFamily="34" charset="0"/>
                <a:cs typeface="Arial" pitchFamily="34" charset="0"/>
              </a:rPr>
              <a:t>：  </a:t>
            </a:r>
            <a:r>
              <a:rPr kumimoji="1" lang="en-US" altLang="zh-CN" sz="2400" b="1" dirty="0">
                <a:solidFill>
                  <a:srgbClr val="0000FF"/>
                </a:solidFill>
                <a:latin typeface="Arial" pitchFamily="34" charset="0"/>
                <a:cs typeface="Arial" pitchFamily="34" charset="0"/>
              </a:rPr>
              <a:t>for(j=0;j&lt;10;j++)</a:t>
            </a:r>
          </a:p>
          <a:p>
            <a:pPr>
              <a:lnSpc>
                <a:spcPct val="120000"/>
              </a:lnSpc>
            </a:pPr>
            <a:r>
              <a:rPr kumimoji="1" lang="en-US" altLang="zh-CN" sz="2400" b="1" dirty="0">
                <a:solidFill>
                  <a:srgbClr val="0000FF"/>
                </a:solidFill>
                <a:latin typeface="Arial" pitchFamily="34" charset="0"/>
                <a:cs typeface="Arial" pitchFamily="34" charset="0"/>
              </a:rPr>
              <a:t>                  </a:t>
            </a:r>
            <a:r>
              <a:rPr kumimoji="1" lang="en-US" altLang="zh-CN" sz="2400" b="1" dirty="0" err="1">
                <a:solidFill>
                  <a:srgbClr val="0000FF"/>
                </a:solidFill>
                <a:latin typeface="Arial" pitchFamily="34" charset="0"/>
                <a:cs typeface="Arial" pitchFamily="34" charset="0"/>
              </a:rPr>
              <a:t>printf</a:t>
            </a:r>
            <a:r>
              <a:rPr kumimoji="1" lang="en-US" altLang="zh-CN" sz="2400" b="1" dirty="0">
                <a:solidFill>
                  <a:srgbClr val="0000FF"/>
                </a:solidFill>
                <a:latin typeface="Arial" pitchFamily="34" charset="0"/>
                <a:cs typeface="Arial" pitchFamily="34" charset="0"/>
              </a:rPr>
              <a:t>(“%d\</a:t>
            </a:r>
            <a:r>
              <a:rPr kumimoji="1" lang="en-US" altLang="zh-CN" sz="2400" b="1" dirty="0" err="1">
                <a:solidFill>
                  <a:srgbClr val="0000FF"/>
                </a:solidFill>
                <a:latin typeface="Arial" pitchFamily="34" charset="0"/>
                <a:cs typeface="Arial" pitchFamily="34" charset="0"/>
              </a:rPr>
              <a:t>n”,a</a:t>
            </a:r>
            <a:r>
              <a:rPr kumimoji="1" lang="en-US" altLang="zh-CN" sz="2400" b="1" dirty="0">
                <a:solidFill>
                  <a:srgbClr val="0000FF"/>
                </a:solidFill>
                <a:latin typeface="Arial" pitchFamily="34" charset="0"/>
                <a:cs typeface="Arial" pitchFamily="34" charset="0"/>
              </a:rPr>
              <a:t>[j]);</a:t>
            </a:r>
          </a:p>
          <a:p>
            <a:pPr>
              <a:lnSpc>
                <a:spcPct val="120000"/>
              </a:lnSpc>
            </a:pPr>
            <a:r>
              <a:rPr kumimoji="1" lang="zh-CN" altLang="en-US" sz="2400" b="1" dirty="0">
                <a:latin typeface="Arial" pitchFamily="34" charset="0"/>
                <a:cs typeface="Arial" pitchFamily="34" charset="0"/>
              </a:rPr>
              <a:t>例</a:t>
            </a:r>
            <a:r>
              <a:rPr kumimoji="1" lang="en-US" altLang="zh-CN" sz="2400" b="1" dirty="0">
                <a:latin typeface="Arial" pitchFamily="34" charset="0"/>
                <a:cs typeface="Arial" pitchFamily="34" charset="0"/>
              </a:rPr>
              <a:t>2:</a:t>
            </a:r>
            <a:r>
              <a:rPr kumimoji="1" lang="zh-CN" altLang="en-US" sz="2400" b="1" dirty="0">
                <a:latin typeface="Arial" pitchFamily="34" charset="0"/>
                <a:cs typeface="Arial" pitchFamily="34" charset="0"/>
              </a:rPr>
              <a:t>    </a:t>
            </a:r>
            <a:r>
              <a:rPr kumimoji="1" lang="en-US" altLang="zh-CN" sz="2400" b="1" dirty="0" err="1">
                <a:latin typeface="Arial" pitchFamily="34" charset="0"/>
                <a:cs typeface="Arial" pitchFamily="34" charset="0"/>
              </a:rPr>
              <a:t>int</a:t>
            </a:r>
            <a:r>
              <a:rPr kumimoji="1" lang="en-US" altLang="zh-CN" sz="2400" b="1" dirty="0">
                <a:latin typeface="Arial" pitchFamily="34" charset="0"/>
                <a:cs typeface="Arial" pitchFamily="34" charset="0"/>
              </a:rPr>
              <a:t> a[5], n=2;</a:t>
            </a:r>
          </a:p>
          <a:p>
            <a:pPr>
              <a:lnSpc>
                <a:spcPct val="120000"/>
              </a:lnSpc>
            </a:pPr>
            <a:r>
              <a:rPr kumimoji="1" lang="en-US" altLang="zh-CN" sz="2400" b="1" dirty="0">
                <a:latin typeface="Arial" pitchFamily="34" charset="0"/>
                <a:cs typeface="Arial" pitchFamily="34" charset="0"/>
              </a:rPr>
              <a:t>           a[4]=9;  a[n]=3;   </a:t>
            </a:r>
          </a:p>
          <a:p>
            <a:pPr>
              <a:lnSpc>
                <a:spcPct val="120000"/>
              </a:lnSpc>
            </a:pPr>
            <a:r>
              <a:rPr kumimoji="1" lang="en-US" altLang="zh-CN" sz="2400" b="1" dirty="0">
                <a:latin typeface="Arial" pitchFamily="34" charset="0"/>
                <a:cs typeface="Arial" pitchFamily="34" charset="0"/>
              </a:rPr>
              <a:t>           a[5]=5;      (</a:t>
            </a:r>
            <a:r>
              <a:rPr kumimoji="1" lang="en-US" altLang="zh-CN" sz="2400" b="1" dirty="0">
                <a:solidFill>
                  <a:srgbClr val="FF0000"/>
                </a:solidFill>
                <a:latin typeface="Arial" pitchFamily="34" charset="0"/>
                <a:cs typeface="Arial" pitchFamily="34" charset="0"/>
                <a:sym typeface="Symbol" pitchFamily="18" charset="2"/>
              </a:rPr>
              <a:t></a:t>
            </a:r>
            <a:r>
              <a:rPr kumimoji="1" lang="en-US" altLang="zh-CN" sz="2400" b="1" dirty="0">
                <a:latin typeface="Arial" pitchFamily="34" charset="0"/>
                <a:cs typeface="Arial" pitchFamily="34" charset="0"/>
              </a:rPr>
              <a:t>)                </a:t>
            </a:r>
            <a:endParaRPr kumimoji="1" lang="en-US" altLang="zh-CN" sz="2000" dirty="0">
              <a:latin typeface="Times New Roman" pitchFamily="18" charset="0"/>
            </a:endParaRPr>
          </a:p>
        </p:txBody>
      </p:sp>
      <p:sp>
        <p:nvSpPr>
          <p:cNvPr id="11" name="Text Box 4"/>
          <p:cNvSpPr txBox="1">
            <a:spLocks noChangeArrowheads="1"/>
          </p:cNvSpPr>
          <p:nvPr/>
        </p:nvSpPr>
        <p:spPr bwMode="auto">
          <a:xfrm>
            <a:off x="1448576" y="355278"/>
            <a:ext cx="6493626" cy="833178"/>
          </a:xfrm>
          <a:prstGeom prst="rect">
            <a:avLst/>
          </a:prstGeom>
          <a:solidFill>
            <a:srgbClr val="FFFF00"/>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r>
              <a:rPr kumimoji="1" lang="zh-CN" altLang="en-US" sz="2400" b="1" dirty="0">
                <a:latin typeface="Arial" pitchFamily="34" charset="0"/>
                <a:cs typeface="Arial" pitchFamily="34" charset="0"/>
              </a:rPr>
              <a:t>例：</a:t>
            </a:r>
            <a:r>
              <a:rPr kumimoji="1" lang="en-US" altLang="zh-CN" sz="2400" b="1" dirty="0" err="1">
                <a:latin typeface="Arial" pitchFamily="34" charset="0"/>
                <a:cs typeface="Arial" pitchFamily="34" charset="0"/>
              </a:rPr>
              <a:t>int</a:t>
            </a:r>
            <a:r>
              <a:rPr kumimoji="1" lang="en-US" altLang="zh-CN" sz="2400" b="1" dirty="0">
                <a:latin typeface="Arial" pitchFamily="34" charset="0"/>
                <a:cs typeface="Arial" pitchFamily="34" charset="0"/>
              </a:rPr>
              <a:t>  n=5;</a:t>
            </a:r>
          </a:p>
          <a:p>
            <a:r>
              <a:rPr kumimoji="1" lang="en-US" altLang="zh-CN" sz="2400" b="1" dirty="0">
                <a:latin typeface="Arial" pitchFamily="34" charset="0"/>
                <a:cs typeface="Arial" pitchFamily="34" charset="0"/>
              </a:rPr>
              <a:t>        </a:t>
            </a:r>
            <a:r>
              <a:rPr kumimoji="1" lang="en-US" altLang="zh-CN" sz="2400" b="1" dirty="0" err="1">
                <a:latin typeface="Arial" pitchFamily="34" charset="0"/>
                <a:cs typeface="Arial" pitchFamily="34" charset="0"/>
              </a:rPr>
              <a:t>int</a:t>
            </a:r>
            <a:r>
              <a:rPr kumimoji="1" lang="en-US" altLang="zh-CN" sz="2400" b="1" dirty="0">
                <a:latin typeface="Arial" pitchFamily="34" charset="0"/>
                <a:cs typeface="Arial" pitchFamily="34" charset="0"/>
              </a:rPr>
              <a:t>  a[n];   (</a:t>
            </a:r>
            <a:r>
              <a:rPr kumimoji="1" lang="en-US" altLang="zh-CN" sz="2400" b="1" dirty="0">
                <a:solidFill>
                  <a:srgbClr val="FF0000"/>
                </a:solidFill>
                <a:latin typeface="Arial" pitchFamily="34" charset="0"/>
                <a:cs typeface="Arial" pitchFamily="34" charset="0"/>
                <a:sym typeface="Symbol" pitchFamily="18" charset="2"/>
              </a:rPr>
              <a:t></a:t>
            </a:r>
            <a:r>
              <a:rPr kumimoji="1" lang="en-US" altLang="zh-CN" sz="2400" b="1" dirty="0">
                <a:latin typeface="Arial" pitchFamily="34" charset="0"/>
                <a:cs typeface="Arial" pitchFamily="34" charset="0"/>
              </a:rPr>
              <a:t>)                </a:t>
            </a:r>
            <a:endParaRPr kumimoji="1" lang="en-US" altLang="zh-CN" sz="2000" dirty="0">
              <a:latin typeface="Times New Roman" pitchFamily="18" charset="0"/>
            </a:endParaRPr>
          </a:p>
        </p:txBody>
      </p:sp>
    </p:spTree>
    <p:extLst>
      <p:ext uri="{BB962C8B-B14F-4D97-AF65-F5344CB8AC3E}">
        <p14:creationId xmlns:p14="http://schemas.microsoft.com/office/powerpoint/2010/main" val="3365111871"/>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box(out)">
                                      <p:cBhvr>
                                        <p:cTn id="12" dur="500"/>
                                        <p:tgtEl>
                                          <p:spTgt spid="10243"/>
                                        </p:tgtEl>
                                      </p:cBhvr>
                                    </p:animEffect>
                                  </p:childTnLst>
                                  <p:subTnLst>
                                    <p:set>
                                      <p:cBhvr override="childStyle">
                                        <p:cTn dur="1" fill="hold" display="0" masterRel="nextClick" afterEffect="1"/>
                                        <p:tgtEl>
                                          <p:spTgt spid="10243"/>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out)">
                                      <p:cBhvr>
                                        <p:cTn id="2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246"/>
                                        </p:tgtEl>
                                        <p:attrNameLst>
                                          <p:attrName>style.visibility</p:attrName>
                                        </p:attrNameLst>
                                      </p:cBhvr>
                                      <p:to>
                                        <p:strVal val="visible"/>
                                      </p:to>
                                    </p:set>
                                    <p:animEffect transition="in" filter="box(out)">
                                      <p:cBhvr>
                                        <p:cTn id="32" dur="500"/>
                                        <p:tgtEl>
                                          <p:spTgt spid="10246"/>
                                        </p:tgtEl>
                                      </p:cBhvr>
                                    </p:animEffect>
                                  </p:childTnLst>
                                  <p:subTnLst>
                                    <p:set>
                                      <p:cBhvr override="childStyle">
                                        <p:cTn dur="1" fill="hold" display="0" masterRel="nextClick" afterEffect="1"/>
                                        <p:tgtEl>
                                          <p:spTgt spid="10246"/>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242">
                                            <p:txEl>
                                              <p:pRg st="0" end="0"/>
                                            </p:txEl>
                                          </p:spTgt>
                                        </p:tgtEl>
                                        <p:attrNameLst>
                                          <p:attrName>style.visibility</p:attrName>
                                        </p:attrNameLst>
                                      </p:cBhvr>
                                      <p:to>
                                        <p:strVal val="visible"/>
                                      </p:to>
                                    </p:set>
                                    <p:animEffect transition="in" filter="box(out)">
                                      <p:cBhvr>
                                        <p:cTn id="37" dur="500"/>
                                        <p:tgtEl>
                                          <p:spTgt spid="10242">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242">
                                            <p:txEl>
                                              <p:pRg st="1" end="1"/>
                                            </p:txEl>
                                          </p:spTgt>
                                        </p:tgtEl>
                                        <p:attrNameLst>
                                          <p:attrName>style.visibility</p:attrName>
                                        </p:attrNameLst>
                                      </p:cBhvr>
                                      <p:to>
                                        <p:strVal val="visible"/>
                                      </p:to>
                                    </p:set>
                                    <p:animEffect transition="in" filter="box(out)">
                                      <p:cBhvr>
                                        <p:cTn id="42" dur="500"/>
                                        <p:tgtEl>
                                          <p:spTgt spid="10242">
                                            <p:txEl>
                                              <p:pRg st="1" end="1"/>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242">
                                            <p:txEl>
                                              <p:pRg st="2" end="2"/>
                                            </p:txEl>
                                          </p:spTgt>
                                        </p:tgtEl>
                                        <p:attrNameLst>
                                          <p:attrName>style.visibility</p:attrName>
                                        </p:attrNameLst>
                                      </p:cBhvr>
                                      <p:to>
                                        <p:strVal val="visible"/>
                                      </p:to>
                                    </p:set>
                                    <p:animEffect transition="in" filter="box(out)">
                                      <p:cBhvr>
                                        <p:cTn id="47" dur="500"/>
                                        <p:tgtEl>
                                          <p:spTgt spid="10242">
                                            <p:txEl>
                                              <p:pRg st="2" end="2"/>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242">
                                            <p:txEl>
                                              <p:pRg st="3" end="3"/>
                                            </p:txEl>
                                          </p:spTgt>
                                        </p:tgtEl>
                                        <p:attrNameLst>
                                          <p:attrName>style.visibility</p:attrName>
                                        </p:attrNameLst>
                                      </p:cBhvr>
                                      <p:to>
                                        <p:strVal val="visible"/>
                                      </p:to>
                                    </p:set>
                                    <p:animEffect transition="in" filter="box(out)">
                                      <p:cBhvr>
                                        <p:cTn id="57" dur="500"/>
                                        <p:tgtEl>
                                          <p:spTgt spid="10242">
                                            <p:txEl>
                                              <p:pRg st="3" end="3"/>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242">
                                            <p:txEl>
                                              <p:pRg st="4" end="4"/>
                                            </p:txEl>
                                          </p:spTgt>
                                        </p:tgtEl>
                                        <p:attrNameLst>
                                          <p:attrName>style.visibility</p:attrName>
                                        </p:attrNameLst>
                                      </p:cBhvr>
                                      <p:to>
                                        <p:strVal val="visible"/>
                                      </p:to>
                                    </p:set>
                                    <p:animEffect transition="in" filter="box(out)">
                                      <p:cBhvr>
                                        <p:cTn id="62" dur="500"/>
                                        <p:tgtEl>
                                          <p:spTgt spid="10242">
                                            <p:txEl>
                                              <p:pRg st="4" end="4"/>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0244"/>
                                        </p:tgtEl>
                                        <p:attrNameLst>
                                          <p:attrName>style.visibility</p:attrName>
                                        </p:attrNameLst>
                                      </p:cBhvr>
                                      <p:to>
                                        <p:strVal val="visible"/>
                                      </p:to>
                                    </p:set>
                                    <p:animEffect transition="in" filter="barn(inVertical)">
                                      <p:cBhvr>
                                        <p:cTn id="67" dur="500"/>
                                        <p:tgtEl>
                                          <p:spTgt spid="10244"/>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arn(inVertical)">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bldLvl="4" autoUpdateAnimBg="0"/>
      <p:bldP spid="10243" grpId="0" animBg="1" autoUpdateAnimBg="0"/>
      <p:bldP spid="10246" grpId="0" animBg="1" autoUpdateAnimBg="0"/>
      <p:bldP spid="6" grpId="0" animBg="1" autoUpdateAnimBg="0"/>
      <p:bldP spid="7" grpId="0" animBg="1" autoUpdateAnimBg="0"/>
      <p:bldP spid="8" grpId="0" animBg="1" autoUpdateAnimBg="0"/>
      <p:bldP spid="9" grpId="0" animBg="1" autoUpdateAnimBg="0"/>
      <p:bldP spid="10" grpId="0" animBg="1"/>
      <p:bldP spid="10244"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4287826" y="1226899"/>
            <a:ext cx="3316132" cy="611579"/>
          </a:xfrm>
          <a:prstGeom prst="rect">
            <a:avLst/>
          </a:prstGeom>
          <a:solidFill>
            <a:schemeClr val="bg1"/>
          </a:solidFill>
          <a:ln w="38100">
            <a:solidFill>
              <a:srgbClr val="FFC000"/>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algn="ctr" eaLnBrk="1" hangingPunct="1">
              <a:lnSpc>
                <a:spcPct val="120000"/>
              </a:lnSpc>
            </a:pPr>
            <a:r>
              <a:rPr kumimoji="1" lang="en-US" altLang="zh-CN" sz="2800" b="1" dirty="0" err="1">
                <a:solidFill>
                  <a:srgbClr val="0000FF"/>
                </a:solidFill>
                <a:latin typeface="Times New Roman" pitchFamily="18" charset="0"/>
              </a:rPr>
              <a:t>ch</a:t>
            </a:r>
            <a:r>
              <a:rPr kumimoji="1" lang="en-US" altLang="zh-CN" sz="2800" b="1" dirty="0">
                <a:solidFill>
                  <a:srgbClr val="0000FF"/>
                </a:solidFill>
                <a:latin typeface="Times New Roman" pitchFamily="18" charset="0"/>
              </a:rPr>
              <a:t>&gt;=‘A’&amp;&amp;</a:t>
            </a:r>
            <a:r>
              <a:rPr kumimoji="1" lang="en-US" altLang="zh-CN" sz="2800" b="1" dirty="0" err="1">
                <a:solidFill>
                  <a:srgbClr val="0000FF"/>
                </a:solidFill>
                <a:latin typeface="Times New Roman" pitchFamily="18" charset="0"/>
              </a:rPr>
              <a:t>ch</a:t>
            </a:r>
            <a:r>
              <a:rPr kumimoji="1" lang="en-US" altLang="zh-CN" sz="2800" b="1" dirty="0">
                <a:solidFill>
                  <a:srgbClr val="0000FF"/>
                </a:solidFill>
                <a:latin typeface="Times New Roman" pitchFamily="18" charset="0"/>
              </a:rPr>
              <a:t>&lt;=‘Z’</a:t>
            </a:r>
          </a:p>
        </p:txBody>
      </p:sp>
      <p:sp>
        <p:nvSpPr>
          <p:cNvPr id="148483" name="Text Box 3"/>
          <p:cNvSpPr txBox="1">
            <a:spLocks noChangeArrowheads="1"/>
          </p:cNvSpPr>
          <p:nvPr/>
        </p:nvSpPr>
        <p:spPr bwMode="auto">
          <a:xfrm>
            <a:off x="280234" y="145140"/>
            <a:ext cx="8515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隶书" pitchFamily="49" charset="-122"/>
                <a:ea typeface="隶书" pitchFamily="49" charset="-122"/>
              </a:rPr>
              <a:t>例</a:t>
            </a:r>
            <a:r>
              <a:rPr kumimoji="1" lang="en-US" altLang="zh-CN" sz="2800" b="1" dirty="0">
                <a:latin typeface="隶书" pitchFamily="49" charset="-122"/>
                <a:ea typeface="隶书" pitchFamily="49" charset="-122"/>
              </a:rPr>
              <a:t>:</a:t>
            </a:r>
            <a:r>
              <a:rPr kumimoji="1" lang="zh-CN" altLang="en-US" sz="2800" b="1" dirty="0">
                <a:latin typeface="隶书" pitchFamily="49" charset="-122"/>
                <a:ea typeface="隶书" pitchFamily="49" charset="-122"/>
              </a:rPr>
              <a:t>输入一个字符串，计算其中含大写字符的个数。</a:t>
            </a:r>
            <a:endParaRPr kumimoji="1" lang="en-US" altLang="zh-CN" sz="2800" b="1" dirty="0">
              <a:latin typeface="隶书" pitchFamily="49" charset="-122"/>
              <a:ea typeface="隶书" pitchFamily="49" charset="-122"/>
            </a:endParaRPr>
          </a:p>
        </p:txBody>
      </p:sp>
      <p:sp>
        <p:nvSpPr>
          <p:cNvPr id="6" name="Text Box 4"/>
          <p:cNvSpPr txBox="1">
            <a:spLocks noChangeArrowheads="1"/>
          </p:cNvSpPr>
          <p:nvPr/>
        </p:nvSpPr>
        <p:spPr bwMode="auto">
          <a:xfrm>
            <a:off x="380999" y="873517"/>
            <a:ext cx="8313821" cy="5814221"/>
          </a:xfrm>
          <a:prstGeom prst="rect">
            <a:avLst/>
          </a:prstGeom>
          <a:solidFill>
            <a:schemeClr val="bg1"/>
          </a:solidFill>
          <a:ln w="38100">
            <a:solidFill>
              <a:srgbClr val="669900"/>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600" b="1" dirty="0">
                <a:latin typeface="Times New Roman" pitchFamily="18" charset="0"/>
              </a:rPr>
              <a:t>#include&lt;</a:t>
            </a:r>
            <a:r>
              <a:rPr kumimoji="1" lang="en-US" altLang="zh-CN" sz="2600" b="1" dirty="0" err="1">
                <a:latin typeface="Times New Roman" pitchFamily="18" charset="0"/>
              </a:rPr>
              <a:t>stdio.h</a:t>
            </a:r>
            <a:r>
              <a:rPr kumimoji="1" lang="en-US" altLang="zh-CN" sz="2600" b="1" dirty="0">
                <a:latin typeface="Times New Roman" pitchFamily="18" charset="0"/>
              </a:rPr>
              <a:t>&gt;</a:t>
            </a:r>
          </a:p>
          <a:p>
            <a:pPr eaLnBrk="1" hangingPunct="1">
              <a:lnSpc>
                <a:spcPct val="120000"/>
              </a:lnSpc>
            </a:pPr>
            <a:r>
              <a:rPr kumimoji="1" lang="en-US" altLang="zh-CN" sz="2600" b="1" dirty="0">
                <a:latin typeface="Times New Roman" pitchFamily="18" charset="0"/>
              </a:rPr>
              <a:t>#include&lt;</a:t>
            </a:r>
            <a:r>
              <a:rPr kumimoji="1" lang="en-US" altLang="zh-CN" sz="2600" b="1" dirty="0" err="1">
                <a:latin typeface="Times New Roman" pitchFamily="18" charset="0"/>
              </a:rPr>
              <a:t>string.h</a:t>
            </a:r>
            <a:r>
              <a:rPr kumimoji="1" lang="en-US" altLang="zh-CN" sz="2600" b="1" dirty="0">
                <a:latin typeface="Times New Roman" pitchFamily="18" charset="0"/>
              </a:rPr>
              <a:t>&gt;</a:t>
            </a:r>
          </a:p>
          <a:p>
            <a:pPr eaLnBrk="1" hangingPunct="1">
              <a:lnSpc>
                <a:spcPct val="120000"/>
              </a:lnSpc>
            </a:pPr>
            <a:r>
              <a:rPr kumimoji="1" lang="en-US" altLang="zh-CN" sz="2600" b="1" dirty="0">
                <a:latin typeface="Times New Roman" pitchFamily="18" charset="0"/>
              </a:rPr>
              <a:t>void main()</a:t>
            </a:r>
          </a:p>
          <a:p>
            <a:pPr eaLnBrk="1" hangingPunct="1">
              <a:lnSpc>
                <a:spcPct val="120000"/>
              </a:lnSpc>
            </a:pPr>
            <a:r>
              <a:rPr kumimoji="1" lang="en-US" altLang="zh-CN" sz="2600" b="1" dirty="0">
                <a:latin typeface="Times New Roman" pitchFamily="18" charset="0"/>
              </a:rPr>
              <a:t>{   </a:t>
            </a:r>
          </a:p>
          <a:p>
            <a:pPr eaLnBrk="1" hangingPunct="1">
              <a:lnSpc>
                <a:spcPct val="120000"/>
              </a:lnSpc>
            </a:pPr>
            <a:r>
              <a:rPr kumimoji="1" lang="en-US" altLang="zh-CN" sz="2600" b="1" dirty="0">
                <a:latin typeface="Times New Roman" pitchFamily="18" charset="0"/>
              </a:rPr>
              <a:t>     char s[80];</a:t>
            </a:r>
          </a:p>
          <a:p>
            <a:pPr eaLnBrk="1" hangingPunct="1">
              <a:lnSpc>
                <a:spcPct val="120000"/>
              </a:lnSpc>
            </a:pPr>
            <a:r>
              <a:rPr kumimoji="1" lang="en-US" altLang="zh-CN" sz="2600" b="1" dirty="0">
                <a:latin typeface="Times New Roman" pitchFamily="18" charset="0"/>
              </a:rPr>
              <a:t>     </a:t>
            </a:r>
            <a:r>
              <a:rPr kumimoji="1" lang="en-US" altLang="zh-CN" sz="2600" b="1" dirty="0" err="1">
                <a:latin typeface="Times New Roman" pitchFamily="18" charset="0"/>
              </a:rPr>
              <a:t>int</a:t>
            </a:r>
            <a:r>
              <a:rPr kumimoji="1" lang="en-US" altLang="zh-CN" sz="2600" b="1" dirty="0">
                <a:latin typeface="Times New Roman" pitchFamily="18" charset="0"/>
              </a:rPr>
              <a:t> </a:t>
            </a:r>
            <a:r>
              <a:rPr kumimoji="1" lang="en-US" altLang="zh-CN" sz="2600" b="1" dirty="0" err="1">
                <a:latin typeface="Times New Roman" pitchFamily="18" charset="0"/>
              </a:rPr>
              <a:t>i</a:t>
            </a:r>
            <a:r>
              <a:rPr kumimoji="1" lang="en-US" altLang="zh-CN" sz="2600" b="1" dirty="0">
                <a:latin typeface="Times New Roman" pitchFamily="18" charset="0"/>
              </a:rPr>
              <a:t>, count=0;</a:t>
            </a:r>
          </a:p>
          <a:p>
            <a:pPr eaLnBrk="1" hangingPunct="1">
              <a:lnSpc>
                <a:spcPct val="120000"/>
              </a:lnSpc>
            </a:pPr>
            <a:r>
              <a:rPr kumimoji="1" lang="en-US" altLang="zh-CN" sz="2600" b="1" dirty="0">
                <a:latin typeface="Times New Roman" pitchFamily="18" charset="0"/>
              </a:rPr>
              <a:t>     </a:t>
            </a:r>
            <a:r>
              <a:rPr kumimoji="1" lang="en-US" altLang="zh-CN" sz="2600" b="1" dirty="0" err="1">
                <a:latin typeface="Times New Roman" pitchFamily="18" charset="0"/>
              </a:rPr>
              <a:t>printf</a:t>
            </a:r>
            <a:r>
              <a:rPr kumimoji="1" lang="en-US" altLang="zh-CN" sz="2600" b="1" dirty="0">
                <a:latin typeface="Times New Roman" pitchFamily="18" charset="0"/>
              </a:rPr>
              <a:t>(“\n Input a string:”);</a:t>
            </a:r>
          </a:p>
          <a:p>
            <a:pPr eaLnBrk="1" hangingPunct="1">
              <a:lnSpc>
                <a:spcPct val="120000"/>
              </a:lnSpc>
            </a:pPr>
            <a:r>
              <a:rPr kumimoji="1" lang="en-US" altLang="zh-CN" sz="2600" b="1" dirty="0">
                <a:latin typeface="Times New Roman" pitchFamily="18" charset="0"/>
              </a:rPr>
              <a:t>     </a:t>
            </a:r>
            <a:r>
              <a:rPr kumimoji="1" lang="en-US" altLang="zh-CN" sz="2600" b="1" dirty="0">
                <a:solidFill>
                  <a:srgbClr val="C00000"/>
                </a:solidFill>
                <a:latin typeface="Times New Roman" pitchFamily="18" charset="0"/>
              </a:rPr>
              <a:t>gets(s);</a:t>
            </a:r>
          </a:p>
          <a:p>
            <a:pPr eaLnBrk="1" hangingPunct="1">
              <a:lnSpc>
                <a:spcPct val="120000"/>
              </a:lnSpc>
            </a:pPr>
            <a:r>
              <a:rPr kumimoji="1" lang="en-US" altLang="zh-CN" sz="2600" b="1" dirty="0">
                <a:solidFill>
                  <a:schemeClr val="bg2"/>
                </a:solidFill>
                <a:latin typeface="Times New Roman" pitchFamily="18" charset="0"/>
              </a:rPr>
              <a:t>     </a:t>
            </a:r>
            <a:r>
              <a:rPr kumimoji="1" lang="en-US" altLang="zh-CN" sz="2600" b="1" dirty="0">
                <a:solidFill>
                  <a:srgbClr val="0000FF"/>
                </a:solidFill>
                <a:latin typeface="Times New Roman" pitchFamily="18" charset="0"/>
              </a:rPr>
              <a:t>for(</a:t>
            </a:r>
            <a:r>
              <a:rPr kumimoji="1" lang="en-US" altLang="zh-CN" sz="2600" b="1" dirty="0" err="1">
                <a:solidFill>
                  <a:srgbClr val="0000FF"/>
                </a:solidFill>
                <a:latin typeface="Times New Roman" pitchFamily="18" charset="0"/>
              </a:rPr>
              <a:t>i</a:t>
            </a:r>
            <a:r>
              <a:rPr kumimoji="1" lang="en-US" altLang="zh-CN" sz="2600" b="1" dirty="0">
                <a:solidFill>
                  <a:srgbClr val="0000FF"/>
                </a:solidFill>
                <a:latin typeface="Times New Roman" pitchFamily="18" charset="0"/>
              </a:rPr>
              <a:t>=0; </a:t>
            </a:r>
            <a:r>
              <a:rPr kumimoji="1" lang="en-US" altLang="zh-CN" sz="2600" b="1" dirty="0" err="1">
                <a:solidFill>
                  <a:srgbClr val="FF0000"/>
                </a:solidFill>
                <a:latin typeface="Times New Roman" pitchFamily="18" charset="0"/>
              </a:rPr>
              <a:t>i</a:t>
            </a:r>
            <a:r>
              <a:rPr kumimoji="1" lang="en-US" altLang="zh-CN" sz="2600" b="1" dirty="0">
                <a:solidFill>
                  <a:srgbClr val="FF0000"/>
                </a:solidFill>
                <a:latin typeface="Times New Roman" pitchFamily="18" charset="0"/>
              </a:rPr>
              <a:t>&lt;</a:t>
            </a:r>
            <a:r>
              <a:rPr kumimoji="1" lang="en-US" altLang="zh-CN" sz="2600" b="1" dirty="0" err="1">
                <a:solidFill>
                  <a:srgbClr val="FF0000"/>
                </a:solidFill>
                <a:latin typeface="Times New Roman" pitchFamily="18" charset="0"/>
              </a:rPr>
              <a:t>strlen</a:t>
            </a:r>
            <a:r>
              <a:rPr kumimoji="1" lang="en-US" altLang="zh-CN" sz="2600" b="1" dirty="0">
                <a:solidFill>
                  <a:srgbClr val="FF0000"/>
                </a:solidFill>
                <a:latin typeface="Times New Roman" pitchFamily="18" charset="0"/>
              </a:rPr>
              <a:t>(s); </a:t>
            </a:r>
            <a:r>
              <a:rPr kumimoji="1" lang="en-US" altLang="zh-CN" sz="2600" b="1" dirty="0" err="1">
                <a:solidFill>
                  <a:srgbClr val="0000FF"/>
                </a:solidFill>
                <a:latin typeface="Times New Roman" pitchFamily="18" charset="0"/>
              </a:rPr>
              <a:t>i</a:t>
            </a:r>
            <a:r>
              <a:rPr kumimoji="1" lang="en-US" altLang="zh-CN" sz="2600" b="1" dirty="0">
                <a:solidFill>
                  <a:srgbClr val="0000FF"/>
                </a:solidFill>
                <a:latin typeface="Times New Roman" pitchFamily="18" charset="0"/>
              </a:rPr>
              <a:t>++)</a:t>
            </a:r>
          </a:p>
          <a:p>
            <a:pPr eaLnBrk="1" hangingPunct="1">
              <a:lnSpc>
                <a:spcPct val="120000"/>
              </a:lnSpc>
            </a:pPr>
            <a:r>
              <a:rPr kumimoji="1" lang="en-US" altLang="zh-CN" sz="2600" b="1" dirty="0">
                <a:solidFill>
                  <a:srgbClr val="0000FF"/>
                </a:solidFill>
                <a:latin typeface="Times New Roman" pitchFamily="18" charset="0"/>
              </a:rPr>
              <a:t>         if(s[</a:t>
            </a:r>
            <a:r>
              <a:rPr kumimoji="1" lang="en-US" altLang="zh-CN" sz="2600" b="1" dirty="0" err="1">
                <a:solidFill>
                  <a:srgbClr val="0000FF"/>
                </a:solidFill>
                <a:latin typeface="Times New Roman" pitchFamily="18" charset="0"/>
              </a:rPr>
              <a:t>i</a:t>
            </a:r>
            <a:r>
              <a:rPr kumimoji="1" lang="en-US" altLang="zh-CN" sz="2600" b="1" dirty="0">
                <a:solidFill>
                  <a:srgbClr val="0000FF"/>
                </a:solidFill>
                <a:latin typeface="Times New Roman" pitchFamily="18" charset="0"/>
              </a:rPr>
              <a:t>]&gt;=‘A’&amp;&amp;s[</a:t>
            </a:r>
            <a:r>
              <a:rPr kumimoji="1" lang="en-US" altLang="zh-CN" sz="2600" b="1" dirty="0" err="1">
                <a:solidFill>
                  <a:srgbClr val="0000FF"/>
                </a:solidFill>
                <a:latin typeface="Times New Roman" pitchFamily="18" charset="0"/>
              </a:rPr>
              <a:t>i</a:t>
            </a:r>
            <a:r>
              <a:rPr kumimoji="1" lang="en-US" altLang="zh-CN" sz="2600" b="1" dirty="0">
                <a:solidFill>
                  <a:srgbClr val="0000FF"/>
                </a:solidFill>
                <a:latin typeface="Times New Roman" pitchFamily="18" charset="0"/>
              </a:rPr>
              <a:t>]&lt;=‘Z’)     count++;</a:t>
            </a:r>
          </a:p>
          <a:p>
            <a:pPr eaLnBrk="1" hangingPunct="1">
              <a:lnSpc>
                <a:spcPct val="120000"/>
              </a:lnSpc>
            </a:pPr>
            <a:r>
              <a:rPr kumimoji="1" lang="en-US" altLang="zh-CN" sz="2600" b="1" dirty="0">
                <a:solidFill>
                  <a:srgbClr val="0000FF"/>
                </a:solidFill>
                <a:latin typeface="Times New Roman" pitchFamily="18" charset="0"/>
              </a:rPr>
              <a:t>     </a:t>
            </a:r>
            <a:r>
              <a:rPr kumimoji="1" lang="en-US" altLang="zh-CN" sz="2600" b="1" dirty="0" err="1">
                <a:latin typeface="Times New Roman" pitchFamily="18" charset="0"/>
              </a:rPr>
              <a:t>printf</a:t>
            </a:r>
            <a:r>
              <a:rPr kumimoji="1" lang="en-US" altLang="zh-CN" sz="2600" b="1" dirty="0">
                <a:latin typeface="Times New Roman" pitchFamily="18" charset="0"/>
              </a:rPr>
              <a:t>(“count=%d”, count);</a:t>
            </a:r>
          </a:p>
          <a:p>
            <a:pPr eaLnBrk="1" hangingPunct="1">
              <a:lnSpc>
                <a:spcPct val="120000"/>
              </a:lnSpc>
            </a:pPr>
            <a:r>
              <a:rPr kumimoji="1" lang="en-US" altLang="zh-CN" sz="2600" b="1" dirty="0">
                <a:latin typeface="Times New Roman" pitchFamily="18" charset="0"/>
              </a:rPr>
              <a:t>}</a:t>
            </a:r>
          </a:p>
        </p:txBody>
      </p:sp>
    </p:spTree>
    <p:extLst>
      <p:ext uri="{BB962C8B-B14F-4D97-AF65-F5344CB8AC3E}">
        <p14:creationId xmlns:p14="http://schemas.microsoft.com/office/powerpoint/2010/main" val="10845952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arn(inVertical)">
                                      <p:cBhvr>
                                        <p:cTn id="7" dur="500"/>
                                        <p:tgtEl>
                                          <p:spTgt spid="1484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barn(inVertical)">
                                      <p:cBhvr>
                                        <p:cTn id="17" dur="500"/>
                                        <p:tgtEl>
                                          <p:spTgt spid="6">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arn(inVertical)">
                                      <p:cBhvr>
                                        <p:cTn id="20" dur="500"/>
                                        <p:tgtEl>
                                          <p:spTgt spid="6">
                                            <p:txEl>
                                              <p:pRg st="0" end="0"/>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barn(inVertical)">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barn(inVertical)">
                                      <p:cBhvr>
                                        <p:cTn id="28" dur="500"/>
                                        <p:tgtEl>
                                          <p:spTgt spid="6">
                                            <p:txEl>
                                              <p:pRg st="2" end="2"/>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arn(inVertical)">
                                      <p:cBhvr>
                                        <p:cTn id="31" dur="500"/>
                                        <p:tgtEl>
                                          <p:spTgt spid="6">
                                            <p:txEl>
                                              <p:pRg st="3" end="3"/>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barn(inVertical)">
                                      <p:cBhvr>
                                        <p:cTn id="34" dur="500"/>
                                        <p:tgtEl>
                                          <p:spTgt spid="6">
                                            <p:txEl>
                                              <p:pRg st="4" end="4"/>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barn(inVertical)">
                                      <p:cBhvr>
                                        <p:cTn id="37" dur="500"/>
                                        <p:tgtEl>
                                          <p:spTgt spid="6">
                                            <p:txEl>
                                              <p:pRg st="5" end="5"/>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barn(inVertical)">
                                      <p:cBhvr>
                                        <p:cTn id="40" dur="500"/>
                                        <p:tgtEl>
                                          <p:spTgt spid="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Effect transition="in" filter="barn(inVertical)">
                                      <p:cBhvr>
                                        <p:cTn id="45" dur="500"/>
                                        <p:tgtEl>
                                          <p:spTgt spid="6">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6">
                                            <p:txEl>
                                              <p:pRg st="8" end="8"/>
                                            </p:txEl>
                                          </p:spTgt>
                                        </p:tgtEl>
                                        <p:attrNameLst>
                                          <p:attrName>style.visibility</p:attrName>
                                        </p:attrNameLst>
                                      </p:cBhvr>
                                      <p:to>
                                        <p:strVal val="visible"/>
                                      </p:to>
                                    </p:set>
                                    <p:animEffect transition="in" filter="barn(inVertical)">
                                      <p:cBhvr>
                                        <p:cTn id="50" dur="500"/>
                                        <p:tgtEl>
                                          <p:spTgt spid="6">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Effect transition="in" filter="barn(inVertical)">
                                      <p:cBhvr>
                                        <p:cTn id="55" dur="500"/>
                                        <p:tgtEl>
                                          <p:spTgt spid="6">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6">
                                            <p:txEl>
                                              <p:pRg st="10" end="10"/>
                                            </p:txEl>
                                          </p:spTgt>
                                        </p:tgtEl>
                                        <p:attrNameLst>
                                          <p:attrName>style.visibility</p:attrName>
                                        </p:attrNameLst>
                                      </p:cBhvr>
                                      <p:to>
                                        <p:strVal val="visible"/>
                                      </p:to>
                                    </p:set>
                                    <p:animEffect transition="in" filter="barn(inVertical)">
                                      <p:cBhvr>
                                        <p:cTn id="60" dur="500"/>
                                        <p:tgtEl>
                                          <p:spTgt spid="6">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6">
                                            <p:txEl>
                                              <p:pRg st="11" end="11"/>
                                            </p:txEl>
                                          </p:spTgt>
                                        </p:tgtEl>
                                        <p:attrNameLst>
                                          <p:attrName>style.visibility</p:attrName>
                                        </p:attrNameLst>
                                      </p:cBhvr>
                                      <p:to>
                                        <p:strVal val="visible"/>
                                      </p:to>
                                    </p:set>
                                    <p:animEffect transition="in" filter="barn(inVertical)">
                                      <p:cBhvr>
                                        <p:cTn id="6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48483" grpId="0" build="p" autoUpdateAnimBg="0"/>
      <p:bldP spid="6" grpId="0"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ext Box 3"/>
          <p:cNvSpPr txBox="1">
            <a:spLocks noChangeArrowheads="1"/>
          </p:cNvSpPr>
          <p:nvPr/>
        </p:nvSpPr>
        <p:spPr bwMode="auto">
          <a:xfrm>
            <a:off x="381000" y="214481"/>
            <a:ext cx="8515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隶书" pitchFamily="49" charset="-122"/>
                <a:ea typeface="隶书" pitchFamily="49" charset="-122"/>
              </a:rPr>
              <a:t>例</a:t>
            </a:r>
            <a:r>
              <a:rPr kumimoji="1" lang="en-US" altLang="zh-CN" sz="2800" b="1" dirty="0">
                <a:latin typeface="隶书" pitchFamily="49" charset="-122"/>
                <a:ea typeface="隶书" pitchFamily="49" charset="-122"/>
              </a:rPr>
              <a:t>:</a:t>
            </a:r>
            <a:r>
              <a:rPr kumimoji="1" lang="zh-CN" altLang="en-US" sz="2800" b="1" dirty="0">
                <a:latin typeface="隶书" pitchFamily="49" charset="-122"/>
                <a:ea typeface="隶书" pitchFamily="49" charset="-122"/>
              </a:rPr>
              <a:t>编写程序计算字符串长度</a:t>
            </a:r>
            <a:r>
              <a:rPr kumimoji="1" lang="en-US" altLang="zh-CN" sz="2800" b="1" dirty="0">
                <a:latin typeface="隶书" pitchFamily="49" charset="-122"/>
                <a:ea typeface="隶书" pitchFamily="49" charset="-122"/>
              </a:rPr>
              <a:t>.</a:t>
            </a:r>
            <a:r>
              <a:rPr kumimoji="1" lang="zh-CN" altLang="en-US" sz="2800" b="1" dirty="0">
                <a:latin typeface="隶书" pitchFamily="49" charset="-122"/>
                <a:ea typeface="隶书" pitchFamily="49" charset="-122"/>
              </a:rPr>
              <a:t>不使用</a:t>
            </a:r>
            <a:r>
              <a:rPr kumimoji="1" lang="en-US" altLang="zh-CN" sz="2800" b="1" dirty="0" err="1">
                <a:latin typeface="隶书" pitchFamily="49" charset="-122"/>
                <a:ea typeface="隶书" pitchFamily="49" charset="-122"/>
              </a:rPr>
              <a:t>strlen</a:t>
            </a:r>
            <a:r>
              <a:rPr kumimoji="1" lang="zh-CN" altLang="en-US" sz="2800" b="1" dirty="0">
                <a:latin typeface="隶书" pitchFamily="49" charset="-122"/>
                <a:ea typeface="隶书" pitchFamily="49" charset="-122"/>
              </a:rPr>
              <a:t>函数</a:t>
            </a:r>
            <a:endParaRPr kumimoji="1" lang="en-US" altLang="zh-CN" sz="2800" b="1" dirty="0">
              <a:latin typeface="隶书" pitchFamily="49" charset="-122"/>
              <a:ea typeface="隶书" pitchFamily="49" charset="-122"/>
            </a:endParaRPr>
          </a:p>
        </p:txBody>
      </p:sp>
      <p:sp>
        <p:nvSpPr>
          <p:cNvPr id="148484" name="Text Box 4"/>
          <p:cNvSpPr txBox="1">
            <a:spLocks noChangeArrowheads="1"/>
          </p:cNvSpPr>
          <p:nvPr/>
        </p:nvSpPr>
        <p:spPr bwMode="auto">
          <a:xfrm>
            <a:off x="380999" y="902822"/>
            <a:ext cx="8515350" cy="5782225"/>
          </a:xfrm>
          <a:prstGeom prst="rect">
            <a:avLst/>
          </a:prstGeom>
          <a:solidFill>
            <a:schemeClr val="bg1"/>
          </a:solidFill>
          <a:ln w="38100">
            <a:solidFill>
              <a:srgbClr val="669900"/>
            </a:solidFill>
            <a:miter lim="800000"/>
            <a:headEnd/>
            <a:tailEnd/>
          </a:ln>
          <a:effectLst/>
        </p:spPr>
        <p:txBody>
          <a:bodyPr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800" b="1" dirty="0">
                <a:latin typeface="Times New Roman" pitchFamily="18" charset="0"/>
              </a:rPr>
              <a:t>#include&lt;</a:t>
            </a:r>
            <a:r>
              <a:rPr kumimoji="1" lang="en-US" altLang="zh-CN" sz="2800" b="1" dirty="0" err="1">
                <a:latin typeface="Times New Roman" pitchFamily="18" charset="0"/>
              </a:rPr>
              <a:t>stdio.h</a:t>
            </a:r>
            <a:r>
              <a:rPr kumimoji="1" lang="en-US" altLang="zh-CN" sz="2800" b="1" dirty="0">
                <a:latin typeface="Times New Roman" pitchFamily="18" charset="0"/>
              </a:rPr>
              <a:t>&gt;</a:t>
            </a:r>
          </a:p>
          <a:p>
            <a:pPr eaLnBrk="1" hangingPunct="1">
              <a:lnSpc>
                <a:spcPct val="120000"/>
              </a:lnSpc>
            </a:pPr>
            <a:r>
              <a:rPr kumimoji="1" lang="en-US" altLang="zh-CN" sz="2800" b="1" dirty="0">
                <a:latin typeface="Times New Roman" pitchFamily="18" charset="0"/>
              </a:rPr>
              <a:t>#include&lt;</a:t>
            </a:r>
            <a:r>
              <a:rPr kumimoji="1" lang="en-US" altLang="zh-CN" sz="2800" b="1" dirty="0" err="1">
                <a:latin typeface="Times New Roman" pitchFamily="18" charset="0"/>
              </a:rPr>
              <a:t>string.h</a:t>
            </a:r>
            <a:r>
              <a:rPr kumimoji="1" lang="en-US" altLang="zh-CN" sz="2800" b="1" dirty="0">
                <a:latin typeface="Times New Roman" pitchFamily="18" charset="0"/>
              </a:rPr>
              <a:t>&gt;</a:t>
            </a:r>
          </a:p>
          <a:p>
            <a:pPr eaLnBrk="1" hangingPunct="1">
              <a:lnSpc>
                <a:spcPct val="120000"/>
              </a:lnSpc>
            </a:pPr>
            <a:r>
              <a:rPr kumimoji="1" lang="en-US" altLang="zh-CN" sz="2800" b="1" dirty="0">
                <a:latin typeface="Times New Roman" pitchFamily="18" charset="0"/>
              </a:rPr>
              <a:t>void main()</a:t>
            </a:r>
          </a:p>
          <a:p>
            <a:pPr eaLnBrk="1" hangingPunct="1">
              <a:lnSpc>
                <a:spcPct val="120000"/>
              </a:lnSpc>
            </a:pPr>
            <a:r>
              <a:rPr kumimoji="1" lang="en-US" altLang="zh-CN" sz="2800" b="1" dirty="0">
                <a:latin typeface="Times New Roman" pitchFamily="18" charset="0"/>
              </a:rPr>
              <a:t>{   </a:t>
            </a:r>
          </a:p>
          <a:p>
            <a:pPr eaLnBrk="1" hangingPunct="1">
              <a:lnSpc>
                <a:spcPct val="120000"/>
              </a:lnSpc>
            </a:pPr>
            <a:r>
              <a:rPr kumimoji="1" lang="en-US" altLang="zh-CN" sz="2800" b="1" dirty="0">
                <a:latin typeface="Times New Roman" pitchFamily="18" charset="0"/>
              </a:rPr>
              <a:t>     char s[80];</a:t>
            </a:r>
          </a:p>
          <a:p>
            <a:pPr eaLnBrk="1" hangingPunct="1">
              <a:lnSpc>
                <a:spcPct val="120000"/>
              </a:lnSpc>
            </a:pPr>
            <a:r>
              <a:rPr kumimoji="1" lang="en-US" altLang="zh-CN"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k;</a:t>
            </a:r>
          </a:p>
          <a:p>
            <a:pPr eaLnBrk="1" hangingPunct="1">
              <a:lnSpc>
                <a:spcPct val="120000"/>
              </a:lnSpc>
            </a:pPr>
            <a:r>
              <a:rPr kumimoji="1" lang="en-US" altLang="zh-CN" sz="2800" b="1" dirty="0">
                <a:latin typeface="Times New Roman" pitchFamily="18" charset="0"/>
              </a:rPr>
              <a:t>     </a:t>
            </a:r>
            <a:r>
              <a:rPr kumimoji="1" lang="en-US" altLang="zh-CN" sz="2800" b="1" dirty="0" err="1">
                <a:latin typeface="Times New Roman" pitchFamily="18" charset="0"/>
              </a:rPr>
              <a:t>printf</a:t>
            </a:r>
            <a:r>
              <a:rPr kumimoji="1" lang="en-US" altLang="zh-CN" sz="2800" b="1" dirty="0">
                <a:latin typeface="Times New Roman" pitchFamily="18" charset="0"/>
              </a:rPr>
              <a:t>(“\n Input a string:”);</a:t>
            </a:r>
          </a:p>
          <a:p>
            <a:pPr eaLnBrk="1" hangingPunct="1">
              <a:lnSpc>
                <a:spcPct val="120000"/>
              </a:lnSpc>
            </a:pPr>
            <a:r>
              <a:rPr kumimoji="1" lang="en-US" altLang="zh-CN" sz="2800" b="1" dirty="0">
                <a:latin typeface="Times New Roman" pitchFamily="18" charset="0"/>
              </a:rPr>
              <a:t>     </a:t>
            </a:r>
            <a:r>
              <a:rPr kumimoji="1" lang="en-US" altLang="zh-CN" sz="2800" b="1" dirty="0">
                <a:solidFill>
                  <a:srgbClr val="C00000"/>
                </a:solidFill>
                <a:latin typeface="Times New Roman" pitchFamily="18" charset="0"/>
              </a:rPr>
              <a:t>gets(s);</a:t>
            </a:r>
          </a:p>
          <a:p>
            <a:pPr eaLnBrk="1" hangingPunct="1">
              <a:lnSpc>
                <a:spcPct val="120000"/>
              </a:lnSpc>
            </a:pPr>
            <a:r>
              <a:rPr kumimoji="1" lang="en-US" altLang="zh-CN" sz="2800" b="1" dirty="0">
                <a:solidFill>
                  <a:schemeClr val="bg2"/>
                </a:solidFill>
                <a:latin typeface="Times New Roman" pitchFamily="18" charset="0"/>
              </a:rPr>
              <a:t>     </a:t>
            </a:r>
            <a:r>
              <a:rPr kumimoji="1" lang="en-US" altLang="zh-CN" sz="2800" b="1" dirty="0">
                <a:solidFill>
                  <a:srgbClr val="0000FF"/>
                </a:solidFill>
                <a:latin typeface="Times New Roman" pitchFamily="18" charset="0"/>
              </a:rPr>
              <a:t>for(k=0; s[k]!=‘\0’; k++)</a:t>
            </a:r>
          </a:p>
          <a:p>
            <a:pPr eaLnBrk="1" hangingPunct="1">
              <a:lnSpc>
                <a:spcPct val="120000"/>
              </a:lnSpc>
            </a:pPr>
            <a:r>
              <a:rPr kumimoji="1" lang="en-US" altLang="zh-CN" sz="2800" b="1" dirty="0">
                <a:solidFill>
                  <a:srgbClr val="0000FF"/>
                </a:solidFill>
                <a:latin typeface="Times New Roman" pitchFamily="18" charset="0"/>
              </a:rPr>
              <a:t>    </a:t>
            </a:r>
            <a:r>
              <a:rPr kumimoji="1" lang="en-US" altLang="zh-CN" sz="2800" b="1" dirty="0">
                <a:latin typeface="Times New Roman" pitchFamily="18" charset="0"/>
              </a:rPr>
              <a:t> </a:t>
            </a:r>
            <a:r>
              <a:rPr kumimoji="1" lang="en-US" altLang="zh-CN" sz="2800" b="1" dirty="0" err="1">
                <a:latin typeface="Times New Roman" pitchFamily="18" charset="0"/>
              </a:rPr>
              <a:t>printf</a:t>
            </a:r>
            <a:r>
              <a:rPr kumimoji="1" lang="en-US" altLang="zh-CN" sz="2800" b="1" dirty="0">
                <a:latin typeface="Times New Roman" pitchFamily="18" charset="0"/>
              </a:rPr>
              <a:t>(“\</a:t>
            </a:r>
            <a:r>
              <a:rPr kumimoji="1" lang="en-US" altLang="zh-CN" sz="2800" b="1" dirty="0" err="1">
                <a:latin typeface="Times New Roman" pitchFamily="18" charset="0"/>
              </a:rPr>
              <a:t>nLength</a:t>
            </a:r>
            <a:r>
              <a:rPr kumimoji="1" lang="en-US" altLang="zh-CN" sz="2800" b="1" dirty="0">
                <a:latin typeface="Times New Roman" pitchFamily="18" charset="0"/>
              </a:rPr>
              <a:t>=%</a:t>
            </a:r>
            <a:r>
              <a:rPr kumimoji="1" lang="en-US" altLang="zh-CN" sz="2800" b="1" dirty="0" err="1">
                <a:latin typeface="Times New Roman" pitchFamily="18" charset="0"/>
              </a:rPr>
              <a:t>d”,k</a:t>
            </a:r>
            <a:r>
              <a:rPr kumimoji="1" lang="en-US" altLang="zh-CN" sz="2800" b="1" dirty="0">
                <a:latin typeface="Times New Roman" pitchFamily="18" charset="0"/>
              </a:rPr>
              <a:t>);</a:t>
            </a:r>
          </a:p>
          <a:p>
            <a:pPr eaLnBrk="1" hangingPunct="1">
              <a:lnSpc>
                <a:spcPct val="120000"/>
              </a:lnSpc>
            </a:pPr>
            <a:r>
              <a:rPr kumimoji="1" lang="en-US" altLang="zh-CN" sz="2800" b="1" dirty="0">
                <a:latin typeface="Times New Roman" pitchFamily="18" charset="0"/>
              </a:rPr>
              <a:t>}</a:t>
            </a:r>
          </a:p>
        </p:txBody>
      </p:sp>
      <p:sp>
        <p:nvSpPr>
          <p:cNvPr id="2" name="矩形 1"/>
          <p:cNvSpPr/>
          <p:nvPr/>
        </p:nvSpPr>
        <p:spPr>
          <a:xfrm>
            <a:off x="4627857" y="5034675"/>
            <a:ext cx="281971" cy="609398"/>
          </a:xfrm>
          <a:prstGeom prst="rect">
            <a:avLst/>
          </a:prstGeom>
        </p:spPr>
        <p:txBody>
          <a:bodyPr wrap="square">
            <a:spAutoFit/>
          </a:bodyPr>
          <a:lstStyle/>
          <a:p>
            <a:pPr eaLnBrk="1" hangingPunct="1">
              <a:lnSpc>
                <a:spcPct val="120000"/>
              </a:lnSpc>
            </a:pPr>
            <a:r>
              <a:rPr kumimoji="1" lang="en-US" altLang="zh-CN" sz="2800" b="1" dirty="0">
                <a:solidFill>
                  <a:srgbClr val="FF0000"/>
                </a:solidFill>
                <a:latin typeface="Times New Roman" pitchFamily="18" charset="0"/>
              </a:rPr>
              <a:t>;</a:t>
            </a:r>
          </a:p>
        </p:txBody>
      </p:sp>
      <p:sp>
        <p:nvSpPr>
          <p:cNvPr id="5" name="Text Box 4"/>
          <p:cNvSpPr txBox="1">
            <a:spLocks noChangeArrowheads="1"/>
          </p:cNvSpPr>
          <p:nvPr/>
        </p:nvSpPr>
        <p:spPr bwMode="auto">
          <a:xfrm>
            <a:off x="5811826" y="3693666"/>
            <a:ext cx="2707105" cy="1645708"/>
          </a:xfrm>
          <a:prstGeom prst="rect">
            <a:avLst/>
          </a:prstGeom>
          <a:solidFill>
            <a:schemeClr val="bg1"/>
          </a:solidFill>
          <a:ln w="38100">
            <a:solidFill>
              <a:srgbClr val="FFC000"/>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800" b="1" dirty="0">
                <a:solidFill>
                  <a:srgbClr val="0000FF"/>
                </a:solidFill>
                <a:latin typeface="Times New Roman" pitchFamily="18" charset="0"/>
              </a:rPr>
              <a:t>k=0; </a:t>
            </a:r>
          </a:p>
          <a:p>
            <a:pPr eaLnBrk="1" hangingPunct="1">
              <a:lnSpc>
                <a:spcPct val="120000"/>
              </a:lnSpc>
            </a:pPr>
            <a:r>
              <a:rPr kumimoji="1" lang="en-US" altLang="zh-CN" sz="2800" b="1" dirty="0">
                <a:solidFill>
                  <a:srgbClr val="0000FF"/>
                </a:solidFill>
                <a:latin typeface="Times New Roman" pitchFamily="18" charset="0"/>
              </a:rPr>
              <a:t>while(s[k]!=‘\0’)</a:t>
            </a:r>
          </a:p>
          <a:p>
            <a:pPr eaLnBrk="1" hangingPunct="1">
              <a:lnSpc>
                <a:spcPct val="120000"/>
              </a:lnSpc>
            </a:pPr>
            <a:r>
              <a:rPr kumimoji="1" lang="en-US" altLang="zh-CN" sz="2800" b="1" dirty="0">
                <a:solidFill>
                  <a:srgbClr val="0000FF"/>
                </a:solidFill>
                <a:latin typeface="Times New Roman" pitchFamily="18" charset="0"/>
              </a:rPr>
              <a:t>    k++;</a:t>
            </a:r>
          </a:p>
        </p:txBody>
      </p:sp>
      <p:sp>
        <p:nvSpPr>
          <p:cNvPr id="13" name="Text Box 80"/>
          <p:cNvSpPr txBox="1">
            <a:spLocks noChangeArrowheads="1"/>
          </p:cNvSpPr>
          <p:nvPr/>
        </p:nvSpPr>
        <p:spPr bwMode="auto">
          <a:xfrm flipH="1">
            <a:off x="5811826" y="1685148"/>
            <a:ext cx="492047"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r>
              <a:rPr lang="en-US" altLang="zh-CN" b="0" dirty="0">
                <a:solidFill>
                  <a:schemeClr val="tx2"/>
                </a:solidFill>
              </a:rPr>
              <a:t>k=0</a:t>
            </a:r>
          </a:p>
        </p:txBody>
      </p:sp>
      <p:sp>
        <p:nvSpPr>
          <p:cNvPr id="14" name="Text Box 80"/>
          <p:cNvSpPr txBox="1">
            <a:spLocks noChangeArrowheads="1"/>
          </p:cNvSpPr>
          <p:nvPr/>
        </p:nvSpPr>
        <p:spPr bwMode="auto">
          <a:xfrm flipH="1">
            <a:off x="7956376" y="1700808"/>
            <a:ext cx="492047"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ctr" eaLnBrk="1" hangingPunct="1"/>
            <a:r>
              <a:rPr lang="en-US" altLang="zh-CN" b="0" dirty="0">
                <a:solidFill>
                  <a:schemeClr val="tx2"/>
                </a:solidFill>
              </a:rPr>
              <a:t>k=5</a:t>
            </a:r>
          </a:p>
        </p:txBody>
      </p:sp>
      <p:sp>
        <p:nvSpPr>
          <p:cNvPr id="17" name="Line 5"/>
          <p:cNvSpPr>
            <a:spLocks noChangeShapeType="1"/>
          </p:cNvSpPr>
          <p:nvPr/>
        </p:nvSpPr>
        <p:spPr bwMode="auto">
          <a:xfrm>
            <a:off x="6010144" y="2001839"/>
            <a:ext cx="0" cy="31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5"/>
          <p:cNvSpPr>
            <a:spLocks noChangeShapeType="1"/>
          </p:cNvSpPr>
          <p:nvPr/>
        </p:nvSpPr>
        <p:spPr bwMode="auto">
          <a:xfrm>
            <a:off x="8202399" y="2017499"/>
            <a:ext cx="0" cy="31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组合 2"/>
          <p:cNvGrpSpPr/>
          <p:nvPr/>
        </p:nvGrpSpPr>
        <p:grpSpPr>
          <a:xfrm>
            <a:off x="5807067" y="2336802"/>
            <a:ext cx="2695247" cy="422275"/>
            <a:chOff x="5807067" y="2336802"/>
            <a:chExt cx="2695247" cy="422275"/>
          </a:xfrm>
        </p:grpSpPr>
        <p:grpSp>
          <p:nvGrpSpPr>
            <p:cNvPr id="6" name="Group 13"/>
            <p:cNvGrpSpPr>
              <a:grpSpLocks/>
            </p:cNvGrpSpPr>
            <p:nvPr/>
          </p:nvGrpSpPr>
          <p:grpSpPr bwMode="auto">
            <a:xfrm>
              <a:off x="5807067" y="2336802"/>
              <a:ext cx="2695247" cy="422275"/>
              <a:chOff x="3167" y="1011"/>
              <a:chExt cx="1145" cy="266"/>
            </a:xfrm>
          </p:grpSpPr>
          <p:sp>
            <p:nvSpPr>
              <p:cNvPr id="7" name="Text Box 14"/>
              <p:cNvSpPr txBox="1">
                <a:spLocks noChangeArrowheads="1"/>
              </p:cNvSpPr>
              <p:nvPr/>
            </p:nvSpPr>
            <p:spPr bwMode="auto">
              <a:xfrm>
                <a:off x="3167" y="1011"/>
                <a:ext cx="1145"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spcBef>
                    <a:spcPct val="50000"/>
                  </a:spcBef>
                </a:pPr>
                <a:r>
                  <a:rPr lang="en-US" altLang="zh-CN" b="0" dirty="0"/>
                  <a:t> h    e     l     </a:t>
                </a:r>
                <a:r>
                  <a:rPr lang="en-US" altLang="zh-CN" b="0" dirty="0" err="1"/>
                  <a:t>l</a:t>
                </a:r>
                <a:r>
                  <a:rPr lang="en-US" altLang="zh-CN" b="0" dirty="0"/>
                  <a:t>   o    \0</a:t>
                </a:r>
              </a:p>
            </p:txBody>
          </p:sp>
          <p:sp>
            <p:nvSpPr>
              <p:cNvPr id="8" name="Line 15"/>
              <p:cNvSpPr>
                <a:spLocks noChangeShapeType="1"/>
              </p:cNvSpPr>
              <p:nvPr/>
            </p:nvSpPr>
            <p:spPr bwMode="auto">
              <a:xfrm>
                <a:off x="3378" y="10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6"/>
              <p:cNvSpPr>
                <a:spLocks noChangeShapeType="1"/>
              </p:cNvSpPr>
              <p:nvPr/>
            </p:nvSpPr>
            <p:spPr bwMode="auto">
              <a:xfrm>
                <a:off x="3560" y="1019"/>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7"/>
              <p:cNvSpPr>
                <a:spLocks noChangeShapeType="1"/>
              </p:cNvSpPr>
              <p:nvPr/>
            </p:nvSpPr>
            <p:spPr bwMode="auto">
              <a:xfrm>
                <a:off x="3744" y="1019"/>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8"/>
              <p:cNvSpPr>
                <a:spLocks noChangeShapeType="1"/>
              </p:cNvSpPr>
              <p:nvPr/>
            </p:nvSpPr>
            <p:spPr bwMode="auto">
              <a:xfrm>
                <a:off x="3927" y="1019"/>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9"/>
              <p:cNvSpPr>
                <a:spLocks noChangeShapeType="1"/>
              </p:cNvSpPr>
              <p:nvPr/>
            </p:nvSpPr>
            <p:spPr bwMode="auto">
              <a:xfrm>
                <a:off x="4312" y="102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Line 18"/>
            <p:cNvSpPr>
              <a:spLocks noChangeShapeType="1"/>
            </p:cNvSpPr>
            <p:nvPr/>
          </p:nvSpPr>
          <p:spPr bwMode="auto">
            <a:xfrm>
              <a:off x="8028384" y="2348880"/>
              <a:ext cx="0" cy="404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549230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arn(inVertical)">
                                      <p:cBhvr>
                                        <p:cTn id="7" dur="500"/>
                                        <p:tgtEl>
                                          <p:spTgt spid="1484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arn(inVertic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
                                            <p:bg/>
                                          </p:spTgt>
                                        </p:tgtEl>
                                        <p:attrNameLst>
                                          <p:attrName>style.visibility</p:attrName>
                                        </p:attrNameLst>
                                      </p:cBhvr>
                                      <p:to>
                                        <p:strVal val="visible"/>
                                      </p:to>
                                    </p:set>
                                    <p:animEffect transition="in" filter="barn(inVertical)">
                                      <p:cBhvr>
                                        <p:cTn id="33" dur="500"/>
                                        <p:tgtEl>
                                          <p:spTgt spid="5">
                                            <p:bg/>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barn(inVertical)">
                                      <p:cBhvr>
                                        <p:cTn id="38" dur="500"/>
                                        <p:tgtEl>
                                          <p:spTgt spid="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Effect transition="in" filter="barn(inVertical)">
                                      <p:cBhvr>
                                        <p:cTn id="43" dur="500"/>
                                        <p:tgtEl>
                                          <p:spTgt spid="5">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animEffect transition="in" filter="barn(inVertical)">
                                      <p:cBhvr>
                                        <p:cTn id="48" dur="500"/>
                                        <p:tgtEl>
                                          <p:spTgt spid="5">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48484">
                                            <p:bg/>
                                          </p:spTgt>
                                        </p:tgtEl>
                                        <p:attrNameLst>
                                          <p:attrName>style.visibility</p:attrName>
                                        </p:attrNameLst>
                                      </p:cBhvr>
                                      <p:to>
                                        <p:strVal val="visible"/>
                                      </p:to>
                                    </p:set>
                                    <p:animEffect transition="in" filter="barn(inVertical)">
                                      <p:cBhvr>
                                        <p:cTn id="53" dur="500"/>
                                        <p:tgtEl>
                                          <p:spTgt spid="148484">
                                            <p:bg/>
                                          </p:spTgt>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48484">
                                            <p:txEl>
                                              <p:pRg st="0" end="0"/>
                                            </p:txEl>
                                          </p:spTgt>
                                        </p:tgtEl>
                                        <p:attrNameLst>
                                          <p:attrName>style.visibility</p:attrName>
                                        </p:attrNameLst>
                                      </p:cBhvr>
                                      <p:to>
                                        <p:strVal val="visible"/>
                                      </p:to>
                                    </p:set>
                                    <p:animEffect transition="in" filter="barn(inVertical)">
                                      <p:cBhvr>
                                        <p:cTn id="56" dur="500"/>
                                        <p:tgtEl>
                                          <p:spTgt spid="148484">
                                            <p:txEl>
                                              <p:pRg st="0" end="0"/>
                                            </p:txEl>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148484">
                                            <p:txEl>
                                              <p:pRg st="1" end="1"/>
                                            </p:txEl>
                                          </p:spTgt>
                                        </p:tgtEl>
                                        <p:attrNameLst>
                                          <p:attrName>style.visibility</p:attrName>
                                        </p:attrNameLst>
                                      </p:cBhvr>
                                      <p:to>
                                        <p:strVal val="visible"/>
                                      </p:to>
                                    </p:set>
                                    <p:animEffect transition="in" filter="barn(inVertical)">
                                      <p:cBhvr>
                                        <p:cTn id="59" dur="500"/>
                                        <p:tgtEl>
                                          <p:spTgt spid="148484">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148484">
                                            <p:txEl>
                                              <p:pRg st="2" end="2"/>
                                            </p:txEl>
                                          </p:spTgt>
                                        </p:tgtEl>
                                        <p:attrNameLst>
                                          <p:attrName>style.visibility</p:attrName>
                                        </p:attrNameLst>
                                      </p:cBhvr>
                                      <p:to>
                                        <p:strVal val="visible"/>
                                      </p:to>
                                    </p:set>
                                    <p:animEffect transition="in" filter="barn(inVertical)">
                                      <p:cBhvr>
                                        <p:cTn id="64" dur="500"/>
                                        <p:tgtEl>
                                          <p:spTgt spid="148484">
                                            <p:txEl>
                                              <p:pRg st="2" end="2"/>
                                            </p:txEl>
                                          </p:spTgt>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48484">
                                            <p:txEl>
                                              <p:pRg st="3" end="3"/>
                                            </p:txEl>
                                          </p:spTgt>
                                        </p:tgtEl>
                                        <p:attrNameLst>
                                          <p:attrName>style.visibility</p:attrName>
                                        </p:attrNameLst>
                                      </p:cBhvr>
                                      <p:to>
                                        <p:strVal val="visible"/>
                                      </p:to>
                                    </p:set>
                                    <p:animEffect transition="in" filter="barn(inVertical)">
                                      <p:cBhvr>
                                        <p:cTn id="67" dur="500"/>
                                        <p:tgtEl>
                                          <p:spTgt spid="148484">
                                            <p:txEl>
                                              <p:pRg st="3" end="3"/>
                                            </p:txEl>
                                          </p:spTgt>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48484">
                                            <p:txEl>
                                              <p:pRg st="4" end="4"/>
                                            </p:txEl>
                                          </p:spTgt>
                                        </p:tgtEl>
                                        <p:attrNameLst>
                                          <p:attrName>style.visibility</p:attrName>
                                        </p:attrNameLst>
                                      </p:cBhvr>
                                      <p:to>
                                        <p:strVal val="visible"/>
                                      </p:to>
                                    </p:set>
                                    <p:animEffect transition="in" filter="barn(inVertical)">
                                      <p:cBhvr>
                                        <p:cTn id="70" dur="500"/>
                                        <p:tgtEl>
                                          <p:spTgt spid="148484">
                                            <p:txEl>
                                              <p:pRg st="4" end="4"/>
                                            </p:txEl>
                                          </p:spTgt>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48484">
                                            <p:txEl>
                                              <p:pRg st="5" end="5"/>
                                            </p:txEl>
                                          </p:spTgt>
                                        </p:tgtEl>
                                        <p:attrNameLst>
                                          <p:attrName>style.visibility</p:attrName>
                                        </p:attrNameLst>
                                      </p:cBhvr>
                                      <p:to>
                                        <p:strVal val="visible"/>
                                      </p:to>
                                    </p:set>
                                    <p:animEffect transition="in" filter="barn(inVertical)">
                                      <p:cBhvr>
                                        <p:cTn id="73" dur="500"/>
                                        <p:tgtEl>
                                          <p:spTgt spid="148484">
                                            <p:txEl>
                                              <p:pRg st="5" end="5"/>
                                            </p:txEl>
                                          </p:spTgt>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148484">
                                            <p:txEl>
                                              <p:pRg st="6" end="6"/>
                                            </p:txEl>
                                          </p:spTgt>
                                        </p:tgtEl>
                                        <p:attrNameLst>
                                          <p:attrName>style.visibility</p:attrName>
                                        </p:attrNameLst>
                                      </p:cBhvr>
                                      <p:to>
                                        <p:strVal val="visible"/>
                                      </p:to>
                                    </p:set>
                                    <p:animEffect transition="in" filter="barn(inVertical)">
                                      <p:cBhvr>
                                        <p:cTn id="76" dur="500"/>
                                        <p:tgtEl>
                                          <p:spTgt spid="148484">
                                            <p:txEl>
                                              <p:pRg st="6" end="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148484">
                                            <p:txEl>
                                              <p:pRg st="7" end="7"/>
                                            </p:txEl>
                                          </p:spTgt>
                                        </p:tgtEl>
                                        <p:attrNameLst>
                                          <p:attrName>style.visibility</p:attrName>
                                        </p:attrNameLst>
                                      </p:cBhvr>
                                      <p:to>
                                        <p:strVal val="visible"/>
                                      </p:to>
                                    </p:set>
                                    <p:animEffect transition="in" filter="barn(inVertical)">
                                      <p:cBhvr>
                                        <p:cTn id="81" dur="500"/>
                                        <p:tgtEl>
                                          <p:spTgt spid="148484">
                                            <p:txEl>
                                              <p:pRg st="7" end="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148484">
                                            <p:txEl>
                                              <p:pRg st="8" end="8"/>
                                            </p:txEl>
                                          </p:spTgt>
                                        </p:tgtEl>
                                        <p:attrNameLst>
                                          <p:attrName>style.visibility</p:attrName>
                                        </p:attrNameLst>
                                      </p:cBhvr>
                                      <p:to>
                                        <p:strVal val="visible"/>
                                      </p:to>
                                    </p:set>
                                    <p:animEffect transition="in" filter="barn(inVertical)">
                                      <p:cBhvr>
                                        <p:cTn id="86" dur="500"/>
                                        <p:tgtEl>
                                          <p:spTgt spid="148484">
                                            <p:txEl>
                                              <p:pRg st="8" end="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148484">
                                            <p:txEl>
                                              <p:pRg st="9" end="9"/>
                                            </p:txEl>
                                          </p:spTgt>
                                        </p:tgtEl>
                                        <p:attrNameLst>
                                          <p:attrName>style.visibility</p:attrName>
                                        </p:attrNameLst>
                                      </p:cBhvr>
                                      <p:to>
                                        <p:strVal val="visible"/>
                                      </p:to>
                                    </p:set>
                                    <p:animEffect transition="in" filter="barn(inVertical)">
                                      <p:cBhvr>
                                        <p:cTn id="91" dur="500"/>
                                        <p:tgtEl>
                                          <p:spTgt spid="148484">
                                            <p:txEl>
                                              <p:pRg st="9" end="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148484">
                                            <p:txEl>
                                              <p:pRg st="10" end="10"/>
                                            </p:txEl>
                                          </p:spTgt>
                                        </p:tgtEl>
                                        <p:attrNameLst>
                                          <p:attrName>style.visibility</p:attrName>
                                        </p:attrNameLst>
                                      </p:cBhvr>
                                      <p:to>
                                        <p:strVal val="visible"/>
                                      </p:to>
                                    </p:set>
                                    <p:animEffect transition="in" filter="barn(inVertical)">
                                      <p:cBhvr>
                                        <p:cTn id="96" dur="500"/>
                                        <p:tgtEl>
                                          <p:spTgt spid="148484">
                                            <p:txEl>
                                              <p:pRg st="10" end="1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grpId="0" nodeType="click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barn(inVertical)">
                                      <p:cBhvr>
                                        <p:cTn id="10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P spid="148484" grpId="0" build="p" animBg="1"/>
      <p:bldP spid="2" grpId="0"/>
      <p:bldP spid="5" grpId="0" build="p" animBg="1"/>
      <p:bldP spid="13" grpId="0" animBg="1"/>
      <p:bldP spid="14" grpId="0" animBg="1"/>
      <p:bldP spid="17" grpId="0" animBg="1"/>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ext Box 3"/>
          <p:cNvSpPr txBox="1">
            <a:spLocks noChangeArrowheads="1"/>
          </p:cNvSpPr>
          <p:nvPr/>
        </p:nvSpPr>
        <p:spPr bwMode="auto">
          <a:xfrm>
            <a:off x="380999" y="135268"/>
            <a:ext cx="80571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dirty="0">
                <a:latin typeface="隶书" pitchFamily="49" charset="-122"/>
                <a:ea typeface="隶书" pitchFamily="49" charset="-122"/>
              </a:rPr>
              <a:t>例 编写程序完成字符串连接</a:t>
            </a:r>
            <a:r>
              <a:rPr kumimoji="1" lang="en-US" altLang="zh-CN" sz="2800" b="1" dirty="0">
                <a:latin typeface="隶书" pitchFamily="49" charset="-122"/>
                <a:ea typeface="隶书" pitchFamily="49" charset="-122"/>
              </a:rPr>
              <a:t>,</a:t>
            </a:r>
            <a:r>
              <a:rPr kumimoji="1" lang="zh-CN" altLang="en-US" sz="2800" b="1" dirty="0">
                <a:latin typeface="隶书" pitchFamily="49" charset="-122"/>
                <a:ea typeface="隶书" pitchFamily="49" charset="-122"/>
              </a:rPr>
              <a:t>不用</a:t>
            </a:r>
            <a:r>
              <a:rPr kumimoji="1" lang="en-US" altLang="zh-CN" sz="2800" b="1" dirty="0" err="1">
                <a:latin typeface="隶书" pitchFamily="49" charset="-122"/>
                <a:ea typeface="隶书" pitchFamily="49" charset="-122"/>
              </a:rPr>
              <a:t>strcat</a:t>
            </a:r>
            <a:r>
              <a:rPr kumimoji="1" lang="zh-CN" altLang="en-US" sz="2800" b="1" dirty="0">
                <a:latin typeface="隶书" pitchFamily="49" charset="-122"/>
                <a:ea typeface="隶书" pitchFamily="49" charset="-122"/>
              </a:rPr>
              <a:t>函数</a:t>
            </a:r>
            <a:endParaRPr kumimoji="1" lang="en-US" altLang="zh-CN" sz="2800" b="1" dirty="0">
              <a:latin typeface="隶书" pitchFamily="49" charset="-122"/>
              <a:ea typeface="隶书" pitchFamily="49" charset="-122"/>
            </a:endParaRPr>
          </a:p>
        </p:txBody>
      </p:sp>
      <p:sp>
        <p:nvSpPr>
          <p:cNvPr id="148484" name="Text Box 4"/>
          <p:cNvSpPr txBox="1">
            <a:spLocks noChangeArrowheads="1"/>
          </p:cNvSpPr>
          <p:nvPr/>
        </p:nvSpPr>
        <p:spPr bwMode="auto">
          <a:xfrm>
            <a:off x="380999" y="768803"/>
            <a:ext cx="4928938" cy="5856091"/>
          </a:xfrm>
          <a:prstGeom prst="rect">
            <a:avLst/>
          </a:prstGeom>
          <a:solidFill>
            <a:schemeClr val="bg1"/>
          </a:solidFill>
          <a:ln w="38100">
            <a:solidFill>
              <a:srgbClr val="669900"/>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lnSpc>
                <a:spcPct val="120000"/>
              </a:lnSpc>
            </a:pPr>
            <a:r>
              <a:rPr kumimoji="1" lang="en-US" altLang="zh-CN" sz="2600" b="1" dirty="0">
                <a:latin typeface="Times New Roman" pitchFamily="18" charset="0"/>
              </a:rPr>
              <a:t>void main()</a:t>
            </a:r>
          </a:p>
          <a:p>
            <a:pPr eaLnBrk="1" hangingPunct="1">
              <a:lnSpc>
                <a:spcPct val="120000"/>
              </a:lnSpc>
            </a:pPr>
            <a:r>
              <a:rPr kumimoji="1" lang="en-US" altLang="zh-CN" sz="2600" b="1" dirty="0">
                <a:latin typeface="Times New Roman" pitchFamily="18" charset="0"/>
              </a:rPr>
              <a:t>{   </a:t>
            </a:r>
          </a:p>
          <a:p>
            <a:pPr eaLnBrk="1" hangingPunct="1">
              <a:lnSpc>
                <a:spcPct val="120000"/>
              </a:lnSpc>
            </a:pPr>
            <a:r>
              <a:rPr kumimoji="1" lang="en-US" altLang="zh-CN" sz="2600" b="1" dirty="0">
                <a:latin typeface="Times New Roman" pitchFamily="18" charset="0"/>
              </a:rPr>
              <a:t>     char s1[20], s2[20];</a:t>
            </a:r>
          </a:p>
          <a:p>
            <a:pPr eaLnBrk="1" hangingPunct="1">
              <a:lnSpc>
                <a:spcPct val="120000"/>
              </a:lnSpc>
            </a:pPr>
            <a:r>
              <a:rPr kumimoji="1" lang="en-US" altLang="zh-CN" sz="2600" b="1" dirty="0">
                <a:latin typeface="Times New Roman" pitchFamily="18" charset="0"/>
              </a:rPr>
              <a:t>     </a:t>
            </a:r>
            <a:r>
              <a:rPr kumimoji="1" lang="en-US" altLang="zh-CN" sz="2600" b="1" dirty="0" err="1">
                <a:latin typeface="Times New Roman" pitchFamily="18" charset="0"/>
              </a:rPr>
              <a:t>int</a:t>
            </a:r>
            <a:r>
              <a:rPr kumimoji="1" lang="en-US" altLang="zh-CN" sz="2600" b="1" dirty="0">
                <a:latin typeface="Times New Roman" pitchFamily="18" charset="0"/>
              </a:rPr>
              <a:t> </a:t>
            </a:r>
            <a:r>
              <a:rPr kumimoji="1" lang="en-US" altLang="zh-CN" sz="2600" b="1" dirty="0" err="1">
                <a:latin typeface="Times New Roman" pitchFamily="18" charset="0"/>
              </a:rPr>
              <a:t>i</a:t>
            </a:r>
            <a:r>
              <a:rPr kumimoji="1" lang="en-US" altLang="zh-CN" sz="2600" b="1" dirty="0">
                <a:latin typeface="Times New Roman" pitchFamily="18" charset="0"/>
              </a:rPr>
              <a:t>, j;</a:t>
            </a:r>
          </a:p>
          <a:p>
            <a:pPr eaLnBrk="1" hangingPunct="1">
              <a:lnSpc>
                <a:spcPct val="120000"/>
              </a:lnSpc>
            </a:pPr>
            <a:r>
              <a:rPr kumimoji="1" lang="en-US" altLang="zh-CN" sz="2600" b="1" dirty="0">
                <a:latin typeface="Times New Roman" pitchFamily="18" charset="0"/>
              </a:rPr>
              <a:t>     </a:t>
            </a:r>
            <a:r>
              <a:rPr kumimoji="1" lang="en-US" altLang="zh-CN" sz="2600" b="1" dirty="0" err="1">
                <a:latin typeface="Times New Roman" pitchFamily="18" charset="0"/>
              </a:rPr>
              <a:t>printf</a:t>
            </a:r>
            <a:r>
              <a:rPr kumimoji="1" lang="en-US" altLang="zh-CN" sz="2600" b="1" dirty="0">
                <a:latin typeface="Times New Roman" pitchFamily="18" charset="0"/>
              </a:rPr>
              <a:t>(“\n Input two string:”);</a:t>
            </a:r>
          </a:p>
          <a:p>
            <a:pPr eaLnBrk="1" hangingPunct="1">
              <a:lnSpc>
                <a:spcPct val="120000"/>
              </a:lnSpc>
            </a:pPr>
            <a:r>
              <a:rPr kumimoji="1" lang="en-US" altLang="zh-CN" sz="2600" b="1" dirty="0">
                <a:solidFill>
                  <a:srgbClr val="FF0000"/>
                </a:solidFill>
                <a:latin typeface="Times New Roman" pitchFamily="18" charset="0"/>
              </a:rPr>
              <a:t>     </a:t>
            </a:r>
            <a:r>
              <a:rPr kumimoji="1" lang="en-US" altLang="zh-CN" sz="2600" b="1" dirty="0">
                <a:solidFill>
                  <a:srgbClr val="7030A0"/>
                </a:solidFill>
                <a:latin typeface="Times New Roman" pitchFamily="18" charset="0"/>
              </a:rPr>
              <a:t>gets(s1);  gets(s2);</a:t>
            </a:r>
          </a:p>
          <a:p>
            <a:pPr eaLnBrk="1" hangingPunct="1">
              <a:lnSpc>
                <a:spcPct val="120000"/>
              </a:lnSpc>
            </a:pPr>
            <a:r>
              <a:rPr kumimoji="1" lang="en-US" altLang="zh-CN" sz="2600" b="1" dirty="0">
                <a:solidFill>
                  <a:schemeClr val="bg2"/>
                </a:solidFill>
                <a:latin typeface="Times New Roman" pitchFamily="18" charset="0"/>
              </a:rPr>
              <a:t>     </a:t>
            </a:r>
            <a:r>
              <a:rPr kumimoji="1" lang="en-US" altLang="zh-CN" sz="2600" b="1" dirty="0">
                <a:solidFill>
                  <a:srgbClr val="0000FF"/>
                </a:solidFill>
                <a:latin typeface="Times New Roman" pitchFamily="18" charset="0"/>
              </a:rPr>
              <a:t>for(</a:t>
            </a:r>
            <a:r>
              <a:rPr kumimoji="1" lang="en-US" altLang="zh-CN" sz="2600" b="1" dirty="0" err="1">
                <a:solidFill>
                  <a:srgbClr val="0000FF"/>
                </a:solidFill>
                <a:latin typeface="Times New Roman" pitchFamily="18" charset="0"/>
              </a:rPr>
              <a:t>i</a:t>
            </a:r>
            <a:r>
              <a:rPr kumimoji="1" lang="en-US" altLang="zh-CN" sz="2600" b="1" dirty="0">
                <a:solidFill>
                  <a:srgbClr val="0000FF"/>
                </a:solidFill>
                <a:latin typeface="Times New Roman" pitchFamily="18" charset="0"/>
              </a:rPr>
              <a:t>=0; s1[</a:t>
            </a:r>
            <a:r>
              <a:rPr kumimoji="1" lang="en-US" altLang="zh-CN" sz="2600" b="1" dirty="0" err="1">
                <a:solidFill>
                  <a:srgbClr val="0000FF"/>
                </a:solidFill>
                <a:latin typeface="Times New Roman" pitchFamily="18" charset="0"/>
              </a:rPr>
              <a:t>i</a:t>
            </a:r>
            <a:r>
              <a:rPr kumimoji="1" lang="en-US" altLang="zh-CN" sz="2600" b="1" dirty="0">
                <a:solidFill>
                  <a:srgbClr val="0000FF"/>
                </a:solidFill>
                <a:latin typeface="Times New Roman" pitchFamily="18" charset="0"/>
              </a:rPr>
              <a:t>]!=‘\0’; ++</a:t>
            </a:r>
            <a:r>
              <a:rPr kumimoji="1" lang="en-US" altLang="zh-CN" sz="2600" b="1" dirty="0" err="1">
                <a:solidFill>
                  <a:srgbClr val="0000FF"/>
                </a:solidFill>
                <a:latin typeface="Times New Roman" pitchFamily="18" charset="0"/>
              </a:rPr>
              <a:t>i</a:t>
            </a:r>
            <a:r>
              <a:rPr kumimoji="1" lang="en-US" altLang="zh-CN" sz="2600" b="1" dirty="0">
                <a:solidFill>
                  <a:srgbClr val="0000FF"/>
                </a:solidFill>
                <a:latin typeface="Times New Roman" pitchFamily="18" charset="0"/>
              </a:rPr>
              <a:t>);</a:t>
            </a:r>
          </a:p>
          <a:p>
            <a:pPr eaLnBrk="1" hangingPunct="1">
              <a:lnSpc>
                <a:spcPct val="120000"/>
              </a:lnSpc>
            </a:pPr>
            <a:r>
              <a:rPr kumimoji="1" lang="en-US" altLang="zh-CN" sz="2600" b="1" dirty="0">
                <a:solidFill>
                  <a:srgbClr val="C00000"/>
                </a:solidFill>
                <a:latin typeface="Times New Roman" pitchFamily="18" charset="0"/>
              </a:rPr>
              <a:t>     for(j=0; </a:t>
            </a:r>
            <a:r>
              <a:rPr kumimoji="1" lang="en-US" altLang="zh-CN" sz="2600" b="1" dirty="0">
                <a:latin typeface="Times New Roman" pitchFamily="18" charset="0"/>
              </a:rPr>
              <a:t>s2[j]!=‘\0’; </a:t>
            </a:r>
            <a:r>
              <a:rPr kumimoji="1" lang="en-US" altLang="zh-CN" sz="2600" b="1" dirty="0">
                <a:solidFill>
                  <a:srgbClr val="C00000"/>
                </a:solidFill>
                <a:latin typeface="Times New Roman" pitchFamily="18" charset="0"/>
              </a:rPr>
              <a:t>j++, </a:t>
            </a:r>
            <a:r>
              <a:rPr kumimoji="1" lang="en-US" altLang="zh-CN" sz="2600" b="1" dirty="0" err="1">
                <a:solidFill>
                  <a:srgbClr val="C00000"/>
                </a:solidFill>
                <a:latin typeface="Times New Roman" pitchFamily="18" charset="0"/>
              </a:rPr>
              <a:t>i</a:t>
            </a:r>
            <a:r>
              <a:rPr kumimoji="1" lang="en-US" altLang="zh-CN" sz="2600" b="1" dirty="0">
                <a:solidFill>
                  <a:srgbClr val="C00000"/>
                </a:solidFill>
                <a:latin typeface="Times New Roman" pitchFamily="18" charset="0"/>
              </a:rPr>
              <a:t>++)</a:t>
            </a:r>
          </a:p>
          <a:p>
            <a:pPr eaLnBrk="1" hangingPunct="1">
              <a:lnSpc>
                <a:spcPct val="120000"/>
              </a:lnSpc>
            </a:pPr>
            <a:r>
              <a:rPr kumimoji="1" lang="en-US" altLang="zh-CN" sz="2600" b="1" dirty="0">
                <a:solidFill>
                  <a:srgbClr val="C00000"/>
                </a:solidFill>
                <a:latin typeface="Times New Roman" pitchFamily="18" charset="0"/>
              </a:rPr>
              <a:t>           s1[</a:t>
            </a:r>
            <a:r>
              <a:rPr kumimoji="1" lang="en-US" altLang="zh-CN" sz="2600" b="1" dirty="0" err="1">
                <a:solidFill>
                  <a:srgbClr val="C00000"/>
                </a:solidFill>
                <a:latin typeface="Times New Roman" pitchFamily="18" charset="0"/>
              </a:rPr>
              <a:t>i</a:t>
            </a:r>
            <a:r>
              <a:rPr kumimoji="1" lang="en-US" altLang="zh-CN" sz="2600" b="1" dirty="0">
                <a:solidFill>
                  <a:srgbClr val="C00000"/>
                </a:solidFill>
                <a:latin typeface="Times New Roman" pitchFamily="18" charset="0"/>
              </a:rPr>
              <a:t>]=s[j];</a:t>
            </a:r>
          </a:p>
          <a:p>
            <a:pPr eaLnBrk="1" hangingPunct="1">
              <a:lnSpc>
                <a:spcPct val="120000"/>
              </a:lnSpc>
            </a:pPr>
            <a:r>
              <a:rPr kumimoji="1" lang="en-US" altLang="zh-CN" sz="2600" b="1" dirty="0">
                <a:solidFill>
                  <a:srgbClr val="C00000"/>
                </a:solidFill>
                <a:latin typeface="Times New Roman" pitchFamily="18" charset="0"/>
              </a:rPr>
              <a:t>     </a:t>
            </a:r>
            <a:r>
              <a:rPr kumimoji="1" lang="en-US" altLang="zh-CN" sz="2600" b="1" u="sng" dirty="0">
                <a:solidFill>
                  <a:srgbClr val="FF0000"/>
                </a:solidFill>
                <a:latin typeface="Times New Roman" pitchFamily="18" charset="0"/>
              </a:rPr>
              <a:t>s1[</a:t>
            </a:r>
            <a:r>
              <a:rPr kumimoji="1" lang="en-US" altLang="zh-CN" sz="2600" b="1" u="sng" dirty="0" err="1">
                <a:solidFill>
                  <a:srgbClr val="FF0000"/>
                </a:solidFill>
                <a:latin typeface="Times New Roman" pitchFamily="18" charset="0"/>
              </a:rPr>
              <a:t>i</a:t>
            </a:r>
            <a:r>
              <a:rPr kumimoji="1" lang="en-US" altLang="zh-CN" sz="2600" b="1" u="sng" dirty="0">
                <a:solidFill>
                  <a:srgbClr val="FF0000"/>
                </a:solidFill>
                <a:latin typeface="Times New Roman" pitchFamily="18" charset="0"/>
              </a:rPr>
              <a:t>]=‘\0’;</a:t>
            </a:r>
          </a:p>
          <a:p>
            <a:pPr eaLnBrk="1" hangingPunct="1">
              <a:lnSpc>
                <a:spcPct val="120000"/>
              </a:lnSpc>
            </a:pPr>
            <a:r>
              <a:rPr kumimoji="1" lang="en-US" altLang="zh-CN" sz="2600" b="1" dirty="0">
                <a:latin typeface="Times New Roman" pitchFamily="18" charset="0"/>
              </a:rPr>
              <a:t>     puts(s1);</a:t>
            </a:r>
          </a:p>
          <a:p>
            <a:pPr eaLnBrk="1" hangingPunct="1">
              <a:lnSpc>
                <a:spcPct val="120000"/>
              </a:lnSpc>
            </a:pPr>
            <a:r>
              <a:rPr kumimoji="1" lang="en-US" altLang="zh-CN" sz="2600" b="1" dirty="0">
                <a:latin typeface="Times New Roman" pitchFamily="18" charset="0"/>
              </a:rPr>
              <a:t>}</a:t>
            </a:r>
          </a:p>
        </p:txBody>
      </p:sp>
      <p:grpSp>
        <p:nvGrpSpPr>
          <p:cNvPr id="239" name="组合 238"/>
          <p:cNvGrpSpPr/>
          <p:nvPr/>
        </p:nvGrpSpPr>
        <p:grpSpPr>
          <a:xfrm>
            <a:off x="6300192" y="1412776"/>
            <a:ext cx="437376" cy="402291"/>
            <a:chOff x="6300192" y="1412776"/>
            <a:chExt cx="437376" cy="402291"/>
          </a:xfrm>
        </p:grpSpPr>
        <p:sp>
          <p:nvSpPr>
            <p:cNvPr id="228" name="Text Box 127"/>
            <p:cNvSpPr txBox="1">
              <a:spLocks noChangeArrowheads="1"/>
            </p:cNvSpPr>
            <p:nvPr/>
          </p:nvSpPr>
          <p:spPr bwMode="auto">
            <a:xfrm>
              <a:off x="6300192" y="1412776"/>
              <a:ext cx="252290"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err="1">
                  <a:solidFill>
                    <a:srgbClr val="0000FF"/>
                  </a:solidFill>
                  <a:latin typeface="Times New Roman" pitchFamily="18" charset="0"/>
                </a:rPr>
                <a:t>i</a:t>
              </a:r>
              <a:endParaRPr kumimoji="1" lang="en-US" altLang="zh-CN" sz="2000" dirty="0">
                <a:solidFill>
                  <a:srgbClr val="0000FF"/>
                </a:solidFill>
                <a:latin typeface="Times New Roman" pitchFamily="18" charset="0"/>
              </a:endParaRPr>
            </a:p>
          </p:txBody>
        </p:sp>
        <p:cxnSp>
          <p:nvCxnSpPr>
            <p:cNvPr id="232" name="直接箭头连接符 231"/>
            <p:cNvCxnSpPr/>
            <p:nvPr/>
          </p:nvCxnSpPr>
          <p:spPr>
            <a:xfrm>
              <a:off x="6475168" y="1654531"/>
              <a:ext cx="262400"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6287949" y="4013574"/>
            <a:ext cx="437376" cy="402291"/>
            <a:chOff x="6300192" y="1412776"/>
            <a:chExt cx="437376" cy="402291"/>
          </a:xfrm>
        </p:grpSpPr>
        <p:sp>
          <p:nvSpPr>
            <p:cNvPr id="241" name="Text Box 127"/>
            <p:cNvSpPr txBox="1">
              <a:spLocks noChangeArrowheads="1"/>
            </p:cNvSpPr>
            <p:nvPr/>
          </p:nvSpPr>
          <p:spPr bwMode="auto">
            <a:xfrm>
              <a:off x="6300192" y="1412776"/>
              <a:ext cx="252290"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err="1">
                  <a:solidFill>
                    <a:srgbClr val="0000FF"/>
                  </a:solidFill>
                  <a:latin typeface="Times New Roman" pitchFamily="18" charset="0"/>
                </a:rPr>
                <a:t>i</a:t>
              </a:r>
              <a:endParaRPr kumimoji="1" lang="en-US" altLang="zh-CN" sz="2000" dirty="0">
                <a:solidFill>
                  <a:srgbClr val="0000FF"/>
                </a:solidFill>
                <a:latin typeface="Times New Roman" pitchFamily="18" charset="0"/>
              </a:endParaRPr>
            </a:p>
          </p:txBody>
        </p:sp>
        <p:cxnSp>
          <p:nvCxnSpPr>
            <p:cNvPr id="242" name="直接箭头连接符 241"/>
            <p:cNvCxnSpPr/>
            <p:nvPr/>
          </p:nvCxnSpPr>
          <p:spPr>
            <a:xfrm>
              <a:off x="6475168" y="1654531"/>
              <a:ext cx="262400"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43" name="组合 242"/>
          <p:cNvGrpSpPr/>
          <p:nvPr/>
        </p:nvGrpSpPr>
        <p:grpSpPr>
          <a:xfrm>
            <a:off x="6315325" y="3432125"/>
            <a:ext cx="437376" cy="402291"/>
            <a:chOff x="6300192" y="1412776"/>
            <a:chExt cx="437376" cy="402291"/>
          </a:xfrm>
        </p:grpSpPr>
        <p:sp>
          <p:nvSpPr>
            <p:cNvPr id="244" name="Text Box 127"/>
            <p:cNvSpPr txBox="1">
              <a:spLocks noChangeArrowheads="1"/>
            </p:cNvSpPr>
            <p:nvPr/>
          </p:nvSpPr>
          <p:spPr bwMode="auto">
            <a:xfrm>
              <a:off x="6300192" y="1412776"/>
              <a:ext cx="252290"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err="1">
                  <a:solidFill>
                    <a:srgbClr val="0000FF"/>
                  </a:solidFill>
                  <a:latin typeface="Times New Roman" pitchFamily="18" charset="0"/>
                </a:rPr>
                <a:t>i</a:t>
              </a:r>
              <a:endParaRPr kumimoji="1" lang="en-US" altLang="zh-CN" sz="2000" dirty="0">
                <a:solidFill>
                  <a:srgbClr val="0000FF"/>
                </a:solidFill>
                <a:latin typeface="Times New Roman" pitchFamily="18" charset="0"/>
              </a:endParaRPr>
            </a:p>
          </p:txBody>
        </p:sp>
        <p:cxnSp>
          <p:nvCxnSpPr>
            <p:cNvPr id="245" name="直接箭头连接符 244"/>
            <p:cNvCxnSpPr/>
            <p:nvPr/>
          </p:nvCxnSpPr>
          <p:spPr>
            <a:xfrm>
              <a:off x="6475168" y="1654531"/>
              <a:ext cx="262400"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63" name="组合 262"/>
          <p:cNvGrpSpPr/>
          <p:nvPr/>
        </p:nvGrpSpPr>
        <p:grpSpPr>
          <a:xfrm>
            <a:off x="7735172" y="1412635"/>
            <a:ext cx="437376" cy="402291"/>
            <a:chOff x="7735172" y="1412635"/>
            <a:chExt cx="437376" cy="402291"/>
          </a:xfrm>
        </p:grpSpPr>
        <p:sp>
          <p:nvSpPr>
            <p:cNvPr id="247" name="Text Box 127"/>
            <p:cNvSpPr txBox="1">
              <a:spLocks noChangeArrowheads="1"/>
            </p:cNvSpPr>
            <p:nvPr/>
          </p:nvSpPr>
          <p:spPr bwMode="auto">
            <a:xfrm>
              <a:off x="7735172" y="1412635"/>
              <a:ext cx="252290"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err="1">
                  <a:solidFill>
                    <a:srgbClr val="C00000"/>
                  </a:solidFill>
                  <a:latin typeface="Times New Roman" pitchFamily="18" charset="0"/>
                </a:rPr>
                <a:t>j</a:t>
              </a:r>
              <a:endParaRPr kumimoji="1" lang="en-US" altLang="zh-CN" sz="2000" dirty="0">
                <a:solidFill>
                  <a:srgbClr val="C00000"/>
                </a:solidFill>
                <a:latin typeface="Times New Roman" pitchFamily="18" charset="0"/>
              </a:endParaRPr>
            </a:p>
          </p:txBody>
        </p:sp>
        <p:cxnSp>
          <p:nvCxnSpPr>
            <p:cNvPr id="248" name="直接箭头连接符 247"/>
            <p:cNvCxnSpPr/>
            <p:nvPr/>
          </p:nvCxnSpPr>
          <p:spPr>
            <a:xfrm>
              <a:off x="7910148" y="1654390"/>
              <a:ext cx="262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9" name="组合 258"/>
          <p:cNvGrpSpPr/>
          <p:nvPr/>
        </p:nvGrpSpPr>
        <p:grpSpPr>
          <a:xfrm>
            <a:off x="8061832" y="1068884"/>
            <a:ext cx="714169" cy="5429903"/>
            <a:chOff x="8061832" y="1068884"/>
            <a:chExt cx="714169" cy="5429903"/>
          </a:xfrm>
        </p:grpSpPr>
        <p:grpSp>
          <p:nvGrpSpPr>
            <p:cNvPr id="225" name="组合 224"/>
            <p:cNvGrpSpPr/>
            <p:nvPr/>
          </p:nvGrpSpPr>
          <p:grpSpPr>
            <a:xfrm>
              <a:off x="8061832" y="1450537"/>
              <a:ext cx="706610" cy="5048250"/>
              <a:chOff x="8003985" y="1336472"/>
              <a:chExt cx="706610" cy="5048250"/>
            </a:xfrm>
          </p:grpSpPr>
          <p:grpSp>
            <p:nvGrpSpPr>
              <p:cNvPr id="135" name="组合 134"/>
              <p:cNvGrpSpPr/>
              <p:nvPr/>
            </p:nvGrpSpPr>
            <p:grpSpPr>
              <a:xfrm>
                <a:off x="8003985" y="1336472"/>
                <a:ext cx="706610" cy="5048250"/>
                <a:chOff x="8115632" y="1034587"/>
                <a:chExt cx="706610" cy="5048250"/>
              </a:xfrm>
            </p:grpSpPr>
            <p:grpSp>
              <p:nvGrpSpPr>
                <p:cNvPr id="137" name="Group 116"/>
                <p:cNvGrpSpPr>
                  <a:grpSpLocks/>
                </p:cNvGrpSpPr>
                <p:nvPr/>
              </p:nvGrpSpPr>
              <p:grpSpPr bwMode="auto">
                <a:xfrm>
                  <a:off x="8115632" y="1034587"/>
                  <a:ext cx="706610" cy="5048250"/>
                  <a:chOff x="4222" y="840"/>
                  <a:chExt cx="568" cy="3180"/>
                </a:xfrm>
              </p:grpSpPr>
              <p:sp>
                <p:nvSpPr>
                  <p:cNvPr id="142" name="Rectangle 117"/>
                  <p:cNvSpPr>
                    <a:spLocks noChangeArrowheads="1"/>
                  </p:cNvSpPr>
                  <p:nvPr/>
                </p:nvSpPr>
                <p:spPr bwMode="auto">
                  <a:xfrm>
                    <a:off x="4446" y="840"/>
                    <a:ext cx="344" cy="3180"/>
                  </a:xfrm>
                  <a:prstGeom prst="rect">
                    <a:avLst/>
                  </a:prstGeom>
                  <a:solidFill>
                    <a:schemeClr val="bg1"/>
                  </a:solid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solidFill>
                        <a:srgbClr val="800000"/>
                      </a:solidFill>
                      <a:latin typeface="Times New Roman" pitchFamily="18" charset="0"/>
                    </a:endParaRPr>
                  </a:p>
                </p:txBody>
              </p:sp>
              <p:sp>
                <p:nvSpPr>
                  <p:cNvPr id="143" name="Line 119"/>
                  <p:cNvSpPr>
                    <a:spLocks noChangeShapeType="1"/>
                  </p:cNvSpPr>
                  <p:nvPr/>
                </p:nvSpPr>
                <p:spPr bwMode="auto">
                  <a:xfrm>
                    <a:off x="4441" y="1339"/>
                    <a:ext cx="325"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144" name="Text Box 127"/>
                  <p:cNvSpPr txBox="1">
                    <a:spLocks noChangeArrowheads="1"/>
                  </p:cNvSpPr>
                  <p:nvPr/>
                </p:nvSpPr>
                <p:spPr bwMode="auto">
                  <a:xfrm>
                    <a:off x="4491" y="849"/>
                    <a:ext cx="284"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C00000"/>
                        </a:solidFill>
                        <a:latin typeface="Times New Roman" pitchFamily="18" charset="0"/>
                      </a:rPr>
                      <a:t>C</a:t>
                    </a:r>
                  </a:p>
                </p:txBody>
              </p:sp>
              <p:sp>
                <p:nvSpPr>
                  <p:cNvPr id="145" name="Text Box 128"/>
                  <p:cNvSpPr txBox="1">
                    <a:spLocks noChangeArrowheads="1"/>
                  </p:cNvSpPr>
                  <p:nvPr/>
                </p:nvSpPr>
                <p:spPr bwMode="auto">
                  <a:xfrm>
                    <a:off x="4491" y="1358"/>
                    <a:ext cx="262"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C00000"/>
                        </a:solidFill>
                        <a:latin typeface="Times New Roman" pitchFamily="18" charset="0"/>
                      </a:rPr>
                      <a:t>+</a:t>
                    </a:r>
                  </a:p>
                </p:txBody>
              </p:sp>
              <p:sp>
                <p:nvSpPr>
                  <p:cNvPr id="148" name="Text Box 131"/>
                  <p:cNvSpPr txBox="1">
                    <a:spLocks noChangeArrowheads="1"/>
                  </p:cNvSpPr>
                  <p:nvPr/>
                </p:nvSpPr>
                <p:spPr bwMode="auto">
                  <a:xfrm>
                    <a:off x="4467" y="1604"/>
                    <a:ext cx="238"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3300"/>
                        </a:solidFill>
                        <a:latin typeface="Times New Roman" pitchFamily="18" charset="0"/>
                      </a:rPr>
                      <a:t>\0</a:t>
                    </a:r>
                    <a:endParaRPr kumimoji="1" lang="en-US" altLang="zh-CN" sz="2000" dirty="0">
                      <a:solidFill>
                        <a:srgbClr val="0000FF"/>
                      </a:solidFill>
                      <a:latin typeface="Times New Roman" pitchFamily="18" charset="0"/>
                    </a:endParaRPr>
                  </a:p>
                </p:txBody>
              </p:sp>
              <p:sp>
                <p:nvSpPr>
                  <p:cNvPr id="149" name="Text Box 132"/>
                  <p:cNvSpPr txBox="1">
                    <a:spLocks noChangeArrowheads="1"/>
                  </p:cNvSpPr>
                  <p:nvPr/>
                </p:nvSpPr>
                <p:spPr bwMode="auto">
                  <a:xfrm>
                    <a:off x="4479" y="2659"/>
                    <a:ext cx="11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rgbClr val="0000FF"/>
                      </a:solidFill>
                      <a:latin typeface="Times New Roman" pitchFamily="18" charset="0"/>
                    </a:endParaRPr>
                  </a:p>
                </p:txBody>
              </p:sp>
              <p:sp>
                <p:nvSpPr>
                  <p:cNvPr id="150" name="Text Box 133"/>
                  <p:cNvSpPr txBox="1">
                    <a:spLocks noChangeArrowheads="1"/>
                  </p:cNvSpPr>
                  <p:nvPr/>
                </p:nvSpPr>
                <p:spPr bwMode="auto">
                  <a:xfrm>
                    <a:off x="4491" y="2890"/>
                    <a:ext cx="11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rgbClr val="0000FF"/>
                      </a:solidFill>
                      <a:latin typeface="Times New Roman" pitchFamily="18" charset="0"/>
                    </a:endParaRPr>
                  </a:p>
                </p:txBody>
              </p:sp>
              <p:sp>
                <p:nvSpPr>
                  <p:cNvPr id="151" name="Text Box 134"/>
                  <p:cNvSpPr txBox="1">
                    <a:spLocks noChangeArrowheads="1"/>
                  </p:cNvSpPr>
                  <p:nvPr/>
                </p:nvSpPr>
                <p:spPr bwMode="auto">
                  <a:xfrm>
                    <a:off x="4230" y="85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0</a:t>
                    </a:r>
                  </a:p>
                </p:txBody>
              </p:sp>
              <p:sp>
                <p:nvSpPr>
                  <p:cNvPr id="152" name="Text Box 135"/>
                  <p:cNvSpPr txBox="1">
                    <a:spLocks noChangeArrowheads="1"/>
                  </p:cNvSpPr>
                  <p:nvPr/>
                </p:nvSpPr>
                <p:spPr bwMode="auto">
                  <a:xfrm>
                    <a:off x="4234" y="110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1</a:t>
                    </a:r>
                  </a:p>
                </p:txBody>
              </p:sp>
              <p:sp>
                <p:nvSpPr>
                  <p:cNvPr id="153" name="Text Box 136"/>
                  <p:cNvSpPr txBox="1">
                    <a:spLocks noChangeArrowheads="1"/>
                  </p:cNvSpPr>
                  <p:nvPr/>
                </p:nvSpPr>
                <p:spPr bwMode="auto">
                  <a:xfrm>
                    <a:off x="4222" y="136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2</a:t>
                    </a:r>
                  </a:p>
                </p:txBody>
              </p:sp>
              <p:sp>
                <p:nvSpPr>
                  <p:cNvPr id="154" name="Text Box 137"/>
                  <p:cNvSpPr txBox="1">
                    <a:spLocks noChangeArrowheads="1"/>
                  </p:cNvSpPr>
                  <p:nvPr/>
                </p:nvSpPr>
                <p:spPr bwMode="auto">
                  <a:xfrm>
                    <a:off x="4222" y="159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3</a:t>
                    </a:r>
                  </a:p>
                </p:txBody>
              </p:sp>
              <p:sp>
                <p:nvSpPr>
                  <p:cNvPr id="161" name="Text Box 144"/>
                  <p:cNvSpPr txBox="1">
                    <a:spLocks noChangeArrowheads="1"/>
                  </p:cNvSpPr>
                  <p:nvPr/>
                </p:nvSpPr>
                <p:spPr bwMode="auto">
                  <a:xfrm>
                    <a:off x="4503" y="1094"/>
                    <a:ext cx="262" cy="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C00000"/>
                        </a:solidFill>
                        <a:latin typeface="Times New Roman" pitchFamily="18" charset="0"/>
                      </a:rPr>
                      <a:t>+</a:t>
                    </a:r>
                  </a:p>
                </p:txBody>
              </p:sp>
              <p:sp>
                <p:nvSpPr>
                  <p:cNvPr id="162" name="Text Box 145"/>
                  <p:cNvSpPr txBox="1">
                    <a:spLocks noChangeArrowheads="1"/>
                  </p:cNvSpPr>
                  <p:nvPr/>
                </p:nvSpPr>
                <p:spPr bwMode="auto">
                  <a:xfrm>
                    <a:off x="4467" y="3118"/>
                    <a:ext cx="11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rgbClr val="0000FF"/>
                      </a:solidFill>
                      <a:latin typeface="Times New Roman" pitchFamily="18" charset="0"/>
                    </a:endParaRPr>
                  </a:p>
                </p:txBody>
              </p:sp>
            </p:grpSp>
            <p:sp>
              <p:nvSpPr>
                <p:cNvPr id="138" name="Line 119"/>
                <p:cNvSpPr>
                  <a:spLocks noChangeShapeType="1"/>
                </p:cNvSpPr>
                <p:nvPr/>
              </p:nvSpPr>
              <p:spPr bwMode="auto">
                <a:xfrm>
                  <a:off x="8394291" y="2227841"/>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139" name="Line 119"/>
                <p:cNvSpPr>
                  <a:spLocks noChangeShapeType="1"/>
                </p:cNvSpPr>
                <p:nvPr/>
              </p:nvSpPr>
              <p:spPr bwMode="auto">
                <a:xfrm>
                  <a:off x="8406107" y="2604625"/>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grpSp>
          <p:sp>
            <p:nvSpPr>
              <p:cNvPr id="136" name="Line 119"/>
              <p:cNvSpPr>
                <a:spLocks noChangeShapeType="1"/>
              </p:cNvSpPr>
              <p:nvPr/>
            </p:nvSpPr>
            <p:spPr bwMode="auto">
              <a:xfrm>
                <a:off x="8292106" y="1739438"/>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grpSp>
        <p:sp>
          <p:nvSpPr>
            <p:cNvPr id="253" name="Text Box 128"/>
            <p:cNvSpPr txBox="1">
              <a:spLocks noChangeArrowheads="1"/>
            </p:cNvSpPr>
            <p:nvPr/>
          </p:nvSpPr>
          <p:spPr bwMode="auto">
            <a:xfrm>
              <a:off x="8366617" y="1068884"/>
              <a:ext cx="409384"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C00000"/>
                  </a:solidFill>
                  <a:latin typeface="Times New Roman" pitchFamily="18" charset="0"/>
                </a:rPr>
                <a:t>s2</a:t>
              </a:r>
            </a:p>
          </p:txBody>
        </p:sp>
      </p:grpSp>
      <p:grpSp>
        <p:nvGrpSpPr>
          <p:cNvPr id="258" name="组合 257"/>
          <p:cNvGrpSpPr/>
          <p:nvPr/>
        </p:nvGrpSpPr>
        <p:grpSpPr>
          <a:xfrm>
            <a:off x="6620257" y="1032809"/>
            <a:ext cx="732317" cy="5465978"/>
            <a:chOff x="6620257" y="1032809"/>
            <a:chExt cx="732317" cy="5465978"/>
          </a:xfrm>
        </p:grpSpPr>
        <p:grpSp>
          <p:nvGrpSpPr>
            <p:cNvPr id="3" name="组合 2"/>
            <p:cNvGrpSpPr/>
            <p:nvPr/>
          </p:nvGrpSpPr>
          <p:grpSpPr>
            <a:xfrm>
              <a:off x="6620257" y="1450537"/>
              <a:ext cx="720294" cy="5048250"/>
              <a:chOff x="6683035" y="1042784"/>
              <a:chExt cx="720294" cy="5048250"/>
            </a:xfrm>
          </p:grpSpPr>
          <p:grpSp>
            <p:nvGrpSpPr>
              <p:cNvPr id="105" name="组合 104"/>
              <p:cNvGrpSpPr/>
              <p:nvPr/>
            </p:nvGrpSpPr>
            <p:grpSpPr>
              <a:xfrm>
                <a:off x="6683035" y="1042784"/>
                <a:ext cx="720294" cy="5048250"/>
                <a:chOff x="8101945" y="1034587"/>
                <a:chExt cx="720294" cy="5048250"/>
              </a:xfrm>
            </p:grpSpPr>
            <p:grpSp>
              <p:nvGrpSpPr>
                <p:cNvPr id="106" name="Group 116"/>
                <p:cNvGrpSpPr>
                  <a:grpSpLocks/>
                </p:cNvGrpSpPr>
                <p:nvPr/>
              </p:nvGrpSpPr>
              <p:grpSpPr bwMode="auto">
                <a:xfrm>
                  <a:off x="8101945" y="1034587"/>
                  <a:ext cx="720294" cy="5048250"/>
                  <a:chOff x="4211" y="840"/>
                  <a:chExt cx="579" cy="3180"/>
                </a:xfrm>
              </p:grpSpPr>
              <p:sp>
                <p:nvSpPr>
                  <p:cNvPr id="111" name="Rectangle 117"/>
                  <p:cNvSpPr>
                    <a:spLocks noChangeArrowheads="1"/>
                  </p:cNvSpPr>
                  <p:nvPr/>
                </p:nvSpPr>
                <p:spPr bwMode="auto">
                  <a:xfrm>
                    <a:off x="4446" y="840"/>
                    <a:ext cx="344" cy="3180"/>
                  </a:xfrm>
                  <a:prstGeom prst="rect">
                    <a:avLst/>
                  </a:prstGeom>
                  <a:solidFill>
                    <a:schemeClr val="bg1"/>
                  </a:solid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endParaRPr kumimoji="1" lang="zh-CN" altLang="zh-CN" sz="2000">
                      <a:solidFill>
                        <a:srgbClr val="800000"/>
                      </a:solidFill>
                      <a:latin typeface="Times New Roman" pitchFamily="18" charset="0"/>
                    </a:endParaRPr>
                  </a:p>
                </p:txBody>
              </p:sp>
              <p:sp>
                <p:nvSpPr>
                  <p:cNvPr id="112" name="Line 119"/>
                  <p:cNvSpPr>
                    <a:spLocks noChangeShapeType="1"/>
                  </p:cNvSpPr>
                  <p:nvPr/>
                </p:nvSpPr>
                <p:spPr bwMode="auto">
                  <a:xfrm>
                    <a:off x="4441" y="1339"/>
                    <a:ext cx="325"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113" name="Text Box 127"/>
                  <p:cNvSpPr txBox="1">
                    <a:spLocks noChangeArrowheads="1"/>
                  </p:cNvSpPr>
                  <p:nvPr/>
                </p:nvSpPr>
                <p:spPr bwMode="auto">
                  <a:xfrm>
                    <a:off x="4491" y="849"/>
                    <a:ext cx="212"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0000FF"/>
                        </a:solidFill>
                        <a:latin typeface="Times New Roman" pitchFamily="18" charset="0"/>
                      </a:rPr>
                      <a:t>T</a:t>
                    </a:r>
                  </a:p>
                </p:txBody>
              </p:sp>
              <p:sp>
                <p:nvSpPr>
                  <p:cNvPr id="114" name="Text Box 128"/>
                  <p:cNvSpPr txBox="1">
                    <a:spLocks noChangeArrowheads="1"/>
                  </p:cNvSpPr>
                  <p:nvPr/>
                </p:nvSpPr>
                <p:spPr bwMode="auto">
                  <a:xfrm>
                    <a:off x="4491" y="1358"/>
                    <a:ext cx="167"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r</a:t>
                    </a:r>
                  </a:p>
                </p:txBody>
              </p:sp>
              <p:sp>
                <p:nvSpPr>
                  <p:cNvPr id="115" name="Text Box 129"/>
                  <p:cNvSpPr txBox="1">
                    <a:spLocks noChangeArrowheads="1"/>
                  </p:cNvSpPr>
                  <p:nvPr/>
                </p:nvSpPr>
                <p:spPr bwMode="auto">
                  <a:xfrm>
                    <a:off x="4491" y="1613"/>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b</a:t>
                    </a:r>
                  </a:p>
                </p:txBody>
              </p:sp>
              <p:sp>
                <p:nvSpPr>
                  <p:cNvPr id="116" name="Text Box 130"/>
                  <p:cNvSpPr txBox="1">
                    <a:spLocks noChangeArrowheads="1"/>
                  </p:cNvSpPr>
                  <p:nvPr/>
                </p:nvSpPr>
                <p:spPr bwMode="auto">
                  <a:xfrm>
                    <a:off x="4479" y="1858"/>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o</a:t>
                    </a:r>
                  </a:p>
                </p:txBody>
              </p:sp>
              <p:sp>
                <p:nvSpPr>
                  <p:cNvPr id="117" name="Text Box 131"/>
                  <p:cNvSpPr txBox="1">
                    <a:spLocks noChangeArrowheads="1"/>
                  </p:cNvSpPr>
                  <p:nvPr/>
                </p:nvSpPr>
                <p:spPr bwMode="auto">
                  <a:xfrm>
                    <a:off x="4454" y="2130"/>
                    <a:ext cx="238"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3300"/>
                        </a:solidFill>
                        <a:latin typeface="Times New Roman" pitchFamily="18" charset="0"/>
                      </a:rPr>
                      <a:t>\0</a:t>
                    </a:r>
                    <a:endParaRPr kumimoji="1" lang="en-US" altLang="zh-CN" sz="2000" dirty="0">
                      <a:solidFill>
                        <a:srgbClr val="0000FF"/>
                      </a:solidFill>
                      <a:latin typeface="Times New Roman" pitchFamily="18" charset="0"/>
                    </a:endParaRPr>
                  </a:p>
                </p:txBody>
              </p:sp>
              <p:sp>
                <p:nvSpPr>
                  <p:cNvPr id="118" name="Text Box 132"/>
                  <p:cNvSpPr txBox="1">
                    <a:spLocks noChangeArrowheads="1"/>
                  </p:cNvSpPr>
                  <p:nvPr/>
                </p:nvSpPr>
                <p:spPr bwMode="auto">
                  <a:xfrm>
                    <a:off x="4479" y="2659"/>
                    <a:ext cx="11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rgbClr val="0000FF"/>
                      </a:solidFill>
                      <a:latin typeface="Times New Roman" pitchFamily="18" charset="0"/>
                    </a:endParaRPr>
                  </a:p>
                </p:txBody>
              </p:sp>
              <p:sp>
                <p:nvSpPr>
                  <p:cNvPr id="119" name="Text Box 133"/>
                  <p:cNvSpPr txBox="1">
                    <a:spLocks noChangeArrowheads="1"/>
                  </p:cNvSpPr>
                  <p:nvPr/>
                </p:nvSpPr>
                <p:spPr bwMode="auto">
                  <a:xfrm>
                    <a:off x="4491" y="2890"/>
                    <a:ext cx="11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rgbClr val="0000FF"/>
                      </a:solidFill>
                      <a:latin typeface="Times New Roman" pitchFamily="18" charset="0"/>
                    </a:endParaRPr>
                  </a:p>
                </p:txBody>
              </p:sp>
              <p:sp>
                <p:nvSpPr>
                  <p:cNvPr id="120" name="Text Box 134"/>
                  <p:cNvSpPr txBox="1">
                    <a:spLocks noChangeArrowheads="1"/>
                  </p:cNvSpPr>
                  <p:nvPr/>
                </p:nvSpPr>
                <p:spPr bwMode="auto">
                  <a:xfrm>
                    <a:off x="4230" y="85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0</a:t>
                    </a:r>
                  </a:p>
                </p:txBody>
              </p:sp>
              <p:sp>
                <p:nvSpPr>
                  <p:cNvPr id="121" name="Text Box 135"/>
                  <p:cNvSpPr txBox="1">
                    <a:spLocks noChangeArrowheads="1"/>
                  </p:cNvSpPr>
                  <p:nvPr/>
                </p:nvSpPr>
                <p:spPr bwMode="auto">
                  <a:xfrm>
                    <a:off x="4234" y="110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1</a:t>
                    </a:r>
                  </a:p>
                </p:txBody>
              </p:sp>
              <p:sp>
                <p:nvSpPr>
                  <p:cNvPr id="122" name="Text Box 136"/>
                  <p:cNvSpPr txBox="1">
                    <a:spLocks noChangeArrowheads="1"/>
                  </p:cNvSpPr>
                  <p:nvPr/>
                </p:nvSpPr>
                <p:spPr bwMode="auto">
                  <a:xfrm>
                    <a:off x="4222" y="136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2</a:t>
                    </a:r>
                  </a:p>
                </p:txBody>
              </p:sp>
              <p:sp>
                <p:nvSpPr>
                  <p:cNvPr id="123" name="Text Box 137"/>
                  <p:cNvSpPr txBox="1">
                    <a:spLocks noChangeArrowheads="1"/>
                  </p:cNvSpPr>
                  <p:nvPr/>
                </p:nvSpPr>
                <p:spPr bwMode="auto">
                  <a:xfrm>
                    <a:off x="4222" y="159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3</a:t>
                    </a:r>
                  </a:p>
                </p:txBody>
              </p:sp>
              <p:sp>
                <p:nvSpPr>
                  <p:cNvPr id="124" name="Text Box 138"/>
                  <p:cNvSpPr txBox="1">
                    <a:spLocks noChangeArrowheads="1"/>
                  </p:cNvSpPr>
                  <p:nvPr/>
                </p:nvSpPr>
                <p:spPr bwMode="auto">
                  <a:xfrm>
                    <a:off x="4222" y="186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4</a:t>
                    </a:r>
                  </a:p>
                </p:txBody>
              </p:sp>
              <p:sp>
                <p:nvSpPr>
                  <p:cNvPr id="125" name="Text Box 139"/>
                  <p:cNvSpPr txBox="1">
                    <a:spLocks noChangeArrowheads="1"/>
                  </p:cNvSpPr>
                  <p:nvPr/>
                </p:nvSpPr>
                <p:spPr bwMode="auto">
                  <a:xfrm>
                    <a:off x="4222" y="213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5</a:t>
                    </a:r>
                  </a:p>
                </p:txBody>
              </p:sp>
              <p:sp>
                <p:nvSpPr>
                  <p:cNvPr id="126" name="Text Box 140"/>
                  <p:cNvSpPr txBox="1">
                    <a:spLocks noChangeArrowheads="1"/>
                  </p:cNvSpPr>
                  <p:nvPr/>
                </p:nvSpPr>
                <p:spPr bwMode="auto">
                  <a:xfrm>
                    <a:off x="4217" y="248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6</a:t>
                    </a:r>
                  </a:p>
                </p:txBody>
              </p:sp>
              <p:sp>
                <p:nvSpPr>
                  <p:cNvPr id="127" name="Text Box 141"/>
                  <p:cNvSpPr txBox="1">
                    <a:spLocks noChangeArrowheads="1"/>
                  </p:cNvSpPr>
                  <p:nvPr/>
                </p:nvSpPr>
                <p:spPr bwMode="auto">
                  <a:xfrm>
                    <a:off x="4225" y="279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7</a:t>
                    </a:r>
                  </a:p>
                </p:txBody>
              </p:sp>
              <p:sp>
                <p:nvSpPr>
                  <p:cNvPr id="128" name="Text Box 142"/>
                  <p:cNvSpPr txBox="1">
                    <a:spLocks noChangeArrowheads="1"/>
                  </p:cNvSpPr>
                  <p:nvPr/>
                </p:nvSpPr>
                <p:spPr bwMode="auto">
                  <a:xfrm>
                    <a:off x="4211" y="314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1800" dirty="0">
                        <a:latin typeface="Times New Roman" pitchFamily="18" charset="0"/>
                      </a:rPr>
                      <a:t>8</a:t>
                    </a:r>
                  </a:p>
                </p:txBody>
              </p:sp>
              <p:sp>
                <p:nvSpPr>
                  <p:cNvPr id="130" name="Text Box 144"/>
                  <p:cNvSpPr txBox="1">
                    <a:spLocks noChangeArrowheads="1"/>
                  </p:cNvSpPr>
                  <p:nvPr/>
                </p:nvSpPr>
                <p:spPr bwMode="auto">
                  <a:xfrm>
                    <a:off x="4503" y="1094"/>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solidFill>
                          <a:srgbClr val="0000FF"/>
                        </a:solidFill>
                        <a:latin typeface="Times New Roman" pitchFamily="18" charset="0"/>
                      </a:rPr>
                      <a:t>u</a:t>
                    </a:r>
                  </a:p>
                </p:txBody>
              </p:sp>
              <p:sp>
                <p:nvSpPr>
                  <p:cNvPr id="131" name="Text Box 145"/>
                  <p:cNvSpPr txBox="1">
                    <a:spLocks noChangeArrowheads="1"/>
                  </p:cNvSpPr>
                  <p:nvPr/>
                </p:nvSpPr>
                <p:spPr bwMode="auto">
                  <a:xfrm>
                    <a:off x="4467" y="3118"/>
                    <a:ext cx="11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solidFill>
                        <a:srgbClr val="0000FF"/>
                      </a:solidFill>
                      <a:latin typeface="Times New Roman" pitchFamily="18" charset="0"/>
                    </a:endParaRPr>
                  </a:p>
                </p:txBody>
              </p:sp>
            </p:grpSp>
            <p:sp>
              <p:nvSpPr>
                <p:cNvPr id="107" name="Line 119"/>
                <p:cNvSpPr>
                  <a:spLocks noChangeShapeType="1"/>
                </p:cNvSpPr>
                <p:nvPr/>
              </p:nvSpPr>
              <p:spPr bwMode="auto">
                <a:xfrm>
                  <a:off x="8394291" y="2227841"/>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108" name="Line 119"/>
                <p:cNvSpPr>
                  <a:spLocks noChangeShapeType="1"/>
                </p:cNvSpPr>
                <p:nvPr/>
              </p:nvSpPr>
              <p:spPr bwMode="auto">
                <a:xfrm>
                  <a:off x="8406107" y="2604625"/>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110" name="Line 119"/>
                <p:cNvSpPr>
                  <a:spLocks noChangeShapeType="1"/>
                </p:cNvSpPr>
                <p:nvPr/>
              </p:nvSpPr>
              <p:spPr bwMode="auto">
                <a:xfrm>
                  <a:off x="8404109" y="3031663"/>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109" name="Line 119"/>
                <p:cNvSpPr>
                  <a:spLocks noChangeShapeType="1"/>
                </p:cNvSpPr>
                <p:nvPr/>
              </p:nvSpPr>
              <p:spPr bwMode="auto">
                <a:xfrm>
                  <a:off x="8394291" y="3555531"/>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grpSp>
          <p:sp>
            <p:nvSpPr>
              <p:cNvPr id="76" name="Line 119"/>
              <p:cNvSpPr>
                <a:spLocks noChangeShapeType="1"/>
              </p:cNvSpPr>
              <p:nvPr/>
            </p:nvSpPr>
            <p:spPr bwMode="auto">
              <a:xfrm>
                <a:off x="6984843" y="1445750"/>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grpSp>
        <p:sp>
          <p:nvSpPr>
            <p:cNvPr id="252" name="Text Box 128"/>
            <p:cNvSpPr txBox="1">
              <a:spLocks noChangeArrowheads="1"/>
            </p:cNvSpPr>
            <p:nvPr/>
          </p:nvSpPr>
          <p:spPr bwMode="auto">
            <a:xfrm>
              <a:off x="6899493" y="1032809"/>
              <a:ext cx="409384"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C00000"/>
                  </a:solidFill>
                  <a:latin typeface="Times New Roman" pitchFamily="18" charset="0"/>
                </a:rPr>
                <a:t>s1</a:t>
              </a:r>
            </a:p>
          </p:txBody>
        </p:sp>
        <p:sp>
          <p:nvSpPr>
            <p:cNvPr id="255" name="Line 119"/>
            <p:cNvSpPr>
              <a:spLocks noChangeShapeType="1"/>
            </p:cNvSpPr>
            <p:nvPr/>
          </p:nvSpPr>
          <p:spPr bwMode="auto">
            <a:xfrm>
              <a:off x="6921723" y="4486631"/>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256" name="Line 119"/>
            <p:cNvSpPr>
              <a:spLocks noChangeShapeType="1"/>
            </p:cNvSpPr>
            <p:nvPr/>
          </p:nvSpPr>
          <p:spPr bwMode="auto">
            <a:xfrm>
              <a:off x="6924419" y="5013176"/>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257" name="Line 119"/>
            <p:cNvSpPr>
              <a:spLocks noChangeShapeType="1"/>
            </p:cNvSpPr>
            <p:nvPr/>
          </p:nvSpPr>
          <p:spPr bwMode="auto">
            <a:xfrm>
              <a:off x="6948264" y="5517232"/>
              <a:ext cx="404310" cy="0"/>
            </a:xfrm>
            <a:prstGeom prst="line">
              <a:avLst/>
            </a:prstGeom>
            <a:noFill/>
            <a:ln w="190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grpSp>
      <p:grpSp>
        <p:nvGrpSpPr>
          <p:cNvPr id="264" name="组合 263"/>
          <p:cNvGrpSpPr/>
          <p:nvPr/>
        </p:nvGrpSpPr>
        <p:grpSpPr>
          <a:xfrm>
            <a:off x="7758311" y="1837888"/>
            <a:ext cx="437376" cy="402291"/>
            <a:chOff x="7735172" y="1412635"/>
            <a:chExt cx="437376" cy="402291"/>
          </a:xfrm>
        </p:grpSpPr>
        <p:sp>
          <p:nvSpPr>
            <p:cNvPr id="265" name="Text Box 127"/>
            <p:cNvSpPr txBox="1">
              <a:spLocks noChangeArrowheads="1"/>
            </p:cNvSpPr>
            <p:nvPr/>
          </p:nvSpPr>
          <p:spPr bwMode="auto">
            <a:xfrm>
              <a:off x="7735172" y="1412635"/>
              <a:ext cx="252290"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err="1">
                  <a:solidFill>
                    <a:srgbClr val="C00000"/>
                  </a:solidFill>
                  <a:latin typeface="Times New Roman" pitchFamily="18" charset="0"/>
                </a:rPr>
                <a:t>j</a:t>
              </a:r>
              <a:endParaRPr kumimoji="1" lang="en-US" altLang="zh-CN" sz="2000" dirty="0">
                <a:solidFill>
                  <a:srgbClr val="C00000"/>
                </a:solidFill>
                <a:latin typeface="Times New Roman" pitchFamily="18" charset="0"/>
              </a:endParaRPr>
            </a:p>
          </p:txBody>
        </p:sp>
        <p:cxnSp>
          <p:nvCxnSpPr>
            <p:cNvPr id="266" name="直接箭头连接符 265"/>
            <p:cNvCxnSpPr/>
            <p:nvPr/>
          </p:nvCxnSpPr>
          <p:spPr>
            <a:xfrm>
              <a:off x="7910148" y="1654390"/>
              <a:ext cx="262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67" name="Text Box 127"/>
          <p:cNvSpPr txBox="1">
            <a:spLocks noChangeArrowheads="1"/>
          </p:cNvSpPr>
          <p:nvPr/>
        </p:nvSpPr>
        <p:spPr bwMode="auto">
          <a:xfrm>
            <a:off x="7000013" y="3548129"/>
            <a:ext cx="248413" cy="402291"/>
          </a:xfrm>
          <a:prstGeom prst="rect">
            <a:avLst/>
          </a:prstGeom>
          <a:solidFill>
            <a:srgbClr val="FFFFFF"/>
          </a:solidFill>
          <a:ln>
            <a:noFill/>
          </a:ln>
          <a:effectLst/>
        </p:spPr>
        <p:txBody>
          <a:bodyPr wrap="squar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C00000"/>
                </a:solidFill>
                <a:latin typeface="Times New Roman" pitchFamily="18" charset="0"/>
              </a:rPr>
              <a:t>C</a:t>
            </a:r>
          </a:p>
        </p:txBody>
      </p:sp>
      <p:grpSp>
        <p:nvGrpSpPr>
          <p:cNvPr id="271" name="组合 270"/>
          <p:cNvGrpSpPr/>
          <p:nvPr/>
        </p:nvGrpSpPr>
        <p:grpSpPr>
          <a:xfrm>
            <a:off x="6285875" y="4503766"/>
            <a:ext cx="437376" cy="402291"/>
            <a:chOff x="6300192" y="1412776"/>
            <a:chExt cx="437376" cy="402291"/>
          </a:xfrm>
        </p:grpSpPr>
        <p:sp>
          <p:nvSpPr>
            <p:cNvPr id="272" name="Text Box 127"/>
            <p:cNvSpPr txBox="1">
              <a:spLocks noChangeArrowheads="1"/>
            </p:cNvSpPr>
            <p:nvPr/>
          </p:nvSpPr>
          <p:spPr bwMode="auto">
            <a:xfrm>
              <a:off x="6300192" y="1412776"/>
              <a:ext cx="252290"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err="1">
                  <a:solidFill>
                    <a:srgbClr val="0000FF"/>
                  </a:solidFill>
                  <a:latin typeface="Times New Roman" pitchFamily="18" charset="0"/>
                </a:rPr>
                <a:t>i</a:t>
              </a:r>
              <a:endParaRPr kumimoji="1" lang="en-US" altLang="zh-CN" sz="2000" dirty="0">
                <a:solidFill>
                  <a:srgbClr val="0000FF"/>
                </a:solidFill>
                <a:latin typeface="Times New Roman" pitchFamily="18" charset="0"/>
              </a:endParaRPr>
            </a:p>
          </p:txBody>
        </p:sp>
        <p:cxnSp>
          <p:nvCxnSpPr>
            <p:cNvPr id="273" name="直接箭头连接符 272"/>
            <p:cNvCxnSpPr/>
            <p:nvPr/>
          </p:nvCxnSpPr>
          <p:spPr>
            <a:xfrm>
              <a:off x="6475168" y="1654531"/>
              <a:ext cx="262400"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74" name="组合 273"/>
          <p:cNvGrpSpPr/>
          <p:nvPr/>
        </p:nvGrpSpPr>
        <p:grpSpPr>
          <a:xfrm>
            <a:off x="6271613" y="5061446"/>
            <a:ext cx="437376" cy="402291"/>
            <a:chOff x="6300192" y="1412776"/>
            <a:chExt cx="437376" cy="402291"/>
          </a:xfrm>
        </p:grpSpPr>
        <p:sp>
          <p:nvSpPr>
            <p:cNvPr id="275" name="Text Box 127"/>
            <p:cNvSpPr txBox="1">
              <a:spLocks noChangeArrowheads="1"/>
            </p:cNvSpPr>
            <p:nvPr/>
          </p:nvSpPr>
          <p:spPr bwMode="auto">
            <a:xfrm>
              <a:off x="6300192" y="1412776"/>
              <a:ext cx="252290"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err="1">
                  <a:solidFill>
                    <a:srgbClr val="0000FF"/>
                  </a:solidFill>
                  <a:latin typeface="Times New Roman" pitchFamily="18" charset="0"/>
                </a:rPr>
                <a:t>i</a:t>
              </a:r>
              <a:endParaRPr kumimoji="1" lang="en-US" altLang="zh-CN" sz="2000" dirty="0">
                <a:solidFill>
                  <a:srgbClr val="0000FF"/>
                </a:solidFill>
                <a:latin typeface="Times New Roman" pitchFamily="18" charset="0"/>
              </a:endParaRPr>
            </a:p>
          </p:txBody>
        </p:sp>
        <p:cxnSp>
          <p:nvCxnSpPr>
            <p:cNvPr id="276" name="直接箭头连接符 275"/>
            <p:cNvCxnSpPr/>
            <p:nvPr/>
          </p:nvCxnSpPr>
          <p:spPr>
            <a:xfrm>
              <a:off x="6475168" y="1654531"/>
              <a:ext cx="262400"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77" name="组合 276"/>
          <p:cNvGrpSpPr/>
          <p:nvPr/>
        </p:nvGrpSpPr>
        <p:grpSpPr>
          <a:xfrm>
            <a:off x="7714599" y="2261096"/>
            <a:ext cx="437376" cy="402291"/>
            <a:chOff x="7735172" y="1412635"/>
            <a:chExt cx="437376" cy="402291"/>
          </a:xfrm>
        </p:grpSpPr>
        <p:sp>
          <p:nvSpPr>
            <p:cNvPr id="278" name="Text Box 127"/>
            <p:cNvSpPr txBox="1">
              <a:spLocks noChangeArrowheads="1"/>
            </p:cNvSpPr>
            <p:nvPr/>
          </p:nvSpPr>
          <p:spPr bwMode="auto">
            <a:xfrm>
              <a:off x="7735172" y="1412635"/>
              <a:ext cx="252290"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err="1">
                  <a:solidFill>
                    <a:srgbClr val="C00000"/>
                  </a:solidFill>
                  <a:latin typeface="Times New Roman" pitchFamily="18" charset="0"/>
                </a:rPr>
                <a:t>j</a:t>
              </a:r>
              <a:endParaRPr kumimoji="1" lang="en-US" altLang="zh-CN" sz="2000" dirty="0">
                <a:solidFill>
                  <a:srgbClr val="C00000"/>
                </a:solidFill>
                <a:latin typeface="Times New Roman" pitchFamily="18" charset="0"/>
              </a:endParaRPr>
            </a:p>
          </p:txBody>
        </p:sp>
        <p:cxnSp>
          <p:nvCxnSpPr>
            <p:cNvPr id="279" name="直接箭头连接符 278"/>
            <p:cNvCxnSpPr/>
            <p:nvPr/>
          </p:nvCxnSpPr>
          <p:spPr>
            <a:xfrm>
              <a:off x="7910148" y="1654390"/>
              <a:ext cx="262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0" name="组合 279"/>
          <p:cNvGrpSpPr/>
          <p:nvPr/>
        </p:nvGrpSpPr>
        <p:grpSpPr>
          <a:xfrm>
            <a:off x="7714599" y="2636072"/>
            <a:ext cx="437376" cy="402291"/>
            <a:chOff x="7735172" y="1412635"/>
            <a:chExt cx="437376" cy="402291"/>
          </a:xfrm>
        </p:grpSpPr>
        <p:sp>
          <p:nvSpPr>
            <p:cNvPr id="281" name="Text Box 127"/>
            <p:cNvSpPr txBox="1">
              <a:spLocks noChangeArrowheads="1"/>
            </p:cNvSpPr>
            <p:nvPr/>
          </p:nvSpPr>
          <p:spPr bwMode="auto">
            <a:xfrm>
              <a:off x="7735172" y="1412635"/>
              <a:ext cx="252290" cy="402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err="1">
                  <a:solidFill>
                    <a:srgbClr val="C00000"/>
                  </a:solidFill>
                  <a:latin typeface="Times New Roman" pitchFamily="18" charset="0"/>
                </a:rPr>
                <a:t>j</a:t>
              </a:r>
              <a:endParaRPr kumimoji="1" lang="en-US" altLang="zh-CN" sz="2000" dirty="0">
                <a:solidFill>
                  <a:srgbClr val="C00000"/>
                </a:solidFill>
                <a:latin typeface="Times New Roman" pitchFamily="18" charset="0"/>
              </a:endParaRPr>
            </a:p>
          </p:txBody>
        </p:sp>
        <p:cxnSp>
          <p:nvCxnSpPr>
            <p:cNvPr id="282" name="直接箭头连接符 281"/>
            <p:cNvCxnSpPr/>
            <p:nvPr/>
          </p:nvCxnSpPr>
          <p:spPr>
            <a:xfrm>
              <a:off x="7910148" y="1654390"/>
              <a:ext cx="262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83" name="Text Box 144"/>
          <p:cNvSpPr txBox="1">
            <a:spLocks noChangeArrowheads="1"/>
          </p:cNvSpPr>
          <p:nvPr/>
        </p:nvSpPr>
        <p:spPr bwMode="auto">
          <a:xfrm>
            <a:off x="6974694" y="4046099"/>
            <a:ext cx="325936" cy="401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C00000"/>
                </a:solidFill>
                <a:latin typeface="Times New Roman" pitchFamily="18" charset="0"/>
              </a:rPr>
              <a:t>+</a:t>
            </a:r>
          </a:p>
        </p:txBody>
      </p:sp>
      <p:sp>
        <p:nvSpPr>
          <p:cNvPr id="284" name="Text Box 128"/>
          <p:cNvSpPr txBox="1">
            <a:spLocks noChangeArrowheads="1"/>
          </p:cNvSpPr>
          <p:nvPr/>
        </p:nvSpPr>
        <p:spPr bwMode="auto">
          <a:xfrm>
            <a:off x="6975663" y="4544702"/>
            <a:ext cx="325936" cy="401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C00000"/>
                </a:solidFill>
                <a:latin typeface="Times New Roman" pitchFamily="18" charset="0"/>
              </a:rPr>
              <a:t>+</a:t>
            </a:r>
          </a:p>
        </p:txBody>
      </p:sp>
      <p:sp>
        <p:nvSpPr>
          <p:cNvPr id="285" name="Text Box 131"/>
          <p:cNvSpPr txBox="1">
            <a:spLocks noChangeArrowheads="1"/>
          </p:cNvSpPr>
          <p:nvPr/>
        </p:nvSpPr>
        <p:spPr bwMode="auto">
          <a:xfrm>
            <a:off x="6978537" y="5097818"/>
            <a:ext cx="296080"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dirty="0">
                <a:solidFill>
                  <a:srgbClr val="FF3300"/>
                </a:solidFill>
                <a:latin typeface="Times New Roman" pitchFamily="18" charset="0"/>
              </a:rPr>
              <a:t>\0</a:t>
            </a:r>
            <a:endParaRPr kumimoji="1" lang="en-US" altLang="zh-CN" sz="2000" dirty="0">
              <a:solidFill>
                <a:srgbClr val="0000FF"/>
              </a:solidFill>
              <a:latin typeface="Times New Roman" pitchFamily="18" charset="0"/>
            </a:endParaRPr>
          </a:p>
        </p:txBody>
      </p:sp>
    </p:spTree>
    <p:extLst>
      <p:ext uri="{BB962C8B-B14F-4D97-AF65-F5344CB8AC3E}">
        <p14:creationId xmlns:p14="http://schemas.microsoft.com/office/powerpoint/2010/main" val="1368559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8484">
                                            <p:txEl>
                                              <p:pRg st="0" end="0"/>
                                            </p:txEl>
                                          </p:spTgt>
                                        </p:tgtEl>
                                        <p:attrNameLst>
                                          <p:attrName>style.visibility</p:attrName>
                                        </p:attrNameLst>
                                      </p:cBhvr>
                                      <p:to>
                                        <p:strVal val="visible"/>
                                      </p:to>
                                    </p:set>
                                    <p:animEffect transition="in" filter="barn(inVertical)">
                                      <p:cBhvr>
                                        <p:cTn id="7" dur="500"/>
                                        <p:tgtEl>
                                          <p:spTgt spid="14848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48484">
                                            <p:txEl>
                                              <p:pRg st="1" end="1"/>
                                            </p:txEl>
                                          </p:spTgt>
                                        </p:tgtEl>
                                        <p:attrNameLst>
                                          <p:attrName>style.visibility</p:attrName>
                                        </p:attrNameLst>
                                      </p:cBhvr>
                                      <p:to>
                                        <p:strVal val="visible"/>
                                      </p:to>
                                    </p:set>
                                    <p:animEffect transition="in" filter="barn(inVertical)">
                                      <p:cBhvr>
                                        <p:cTn id="10" dur="500"/>
                                        <p:tgtEl>
                                          <p:spTgt spid="14848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48484">
                                            <p:txEl>
                                              <p:pRg st="2" end="2"/>
                                            </p:txEl>
                                          </p:spTgt>
                                        </p:tgtEl>
                                        <p:attrNameLst>
                                          <p:attrName>style.visibility</p:attrName>
                                        </p:attrNameLst>
                                      </p:cBhvr>
                                      <p:to>
                                        <p:strVal val="visible"/>
                                      </p:to>
                                    </p:set>
                                    <p:animEffect transition="in" filter="barn(inVertical)">
                                      <p:cBhvr>
                                        <p:cTn id="13" dur="500"/>
                                        <p:tgtEl>
                                          <p:spTgt spid="14848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48484">
                                            <p:txEl>
                                              <p:pRg st="3" end="3"/>
                                            </p:txEl>
                                          </p:spTgt>
                                        </p:tgtEl>
                                        <p:attrNameLst>
                                          <p:attrName>style.visibility</p:attrName>
                                        </p:attrNameLst>
                                      </p:cBhvr>
                                      <p:to>
                                        <p:strVal val="visible"/>
                                      </p:to>
                                    </p:set>
                                    <p:animEffect transition="in" filter="barn(inVertical)">
                                      <p:cBhvr>
                                        <p:cTn id="16" dur="500"/>
                                        <p:tgtEl>
                                          <p:spTgt spid="14848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48484">
                                            <p:txEl>
                                              <p:pRg st="4" end="4"/>
                                            </p:txEl>
                                          </p:spTgt>
                                        </p:tgtEl>
                                        <p:attrNameLst>
                                          <p:attrName>style.visibility</p:attrName>
                                        </p:attrNameLst>
                                      </p:cBhvr>
                                      <p:to>
                                        <p:strVal val="visible"/>
                                      </p:to>
                                    </p:set>
                                    <p:animEffect transition="in" filter="barn(inVertical)">
                                      <p:cBhvr>
                                        <p:cTn id="19" dur="500"/>
                                        <p:tgtEl>
                                          <p:spTgt spid="14848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48484">
                                            <p:txEl>
                                              <p:pRg st="5" end="5"/>
                                            </p:txEl>
                                          </p:spTgt>
                                        </p:tgtEl>
                                        <p:attrNameLst>
                                          <p:attrName>style.visibility</p:attrName>
                                        </p:attrNameLst>
                                      </p:cBhvr>
                                      <p:to>
                                        <p:strVal val="visible"/>
                                      </p:to>
                                    </p:set>
                                    <p:animEffect transition="in" filter="barn(inVertical)">
                                      <p:cBhvr>
                                        <p:cTn id="22" dur="500"/>
                                        <p:tgtEl>
                                          <p:spTgt spid="14848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48484">
                                            <p:txEl>
                                              <p:pRg st="11" end="11"/>
                                            </p:txEl>
                                          </p:spTgt>
                                        </p:tgtEl>
                                        <p:attrNameLst>
                                          <p:attrName>style.visibility</p:attrName>
                                        </p:attrNameLst>
                                      </p:cBhvr>
                                      <p:to>
                                        <p:strVal val="visible"/>
                                      </p:to>
                                    </p:set>
                                    <p:animEffect transition="in" filter="barn(inVertical)">
                                      <p:cBhvr>
                                        <p:cTn id="25" dur="500"/>
                                        <p:tgtEl>
                                          <p:spTgt spid="148484">
                                            <p:txEl>
                                              <p:pRg st="11" end="1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58"/>
                                        </p:tgtEl>
                                        <p:attrNameLst>
                                          <p:attrName>style.visibility</p:attrName>
                                        </p:attrNameLst>
                                      </p:cBhvr>
                                      <p:to>
                                        <p:strVal val="visible"/>
                                      </p:to>
                                    </p:set>
                                    <p:animEffect transition="in" filter="barn(inVertical)">
                                      <p:cBhvr>
                                        <p:cTn id="30" dur="500"/>
                                        <p:tgtEl>
                                          <p:spTgt spid="25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59"/>
                                        </p:tgtEl>
                                        <p:attrNameLst>
                                          <p:attrName>style.visibility</p:attrName>
                                        </p:attrNameLst>
                                      </p:cBhvr>
                                      <p:to>
                                        <p:strVal val="visible"/>
                                      </p:to>
                                    </p:set>
                                    <p:animEffect transition="in" filter="barn(inVertical)">
                                      <p:cBhvr>
                                        <p:cTn id="35" dur="500"/>
                                        <p:tgtEl>
                                          <p:spTgt spid="259"/>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39"/>
                                        </p:tgtEl>
                                        <p:attrNameLst>
                                          <p:attrName>style.visibility</p:attrName>
                                        </p:attrNameLst>
                                      </p:cBhvr>
                                      <p:to>
                                        <p:strVal val="visible"/>
                                      </p:to>
                                    </p:set>
                                    <p:animEffect transition="in" filter="barn(inVertical)">
                                      <p:cBhvr>
                                        <p:cTn id="40" dur="500"/>
                                        <p:tgtEl>
                                          <p:spTgt spid="23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43"/>
                                        </p:tgtEl>
                                        <p:attrNameLst>
                                          <p:attrName>style.visibility</p:attrName>
                                        </p:attrNameLst>
                                      </p:cBhvr>
                                      <p:to>
                                        <p:strVal val="visible"/>
                                      </p:to>
                                    </p:set>
                                    <p:animEffect transition="in" filter="barn(inVertical)">
                                      <p:cBhvr>
                                        <p:cTn id="45" dur="500"/>
                                        <p:tgtEl>
                                          <p:spTgt spid="243"/>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48484">
                                            <p:txEl>
                                              <p:pRg st="6" end="6"/>
                                            </p:txEl>
                                          </p:spTgt>
                                        </p:tgtEl>
                                        <p:attrNameLst>
                                          <p:attrName>style.visibility</p:attrName>
                                        </p:attrNameLst>
                                      </p:cBhvr>
                                      <p:to>
                                        <p:strVal val="visible"/>
                                      </p:to>
                                    </p:set>
                                    <p:animEffect transition="in" filter="barn(inVertical)">
                                      <p:cBhvr>
                                        <p:cTn id="50" dur="500"/>
                                        <p:tgtEl>
                                          <p:spTgt spid="14848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63"/>
                                        </p:tgtEl>
                                        <p:attrNameLst>
                                          <p:attrName>style.visibility</p:attrName>
                                        </p:attrNameLst>
                                      </p:cBhvr>
                                      <p:to>
                                        <p:strVal val="visible"/>
                                      </p:to>
                                    </p:set>
                                    <p:animEffect transition="in" filter="barn(inVertical)">
                                      <p:cBhvr>
                                        <p:cTn id="55" dur="500"/>
                                        <p:tgtEl>
                                          <p:spTgt spid="263"/>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67"/>
                                        </p:tgtEl>
                                        <p:attrNameLst>
                                          <p:attrName>style.visibility</p:attrName>
                                        </p:attrNameLst>
                                      </p:cBhvr>
                                      <p:to>
                                        <p:strVal val="visible"/>
                                      </p:to>
                                    </p:set>
                                    <p:animEffect transition="in" filter="barn(inVertical)">
                                      <p:cBhvr>
                                        <p:cTn id="60" dur="500"/>
                                        <p:tgtEl>
                                          <p:spTgt spid="26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40"/>
                                        </p:tgtEl>
                                        <p:attrNameLst>
                                          <p:attrName>style.visibility</p:attrName>
                                        </p:attrNameLst>
                                      </p:cBhvr>
                                      <p:to>
                                        <p:strVal val="visible"/>
                                      </p:to>
                                    </p:set>
                                    <p:animEffect transition="in" filter="barn(inVertical)">
                                      <p:cBhvr>
                                        <p:cTn id="65" dur="500"/>
                                        <p:tgtEl>
                                          <p:spTgt spid="240"/>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264"/>
                                        </p:tgtEl>
                                        <p:attrNameLst>
                                          <p:attrName>style.visibility</p:attrName>
                                        </p:attrNameLst>
                                      </p:cBhvr>
                                      <p:to>
                                        <p:strVal val="visible"/>
                                      </p:to>
                                    </p:set>
                                    <p:animEffect transition="in" filter="barn(inVertical)">
                                      <p:cBhvr>
                                        <p:cTn id="70" dur="500"/>
                                        <p:tgtEl>
                                          <p:spTgt spid="264"/>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283"/>
                                        </p:tgtEl>
                                        <p:attrNameLst>
                                          <p:attrName>style.visibility</p:attrName>
                                        </p:attrNameLst>
                                      </p:cBhvr>
                                      <p:to>
                                        <p:strVal val="visible"/>
                                      </p:to>
                                    </p:set>
                                    <p:animEffect transition="in" filter="barn(inVertical)">
                                      <p:cBhvr>
                                        <p:cTn id="75" dur="500"/>
                                        <p:tgtEl>
                                          <p:spTgt spid="283"/>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148484">
                                            <p:txEl>
                                              <p:pRg st="7" end="7"/>
                                            </p:txEl>
                                          </p:spTgt>
                                        </p:tgtEl>
                                        <p:attrNameLst>
                                          <p:attrName>style.visibility</p:attrName>
                                        </p:attrNameLst>
                                      </p:cBhvr>
                                      <p:to>
                                        <p:strVal val="visible"/>
                                      </p:to>
                                    </p:set>
                                    <p:animEffect transition="in" filter="barn(inVertical)">
                                      <p:cBhvr>
                                        <p:cTn id="80" dur="500"/>
                                        <p:tgtEl>
                                          <p:spTgt spid="148484">
                                            <p:txEl>
                                              <p:pRg st="7" end="7"/>
                                            </p:txEl>
                                          </p:spTgt>
                                        </p:tgtEl>
                                      </p:cBhvr>
                                    </p:animEffect>
                                  </p:childTnLst>
                                </p:cTn>
                              </p:par>
                              <p:par>
                                <p:cTn id="81" presetID="16" presetClass="entr" presetSubtype="21" fill="hold" nodeType="withEffect">
                                  <p:stCondLst>
                                    <p:cond delay="0"/>
                                  </p:stCondLst>
                                  <p:childTnLst>
                                    <p:set>
                                      <p:cBhvr>
                                        <p:cTn id="82" dur="1" fill="hold">
                                          <p:stCondLst>
                                            <p:cond delay="0"/>
                                          </p:stCondLst>
                                        </p:cTn>
                                        <p:tgtEl>
                                          <p:spTgt spid="148484">
                                            <p:txEl>
                                              <p:pRg st="8" end="8"/>
                                            </p:txEl>
                                          </p:spTgt>
                                        </p:tgtEl>
                                        <p:attrNameLst>
                                          <p:attrName>style.visibility</p:attrName>
                                        </p:attrNameLst>
                                      </p:cBhvr>
                                      <p:to>
                                        <p:strVal val="visible"/>
                                      </p:to>
                                    </p:set>
                                    <p:animEffect transition="in" filter="barn(inVertical)">
                                      <p:cBhvr>
                                        <p:cTn id="83" dur="500"/>
                                        <p:tgtEl>
                                          <p:spTgt spid="148484">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nodeType="clickEffect">
                                  <p:stCondLst>
                                    <p:cond delay="0"/>
                                  </p:stCondLst>
                                  <p:childTnLst>
                                    <p:set>
                                      <p:cBhvr>
                                        <p:cTn id="87" dur="1" fill="hold">
                                          <p:stCondLst>
                                            <p:cond delay="0"/>
                                          </p:stCondLst>
                                        </p:cTn>
                                        <p:tgtEl>
                                          <p:spTgt spid="148484">
                                            <p:txEl>
                                              <p:pRg st="10" end="10"/>
                                            </p:txEl>
                                          </p:spTgt>
                                        </p:tgtEl>
                                        <p:attrNameLst>
                                          <p:attrName>style.visibility</p:attrName>
                                        </p:attrNameLst>
                                      </p:cBhvr>
                                      <p:to>
                                        <p:strVal val="visible"/>
                                      </p:to>
                                    </p:set>
                                    <p:animEffect transition="in" filter="barn(inVertical)">
                                      <p:cBhvr>
                                        <p:cTn id="88" dur="500"/>
                                        <p:tgtEl>
                                          <p:spTgt spid="148484">
                                            <p:txEl>
                                              <p:pRg st="10" end="1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271"/>
                                        </p:tgtEl>
                                        <p:attrNameLst>
                                          <p:attrName>style.visibility</p:attrName>
                                        </p:attrNameLst>
                                      </p:cBhvr>
                                      <p:to>
                                        <p:strVal val="visible"/>
                                      </p:to>
                                    </p:set>
                                    <p:animEffect transition="in" filter="barn(inVertical)">
                                      <p:cBhvr>
                                        <p:cTn id="93" dur="500"/>
                                        <p:tgtEl>
                                          <p:spTgt spid="271"/>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nodeType="clickEffect">
                                  <p:stCondLst>
                                    <p:cond delay="0"/>
                                  </p:stCondLst>
                                  <p:childTnLst>
                                    <p:set>
                                      <p:cBhvr>
                                        <p:cTn id="97" dur="1" fill="hold">
                                          <p:stCondLst>
                                            <p:cond delay="0"/>
                                          </p:stCondLst>
                                        </p:cTn>
                                        <p:tgtEl>
                                          <p:spTgt spid="277"/>
                                        </p:tgtEl>
                                        <p:attrNameLst>
                                          <p:attrName>style.visibility</p:attrName>
                                        </p:attrNameLst>
                                      </p:cBhvr>
                                      <p:to>
                                        <p:strVal val="visible"/>
                                      </p:to>
                                    </p:set>
                                    <p:animEffect transition="in" filter="barn(inVertical)">
                                      <p:cBhvr>
                                        <p:cTn id="98" dur="500"/>
                                        <p:tgtEl>
                                          <p:spTgt spid="277"/>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284"/>
                                        </p:tgtEl>
                                        <p:attrNameLst>
                                          <p:attrName>style.visibility</p:attrName>
                                        </p:attrNameLst>
                                      </p:cBhvr>
                                      <p:to>
                                        <p:strVal val="visible"/>
                                      </p:to>
                                    </p:set>
                                    <p:animEffect transition="in" filter="barn(inVertical)">
                                      <p:cBhvr>
                                        <p:cTn id="103" dur="500"/>
                                        <p:tgtEl>
                                          <p:spTgt spid="284"/>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nodeType="clickEffect">
                                  <p:stCondLst>
                                    <p:cond delay="0"/>
                                  </p:stCondLst>
                                  <p:childTnLst>
                                    <p:set>
                                      <p:cBhvr>
                                        <p:cTn id="107" dur="1" fill="hold">
                                          <p:stCondLst>
                                            <p:cond delay="0"/>
                                          </p:stCondLst>
                                        </p:cTn>
                                        <p:tgtEl>
                                          <p:spTgt spid="274"/>
                                        </p:tgtEl>
                                        <p:attrNameLst>
                                          <p:attrName>style.visibility</p:attrName>
                                        </p:attrNameLst>
                                      </p:cBhvr>
                                      <p:to>
                                        <p:strVal val="visible"/>
                                      </p:to>
                                    </p:set>
                                    <p:animEffect transition="in" filter="barn(inVertical)">
                                      <p:cBhvr>
                                        <p:cTn id="108" dur="500"/>
                                        <p:tgtEl>
                                          <p:spTgt spid="274"/>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nodeType="clickEffect">
                                  <p:stCondLst>
                                    <p:cond delay="0"/>
                                  </p:stCondLst>
                                  <p:childTnLst>
                                    <p:set>
                                      <p:cBhvr>
                                        <p:cTn id="112" dur="1" fill="hold">
                                          <p:stCondLst>
                                            <p:cond delay="0"/>
                                          </p:stCondLst>
                                        </p:cTn>
                                        <p:tgtEl>
                                          <p:spTgt spid="280"/>
                                        </p:tgtEl>
                                        <p:attrNameLst>
                                          <p:attrName>style.visibility</p:attrName>
                                        </p:attrNameLst>
                                      </p:cBhvr>
                                      <p:to>
                                        <p:strVal val="visible"/>
                                      </p:to>
                                    </p:set>
                                    <p:animEffect transition="in" filter="barn(inVertical)">
                                      <p:cBhvr>
                                        <p:cTn id="113" dur="500"/>
                                        <p:tgtEl>
                                          <p:spTgt spid="280"/>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nodeType="clickEffect">
                                  <p:stCondLst>
                                    <p:cond delay="0"/>
                                  </p:stCondLst>
                                  <p:childTnLst>
                                    <p:set>
                                      <p:cBhvr>
                                        <p:cTn id="117" dur="1" fill="hold">
                                          <p:stCondLst>
                                            <p:cond delay="0"/>
                                          </p:stCondLst>
                                        </p:cTn>
                                        <p:tgtEl>
                                          <p:spTgt spid="148484">
                                            <p:txEl>
                                              <p:pRg st="9" end="9"/>
                                            </p:txEl>
                                          </p:spTgt>
                                        </p:tgtEl>
                                        <p:attrNameLst>
                                          <p:attrName>style.visibility</p:attrName>
                                        </p:attrNameLst>
                                      </p:cBhvr>
                                      <p:to>
                                        <p:strVal val="visible"/>
                                      </p:to>
                                    </p:set>
                                    <p:animEffect transition="in" filter="barn(inVertical)">
                                      <p:cBhvr>
                                        <p:cTn id="118" dur="500"/>
                                        <p:tgtEl>
                                          <p:spTgt spid="148484">
                                            <p:txEl>
                                              <p:pRg st="9" end="9"/>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21" fill="hold" grpId="0" nodeType="clickEffect">
                                  <p:stCondLst>
                                    <p:cond delay="0"/>
                                  </p:stCondLst>
                                  <p:childTnLst>
                                    <p:set>
                                      <p:cBhvr>
                                        <p:cTn id="122" dur="1" fill="hold">
                                          <p:stCondLst>
                                            <p:cond delay="0"/>
                                          </p:stCondLst>
                                        </p:cTn>
                                        <p:tgtEl>
                                          <p:spTgt spid="285"/>
                                        </p:tgtEl>
                                        <p:attrNameLst>
                                          <p:attrName>style.visibility</p:attrName>
                                        </p:attrNameLst>
                                      </p:cBhvr>
                                      <p:to>
                                        <p:strVal val="visible"/>
                                      </p:to>
                                    </p:set>
                                    <p:animEffect transition="in" filter="barn(inVertical)">
                                      <p:cBhvr>
                                        <p:cTn id="123" dur="5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P spid="283" grpId="0"/>
      <p:bldP spid="284" grpId="0"/>
      <p:bldP spid="28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9" name="Text Box 3"/>
          <p:cNvSpPr txBox="1">
            <a:spLocks noChangeArrowheads="1"/>
          </p:cNvSpPr>
          <p:nvPr/>
        </p:nvSpPr>
        <p:spPr bwMode="auto">
          <a:xfrm>
            <a:off x="381000" y="503238"/>
            <a:ext cx="6532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zh-CN" altLang="en-US" sz="2800" b="1">
                <a:latin typeface="Times New Roman" pitchFamily="18" charset="0"/>
              </a:rPr>
              <a:t>补充例  </a:t>
            </a:r>
            <a:r>
              <a:rPr kumimoji="1" lang="zh-CN" altLang="zh-CN" sz="2800" b="1">
                <a:latin typeface="Times New Roman" pitchFamily="18" charset="0"/>
              </a:rPr>
              <a:t>有三个字符串，找出其中最大者</a:t>
            </a:r>
            <a:endParaRPr kumimoji="1" lang="zh-CN" altLang="en-US" sz="2800" b="1">
              <a:latin typeface="Times New Roman" pitchFamily="18" charset="0"/>
            </a:endParaRPr>
          </a:p>
        </p:txBody>
      </p:sp>
      <p:grpSp>
        <p:nvGrpSpPr>
          <p:cNvPr id="147460" name="Group 4"/>
          <p:cNvGrpSpPr>
            <a:grpSpLocks/>
          </p:cNvGrpSpPr>
          <p:nvPr/>
        </p:nvGrpSpPr>
        <p:grpSpPr bwMode="auto">
          <a:xfrm>
            <a:off x="292100" y="2211388"/>
            <a:ext cx="6711950" cy="1230312"/>
            <a:chOff x="376" y="1428"/>
            <a:chExt cx="4228" cy="775"/>
          </a:xfrm>
        </p:grpSpPr>
        <p:grpSp>
          <p:nvGrpSpPr>
            <p:cNvPr id="46085" name="Group 5"/>
            <p:cNvGrpSpPr>
              <a:grpSpLocks/>
            </p:cNvGrpSpPr>
            <p:nvPr/>
          </p:nvGrpSpPr>
          <p:grpSpPr bwMode="auto">
            <a:xfrm>
              <a:off x="841" y="1445"/>
              <a:ext cx="3763" cy="752"/>
              <a:chOff x="841" y="1445"/>
              <a:chExt cx="3763" cy="752"/>
            </a:xfrm>
          </p:grpSpPr>
          <p:grpSp>
            <p:nvGrpSpPr>
              <p:cNvPr id="46089" name="Group 6"/>
              <p:cNvGrpSpPr>
                <a:grpSpLocks/>
              </p:cNvGrpSpPr>
              <p:nvPr/>
            </p:nvGrpSpPr>
            <p:grpSpPr bwMode="auto">
              <a:xfrm>
                <a:off x="841" y="1445"/>
                <a:ext cx="3763" cy="267"/>
                <a:chOff x="823" y="1445"/>
                <a:chExt cx="3763" cy="267"/>
              </a:xfrm>
            </p:grpSpPr>
            <p:grpSp>
              <p:nvGrpSpPr>
                <p:cNvPr id="46140" name="Group 7"/>
                <p:cNvGrpSpPr>
                  <a:grpSpLocks/>
                </p:cNvGrpSpPr>
                <p:nvPr/>
              </p:nvGrpSpPr>
              <p:grpSpPr bwMode="auto">
                <a:xfrm>
                  <a:off x="823" y="1449"/>
                  <a:ext cx="1256" cy="263"/>
                  <a:chOff x="3001" y="1416"/>
                  <a:chExt cx="1256" cy="263"/>
                </a:xfrm>
              </p:grpSpPr>
              <p:grpSp>
                <p:nvGrpSpPr>
                  <p:cNvPr id="46157" name="Group 8"/>
                  <p:cNvGrpSpPr>
                    <a:grpSpLocks/>
                  </p:cNvGrpSpPr>
                  <p:nvPr/>
                </p:nvGrpSpPr>
                <p:grpSpPr bwMode="auto">
                  <a:xfrm>
                    <a:off x="3001" y="1416"/>
                    <a:ext cx="1256" cy="245"/>
                    <a:chOff x="3001" y="1416"/>
                    <a:chExt cx="1256" cy="245"/>
                  </a:xfrm>
                </p:grpSpPr>
                <p:sp>
                  <p:nvSpPr>
                    <p:cNvPr id="46159" name="Line 9"/>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0" name="Line 10"/>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1" name="Line 11"/>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2" name="Line 12"/>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3" name="Rectangle 13"/>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46158" name="Text Box 14"/>
                  <p:cNvSpPr txBox="1">
                    <a:spLocks noChangeArrowheads="1"/>
                  </p:cNvSpPr>
                  <p:nvPr/>
                </p:nvSpPr>
                <p:spPr bwMode="auto">
                  <a:xfrm>
                    <a:off x="3065" y="1429"/>
                    <a:ext cx="9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H   o    w    \0</a:t>
                    </a:r>
                  </a:p>
                </p:txBody>
              </p:sp>
            </p:grpSp>
            <p:grpSp>
              <p:nvGrpSpPr>
                <p:cNvPr id="46141" name="Group 15"/>
                <p:cNvGrpSpPr>
                  <a:grpSpLocks/>
                </p:cNvGrpSpPr>
                <p:nvPr/>
              </p:nvGrpSpPr>
              <p:grpSpPr bwMode="auto">
                <a:xfrm>
                  <a:off x="2075" y="1445"/>
                  <a:ext cx="1256" cy="252"/>
                  <a:chOff x="3001" y="1416"/>
                  <a:chExt cx="1256" cy="252"/>
                </a:xfrm>
              </p:grpSpPr>
              <p:grpSp>
                <p:nvGrpSpPr>
                  <p:cNvPr id="46150" name="Group 16"/>
                  <p:cNvGrpSpPr>
                    <a:grpSpLocks/>
                  </p:cNvGrpSpPr>
                  <p:nvPr/>
                </p:nvGrpSpPr>
                <p:grpSpPr bwMode="auto">
                  <a:xfrm>
                    <a:off x="3001" y="1416"/>
                    <a:ext cx="1256" cy="245"/>
                    <a:chOff x="3001" y="1416"/>
                    <a:chExt cx="1256" cy="245"/>
                  </a:xfrm>
                </p:grpSpPr>
                <p:sp>
                  <p:nvSpPr>
                    <p:cNvPr id="46152" name="Line 17"/>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3" name="Line 18"/>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4" name="Line 19"/>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5" name="Line 20"/>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6" name="Rectangle 21"/>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46151" name="Text Box 22"/>
                  <p:cNvSpPr txBox="1">
                    <a:spLocks noChangeArrowheads="1"/>
                  </p:cNvSpPr>
                  <p:nvPr/>
                </p:nvSpPr>
                <p:spPr bwMode="auto">
                  <a:xfrm>
                    <a:off x="3065" y="141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latin typeface="Times New Roman" pitchFamily="18" charset="0"/>
                    </a:endParaRPr>
                  </a:p>
                </p:txBody>
              </p:sp>
            </p:grpSp>
            <p:grpSp>
              <p:nvGrpSpPr>
                <p:cNvPr id="46142" name="Group 23"/>
                <p:cNvGrpSpPr>
                  <a:grpSpLocks/>
                </p:cNvGrpSpPr>
                <p:nvPr/>
              </p:nvGrpSpPr>
              <p:grpSpPr bwMode="auto">
                <a:xfrm>
                  <a:off x="3330" y="1445"/>
                  <a:ext cx="1256" cy="252"/>
                  <a:chOff x="3001" y="1416"/>
                  <a:chExt cx="1256" cy="252"/>
                </a:xfrm>
              </p:grpSpPr>
              <p:grpSp>
                <p:nvGrpSpPr>
                  <p:cNvPr id="46143" name="Group 24"/>
                  <p:cNvGrpSpPr>
                    <a:grpSpLocks/>
                  </p:cNvGrpSpPr>
                  <p:nvPr/>
                </p:nvGrpSpPr>
                <p:grpSpPr bwMode="auto">
                  <a:xfrm>
                    <a:off x="3001" y="1416"/>
                    <a:ext cx="1256" cy="245"/>
                    <a:chOff x="3001" y="1416"/>
                    <a:chExt cx="1256" cy="245"/>
                  </a:xfrm>
                </p:grpSpPr>
                <p:sp>
                  <p:nvSpPr>
                    <p:cNvPr id="46145" name="Line 25"/>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6" name="Line 26"/>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7" name="Line 27"/>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8" name="Line 28"/>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9" name="Rectangle 29"/>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46144" name="Text Box 30"/>
                  <p:cNvSpPr txBox="1">
                    <a:spLocks noChangeArrowheads="1"/>
                  </p:cNvSpPr>
                  <p:nvPr/>
                </p:nvSpPr>
                <p:spPr bwMode="auto">
                  <a:xfrm>
                    <a:off x="3065" y="141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latin typeface="Times New Roman" pitchFamily="18" charset="0"/>
                    </a:endParaRPr>
                  </a:p>
                </p:txBody>
              </p:sp>
            </p:grpSp>
          </p:grpSp>
          <p:grpSp>
            <p:nvGrpSpPr>
              <p:cNvPr id="46090" name="Group 31"/>
              <p:cNvGrpSpPr>
                <a:grpSpLocks/>
              </p:cNvGrpSpPr>
              <p:nvPr/>
            </p:nvGrpSpPr>
            <p:grpSpPr bwMode="auto">
              <a:xfrm>
                <a:off x="841" y="1685"/>
                <a:ext cx="3763" cy="267"/>
                <a:chOff x="823" y="1445"/>
                <a:chExt cx="3763" cy="267"/>
              </a:xfrm>
            </p:grpSpPr>
            <p:grpSp>
              <p:nvGrpSpPr>
                <p:cNvPr id="46116" name="Group 32"/>
                <p:cNvGrpSpPr>
                  <a:grpSpLocks/>
                </p:cNvGrpSpPr>
                <p:nvPr/>
              </p:nvGrpSpPr>
              <p:grpSpPr bwMode="auto">
                <a:xfrm>
                  <a:off x="823" y="1449"/>
                  <a:ext cx="1539" cy="263"/>
                  <a:chOff x="3001" y="1416"/>
                  <a:chExt cx="1539" cy="263"/>
                </a:xfrm>
              </p:grpSpPr>
              <p:grpSp>
                <p:nvGrpSpPr>
                  <p:cNvPr id="46133" name="Group 33"/>
                  <p:cNvGrpSpPr>
                    <a:grpSpLocks/>
                  </p:cNvGrpSpPr>
                  <p:nvPr/>
                </p:nvGrpSpPr>
                <p:grpSpPr bwMode="auto">
                  <a:xfrm>
                    <a:off x="3001" y="1416"/>
                    <a:ext cx="1256" cy="245"/>
                    <a:chOff x="3001" y="1416"/>
                    <a:chExt cx="1256" cy="245"/>
                  </a:xfrm>
                </p:grpSpPr>
                <p:sp>
                  <p:nvSpPr>
                    <p:cNvPr id="46135" name="Line 34"/>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6" name="Line 35"/>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7" name="Line 36"/>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8" name="Line 37"/>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9" name="Rectangle 38"/>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46134" name="Text Box 39"/>
                  <p:cNvSpPr txBox="1">
                    <a:spLocks noChangeArrowheads="1"/>
                  </p:cNvSpPr>
                  <p:nvPr/>
                </p:nvSpPr>
                <p:spPr bwMode="auto">
                  <a:xfrm>
                    <a:off x="3065" y="1429"/>
                    <a:ext cx="14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H   e    l      l     o    \0</a:t>
                    </a:r>
                  </a:p>
                </p:txBody>
              </p:sp>
            </p:grpSp>
            <p:grpSp>
              <p:nvGrpSpPr>
                <p:cNvPr id="46117" name="Group 40"/>
                <p:cNvGrpSpPr>
                  <a:grpSpLocks/>
                </p:cNvGrpSpPr>
                <p:nvPr/>
              </p:nvGrpSpPr>
              <p:grpSpPr bwMode="auto">
                <a:xfrm>
                  <a:off x="2075" y="1445"/>
                  <a:ext cx="1256" cy="252"/>
                  <a:chOff x="3001" y="1416"/>
                  <a:chExt cx="1256" cy="252"/>
                </a:xfrm>
              </p:grpSpPr>
              <p:grpSp>
                <p:nvGrpSpPr>
                  <p:cNvPr id="46126" name="Group 41"/>
                  <p:cNvGrpSpPr>
                    <a:grpSpLocks/>
                  </p:cNvGrpSpPr>
                  <p:nvPr/>
                </p:nvGrpSpPr>
                <p:grpSpPr bwMode="auto">
                  <a:xfrm>
                    <a:off x="3001" y="1416"/>
                    <a:ext cx="1256" cy="245"/>
                    <a:chOff x="3001" y="1416"/>
                    <a:chExt cx="1256" cy="245"/>
                  </a:xfrm>
                </p:grpSpPr>
                <p:sp>
                  <p:nvSpPr>
                    <p:cNvPr id="46128" name="Line 42"/>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9" name="Line 43"/>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0" name="Line 44"/>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1" name="Line 45"/>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2" name="Rectangle 46"/>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46127" name="Text Box 47"/>
                  <p:cNvSpPr txBox="1">
                    <a:spLocks noChangeArrowheads="1"/>
                  </p:cNvSpPr>
                  <p:nvPr/>
                </p:nvSpPr>
                <p:spPr bwMode="auto">
                  <a:xfrm>
                    <a:off x="3065" y="141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latin typeface="Times New Roman" pitchFamily="18" charset="0"/>
                    </a:endParaRPr>
                  </a:p>
                </p:txBody>
              </p:sp>
            </p:grpSp>
            <p:grpSp>
              <p:nvGrpSpPr>
                <p:cNvPr id="46118" name="Group 48"/>
                <p:cNvGrpSpPr>
                  <a:grpSpLocks/>
                </p:cNvGrpSpPr>
                <p:nvPr/>
              </p:nvGrpSpPr>
              <p:grpSpPr bwMode="auto">
                <a:xfrm>
                  <a:off x="3330" y="1445"/>
                  <a:ext cx="1256" cy="252"/>
                  <a:chOff x="3001" y="1416"/>
                  <a:chExt cx="1256" cy="252"/>
                </a:xfrm>
              </p:grpSpPr>
              <p:grpSp>
                <p:nvGrpSpPr>
                  <p:cNvPr id="46119" name="Group 49"/>
                  <p:cNvGrpSpPr>
                    <a:grpSpLocks/>
                  </p:cNvGrpSpPr>
                  <p:nvPr/>
                </p:nvGrpSpPr>
                <p:grpSpPr bwMode="auto">
                  <a:xfrm>
                    <a:off x="3001" y="1416"/>
                    <a:ext cx="1256" cy="245"/>
                    <a:chOff x="3001" y="1416"/>
                    <a:chExt cx="1256" cy="245"/>
                  </a:xfrm>
                </p:grpSpPr>
                <p:sp>
                  <p:nvSpPr>
                    <p:cNvPr id="46121" name="Line 50"/>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2" name="Line 51"/>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3" name="Line 52"/>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4" name="Line 53"/>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5" name="Rectangle 54"/>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46120" name="Text Box 55"/>
                  <p:cNvSpPr txBox="1">
                    <a:spLocks noChangeArrowheads="1"/>
                  </p:cNvSpPr>
                  <p:nvPr/>
                </p:nvSpPr>
                <p:spPr bwMode="auto">
                  <a:xfrm>
                    <a:off x="3065" y="141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latin typeface="Times New Roman" pitchFamily="18" charset="0"/>
                    </a:endParaRPr>
                  </a:p>
                </p:txBody>
              </p:sp>
            </p:grpSp>
          </p:grpSp>
          <p:grpSp>
            <p:nvGrpSpPr>
              <p:cNvPr id="46091" name="Group 56"/>
              <p:cNvGrpSpPr>
                <a:grpSpLocks/>
              </p:cNvGrpSpPr>
              <p:nvPr/>
            </p:nvGrpSpPr>
            <p:grpSpPr bwMode="auto">
              <a:xfrm>
                <a:off x="841" y="1930"/>
                <a:ext cx="3763" cy="267"/>
                <a:chOff x="823" y="1445"/>
                <a:chExt cx="3763" cy="267"/>
              </a:xfrm>
            </p:grpSpPr>
            <p:grpSp>
              <p:nvGrpSpPr>
                <p:cNvPr id="46092" name="Group 57"/>
                <p:cNvGrpSpPr>
                  <a:grpSpLocks/>
                </p:cNvGrpSpPr>
                <p:nvPr/>
              </p:nvGrpSpPr>
              <p:grpSpPr bwMode="auto">
                <a:xfrm>
                  <a:off x="823" y="1449"/>
                  <a:ext cx="1264" cy="263"/>
                  <a:chOff x="3001" y="1416"/>
                  <a:chExt cx="1264" cy="263"/>
                </a:xfrm>
              </p:grpSpPr>
              <p:grpSp>
                <p:nvGrpSpPr>
                  <p:cNvPr id="46109" name="Group 58"/>
                  <p:cNvGrpSpPr>
                    <a:grpSpLocks/>
                  </p:cNvGrpSpPr>
                  <p:nvPr/>
                </p:nvGrpSpPr>
                <p:grpSpPr bwMode="auto">
                  <a:xfrm>
                    <a:off x="3001" y="1416"/>
                    <a:ext cx="1256" cy="245"/>
                    <a:chOff x="3001" y="1416"/>
                    <a:chExt cx="1256" cy="245"/>
                  </a:xfrm>
                </p:grpSpPr>
                <p:sp>
                  <p:nvSpPr>
                    <p:cNvPr id="46111" name="Line 59"/>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2" name="Line 60"/>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3" name="Line 61"/>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4" name="Line 62"/>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5" name="Rectangle 63"/>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46110" name="Text Box 64"/>
                  <p:cNvSpPr txBox="1">
                    <a:spLocks noChangeArrowheads="1"/>
                  </p:cNvSpPr>
                  <p:nvPr/>
                </p:nvSpPr>
                <p:spPr bwMode="auto">
                  <a:xfrm>
                    <a:off x="3065" y="1429"/>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H   i    g     h    \0</a:t>
                    </a:r>
                  </a:p>
                </p:txBody>
              </p:sp>
            </p:grpSp>
            <p:grpSp>
              <p:nvGrpSpPr>
                <p:cNvPr id="46093" name="Group 65"/>
                <p:cNvGrpSpPr>
                  <a:grpSpLocks/>
                </p:cNvGrpSpPr>
                <p:nvPr/>
              </p:nvGrpSpPr>
              <p:grpSpPr bwMode="auto">
                <a:xfrm>
                  <a:off x="2075" y="1445"/>
                  <a:ext cx="1256" cy="252"/>
                  <a:chOff x="3001" y="1416"/>
                  <a:chExt cx="1256" cy="252"/>
                </a:xfrm>
              </p:grpSpPr>
              <p:grpSp>
                <p:nvGrpSpPr>
                  <p:cNvPr id="46102" name="Group 66"/>
                  <p:cNvGrpSpPr>
                    <a:grpSpLocks/>
                  </p:cNvGrpSpPr>
                  <p:nvPr/>
                </p:nvGrpSpPr>
                <p:grpSpPr bwMode="auto">
                  <a:xfrm>
                    <a:off x="3001" y="1416"/>
                    <a:ext cx="1256" cy="245"/>
                    <a:chOff x="3001" y="1416"/>
                    <a:chExt cx="1256" cy="245"/>
                  </a:xfrm>
                </p:grpSpPr>
                <p:sp>
                  <p:nvSpPr>
                    <p:cNvPr id="46104" name="Line 67"/>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5" name="Line 68"/>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6" name="Line 69"/>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7" name="Line 70"/>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8" name="Rectangle 71"/>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46103" name="Text Box 72"/>
                  <p:cNvSpPr txBox="1">
                    <a:spLocks noChangeArrowheads="1"/>
                  </p:cNvSpPr>
                  <p:nvPr/>
                </p:nvSpPr>
                <p:spPr bwMode="auto">
                  <a:xfrm>
                    <a:off x="3065" y="141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latin typeface="Times New Roman" pitchFamily="18" charset="0"/>
                    </a:endParaRPr>
                  </a:p>
                </p:txBody>
              </p:sp>
            </p:grpSp>
            <p:grpSp>
              <p:nvGrpSpPr>
                <p:cNvPr id="46094" name="Group 73"/>
                <p:cNvGrpSpPr>
                  <a:grpSpLocks/>
                </p:cNvGrpSpPr>
                <p:nvPr/>
              </p:nvGrpSpPr>
              <p:grpSpPr bwMode="auto">
                <a:xfrm>
                  <a:off x="3330" y="1445"/>
                  <a:ext cx="1256" cy="252"/>
                  <a:chOff x="3001" y="1416"/>
                  <a:chExt cx="1256" cy="252"/>
                </a:xfrm>
              </p:grpSpPr>
              <p:grpSp>
                <p:nvGrpSpPr>
                  <p:cNvPr id="46095" name="Group 74"/>
                  <p:cNvGrpSpPr>
                    <a:grpSpLocks/>
                  </p:cNvGrpSpPr>
                  <p:nvPr/>
                </p:nvGrpSpPr>
                <p:grpSpPr bwMode="auto">
                  <a:xfrm>
                    <a:off x="3001" y="1416"/>
                    <a:ext cx="1256" cy="245"/>
                    <a:chOff x="3001" y="1416"/>
                    <a:chExt cx="1256" cy="245"/>
                  </a:xfrm>
                </p:grpSpPr>
                <p:sp>
                  <p:nvSpPr>
                    <p:cNvPr id="46097" name="Line 75"/>
                    <p:cNvSpPr>
                      <a:spLocks noChangeShapeType="1"/>
                    </p:cNvSpPr>
                    <p:nvPr/>
                  </p:nvSpPr>
                  <p:spPr bwMode="auto">
                    <a:xfrm>
                      <a:off x="3754" y="1436"/>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Line 76"/>
                    <p:cNvSpPr>
                      <a:spLocks noChangeShapeType="1"/>
                    </p:cNvSpPr>
                    <p:nvPr/>
                  </p:nvSpPr>
                  <p:spPr bwMode="auto">
                    <a:xfrm>
                      <a:off x="3257"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Line 77"/>
                    <p:cNvSpPr>
                      <a:spLocks noChangeShapeType="1"/>
                    </p:cNvSpPr>
                    <p:nvPr/>
                  </p:nvSpPr>
                  <p:spPr bwMode="auto">
                    <a:xfrm>
                      <a:off x="3505" y="143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0" name="Line 78"/>
                    <p:cNvSpPr>
                      <a:spLocks noChangeShapeType="1"/>
                    </p:cNvSpPr>
                    <p:nvPr/>
                  </p:nvSpPr>
                  <p:spPr bwMode="auto">
                    <a:xfrm>
                      <a:off x="4018" y="1425"/>
                      <a:ext cx="0" cy="2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Rectangle 79"/>
                    <p:cNvSpPr>
                      <a:spLocks noChangeArrowheads="1"/>
                    </p:cNvSpPr>
                    <p:nvPr/>
                  </p:nvSpPr>
                  <p:spPr bwMode="auto">
                    <a:xfrm>
                      <a:off x="3001" y="1416"/>
                      <a:ext cx="1256"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p>
                  </p:txBody>
                </p:sp>
              </p:grpSp>
              <p:sp>
                <p:nvSpPr>
                  <p:cNvPr id="46096" name="Text Box 80"/>
                  <p:cNvSpPr txBox="1">
                    <a:spLocks noChangeArrowheads="1"/>
                  </p:cNvSpPr>
                  <p:nvPr/>
                </p:nvSpPr>
                <p:spPr bwMode="auto">
                  <a:xfrm>
                    <a:off x="3065" y="141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endParaRPr kumimoji="1" lang="zh-CN" altLang="zh-CN" sz="2000">
                      <a:latin typeface="Times New Roman" pitchFamily="18" charset="0"/>
                    </a:endParaRPr>
                  </a:p>
                </p:txBody>
              </p:sp>
            </p:grpSp>
          </p:grpSp>
        </p:grpSp>
        <p:sp>
          <p:nvSpPr>
            <p:cNvPr id="46086" name="Text Box 81"/>
            <p:cNvSpPr txBox="1">
              <a:spLocks noChangeArrowheads="1"/>
            </p:cNvSpPr>
            <p:nvPr/>
          </p:nvSpPr>
          <p:spPr bwMode="auto">
            <a:xfrm>
              <a:off x="387" y="1428"/>
              <a:ext cx="46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str[0]</a:t>
              </a:r>
            </a:p>
          </p:txBody>
        </p:sp>
        <p:sp>
          <p:nvSpPr>
            <p:cNvPr id="46087" name="Text Box 82"/>
            <p:cNvSpPr txBox="1">
              <a:spLocks noChangeArrowheads="1"/>
            </p:cNvSpPr>
            <p:nvPr/>
          </p:nvSpPr>
          <p:spPr bwMode="auto">
            <a:xfrm>
              <a:off x="376" y="1657"/>
              <a:ext cx="46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str[1]</a:t>
              </a:r>
            </a:p>
          </p:txBody>
        </p:sp>
        <p:sp>
          <p:nvSpPr>
            <p:cNvPr id="46088" name="Text Box 83"/>
            <p:cNvSpPr txBox="1">
              <a:spLocks noChangeArrowheads="1"/>
            </p:cNvSpPr>
            <p:nvPr/>
          </p:nvSpPr>
          <p:spPr bwMode="auto">
            <a:xfrm>
              <a:off x="387" y="1953"/>
              <a:ext cx="46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000">
                  <a:latin typeface="Times New Roman" pitchFamily="18" charset="0"/>
                </a:rPr>
                <a:t>str[2]</a:t>
              </a:r>
            </a:p>
          </p:txBody>
        </p:sp>
      </p:grpSp>
      <p:sp>
        <p:nvSpPr>
          <p:cNvPr id="147540" name="Text Box 84"/>
          <p:cNvSpPr txBox="1">
            <a:spLocks noChangeArrowheads="1"/>
          </p:cNvSpPr>
          <p:nvPr/>
        </p:nvSpPr>
        <p:spPr bwMode="auto">
          <a:xfrm>
            <a:off x="4117975" y="88900"/>
            <a:ext cx="4949825" cy="6535738"/>
          </a:xfrm>
          <a:prstGeom prst="rect">
            <a:avLst/>
          </a:prstGeom>
          <a:solidFill>
            <a:schemeClr val="bg1"/>
          </a:solidFill>
          <a:ln w="38100">
            <a:solidFill>
              <a:srgbClr val="669900"/>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eaLnBrk="1" hangingPunct="1"/>
            <a:r>
              <a:rPr kumimoji="1" lang="en-US" altLang="zh-CN" sz="2800" b="1" dirty="0">
                <a:latin typeface="Times New Roman" pitchFamily="18" charset="0"/>
              </a:rPr>
              <a:t>#include &lt;</a:t>
            </a:r>
            <a:r>
              <a:rPr kumimoji="1" lang="en-US" altLang="zh-CN" sz="2800" b="1" dirty="0" err="1">
                <a:latin typeface="Times New Roman" pitchFamily="18" charset="0"/>
              </a:rPr>
              <a:t>stdio.h</a:t>
            </a:r>
            <a:r>
              <a:rPr kumimoji="1" lang="en-US" altLang="zh-CN" sz="2800" b="1" dirty="0">
                <a:latin typeface="Times New Roman" pitchFamily="18" charset="0"/>
              </a:rPr>
              <a:t>&gt;</a:t>
            </a:r>
          </a:p>
          <a:p>
            <a:pPr eaLnBrk="1" hangingPunct="1"/>
            <a:r>
              <a:rPr kumimoji="1" lang="en-US" altLang="zh-CN" sz="2800" b="1" dirty="0">
                <a:latin typeface="Times New Roman" pitchFamily="18" charset="0"/>
              </a:rPr>
              <a:t>#include &lt;</a:t>
            </a:r>
            <a:r>
              <a:rPr kumimoji="1" lang="en-US" altLang="zh-CN" sz="2800" b="1" dirty="0" err="1">
                <a:latin typeface="Times New Roman" pitchFamily="18" charset="0"/>
              </a:rPr>
              <a:t>string.h</a:t>
            </a:r>
            <a:r>
              <a:rPr kumimoji="1" lang="en-US" altLang="zh-CN" sz="2800" b="1" dirty="0">
                <a:latin typeface="Times New Roman" pitchFamily="18" charset="0"/>
              </a:rPr>
              <a:t>&gt;</a:t>
            </a:r>
          </a:p>
          <a:p>
            <a:pPr eaLnBrk="1" hangingPunct="1"/>
            <a:r>
              <a:rPr kumimoji="1" lang="en-US" altLang="zh-CN" sz="2800" b="1" dirty="0">
                <a:latin typeface="Times New Roman" pitchFamily="18" charset="0"/>
              </a:rPr>
              <a:t>main()</a:t>
            </a:r>
          </a:p>
          <a:p>
            <a:pPr eaLnBrk="1" hangingPunct="1"/>
            <a:r>
              <a:rPr kumimoji="1" lang="en-US" altLang="zh-CN" sz="2800" b="1" dirty="0">
                <a:latin typeface="Times New Roman" pitchFamily="18" charset="0"/>
              </a:rPr>
              <a:t>{   char string[20],</a:t>
            </a:r>
            <a:r>
              <a:rPr kumimoji="1" lang="en-US" altLang="zh-CN" sz="2800" b="1" dirty="0" err="1">
                <a:latin typeface="Times New Roman" pitchFamily="18" charset="0"/>
              </a:rPr>
              <a:t>str</a:t>
            </a:r>
            <a:r>
              <a:rPr kumimoji="1" lang="en-US" altLang="zh-CN" sz="2800" b="1" dirty="0">
                <a:latin typeface="Times New Roman" pitchFamily="18" charset="0"/>
              </a:rPr>
              <a:t>[3][20];</a:t>
            </a:r>
          </a:p>
          <a:p>
            <a:pPr eaLnBrk="1" hangingPunct="1"/>
            <a:r>
              <a:rPr kumimoji="1" lang="en-US" altLang="zh-CN" sz="2800" b="1" dirty="0">
                <a:latin typeface="Times New Roman" pitchFamily="18" charset="0"/>
              </a:rPr>
              <a:t>    </a:t>
            </a:r>
            <a:r>
              <a:rPr kumimoji="1" lang="en-US" altLang="zh-CN" sz="2800" b="1" dirty="0" err="1">
                <a:latin typeface="Times New Roman" pitchFamily="18" charset="0"/>
              </a:rPr>
              <a:t>int</a:t>
            </a:r>
            <a:r>
              <a:rPr kumimoji="1" lang="en-US" altLang="zh-CN" sz="2800" b="1" dirty="0">
                <a:latin typeface="Times New Roman" pitchFamily="18" charset="0"/>
              </a:rPr>
              <a:t> </a:t>
            </a:r>
            <a:r>
              <a:rPr kumimoji="1" lang="en-US" altLang="zh-CN" sz="2800" b="1" dirty="0" err="1">
                <a:latin typeface="Times New Roman" pitchFamily="18" charset="0"/>
              </a:rPr>
              <a:t>i</a:t>
            </a:r>
            <a:r>
              <a:rPr kumimoji="1" lang="en-US" altLang="zh-CN" sz="2800" b="1" dirty="0">
                <a:latin typeface="Times New Roman" pitchFamily="18" charset="0"/>
              </a:rPr>
              <a:t>;</a:t>
            </a:r>
          </a:p>
          <a:p>
            <a:pPr eaLnBrk="1" hangingPunct="1"/>
            <a:r>
              <a:rPr kumimoji="1" lang="en-US" altLang="zh-CN" sz="2800" b="1" dirty="0">
                <a:solidFill>
                  <a:schemeClr val="bg2"/>
                </a:solidFill>
                <a:latin typeface="Times New Roman" pitchFamily="18" charset="0"/>
              </a:rPr>
              <a:t>    </a:t>
            </a:r>
            <a:r>
              <a:rPr kumimoji="1" lang="en-US" altLang="zh-CN" sz="2800" b="1" dirty="0">
                <a:solidFill>
                  <a:srgbClr val="0000FF"/>
                </a:solidFill>
                <a:latin typeface="Times New Roman" pitchFamily="18" charset="0"/>
              </a:rPr>
              <a:t>for(</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=0;i&lt;3;i++)</a:t>
            </a:r>
          </a:p>
          <a:p>
            <a:pPr eaLnBrk="1" hangingPunct="1"/>
            <a:r>
              <a:rPr kumimoji="1" lang="en-US" altLang="zh-CN" sz="2800" b="1" dirty="0">
                <a:solidFill>
                  <a:srgbClr val="0000FF"/>
                </a:solidFill>
                <a:latin typeface="Times New Roman" pitchFamily="18" charset="0"/>
              </a:rPr>
              <a:t>       gets(</a:t>
            </a:r>
            <a:r>
              <a:rPr kumimoji="1" lang="en-US" altLang="zh-CN" sz="2800" b="1" dirty="0" err="1">
                <a:solidFill>
                  <a:srgbClr val="FF3300"/>
                </a:solidFill>
                <a:latin typeface="Times New Roman" pitchFamily="18" charset="0"/>
              </a:rPr>
              <a:t>str</a:t>
            </a:r>
            <a:r>
              <a:rPr kumimoji="1" lang="en-US" altLang="zh-CN" sz="2800" b="1" dirty="0">
                <a:solidFill>
                  <a:srgbClr val="FF3300"/>
                </a:solidFill>
                <a:latin typeface="Times New Roman" pitchFamily="18" charset="0"/>
              </a:rPr>
              <a:t>[</a:t>
            </a:r>
            <a:r>
              <a:rPr kumimoji="1" lang="en-US" altLang="zh-CN" sz="2800" b="1" dirty="0" err="1">
                <a:solidFill>
                  <a:srgbClr val="FF3300"/>
                </a:solidFill>
                <a:latin typeface="Times New Roman" pitchFamily="18" charset="0"/>
              </a:rPr>
              <a:t>i</a:t>
            </a:r>
            <a:r>
              <a:rPr kumimoji="1" lang="en-US" altLang="zh-CN" sz="2800" b="1" dirty="0">
                <a:solidFill>
                  <a:srgbClr val="FF3300"/>
                </a:solidFill>
                <a:latin typeface="Times New Roman" pitchFamily="18" charset="0"/>
              </a:rPr>
              <a:t>]</a:t>
            </a:r>
            <a:r>
              <a:rPr kumimoji="1" lang="en-US" altLang="zh-CN" sz="2800" b="1" dirty="0">
                <a:solidFill>
                  <a:srgbClr val="0000FF"/>
                </a:solidFill>
                <a:latin typeface="Times New Roman" pitchFamily="18" charset="0"/>
              </a:rPr>
              <a:t>);</a:t>
            </a:r>
          </a:p>
          <a:p>
            <a:pPr eaLnBrk="1" hangingPunct="1"/>
            <a:r>
              <a:rPr kumimoji="1" lang="en-US" altLang="zh-CN" sz="2800" b="1" dirty="0">
                <a:solidFill>
                  <a:schemeClr val="bg2"/>
                </a:solidFill>
                <a:latin typeface="Times New Roman" pitchFamily="18" charset="0"/>
              </a:rPr>
              <a:t>    </a:t>
            </a:r>
            <a:r>
              <a:rPr kumimoji="1" lang="en-US" altLang="zh-CN" sz="2800" b="1" dirty="0">
                <a:solidFill>
                  <a:srgbClr val="800000"/>
                </a:solidFill>
                <a:latin typeface="Times New Roman" pitchFamily="18" charset="0"/>
              </a:rPr>
              <a:t>if(</a:t>
            </a:r>
            <a:r>
              <a:rPr kumimoji="1" lang="en-US" altLang="zh-CN" sz="2800" b="1" dirty="0" err="1">
                <a:solidFill>
                  <a:srgbClr val="800000"/>
                </a:solidFill>
                <a:latin typeface="Times New Roman" pitchFamily="18" charset="0"/>
              </a:rPr>
              <a:t>strcmp</a:t>
            </a:r>
            <a:r>
              <a:rPr kumimoji="1" lang="en-US" altLang="zh-CN" sz="2800" b="1" dirty="0">
                <a:solidFill>
                  <a:srgbClr val="800000"/>
                </a:solidFill>
                <a:latin typeface="Times New Roman" pitchFamily="18" charset="0"/>
              </a:rPr>
              <a:t>(</a:t>
            </a:r>
            <a:r>
              <a:rPr kumimoji="1" lang="en-US" altLang="zh-CN" sz="2800" b="1" dirty="0" err="1">
                <a:solidFill>
                  <a:srgbClr val="FF3300"/>
                </a:solidFill>
                <a:latin typeface="Times New Roman" pitchFamily="18" charset="0"/>
              </a:rPr>
              <a:t>str</a:t>
            </a:r>
            <a:r>
              <a:rPr kumimoji="1" lang="en-US" altLang="zh-CN" sz="2800" b="1" dirty="0">
                <a:solidFill>
                  <a:srgbClr val="FF3300"/>
                </a:solidFill>
                <a:latin typeface="Times New Roman" pitchFamily="18" charset="0"/>
              </a:rPr>
              <a:t>[0],</a:t>
            </a:r>
            <a:r>
              <a:rPr kumimoji="1" lang="en-US" altLang="zh-CN" sz="2800" b="1" dirty="0" err="1">
                <a:solidFill>
                  <a:srgbClr val="FF3300"/>
                </a:solidFill>
                <a:latin typeface="Times New Roman" pitchFamily="18" charset="0"/>
              </a:rPr>
              <a:t>str</a:t>
            </a:r>
            <a:r>
              <a:rPr kumimoji="1" lang="en-US" altLang="zh-CN" sz="2800" b="1" dirty="0">
                <a:solidFill>
                  <a:srgbClr val="FF3300"/>
                </a:solidFill>
                <a:latin typeface="Times New Roman" pitchFamily="18" charset="0"/>
              </a:rPr>
              <a:t>[1]</a:t>
            </a:r>
            <a:r>
              <a:rPr kumimoji="1" lang="en-US" altLang="zh-CN" sz="2800" b="1" dirty="0">
                <a:solidFill>
                  <a:srgbClr val="800000"/>
                </a:solidFill>
                <a:latin typeface="Times New Roman" pitchFamily="18" charset="0"/>
              </a:rPr>
              <a:t>)&gt;0)</a:t>
            </a:r>
          </a:p>
          <a:p>
            <a:pPr eaLnBrk="1" hangingPunct="1"/>
            <a:r>
              <a:rPr kumimoji="1" lang="en-US" altLang="zh-CN" sz="2800" b="1" dirty="0">
                <a:solidFill>
                  <a:srgbClr val="800000"/>
                </a:solidFill>
                <a:latin typeface="Times New Roman" pitchFamily="18" charset="0"/>
              </a:rPr>
              <a:t>        </a:t>
            </a:r>
            <a:r>
              <a:rPr kumimoji="1" lang="en-US" altLang="zh-CN" sz="2800" b="1" dirty="0" err="1">
                <a:solidFill>
                  <a:srgbClr val="800000"/>
                </a:solidFill>
                <a:latin typeface="Times New Roman" pitchFamily="18" charset="0"/>
              </a:rPr>
              <a:t>strcpy</a:t>
            </a:r>
            <a:r>
              <a:rPr kumimoji="1" lang="en-US" altLang="zh-CN" sz="2800" b="1" dirty="0">
                <a:solidFill>
                  <a:srgbClr val="800000"/>
                </a:solidFill>
                <a:latin typeface="Times New Roman" pitchFamily="18" charset="0"/>
              </a:rPr>
              <a:t>(</a:t>
            </a:r>
            <a:r>
              <a:rPr kumimoji="1" lang="en-US" altLang="zh-CN" sz="2800" b="1" dirty="0" err="1">
                <a:solidFill>
                  <a:srgbClr val="FF3300"/>
                </a:solidFill>
                <a:latin typeface="Times New Roman" pitchFamily="18" charset="0"/>
              </a:rPr>
              <a:t>string,str</a:t>
            </a:r>
            <a:r>
              <a:rPr kumimoji="1" lang="en-US" altLang="zh-CN" sz="2800" b="1" dirty="0">
                <a:solidFill>
                  <a:srgbClr val="FF3300"/>
                </a:solidFill>
                <a:latin typeface="Times New Roman" pitchFamily="18" charset="0"/>
              </a:rPr>
              <a:t>[0]</a:t>
            </a:r>
            <a:r>
              <a:rPr kumimoji="1" lang="en-US" altLang="zh-CN" sz="2800" b="1" dirty="0">
                <a:solidFill>
                  <a:srgbClr val="800000"/>
                </a:solidFill>
                <a:latin typeface="Times New Roman" pitchFamily="18" charset="0"/>
              </a:rPr>
              <a:t>);</a:t>
            </a:r>
          </a:p>
          <a:p>
            <a:pPr eaLnBrk="1" hangingPunct="1"/>
            <a:r>
              <a:rPr kumimoji="1" lang="en-US" altLang="zh-CN" sz="2800" b="1" dirty="0">
                <a:solidFill>
                  <a:srgbClr val="800000"/>
                </a:solidFill>
                <a:latin typeface="Times New Roman" pitchFamily="18" charset="0"/>
              </a:rPr>
              <a:t>    else</a:t>
            </a:r>
          </a:p>
          <a:p>
            <a:pPr eaLnBrk="1" hangingPunct="1"/>
            <a:r>
              <a:rPr kumimoji="1" lang="en-US" altLang="zh-CN" sz="2800" b="1" dirty="0">
                <a:solidFill>
                  <a:srgbClr val="800000"/>
                </a:solidFill>
                <a:latin typeface="Times New Roman" pitchFamily="18" charset="0"/>
              </a:rPr>
              <a:t>        </a:t>
            </a:r>
            <a:r>
              <a:rPr kumimoji="1" lang="en-US" altLang="zh-CN" sz="2800" b="1" dirty="0" err="1">
                <a:solidFill>
                  <a:srgbClr val="800000"/>
                </a:solidFill>
                <a:latin typeface="Times New Roman" pitchFamily="18" charset="0"/>
              </a:rPr>
              <a:t>strcpy</a:t>
            </a:r>
            <a:r>
              <a:rPr kumimoji="1" lang="en-US" altLang="zh-CN" sz="2800" b="1" dirty="0">
                <a:solidFill>
                  <a:srgbClr val="800000"/>
                </a:solidFill>
                <a:latin typeface="Times New Roman" pitchFamily="18" charset="0"/>
              </a:rPr>
              <a:t>(</a:t>
            </a:r>
            <a:r>
              <a:rPr kumimoji="1" lang="en-US" altLang="zh-CN" sz="2800" b="1" dirty="0" err="1">
                <a:solidFill>
                  <a:srgbClr val="FF3300"/>
                </a:solidFill>
                <a:latin typeface="Times New Roman" pitchFamily="18" charset="0"/>
              </a:rPr>
              <a:t>string,str</a:t>
            </a:r>
            <a:r>
              <a:rPr kumimoji="1" lang="en-US" altLang="zh-CN" sz="2800" b="1" dirty="0">
                <a:solidFill>
                  <a:srgbClr val="FF3300"/>
                </a:solidFill>
                <a:latin typeface="Times New Roman" pitchFamily="18" charset="0"/>
              </a:rPr>
              <a:t>[1]</a:t>
            </a:r>
            <a:r>
              <a:rPr kumimoji="1" lang="en-US" altLang="zh-CN" sz="2800" b="1" dirty="0">
                <a:solidFill>
                  <a:srgbClr val="800000"/>
                </a:solidFill>
                <a:latin typeface="Times New Roman" pitchFamily="18" charset="0"/>
              </a:rPr>
              <a:t>);</a:t>
            </a:r>
          </a:p>
          <a:p>
            <a:pPr eaLnBrk="1" hangingPunct="1"/>
            <a:r>
              <a:rPr kumimoji="1" lang="en-US" altLang="zh-CN" sz="2800" b="1" dirty="0">
                <a:solidFill>
                  <a:srgbClr val="008000"/>
                </a:solidFill>
                <a:latin typeface="Times New Roman" pitchFamily="18" charset="0"/>
              </a:rPr>
              <a:t>    if(</a:t>
            </a:r>
            <a:r>
              <a:rPr kumimoji="1" lang="en-US" altLang="zh-CN" sz="2800" b="1" dirty="0" err="1">
                <a:solidFill>
                  <a:srgbClr val="008000"/>
                </a:solidFill>
                <a:latin typeface="Times New Roman" pitchFamily="18" charset="0"/>
              </a:rPr>
              <a:t>strcmp</a:t>
            </a:r>
            <a:r>
              <a:rPr kumimoji="1" lang="en-US" altLang="zh-CN" sz="2800" b="1" dirty="0">
                <a:solidFill>
                  <a:srgbClr val="008000"/>
                </a:solidFill>
                <a:latin typeface="Times New Roman" pitchFamily="18" charset="0"/>
              </a:rPr>
              <a:t>(</a:t>
            </a:r>
            <a:r>
              <a:rPr kumimoji="1" lang="en-US" altLang="zh-CN" sz="2800" b="1" dirty="0" err="1">
                <a:solidFill>
                  <a:srgbClr val="008000"/>
                </a:solidFill>
                <a:latin typeface="Times New Roman" pitchFamily="18" charset="0"/>
              </a:rPr>
              <a:t>str</a:t>
            </a:r>
            <a:r>
              <a:rPr kumimoji="1" lang="en-US" altLang="zh-CN" sz="2800" b="1" dirty="0">
                <a:solidFill>
                  <a:srgbClr val="008000"/>
                </a:solidFill>
                <a:latin typeface="Times New Roman" pitchFamily="18" charset="0"/>
              </a:rPr>
              <a:t>[2],string)&gt;0)</a:t>
            </a:r>
          </a:p>
          <a:p>
            <a:pPr eaLnBrk="1" hangingPunct="1"/>
            <a:r>
              <a:rPr kumimoji="1" lang="en-US" altLang="zh-CN" sz="2800" b="1" dirty="0">
                <a:solidFill>
                  <a:srgbClr val="008000"/>
                </a:solidFill>
                <a:latin typeface="Times New Roman" pitchFamily="18" charset="0"/>
              </a:rPr>
              <a:t>        </a:t>
            </a:r>
            <a:r>
              <a:rPr kumimoji="1" lang="en-US" altLang="zh-CN" sz="2800" b="1" dirty="0" err="1">
                <a:solidFill>
                  <a:srgbClr val="008000"/>
                </a:solidFill>
                <a:latin typeface="Times New Roman" pitchFamily="18" charset="0"/>
              </a:rPr>
              <a:t>strcpy</a:t>
            </a:r>
            <a:r>
              <a:rPr kumimoji="1" lang="en-US" altLang="zh-CN" sz="2800" b="1" dirty="0">
                <a:solidFill>
                  <a:srgbClr val="008000"/>
                </a:solidFill>
                <a:latin typeface="Times New Roman" pitchFamily="18" charset="0"/>
              </a:rPr>
              <a:t>(</a:t>
            </a:r>
            <a:r>
              <a:rPr kumimoji="1" lang="en-US" altLang="zh-CN" sz="2800" b="1" dirty="0" err="1">
                <a:solidFill>
                  <a:srgbClr val="008000"/>
                </a:solidFill>
                <a:latin typeface="Times New Roman" pitchFamily="18" charset="0"/>
              </a:rPr>
              <a:t>string,str</a:t>
            </a:r>
            <a:r>
              <a:rPr kumimoji="1" lang="en-US" altLang="zh-CN" sz="2800" b="1" dirty="0">
                <a:solidFill>
                  <a:srgbClr val="008000"/>
                </a:solidFill>
                <a:latin typeface="Times New Roman" pitchFamily="18" charset="0"/>
              </a:rPr>
              <a:t>[2]);</a:t>
            </a:r>
          </a:p>
          <a:p>
            <a:pPr eaLnBrk="1" hangingPunct="1"/>
            <a:r>
              <a:rPr kumimoji="1" lang="en-US" altLang="zh-CN" sz="2800" b="1" dirty="0">
                <a:latin typeface="Times New Roman" pitchFamily="18" charset="0"/>
              </a:rPr>
              <a:t>    </a:t>
            </a:r>
            <a:r>
              <a:rPr kumimoji="1" lang="en-US" altLang="zh-CN" sz="2800" b="1" dirty="0" err="1">
                <a:latin typeface="Times New Roman" pitchFamily="18" charset="0"/>
              </a:rPr>
              <a:t>printf</a:t>
            </a:r>
            <a:r>
              <a:rPr kumimoji="1" lang="en-US" altLang="zh-CN" sz="2800" b="1" dirty="0">
                <a:latin typeface="Times New Roman" pitchFamily="18" charset="0"/>
              </a:rPr>
              <a:t>("\</a:t>
            </a:r>
            <a:r>
              <a:rPr kumimoji="1" lang="en-US" altLang="zh-CN" sz="2800" b="1" dirty="0" err="1">
                <a:latin typeface="Times New Roman" pitchFamily="18" charset="0"/>
              </a:rPr>
              <a:t>nThe</a:t>
            </a:r>
            <a:r>
              <a:rPr kumimoji="1" lang="en-US" altLang="zh-CN" sz="2800" b="1" dirty="0">
                <a:latin typeface="Times New Roman" pitchFamily="18" charset="0"/>
              </a:rPr>
              <a:t> largest string </a:t>
            </a:r>
          </a:p>
          <a:p>
            <a:pPr eaLnBrk="1" hangingPunct="1"/>
            <a:r>
              <a:rPr kumimoji="1" lang="en-US" altLang="zh-CN" sz="2800" b="1" dirty="0">
                <a:latin typeface="Times New Roman" pitchFamily="18" charset="0"/>
              </a:rPr>
              <a:t>       is:\</a:t>
            </a:r>
            <a:r>
              <a:rPr kumimoji="1" lang="en-US" altLang="zh-CN" sz="2800" b="1" dirty="0" err="1">
                <a:latin typeface="Times New Roman" pitchFamily="18" charset="0"/>
              </a:rPr>
              <a:t>n%s</a:t>
            </a:r>
            <a:r>
              <a:rPr kumimoji="1" lang="en-US" altLang="zh-CN" sz="2800" b="1" dirty="0">
                <a:latin typeface="Times New Roman" pitchFamily="18" charset="0"/>
              </a:rPr>
              <a:t>\</a:t>
            </a:r>
            <a:r>
              <a:rPr kumimoji="1" lang="en-US" altLang="zh-CN" sz="2800" b="1" dirty="0" err="1">
                <a:latin typeface="Times New Roman" pitchFamily="18" charset="0"/>
              </a:rPr>
              <a:t>n",string</a:t>
            </a:r>
            <a:r>
              <a:rPr kumimoji="1" lang="en-US" altLang="zh-CN" sz="2800" b="1" dirty="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47460"/>
                                        </p:tgtEl>
                                        <p:attrNameLst>
                                          <p:attrName>style.visibility</p:attrName>
                                        </p:attrNameLst>
                                      </p:cBhvr>
                                      <p:to>
                                        <p:strVal val="visible"/>
                                      </p:to>
                                    </p:set>
                                    <p:animEffect transition="in" filter="box(out)">
                                      <p:cBhvr>
                                        <p:cTn id="13" dur="500"/>
                                        <p:tgtEl>
                                          <p:spTgt spid="147460"/>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47540"/>
                                        </p:tgtEl>
                                        <p:attrNameLst>
                                          <p:attrName>style.visibility</p:attrName>
                                        </p:attrNameLst>
                                      </p:cBhvr>
                                      <p:to>
                                        <p:strVal val="visible"/>
                                      </p:to>
                                    </p:set>
                                    <p:animEffect transition="in" filter="box(out)">
                                      <p:cBhvr>
                                        <p:cTn id="18" dur="500"/>
                                        <p:tgtEl>
                                          <p:spTgt spid="147540"/>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P spid="147540"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grpSp>
        <p:nvGrpSpPr>
          <p:cNvPr id="66603" name="Group 43"/>
          <p:cNvGrpSpPr>
            <a:grpSpLocks/>
          </p:cNvGrpSpPr>
          <p:nvPr/>
        </p:nvGrpSpPr>
        <p:grpSpPr bwMode="auto">
          <a:xfrm>
            <a:off x="709613" y="479425"/>
            <a:ext cx="6276975" cy="933450"/>
            <a:chOff x="447" y="302"/>
            <a:chExt cx="3954" cy="588"/>
          </a:xfrm>
        </p:grpSpPr>
        <p:sp>
          <p:nvSpPr>
            <p:cNvPr id="47157" name="Text Box 3"/>
            <p:cNvSpPr txBox="1">
              <a:spLocks noChangeArrowheads="1"/>
            </p:cNvSpPr>
            <p:nvPr/>
          </p:nvSpPr>
          <p:spPr bwMode="auto">
            <a:xfrm>
              <a:off x="447" y="302"/>
              <a:ext cx="29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400" b="1">
                  <a:solidFill>
                    <a:schemeClr val="bg2"/>
                  </a:solidFill>
                  <a:latin typeface="Times New Roman" pitchFamily="18" charset="0"/>
                </a:rPr>
                <a:t>例   有十个学生的成绩，求平均分</a:t>
              </a:r>
            </a:p>
          </p:txBody>
        </p:sp>
        <p:sp>
          <p:nvSpPr>
            <p:cNvPr id="47158" name="Text Box 4"/>
            <p:cNvSpPr txBox="1">
              <a:spLocks noChangeArrowheads="1"/>
            </p:cNvSpPr>
            <p:nvPr/>
          </p:nvSpPr>
          <p:spPr bwMode="auto">
            <a:xfrm>
              <a:off x="495" y="602"/>
              <a:ext cx="39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400" b="1">
                  <a:solidFill>
                    <a:schemeClr val="bg2"/>
                  </a:solidFill>
                  <a:latin typeface="Times New Roman" pitchFamily="18" charset="0"/>
                </a:rPr>
                <a:t>92     85    68   75   54      88   98     45     61     79</a:t>
              </a:r>
            </a:p>
          </p:txBody>
        </p:sp>
      </p:grpSp>
      <p:grpSp>
        <p:nvGrpSpPr>
          <p:cNvPr id="66586" name="Group 26"/>
          <p:cNvGrpSpPr>
            <a:grpSpLocks/>
          </p:cNvGrpSpPr>
          <p:nvPr/>
        </p:nvGrpSpPr>
        <p:grpSpPr bwMode="auto">
          <a:xfrm>
            <a:off x="7185025" y="1504950"/>
            <a:ext cx="1200150" cy="3943350"/>
            <a:chOff x="4860" y="552"/>
            <a:chExt cx="756" cy="2484"/>
          </a:xfrm>
        </p:grpSpPr>
        <p:sp>
          <p:nvSpPr>
            <p:cNvPr id="47137" name="Rectangle 6"/>
            <p:cNvSpPr>
              <a:spLocks noChangeArrowheads="1"/>
            </p:cNvSpPr>
            <p:nvPr/>
          </p:nvSpPr>
          <p:spPr bwMode="auto">
            <a:xfrm>
              <a:off x="4872" y="552"/>
              <a:ext cx="744" cy="2484"/>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38" name="Line 7"/>
            <p:cNvSpPr>
              <a:spLocks noChangeShapeType="1"/>
            </p:cNvSpPr>
            <p:nvPr/>
          </p:nvSpPr>
          <p:spPr bwMode="auto">
            <a:xfrm>
              <a:off x="4860" y="816"/>
              <a:ext cx="74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39" name="Line 8"/>
            <p:cNvSpPr>
              <a:spLocks noChangeShapeType="1"/>
            </p:cNvSpPr>
            <p:nvPr/>
          </p:nvSpPr>
          <p:spPr bwMode="auto">
            <a:xfrm>
              <a:off x="4860" y="1062"/>
              <a:ext cx="74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40" name="Line 9"/>
            <p:cNvSpPr>
              <a:spLocks noChangeShapeType="1"/>
            </p:cNvSpPr>
            <p:nvPr/>
          </p:nvSpPr>
          <p:spPr bwMode="auto">
            <a:xfrm>
              <a:off x="4860" y="1308"/>
              <a:ext cx="74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41" name="Line 10"/>
            <p:cNvSpPr>
              <a:spLocks noChangeShapeType="1"/>
            </p:cNvSpPr>
            <p:nvPr/>
          </p:nvSpPr>
          <p:spPr bwMode="auto">
            <a:xfrm>
              <a:off x="4860" y="1554"/>
              <a:ext cx="74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42" name="Line 11"/>
            <p:cNvSpPr>
              <a:spLocks noChangeShapeType="1"/>
            </p:cNvSpPr>
            <p:nvPr/>
          </p:nvSpPr>
          <p:spPr bwMode="auto">
            <a:xfrm>
              <a:off x="4860" y="1800"/>
              <a:ext cx="74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43" name="Line 12"/>
            <p:cNvSpPr>
              <a:spLocks noChangeShapeType="1"/>
            </p:cNvSpPr>
            <p:nvPr/>
          </p:nvSpPr>
          <p:spPr bwMode="auto">
            <a:xfrm>
              <a:off x="4860" y="2046"/>
              <a:ext cx="74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44" name="Line 13"/>
            <p:cNvSpPr>
              <a:spLocks noChangeShapeType="1"/>
            </p:cNvSpPr>
            <p:nvPr/>
          </p:nvSpPr>
          <p:spPr bwMode="auto">
            <a:xfrm>
              <a:off x="4860" y="2292"/>
              <a:ext cx="74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45" name="Line 14"/>
            <p:cNvSpPr>
              <a:spLocks noChangeShapeType="1"/>
            </p:cNvSpPr>
            <p:nvPr/>
          </p:nvSpPr>
          <p:spPr bwMode="auto">
            <a:xfrm>
              <a:off x="4860" y="2538"/>
              <a:ext cx="74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46" name="Line 15"/>
            <p:cNvSpPr>
              <a:spLocks noChangeShapeType="1"/>
            </p:cNvSpPr>
            <p:nvPr/>
          </p:nvSpPr>
          <p:spPr bwMode="auto">
            <a:xfrm>
              <a:off x="4860" y="2784"/>
              <a:ext cx="74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47" name="Text Box 16"/>
            <p:cNvSpPr txBox="1">
              <a:spLocks noChangeArrowheads="1"/>
            </p:cNvSpPr>
            <p:nvPr/>
          </p:nvSpPr>
          <p:spPr bwMode="auto">
            <a:xfrm>
              <a:off x="5114" y="561"/>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92</a:t>
              </a:r>
            </a:p>
          </p:txBody>
        </p:sp>
        <p:sp>
          <p:nvSpPr>
            <p:cNvPr id="47148" name="Text Box 17"/>
            <p:cNvSpPr txBox="1">
              <a:spLocks noChangeArrowheads="1"/>
            </p:cNvSpPr>
            <p:nvPr/>
          </p:nvSpPr>
          <p:spPr bwMode="auto">
            <a:xfrm>
              <a:off x="5114" y="807"/>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85</a:t>
              </a:r>
            </a:p>
          </p:txBody>
        </p:sp>
        <p:sp>
          <p:nvSpPr>
            <p:cNvPr id="47149" name="Text Box 18"/>
            <p:cNvSpPr txBox="1">
              <a:spLocks noChangeArrowheads="1"/>
            </p:cNvSpPr>
            <p:nvPr/>
          </p:nvSpPr>
          <p:spPr bwMode="auto">
            <a:xfrm>
              <a:off x="5114" y="1052"/>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68</a:t>
              </a:r>
            </a:p>
          </p:txBody>
        </p:sp>
        <p:sp>
          <p:nvSpPr>
            <p:cNvPr id="47150" name="Text Box 19"/>
            <p:cNvSpPr txBox="1">
              <a:spLocks noChangeArrowheads="1"/>
            </p:cNvSpPr>
            <p:nvPr/>
          </p:nvSpPr>
          <p:spPr bwMode="auto">
            <a:xfrm>
              <a:off x="5114" y="1543"/>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54</a:t>
              </a:r>
            </a:p>
          </p:txBody>
        </p:sp>
        <p:sp>
          <p:nvSpPr>
            <p:cNvPr id="47151" name="Text Box 20"/>
            <p:cNvSpPr txBox="1">
              <a:spLocks noChangeArrowheads="1"/>
            </p:cNvSpPr>
            <p:nvPr/>
          </p:nvSpPr>
          <p:spPr bwMode="auto">
            <a:xfrm>
              <a:off x="5114" y="1788"/>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88</a:t>
              </a:r>
            </a:p>
          </p:txBody>
        </p:sp>
        <p:sp>
          <p:nvSpPr>
            <p:cNvPr id="47152" name="Text Box 21"/>
            <p:cNvSpPr txBox="1">
              <a:spLocks noChangeArrowheads="1"/>
            </p:cNvSpPr>
            <p:nvPr/>
          </p:nvSpPr>
          <p:spPr bwMode="auto">
            <a:xfrm>
              <a:off x="5114" y="2033"/>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98</a:t>
              </a:r>
            </a:p>
          </p:txBody>
        </p:sp>
        <p:sp>
          <p:nvSpPr>
            <p:cNvPr id="47153" name="Text Box 22"/>
            <p:cNvSpPr txBox="1">
              <a:spLocks noChangeArrowheads="1"/>
            </p:cNvSpPr>
            <p:nvPr/>
          </p:nvSpPr>
          <p:spPr bwMode="auto">
            <a:xfrm>
              <a:off x="5114" y="2279"/>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45</a:t>
              </a:r>
            </a:p>
          </p:txBody>
        </p:sp>
        <p:sp>
          <p:nvSpPr>
            <p:cNvPr id="47154" name="Text Box 23"/>
            <p:cNvSpPr txBox="1">
              <a:spLocks noChangeArrowheads="1"/>
            </p:cNvSpPr>
            <p:nvPr/>
          </p:nvSpPr>
          <p:spPr bwMode="auto">
            <a:xfrm>
              <a:off x="5114" y="1297"/>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75</a:t>
              </a:r>
            </a:p>
          </p:txBody>
        </p:sp>
        <p:sp>
          <p:nvSpPr>
            <p:cNvPr id="47155" name="Text Box 24"/>
            <p:cNvSpPr txBox="1">
              <a:spLocks noChangeArrowheads="1"/>
            </p:cNvSpPr>
            <p:nvPr/>
          </p:nvSpPr>
          <p:spPr bwMode="auto">
            <a:xfrm>
              <a:off x="5114" y="2524"/>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61</a:t>
              </a:r>
            </a:p>
          </p:txBody>
        </p:sp>
        <p:sp>
          <p:nvSpPr>
            <p:cNvPr id="47156" name="Text Box 25"/>
            <p:cNvSpPr txBox="1">
              <a:spLocks noChangeArrowheads="1"/>
            </p:cNvSpPr>
            <p:nvPr/>
          </p:nvSpPr>
          <p:spPr bwMode="auto">
            <a:xfrm>
              <a:off x="5114" y="2769"/>
              <a:ext cx="2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79</a:t>
              </a:r>
            </a:p>
          </p:txBody>
        </p:sp>
      </p:grpSp>
      <p:grpSp>
        <p:nvGrpSpPr>
          <p:cNvPr id="66598" name="Group 38"/>
          <p:cNvGrpSpPr>
            <a:grpSpLocks/>
          </p:cNvGrpSpPr>
          <p:nvPr/>
        </p:nvGrpSpPr>
        <p:grpSpPr bwMode="auto">
          <a:xfrm>
            <a:off x="6618288" y="1481138"/>
            <a:ext cx="588962" cy="3959225"/>
            <a:chOff x="4503" y="537"/>
            <a:chExt cx="371" cy="2494"/>
          </a:xfrm>
        </p:grpSpPr>
        <p:sp>
          <p:nvSpPr>
            <p:cNvPr id="47127" name="Text Box 27"/>
            <p:cNvSpPr txBox="1">
              <a:spLocks noChangeArrowheads="1"/>
            </p:cNvSpPr>
            <p:nvPr/>
          </p:nvSpPr>
          <p:spPr bwMode="auto">
            <a:xfrm>
              <a:off x="4503" y="537"/>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a[0]</a:t>
              </a:r>
            </a:p>
          </p:txBody>
        </p:sp>
        <p:sp>
          <p:nvSpPr>
            <p:cNvPr id="47128" name="Text Box 28"/>
            <p:cNvSpPr txBox="1">
              <a:spLocks noChangeArrowheads="1"/>
            </p:cNvSpPr>
            <p:nvPr/>
          </p:nvSpPr>
          <p:spPr bwMode="auto">
            <a:xfrm>
              <a:off x="4503" y="787"/>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a[1]</a:t>
              </a:r>
            </a:p>
          </p:txBody>
        </p:sp>
        <p:sp>
          <p:nvSpPr>
            <p:cNvPr id="47129" name="Text Box 29"/>
            <p:cNvSpPr txBox="1">
              <a:spLocks noChangeArrowheads="1"/>
            </p:cNvSpPr>
            <p:nvPr/>
          </p:nvSpPr>
          <p:spPr bwMode="auto">
            <a:xfrm>
              <a:off x="4503" y="1036"/>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a[2]</a:t>
              </a:r>
            </a:p>
          </p:txBody>
        </p:sp>
        <p:sp>
          <p:nvSpPr>
            <p:cNvPr id="47130" name="Text Box 30"/>
            <p:cNvSpPr txBox="1">
              <a:spLocks noChangeArrowheads="1"/>
            </p:cNvSpPr>
            <p:nvPr/>
          </p:nvSpPr>
          <p:spPr bwMode="auto">
            <a:xfrm>
              <a:off x="4503" y="1285"/>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a[3]</a:t>
              </a:r>
            </a:p>
          </p:txBody>
        </p:sp>
        <p:sp>
          <p:nvSpPr>
            <p:cNvPr id="47131" name="Text Box 31"/>
            <p:cNvSpPr txBox="1">
              <a:spLocks noChangeArrowheads="1"/>
            </p:cNvSpPr>
            <p:nvPr/>
          </p:nvSpPr>
          <p:spPr bwMode="auto">
            <a:xfrm>
              <a:off x="4503" y="1535"/>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a[4]</a:t>
              </a:r>
            </a:p>
          </p:txBody>
        </p:sp>
        <p:sp>
          <p:nvSpPr>
            <p:cNvPr id="47132" name="Text Box 32"/>
            <p:cNvSpPr txBox="1">
              <a:spLocks noChangeArrowheads="1"/>
            </p:cNvSpPr>
            <p:nvPr/>
          </p:nvSpPr>
          <p:spPr bwMode="auto">
            <a:xfrm>
              <a:off x="4503" y="1784"/>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a[5]</a:t>
              </a:r>
            </a:p>
          </p:txBody>
        </p:sp>
        <p:sp>
          <p:nvSpPr>
            <p:cNvPr id="47133" name="Text Box 33"/>
            <p:cNvSpPr txBox="1">
              <a:spLocks noChangeArrowheads="1"/>
            </p:cNvSpPr>
            <p:nvPr/>
          </p:nvSpPr>
          <p:spPr bwMode="auto">
            <a:xfrm>
              <a:off x="4503" y="2033"/>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a[6]</a:t>
              </a:r>
            </a:p>
          </p:txBody>
        </p:sp>
        <p:sp>
          <p:nvSpPr>
            <p:cNvPr id="47134" name="Text Box 34"/>
            <p:cNvSpPr txBox="1">
              <a:spLocks noChangeArrowheads="1"/>
            </p:cNvSpPr>
            <p:nvPr/>
          </p:nvSpPr>
          <p:spPr bwMode="auto">
            <a:xfrm>
              <a:off x="4503" y="2283"/>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a[7]</a:t>
              </a:r>
            </a:p>
          </p:txBody>
        </p:sp>
        <p:sp>
          <p:nvSpPr>
            <p:cNvPr id="47135" name="Text Box 36"/>
            <p:cNvSpPr txBox="1">
              <a:spLocks noChangeArrowheads="1"/>
            </p:cNvSpPr>
            <p:nvPr/>
          </p:nvSpPr>
          <p:spPr bwMode="auto">
            <a:xfrm>
              <a:off x="4503" y="2532"/>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a[8]</a:t>
              </a:r>
            </a:p>
          </p:txBody>
        </p:sp>
        <p:sp>
          <p:nvSpPr>
            <p:cNvPr id="47136" name="Text Box 37"/>
            <p:cNvSpPr txBox="1">
              <a:spLocks noChangeArrowheads="1"/>
            </p:cNvSpPr>
            <p:nvPr/>
          </p:nvSpPr>
          <p:spPr bwMode="auto">
            <a:xfrm>
              <a:off x="4503" y="2781"/>
              <a:ext cx="3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rgbClr val="800000"/>
                  </a:solidFill>
                  <a:latin typeface="Times New Roman" pitchFamily="18" charset="0"/>
                </a:rPr>
                <a:t>a[9]</a:t>
              </a:r>
            </a:p>
          </p:txBody>
        </p:sp>
      </p:grpSp>
      <p:grpSp>
        <p:nvGrpSpPr>
          <p:cNvPr id="66601" name="Group 41"/>
          <p:cNvGrpSpPr>
            <a:grpSpLocks/>
          </p:cNvGrpSpPr>
          <p:nvPr/>
        </p:nvGrpSpPr>
        <p:grpSpPr bwMode="auto">
          <a:xfrm>
            <a:off x="8366125" y="1317625"/>
            <a:ext cx="777875" cy="457200"/>
            <a:chOff x="4836" y="866"/>
            <a:chExt cx="490" cy="288"/>
          </a:xfrm>
        </p:grpSpPr>
        <p:sp>
          <p:nvSpPr>
            <p:cNvPr id="47125" name="Line 39"/>
            <p:cNvSpPr>
              <a:spLocks noChangeShapeType="1"/>
            </p:cNvSpPr>
            <p:nvPr/>
          </p:nvSpPr>
          <p:spPr bwMode="auto">
            <a:xfrm flipH="1">
              <a:off x="4836" y="996"/>
              <a:ext cx="28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26" name="Text Box 40"/>
            <p:cNvSpPr txBox="1">
              <a:spLocks noChangeArrowheads="1"/>
            </p:cNvSpPr>
            <p:nvPr/>
          </p:nvSpPr>
          <p:spPr bwMode="auto">
            <a:xfrm>
              <a:off x="5127" y="866"/>
              <a:ext cx="1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400">
                  <a:solidFill>
                    <a:srgbClr val="FF3300"/>
                  </a:solidFill>
                  <a:latin typeface="Times New Roman" pitchFamily="18" charset="0"/>
                </a:rPr>
                <a:t>a</a:t>
              </a:r>
            </a:p>
          </p:txBody>
        </p:sp>
      </p:grpSp>
      <p:sp>
        <p:nvSpPr>
          <p:cNvPr id="66602" name="Text Box 42"/>
          <p:cNvSpPr txBox="1">
            <a:spLocks noChangeArrowheads="1"/>
          </p:cNvSpPr>
          <p:nvPr/>
        </p:nvSpPr>
        <p:spPr bwMode="auto">
          <a:xfrm>
            <a:off x="690563" y="1565275"/>
            <a:ext cx="4913312" cy="34163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400">
                <a:solidFill>
                  <a:schemeClr val="bg2"/>
                </a:solidFill>
                <a:latin typeface="Times New Roman" pitchFamily="18" charset="0"/>
              </a:rPr>
              <a:t>#include  &lt;stdio.h&gt;</a:t>
            </a:r>
          </a:p>
          <a:p>
            <a:pPr eaLnBrk="1" hangingPunct="1"/>
            <a:r>
              <a:rPr kumimoji="1" lang="en-US" altLang="zh-CN" sz="2400">
                <a:solidFill>
                  <a:schemeClr val="bg2"/>
                </a:solidFill>
                <a:latin typeface="Times New Roman" pitchFamily="18" charset="0"/>
              </a:rPr>
              <a:t>main()</a:t>
            </a:r>
          </a:p>
          <a:p>
            <a:pPr eaLnBrk="1" hangingPunct="1"/>
            <a:r>
              <a:rPr kumimoji="1" lang="en-US" altLang="zh-CN" sz="2400">
                <a:solidFill>
                  <a:schemeClr val="bg2"/>
                </a:solidFill>
                <a:latin typeface="Times New Roman" pitchFamily="18" charset="0"/>
              </a:rPr>
              <a:t>{    int  k , </a:t>
            </a:r>
            <a:r>
              <a:rPr kumimoji="1" lang="en-US" altLang="zh-CN" sz="2400">
                <a:solidFill>
                  <a:srgbClr val="0000FF"/>
                </a:solidFill>
                <a:latin typeface="Times New Roman" pitchFamily="18" charset="0"/>
              </a:rPr>
              <a:t>a[10];</a:t>
            </a:r>
            <a:endParaRPr kumimoji="1" lang="en-US" altLang="zh-CN" sz="2400">
              <a:solidFill>
                <a:schemeClr val="bg2"/>
              </a:solidFill>
              <a:latin typeface="Times New Roman" pitchFamily="18" charset="0"/>
            </a:endParaRPr>
          </a:p>
          <a:p>
            <a:pPr eaLnBrk="1" hangingPunct="1"/>
            <a:r>
              <a:rPr kumimoji="1" lang="en-US" altLang="zh-CN" sz="2400">
                <a:solidFill>
                  <a:schemeClr val="bg2"/>
                </a:solidFill>
                <a:latin typeface="Times New Roman" pitchFamily="18" charset="0"/>
              </a:rPr>
              <a:t>      for(k=0;k&lt;10;k++)</a:t>
            </a:r>
          </a:p>
          <a:p>
            <a:pPr eaLnBrk="1" hangingPunct="1"/>
            <a:r>
              <a:rPr kumimoji="1" lang="en-US" altLang="zh-CN" sz="2400">
                <a:solidFill>
                  <a:schemeClr val="bg2"/>
                </a:solidFill>
                <a:latin typeface="Times New Roman" pitchFamily="18" charset="0"/>
              </a:rPr>
              <a:t>           scanf(“%d”,&amp;a[k]);</a:t>
            </a:r>
          </a:p>
          <a:p>
            <a:pPr eaLnBrk="1" hangingPunct="1"/>
            <a:r>
              <a:rPr kumimoji="1" lang="en-US" altLang="zh-CN" sz="2400">
                <a:solidFill>
                  <a:schemeClr val="bg2"/>
                </a:solidFill>
                <a:latin typeface="Times New Roman" pitchFamily="18" charset="0"/>
              </a:rPr>
              <a:t>     for(k=0;k&lt;10;k++)</a:t>
            </a:r>
          </a:p>
          <a:p>
            <a:pPr eaLnBrk="1" hangingPunct="1"/>
            <a:r>
              <a:rPr kumimoji="1" lang="en-US" altLang="zh-CN" sz="2400">
                <a:solidFill>
                  <a:schemeClr val="bg2"/>
                </a:solidFill>
                <a:latin typeface="Times New Roman" pitchFamily="18" charset="0"/>
              </a:rPr>
              <a:t>          sum+=</a:t>
            </a:r>
            <a:r>
              <a:rPr kumimoji="1" lang="en-US" altLang="zh-CN" sz="2400">
                <a:solidFill>
                  <a:srgbClr val="0000FF"/>
                </a:solidFill>
                <a:latin typeface="Times New Roman" pitchFamily="18" charset="0"/>
              </a:rPr>
              <a:t>a[k];</a:t>
            </a:r>
            <a:endParaRPr kumimoji="1" lang="en-US" altLang="zh-CN" sz="2400">
              <a:solidFill>
                <a:schemeClr val="bg2"/>
              </a:solidFill>
              <a:latin typeface="Times New Roman" pitchFamily="18" charset="0"/>
            </a:endParaRPr>
          </a:p>
          <a:p>
            <a:pPr eaLnBrk="1" hangingPunct="1"/>
            <a:r>
              <a:rPr kumimoji="1" lang="en-US" altLang="zh-CN" sz="2400">
                <a:solidFill>
                  <a:schemeClr val="bg2"/>
                </a:solidFill>
                <a:latin typeface="Times New Roman" pitchFamily="18" charset="0"/>
              </a:rPr>
              <a:t>    printf(“Average  is  %d\n”,sum/10);</a:t>
            </a:r>
          </a:p>
          <a:p>
            <a:pPr eaLnBrk="1" hangingPunct="1"/>
            <a:r>
              <a:rPr kumimoji="1" lang="en-US" altLang="zh-CN" sz="2400">
                <a:solidFill>
                  <a:schemeClr val="bg2"/>
                </a:solidFill>
                <a:latin typeface="Times New Roman" pitchFamily="18" charset="0"/>
              </a:rPr>
              <a:t>}</a:t>
            </a:r>
          </a:p>
        </p:txBody>
      </p:sp>
      <p:grpSp>
        <p:nvGrpSpPr>
          <p:cNvPr id="66630" name="Group 70"/>
          <p:cNvGrpSpPr>
            <a:grpSpLocks/>
          </p:cNvGrpSpPr>
          <p:nvPr/>
        </p:nvGrpSpPr>
        <p:grpSpPr bwMode="auto">
          <a:xfrm>
            <a:off x="671513" y="2536825"/>
            <a:ext cx="3819525" cy="2197100"/>
            <a:chOff x="423" y="1598"/>
            <a:chExt cx="2406" cy="1384"/>
          </a:xfrm>
        </p:grpSpPr>
        <p:sp>
          <p:nvSpPr>
            <p:cNvPr id="47115" name="Text Box 57"/>
            <p:cNvSpPr txBox="1">
              <a:spLocks noChangeArrowheads="1"/>
            </p:cNvSpPr>
            <p:nvPr/>
          </p:nvSpPr>
          <p:spPr bwMode="auto">
            <a:xfrm>
              <a:off x="423" y="1598"/>
              <a:ext cx="23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400" b="1">
                  <a:solidFill>
                    <a:schemeClr val="bg2"/>
                  </a:solidFill>
                  <a:latin typeface="Times New Roman" pitchFamily="18" charset="0"/>
                </a:rPr>
                <a:t>例   有三个学生四门课成绩</a:t>
              </a:r>
            </a:p>
          </p:txBody>
        </p:sp>
        <p:grpSp>
          <p:nvGrpSpPr>
            <p:cNvPr id="47116" name="Group 58"/>
            <p:cNvGrpSpPr>
              <a:grpSpLocks/>
            </p:cNvGrpSpPr>
            <p:nvPr/>
          </p:nvGrpSpPr>
          <p:grpSpPr bwMode="auto">
            <a:xfrm>
              <a:off x="651" y="1990"/>
              <a:ext cx="2178" cy="992"/>
              <a:chOff x="843" y="838"/>
              <a:chExt cx="2178" cy="992"/>
            </a:xfrm>
          </p:grpSpPr>
          <p:sp>
            <p:nvSpPr>
              <p:cNvPr id="47117" name="Text Box 59"/>
              <p:cNvSpPr txBox="1">
                <a:spLocks noChangeArrowheads="1"/>
              </p:cNvSpPr>
              <p:nvPr/>
            </p:nvSpPr>
            <p:spPr bwMode="auto">
              <a:xfrm>
                <a:off x="1323" y="1082"/>
                <a:ext cx="169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400" b="1">
                    <a:solidFill>
                      <a:srgbClr val="0000FF"/>
                    </a:solidFill>
                    <a:latin typeface="Times New Roman" pitchFamily="18" charset="0"/>
                  </a:rPr>
                  <a:t>92     85    68    75</a:t>
                </a:r>
                <a:r>
                  <a:rPr kumimoji="1" lang="en-US" altLang="zh-CN" sz="2400" b="1">
                    <a:solidFill>
                      <a:schemeClr val="bg2"/>
                    </a:solidFill>
                    <a:latin typeface="Times New Roman" pitchFamily="18" charset="0"/>
                  </a:rPr>
                  <a:t>   </a:t>
                </a:r>
              </a:p>
              <a:p>
                <a:pPr eaLnBrk="1" hangingPunct="1"/>
                <a:r>
                  <a:rPr kumimoji="1" lang="en-US" altLang="zh-CN" sz="2400" b="1">
                    <a:solidFill>
                      <a:srgbClr val="FF3300"/>
                    </a:solidFill>
                    <a:latin typeface="Times New Roman" pitchFamily="18" charset="0"/>
                  </a:rPr>
                  <a:t>54     88    98    45</a:t>
                </a:r>
                <a:r>
                  <a:rPr kumimoji="1" lang="en-US" altLang="zh-CN" sz="2400" b="1">
                    <a:solidFill>
                      <a:schemeClr val="bg2"/>
                    </a:solidFill>
                    <a:latin typeface="Times New Roman" pitchFamily="18" charset="0"/>
                  </a:rPr>
                  <a:t>    </a:t>
                </a:r>
              </a:p>
              <a:p>
                <a:pPr eaLnBrk="1" hangingPunct="1"/>
                <a:r>
                  <a:rPr kumimoji="1" lang="en-US" altLang="zh-CN" sz="2400" b="1">
                    <a:solidFill>
                      <a:srgbClr val="008000"/>
                    </a:solidFill>
                    <a:latin typeface="Times New Roman" pitchFamily="18" charset="0"/>
                  </a:rPr>
                  <a:t>61    79     81    40</a:t>
                </a:r>
                <a:endParaRPr kumimoji="1" lang="en-US" altLang="zh-CN" sz="2400" b="1">
                  <a:solidFill>
                    <a:schemeClr val="bg2"/>
                  </a:solidFill>
                  <a:latin typeface="Times New Roman" pitchFamily="18" charset="0"/>
                </a:endParaRPr>
              </a:p>
            </p:txBody>
          </p:sp>
          <p:sp>
            <p:nvSpPr>
              <p:cNvPr id="47118" name="Text Box 60"/>
              <p:cNvSpPr txBox="1">
                <a:spLocks noChangeArrowheads="1"/>
              </p:cNvSpPr>
              <p:nvPr/>
            </p:nvSpPr>
            <p:spPr bwMode="auto">
              <a:xfrm>
                <a:off x="843" y="1102"/>
                <a:ext cx="4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000">
                    <a:solidFill>
                      <a:srgbClr val="800000"/>
                    </a:solidFill>
                    <a:latin typeface="Times New Roman" pitchFamily="18" charset="0"/>
                  </a:rPr>
                  <a:t>张三</a:t>
                </a:r>
              </a:p>
            </p:txBody>
          </p:sp>
          <p:sp>
            <p:nvSpPr>
              <p:cNvPr id="47119" name="Text Box 61"/>
              <p:cNvSpPr txBox="1">
                <a:spLocks noChangeArrowheads="1"/>
              </p:cNvSpPr>
              <p:nvPr/>
            </p:nvSpPr>
            <p:spPr bwMode="auto">
              <a:xfrm>
                <a:off x="843" y="1312"/>
                <a:ext cx="4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000">
                    <a:solidFill>
                      <a:srgbClr val="800000"/>
                    </a:solidFill>
                    <a:latin typeface="Times New Roman" pitchFamily="18" charset="0"/>
                  </a:rPr>
                  <a:t>李四</a:t>
                </a:r>
              </a:p>
            </p:txBody>
          </p:sp>
          <p:sp>
            <p:nvSpPr>
              <p:cNvPr id="47120" name="Text Box 62"/>
              <p:cNvSpPr txBox="1">
                <a:spLocks noChangeArrowheads="1"/>
              </p:cNvSpPr>
              <p:nvPr/>
            </p:nvSpPr>
            <p:spPr bwMode="auto">
              <a:xfrm>
                <a:off x="843" y="1522"/>
                <a:ext cx="4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000">
                    <a:solidFill>
                      <a:srgbClr val="800000"/>
                    </a:solidFill>
                    <a:latin typeface="Times New Roman" pitchFamily="18" charset="0"/>
                  </a:rPr>
                  <a:t>王二</a:t>
                </a:r>
              </a:p>
            </p:txBody>
          </p:sp>
          <p:sp>
            <p:nvSpPr>
              <p:cNvPr id="47121" name="Text Box 63"/>
              <p:cNvSpPr txBox="1">
                <a:spLocks noChangeArrowheads="1"/>
              </p:cNvSpPr>
              <p:nvPr/>
            </p:nvSpPr>
            <p:spPr bwMode="auto">
              <a:xfrm>
                <a:off x="1311" y="838"/>
                <a:ext cx="4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000">
                    <a:solidFill>
                      <a:schemeClr val="bg2"/>
                    </a:solidFill>
                    <a:latin typeface="Times New Roman" pitchFamily="18" charset="0"/>
                  </a:rPr>
                  <a:t>数学</a:t>
                </a:r>
              </a:p>
            </p:txBody>
          </p:sp>
          <p:sp>
            <p:nvSpPr>
              <p:cNvPr id="47122" name="Text Box 64"/>
              <p:cNvSpPr txBox="1">
                <a:spLocks noChangeArrowheads="1"/>
              </p:cNvSpPr>
              <p:nvPr/>
            </p:nvSpPr>
            <p:spPr bwMode="auto">
              <a:xfrm>
                <a:off x="2047" y="838"/>
                <a:ext cx="4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000">
                    <a:solidFill>
                      <a:schemeClr val="bg2"/>
                    </a:solidFill>
                    <a:latin typeface="Times New Roman" pitchFamily="18" charset="0"/>
                  </a:rPr>
                  <a:t>化学</a:t>
                </a:r>
              </a:p>
            </p:txBody>
          </p:sp>
          <p:sp>
            <p:nvSpPr>
              <p:cNvPr id="47123" name="Text Box 65"/>
              <p:cNvSpPr txBox="1">
                <a:spLocks noChangeArrowheads="1"/>
              </p:cNvSpPr>
              <p:nvPr/>
            </p:nvSpPr>
            <p:spPr bwMode="auto">
              <a:xfrm>
                <a:off x="1679" y="838"/>
                <a:ext cx="4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000">
                    <a:solidFill>
                      <a:schemeClr val="bg2"/>
                    </a:solidFill>
                    <a:latin typeface="Times New Roman" pitchFamily="18" charset="0"/>
                  </a:rPr>
                  <a:t>英语</a:t>
                </a:r>
              </a:p>
            </p:txBody>
          </p:sp>
          <p:sp>
            <p:nvSpPr>
              <p:cNvPr id="47124" name="Text Box 66"/>
              <p:cNvSpPr txBox="1">
                <a:spLocks noChangeArrowheads="1"/>
              </p:cNvSpPr>
              <p:nvPr/>
            </p:nvSpPr>
            <p:spPr bwMode="auto">
              <a:xfrm>
                <a:off x="2415" y="838"/>
                <a:ext cx="4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000">
                    <a:solidFill>
                      <a:schemeClr val="bg2"/>
                    </a:solidFill>
                    <a:latin typeface="Times New Roman" pitchFamily="18" charset="0"/>
                  </a:rPr>
                  <a:t>物理</a:t>
                </a:r>
              </a:p>
            </p:txBody>
          </p:sp>
        </p:grpSp>
      </p:grpSp>
      <p:grpSp>
        <p:nvGrpSpPr>
          <p:cNvPr id="66627" name="Group 67"/>
          <p:cNvGrpSpPr>
            <a:grpSpLocks/>
          </p:cNvGrpSpPr>
          <p:nvPr/>
        </p:nvGrpSpPr>
        <p:grpSpPr bwMode="auto">
          <a:xfrm>
            <a:off x="4552950" y="2478088"/>
            <a:ext cx="2243138" cy="457200"/>
            <a:chOff x="3240" y="325"/>
            <a:chExt cx="1413" cy="288"/>
          </a:xfrm>
        </p:grpSpPr>
        <p:sp>
          <p:nvSpPr>
            <p:cNvPr id="47113" name="Line 68"/>
            <p:cNvSpPr>
              <a:spLocks noChangeShapeType="1"/>
            </p:cNvSpPr>
            <p:nvPr/>
          </p:nvSpPr>
          <p:spPr bwMode="auto">
            <a:xfrm>
              <a:off x="3240" y="468"/>
              <a:ext cx="516"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7114" name="Text Box 69"/>
            <p:cNvSpPr txBox="1">
              <a:spLocks noChangeArrowheads="1"/>
            </p:cNvSpPr>
            <p:nvPr/>
          </p:nvSpPr>
          <p:spPr bwMode="auto">
            <a:xfrm>
              <a:off x="3771" y="325"/>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400">
                  <a:solidFill>
                    <a:srgbClr val="0000FF"/>
                  </a:solidFill>
                  <a:latin typeface="Times New Roman" pitchFamily="18" charset="0"/>
                </a:rPr>
                <a:t>二维数组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6603"/>
                                        </p:tgtEl>
                                        <p:attrNameLst>
                                          <p:attrName>style.visibility</p:attrName>
                                        </p:attrNameLst>
                                      </p:cBhvr>
                                      <p:to>
                                        <p:strVal val="visible"/>
                                      </p:to>
                                    </p:set>
                                    <p:animEffect transition="in" filter="box(out)">
                                      <p:cBhvr>
                                        <p:cTn id="7" dur="500"/>
                                        <p:tgtEl>
                                          <p:spTgt spid="6660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6586"/>
                                        </p:tgtEl>
                                        <p:attrNameLst>
                                          <p:attrName>style.visibility</p:attrName>
                                        </p:attrNameLst>
                                      </p:cBhvr>
                                      <p:to>
                                        <p:strVal val="visible"/>
                                      </p:to>
                                    </p:set>
                                    <p:animEffect transition="in" filter="box(out)">
                                      <p:cBhvr>
                                        <p:cTn id="12" dur="500"/>
                                        <p:tgtEl>
                                          <p:spTgt spid="6658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6601"/>
                                        </p:tgtEl>
                                        <p:attrNameLst>
                                          <p:attrName>style.visibility</p:attrName>
                                        </p:attrNameLst>
                                      </p:cBhvr>
                                      <p:to>
                                        <p:strVal val="visible"/>
                                      </p:to>
                                    </p:set>
                                    <p:animEffect transition="in" filter="box(out)">
                                      <p:cBhvr>
                                        <p:cTn id="17" dur="500"/>
                                        <p:tgtEl>
                                          <p:spTgt spid="66601"/>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6598"/>
                                        </p:tgtEl>
                                        <p:attrNameLst>
                                          <p:attrName>style.visibility</p:attrName>
                                        </p:attrNameLst>
                                      </p:cBhvr>
                                      <p:to>
                                        <p:strVal val="visible"/>
                                      </p:to>
                                    </p:set>
                                    <p:animEffect transition="in" filter="box(out)">
                                      <p:cBhvr>
                                        <p:cTn id="22" dur="500"/>
                                        <p:tgtEl>
                                          <p:spTgt spid="6659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602"/>
                                        </p:tgtEl>
                                        <p:attrNameLst>
                                          <p:attrName>style.visibility</p:attrName>
                                        </p:attrNameLst>
                                      </p:cBhvr>
                                      <p:to>
                                        <p:strVal val="visible"/>
                                      </p:to>
                                    </p:set>
                                    <p:animEffect transition="in" filter="box(out)">
                                      <p:cBhvr>
                                        <p:cTn id="27" dur="500"/>
                                        <p:tgtEl>
                                          <p:spTgt spid="66602"/>
                                        </p:tgtEl>
                                      </p:cBhvr>
                                    </p:animEffect>
                                  </p:childTnLst>
                                  <p:subTnLst>
                                    <p:set>
                                      <p:cBhvr override="childStyle">
                                        <p:cTn dur="1" fill="hold" display="0" masterRel="nextClick" afterEffect="1"/>
                                        <p:tgtEl>
                                          <p:spTgt spid="66602"/>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66630"/>
                                        </p:tgtEl>
                                        <p:attrNameLst>
                                          <p:attrName>style.visibility</p:attrName>
                                        </p:attrNameLst>
                                      </p:cBhvr>
                                      <p:to>
                                        <p:strVal val="visible"/>
                                      </p:to>
                                    </p:set>
                                    <p:animEffect transition="in" filter="box(out)">
                                      <p:cBhvr>
                                        <p:cTn id="32" dur="500"/>
                                        <p:tgtEl>
                                          <p:spTgt spid="66630"/>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66627"/>
                                        </p:tgtEl>
                                        <p:attrNameLst>
                                          <p:attrName>style.visibility</p:attrName>
                                        </p:attrNameLst>
                                      </p:cBhvr>
                                      <p:to>
                                        <p:strVal val="visible"/>
                                      </p:to>
                                    </p:set>
                                    <p:animEffect transition="in" filter="box(out)">
                                      <p:cBhvr>
                                        <p:cTn id="37" dur="500"/>
                                        <p:tgtEl>
                                          <p:spTgt spid="66627"/>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2"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5715000"/>
            <a:ext cx="4768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kumimoji="1" lang="zh-CN" altLang="en-US" sz="2400" b="1">
                <a:solidFill>
                  <a:schemeClr val="bg2"/>
                </a:solidFill>
                <a:latin typeface="Times New Roman" pitchFamily="18" charset="0"/>
              </a:rPr>
              <a:t>例   比较  </a:t>
            </a:r>
            <a:r>
              <a:rPr kumimoji="1" lang="en-US" altLang="zh-CN" sz="2400" b="1">
                <a:solidFill>
                  <a:schemeClr val="bg2"/>
                </a:solidFill>
                <a:latin typeface="Times New Roman" pitchFamily="18" charset="0"/>
              </a:rPr>
              <a:t>int   </a:t>
            </a:r>
            <a:r>
              <a:rPr kumimoji="1" lang="en-US" altLang="zh-CN" sz="2400" b="1">
                <a:solidFill>
                  <a:srgbClr val="0000FF"/>
                </a:solidFill>
                <a:latin typeface="Times New Roman" pitchFamily="18" charset="0"/>
              </a:rPr>
              <a:t>a[2][3]={{5,6},{7,8}};</a:t>
            </a:r>
            <a:endParaRPr kumimoji="1" lang="en-US" altLang="zh-CN" sz="2400" b="1">
              <a:solidFill>
                <a:schemeClr val="bg2"/>
              </a:solidFill>
              <a:latin typeface="Times New Roman" pitchFamily="18" charset="0"/>
            </a:endParaRPr>
          </a:p>
          <a:p>
            <a:r>
              <a:rPr kumimoji="1" lang="en-US" altLang="zh-CN" sz="2400" b="1">
                <a:solidFill>
                  <a:schemeClr val="bg2"/>
                </a:solidFill>
                <a:latin typeface="Times New Roman" pitchFamily="18" charset="0"/>
              </a:rPr>
              <a:t>        </a:t>
            </a:r>
            <a:r>
              <a:rPr kumimoji="1" lang="zh-CN" altLang="zh-CN" sz="2400" b="1">
                <a:solidFill>
                  <a:schemeClr val="bg2"/>
                </a:solidFill>
                <a:latin typeface="Times New Roman" pitchFamily="18" charset="0"/>
              </a:rPr>
              <a:t>与     </a:t>
            </a:r>
            <a:r>
              <a:rPr kumimoji="1" lang="en-US" altLang="zh-CN" sz="2400" b="1">
                <a:solidFill>
                  <a:srgbClr val="FF3300"/>
                </a:solidFill>
                <a:latin typeface="Times New Roman" pitchFamily="18" charset="0"/>
              </a:rPr>
              <a:t>int   a[2][3]={5,6,7,8};</a:t>
            </a:r>
          </a:p>
        </p:txBody>
      </p:sp>
      <p:grpSp>
        <p:nvGrpSpPr>
          <p:cNvPr id="64529" name="Group 17"/>
          <p:cNvGrpSpPr>
            <a:grpSpLocks/>
          </p:cNvGrpSpPr>
          <p:nvPr/>
        </p:nvGrpSpPr>
        <p:grpSpPr bwMode="auto">
          <a:xfrm>
            <a:off x="6523038" y="4782720"/>
            <a:ext cx="1695450" cy="1660525"/>
            <a:chOff x="3852" y="278"/>
            <a:chExt cx="1068" cy="1046"/>
          </a:xfrm>
        </p:grpSpPr>
        <p:grpSp>
          <p:nvGrpSpPr>
            <p:cNvPr id="48176" name="Group 11"/>
            <p:cNvGrpSpPr>
              <a:grpSpLocks/>
            </p:cNvGrpSpPr>
            <p:nvPr/>
          </p:nvGrpSpPr>
          <p:grpSpPr bwMode="auto">
            <a:xfrm>
              <a:off x="3852" y="278"/>
              <a:ext cx="1056" cy="518"/>
              <a:chOff x="3852" y="278"/>
              <a:chExt cx="1056" cy="518"/>
            </a:xfrm>
          </p:grpSpPr>
          <p:sp>
            <p:nvSpPr>
              <p:cNvPr id="48181" name="Text Box 4"/>
              <p:cNvSpPr txBox="1">
                <a:spLocks noChangeArrowheads="1"/>
              </p:cNvSpPr>
              <p:nvPr/>
            </p:nvSpPr>
            <p:spPr bwMode="auto">
              <a:xfrm>
                <a:off x="3890" y="278"/>
                <a:ext cx="9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kumimoji="1" lang="en-US" altLang="zh-CN" sz="2400" dirty="0">
                    <a:solidFill>
                      <a:srgbClr val="0000FF"/>
                    </a:solidFill>
                    <a:latin typeface="Times New Roman" pitchFamily="18" charset="0"/>
                  </a:rPr>
                  <a:t>5      6      0</a:t>
                </a:r>
              </a:p>
              <a:p>
                <a:r>
                  <a:rPr kumimoji="1" lang="en-US" altLang="zh-CN" sz="2400" dirty="0">
                    <a:solidFill>
                      <a:srgbClr val="0000FF"/>
                    </a:solidFill>
                    <a:latin typeface="Times New Roman" pitchFamily="18" charset="0"/>
                  </a:rPr>
                  <a:t>7      8      0</a:t>
                </a:r>
                <a:endParaRPr kumimoji="1" lang="en-US" altLang="zh-CN" sz="2400" dirty="0">
                  <a:latin typeface="Times New Roman" pitchFamily="18" charset="0"/>
                </a:endParaRPr>
              </a:p>
            </p:txBody>
          </p:sp>
          <p:sp>
            <p:nvSpPr>
              <p:cNvPr id="48182" name="AutoShape 5"/>
              <p:cNvSpPr>
                <a:spLocks/>
              </p:cNvSpPr>
              <p:nvPr/>
            </p:nvSpPr>
            <p:spPr bwMode="auto">
              <a:xfrm>
                <a:off x="3852" y="348"/>
                <a:ext cx="96" cy="336"/>
              </a:xfrm>
              <a:prstGeom prst="leftBracket">
                <a:avLst>
                  <a:gd name="adj" fmla="val 29167"/>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3" name="AutoShape 6"/>
              <p:cNvSpPr>
                <a:spLocks/>
              </p:cNvSpPr>
              <p:nvPr/>
            </p:nvSpPr>
            <p:spPr bwMode="auto">
              <a:xfrm>
                <a:off x="4860" y="348"/>
                <a:ext cx="48" cy="336"/>
              </a:xfrm>
              <a:prstGeom prst="rightBracket">
                <a:avLst>
                  <a:gd name="adj" fmla="val 58333"/>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177" name="Group 12"/>
            <p:cNvGrpSpPr>
              <a:grpSpLocks/>
            </p:cNvGrpSpPr>
            <p:nvPr/>
          </p:nvGrpSpPr>
          <p:grpSpPr bwMode="auto">
            <a:xfrm>
              <a:off x="3864" y="806"/>
              <a:ext cx="1056" cy="518"/>
              <a:chOff x="3864" y="806"/>
              <a:chExt cx="1056" cy="518"/>
            </a:xfrm>
          </p:grpSpPr>
          <p:sp>
            <p:nvSpPr>
              <p:cNvPr id="48178" name="Text Box 8"/>
              <p:cNvSpPr txBox="1">
                <a:spLocks noChangeArrowheads="1"/>
              </p:cNvSpPr>
              <p:nvPr/>
            </p:nvSpPr>
            <p:spPr bwMode="auto">
              <a:xfrm>
                <a:off x="3902" y="806"/>
                <a:ext cx="9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kumimoji="1" lang="en-US" altLang="zh-CN" sz="2400">
                    <a:solidFill>
                      <a:srgbClr val="FF3300"/>
                    </a:solidFill>
                    <a:latin typeface="Times New Roman" pitchFamily="18" charset="0"/>
                  </a:rPr>
                  <a:t>5      6      7</a:t>
                </a:r>
              </a:p>
              <a:p>
                <a:r>
                  <a:rPr kumimoji="1" lang="en-US" altLang="zh-CN" sz="2400">
                    <a:solidFill>
                      <a:srgbClr val="FF3300"/>
                    </a:solidFill>
                    <a:latin typeface="Times New Roman" pitchFamily="18" charset="0"/>
                  </a:rPr>
                  <a:t>8      0      0</a:t>
                </a:r>
                <a:endParaRPr kumimoji="1" lang="en-US" altLang="zh-CN" sz="2400">
                  <a:latin typeface="Times New Roman" pitchFamily="18" charset="0"/>
                </a:endParaRPr>
              </a:p>
            </p:txBody>
          </p:sp>
          <p:sp>
            <p:nvSpPr>
              <p:cNvPr id="48179" name="AutoShape 9"/>
              <p:cNvSpPr>
                <a:spLocks/>
              </p:cNvSpPr>
              <p:nvPr/>
            </p:nvSpPr>
            <p:spPr bwMode="auto">
              <a:xfrm>
                <a:off x="3864" y="876"/>
                <a:ext cx="96" cy="336"/>
              </a:xfrm>
              <a:prstGeom prst="leftBracket">
                <a:avLst>
                  <a:gd name="adj" fmla="val 29167"/>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0" name="AutoShape 10"/>
              <p:cNvSpPr>
                <a:spLocks/>
              </p:cNvSpPr>
              <p:nvPr/>
            </p:nvSpPr>
            <p:spPr bwMode="auto">
              <a:xfrm>
                <a:off x="4872" y="876"/>
                <a:ext cx="48" cy="336"/>
              </a:xfrm>
              <a:prstGeom prst="rightBracket">
                <a:avLst>
                  <a:gd name="adj" fmla="val 58333"/>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4525" name="Text Box 13"/>
          <p:cNvSpPr txBox="1">
            <a:spLocks noChangeArrowheads="1"/>
          </p:cNvSpPr>
          <p:nvPr/>
        </p:nvSpPr>
        <p:spPr bwMode="auto">
          <a:xfrm>
            <a:off x="803275" y="4670425"/>
            <a:ext cx="374012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400" b="1" dirty="0">
                <a:solidFill>
                  <a:schemeClr val="bg2"/>
                </a:solidFill>
                <a:latin typeface="Times New Roman" pitchFamily="18" charset="0"/>
              </a:rPr>
              <a:t>例   </a:t>
            </a:r>
            <a:r>
              <a:rPr kumimoji="1" lang="en-US" altLang="zh-CN" sz="2400" b="1" dirty="0" err="1">
                <a:solidFill>
                  <a:schemeClr val="bg2"/>
                </a:solidFill>
                <a:latin typeface="Times New Roman" pitchFamily="18" charset="0"/>
              </a:rPr>
              <a:t>int</a:t>
            </a:r>
            <a:r>
              <a:rPr kumimoji="1" lang="en-US" altLang="zh-CN" sz="2400" b="1" dirty="0">
                <a:solidFill>
                  <a:schemeClr val="bg2"/>
                </a:solidFill>
                <a:latin typeface="Times New Roman" pitchFamily="18" charset="0"/>
              </a:rPr>
              <a:t>       a[][10];</a:t>
            </a:r>
          </a:p>
          <a:p>
            <a:pPr eaLnBrk="1" hangingPunct="1"/>
            <a:r>
              <a:rPr kumimoji="1" lang="en-US" altLang="zh-CN" sz="2400" b="1" dirty="0">
                <a:solidFill>
                  <a:schemeClr val="bg2"/>
                </a:solidFill>
                <a:latin typeface="Times New Roman" pitchFamily="18" charset="0"/>
              </a:rPr>
              <a:t>       float    f[2][]={1.2 ,2.2};</a:t>
            </a:r>
          </a:p>
        </p:txBody>
      </p:sp>
      <p:sp>
        <p:nvSpPr>
          <p:cNvPr id="64526" name="Text Box 14"/>
          <p:cNvSpPr txBox="1">
            <a:spLocks noChangeArrowheads="1"/>
          </p:cNvSpPr>
          <p:nvPr/>
        </p:nvSpPr>
        <p:spPr bwMode="auto">
          <a:xfrm>
            <a:off x="917575" y="3486150"/>
            <a:ext cx="2601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400" b="1">
                <a:solidFill>
                  <a:schemeClr val="bg2"/>
                </a:solidFill>
                <a:latin typeface="Times New Roman" pitchFamily="18" charset="0"/>
              </a:rPr>
              <a:t>例   </a:t>
            </a:r>
            <a:r>
              <a:rPr kumimoji="1" lang="en-US" altLang="zh-CN" sz="2400" b="1">
                <a:solidFill>
                  <a:schemeClr val="bg2"/>
                </a:solidFill>
                <a:latin typeface="Times New Roman" pitchFamily="18" charset="0"/>
              </a:rPr>
              <a:t>int  a[5];</a:t>
            </a:r>
          </a:p>
          <a:p>
            <a:pPr eaLnBrk="1" hangingPunct="1"/>
            <a:r>
              <a:rPr kumimoji="1" lang="en-US" altLang="zh-CN" sz="2400" b="1">
                <a:solidFill>
                  <a:schemeClr val="bg2"/>
                </a:solidFill>
                <a:latin typeface="Times New Roman" pitchFamily="18" charset="0"/>
              </a:rPr>
              <a:t>       a={2,4,6,8,10};</a:t>
            </a:r>
          </a:p>
        </p:txBody>
      </p:sp>
      <p:sp>
        <p:nvSpPr>
          <p:cNvPr id="64527" name="Text Box 15"/>
          <p:cNvSpPr txBox="1">
            <a:spLocks noChangeArrowheads="1"/>
          </p:cNvSpPr>
          <p:nvPr/>
        </p:nvSpPr>
        <p:spPr bwMode="auto">
          <a:xfrm>
            <a:off x="900113" y="2022475"/>
            <a:ext cx="212248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400" b="1">
                <a:solidFill>
                  <a:schemeClr val="bg2"/>
                </a:solidFill>
                <a:latin typeface="Times New Roman" pitchFamily="18" charset="0"/>
              </a:rPr>
              <a:t>例   </a:t>
            </a:r>
            <a:r>
              <a:rPr kumimoji="1" lang="en-US" altLang="zh-CN" sz="2400" b="1">
                <a:solidFill>
                  <a:schemeClr val="bg2"/>
                </a:solidFill>
                <a:latin typeface="Times New Roman" pitchFamily="18" charset="0"/>
              </a:rPr>
              <a:t>int  a[10];</a:t>
            </a:r>
          </a:p>
          <a:p>
            <a:pPr eaLnBrk="1" hangingPunct="1"/>
            <a:r>
              <a:rPr kumimoji="1" lang="en-US" altLang="zh-CN" sz="2400" b="1">
                <a:solidFill>
                  <a:schemeClr val="bg2"/>
                </a:solidFill>
                <a:latin typeface="Times New Roman" pitchFamily="18" charset="0"/>
              </a:rPr>
              <a:t>       float    i=3;</a:t>
            </a:r>
          </a:p>
          <a:p>
            <a:pPr eaLnBrk="1" hangingPunct="1"/>
            <a:r>
              <a:rPr kumimoji="1" lang="en-US" altLang="zh-CN" sz="2400" b="1">
                <a:solidFill>
                  <a:schemeClr val="bg2"/>
                </a:solidFill>
                <a:latin typeface="Times New Roman" pitchFamily="18" charset="0"/>
              </a:rPr>
              <a:t>       a[i]=10;</a:t>
            </a:r>
          </a:p>
        </p:txBody>
      </p:sp>
      <p:sp>
        <p:nvSpPr>
          <p:cNvPr id="64528" name="Text Box 16"/>
          <p:cNvSpPr txBox="1">
            <a:spLocks noChangeArrowheads="1"/>
          </p:cNvSpPr>
          <p:nvPr/>
        </p:nvSpPr>
        <p:spPr bwMode="auto">
          <a:xfrm>
            <a:off x="957263" y="498475"/>
            <a:ext cx="3344483"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400" b="1" dirty="0">
                <a:solidFill>
                  <a:schemeClr val="bg2"/>
                </a:solidFill>
                <a:latin typeface="Times New Roman" pitchFamily="18" charset="0"/>
              </a:rPr>
              <a:t>例   </a:t>
            </a:r>
            <a:r>
              <a:rPr kumimoji="1" lang="en-US" altLang="zh-CN" sz="2400" b="1" dirty="0">
                <a:solidFill>
                  <a:schemeClr val="bg2"/>
                </a:solidFill>
                <a:latin typeface="Times New Roman" pitchFamily="18" charset="0"/>
              </a:rPr>
              <a:t>char   name[0];</a:t>
            </a:r>
          </a:p>
          <a:p>
            <a:pPr eaLnBrk="1" hangingPunct="1"/>
            <a:r>
              <a:rPr kumimoji="1" lang="en-US" altLang="zh-CN" sz="2400" b="1" dirty="0">
                <a:solidFill>
                  <a:schemeClr val="bg2"/>
                </a:solidFill>
                <a:latin typeface="Times New Roman" pitchFamily="18" charset="0"/>
              </a:rPr>
              <a:t>       float    weight[10.3];</a:t>
            </a:r>
          </a:p>
          <a:p>
            <a:pPr eaLnBrk="1" hangingPunct="1"/>
            <a:r>
              <a:rPr kumimoji="1" lang="en-US" altLang="zh-CN" sz="2400" b="1" dirty="0">
                <a:solidFill>
                  <a:schemeClr val="bg2"/>
                </a:solidFill>
                <a:latin typeface="Times New Roman" pitchFamily="18" charset="0"/>
              </a:rPr>
              <a:t>       </a:t>
            </a:r>
            <a:r>
              <a:rPr kumimoji="1" lang="en-US" altLang="zh-CN" sz="2400" b="1" dirty="0" err="1">
                <a:solidFill>
                  <a:schemeClr val="bg2"/>
                </a:solidFill>
                <a:latin typeface="Times New Roman" pitchFamily="18" charset="0"/>
              </a:rPr>
              <a:t>int</a:t>
            </a:r>
            <a:r>
              <a:rPr kumimoji="1" lang="en-US" altLang="zh-CN" sz="2400" b="1" dirty="0">
                <a:solidFill>
                  <a:schemeClr val="bg2"/>
                </a:solidFill>
                <a:latin typeface="Times New Roman" pitchFamily="18" charset="0"/>
              </a:rPr>
              <a:t>  array[-100];</a:t>
            </a:r>
          </a:p>
        </p:txBody>
      </p:sp>
      <p:sp>
        <p:nvSpPr>
          <p:cNvPr id="64530" name="Text Box 18"/>
          <p:cNvSpPr txBox="1">
            <a:spLocks noChangeArrowheads="1"/>
          </p:cNvSpPr>
          <p:nvPr/>
        </p:nvSpPr>
        <p:spPr bwMode="auto">
          <a:xfrm>
            <a:off x="4624388" y="498475"/>
            <a:ext cx="46228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400" b="1">
                <a:solidFill>
                  <a:schemeClr val="bg2"/>
                </a:solidFill>
                <a:latin typeface="Times New Roman" pitchFamily="18" charset="0"/>
              </a:rPr>
              <a:t>例   </a:t>
            </a:r>
            <a:r>
              <a:rPr kumimoji="1" lang="en-US" altLang="zh-CN" sz="2400" b="1">
                <a:solidFill>
                  <a:srgbClr val="0000FF"/>
                </a:solidFill>
                <a:latin typeface="Times New Roman" pitchFamily="18" charset="0"/>
              </a:rPr>
              <a:t>char   str[]=“Hello”;</a:t>
            </a:r>
          </a:p>
          <a:p>
            <a:pPr eaLnBrk="1" hangingPunct="1"/>
            <a:r>
              <a:rPr kumimoji="1" lang="en-US" altLang="zh-CN" sz="2400" b="1">
                <a:solidFill>
                  <a:schemeClr val="bg2"/>
                </a:solidFill>
                <a:latin typeface="Times New Roman" pitchFamily="18" charset="0"/>
              </a:rPr>
              <a:t>       </a:t>
            </a:r>
            <a:r>
              <a:rPr kumimoji="1" lang="en-US" altLang="zh-CN" sz="2400" b="1">
                <a:solidFill>
                  <a:srgbClr val="FF3300"/>
                </a:solidFill>
                <a:latin typeface="Times New Roman" pitchFamily="18" charset="0"/>
              </a:rPr>
              <a:t>char   str[]={‘H’,‘e’,‘l’,‘l’,‘o’};</a:t>
            </a:r>
            <a:endParaRPr kumimoji="1" lang="en-US" altLang="zh-CN" sz="2400" b="1">
              <a:solidFill>
                <a:schemeClr val="bg2"/>
              </a:solidFill>
              <a:latin typeface="Times New Roman" pitchFamily="18" charset="0"/>
            </a:endParaRPr>
          </a:p>
        </p:txBody>
      </p:sp>
      <p:grpSp>
        <p:nvGrpSpPr>
          <p:cNvPr id="64558" name="Group 46"/>
          <p:cNvGrpSpPr>
            <a:grpSpLocks/>
          </p:cNvGrpSpPr>
          <p:nvPr/>
        </p:nvGrpSpPr>
        <p:grpSpPr bwMode="auto">
          <a:xfrm>
            <a:off x="5341938" y="1922462"/>
            <a:ext cx="3344862" cy="1779587"/>
            <a:chOff x="3365" y="1029"/>
            <a:chExt cx="2107" cy="1121"/>
          </a:xfrm>
        </p:grpSpPr>
        <p:grpSp>
          <p:nvGrpSpPr>
            <p:cNvPr id="48150" name="Group 45"/>
            <p:cNvGrpSpPr>
              <a:grpSpLocks/>
            </p:cNvGrpSpPr>
            <p:nvPr/>
          </p:nvGrpSpPr>
          <p:grpSpPr bwMode="auto">
            <a:xfrm>
              <a:off x="3377" y="1656"/>
              <a:ext cx="1855" cy="494"/>
              <a:chOff x="3293" y="1992"/>
              <a:chExt cx="1855" cy="494"/>
            </a:xfrm>
          </p:grpSpPr>
          <p:sp>
            <p:nvSpPr>
              <p:cNvPr id="48165" name="Rectangle 31"/>
              <p:cNvSpPr>
                <a:spLocks noChangeArrowheads="1"/>
              </p:cNvSpPr>
              <p:nvPr/>
            </p:nvSpPr>
            <p:spPr bwMode="auto">
              <a:xfrm>
                <a:off x="3293" y="2183"/>
                <a:ext cx="1855" cy="301"/>
              </a:xfrm>
              <a:prstGeom prst="rect">
                <a:avLst/>
              </a:prstGeom>
              <a:solidFill>
                <a:schemeClr val="tx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r>
                  <a:rPr kumimoji="1" lang="en-US" altLang="zh-CN" sz="2000">
                    <a:solidFill>
                      <a:schemeClr val="bg2"/>
                    </a:solidFill>
                    <a:latin typeface="宋体" charset="-122"/>
                  </a:rPr>
                  <a:t>h    e    l    l   o</a:t>
                </a:r>
                <a:endParaRPr kumimoji="1" lang="en-US" altLang="zh-CN" sz="4000">
                  <a:latin typeface="Times New Roman" pitchFamily="18" charset="0"/>
                </a:endParaRPr>
              </a:p>
            </p:txBody>
          </p:sp>
          <p:sp>
            <p:nvSpPr>
              <p:cNvPr id="48166" name="Line 32"/>
              <p:cNvSpPr>
                <a:spLocks noChangeShapeType="1"/>
              </p:cNvSpPr>
              <p:nvPr/>
            </p:nvSpPr>
            <p:spPr bwMode="auto">
              <a:xfrm>
                <a:off x="4404" y="2219"/>
                <a:ext cx="0" cy="267"/>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7" name="Line 33"/>
              <p:cNvSpPr>
                <a:spLocks noChangeShapeType="1"/>
              </p:cNvSpPr>
              <p:nvPr/>
            </p:nvSpPr>
            <p:spPr bwMode="auto">
              <a:xfrm>
                <a:off x="3671" y="2218"/>
                <a:ext cx="0" cy="267"/>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8" name="Line 34"/>
              <p:cNvSpPr>
                <a:spLocks noChangeShapeType="1"/>
              </p:cNvSpPr>
              <p:nvPr/>
            </p:nvSpPr>
            <p:spPr bwMode="auto">
              <a:xfrm>
                <a:off x="4037" y="2218"/>
                <a:ext cx="0" cy="267"/>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9" name="Line 35"/>
              <p:cNvSpPr>
                <a:spLocks noChangeShapeType="1"/>
              </p:cNvSpPr>
              <p:nvPr/>
            </p:nvSpPr>
            <p:spPr bwMode="auto">
              <a:xfrm>
                <a:off x="4793" y="2206"/>
                <a:ext cx="0" cy="267"/>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170" name="Group 36"/>
              <p:cNvGrpSpPr>
                <a:grpSpLocks/>
              </p:cNvGrpSpPr>
              <p:nvPr/>
            </p:nvGrpSpPr>
            <p:grpSpPr bwMode="auto">
              <a:xfrm>
                <a:off x="3384" y="1992"/>
                <a:ext cx="1652" cy="231"/>
                <a:chOff x="3230" y="1800"/>
                <a:chExt cx="1652" cy="231"/>
              </a:xfrm>
            </p:grpSpPr>
            <p:sp>
              <p:nvSpPr>
                <p:cNvPr id="48171" name="Text Box 37"/>
                <p:cNvSpPr txBox="1">
                  <a:spLocks noChangeArrowheads="1"/>
                </p:cNvSpPr>
                <p:nvPr/>
              </p:nvSpPr>
              <p:spPr bwMode="auto">
                <a:xfrm>
                  <a:off x="3230"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0</a:t>
                  </a:r>
                </a:p>
              </p:txBody>
            </p:sp>
            <p:sp>
              <p:nvSpPr>
                <p:cNvPr id="48172" name="Text Box 38"/>
                <p:cNvSpPr txBox="1">
                  <a:spLocks noChangeArrowheads="1"/>
                </p:cNvSpPr>
                <p:nvPr/>
              </p:nvSpPr>
              <p:spPr bwMode="auto">
                <a:xfrm>
                  <a:off x="3962"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2</a:t>
                  </a:r>
                </a:p>
              </p:txBody>
            </p:sp>
            <p:sp>
              <p:nvSpPr>
                <p:cNvPr id="48173" name="Text Box 39"/>
                <p:cNvSpPr txBox="1">
                  <a:spLocks noChangeArrowheads="1"/>
                </p:cNvSpPr>
                <p:nvPr/>
              </p:nvSpPr>
              <p:spPr bwMode="auto">
                <a:xfrm>
                  <a:off x="4328"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3</a:t>
                  </a:r>
                </a:p>
              </p:txBody>
            </p:sp>
            <p:sp>
              <p:nvSpPr>
                <p:cNvPr id="48174" name="Text Box 40"/>
                <p:cNvSpPr txBox="1">
                  <a:spLocks noChangeArrowheads="1"/>
                </p:cNvSpPr>
                <p:nvPr/>
              </p:nvSpPr>
              <p:spPr bwMode="auto">
                <a:xfrm>
                  <a:off x="3596"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1</a:t>
                  </a:r>
                </a:p>
              </p:txBody>
            </p:sp>
            <p:sp>
              <p:nvSpPr>
                <p:cNvPr id="48175" name="Text Box 41"/>
                <p:cNvSpPr txBox="1">
                  <a:spLocks noChangeArrowheads="1"/>
                </p:cNvSpPr>
                <p:nvPr/>
              </p:nvSpPr>
              <p:spPr bwMode="auto">
                <a:xfrm>
                  <a:off x="4694"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4</a:t>
                  </a:r>
                </a:p>
              </p:txBody>
            </p:sp>
          </p:grpSp>
        </p:grpSp>
        <p:grpSp>
          <p:nvGrpSpPr>
            <p:cNvPr id="48151" name="Group 44"/>
            <p:cNvGrpSpPr>
              <a:grpSpLocks/>
            </p:cNvGrpSpPr>
            <p:nvPr/>
          </p:nvGrpSpPr>
          <p:grpSpPr bwMode="auto">
            <a:xfrm>
              <a:off x="3365" y="1029"/>
              <a:ext cx="2107" cy="509"/>
              <a:chOff x="3365" y="1029"/>
              <a:chExt cx="2107" cy="509"/>
            </a:xfrm>
          </p:grpSpPr>
          <p:sp>
            <p:nvSpPr>
              <p:cNvPr id="48152" name="Rectangle 20"/>
              <p:cNvSpPr>
                <a:spLocks noChangeArrowheads="1"/>
              </p:cNvSpPr>
              <p:nvPr/>
            </p:nvSpPr>
            <p:spPr bwMode="auto">
              <a:xfrm>
                <a:off x="3365" y="1235"/>
                <a:ext cx="2107" cy="301"/>
              </a:xfrm>
              <a:prstGeom prst="rect">
                <a:avLst/>
              </a:prstGeom>
              <a:solidFill>
                <a:schemeClr val="tx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4000">
                    <a:latin typeface="Times New Roman" pitchFamily="18" charset="0"/>
                  </a:rPr>
                  <a:t> </a:t>
                </a:r>
                <a:r>
                  <a:rPr kumimoji="1" lang="en-US" altLang="zh-CN" sz="2000">
                    <a:solidFill>
                      <a:schemeClr val="bg2"/>
                    </a:solidFill>
                    <a:latin typeface="宋体" charset="-122"/>
                  </a:rPr>
                  <a:t>h    e    l    l   o </a:t>
                </a:r>
                <a:r>
                  <a:rPr kumimoji="1" lang="en-US" altLang="zh-CN" sz="2000">
                    <a:solidFill>
                      <a:srgbClr val="FF3300"/>
                    </a:solidFill>
                    <a:latin typeface="宋体" charset="-122"/>
                  </a:rPr>
                  <a:t>\0</a:t>
                </a:r>
                <a:endParaRPr kumimoji="1" lang="en-US" altLang="zh-CN" sz="4000">
                  <a:latin typeface="Times New Roman" pitchFamily="18" charset="0"/>
                </a:endParaRPr>
              </a:p>
            </p:txBody>
          </p:sp>
          <p:sp>
            <p:nvSpPr>
              <p:cNvPr id="48153" name="Line 21"/>
              <p:cNvSpPr>
                <a:spLocks noChangeShapeType="1"/>
              </p:cNvSpPr>
              <p:nvPr/>
            </p:nvSpPr>
            <p:spPr bwMode="auto">
              <a:xfrm>
                <a:off x="4476" y="1271"/>
                <a:ext cx="0" cy="26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4" name="Line 22"/>
              <p:cNvSpPr>
                <a:spLocks noChangeShapeType="1"/>
              </p:cNvSpPr>
              <p:nvPr/>
            </p:nvSpPr>
            <p:spPr bwMode="auto">
              <a:xfrm>
                <a:off x="3743" y="1270"/>
                <a:ext cx="0" cy="26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5" name="Line 23"/>
              <p:cNvSpPr>
                <a:spLocks noChangeShapeType="1"/>
              </p:cNvSpPr>
              <p:nvPr/>
            </p:nvSpPr>
            <p:spPr bwMode="auto">
              <a:xfrm>
                <a:off x="4109" y="1270"/>
                <a:ext cx="0" cy="26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6" name="Line 24"/>
              <p:cNvSpPr>
                <a:spLocks noChangeShapeType="1"/>
              </p:cNvSpPr>
              <p:nvPr/>
            </p:nvSpPr>
            <p:spPr bwMode="auto">
              <a:xfrm>
                <a:off x="4865" y="1258"/>
                <a:ext cx="0" cy="26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157" name="Group 25"/>
              <p:cNvGrpSpPr>
                <a:grpSpLocks/>
              </p:cNvGrpSpPr>
              <p:nvPr/>
            </p:nvGrpSpPr>
            <p:grpSpPr bwMode="auto">
              <a:xfrm>
                <a:off x="3456" y="1044"/>
                <a:ext cx="1652" cy="231"/>
                <a:chOff x="3230" y="1800"/>
                <a:chExt cx="1652" cy="231"/>
              </a:xfrm>
            </p:grpSpPr>
            <p:sp>
              <p:nvSpPr>
                <p:cNvPr id="48160" name="Text Box 26"/>
                <p:cNvSpPr txBox="1">
                  <a:spLocks noChangeArrowheads="1"/>
                </p:cNvSpPr>
                <p:nvPr/>
              </p:nvSpPr>
              <p:spPr bwMode="auto">
                <a:xfrm>
                  <a:off x="3230"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0</a:t>
                  </a:r>
                </a:p>
              </p:txBody>
            </p:sp>
            <p:sp>
              <p:nvSpPr>
                <p:cNvPr id="48161" name="Text Box 27"/>
                <p:cNvSpPr txBox="1">
                  <a:spLocks noChangeArrowheads="1"/>
                </p:cNvSpPr>
                <p:nvPr/>
              </p:nvSpPr>
              <p:spPr bwMode="auto">
                <a:xfrm>
                  <a:off x="3962"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2</a:t>
                  </a:r>
                </a:p>
              </p:txBody>
            </p:sp>
            <p:sp>
              <p:nvSpPr>
                <p:cNvPr id="48162" name="Text Box 28"/>
                <p:cNvSpPr txBox="1">
                  <a:spLocks noChangeArrowheads="1"/>
                </p:cNvSpPr>
                <p:nvPr/>
              </p:nvSpPr>
              <p:spPr bwMode="auto">
                <a:xfrm>
                  <a:off x="4328"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3</a:t>
                  </a:r>
                </a:p>
              </p:txBody>
            </p:sp>
            <p:sp>
              <p:nvSpPr>
                <p:cNvPr id="48163" name="Text Box 29"/>
                <p:cNvSpPr txBox="1">
                  <a:spLocks noChangeArrowheads="1"/>
                </p:cNvSpPr>
                <p:nvPr/>
              </p:nvSpPr>
              <p:spPr bwMode="auto">
                <a:xfrm>
                  <a:off x="3596"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1</a:t>
                  </a:r>
                </a:p>
              </p:txBody>
            </p:sp>
            <p:sp>
              <p:nvSpPr>
                <p:cNvPr id="48164" name="Text Box 30"/>
                <p:cNvSpPr txBox="1">
                  <a:spLocks noChangeArrowheads="1"/>
                </p:cNvSpPr>
                <p:nvPr/>
              </p:nvSpPr>
              <p:spPr bwMode="auto">
                <a:xfrm>
                  <a:off x="4694" y="18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1800">
                      <a:solidFill>
                        <a:schemeClr val="bg2"/>
                      </a:solidFill>
                      <a:latin typeface="Times New Roman" pitchFamily="18" charset="0"/>
                    </a:rPr>
                    <a:t>4</a:t>
                  </a:r>
                </a:p>
              </p:txBody>
            </p:sp>
          </p:grpSp>
          <p:sp>
            <p:nvSpPr>
              <p:cNvPr id="48158" name="Line 42"/>
              <p:cNvSpPr>
                <a:spLocks noChangeShapeType="1"/>
              </p:cNvSpPr>
              <p:nvPr/>
            </p:nvSpPr>
            <p:spPr bwMode="auto">
              <a:xfrm>
                <a:off x="5165" y="1246"/>
                <a:ext cx="0" cy="26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9" name="Text Box 43"/>
              <p:cNvSpPr txBox="1">
                <a:spLocks noChangeArrowheads="1"/>
              </p:cNvSpPr>
              <p:nvPr/>
            </p:nvSpPr>
            <p:spPr bwMode="auto">
              <a:xfrm>
                <a:off x="5247" y="1029"/>
                <a:ext cx="19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solidFill>
                      <a:schemeClr val="bg2"/>
                    </a:solidFill>
                    <a:latin typeface="Times New Roman" pitchFamily="18" charset="0"/>
                  </a:rPr>
                  <a:t>5</a:t>
                </a:r>
              </a:p>
            </p:txBody>
          </p:sp>
        </p:grpSp>
      </p:grpSp>
      <p:grpSp>
        <p:nvGrpSpPr>
          <p:cNvPr id="64561" name="Group 49"/>
          <p:cNvGrpSpPr>
            <a:grpSpLocks/>
          </p:cNvGrpSpPr>
          <p:nvPr/>
        </p:nvGrpSpPr>
        <p:grpSpPr bwMode="auto">
          <a:xfrm>
            <a:off x="3324225" y="609600"/>
            <a:ext cx="828675" cy="1085850"/>
            <a:chOff x="2472" y="2268"/>
            <a:chExt cx="192" cy="216"/>
          </a:xfrm>
        </p:grpSpPr>
        <p:sp>
          <p:nvSpPr>
            <p:cNvPr id="48148" name="Line 47"/>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9" name="Line 48"/>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4562" name="Group 50"/>
          <p:cNvGrpSpPr>
            <a:grpSpLocks/>
          </p:cNvGrpSpPr>
          <p:nvPr/>
        </p:nvGrpSpPr>
        <p:grpSpPr bwMode="auto">
          <a:xfrm>
            <a:off x="2914650" y="2800350"/>
            <a:ext cx="304800" cy="342900"/>
            <a:chOff x="2472" y="2268"/>
            <a:chExt cx="192" cy="216"/>
          </a:xfrm>
        </p:grpSpPr>
        <p:sp>
          <p:nvSpPr>
            <p:cNvPr id="48146" name="Line 51"/>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7" name="Line 52"/>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4565" name="Group 53"/>
          <p:cNvGrpSpPr>
            <a:grpSpLocks/>
          </p:cNvGrpSpPr>
          <p:nvPr/>
        </p:nvGrpSpPr>
        <p:grpSpPr bwMode="auto">
          <a:xfrm>
            <a:off x="3581400" y="3848100"/>
            <a:ext cx="304800" cy="342900"/>
            <a:chOff x="2472" y="2268"/>
            <a:chExt cx="192" cy="216"/>
          </a:xfrm>
        </p:grpSpPr>
        <p:sp>
          <p:nvSpPr>
            <p:cNvPr id="48144" name="Line 54"/>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5" name="Line 55"/>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4568" name="Group 56"/>
          <p:cNvGrpSpPr>
            <a:grpSpLocks/>
          </p:cNvGrpSpPr>
          <p:nvPr/>
        </p:nvGrpSpPr>
        <p:grpSpPr bwMode="auto">
          <a:xfrm>
            <a:off x="4343400" y="4914900"/>
            <a:ext cx="304800" cy="342900"/>
            <a:chOff x="2472" y="2268"/>
            <a:chExt cx="192" cy="216"/>
          </a:xfrm>
        </p:grpSpPr>
        <p:sp>
          <p:nvSpPr>
            <p:cNvPr id="48142" name="Line 57"/>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3" name="Line 58"/>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528"/>
                                        </p:tgtEl>
                                        <p:attrNameLst>
                                          <p:attrName>style.visibility</p:attrName>
                                        </p:attrNameLst>
                                      </p:cBhvr>
                                      <p:to>
                                        <p:strVal val="visible"/>
                                      </p:to>
                                    </p:set>
                                    <p:animEffect transition="in" filter="box(out)">
                                      <p:cBhvr>
                                        <p:cTn id="7" dur="500"/>
                                        <p:tgtEl>
                                          <p:spTgt spid="6452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4561"/>
                                        </p:tgtEl>
                                        <p:attrNameLst>
                                          <p:attrName>style.visibility</p:attrName>
                                        </p:attrNameLst>
                                      </p:cBhvr>
                                      <p:to>
                                        <p:strVal val="visible"/>
                                      </p:to>
                                    </p:set>
                                    <p:animEffect transition="in" filter="box(out)">
                                      <p:cBhvr>
                                        <p:cTn id="12" dur="500"/>
                                        <p:tgtEl>
                                          <p:spTgt spid="6456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4527"/>
                                        </p:tgtEl>
                                        <p:attrNameLst>
                                          <p:attrName>style.visibility</p:attrName>
                                        </p:attrNameLst>
                                      </p:cBhvr>
                                      <p:to>
                                        <p:strVal val="visible"/>
                                      </p:to>
                                    </p:set>
                                    <p:animEffect transition="in" filter="box(out)">
                                      <p:cBhvr>
                                        <p:cTn id="17" dur="500"/>
                                        <p:tgtEl>
                                          <p:spTgt spid="6452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4562"/>
                                        </p:tgtEl>
                                        <p:attrNameLst>
                                          <p:attrName>style.visibility</p:attrName>
                                        </p:attrNameLst>
                                      </p:cBhvr>
                                      <p:to>
                                        <p:strVal val="visible"/>
                                      </p:to>
                                    </p:set>
                                    <p:animEffect transition="in" filter="box(out)">
                                      <p:cBhvr>
                                        <p:cTn id="22" dur="500"/>
                                        <p:tgtEl>
                                          <p:spTgt spid="64562"/>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4526"/>
                                        </p:tgtEl>
                                        <p:attrNameLst>
                                          <p:attrName>style.visibility</p:attrName>
                                        </p:attrNameLst>
                                      </p:cBhvr>
                                      <p:to>
                                        <p:strVal val="visible"/>
                                      </p:to>
                                    </p:set>
                                    <p:animEffect transition="in" filter="box(out)">
                                      <p:cBhvr>
                                        <p:cTn id="27" dur="500"/>
                                        <p:tgtEl>
                                          <p:spTgt spid="64526"/>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64565"/>
                                        </p:tgtEl>
                                        <p:attrNameLst>
                                          <p:attrName>style.visibility</p:attrName>
                                        </p:attrNameLst>
                                      </p:cBhvr>
                                      <p:to>
                                        <p:strVal val="visible"/>
                                      </p:to>
                                    </p:set>
                                    <p:animEffect transition="in" filter="box(out)">
                                      <p:cBhvr>
                                        <p:cTn id="32" dur="500"/>
                                        <p:tgtEl>
                                          <p:spTgt spid="64565"/>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4525"/>
                                        </p:tgtEl>
                                        <p:attrNameLst>
                                          <p:attrName>style.visibility</p:attrName>
                                        </p:attrNameLst>
                                      </p:cBhvr>
                                      <p:to>
                                        <p:strVal val="visible"/>
                                      </p:to>
                                    </p:set>
                                    <p:animEffect transition="in" filter="box(out)">
                                      <p:cBhvr>
                                        <p:cTn id="37" dur="500"/>
                                        <p:tgtEl>
                                          <p:spTgt spid="64525"/>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64568"/>
                                        </p:tgtEl>
                                        <p:attrNameLst>
                                          <p:attrName>style.visibility</p:attrName>
                                        </p:attrNameLst>
                                      </p:cBhvr>
                                      <p:to>
                                        <p:strVal val="visible"/>
                                      </p:to>
                                    </p:set>
                                    <p:animEffect transition="in" filter="box(out)">
                                      <p:cBhvr>
                                        <p:cTn id="42" dur="500"/>
                                        <p:tgtEl>
                                          <p:spTgt spid="64568"/>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4514"/>
                                        </p:tgtEl>
                                        <p:attrNameLst>
                                          <p:attrName>style.visibility</p:attrName>
                                        </p:attrNameLst>
                                      </p:cBhvr>
                                      <p:to>
                                        <p:strVal val="visible"/>
                                      </p:to>
                                    </p:set>
                                    <p:animEffect transition="in" filter="box(out)">
                                      <p:cBhvr>
                                        <p:cTn id="47" dur="500"/>
                                        <p:tgtEl>
                                          <p:spTgt spid="64514"/>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64529"/>
                                        </p:tgtEl>
                                        <p:attrNameLst>
                                          <p:attrName>style.visibility</p:attrName>
                                        </p:attrNameLst>
                                      </p:cBhvr>
                                      <p:to>
                                        <p:strVal val="visible"/>
                                      </p:to>
                                    </p:set>
                                    <p:animEffect transition="in" filter="box(out)">
                                      <p:cBhvr>
                                        <p:cTn id="52" dur="500"/>
                                        <p:tgtEl>
                                          <p:spTgt spid="64529"/>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4530"/>
                                        </p:tgtEl>
                                        <p:attrNameLst>
                                          <p:attrName>style.visibility</p:attrName>
                                        </p:attrNameLst>
                                      </p:cBhvr>
                                      <p:to>
                                        <p:strVal val="visible"/>
                                      </p:to>
                                    </p:set>
                                    <p:animEffect transition="in" filter="box(out)">
                                      <p:cBhvr>
                                        <p:cTn id="57" dur="500"/>
                                        <p:tgtEl>
                                          <p:spTgt spid="64530"/>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64558"/>
                                        </p:tgtEl>
                                        <p:attrNameLst>
                                          <p:attrName>style.visibility</p:attrName>
                                        </p:attrNameLst>
                                      </p:cBhvr>
                                      <p:to>
                                        <p:strVal val="visible"/>
                                      </p:to>
                                    </p:set>
                                    <p:animEffect transition="in" filter="box(out)">
                                      <p:cBhvr>
                                        <p:cTn id="62" dur="500"/>
                                        <p:tgtEl>
                                          <p:spTgt spid="64558"/>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25" grpId="0" autoUpdateAnimBg="0"/>
      <p:bldP spid="64526" grpId="0" autoUpdateAnimBg="0"/>
      <p:bldP spid="64527" grpId="0" autoUpdateAnimBg="0"/>
      <p:bldP spid="64528" grpId="0" autoUpdateAnimBg="0"/>
      <p:bldP spid="6453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76</a:t>
            </a:fld>
            <a:endParaRPr lang="en-US" altLang="zh-CN" sz="1400" b="0"/>
          </a:p>
        </p:txBody>
      </p:sp>
      <p:sp>
        <p:nvSpPr>
          <p:cNvPr id="8" name="Rectangle 2"/>
          <p:cNvSpPr>
            <a:spLocks noChangeArrowheads="1"/>
          </p:cNvSpPr>
          <p:nvPr/>
        </p:nvSpPr>
        <p:spPr bwMode="auto">
          <a:xfrm>
            <a:off x="812383" y="2468417"/>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5400" b="1" dirty="0">
                <a:solidFill>
                  <a:schemeClr val="tx2"/>
                </a:solidFill>
              </a:rPr>
              <a:t>习题讲解</a:t>
            </a:r>
            <a:endParaRPr lang="en-US" altLang="zh-CN" sz="5400" b="1" dirty="0">
              <a:solidFill>
                <a:schemeClr val="tx2"/>
              </a:solidFill>
            </a:endParaRPr>
          </a:p>
        </p:txBody>
      </p:sp>
    </p:spTree>
    <p:extLst>
      <p:ext uri="{BB962C8B-B14F-4D97-AF65-F5344CB8AC3E}">
        <p14:creationId xmlns:p14="http://schemas.microsoft.com/office/powerpoint/2010/main" val="158029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38918" y="401732"/>
            <a:ext cx="8670925" cy="1535670"/>
          </a:xfrm>
          <a:prstGeom prst="rect">
            <a:avLst/>
          </a:prstGeom>
          <a:noFill/>
          <a:ln w="127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5000"/>
              </a:lnSpc>
              <a:spcBef>
                <a:spcPct val="50000"/>
              </a:spcBef>
            </a:pPr>
            <a:r>
              <a:rPr kumimoji="1" lang="zh-CN" altLang="en-US" sz="2500" b="1" dirty="0">
                <a:solidFill>
                  <a:srgbClr val="640424"/>
                </a:solidFill>
              </a:rPr>
              <a:t>例：若有如下定义</a:t>
            </a:r>
          </a:p>
          <a:p>
            <a:pPr algn="just">
              <a:lnSpc>
                <a:spcPct val="90000"/>
              </a:lnSpc>
              <a:spcBef>
                <a:spcPct val="50000"/>
              </a:spcBef>
            </a:pPr>
            <a:r>
              <a:rPr kumimoji="1" lang="en-US" altLang="zh-CN" sz="2500" b="1" dirty="0" err="1">
                <a:solidFill>
                  <a:srgbClr val="1A0599"/>
                </a:solidFill>
              </a:rPr>
              <a:t>int</a:t>
            </a:r>
            <a:r>
              <a:rPr kumimoji="1" lang="en-US" altLang="zh-CN" sz="2500" b="1" dirty="0">
                <a:solidFill>
                  <a:srgbClr val="1A0599"/>
                </a:solidFill>
              </a:rPr>
              <a:t>  a [9];</a:t>
            </a:r>
          </a:p>
          <a:p>
            <a:pPr>
              <a:lnSpc>
                <a:spcPct val="95000"/>
              </a:lnSpc>
              <a:spcBef>
                <a:spcPct val="50000"/>
              </a:spcBef>
            </a:pPr>
            <a:r>
              <a:rPr kumimoji="1" lang="zh-CN" altLang="en-US" sz="2500" b="1" dirty="0">
                <a:solidFill>
                  <a:srgbClr val="1A0599"/>
                </a:solidFill>
                <a:latin typeface="宋体" charset="-122"/>
              </a:rPr>
              <a:t>则数组</a:t>
            </a:r>
            <a:r>
              <a:rPr kumimoji="1" lang="en-US" altLang="zh-CN" sz="2500" b="1" dirty="0">
                <a:solidFill>
                  <a:srgbClr val="1A0599"/>
                </a:solidFill>
              </a:rPr>
              <a:t>a</a:t>
            </a:r>
            <a:r>
              <a:rPr kumimoji="1" lang="zh-CN" altLang="en-US" sz="2500" b="1" dirty="0">
                <a:solidFill>
                  <a:srgbClr val="1A0599"/>
                </a:solidFill>
                <a:latin typeface="宋体" charset="-122"/>
              </a:rPr>
              <a:t>元素下标的上限为</a:t>
            </a:r>
            <a:r>
              <a:rPr kumimoji="1" lang="en-US" altLang="zh-CN" sz="2500" b="1" dirty="0">
                <a:solidFill>
                  <a:srgbClr val="1A0599"/>
                </a:solidFill>
              </a:rPr>
              <a:t>________</a:t>
            </a:r>
            <a:r>
              <a:rPr kumimoji="1" lang="zh-CN" altLang="en-US" sz="2500" b="1" dirty="0">
                <a:solidFill>
                  <a:srgbClr val="1A0599"/>
                </a:solidFill>
                <a:latin typeface="宋体" charset="-122"/>
              </a:rPr>
              <a:t>，下限为</a:t>
            </a:r>
            <a:r>
              <a:rPr kumimoji="1" lang="en-US" altLang="zh-CN" sz="2500" b="1" dirty="0">
                <a:solidFill>
                  <a:srgbClr val="1A0599"/>
                </a:solidFill>
              </a:rPr>
              <a:t>_______</a:t>
            </a:r>
            <a:r>
              <a:rPr kumimoji="1" lang="zh-CN" altLang="en-US" sz="2500" b="1" dirty="0">
                <a:solidFill>
                  <a:srgbClr val="1A0599"/>
                </a:solidFill>
                <a:latin typeface="宋体" charset="-122"/>
              </a:rPr>
              <a:t>。</a:t>
            </a:r>
          </a:p>
        </p:txBody>
      </p:sp>
      <p:sp>
        <p:nvSpPr>
          <p:cNvPr id="72707"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2708"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36614" name="Text Box 6"/>
          <p:cNvSpPr txBox="1">
            <a:spLocks noChangeArrowheads="1"/>
          </p:cNvSpPr>
          <p:nvPr/>
        </p:nvSpPr>
        <p:spPr bwMode="auto">
          <a:xfrm>
            <a:off x="4476600" y="1421734"/>
            <a:ext cx="3159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8</a:t>
            </a:r>
          </a:p>
        </p:txBody>
      </p:sp>
      <p:sp>
        <p:nvSpPr>
          <p:cNvPr id="836615" name="Text Box 7"/>
          <p:cNvSpPr txBox="1">
            <a:spLocks noChangeArrowheads="1"/>
          </p:cNvSpPr>
          <p:nvPr/>
        </p:nvSpPr>
        <p:spPr bwMode="auto">
          <a:xfrm>
            <a:off x="6956887" y="1421734"/>
            <a:ext cx="3159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0</a:t>
            </a:r>
          </a:p>
        </p:txBody>
      </p:sp>
      <p:sp>
        <p:nvSpPr>
          <p:cNvPr id="2" name="矩形 1"/>
          <p:cNvSpPr/>
          <p:nvPr/>
        </p:nvSpPr>
        <p:spPr>
          <a:xfrm>
            <a:off x="238917" y="4354815"/>
            <a:ext cx="8670926" cy="1323439"/>
          </a:xfrm>
          <a:prstGeom prst="rect">
            <a:avLst/>
          </a:prstGeom>
          <a:ln>
            <a:solidFill>
              <a:srgbClr val="0070C0"/>
            </a:solidFill>
          </a:ln>
        </p:spPr>
        <p:txBody>
          <a:bodyPr wrap="square">
            <a:spAutoFit/>
          </a:bodyPr>
          <a:lstStyle/>
          <a:p>
            <a:r>
              <a:rPr kumimoji="1" lang="zh-CN" altLang="en-US" sz="2500" b="1" dirty="0">
                <a:solidFill>
                  <a:srgbClr val="640424"/>
                </a:solidFill>
              </a:rPr>
              <a:t>例：如果</a:t>
            </a:r>
            <a:r>
              <a:rPr kumimoji="1" lang="en-US" altLang="zh-CN" sz="2500" b="1" dirty="0">
                <a:solidFill>
                  <a:srgbClr val="640424"/>
                </a:solidFill>
              </a:rPr>
              <a:t>a[1]=3</a:t>
            </a:r>
            <a:r>
              <a:rPr kumimoji="1" lang="zh-CN" altLang="en-US" sz="2500" b="1" dirty="0">
                <a:solidFill>
                  <a:srgbClr val="640424"/>
                </a:solidFill>
              </a:rPr>
              <a:t>，执行</a:t>
            </a:r>
            <a:r>
              <a:rPr kumimoji="1" lang="en-US" altLang="zh-CN" sz="2500" b="1" dirty="0">
                <a:solidFill>
                  <a:srgbClr val="640424"/>
                </a:solidFill>
              </a:rPr>
              <a:t>b[2]=++a[1]</a:t>
            </a:r>
            <a:r>
              <a:rPr kumimoji="1" lang="zh-CN" altLang="en-US" sz="2500" b="1" dirty="0">
                <a:solidFill>
                  <a:srgbClr val="640424"/>
                </a:solidFill>
              </a:rPr>
              <a:t>；</a:t>
            </a:r>
            <a:r>
              <a:rPr kumimoji="1" lang="en-US" altLang="zh-CN" sz="2500" b="1" dirty="0">
                <a:solidFill>
                  <a:srgbClr val="640424"/>
                </a:solidFill>
              </a:rPr>
              <a:t>c[3]=a[1]++</a:t>
            </a:r>
            <a:r>
              <a:rPr kumimoji="1" lang="zh-CN" altLang="en-US" sz="2500" b="1" dirty="0">
                <a:solidFill>
                  <a:srgbClr val="640424"/>
                </a:solidFill>
              </a:rPr>
              <a:t>；</a:t>
            </a:r>
            <a:r>
              <a:rPr kumimoji="1" lang="en-US" altLang="zh-CN" sz="2500" b="1" dirty="0">
                <a:solidFill>
                  <a:srgbClr val="640424"/>
                </a:solidFill>
              </a:rPr>
              <a:t>b[2]</a:t>
            </a:r>
            <a:r>
              <a:rPr kumimoji="1" lang="zh-CN" altLang="en-US" sz="2500" b="1" dirty="0">
                <a:solidFill>
                  <a:srgbClr val="640424"/>
                </a:solidFill>
              </a:rPr>
              <a:t>和</a:t>
            </a:r>
            <a:r>
              <a:rPr kumimoji="1" lang="en-US" altLang="zh-CN" sz="2500" b="1" dirty="0">
                <a:solidFill>
                  <a:srgbClr val="640424"/>
                </a:solidFill>
              </a:rPr>
              <a:t>c[3]</a:t>
            </a:r>
            <a:r>
              <a:rPr kumimoji="1" lang="zh-CN" altLang="en-US" sz="2500" b="1" dirty="0">
                <a:solidFill>
                  <a:srgbClr val="640424"/>
                </a:solidFill>
              </a:rPr>
              <a:t>的值是</a:t>
            </a:r>
            <a:r>
              <a:rPr kumimoji="1" lang="zh-CN" altLang="en-US" sz="2500" b="1" dirty="0">
                <a:solidFill>
                  <a:srgbClr val="640424"/>
                </a:solidFill>
                <a:sym typeface="Wingdings" pitchFamily="2" charset="2"/>
              </a:rPr>
              <a:t>（     ）</a:t>
            </a:r>
            <a:r>
              <a:rPr kumimoji="1" lang="zh-CN" altLang="en-US" sz="2500" b="1" dirty="0">
                <a:solidFill>
                  <a:srgbClr val="640424"/>
                </a:solidFill>
              </a:rPr>
              <a:t> ；</a:t>
            </a:r>
          </a:p>
          <a:p>
            <a:pPr algn="just" eaLnBrk="1" hangingPunct="1">
              <a:spcBef>
                <a:spcPct val="20000"/>
              </a:spcBef>
            </a:pPr>
            <a:r>
              <a:rPr kumimoji="1" lang="zh-CN" altLang="en-US" sz="2500" dirty="0">
                <a:latin typeface="宋体" charset="-122"/>
              </a:rPr>
              <a:t>  </a:t>
            </a:r>
            <a:r>
              <a:rPr kumimoji="1" lang="en-US" altLang="zh-CN" sz="2500" b="1" dirty="0">
                <a:solidFill>
                  <a:srgbClr val="1A0599"/>
                </a:solidFill>
                <a:latin typeface="楷体_GB2312" pitchFamily="49" charset="-122"/>
                <a:ea typeface="楷体_GB2312" pitchFamily="49" charset="-122"/>
              </a:rPr>
              <a:t>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2</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2</a:t>
            </a: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B</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 </a:t>
            </a: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C</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3</a:t>
            </a: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D</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3</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a:t>
            </a:r>
          </a:p>
        </p:txBody>
      </p:sp>
      <p:sp>
        <p:nvSpPr>
          <p:cNvPr id="9" name="Text Box 7"/>
          <p:cNvSpPr txBox="1">
            <a:spLocks noChangeArrowheads="1"/>
          </p:cNvSpPr>
          <p:nvPr/>
        </p:nvSpPr>
        <p:spPr bwMode="auto">
          <a:xfrm>
            <a:off x="2195736" y="4808571"/>
            <a:ext cx="3952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a:solidFill>
                  <a:srgbClr val="FF0000"/>
                </a:solidFill>
                <a:ea typeface="黑体" pitchFamily="2" charset="-122"/>
              </a:rPr>
              <a:t>B</a:t>
            </a:r>
          </a:p>
        </p:txBody>
      </p:sp>
      <p:grpSp>
        <p:nvGrpSpPr>
          <p:cNvPr id="10" name="Group 50"/>
          <p:cNvGrpSpPr>
            <a:grpSpLocks/>
          </p:cNvGrpSpPr>
          <p:nvPr/>
        </p:nvGrpSpPr>
        <p:grpSpPr bwMode="auto">
          <a:xfrm>
            <a:off x="3366948" y="2886490"/>
            <a:ext cx="815139" cy="905376"/>
            <a:chOff x="2472" y="2268"/>
            <a:chExt cx="192" cy="216"/>
          </a:xfrm>
        </p:grpSpPr>
        <p:sp>
          <p:nvSpPr>
            <p:cNvPr id="11" name="Line 51"/>
            <p:cNvSpPr>
              <a:spLocks noChangeShapeType="1"/>
            </p:cNvSpPr>
            <p:nvPr/>
          </p:nvSpPr>
          <p:spPr bwMode="auto">
            <a:xfrm flipH="1">
              <a:off x="2508" y="2268"/>
              <a:ext cx="120" cy="2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 name="Line 52"/>
            <p:cNvSpPr>
              <a:spLocks noChangeShapeType="1"/>
            </p:cNvSpPr>
            <p:nvPr/>
          </p:nvSpPr>
          <p:spPr bwMode="auto">
            <a:xfrm>
              <a:off x="2472" y="2292"/>
              <a:ext cx="192" cy="19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pic>
        <p:nvPicPr>
          <p:cNvPr id="13" name="Picture 6" descr="png-006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8987" y="5680114"/>
            <a:ext cx="792163" cy="792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2"/>
          <p:cNvSpPr txBox="1">
            <a:spLocks noChangeArrowheads="1"/>
          </p:cNvSpPr>
          <p:nvPr/>
        </p:nvSpPr>
        <p:spPr bwMode="auto">
          <a:xfrm>
            <a:off x="245160" y="2410712"/>
            <a:ext cx="8670925" cy="1458726"/>
          </a:xfrm>
          <a:prstGeom prst="rect">
            <a:avLst/>
          </a:prstGeom>
          <a:noFill/>
          <a:ln w="127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nSpc>
                <a:spcPct val="90000"/>
              </a:lnSpc>
            </a:pPr>
            <a:r>
              <a:rPr kumimoji="1" lang="zh-CN" altLang="en-US" sz="2500" b="1" dirty="0">
                <a:solidFill>
                  <a:srgbClr val="640424"/>
                </a:solidFill>
              </a:rPr>
              <a:t>例：下列程序是否正确 </a:t>
            </a:r>
          </a:p>
          <a:p>
            <a:pPr>
              <a:lnSpc>
                <a:spcPct val="90000"/>
              </a:lnSpc>
            </a:pPr>
            <a:r>
              <a:rPr kumimoji="1" lang="zh-CN" altLang="en-US" sz="2500" b="1" dirty="0">
                <a:solidFill>
                  <a:srgbClr val="1A0599"/>
                </a:solidFill>
                <a:latin typeface="楷体_GB2312" pitchFamily="49" charset="-122"/>
                <a:ea typeface="楷体_GB2312" pitchFamily="49" charset="-122"/>
              </a:rPr>
              <a:t>     </a:t>
            </a:r>
            <a:r>
              <a:rPr kumimoji="1" lang="en-US" altLang="zh-CN" sz="2500" b="1" dirty="0" err="1">
                <a:solidFill>
                  <a:srgbClr val="1A0599"/>
                </a:solidFill>
                <a:latin typeface="楷体_GB2312" pitchFamily="49" charset="-122"/>
                <a:ea typeface="楷体_GB2312" pitchFamily="49" charset="-122"/>
              </a:rPr>
              <a:t>int</a:t>
            </a:r>
            <a:r>
              <a:rPr kumimoji="1" lang="en-US" altLang="zh-CN" sz="2500" b="1" dirty="0">
                <a:solidFill>
                  <a:srgbClr val="1A0599"/>
                </a:solidFill>
                <a:latin typeface="楷体_GB2312" pitchFamily="49" charset="-122"/>
                <a:ea typeface="楷体_GB2312" pitchFamily="49" charset="-122"/>
              </a:rPr>
              <a:t> n;</a:t>
            </a:r>
          </a:p>
          <a:p>
            <a:pPr>
              <a:lnSpc>
                <a:spcPct val="90000"/>
              </a:lnSpc>
            </a:pPr>
            <a:r>
              <a:rPr kumimoji="1" lang="en-US" altLang="zh-CN" sz="2500" b="1" dirty="0">
                <a:solidFill>
                  <a:srgbClr val="1A0599"/>
                </a:solidFill>
                <a:latin typeface="楷体_GB2312" pitchFamily="49" charset="-122"/>
                <a:ea typeface="楷体_GB2312" pitchFamily="49" charset="-122"/>
              </a:rPr>
              <a:t>     </a:t>
            </a:r>
            <a:r>
              <a:rPr kumimoji="1" lang="en-US" altLang="zh-CN" sz="2500" b="1" dirty="0" err="1">
                <a:solidFill>
                  <a:srgbClr val="1A0599"/>
                </a:solidFill>
                <a:latin typeface="楷体_GB2312" pitchFamily="49" charset="-122"/>
                <a:ea typeface="楷体_GB2312" pitchFamily="49" charset="-122"/>
              </a:rPr>
              <a:t>scanf</a:t>
            </a:r>
            <a:r>
              <a:rPr kumimoji="1" lang="en-US" altLang="zh-CN" sz="2500" b="1" dirty="0">
                <a:solidFill>
                  <a:srgbClr val="1A0599"/>
                </a:solidFill>
                <a:latin typeface="楷体_GB2312" pitchFamily="49" charset="-122"/>
                <a:ea typeface="楷体_GB2312" pitchFamily="49" charset="-122"/>
              </a:rPr>
              <a:t>("%</a:t>
            </a:r>
            <a:r>
              <a:rPr kumimoji="1" lang="en-US" altLang="zh-CN" sz="2500" b="1" dirty="0" err="1">
                <a:solidFill>
                  <a:srgbClr val="1A0599"/>
                </a:solidFill>
                <a:latin typeface="楷体_GB2312" pitchFamily="49" charset="-122"/>
                <a:ea typeface="楷体_GB2312" pitchFamily="49" charset="-122"/>
              </a:rPr>
              <a:t>d",&amp;n</a:t>
            </a:r>
            <a:r>
              <a:rPr kumimoji="1" lang="en-US" altLang="zh-CN" sz="2500" b="1" dirty="0">
                <a:solidFill>
                  <a:srgbClr val="1A0599"/>
                </a:solidFill>
                <a:latin typeface="楷体_GB2312" pitchFamily="49" charset="-122"/>
                <a:ea typeface="楷体_GB2312" pitchFamily="49" charset="-122"/>
              </a:rPr>
              <a:t>);</a:t>
            </a:r>
          </a:p>
          <a:p>
            <a:pPr>
              <a:lnSpc>
                <a:spcPct val="90000"/>
              </a:lnSpc>
            </a:pPr>
            <a:r>
              <a:rPr kumimoji="1" lang="en-US" altLang="zh-CN" sz="2500" b="1" dirty="0">
                <a:solidFill>
                  <a:srgbClr val="1A0599"/>
                </a:solidFill>
                <a:latin typeface="楷体_GB2312" pitchFamily="49" charset="-122"/>
                <a:ea typeface="楷体_GB2312" pitchFamily="49" charset="-122"/>
              </a:rPr>
              <a:t>     char </a:t>
            </a:r>
            <a:r>
              <a:rPr kumimoji="1" lang="en-US" altLang="zh-CN" sz="2500" b="1" dirty="0" err="1">
                <a:solidFill>
                  <a:srgbClr val="1A0599"/>
                </a:solidFill>
                <a:latin typeface="楷体_GB2312" pitchFamily="49" charset="-122"/>
                <a:ea typeface="楷体_GB2312" pitchFamily="49" charset="-122"/>
              </a:rPr>
              <a:t>ch</a:t>
            </a:r>
            <a:r>
              <a:rPr kumimoji="1" lang="en-US" altLang="zh-CN" sz="2500" b="1" dirty="0">
                <a:solidFill>
                  <a:srgbClr val="1A0599"/>
                </a:solidFill>
                <a:latin typeface="楷体_GB2312" pitchFamily="49" charset="-122"/>
                <a:ea typeface="楷体_GB2312" pitchFamily="49" charset="-122"/>
              </a:rPr>
              <a:t>[n];</a:t>
            </a:r>
          </a:p>
        </p:txBody>
      </p:sp>
    </p:spTree>
    <p:extLst>
      <p:ext uri="{BB962C8B-B14F-4D97-AF65-F5344CB8AC3E}">
        <p14:creationId xmlns:p14="http://schemas.microsoft.com/office/powerpoint/2010/main" val="241703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barn(inVertical)">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366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366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out)">
                                      <p:cBhvr>
                                        <p:cTn id="25" dur="500"/>
                                        <p:tgtEl>
                                          <p:spTgt spid="10"/>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inVertic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p:bldP spid="836614" grpId="0" autoUpdateAnimBg="0"/>
      <p:bldP spid="836615" grpId="0" autoUpdateAnimBg="0"/>
      <p:bldP spid="2" grpId="0" animBg="1"/>
      <p:bldP spid="9" grpId="0" autoUpdateAnimBg="0"/>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87497" y="3313113"/>
            <a:ext cx="8670925" cy="2012723"/>
          </a:xfrm>
          <a:prstGeom prst="rect">
            <a:avLst/>
          </a:prstGeom>
          <a:noFill/>
          <a:ln w="127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nSpc>
                <a:spcPct val="150000"/>
              </a:lnSpc>
              <a:spcBef>
                <a:spcPct val="50000"/>
              </a:spcBef>
            </a:pPr>
            <a:r>
              <a:rPr kumimoji="1" lang="zh-CN" altLang="en-US" sz="2500" b="1" dirty="0">
                <a:solidFill>
                  <a:srgbClr val="640424"/>
                </a:solidFill>
              </a:rPr>
              <a:t>例：若数组</a:t>
            </a:r>
            <a:r>
              <a:rPr kumimoji="1" lang="en-US" altLang="zh-CN" sz="2500" b="1" dirty="0">
                <a:solidFill>
                  <a:srgbClr val="640424"/>
                </a:solidFill>
              </a:rPr>
              <a:t>a</a:t>
            </a:r>
            <a:r>
              <a:rPr kumimoji="1" lang="zh-CN" altLang="en-US" sz="2500" b="1" dirty="0">
                <a:solidFill>
                  <a:srgbClr val="640424"/>
                </a:solidFill>
              </a:rPr>
              <a:t>有</a:t>
            </a:r>
            <a:r>
              <a:rPr kumimoji="1" lang="en-US" altLang="zh-CN" sz="2500" b="1" dirty="0">
                <a:solidFill>
                  <a:srgbClr val="640424"/>
                </a:solidFill>
              </a:rPr>
              <a:t>m</a:t>
            </a:r>
            <a:r>
              <a:rPr kumimoji="1" lang="zh-CN" altLang="en-US" sz="2500" b="1" dirty="0">
                <a:solidFill>
                  <a:srgbClr val="640424"/>
                </a:solidFill>
              </a:rPr>
              <a:t>列，则</a:t>
            </a:r>
            <a:r>
              <a:rPr kumimoji="1" lang="en-US" altLang="zh-CN" sz="2500" b="1" dirty="0">
                <a:solidFill>
                  <a:srgbClr val="640424"/>
                </a:solidFill>
              </a:rPr>
              <a:t>a[</a:t>
            </a:r>
            <a:r>
              <a:rPr kumimoji="1" lang="en-US" altLang="zh-CN" sz="2500" b="1" dirty="0" err="1">
                <a:solidFill>
                  <a:srgbClr val="640424"/>
                </a:solidFill>
              </a:rPr>
              <a:t>i</a:t>
            </a:r>
            <a:r>
              <a:rPr kumimoji="1" lang="en-US" altLang="zh-CN" sz="2500" b="1" dirty="0">
                <a:solidFill>
                  <a:srgbClr val="640424"/>
                </a:solidFill>
              </a:rPr>
              <a:t>][j]</a:t>
            </a:r>
            <a:r>
              <a:rPr kumimoji="1" lang="zh-CN" altLang="en-US" sz="2500" b="1" dirty="0">
                <a:solidFill>
                  <a:srgbClr val="640424"/>
                </a:solidFill>
              </a:rPr>
              <a:t>之前的数组元素个数为</a:t>
            </a:r>
            <a:r>
              <a:rPr kumimoji="1" lang="en-US" altLang="zh-CN" sz="2500" b="1" dirty="0">
                <a:solidFill>
                  <a:srgbClr val="640424"/>
                </a:solidFill>
              </a:rPr>
              <a:t>(    )</a:t>
            </a:r>
          </a:p>
          <a:p>
            <a:pPr algn="just">
              <a:lnSpc>
                <a:spcPct val="150000"/>
              </a:lnSpc>
            </a:pPr>
            <a:r>
              <a:rPr kumimoji="1" lang="en-US" altLang="zh-CN" sz="2500" b="1" dirty="0">
                <a:solidFill>
                  <a:srgbClr val="1A0599"/>
                </a:solidFill>
                <a:latin typeface="楷体_GB2312" pitchFamily="49" charset="-122"/>
                <a:ea typeface="楷体_GB2312" pitchFamily="49" charset="-122"/>
              </a:rPr>
              <a:t> 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(i-1)*(j-1)           B</a:t>
            </a:r>
            <a:r>
              <a:rPr kumimoji="1" lang="zh-CN" altLang="en-US" sz="2500" b="1" dirty="0">
                <a:solidFill>
                  <a:srgbClr val="1A0599"/>
                </a:solidFill>
                <a:latin typeface="楷体_GB2312" pitchFamily="49" charset="-122"/>
                <a:ea typeface="楷体_GB2312" pitchFamily="49" charset="-122"/>
              </a:rPr>
              <a:t>、</a:t>
            </a:r>
            <a:r>
              <a:rPr kumimoji="1" lang="en-US" altLang="zh-CN" sz="2500" b="1" dirty="0" err="1">
                <a:solidFill>
                  <a:srgbClr val="1A0599"/>
                </a:solidFill>
                <a:latin typeface="楷体_GB2312" pitchFamily="49" charset="-122"/>
                <a:ea typeface="楷体_GB2312" pitchFamily="49" charset="-122"/>
              </a:rPr>
              <a:t>i</a:t>
            </a:r>
            <a:r>
              <a:rPr kumimoji="1" lang="en-US" altLang="zh-CN" sz="2500" b="1" dirty="0">
                <a:solidFill>
                  <a:srgbClr val="1A0599"/>
                </a:solidFill>
                <a:latin typeface="楷体_GB2312" pitchFamily="49" charset="-122"/>
                <a:ea typeface="楷体_GB2312" pitchFamily="49" charset="-122"/>
              </a:rPr>
              <a:t>*m+j+1</a:t>
            </a:r>
          </a:p>
          <a:p>
            <a:pPr>
              <a:lnSpc>
                <a:spcPct val="150000"/>
              </a:lnSpc>
            </a:pPr>
            <a:r>
              <a:rPr kumimoji="1" lang="en-US" altLang="zh-CN" sz="2500" b="1" dirty="0">
                <a:solidFill>
                  <a:srgbClr val="1A0599"/>
                </a:solidFill>
                <a:latin typeface="楷体_GB2312" pitchFamily="49" charset="-122"/>
                <a:ea typeface="楷体_GB2312" pitchFamily="49" charset="-122"/>
              </a:rPr>
              <a:t> C</a:t>
            </a:r>
            <a:r>
              <a:rPr kumimoji="1" lang="zh-CN" altLang="en-US" sz="2500" b="1" dirty="0">
                <a:solidFill>
                  <a:srgbClr val="1A0599"/>
                </a:solidFill>
                <a:latin typeface="楷体_GB2312" pitchFamily="49" charset="-122"/>
                <a:ea typeface="楷体_GB2312" pitchFamily="49" charset="-122"/>
              </a:rPr>
              <a:t>、</a:t>
            </a:r>
            <a:r>
              <a:rPr kumimoji="1" lang="en-US" altLang="zh-CN" sz="2500" b="1" dirty="0" err="1">
                <a:solidFill>
                  <a:srgbClr val="1A0599"/>
                </a:solidFill>
                <a:latin typeface="楷体_GB2312" pitchFamily="49" charset="-122"/>
                <a:ea typeface="楷体_GB2312" pitchFamily="49" charset="-122"/>
              </a:rPr>
              <a:t>i</a:t>
            </a:r>
            <a:r>
              <a:rPr kumimoji="1" lang="en-US" altLang="zh-CN" sz="2500" b="1" dirty="0">
                <a:solidFill>
                  <a:srgbClr val="1A0599"/>
                </a:solidFill>
                <a:latin typeface="楷体_GB2312" pitchFamily="49" charset="-122"/>
                <a:ea typeface="楷体_GB2312" pitchFamily="49" charset="-122"/>
              </a:rPr>
              <a:t>*m+j-1</a:t>
            </a:r>
            <a:r>
              <a:rPr kumimoji="1" lang="en-US" altLang="zh-CN" sz="3400" b="1" dirty="0">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D</a:t>
            </a:r>
            <a:r>
              <a:rPr kumimoji="1" lang="zh-CN" altLang="en-US" sz="2500" b="1" dirty="0">
                <a:solidFill>
                  <a:srgbClr val="1A0599"/>
                </a:solidFill>
                <a:latin typeface="楷体_GB2312" pitchFamily="49" charset="-122"/>
                <a:ea typeface="楷体_GB2312" pitchFamily="49" charset="-122"/>
              </a:rPr>
              <a:t>、</a:t>
            </a:r>
            <a:r>
              <a:rPr kumimoji="1" lang="en-US" altLang="zh-CN" sz="2500" b="1" dirty="0" err="1">
                <a:solidFill>
                  <a:srgbClr val="1A0599"/>
                </a:solidFill>
                <a:latin typeface="楷体_GB2312" pitchFamily="49" charset="-122"/>
                <a:ea typeface="楷体_GB2312" pitchFamily="49" charset="-122"/>
              </a:rPr>
              <a:t>i</a:t>
            </a:r>
            <a:r>
              <a:rPr kumimoji="1" lang="en-US" altLang="zh-CN" sz="2500" b="1" dirty="0">
                <a:solidFill>
                  <a:srgbClr val="1A0599"/>
                </a:solidFill>
                <a:latin typeface="楷体_GB2312" pitchFamily="49" charset="-122"/>
                <a:ea typeface="楷体_GB2312" pitchFamily="49" charset="-122"/>
              </a:rPr>
              <a:t>*</a:t>
            </a:r>
            <a:r>
              <a:rPr kumimoji="1" lang="en-US" altLang="zh-CN" sz="2500" b="1" dirty="0" err="1">
                <a:solidFill>
                  <a:srgbClr val="1A0599"/>
                </a:solidFill>
                <a:latin typeface="楷体_GB2312" pitchFamily="49" charset="-122"/>
                <a:ea typeface="楷体_GB2312" pitchFamily="49" charset="-122"/>
              </a:rPr>
              <a:t>m+j</a:t>
            </a:r>
            <a:r>
              <a:rPr kumimoji="1" lang="en-US" altLang="zh-CN" sz="2500" b="1" dirty="0">
                <a:solidFill>
                  <a:srgbClr val="1A0599"/>
                </a:solidFill>
                <a:latin typeface="楷体_GB2312" pitchFamily="49" charset="-122"/>
                <a:ea typeface="楷体_GB2312" pitchFamily="49" charset="-122"/>
              </a:rPr>
              <a:t> </a:t>
            </a:r>
          </a:p>
        </p:txBody>
      </p:sp>
      <p:sp>
        <p:nvSpPr>
          <p:cNvPr id="72708"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36616" name="Text Box 8"/>
          <p:cNvSpPr txBox="1">
            <a:spLocks noChangeArrowheads="1"/>
          </p:cNvSpPr>
          <p:nvPr/>
        </p:nvSpPr>
        <p:spPr bwMode="auto">
          <a:xfrm>
            <a:off x="7740352" y="3501008"/>
            <a:ext cx="3937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D</a:t>
            </a:r>
          </a:p>
        </p:txBody>
      </p:sp>
      <p:sp>
        <p:nvSpPr>
          <p:cNvPr id="13" name="Text Box 2"/>
          <p:cNvSpPr txBox="1">
            <a:spLocks noChangeArrowheads="1"/>
          </p:cNvSpPr>
          <p:nvPr/>
        </p:nvSpPr>
        <p:spPr bwMode="auto">
          <a:xfrm>
            <a:off x="287498" y="480730"/>
            <a:ext cx="8670925" cy="1920390"/>
          </a:xfrm>
          <a:prstGeom prst="rect">
            <a:avLst/>
          </a:prstGeom>
          <a:solidFill>
            <a:schemeClr val="bg1"/>
          </a:solidFill>
          <a:ln>
            <a:solidFill>
              <a:srgbClr val="0070C0"/>
            </a:solidFill>
          </a:ln>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nSpc>
                <a:spcPct val="150000"/>
              </a:lnSpc>
              <a:spcBef>
                <a:spcPct val="50000"/>
              </a:spcBef>
            </a:pPr>
            <a:r>
              <a:rPr kumimoji="1" lang="zh-CN" altLang="en-US" sz="2500" b="1" dirty="0">
                <a:solidFill>
                  <a:srgbClr val="640424"/>
                </a:solidFill>
              </a:rPr>
              <a:t>例：若有说明：</a:t>
            </a:r>
            <a:r>
              <a:rPr kumimoji="1" lang="en-US" altLang="zh-CN" sz="2500" b="1" dirty="0" err="1">
                <a:solidFill>
                  <a:srgbClr val="640424"/>
                </a:solidFill>
              </a:rPr>
              <a:t>int</a:t>
            </a:r>
            <a:r>
              <a:rPr kumimoji="1" lang="en-US" altLang="zh-CN" sz="2500" b="1" dirty="0">
                <a:solidFill>
                  <a:srgbClr val="640424"/>
                </a:solidFill>
              </a:rPr>
              <a:t>  a[ ][4] = {1,2,3,4,5,6,7,8,9}</a:t>
            </a:r>
            <a:r>
              <a:rPr kumimoji="1" lang="zh-CN" altLang="en-US" sz="2500" b="1" dirty="0">
                <a:solidFill>
                  <a:srgbClr val="640424"/>
                </a:solidFill>
              </a:rPr>
              <a:t>，则数组第一          维的大小为（    ）</a:t>
            </a:r>
            <a:r>
              <a:rPr kumimoji="1" lang="zh-CN" altLang="en-US" sz="3000" b="1" dirty="0">
                <a:solidFill>
                  <a:schemeClr val="bg2"/>
                </a:solidFill>
                <a:latin typeface="楷体_GB2312" pitchFamily="49" charset="-122"/>
                <a:ea typeface="楷体_GB2312" pitchFamily="49" charset="-122"/>
              </a:rPr>
              <a:t>          。</a:t>
            </a:r>
          </a:p>
          <a:p>
            <a:pPr>
              <a:lnSpc>
                <a:spcPct val="150000"/>
              </a:lnSpc>
              <a:spcAft>
                <a:spcPts val="1200"/>
              </a:spcAft>
            </a:pP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2       B</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3        C</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4       D</a:t>
            </a:r>
            <a:r>
              <a:rPr kumimoji="1" lang="zh-CN" altLang="en-US" sz="2500" b="1" dirty="0">
                <a:solidFill>
                  <a:srgbClr val="1A0599"/>
                </a:solidFill>
                <a:latin typeface="楷体_GB2312" pitchFamily="49" charset="-122"/>
                <a:ea typeface="楷体_GB2312" pitchFamily="49" charset="-122"/>
              </a:rPr>
              <a:t>、不确定的值 </a:t>
            </a:r>
          </a:p>
        </p:txBody>
      </p:sp>
      <p:sp>
        <p:nvSpPr>
          <p:cNvPr id="14" name="Text Box 6"/>
          <p:cNvSpPr txBox="1">
            <a:spLocks noChangeArrowheads="1"/>
          </p:cNvSpPr>
          <p:nvPr/>
        </p:nvSpPr>
        <p:spPr bwMode="auto">
          <a:xfrm>
            <a:off x="2247836" y="1272177"/>
            <a:ext cx="38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B</a:t>
            </a:r>
          </a:p>
        </p:txBody>
      </p:sp>
    </p:spTree>
    <p:extLst>
      <p:ext uri="{BB962C8B-B14F-4D97-AF65-F5344CB8AC3E}">
        <p14:creationId xmlns:p14="http://schemas.microsoft.com/office/powerpoint/2010/main" val="384391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2706"/>
                                        </p:tgtEl>
                                        <p:attrNameLst>
                                          <p:attrName>style.visibility</p:attrName>
                                        </p:attrNameLst>
                                      </p:cBhvr>
                                      <p:to>
                                        <p:strVal val="visible"/>
                                      </p:to>
                                    </p:set>
                                    <p:animEffect transition="in" filter="barn(inVertical)">
                                      <p:cBhvr>
                                        <p:cTn id="17" dur="500"/>
                                        <p:tgtEl>
                                          <p:spTgt spid="7270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36616"/>
                                        </p:tgtEl>
                                        <p:attrNameLst>
                                          <p:attrName>style.visibility</p:attrName>
                                        </p:attrNameLst>
                                      </p:cBhvr>
                                      <p:to>
                                        <p:strVal val="visible"/>
                                      </p:to>
                                    </p:set>
                                    <p:animEffect transition="in" filter="barn(inVertical)">
                                      <p:cBhvr>
                                        <p:cTn id="22" dur="500"/>
                                        <p:tgtEl>
                                          <p:spTgt spid="836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p:bldP spid="836616" grpId="0"/>
      <p:bldP spid="13" grpId="0" animBg="1"/>
      <p:bldP spid="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2708"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10" name="Text Box 2"/>
          <p:cNvSpPr txBox="1">
            <a:spLocks noChangeArrowheads="1"/>
          </p:cNvSpPr>
          <p:nvPr/>
        </p:nvSpPr>
        <p:spPr bwMode="auto">
          <a:xfrm>
            <a:off x="268791" y="2745396"/>
            <a:ext cx="8670925" cy="3286149"/>
          </a:xfrm>
          <a:prstGeom prst="rect">
            <a:avLst/>
          </a:prstGeom>
          <a:solidFill>
            <a:schemeClr val="bg1"/>
          </a:solidFill>
          <a:ln>
            <a:solidFill>
              <a:srgbClr val="0070C0"/>
            </a:solidFill>
          </a:ln>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85000"/>
              </a:lnSpc>
              <a:spcBef>
                <a:spcPts val="638"/>
              </a:spcBef>
              <a:spcAft>
                <a:spcPts val="638"/>
              </a:spcAft>
            </a:pPr>
            <a:r>
              <a:rPr lang="zh-CN" altLang="en-US" sz="2500" dirty="0">
                <a:solidFill>
                  <a:srgbClr val="640424"/>
                </a:solidFill>
                <a:latin typeface="宋体" charset="-122"/>
              </a:rPr>
              <a:t>例：以下程序的输出结果是</a:t>
            </a:r>
            <a:r>
              <a:rPr lang="en-US" altLang="zh-CN" sz="2500" dirty="0">
                <a:solidFill>
                  <a:srgbClr val="640424"/>
                </a:solidFill>
                <a:latin typeface="宋体" charset="-122"/>
              </a:rPr>
              <a:t>(   );</a:t>
            </a:r>
            <a:endParaRPr lang="zh-CN" altLang="en-US" sz="2500" dirty="0">
              <a:solidFill>
                <a:srgbClr val="640424"/>
              </a:solidFill>
            </a:endParaRPr>
          </a:p>
          <a:p>
            <a:pPr algn="just">
              <a:lnSpc>
                <a:spcPct val="85000"/>
              </a:lnSpc>
              <a:spcBef>
                <a:spcPts val="638"/>
              </a:spcBef>
              <a:spcAft>
                <a:spcPts val="638"/>
              </a:spcAft>
            </a:pPr>
            <a:r>
              <a:rPr lang="en-US" altLang="zh-CN" sz="2500" dirty="0">
                <a:solidFill>
                  <a:srgbClr val="000099"/>
                </a:solidFill>
                <a:latin typeface="宋体" charset="-122"/>
              </a:rPr>
              <a:t>A</a:t>
            </a:r>
            <a:r>
              <a:rPr lang="zh-CN" altLang="en-US" sz="2500" dirty="0">
                <a:solidFill>
                  <a:srgbClr val="000099"/>
                </a:solidFill>
                <a:latin typeface="宋体" charset="-122"/>
              </a:rPr>
              <a:t>、</a:t>
            </a:r>
            <a:r>
              <a:rPr lang="en-US" altLang="zh-CN" sz="2500" dirty="0">
                <a:solidFill>
                  <a:srgbClr val="000099"/>
                </a:solidFill>
                <a:latin typeface="宋体" charset="-122"/>
              </a:rPr>
              <a:t>1,5,9      B</a:t>
            </a:r>
            <a:r>
              <a:rPr lang="zh-CN" altLang="en-US" sz="2500" dirty="0">
                <a:solidFill>
                  <a:srgbClr val="000099"/>
                </a:solidFill>
                <a:latin typeface="宋体" charset="-122"/>
              </a:rPr>
              <a:t>、</a:t>
            </a:r>
            <a:r>
              <a:rPr lang="en-US" altLang="zh-CN" sz="2500" dirty="0">
                <a:solidFill>
                  <a:srgbClr val="000099"/>
                </a:solidFill>
                <a:latin typeface="宋体" charset="-122"/>
              </a:rPr>
              <a:t>1,4,7      C</a:t>
            </a:r>
            <a:r>
              <a:rPr lang="zh-CN" altLang="en-US" sz="2500" dirty="0">
                <a:solidFill>
                  <a:srgbClr val="000099"/>
                </a:solidFill>
                <a:latin typeface="宋体" charset="-122"/>
              </a:rPr>
              <a:t>、</a:t>
            </a:r>
            <a:r>
              <a:rPr lang="en-US" altLang="zh-CN" sz="2500" dirty="0">
                <a:solidFill>
                  <a:srgbClr val="000099"/>
                </a:solidFill>
                <a:latin typeface="宋体" charset="-122"/>
              </a:rPr>
              <a:t>3,5,7     D</a:t>
            </a:r>
            <a:r>
              <a:rPr lang="zh-CN" altLang="en-US" sz="2500" dirty="0">
                <a:solidFill>
                  <a:srgbClr val="000099"/>
                </a:solidFill>
                <a:latin typeface="宋体" charset="-122"/>
              </a:rPr>
              <a:t>、</a:t>
            </a:r>
            <a:r>
              <a:rPr lang="en-US" altLang="zh-CN" sz="2500" dirty="0">
                <a:solidFill>
                  <a:srgbClr val="000099"/>
                </a:solidFill>
                <a:latin typeface="宋体" charset="-122"/>
              </a:rPr>
              <a:t>3,6,9</a:t>
            </a:r>
            <a:endParaRPr lang="en-US" altLang="zh-CN" sz="2500" dirty="0">
              <a:solidFill>
                <a:srgbClr val="000099"/>
              </a:solidFill>
            </a:endParaRPr>
          </a:p>
          <a:p>
            <a:pPr algn="just">
              <a:lnSpc>
                <a:spcPct val="85000"/>
              </a:lnSpc>
              <a:spcBef>
                <a:spcPts val="638"/>
              </a:spcBef>
              <a:spcAft>
                <a:spcPts val="638"/>
              </a:spcAft>
            </a:pPr>
            <a:r>
              <a:rPr lang="en-US" altLang="zh-CN" sz="2500" dirty="0">
                <a:solidFill>
                  <a:srgbClr val="000099"/>
                </a:solidFill>
                <a:latin typeface="宋体" charset="-122"/>
              </a:rPr>
              <a:t>void main()</a:t>
            </a:r>
            <a:endParaRPr lang="en-US" altLang="zh-CN" sz="2500" dirty="0">
              <a:solidFill>
                <a:srgbClr val="000099"/>
              </a:solidFill>
            </a:endParaRPr>
          </a:p>
          <a:p>
            <a:pPr algn="just">
              <a:lnSpc>
                <a:spcPct val="85000"/>
              </a:lnSpc>
              <a:spcBef>
                <a:spcPts val="638"/>
              </a:spcBef>
              <a:spcAft>
                <a:spcPts val="638"/>
              </a:spcAft>
            </a:pPr>
            <a:r>
              <a:rPr lang="en-US" altLang="zh-CN" sz="2500" dirty="0">
                <a:solidFill>
                  <a:srgbClr val="000099"/>
                </a:solidFill>
                <a:latin typeface="宋体" charset="-122"/>
              </a:rPr>
              <a:t>{  </a:t>
            </a:r>
          </a:p>
          <a:p>
            <a:pPr algn="just">
              <a:lnSpc>
                <a:spcPct val="85000"/>
              </a:lnSpc>
              <a:spcBef>
                <a:spcPts val="638"/>
              </a:spcBef>
              <a:spcAft>
                <a:spcPts val="638"/>
              </a:spcAft>
            </a:pPr>
            <a:r>
              <a:rPr lang="en-US" altLang="zh-CN" sz="2500" dirty="0">
                <a:solidFill>
                  <a:srgbClr val="000099"/>
                </a:solidFill>
                <a:latin typeface="宋体" charset="-122"/>
              </a:rPr>
              <a:t>   </a:t>
            </a:r>
            <a:r>
              <a:rPr lang="en-US" altLang="zh-CN" sz="2500" dirty="0" err="1">
                <a:solidFill>
                  <a:srgbClr val="000099"/>
                </a:solidFill>
                <a:latin typeface="宋体" charset="-122"/>
              </a:rPr>
              <a:t>int</a:t>
            </a:r>
            <a:r>
              <a:rPr lang="en-US" altLang="zh-CN" sz="2500" dirty="0">
                <a:solidFill>
                  <a:srgbClr val="000099"/>
                </a:solidFill>
                <a:latin typeface="宋体" charset="-122"/>
              </a:rPr>
              <a:t> </a:t>
            </a:r>
            <a:r>
              <a:rPr lang="en-US" altLang="zh-CN" sz="2500" dirty="0" err="1">
                <a:solidFill>
                  <a:srgbClr val="000099"/>
                </a:solidFill>
                <a:latin typeface="宋体" charset="-122"/>
              </a:rPr>
              <a:t>i</a:t>
            </a:r>
            <a:r>
              <a:rPr lang="en-US" altLang="zh-CN" sz="2500" dirty="0">
                <a:solidFill>
                  <a:srgbClr val="000099"/>
                </a:solidFill>
                <a:latin typeface="宋体" charset="-122"/>
              </a:rPr>
              <a:t>, x[3][3]={1,2,3,4,5,6,7,8,9};</a:t>
            </a:r>
          </a:p>
          <a:p>
            <a:pPr algn="just">
              <a:lnSpc>
                <a:spcPct val="85000"/>
              </a:lnSpc>
              <a:spcBef>
                <a:spcPts val="638"/>
              </a:spcBef>
              <a:spcAft>
                <a:spcPts val="638"/>
              </a:spcAft>
            </a:pPr>
            <a:r>
              <a:rPr lang="en-US" altLang="zh-CN" sz="2500" dirty="0">
                <a:solidFill>
                  <a:srgbClr val="000099"/>
                </a:solidFill>
                <a:latin typeface="宋体" charset="-122"/>
              </a:rPr>
              <a:t>   for(</a:t>
            </a:r>
            <a:r>
              <a:rPr lang="en-US" altLang="zh-CN" sz="2500" dirty="0" err="1">
                <a:solidFill>
                  <a:srgbClr val="000099"/>
                </a:solidFill>
                <a:latin typeface="宋体" charset="-122"/>
              </a:rPr>
              <a:t>i</a:t>
            </a:r>
            <a:r>
              <a:rPr lang="en-US" altLang="zh-CN" sz="2500" dirty="0">
                <a:solidFill>
                  <a:srgbClr val="000099"/>
                </a:solidFill>
                <a:latin typeface="宋体" charset="-122"/>
              </a:rPr>
              <a:t>=0;i&lt;3;i++) </a:t>
            </a:r>
            <a:r>
              <a:rPr lang="en-US" altLang="zh-CN" sz="2500" dirty="0" err="1">
                <a:solidFill>
                  <a:srgbClr val="000099"/>
                </a:solidFill>
                <a:latin typeface="宋体" charset="-122"/>
              </a:rPr>
              <a:t>printf</a:t>
            </a:r>
            <a:r>
              <a:rPr lang="en-US" altLang="zh-CN" sz="2500" dirty="0">
                <a:solidFill>
                  <a:srgbClr val="000099"/>
                </a:solidFill>
                <a:latin typeface="宋体" charset="-122"/>
              </a:rPr>
              <a:t>("%</a:t>
            </a:r>
            <a:r>
              <a:rPr lang="en-US" altLang="zh-CN" sz="2500" dirty="0" err="1">
                <a:solidFill>
                  <a:srgbClr val="000099"/>
                </a:solidFill>
                <a:latin typeface="宋体" charset="-122"/>
              </a:rPr>
              <a:t>d,",x</a:t>
            </a:r>
            <a:r>
              <a:rPr lang="en-US" altLang="zh-CN" sz="2500" dirty="0">
                <a:solidFill>
                  <a:srgbClr val="000099"/>
                </a:solidFill>
                <a:latin typeface="宋体" charset="-122"/>
              </a:rPr>
              <a:t>[</a:t>
            </a:r>
            <a:r>
              <a:rPr lang="en-US" altLang="zh-CN" sz="2500" dirty="0" err="1">
                <a:solidFill>
                  <a:srgbClr val="000099"/>
                </a:solidFill>
                <a:latin typeface="宋体" charset="-122"/>
              </a:rPr>
              <a:t>i</a:t>
            </a:r>
            <a:r>
              <a:rPr lang="en-US" altLang="zh-CN" sz="2500" dirty="0">
                <a:solidFill>
                  <a:srgbClr val="000099"/>
                </a:solidFill>
                <a:latin typeface="宋体" charset="-122"/>
              </a:rPr>
              <a:t>][2-i]);</a:t>
            </a:r>
          </a:p>
          <a:p>
            <a:pPr algn="just">
              <a:lnSpc>
                <a:spcPct val="85000"/>
              </a:lnSpc>
              <a:spcBef>
                <a:spcPts val="638"/>
              </a:spcBef>
              <a:spcAft>
                <a:spcPts val="638"/>
              </a:spcAft>
            </a:pPr>
            <a:r>
              <a:rPr lang="en-US" altLang="zh-CN" sz="2500" dirty="0">
                <a:solidFill>
                  <a:srgbClr val="000099"/>
                </a:solidFill>
                <a:latin typeface="宋体" charset="-122"/>
              </a:rPr>
              <a:t>}</a:t>
            </a:r>
            <a:endParaRPr lang="en-US" altLang="zh-CN" sz="2500" dirty="0">
              <a:solidFill>
                <a:srgbClr val="000099"/>
              </a:solidFill>
            </a:endParaRPr>
          </a:p>
        </p:txBody>
      </p:sp>
      <p:pic>
        <p:nvPicPr>
          <p:cNvPr id="15" name="Picture 6" descr="png-006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2274" y="6040272"/>
            <a:ext cx="792163" cy="792163"/>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8"/>
          <p:cNvSpPr txBox="1">
            <a:spLocks noChangeArrowheads="1"/>
          </p:cNvSpPr>
          <p:nvPr/>
        </p:nvSpPr>
        <p:spPr bwMode="auto">
          <a:xfrm>
            <a:off x="4397261" y="2745396"/>
            <a:ext cx="3937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a:solidFill>
                  <a:srgbClr val="FF0000"/>
                </a:solidFill>
                <a:ea typeface="黑体" pitchFamily="2" charset="-122"/>
              </a:rPr>
              <a:t>C</a:t>
            </a:r>
          </a:p>
        </p:txBody>
      </p:sp>
      <p:sp>
        <p:nvSpPr>
          <p:cNvPr id="21" name="Text Box 2"/>
          <p:cNvSpPr txBox="1">
            <a:spLocks noChangeArrowheads="1"/>
          </p:cNvSpPr>
          <p:nvPr/>
        </p:nvSpPr>
        <p:spPr bwMode="auto">
          <a:xfrm>
            <a:off x="258648" y="260648"/>
            <a:ext cx="8670925" cy="1881918"/>
          </a:xfrm>
          <a:prstGeom prst="rect">
            <a:avLst/>
          </a:prstGeom>
          <a:solidFill>
            <a:schemeClr val="bg1"/>
          </a:solidFill>
          <a:ln>
            <a:solidFill>
              <a:srgbClr val="0070C0"/>
            </a:solidFill>
          </a:ln>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nSpc>
                <a:spcPct val="150000"/>
              </a:lnSpc>
              <a:spcBef>
                <a:spcPct val="50000"/>
              </a:spcBef>
            </a:pPr>
            <a:r>
              <a:rPr kumimoji="1" lang="zh-CN" altLang="en-US" sz="2500" b="1" dirty="0">
                <a:solidFill>
                  <a:srgbClr val="640424"/>
                </a:solidFill>
              </a:rPr>
              <a:t>例：对于</a:t>
            </a:r>
            <a:r>
              <a:rPr kumimoji="1" lang="en-US" altLang="zh-CN" sz="2500" b="1" dirty="0" err="1">
                <a:solidFill>
                  <a:srgbClr val="640424"/>
                </a:solidFill>
              </a:rPr>
              <a:t>int</a:t>
            </a:r>
            <a:r>
              <a:rPr kumimoji="1" lang="en-US" altLang="zh-CN" sz="2500" b="1" dirty="0">
                <a:solidFill>
                  <a:srgbClr val="640424"/>
                </a:solidFill>
              </a:rPr>
              <a:t> a[ ][3]={1</a:t>
            </a:r>
            <a:r>
              <a:rPr kumimoji="1" lang="zh-CN" altLang="en-US" sz="2500" b="1" dirty="0">
                <a:solidFill>
                  <a:srgbClr val="640424"/>
                </a:solidFill>
              </a:rPr>
              <a:t>，</a:t>
            </a:r>
            <a:r>
              <a:rPr kumimoji="1" lang="en-US" altLang="zh-CN" sz="2500" b="1" dirty="0">
                <a:solidFill>
                  <a:srgbClr val="640424"/>
                </a:solidFill>
              </a:rPr>
              <a:t>2</a:t>
            </a:r>
            <a:r>
              <a:rPr kumimoji="1" lang="zh-CN" altLang="en-US" sz="2500" b="1" dirty="0">
                <a:solidFill>
                  <a:srgbClr val="640424"/>
                </a:solidFill>
              </a:rPr>
              <a:t>，</a:t>
            </a:r>
            <a:r>
              <a:rPr kumimoji="1" lang="en-US" altLang="zh-CN" sz="2500" b="1" dirty="0">
                <a:solidFill>
                  <a:srgbClr val="640424"/>
                </a:solidFill>
              </a:rPr>
              <a:t>3</a:t>
            </a:r>
            <a:r>
              <a:rPr kumimoji="1" lang="zh-CN" altLang="en-US" sz="2500" b="1" dirty="0">
                <a:solidFill>
                  <a:srgbClr val="640424"/>
                </a:solidFill>
              </a:rPr>
              <a:t>，</a:t>
            </a:r>
            <a:r>
              <a:rPr kumimoji="1" lang="en-US" altLang="zh-CN" sz="2500" b="1" dirty="0">
                <a:solidFill>
                  <a:srgbClr val="640424"/>
                </a:solidFill>
              </a:rPr>
              <a:t>4</a:t>
            </a:r>
            <a:r>
              <a:rPr kumimoji="1" lang="zh-CN" altLang="en-US" sz="2500" b="1" dirty="0">
                <a:solidFill>
                  <a:srgbClr val="640424"/>
                </a:solidFill>
              </a:rPr>
              <a:t>，</a:t>
            </a:r>
            <a:r>
              <a:rPr kumimoji="1" lang="en-US" altLang="zh-CN" sz="2500" b="1" dirty="0">
                <a:solidFill>
                  <a:srgbClr val="640424"/>
                </a:solidFill>
              </a:rPr>
              <a:t>5</a:t>
            </a:r>
            <a:r>
              <a:rPr kumimoji="1" lang="zh-CN" altLang="en-US" sz="2500" b="1" dirty="0">
                <a:solidFill>
                  <a:srgbClr val="640424"/>
                </a:solidFill>
              </a:rPr>
              <a:t>，</a:t>
            </a:r>
            <a:r>
              <a:rPr kumimoji="1" lang="en-US" altLang="zh-CN" sz="2500" b="1" dirty="0">
                <a:solidFill>
                  <a:srgbClr val="640424"/>
                </a:solidFill>
              </a:rPr>
              <a:t>6, 7, 8, 9,10}</a:t>
            </a:r>
            <a:r>
              <a:rPr kumimoji="1" lang="zh-CN" altLang="en-US" sz="2500" b="1" dirty="0">
                <a:solidFill>
                  <a:srgbClr val="640424"/>
                </a:solidFill>
              </a:rPr>
              <a:t>说明语句，数据元素</a:t>
            </a:r>
            <a:r>
              <a:rPr kumimoji="1" lang="en-US" altLang="zh-CN" sz="2500" b="1" dirty="0">
                <a:solidFill>
                  <a:srgbClr val="640424"/>
                </a:solidFill>
              </a:rPr>
              <a:t>a[1][2]+a[3][1]</a:t>
            </a:r>
            <a:r>
              <a:rPr kumimoji="1" lang="zh-CN" altLang="en-US" sz="2500" b="1" dirty="0">
                <a:solidFill>
                  <a:srgbClr val="640424"/>
                </a:solidFill>
              </a:rPr>
              <a:t>的值为</a:t>
            </a:r>
            <a:r>
              <a:rPr kumimoji="1" lang="en-US" altLang="zh-CN" sz="2500" b="1" dirty="0">
                <a:solidFill>
                  <a:srgbClr val="640424"/>
                </a:solidFill>
              </a:rPr>
              <a:t>(      )</a:t>
            </a:r>
            <a:r>
              <a:rPr kumimoji="1" lang="zh-CN" altLang="en-US" sz="2500" b="1" dirty="0">
                <a:solidFill>
                  <a:srgbClr val="640424"/>
                </a:solidFill>
              </a:rPr>
              <a:t>；</a:t>
            </a:r>
          </a:p>
          <a:p>
            <a:pPr algn="just" eaLnBrk="1" hangingPunct="1">
              <a:lnSpc>
                <a:spcPct val="150000"/>
              </a:lnSpc>
              <a:spcBef>
                <a:spcPct val="20000"/>
              </a:spcBef>
            </a:pPr>
            <a:r>
              <a:rPr kumimoji="1" lang="zh-CN" altLang="en-US" sz="2500" b="1" dirty="0">
                <a:solidFill>
                  <a:srgbClr val="1A0599"/>
                </a:solidFill>
                <a:latin typeface="楷体_GB2312" pitchFamily="49" charset="-122"/>
                <a:ea typeface="楷体_GB2312" pitchFamily="49" charset="-122"/>
              </a:rPr>
              <a:t>  </a:t>
            </a:r>
            <a:r>
              <a:rPr kumimoji="1" lang="en-US" altLang="zh-CN" sz="2500" b="1" dirty="0">
                <a:solidFill>
                  <a:srgbClr val="1A0599"/>
                </a:solidFill>
                <a:latin typeface="楷体_GB2312" pitchFamily="49" charset="-122"/>
                <a:ea typeface="楷体_GB2312" pitchFamily="49" charset="-122"/>
              </a:rPr>
              <a:t>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15       B</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16      C</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8      D</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6</a:t>
            </a:r>
          </a:p>
        </p:txBody>
      </p:sp>
      <p:sp>
        <p:nvSpPr>
          <p:cNvPr id="22" name="Text Box 8"/>
          <p:cNvSpPr txBox="1">
            <a:spLocks noChangeArrowheads="1"/>
          </p:cNvSpPr>
          <p:nvPr/>
        </p:nvSpPr>
        <p:spPr bwMode="auto">
          <a:xfrm>
            <a:off x="4693874" y="993644"/>
            <a:ext cx="3937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a:solidFill>
                  <a:srgbClr val="FF0000"/>
                </a:solidFill>
                <a:ea typeface="黑体" pitchFamily="2" charset="-122"/>
              </a:rPr>
              <a:t>D</a:t>
            </a:r>
          </a:p>
        </p:txBody>
      </p:sp>
    </p:spTree>
    <p:extLst>
      <p:ext uri="{BB962C8B-B14F-4D97-AF65-F5344CB8AC3E}">
        <p14:creationId xmlns:p14="http://schemas.microsoft.com/office/powerpoint/2010/main" val="187033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p:bldP spid="21"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57200" y="381000"/>
            <a:ext cx="82296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Clr>
                <a:schemeClr val="hlink"/>
              </a:buClr>
              <a:buFont typeface="Wingdings" pitchFamily="2" charset="2"/>
              <a:buChar char="«"/>
            </a:pPr>
            <a:r>
              <a:rPr kumimoji="1" lang="zh-CN" altLang="en-US" sz="2800" dirty="0">
                <a:latin typeface="Times New Roman" pitchFamily="18" charset="0"/>
                <a:ea typeface="隶书" pitchFamily="49" charset="-122"/>
              </a:rPr>
              <a:t>一维数组的初始化</a:t>
            </a:r>
          </a:p>
          <a:p>
            <a:pPr lvl="2">
              <a:buClr>
                <a:schemeClr val="accent2"/>
              </a:buClr>
              <a:buFont typeface="Wingdings" pitchFamily="2" charset="2"/>
              <a:buChar char="v"/>
            </a:pPr>
            <a:r>
              <a:rPr kumimoji="1" lang="zh-CN" altLang="en-US" sz="2400" dirty="0">
                <a:latin typeface="Times New Roman" pitchFamily="18" charset="0"/>
                <a:ea typeface="隶书" pitchFamily="49" charset="-122"/>
              </a:rPr>
              <a:t>初始化方式               　</a:t>
            </a:r>
            <a:endParaRPr kumimoji="1" lang="zh-CN" altLang="en-US" sz="2400" dirty="0">
              <a:latin typeface="Times New Roman" pitchFamily="18" charset="0"/>
            </a:endParaRPr>
          </a:p>
        </p:txBody>
      </p:sp>
      <p:sp>
        <p:nvSpPr>
          <p:cNvPr id="51205" name="AutoShape 5"/>
          <p:cNvSpPr>
            <a:spLocks noChangeArrowheads="1"/>
          </p:cNvSpPr>
          <p:nvPr/>
        </p:nvSpPr>
        <p:spPr bwMode="auto">
          <a:xfrm>
            <a:off x="3114675" y="1312863"/>
            <a:ext cx="5705475" cy="860425"/>
          </a:xfrm>
          <a:prstGeom prst="wedgeRectCallout">
            <a:avLst>
              <a:gd name="adj1" fmla="val -36394"/>
              <a:gd name="adj2" fmla="val -107194"/>
            </a:avLst>
          </a:prstGeom>
          <a:solidFill>
            <a:schemeClr val="bg2"/>
          </a:solidFill>
          <a:ln w="38100">
            <a:solidFill>
              <a:srgbClr val="0000FF"/>
            </a:solidFill>
            <a:miter lim="800000"/>
            <a:headEnd/>
            <a:tailEnd/>
          </a:ln>
          <a:effectLst/>
        </p:spPr>
        <p:txBody>
          <a:bodyPr wrap="none" lIns="90000" tIns="46800" rIns="90000" bIns="46800" anchor="ctr">
            <a:spAutoFit/>
          </a:bodyPr>
          <a:lstStyle/>
          <a:p>
            <a:pPr lvl="2">
              <a:buClr>
                <a:schemeClr val="accent2"/>
              </a:buClr>
              <a:buFont typeface="Wingdings" pitchFamily="2" charset="2"/>
              <a:buNone/>
            </a:pPr>
            <a:r>
              <a:rPr kumimoji="1" lang="zh-CN" altLang="en-US" sz="2400" dirty="0">
                <a:solidFill>
                  <a:srgbClr val="C00000"/>
                </a:solidFill>
                <a:latin typeface="Times New Roman" pitchFamily="18" charset="0"/>
                <a:ea typeface="隶书" pitchFamily="49" charset="-122"/>
              </a:rPr>
              <a:t>在定义数组时，为数组元素赋初值</a:t>
            </a:r>
          </a:p>
          <a:p>
            <a:pPr lvl="2">
              <a:buClr>
                <a:schemeClr val="accent2"/>
              </a:buClr>
              <a:buFont typeface="Wingdings" pitchFamily="2" charset="2"/>
              <a:buNone/>
            </a:pPr>
            <a:r>
              <a:rPr kumimoji="1" lang="en-US" altLang="zh-CN" sz="2400" dirty="0">
                <a:solidFill>
                  <a:srgbClr val="C00000"/>
                </a:solidFill>
                <a:latin typeface="Times New Roman" pitchFamily="18" charset="0"/>
                <a:ea typeface="隶书" pitchFamily="49" charset="-122"/>
              </a:rPr>
              <a:t>(</a:t>
            </a:r>
            <a:r>
              <a:rPr kumimoji="1" lang="zh-CN" altLang="en-US" sz="2400" dirty="0">
                <a:solidFill>
                  <a:srgbClr val="C00000"/>
                </a:solidFill>
                <a:latin typeface="Times New Roman" pitchFamily="18" charset="0"/>
                <a:ea typeface="隶书" pitchFamily="49" charset="-122"/>
              </a:rPr>
              <a:t>在编译阶段使之得到初值）</a:t>
            </a:r>
          </a:p>
        </p:txBody>
      </p:sp>
      <p:sp>
        <p:nvSpPr>
          <p:cNvPr id="51206" name="Text Box 6"/>
          <p:cNvSpPr txBox="1">
            <a:spLocks noChangeArrowheads="1"/>
          </p:cNvSpPr>
          <p:nvPr/>
        </p:nvSpPr>
        <p:spPr bwMode="auto">
          <a:xfrm>
            <a:off x="494280" y="1253512"/>
            <a:ext cx="8518977" cy="956288"/>
          </a:xfrm>
          <a:prstGeom prst="rect">
            <a:avLst/>
          </a:prstGeom>
          <a:solidFill>
            <a:schemeClr val="bg2"/>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marL="914400">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2">
              <a:buClr>
                <a:schemeClr val="accent2"/>
              </a:buClr>
              <a:buFont typeface="Wingdings" pitchFamily="2" charset="2"/>
              <a:buNone/>
            </a:pPr>
            <a:r>
              <a:rPr kumimoji="1" lang="en-US" altLang="zh-CN" sz="2800" b="1" dirty="0">
                <a:solidFill>
                  <a:srgbClr val="C00000"/>
                </a:solidFill>
                <a:latin typeface="Times New Roman" pitchFamily="18" charset="0"/>
                <a:ea typeface="隶书" pitchFamily="49" charset="-122"/>
              </a:rPr>
              <a:t>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a[5]={1,2,3,4,5};</a:t>
            </a:r>
          </a:p>
          <a:p>
            <a:pPr lvl="2">
              <a:buClr>
                <a:schemeClr val="accent2"/>
              </a:buClr>
              <a:buFont typeface="Wingdings" pitchFamily="2" charset="2"/>
              <a:buNone/>
            </a:pPr>
            <a:r>
              <a:rPr kumimoji="1" lang="zh-CN" altLang="zh-CN" sz="2800" b="1" dirty="0">
                <a:solidFill>
                  <a:srgbClr val="C00000"/>
                </a:solidFill>
                <a:latin typeface="Times New Roman" pitchFamily="18" charset="0"/>
                <a:ea typeface="隶书" pitchFamily="49" charset="-122"/>
              </a:rPr>
              <a:t>等价于：</a:t>
            </a:r>
            <a:r>
              <a:rPr kumimoji="1" lang="en-US" altLang="zh-CN" sz="2800" b="1" dirty="0">
                <a:solidFill>
                  <a:srgbClr val="C00000"/>
                </a:solidFill>
                <a:latin typeface="Times New Roman" pitchFamily="18" charset="0"/>
                <a:ea typeface="隶书" pitchFamily="49" charset="-122"/>
              </a:rPr>
              <a:t>a[0]=1;  a[1]=2; a[2]=3; a[3]=4; a[4]=5;</a:t>
            </a:r>
            <a:endParaRPr kumimoji="1" lang="en-US" altLang="zh-CN" b="1" dirty="0">
              <a:solidFill>
                <a:srgbClr val="C00000"/>
              </a:solidFill>
              <a:latin typeface="Times New Roman" pitchFamily="18" charset="0"/>
              <a:ea typeface="隶书" pitchFamily="49" charset="-122"/>
            </a:endParaRPr>
          </a:p>
        </p:txBody>
      </p:sp>
      <p:sp>
        <p:nvSpPr>
          <p:cNvPr id="51207" name="Rectangle 7"/>
          <p:cNvSpPr>
            <a:spLocks noChangeArrowheads="1"/>
          </p:cNvSpPr>
          <p:nvPr/>
        </p:nvSpPr>
        <p:spPr bwMode="auto">
          <a:xfrm>
            <a:off x="495300" y="2209800"/>
            <a:ext cx="8229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Clr>
                <a:schemeClr val="accent2"/>
              </a:buClr>
              <a:buFont typeface="Wingdings" pitchFamily="2" charset="2"/>
              <a:buChar char="v"/>
            </a:pPr>
            <a:r>
              <a:rPr kumimoji="1" lang="zh-CN" altLang="en-US" sz="2400" dirty="0">
                <a:latin typeface="Times New Roman" pitchFamily="18" charset="0"/>
                <a:ea typeface="隶书" pitchFamily="49" charset="-122"/>
              </a:rPr>
              <a:t>说明：</a:t>
            </a:r>
            <a:endParaRPr kumimoji="1" lang="zh-CN" altLang="en-US" sz="2400" dirty="0">
              <a:latin typeface="Times New Roman" pitchFamily="18" charset="0"/>
            </a:endParaRPr>
          </a:p>
          <a:p>
            <a:pPr lvl="3">
              <a:buClr>
                <a:srgbClr val="FFCC00"/>
              </a:buClr>
              <a:buFont typeface="Wingdings" pitchFamily="2" charset="2"/>
              <a:buChar char="l"/>
            </a:pPr>
            <a:r>
              <a:rPr kumimoji="1" lang="zh-CN" altLang="zh-CN" sz="2400" dirty="0">
                <a:latin typeface="Times New Roman" pitchFamily="18" charset="0"/>
                <a:ea typeface="隶书" pitchFamily="49" charset="-122"/>
              </a:rPr>
              <a:t>数组不初始化，其元素值为随机数</a:t>
            </a:r>
          </a:p>
          <a:p>
            <a:pPr lvl="3">
              <a:buClr>
                <a:srgbClr val="FFCC00"/>
              </a:buClr>
              <a:buFont typeface="Wingdings" pitchFamily="2" charset="2"/>
              <a:buChar char="l"/>
            </a:pPr>
            <a:r>
              <a:rPr kumimoji="1" lang="zh-CN" altLang="zh-CN" sz="2400" dirty="0">
                <a:latin typeface="Times New Roman" pitchFamily="18" charset="0"/>
                <a:ea typeface="隶书" pitchFamily="49" charset="-122"/>
              </a:rPr>
              <a:t>对</a:t>
            </a:r>
            <a:r>
              <a:rPr kumimoji="1" lang="en-US" altLang="zh-CN" sz="2400" dirty="0">
                <a:latin typeface="Times New Roman" pitchFamily="18" charset="0"/>
                <a:ea typeface="隶书" pitchFamily="49" charset="-122"/>
              </a:rPr>
              <a:t>static</a:t>
            </a:r>
            <a:r>
              <a:rPr kumimoji="1" lang="zh-CN" altLang="zh-CN" sz="2400" dirty="0">
                <a:latin typeface="Times New Roman" pitchFamily="18" charset="0"/>
                <a:ea typeface="隶书" pitchFamily="49" charset="-122"/>
              </a:rPr>
              <a:t>数组元素不赋初值，系统会自动赋以0值</a:t>
            </a:r>
            <a:endParaRPr kumimoji="1" lang="zh-CN" altLang="en-US" sz="2400" dirty="0">
              <a:latin typeface="Times New Roman" pitchFamily="18" charset="0"/>
              <a:ea typeface="隶书" pitchFamily="49" charset="-122"/>
            </a:endParaRPr>
          </a:p>
        </p:txBody>
      </p:sp>
      <p:sp>
        <p:nvSpPr>
          <p:cNvPr id="51208" name="Rectangle 8"/>
          <p:cNvSpPr>
            <a:spLocks noChangeArrowheads="1"/>
          </p:cNvSpPr>
          <p:nvPr/>
        </p:nvSpPr>
        <p:spPr bwMode="auto">
          <a:xfrm>
            <a:off x="504893" y="3848100"/>
            <a:ext cx="82296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buClr>
                <a:srgbClr val="FFCC00"/>
              </a:buClr>
              <a:buFont typeface="Wingdings" pitchFamily="2" charset="2"/>
              <a:buChar char="l"/>
            </a:pPr>
            <a:r>
              <a:rPr kumimoji="1" lang="zh-CN" altLang="zh-CN" sz="2400" dirty="0">
                <a:latin typeface="Times New Roman" pitchFamily="18" charset="0"/>
                <a:ea typeface="隶书" pitchFamily="49" charset="-122"/>
              </a:rPr>
              <a:t>当全部数组元素赋初值时，可不指定数组长度</a:t>
            </a:r>
            <a:endParaRPr kumimoji="1" lang="zh-CN" altLang="en-US" sz="2400" dirty="0">
              <a:latin typeface="Times New Roman" pitchFamily="18" charset="0"/>
            </a:endParaRPr>
          </a:p>
        </p:txBody>
      </p:sp>
      <p:sp>
        <p:nvSpPr>
          <p:cNvPr id="51209" name="Text Box 9"/>
          <p:cNvSpPr txBox="1">
            <a:spLocks noChangeArrowheads="1"/>
          </p:cNvSpPr>
          <p:nvPr/>
        </p:nvSpPr>
        <p:spPr bwMode="auto">
          <a:xfrm>
            <a:off x="39604" y="4385643"/>
            <a:ext cx="9160178" cy="1387176"/>
          </a:xfrm>
          <a:prstGeom prst="rect">
            <a:avLst/>
          </a:prstGeom>
          <a:solidFill>
            <a:schemeClr val="bg2"/>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marL="1371600">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3">
              <a:buClr>
                <a:srgbClr val="FFCC00"/>
              </a:buClr>
              <a:buFont typeface="Wingdings" pitchFamily="2" charset="2"/>
              <a:buNone/>
            </a:pPr>
            <a:r>
              <a:rPr kumimoji="1" lang="zh-CN" altLang="en-US" sz="2800" b="1" dirty="0">
                <a:solidFill>
                  <a:srgbClr val="C00000"/>
                </a:solidFill>
                <a:latin typeface="Times New Roman" pitchFamily="18" charset="0"/>
                <a:ea typeface="隶书" pitchFamily="49" charset="-122"/>
              </a:rPr>
              <a:t>如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a[5]={6,2,3};</a:t>
            </a:r>
          </a:p>
          <a:p>
            <a:pPr lvl="3">
              <a:buClr>
                <a:srgbClr val="FFCC00"/>
              </a:buClr>
              <a:buFont typeface="Wingdings" pitchFamily="2" charset="2"/>
              <a:buNone/>
            </a:pPr>
            <a:r>
              <a:rPr kumimoji="1" lang="en-US" altLang="zh-CN" sz="2800" b="1" dirty="0">
                <a:solidFill>
                  <a:srgbClr val="C00000"/>
                </a:solidFill>
                <a:latin typeface="Times New Roman" pitchFamily="18" charset="0"/>
                <a:ea typeface="隶书" pitchFamily="49" charset="-122"/>
              </a:rPr>
              <a:t>  </a:t>
            </a:r>
            <a:r>
              <a:rPr kumimoji="1" lang="zh-CN" altLang="zh-CN" sz="2800" b="1" dirty="0">
                <a:solidFill>
                  <a:srgbClr val="C00000"/>
                </a:solidFill>
                <a:latin typeface="Times New Roman" pitchFamily="18" charset="0"/>
                <a:ea typeface="隶书" pitchFamily="49" charset="-122"/>
              </a:rPr>
              <a:t>等价于：  </a:t>
            </a:r>
            <a:r>
              <a:rPr kumimoji="1" lang="en-US" altLang="zh-CN" sz="2800" b="1" dirty="0">
                <a:solidFill>
                  <a:srgbClr val="C00000"/>
                </a:solidFill>
                <a:latin typeface="Times New Roman" pitchFamily="18" charset="0"/>
                <a:ea typeface="隶书" pitchFamily="49" charset="-122"/>
              </a:rPr>
              <a:t>a[0]=6; a[1]=2;a[2]=3; a[3]=0; a[4]=0;</a:t>
            </a:r>
          </a:p>
          <a:p>
            <a:pPr lvl="3">
              <a:buClr>
                <a:srgbClr val="FFCC00"/>
              </a:buClr>
              <a:buFont typeface="Wingdings" pitchFamily="2" charset="2"/>
              <a:buNone/>
            </a:pPr>
            <a:r>
              <a:rPr kumimoji="1" lang="zh-CN" altLang="en-US" sz="2800" b="1" dirty="0">
                <a:solidFill>
                  <a:srgbClr val="C00000"/>
                </a:solidFill>
                <a:latin typeface="Times New Roman" pitchFamily="18" charset="0"/>
                <a:ea typeface="隶书" pitchFamily="49" charset="-122"/>
              </a:rPr>
              <a:t>如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a[3]={6,2,3,5,1};     (</a:t>
            </a:r>
            <a:r>
              <a:rPr kumimoji="1" lang="en-US" altLang="zh-CN" sz="2800" b="1" dirty="0">
                <a:solidFill>
                  <a:srgbClr val="C00000"/>
                </a:solidFill>
                <a:latin typeface="Times New Roman" pitchFamily="18" charset="0"/>
                <a:ea typeface="隶书" pitchFamily="49" charset="-122"/>
                <a:sym typeface="Symbol" pitchFamily="18" charset="2"/>
              </a:rPr>
              <a:t></a:t>
            </a:r>
            <a:r>
              <a:rPr kumimoji="1" lang="en-US" altLang="zh-CN" sz="2800" b="1" dirty="0">
                <a:solidFill>
                  <a:srgbClr val="C00000"/>
                </a:solidFill>
                <a:latin typeface="Times New Roman" pitchFamily="18" charset="0"/>
                <a:ea typeface="隶书" pitchFamily="49" charset="-122"/>
              </a:rPr>
              <a:t>)</a:t>
            </a:r>
            <a:endParaRPr kumimoji="1" lang="en-US" altLang="zh-CN" sz="2400" b="1" dirty="0">
              <a:solidFill>
                <a:srgbClr val="C00000"/>
              </a:solidFill>
              <a:latin typeface="Times New Roman" pitchFamily="18" charset="0"/>
              <a:ea typeface="隶书" pitchFamily="49" charset="-122"/>
            </a:endParaRPr>
          </a:p>
        </p:txBody>
      </p:sp>
      <p:sp>
        <p:nvSpPr>
          <p:cNvPr id="51211" name="Rectangle 11"/>
          <p:cNvSpPr>
            <a:spLocks noChangeArrowheads="1"/>
          </p:cNvSpPr>
          <p:nvPr/>
        </p:nvSpPr>
        <p:spPr bwMode="auto">
          <a:xfrm>
            <a:off x="495300" y="3402013"/>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buClr>
                <a:srgbClr val="FFCC00"/>
              </a:buClr>
              <a:buFont typeface="Wingdings" pitchFamily="2" charset="2"/>
              <a:buChar char="l"/>
            </a:pPr>
            <a:r>
              <a:rPr kumimoji="1" lang="zh-CN" altLang="zh-CN" sz="2400" dirty="0">
                <a:latin typeface="Times New Roman" pitchFamily="18" charset="0"/>
                <a:ea typeface="隶书" pitchFamily="49" charset="-122"/>
              </a:rPr>
              <a:t>只给部分数组元素赋初值</a:t>
            </a:r>
            <a:r>
              <a:rPr kumimoji="1" lang="zh-CN" altLang="en-US" sz="2400" dirty="0">
                <a:latin typeface="Times New Roman" pitchFamily="18" charset="0"/>
                <a:ea typeface="隶书" pitchFamily="49" charset="-122"/>
              </a:rPr>
              <a:t> </a:t>
            </a:r>
          </a:p>
        </p:txBody>
      </p:sp>
      <p:sp>
        <p:nvSpPr>
          <p:cNvPr id="51212" name="Text Box 12"/>
          <p:cNvSpPr txBox="1">
            <a:spLocks noChangeArrowheads="1"/>
          </p:cNvSpPr>
          <p:nvPr/>
        </p:nvSpPr>
        <p:spPr bwMode="auto">
          <a:xfrm>
            <a:off x="1645360" y="4598988"/>
            <a:ext cx="6856956" cy="984250"/>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marL="914400">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2">
              <a:buClr>
                <a:schemeClr val="accent2"/>
              </a:buClr>
              <a:buFont typeface="Wingdings" pitchFamily="2" charset="2"/>
              <a:buNone/>
            </a:pPr>
            <a:r>
              <a:rPr kumimoji="1" lang="en-US" altLang="zh-CN" sz="2800" b="1" dirty="0">
                <a:solidFill>
                  <a:srgbClr val="C00000"/>
                </a:solidFill>
                <a:latin typeface="Times New Roman" pitchFamily="18" charset="0"/>
                <a:ea typeface="隶书" pitchFamily="49" charset="-122"/>
              </a:rPr>
              <a:t>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a[]={1,2,3,4,5,6};</a:t>
            </a:r>
          </a:p>
          <a:p>
            <a:pPr lvl="2">
              <a:buClr>
                <a:schemeClr val="accent2"/>
              </a:buClr>
              <a:buFont typeface="Wingdings" pitchFamily="2" charset="2"/>
              <a:buNone/>
            </a:pPr>
            <a:r>
              <a:rPr kumimoji="1" lang="zh-CN" altLang="zh-CN" sz="2800" b="1" dirty="0">
                <a:solidFill>
                  <a:srgbClr val="C00000"/>
                </a:solidFill>
                <a:latin typeface="Times New Roman" pitchFamily="18" charset="0"/>
                <a:ea typeface="隶书" pitchFamily="49" charset="-122"/>
              </a:rPr>
              <a:t>编译系统根据初值个数确定数组维数</a:t>
            </a:r>
            <a:endParaRPr kumimoji="1" lang="zh-CN" altLang="en-US" b="1" dirty="0">
              <a:solidFill>
                <a:srgbClr val="C00000"/>
              </a:solidFill>
              <a:latin typeface="Times New Roman" pitchFamily="18" charset="0"/>
              <a:ea typeface="隶书" pitchFamily="49" charset="-122"/>
            </a:endParaRPr>
          </a:p>
        </p:txBody>
      </p:sp>
      <p:sp>
        <p:nvSpPr>
          <p:cNvPr id="12" name="Text Box 10"/>
          <p:cNvSpPr txBox="1">
            <a:spLocks noChangeArrowheads="1"/>
          </p:cNvSpPr>
          <p:nvPr/>
        </p:nvSpPr>
        <p:spPr bwMode="auto">
          <a:xfrm>
            <a:off x="669424" y="4490785"/>
            <a:ext cx="7803313" cy="525401"/>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marL="914400">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2">
              <a:buClr>
                <a:schemeClr val="accent2"/>
              </a:buClr>
              <a:buFont typeface="Wingdings" pitchFamily="2" charset="2"/>
              <a:buNone/>
            </a:pP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a[5];</a:t>
            </a:r>
          </a:p>
        </p:txBody>
      </p:sp>
      <p:sp>
        <p:nvSpPr>
          <p:cNvPr id="51210" name="Text Box 10"/>
          <p:cNvSpPr txBox="1">
            <a:spLocks noChangeArrowheads="1"/>
          </p:cNvSpPr>
          <p:nvPr/>
        </p:nvSpPr>
        <p:spPr bwMode="auto">
          <a:xfrm>
            <a:off x="434181" y="5010094"/>
            <a:ext cx="8623171" cy="956288"/>
          </a:xfrm>
          <a:prstGeom prst="rect">
            <a:avLst/>
          </a:prstGeom>
          <a:solidFill>
            <a:schemeClr val="bg2"/>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marL="914400">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2">
              <a:buClr>
                <a:schemeClr val="accent2"/>
              </a:buClr>
              <a:buFont typeface="Wingdings" pitchFamily="2" charset="2"/>
              <a:buNone/>
            </a:pPr>
            <a:r>
              <a:rPr kumimoji="1" lang="en-US" altLang="zh-CN" sz="2800" b="1" dirty="0">
                <a:solidFill>
                  <a:srgbClr val="C00000"/>
                </a:solidFill>
                <a:latin typeface="Times New Roman" pitchFamily="18" charset="0"/>
                <a:ea typeface="隶书" pitchFamily="49" charset="-122"/>
              </a:rPr>
              <a:t>static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b[5];</a:t>
            </a:r>
          </a:p>
          <a:p>
            <a:pPr lvl="2">
              <a:buClr>
                <a:schemeClr val="accent2"/>
              </a:buClr>
              <a:buFont typeface="Wingdings" pitchFamily="2" charset="2"/>
              <a:buNone/>
            </a:pPr>
            <a:r>
              <a:rPr kumimoji="1" lang="zh-CN" altLang="zh-CN" sz="2800" b="1" dirty="0">
                <a:solidFill>
                  <a:srgbClr val="C00000"/>
                </a:solidFill>
                <a:latin typeface="Times New Roman" pitchFamily="18" charset="0"/>
                <a:ea typeface="隶书" pitchFamily="49" charset="-122"/>
              </a:rPr>
              <a:t>等价于：</a:t>
            </a:r>
            <a:r>
              <a:rPr kumimoji="1" lang="en-US" altLang="zh-CN" sz="2800" b="1" dirty="0">
                <a:solidFill>
                  <a:srgbClr val="C00000"/>
                </a:solidFill>
                <a:latin typeface="Times New Roman" pitchFamily="18" charset="0"/>
                <a:ea typeface="隶书" pitchFamily="49" charset="-122"/>
              </a:rPr>
              <a:t>b[0]=0;  b[1]=0; b[2]=0; b[3]=0; b[4]=0;</a:t>
            </a:r>
            <a:endParaRPr kumimoji="1" lang="en-US" altLang="zh-CN" b="1" dirty="0">
              <a:solidFill>
                <a:srgbClr val="C00000"/>
              </a:solidFill>
              <a:latin typeface="Times New Roman" pitchFamily="18" charset="0"/>
              <a:ea typeface="隶书" pitchFamily="49" charset="-122"/>
            </a:endParaRPr>
          </a:p>
        </p:txBody>
      </p:sp>
      <p:grpSp>
        <p:nvGrpSpPr>
          <p:cNvPr id="2" name="组合 1"/>
          <p:cNvGrpSpPr/>
          <p:nvPr/>
        </p:nvGrpSpPr>
        <p:grpSpPr>
          <a:xfrm>
            <a:off x="434180" y="4180526"/>
            <a:ext cx="8623171" cy="1785856"/>
            <a:chOff x="423643" y="4199596"/>
            <a:chExt cx="8623171" cy="1785856"/>
          </a:xfrm>
        </p:grpSpPr>
        <p:sp>
          <p:nvSpPr>
            <p:cNvPr id="17" name="Text Box 10"/>
            <p:cNvSpPr txBox="1">
              <a:spLocks noChangeArrowheads="1"/>
            </p:cNvSpPr>
            <p:nvPr/>
          </p:nvSpPr>
          <p:spPr bwMode="auto">
            <a:xfrm>
              <a:off x="467738" y="4199596"/>
              <a:ext cx="8556056" cy="525401"/>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marL="914400">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2">
                <a:buClr>
                  <a:schemeClr val="accent2"/>
                </a:buClr>
                <a:buFont typeface="Wingdings" pitchFamily="2" charset="2"/>
                <a:buNone/>
              </a:pPr>
              <a:r>
                <a:rPr kumimoji="1" lang="en-US" altLang="zh-CN" sz="2800" b="1" dirty="0">
                  <a:solidFill>
                    <a:srgbClr val="C00000"/>
                  </a:solidFill>
                  <a:latin typeface="Times New Roman" pitchFamily="18" charset="0"/>
                  <a:ea typeface="隶书" pitchFamily="49" charset="-122"/>
                </a:rPr>
                <a:t>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a[5];</a:t>
              </a:r>
            </a:p>
          </p:txBody>
        </p:sp>
        <p:sp>
          <p:nvSpPr>
            <p:cNvPr id="18" name="Text Box 10"/>
            <p:cNvSpPr txBox="1">
              <a:spLocks noChangeArrowheads="1"/>
            </p:cNvSpPr>
            <p:nvPr/>
          </p:nvSpPr>
          <p:spPr bwMode="auto">
            <a:xfrm>
              <a:off x="423643" y="5029164"/>
              <a:ext cx="8623171" cy="956288"/>
            </a:xfrm>
            <a:prstGeom prst="rect">
              <a:avLst/>
            </a:prstGeom>
            <a:solidFill>
              <a:schemeClr val="bg2"/>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marL="914400">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2">
                <a:buClr>
                  <a:schemeClr val="accent2"/>
                </a:buClr>
                <a:buFont typeface="Wingdings" pitchFamily="2" charset="2"/>
                <a:buNone/>
              </a:pPr>
              <a:r>
                <a:rPr kumimoji="1" lang="en-US" altLang="zh-CN" sz="2800" b="1" dirty="0">
                  <a:solidFill>
                    <a:srgbClr val="C00000"/>
                  </a:solidFill>
                  <a:latin typeface="Times New Roman" pitchFamily="18" charset="0"/>
                  <a:ea typeface="隶书" pitchFamily="49" charset="-122"/>
                </a:rPr>
                <a:t>static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b[5];</a:t>
              </a:r>
            </a:p>
            <a:p>
              <a:pPr lvl="2">
                <a:buClr>
                  <a:schemeClr val="accent2"/>
                </a:buClr>
                <a:buFont typeface="Wingdings" pitchFamily="2" charset="2"/>
                <a:buNone/>
              </a:pPr>
              <a:r>
                <a:rPr kumimoji="1" lang="zh-CN" altLang="zh-CN" sz="2800" b="1" dirty="0">
                  <a:solidFill>
                    <a:srgbClr val="C00000"/>
                  </a:solidFill>
                  <a:latin typeface="Times New Roman" pitchFamily="18" charset="0"/>
                  <a:ea typeface="隶书" pitchFamily="49" charset="-122"/>
                </a:rPr>
                <a:t>等价于：</a:t>
              </a:r>
              <a:r>
                <a:rPr kumimoji="1" lang="en-US" altLang="zh-CN" sz="2800" b="1" dirty="0">
                  <a:solidFill>
                    <a:srgbClr val="C00000"/>
                  </a:solidFill>
                  <a:latin typeface="Times New Roman" pitchFamily="18" charset="0"/>
                  <a:ea typeface="隶书" pitchFamily="49" charset="-122"/>
                </a:rPr>
                <a:t>b[0]=0;  b[1]=0; b[2]=0; b[3]=0; b[4]=0;</a:t>
              </a:r>
              <a:endParaRPr kumimoji="1" lang="en-US" altLang="zh-CN" b="1" dirty="0">
                <a:solidFill>
                  <a:srgbClr val="C00000"/>
                </a:solidFill>
                <a:latin typeface="Times New Roman" pitchFamily="18" charset="0"/>
                <a:ea typeface="隶书" pitchFamily="49" charset="-122"/>
              </a:endParaRPr>
            </a:p>
          </p:txBody>
        </p:sp>
      </p:grpSp>
      <p:grpSp>
        <p:nvGrpSpPr>
          <p:cNvPr id="21" name="组合 20"/>
          <p:cNvGrpSpPr/>
          <p:nvPr/>
        </p:nvGrpSpPr>
        <p:grpSpPr>
          <a:xfrm>
            <a:off x="434179" y="4186303"/>
            <a:ext cx="8623171" cy="1785856"/>
            <a:chOff x="423643" y="4199596"/>
            <a:chExt cx="8623171" cy="1785856"/>
          </a:xfrm>
        </p:grpSpPr>
        <p:sp>
          <p:nvSpPr>
            <p:cNvPr id="22" name="Text Box 10"/>
            <p:cNvSpPr txBox="1">
              <a:spLocks noChangeArrowheads="1"/>
            </p:cNvSpPr>
            <p:nvPr/>
          </p:nvSpPr>
          <p:spPr bwMode="auto">
            <a:xfrm>
              <a:off x="467738" y="4199596"/>
              <a:ext cx="8556056" cy="525401"/>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marL="914400">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2">
                <a:buClr>
                  <a:schemeClr val="accent2"/>
                </a:buClr>
                <a:buFont typeface="Wingdings" pitchFamily="2" charset="2"/>
                <a:buNone/>
              </a:pPr>
              <a:r>
                <a:rPr kumimoji="1" lang="en-US" altLang="zh-CN" sz="2800" b="1" dirty="0">
                  <a:solidFill>
                    <a:srgbClr val="C00000"/>
                  </a:solidFill>
                  <a:latin typeface="Times New Roman" pitchFamily="18" charset="0"/>
                  <a:ea typeface="隶书" pitchFamily="49" charset="-122"/>
                </a:rPr>
                <a:t> auto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a[5];</a:t>
              </a:r>
            </a:p>
          </p:txBody>
        </p:sp>
        <p:sp>
          <p:nvSpPr>
            <p:cNvPr id="23" name="Text Box 10"/>
            <p:cNvSpPr txBox="1">
              <a:spLocks noChangeArrowheads="1"/>
            </p:cNvSpPr>
            <p:nvPr/>
          </p:nvSpPr>
          <p:spPr bwMode="auto">
            <a:xfrm>
              <a:off x="423643" y="5029164"/>
              <a:ext cx="8623171" cy="956288"/>
            </a:xfrm>
            <a:prstGeom prst="rect">
              <a:avLst/>
            </a:prstGeom>
            <a:solidFill>
              <a:schemeClr val="bg2"/>
            </a:solidFill>
            <a:ln w="38100">
              <a:solidFill>
                <a:srgbClr val="0000FF"/>
              </a:solidFill>
              <a:miter lim="800000"/>
              <a:headEnd/>
              <a:tailEnd/>
            </a:ln>
            <a:effectLst/>
          </p:spPr>
          <p:txBody>
            <a:bodyPr wrap="non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marL="914400">
                <a:defRPr sz="2400">
                  <a:solidFill>
                    <a:schemeClr val="tx1"/>
                  </a:solidFill>
                  <a:latin typeface="Garamond" pitchFamily="18" charset="0"/>
                  <a:ea typeface="宋体" charset="-122"/>
                </a:defRPr>
              </a:lvl3pPr>
              <a:lvl4pPr>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2">
                <a:buClr>
                  <a:schemeClr val="accent2"/>
                </a:buClr>
                <a:buFont typeface="Wingdings" pitchFamily="2" charset="2"/>
                <a:buNone/>
              </a:pPr>
              <a:r>
                <a:rPr kumimoji="1" lang="en-US" altLang="zh-CN" sz="2800" b="1" dirty="0">
                  <a:solidFill>
                    <a:srgbClr val="C00000"/>
                  </a:solidFill>
                  <a:latin typeface="Times New Roman" pitchFamily="18" charset="0"/>
                  <a:ea typeface="隶书" pitchFamily="49" charset="-122"/>
                </a:rPr>
                <a:t>static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b[5];</a:t>
              </a:r>
            </a:p>
            <a:p>
              <a:pPr lvl="2">
                <a:buClr>
                  <a:schemeClr val="accent2"/>
                </a:buClr>
                <a:buFont typeface="Wingdings" pitchFamily="2" charset="2"/>
                <a:buNone/>
              </a:pPr>
              <a:r>
                <a:rPr kumimoji="1" lang="zh-CN" altLang="zh-CN" sz="2800" b="1" dirty="0">
                  <a:solidFill>
                    <a:srgbClr val="C00000"/>
                  </a:solidFill>
                  <a:latin typeface="Times New Roman" pitchFamily="18" charset="0"/>
                  <a:ea typeface="隶书" pitchFamily="49" charset="-122"/>
                </a:rPr>
                <a:t>等价于：</a:t>
              </a:r>
              <a:r>
                <a:rPr kumimoji="1" lang="en-US" altLang="zh-CN" sz="2800" b="1" dirty="0">
                  <a:solidFill>
                    <a:srgbClr val="C00000"/>
                  </a:solidFill>
                  <a:latin typeface="Times New Roman" pitchFamily="18" charset="0"/>
                  <a:ea typeface="隶书" pitchFamily="49" charset="-122"/>
                </a:rPr>
                <a:t>b[0]=0;  b[1]=0; b[2]=0; b[3]=0; b[4]=0;</a:t>
              </a:r>
              <a:endParaRPr kumimoji="1" lang="en-US" altLang="zh-CN" b="1" dirty="0">
                <a:solidFill>
                  <a:srgbClr val="C00000"/>
                </a:solidFill>
                <a:latin typeface="Times New Roman" pitchFamily="18" charset="0"/>
                <a:ea typeface="隶书" pitchFamily="49" charset="-122"/>
              </a:endParaRPr>
            </a:p>
          </p:txBody>
        </p:sp>
      </p:grpSp>
    </p:spTree>
    <p:extLst>
      <p:ext uri="{BB962C8B-B14F-4D97-AF65-F5344CB8AC3E}">
        <p14:creationId xmlns:p14="http://schemas.microsoft.com/office/powerpoint/2010/main" val="23707734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Effect transition="in" filter="box(out)">
                                      <p:cBhvr>
                                        <p:cTn id="7" dur="500"/>
                                        <p:tgtEl>
                                          <p:spTgt spid="5120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box(out)">
                                      <p:cBhvr>
                                        <p:cTn id="12" dur="500"/>
                                        <p:tgtEl>
                                          <p:spTgt spid="51205"/>
                                        </p:tgtEl>
                                      </p:cBhvr>
                                    </p:animEffect>
                                  </p:childTnLst>
                                  <p:subTnLst>
                                    <p:set>
                                      <p:cBhvr override="childStyle">
                                        <p:cTn dur="1" fill="hold" display="0" masterRel="nextClick" afterEffect="1"/>
                                        <p:tgtEl>
                                          <p:spTgt spid="51205"/>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202">
                                            <p:txEl>
                                              <p:pRg st="1" end="1"/>
                                            </p:txEl>
                                          </p:spTgt>
                                        </p:tgtEl>
                                        <p:attrNameLst>
                                          <p:attrName>style.visibility</p:attrName>
                                        </p:attrNameLst>
                                      </p:cBhvr>
                                      <p:to>
                                        <p:strVal val="visible"/>
                                      </p:to>
                                    </p:set>
                                    <p:animEffect transition="in" filter="box(out)">
                                      <p:cBhvr>
                                        <p:cTn id="17" dur="500"/>
                                        <p:tgtEl>
                                          <p:spTgt spid="51202">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1206">
                                            <p:bg/>
                                          </p:spTgt>
                                        </p:tgtEl>
                                        <p:attrNameLst>
                                          <p:attrName>style.visibility</p:attrName>
                                        </p:attrNameLst>
                                      </p:cBhvr>
                                      <p:to>
                                        <p:strVal val="visible"/>
                                      </p:to>
                                    </p:set>
                                    <p:animEffect transition="in" filter="box(out)">
                                      <p:cBhvr>
                                        <p:cTn id="22" dur="500"/>
                                        <p:tgtEl>
                                          <p:spTgt spid="51206">
                                            <p:bg/>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1206">
                                            <p:txEl>
                                              <p:pRg st="0" end="0"/>
                                            </p:txEl>
                                          </p:spTgt>
                                        </p:tgtEl>
                                        <p:attrNameLst>
                                          <p:attrName>style.visibility</p:attrName>
                                        </p:attrNameLst>
                                      </p:cBhvr>
                                      <p:to>
                                        <p:strVal val="visible"/>
                                      </p:to>
                                    </p:set>
                                    <p:animEffect transition="in" filter="box(out)">
                                      <p:cBhvr>
                                        <p:cTn id="27" dur="500"/>
                                        <p:tgtEl>
                                          <p:spTgt spid="5120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1206">
                                            <p:txEl>
                                              <p:pRg st="1" end="1"/>
                                            </p:txEl>
                                          </p:spTgt>
                                        </p:tgtEl>
                                        <p:attrNameLst>
                                          <p:attrName>style.visibility</p:attrName>
                                        </p:attrNameLst>
                                      </p:cBhvr>
                                      <p:to>
                                        <p:strVal val="visible"/>
                                      </p:to>
                                    </p:set>
                                    <p:animEffect transition="in" filter="box(out)">
                                      <p:cBhvr>
                                        <p:cTn id="32" dur="500"/>
                                        <p:tgtEl>
                                          <p:spTgt spid="51206">
                                            <p:txEl>
                                              <p:pRg st="1" end="1"/>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1207">
                                            <p:txEl>
                                              <p:pRg st="0" end="0"/>
                                            </p:txEl>
                                          </p:spTgt>
                                        </p:tgtEl>
                                        <p:attrNameLst>
                                          <p:attrName>style.visibility</p:attrName>
                                        </p:attrNameLst>
                                      </p:cBhvr>
                                      <p:to>
                                        <p:strVal val="visible"/>
                                      </p:to>
                                    </p:set>
                                    <p:animEffect transition="in" filter="box(out)">
                                      <p:cBhvr>
                                        <p:cTn id="37" dur="500"/>
                                        <p:tgtEl>
                                          <p:spTgt spid="51207">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1207">
                                            <p:txEl>
                                              <p:pRg st="1" end="1"/>
                                            </p:txEl>
                                          </p:spTgt>
                                        </p:tgtEl>
                                        <p:attrNameLst>
                                          <p:attrName>style.visibility</p:attrName>
                                        </p:attrNameLst>
                                      </p:cBhvr>
                                      <p:to>
                                        <p:strVal val="visible"/>
                                      </p:to>
                                    </p:set>
                                    <p:animEffect transition="in" filter="box(out)">
                                      <p:cBhvr>
                                        <p:cTn id="42" dur="500"/>
                                        <p:tgtEl>
                                          <p:spTgt spid="51207">
                                            <p:txEl>
                                              <p:pRg st="1" end="1"/>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ox(out)">
                                      <p:cBhvr>
                                        <p:cTn id="4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1207">
                                            <p:txEl>
                                              <p:pRg st="2" end="2"/>
                                            </p:txEl>
                                          </p:spTgt>
                                        </p:tgtEl>
                                        <p:attrNameLst>
                                          <p:attrName>style.visibility</p:attrName>
                                        </p:attrNameLst>
                                      </p:cBhvr>
                                      <p:to>
                                        <p:strVal val="visible"/>
                                      </p:to>
                                    </p:set>
                                    <p:animEffect transition="in" filter="box(out)">
                                      <p:cBhvr>
                                        <p:cTn id="52" dur="500"/>
                                        <p:tgtEl>
                                          <p:spTgt spid="51207">
                                            <p:txEl>
                                              <p:pRg st="2" end="2"/>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1210"/>
                                        </p:tgtEl>
                                        <p:attrNameLst>
                                          <p:attrName>style.visibility</p:attrName>
                                        </p:attrNameLst>
                                      </p:cBhvr>
                                      <p:to>
                                        <p:strVal val="visible"/>
                                      </p:to>
                                    </p:set>
                                    <p:animEffect transition="in" filter="box(out)">
                                      <p:cBhvr>
                                        <p:cTn id="57" dur="500"/>
                                        <p:tgtEl>
                                          <p:spTgt spid="51210"/>
                                        </p:tgtEl>
                                      </p:cBhvr>
                                    </p:animEffect>
                                  </p:childTnLst>
                                  <p:subTnLst>
                                    <p:set>
                                      <p:cBhvr override="childStyle">
                                        <p:cTn dur="1" fill="hold" display="0" masterRel="nextClick" afterEffect="1"/>
                                        <p:tgtEl>
                                          <p:spTgt spid="51210"/>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circle(in)">
                                      <p:cBhvr>
                                        <p:cTn id="62"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circle(in)">
                                      <p:cBhvr>
                                        <p:cTn id="67"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51211">
                                            <p:txEl>
                                              <p:pRg st="0" end="0"/>
                                            </p:txEl>
                                          </p:spTgt>
                                        </p:tgtEl>
                                        <p:attrNameLst>
                                          <p:attrName>style.visibility</p:attrName>
                                        </p:attrNameLst>
                                      </p:cBhvr>
                                      <p:to>
                                        <p:strVal val="visible"/>
                                      </p:to>
                                    </p:set>
                                    <p:animEffect transition="in" filter="box(out)">
                                      <p:cBhvr>
                                        <p:cTn id="72" dur="500"/>
                                        <p:tgtEl>
                                          <p:spTgt spid="51211">
                                            <p:txEl>
                                              <p:pRg st="0" end="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51209"/>
                                        </p:tgtEl>
                                        <p:attrNameLst>
                                          <p:attrName>style.visibility</p:attrName>
                                        </p:attrNameLst>
                                      </p:cBhvr>
                                      <p:to>
                                        <p:strVal val="visible"/>
                                      </p:to>
                                    </p:set>
                                    <p:animEffect transition="in" filter="box(out)">
                                      <p:cBhvr>
                                        <p:cTn id="77" dur="500"/>
                                        <p:tgtEl>
                                          <p:spTgt spid="51209"/>
                                        </p:tgtEl>
                                      </p:cBhvr>
                                    </p:animEffect>
                                  </p:childTnLst>
                                  <p:subTnLst>
                                    <p:set>
                                      <p:cBhvr override="childStyle">
                                        <p:cTn dur="1" fill="hold" display="0" masterRel="nextClick" afterEffect="1"/>
                                        <p:tgtEl>
                                          <p:spTgt spid="51209"/>
                                        </p:tgtEl>
                                        <p:attrNameLst>
                                          <p:attrName>style.visibility</p:attrName>
                                        </p:attrNameLst>
                                      </p:cBhvr>
                                      <p:to>
                                        <p:strVal val="hidden"/>
                                      </p:to>
                                    </p:se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51208">
                                            <p:txEl>
                                              <p:pRg st="0" end="0"/>
                                            </p:txEl>
                                          </p:spTgt>
                                        </p:tgtEl>
                                        <p:attrNameLst>
                                          <p:attrName>style.visibility</p:attrName>
                                        </p:attrNameLst>
                                      </p:cBhvr>
                                      <p:to>
                                        <p:strVal val="visible"/>
                                      </p:to>
                                    </p:set>
                                    <p:animEffect transition="in" filter="box(out)">
                                      <p:cBhvr>
                                        <p:cTn id="82" dur="500"/>
                                        <p:tgtEl>
                                          <p:spTgt spid="51208">
                                            <p:txEl>
                                              <p:pRg st="0" end="0"/>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51212"/>
                                        </p:tgtEl>
                                        <p:attrNameLst>
                                          <p:attrName>style.visibility</p:attrName>
                                        </p:attrNameLst>
                                      </p:cBhvr>
                                      <p:to>
                                        <p:strVal val="visible"/>
                                      </p:to>
                                    </p:set>
                                    <p:animEffect transition="in" filter="box(out)">
                                      <p:cBhvr>
                                        <p:cTn id="87" dur="500"/>
                                        <p:tgtEl>
                                          <p:spTgt spid="51212"/>
                                        </p:tgtEl>
                                      </p:cBhvr>
                                    </p:animEffect>
                                  </p:childTnLst>
                                  <p:subTnLst>
                                    <p:set>
                                      <p:cBhvr override="childStyle">
                                        <p:cTn dur="1" fill="hold" display="0" masterRel="nextClick" afterEffect="1"/>
                                        <p:tgtEl>
                                          <p:spTgt spid="51212"/>
                                        </p:tgtEl>
                                        <p:attrNameLst>
                                          <p:attrName>style.visibility</p:attrName>
                                        </p:attrNameLst>
                                      </p:cBhvr>
                                      <p:to>
                                        <p:strVal val="hidden"/>
                                      </p:to>
                                    </p:se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bldLvl="4" autoUpdateAnimBg="0"/>
      <p:bldP spid="51205" grpId="0" animBg="1" autoUpdateAnimBg="0"/>
      <p:bldP spid="51206" grpId="0" build="p" bldLvl="3" animBg="1" autoUpdateAnimBg="0"/>
      <p:bldP spid="51207" grpId="0" build="p" bldLvl="4" autoUpdateAnimBg="0"/>
      <p:bldP spid="51208" grpId="0" build="p" bldLvl="4" autoUpdateAnimBg="0"/>
      <p:bldP spid="51209" grpId="0" animBg="1" autoUpdateAnimBg="0"/>
      <p:bldP spid="51211" grpId="0" build="p" bldLvl="4" autoUpdateAnimBg="0"/>
      <p:bldP spid="51212" grpId="0" animBg="1" autoUpdateAnimBg="0"/>
      <p:bldP spid="12" grpId="0" animBg="1" autoUpdateAnimBg="0"/>
      <p:bldP spid="51210"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236537" y="701969"/>
            <a:ext cx="8670925" cy="5352099"/>
          </a:xfrm>
          <a:prstGeom prst="rect">
            <a:avLst/>
          </a:prstGeom>
          <a:noFill/>
          <a:ln w="127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spcBef>
                <a:spcPts val="638"/>
              </a:spcBef>
              <a:spcAft>
                <a:spcPts val="638"/>
              </a:spcAft>
            </a:pPr>
            <a:r>
              <a:rPr lang="zh-CN" altLang="en-US" sz="2200" dirty="0">
                <a:solidFill>
                  <a:srgbClr val="640424"/>
                </a:solidFill>
                <a:latin typeface="宋体" charset="-122"/>
              </a:rPr>
              <a:t>例：当执行下面的程序时，如果输入</a:t>
            </a:r>
            <a:r>
              <a:rPr lang="en-US" altLang="zh-CN" sz="2200" dirty="0">
                <a:solidFill>
                  <a:srgbClr val="640424"/>
                </a:solidFill>
                <a:latin typeface="宋体" charset="-122"/>
              </a:rPr>
              <a:t>ABC</a:t>
            </a:r>
            <a:r>
              <a:rPr lang="zh-CN" altLang="en-US" sz="2200" dirty="0">
                <a:solidFill>
                  <a:srgbClr val="640424"/>
                </a:solidFill>
                <a:latin typeface="宋体" charset="-122"/>
              </a:rPr>
              <a:t>，则输出结果是</a:t>
            </a:r>
          </a:p>
          <a:p>
            <a:pPr algn="just">
              <a:spcBef>
                <a:spcPts val="638"/>
              </a:spcBef>
              <a:spcAft>
                <a:spcPts val="638"/>
              </a:spcAft>
            </a:pPr>
            <a:r>
              <a:rPr lang="en-US" altLang="zh-CN" sz="2200" dirty="0">
                <a:solidFill>
                  <a:srgbClr val="000099"/>
                </a:solidFill>
                <a:latin typeface="宋体" charset="-122"/>
              </a:rPr>
              <a:t>A) ABC6789      B) ABC67     C) 12345ABC6  D) ABC456789</a:t>
            </a:r>
            <a:endParaRPr lang="en-US" altLang="zh-CN" sz="2200" dirty="0">
              <a:solidFill>
                <a:srgbClr val="000099"/>
              </a:solidFill>
            </a:endParaRPr>
          </a:p>
          <a:p>
            <a:pPr algn="just">
              <a:spcBef>
                <a:spcPts val="638"/>
              </a:spcBef>
              <a:spcAft>
                <a:spcPts val="638"/>
              </a:spcAft>
            </a:pPr>
            <a:r>
              <a:rPr lang="en-US" altLang="zh-CN" sz="2200" dirty="0">
                <a:solidFill>
                  <a:srgbClr val="000099"/>
                </a:solidFill>
                <a:latin typeface="宋体" charset="-122"/>
              </a:rPr>
              <a:t>#include "</a:t>
            </a:r>
            <a:r>
              <a:rPr lang="en-US" altLang="zh-CN" sz="2200" dirty="0" err="1">
                <a:solidFill>
                  <a:srgbClr val="000099"/>
                </a:solidFill>
                <a:latin typeface="宋体" charset="-122"/>
              </a:rPr>
              <a:t>stdio.h</a:t>
            </a:r>
            <a:r>
              <a:rPr lang="en-US" altLang="zh-CN" sz="2200" dirty="0">
                <a:solidFill>
                  <a:srgbClr val="000099"/>
                </a:solidFill>
                <a:latin typeface="宋体" charset="-122"/>
              </a:rPr>
              <a:t>"</a:t>
            </a:r>
            <a:endParaRPr lang="en-US" altLang="zh-CN" sz="2200" dirty="0">
              <a:solidFill>
                <a:srgbClr val="000099"/>
              </a:solidFill>
            </a:endParaRPr>
          </a:p>
          <a:p>
            <a:pPr algn="just">
              <a:spcBef>
                <a:spcPts val="638"/>
              </a:spcBef>
              <a:spcAft>
                <a:spcPts val="638"/>
              </a:spcAft>
            </a:pPr>
            <a:r>
              <a:rPr lang="en-US" altLang="zh-CN" sz="2200" dirty="0">
                <a:solidFill>
                  <a:srgbClr val="000099"/>
                </a:solidFill>
                <a:latin typeface="宋体" charset="-122"/>
              </a:rPr>
              <a:t>#include "</a:t>
            </a:r>
            <a:r>
              <a:rPr lang="en-US" altLang="zh-CN" sz="2200" dirty="0" err="1">
                <a:solidFill>
                  <a:srgbClr val="000099"/>
                </a:solidFill>
                <a:latin typeface="宋体" charset="-122"/>
              </a:rPr>
              <a:t>string.h</a:t>
            </a:r>
            <a:r>
              <a:rPr lang="en-US" altLang="zh-CN" sz="2200" dirty="0">
                <a:solidFill>
                  <a:srgbClr val="000099"/>
                </a:solidFill>
                <a:latin typeface="宋体" charset="-122"/>
              </a:rPr>
              <a:t>"</a:t>
            </a:r>
            <a:endParaRPr lang="en-US" altLang="zh-CN" sz="2200" dirty="0">
              <a:solidFill>
                <a:srgbClr val="000099"/>
              </a:solidFill>
            </a:endParaRPr>
          </a:p>
          <a:p>
            <a:pPr algn="just">
              <a:spcBef>
                <a:spcPts val="638"/>
              </a:spcBef>
              <a:spcAft>
                <a:spcPts val="638"/>
              </a:spcAft>
            </a:pPr>
            <a:r>
              <a:rPr lang="en-US" altLang="zh-CN" sz="2200" dirty="0">
                <a:solidFill>
                  <a:srgbClr val="000099"/>
                </a:solidFill>
                <a:latin typeface="宋体" charset="-122"/>
              </a:rPr>
              <a:t>void main()</a:t>
            </a:r>
            <a:endParaRPr lang="en-US" altLang="zh-CN" sz="2200" dirty="0">
              <a:solidFill>
                <a:srgbClr val="000099"/>
              </a:solidFill>
            </a:endParaRPr>
          </a:p>
          <a:p>
            <a:pPr algn="just">
              <a:spcBef>
                <a:spcPts val="638"/>
              </a:spcBef>
              <a:spcAft>
                <a:spcPts val="638"/>
              </a:spcAft>
            </a:pPr>
            <a:r>
              <a:rPr lang="en-US" altLang="zh-CN" sz="2200" dirty="0">
                <a:solidFill>
                  <a:srgbClr val="000099"/>
                </a:solidFill>
                <a:latin typeface="宋体" charset="-122"/>
              </a:rPr>
              <a:t>{ </a:t>
            </a:r>
          </a:p>
          <a:p>
            <a:pPr algn="just">
              <a:spcBef>
                <a:spcPts val="638"/>
              </a:spcBef>
              <a:spcAft>
                <a:spcPts val="638"/>
              </a:spcAft>
            </a:pPr>
            <a:r>
              <a:rPr lang="en-US" altLang="zh-CN" sz="2200" dirty="0">
                <a:solidFill>
                  <a:srgbClr val="000099"/>
                </a:solidFill>
                <a:latin typeface="宋体" charset="-122"/>
              </a:rPr>
              <a:t>  char </a:t>
            </a:r>
            <a:r>
              <a:rPr lang="en-US" altLang="zh-CN" sz="2200" dirty="0" err="1">
                <a:solidFill>
                  <a:srgbClr val="000099"/>
                </a:solidFill>
                <a:latin typeface="宋体" charset="-122"/>
              </a:rPr>
              <a:t>ss</a:t>
            </a:r>
            <a:r>
              <a:rPr lang="en-US" altLang="zh-CN" sz="2200" dirty="0">
                <a:solidFill>
                  <a:srgbClr val="000099"/>
                </a:solidFill>
                <a:latin typeface="宋体" charset="-122"/>
              </a:rPr>
              <a:t>[10]="1,2,3,4,5";    </a:t>
            </a:r>
            <a:r>
              <a:rPr lang="en-US" altLang="zh-CN" sz="2200" dirty="0" err="1">
                <a:solidFill>
                  <a:schemeClr val="accent2"/>
                </a:solidFill>
                <a:latin typeface="宋体" charset="-122"/>
              </a:rPr>
              <a:t>strcat</a:t>
            </a:r>
            <a:r>
              <a:rPr lang="en-US" altLang="zh-CN" sz="2200" dirty="0">
                <a:solidFill>
                  <a:schemeClr val="accent2"/>
                </a:solidFill>
                <a:latin typeface="宋体" charset="-122"/>
              </a:rPr>
              <a:t> </a:t>
            </a:r>
            <a:r>
              <a:rPr lang="zh-CN" altLang="en-US" sz="2200" dirty="0">
                <a:solidFill>
                  <a:schemeClr val="accent2"/>
                </a:solidFill>
                <a:latin typeface="宋体" charset="-122"/>
              </a:rPr>
              <a:t>连接串</a:t>
            </a:r>
            <a:endParaRPr lang="zh-CN" altLang="en-US" sz="2200" dirty="0">
              <a:solidFill>
                <a:schemeClr val="accent2"/>
              </a:solidFill>
            </a:endParaRPr>
          </a:p>
          <a:p>
            <a:pPr algn="just">
              <a:spcBef>
                <a:spcPts val="638"/>
              </a:spcBef>
              <a:spcAft>
                <a:spcPts val="638"/>
              </a:spcAft>
            </a:pPr>
            <a:r>
              <a:rPr lang="en-US" altLang="zh-CN" sz="2200" dirty="0">
                <a:solidFill>
                  <a:srgbClr val="000099"/>
                </a:solidFill>
                <a:latin typeface="宋体" charset="-122"/>
              </a:rPr>
              <a:t>  gets(</a:t>
            </a:r>
            <a:r>
              <a:rPr lang="en-US" altLang="zh-CN" sz="2200" dirty="0" err="1">
                <a:solidFill>
                  <a:srgbClr val="000099"/>
                </a:solidFill>
                <a:latin typeface="宋体" charset="-122"/>
              </a:rPr>
              <a:t>ss</a:t>
            </a:r>
            <a:r>
              <a:rPr lang="en-US" altLang="zh-CN" sz="2200" dirty="0">
                <a:solidFill>
                  <a:srgbClr val="000099"/>
                </a:solidFill>
                <a:latin typeface="宋体" charset="-122"/>
              </a:rPr>
              <a:t>); </a:t>
            </a:r>
          </a:p>
          <a:p>
            <a:pPr algn="just">
              <a:spcBef>
                <a:spcPts val="638"/>
              </a:spcBef>
              <a:spcAft>
                <a:spcPts val="638"/>
              </a:spcAft>
            </a:pPr>
            <a:r>
              <a:rPr lang="en-US" altLang="zh-CN" sz="2200" dirty="0">
                <a:solidFill>
                  <a:srgbClr val="000099"/>
                </a:solidFill>
                <a:latin typeface="宋体" charset="-122"/>
              </a:rPr>
              <a:t>  </a:t>
            </a:r>
            <a:r>
              <a:rPr lang="en-US" altLang="zh-CN" sz="2200" dirty="0" err="1">
                <a:solidFill>
                  <a:srgbClr val="000099"/>
                </a:solidFill>
                <a:latin typeface="宋体" charset="-122"/>
              </a:rPr>
              <a:t>strcat</a:t>
            </a:r>
            <a:r>
              <a:rPr lang="en-US" altLang="zh-CN" sz="2200" dirty="0">
                <a:solidFill>
                  <a:srgbClr val="000099"/>
                </a:solidFill>
                <a:latin typeface="宋体" charset="-122"/>
              </a:rPr>
              <a:t>(</a:t>
            </a:r>
            <a:r>
              <a:rPr lang="en-US" altLang="zh-CN" sz="2200" dirty="0" err="1">
                <a:solidFill>
                  <a:srgbClr val="000099"/>
                </a:solidFill>
                <a:latin typeface="宋体" charset="-122"/>
              </a:rPr>
              <a:t>ss</a:t>
            </a:r>
            <a:r>
              <a:rPr lang="en-US" altLang="zh-CN" sz="2200" dirty="0">
                <a:solidFill>
                  <a:srgbClr val="000099"/>
                </a:solidFill>
                <a:latin typeface="宋体" charset="-122"/>
              </a:rPr>
              <a:t>, "6789"); </a:t>
            </a:r>
          </a:p>
          <a:p>
            <a:pPr algn="just">
              <a:spcBef>
                <a:spcPts val="638"/>
              </a:spcBef>
              <a:spcAft>
                <a:spcPts val="638"/>
              </a:spcAft>
            </a:pPr>
            <a:r>
              <a:rPr lang="en-US" altLang="zh-CN" sz="2200" dirty="0">
                <a:solidFill>
                  <a:srgbClr val="000099"/>
                </a:solidFill>
                <a:latin typeface="宋体" charset="-122"/>
              </a:rPr>
              <a:t>  </a:t>
            </a:r>
            <a:r>
              <a:rPr lang="en-US" altLang="zh-CN" sz="2200" dirty="0" err="1">
                <a:solidFill>
                  <a:srgbClr val="000099"/>
                </a:solidFill>
                <a:latin typeface="宋体" charset="-122"/>
              </a:rPr>
              <a:t>printf</a:t>
            </a:r>
            <a:r>
              <a:rPr lang="en-US" altLang="zh-CN" sz="2200" dirty="0">
                <a:solidFill>
                  <a:srgbClr val="000099"/>
                </a:solidFill>
                <a:latin typeface="宋体" charset="-122"/>
              </a:rPr>
              <a:t>("%s\n",</a:t>
            </a:r>
            <a:r>
              <a:rPr lang="en-US" altLang="zh-CN" sz="2200" dirty="0" err="1">
                <a:solidFill>
                  <a:srgbClr val="000099"/>
                </a:solidFill>
                <a:latin typeface="宋体" charset="-122"/>
              </a:rPr>
              <a:t>ss</a:t>
            </a:r>
            <a:r>
              <a:rPr lang="en-US" altLang="zh-CN" sz="2200" dirty="0">
                <a:solidFill>
                  <a:srgbClr val="000099"/>
                </a:solidFill>
                <a:latin typeface="宋体" charset="-122"/>
              </a:rPr>
              <a:t>);</a:t>
            </a:r>
          </a:p>
          <a:p>
            <a:pPr algn="just">
              <a:spcBef>
                <a:spcPts val="638"/>
              </a:spcBef>
              <a:spcAft>
                <a:spcPts val="638"/>
              </a:spcAft>
            </a:pPr>
            <a:r>
              <a:rPr lang="en-US" altLang="zh-CN" sz="2200" dirty="0">
                <a:solidFill>
                  <a:srgbClr val="000099"/>
                </a:solidFill>
                <a:latin typeface="宋体" charset="-122"/>
              </a:rPr>
              <a:t>}</a:t>
            </a:r>
            <a:r>
              <a:rPr lang="en-US" altLang="zh-CN" sz="2300" dirty="0">
                <a:solidFill>
                  <a:srgbClr val="6C65F9"/>
                </a:solidFill>
              </a:rPr>
              <a:t> </a:t>
            </a:r>
          </a:p>
        </p:txBody>
      </p:sp>
      <p:sp>
        <p:nvSpPr>
          <p:cNvPr id="346116" name="Text Box 4"/>
          <p:cNvSpPr txBox="1">
            <a:spLocks noChangeArrowheads="1"/>
          </p:cNvSpPr>
          <p:nvPr/>
        </p:nvSpPr>
        <p:spPr bwMode="auto">
          <a:xfrm>
            <a:off x="7650206" y="698085"/>
            <a:ext cx="39528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a:defRPr kumimoji="1" sz="2400" b="1">
                <a:solidFill>
                  <a:schemeClr val="tx1"/>
                </a:solidFill>
                <a:latin typeface="Times New Roman" pitchFamily="18" charset="0"/>
                <a:ea typeface="宋体" charset="-122"/>
              </a:defRPr>
            </a:lvl1pPr>
            <a:lvl2pPr marL="742950" indent="-285750" defTabSz="965200">
              <a:defRPr kumimoji="1" sz="2400" b="1">
                <a:solidFill>
                  <a:schemeClr val="tx1"/>
                </a:solidFill>
                <a:latin typeface="Times New Roman" pitchFamily="18" charset="0"/>
                <a:ea typeface="宋体" charset="-122"/>
              </a:defRPr>
            </a:lvl2pPr>
            <a:lvl3pPr marL="1143000" indent="-228600" defTabSz="965200">
              <a:defRPr kumimoji="1" sz="2400" b="1">
                <a:solidFill>
                  <a:schemeClr val="tx1"/>
                </a:solidFill>
                <a:latin typeface="Times New Roman" pitchFamily="18" charset="0"/>
                <a:ea typeface="宋体" charset="-122"/>
              </a:defRPr>
            </a:lvl3pPr>
            <a:lvl4pPr marL="1600200" indent="-228600" defTabSz="965200">
              <a:defRPr kumimoji="1" sz="2400" b="1">
                <a:solidFill>
                  <a:schemeClr val="tx1"/>
                </a:solidFill>
                <a:latin typeface="Times New Roman" pitchFamily="18" charset="0"/>
                <a:ea typeface="宋体" charset="-122"/>
              </a:defRPr>
            </a:lvl4pPr>
            <a:lvl5pPr marL="2057400" indent="-228600" defTabSz="965200">
              <a:defRPr kumimoji="1" sz="2400" b="1">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lnSpc>
                <a:spcPct val="90000"/>
              </a:lnSpc>
              <a:spcBef>
                <a:spcPct val="50000"/>
              </a:spcBef>
              <a:spcAft>
                <a:spcPts val="625"/>
              </a:spcAft>
            </a:pPr>
            <a:r>
              <a:rPr lang="en-US" altLang="zh-CN" sz="2300" dirty="0">
                <a:solidFill>
                  <a:srgbClr val="FF0000"/>
                </a:solidFill>
                <a:ea typeface="黑体" pitchFamily="2" charset="-122"/>
              </a:rPr>
              <a:t>A</a:t>
            </a:r>
          </a:p>
        </p:txBody>
      </p:sp>
      <p:pic>
        <p:nvPicPr>
          <p:cNvPr id="4" name="Picture 6" descr="png-006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494" y="6054068"/>
            <a:ext cx="792163" cy="79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797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arn(inVertical)">
                                      <p:cBhvr>
                                        <p:cTn id="7" dur="5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46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nimBg="1"/>
      <p:bldP spid="34611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96874" y="983242"/>
            <a:ext cx="8362116" cy="3151497"/>
          </a:xfrm>
          <a:prstGeom prst="rect">
            <a:avLst/>
          </a:prstGeom>
          <a:solidFill>
            <a:schemeClr val="bg1"/>
          </a:solidFill>
          <a:ln>
            <a:solidFill>
              <a:srgbClr val="0070C0"/>
            </a:solidFill>
          </a:ln>
        </p:spPr>
        <p:txBody>
          <a:bodyPr wrap="square"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nSpc>
                <a:spcPct val="200000"/>
              </a:lnSpc>
              <a:spcBef>
                <a:spcPct val="50000"/>
              </a:spcBef>
            </a:pPr>
            <a:r>
              <a:rPr kumimoji="1" lang="zh-CN" altLang="en-US" sz="2500" b="1" dirty="0">
                <a:solidFill>
                  <a:srgbClr val="640424"/>
                </a:solidFill>
              </a:rPr>
              <a:t>例：写出输出结果</a:t>
            </a:r>
            <a:r>
              <a:rPr kumimoji="1" lang="zh-CN" altLang="en-US" sz="2500" b="1" dirty="0">
                <a:solidFill>
                  <a:srgbClr val="640424"/>
                </a:solidFill>
                <a:sym typeface="Wingdings" pitchFamily="2" charset="2"/>
              </a:rPr>
              <a:t>（     ）</a:t>
            </a:r>
            <a:endParaRPr kumimoji="1" lang="zh-CN" altLang="en-US" sz="2500" b="1" dirty="0">
              <a:solidFill>
                <a:srgbClr val="640424"/>
              </a:solidFill>
            </a:endParaRPr>
          </a:p>
          <a:p>
            <a:pPr algn="just">
              <a:lnSpc>
                <a:spcPct val="200000"/>
              </a:lnSpc>
            </a:pPr>
            <a:r>
              <a:rPr kumimoji="1" lang="en-US" altLang="zh-CN" sz="2500" b="1" dirty="0">
                <a:solidFill>
                  <a:srgbClr val="1A0599"/>
                </a:solidFill>
                <a:latin typeface="楷体_GB2312" pitchFamily="49" charset="-122"/>
                <a:ea typeface="楷体_GB2312" pitchFamily="49" charset="-122"/>
              </a:rPr>
              <a:t>  </a:t>
            </a:r>
            <a:r>
              <a:rPr kumimoji="1" lang="en-US" altLang="zh-CN" sz="2500" b="1" dirty="0" err="1">
                <a:solidFill>
                  <a:srgbClr val="1A0599"/>
                </a:solidFill>
                <a:latin typeface="楷体_GB2312" pitchFamily="49" charset="-122"/>
                <a:ea typeface="楷体_GB2312" pitchFamily="49" charset="-122"/>
              </a:rPr>
              <a:t>printf</a:t>
            </a:r>
            <a:r>
              <a:rPr kumimoji="1" lang="en-US" altLang="zh-CN" sz="2500" b="1" dirty="0">
                <a:solidFill>
                  <a:srgbClr val="1A0599"/>
                </a:solidFill>
                <a:latin typeface="楷体_GB2312" pitchFamily="49" charset="-122"/>
                <a:ea typeface="楷体_GB2312" pitchFamily="49" charset="-122"/>
              </a:rPr>
              <a:t>(%d\n</a:t>
            </a:r>
            <a:r>
              <a:rPr kumimoji="1" lang="en-US" altLang="zh-CN" sz="2500" b="1" dirty="0">
                <a:solidFill>
                  <a:srgbClr val="1A0599"/>
                </a:solidFill>
                <a:ea typeface="楷体_GB2312" pitchFamily="49" charset="-122"/>
              </a:rPr>
              <a:t>”</a:t>
            </a:r>
            <a:r>
              <a:rPr kumimoji="1" lang="en-US" altLang="zh-CN" sz="2500" b="1" dirty="0">
                <a:solidFill>
                  <a:srgbClr val="1A0599"/>
                </a:solidFill>
                <a:latin typeface="楷体_GB2312" pitchFamily="49" charset="-122"/>
                <a:ea typeface="楷体_GB2312" pitchFamily="49" charset="-122"/>
              </a:rPr>
              <a:t>,</a:t>
            </a:r>
            <a:r>
              <a:rPr kumimoji="1" lang="en-US" altLang="zh-CN" sz="2500" b="1" dirty="0" err="1">
                <a:solidFill>
                  <a:srgbClr val="1A0599"/>
                </a:solidFill>
                <a:latin typeface="楷体_GB2312" pitchFamily="49" charset="-122"/>
                <a:ea typeface="楷体_GB2312" pitchFamily="49" charset="-122"/>
              </a:rPr>
              <a:t>strlen</a:t>
            </a:r>
            <a:r>
              <a:rPr kumimoji="1" lang="en-US" altLang="zh-CN" sz="2500" b="1" dirty="0">
                <a:solidFill>
                  <a:srgbClr val="1A0599"/>
                </a:solidFill>
                <a:latin typeface="楷体_GB2312" pitchFamily="49" charset="-122"/>
                <a:ea typeface="楷体_GB2312" pitchFamily="49" charset="-122"/>
              </a:rPr>
              <a:t>(</a:t>
            </a:r>
            <a:r>
              <a:rPr kumimoji="1" lang="en-US" altLang="zh-CN" sz="2500" b="1" dirty="0">
                <a:solidFill>
                  <a:srgbClr val="1A0599"/>
                </a:solidFill>
                <a:ea typeface="楷体_GB2312" pitchFamily="49" charset="-122"/>
              </a:rPr>
              <a:t>“</a:t>
            </a:r>
            <a:r>
              <a:rPr kumimoji="1" lang="en-US" altLang="zh-CN" sz="2500" b="1" dirty="0">
                <a:solidFill>
                  <a:srgbClr val="1A0599"/>
                </a:solidFill>
                <a:latin typeface="楷体_GB2312" pitchFamily="49" charset="-122"/>
                <a:ea typeface="楷体_GB2312" pitchFamily="49" charset="-122"/>
              </a:rPr>
              <a:t>\\\\\\\</a:t>
            </a:r>
            <a:r>
              <a:rPr kumimoji="1" lang="en-US" altLang="zh-CN" sz="2500" b="1" dirty="0">
                <a:solidFill>
                  <a:srgbClr val="1A0599"/>
                </a:solidFill>
                <a:ea typeface="楷体_GB2312" pitchFamily="49" charset="-122"/>
              </a:rPr>
              <a:t>”</a:t>
            </a:r>
            <a:r>
              <a:rPr kumimoji="1" lang="en-US" altLang="zh-CN" sz="2500" b="1" dirty="0">
                <a:solidFill>
                  <a:srgbClr val="1A0599"/>
                </a:solidFill>
                <a:latin typeface="楷体_GB2312" pitchFamily="49" charset="-122"/>
                <a:ea typeface="楷体_GB2312" pitchFamily="49" charset="-122"/>
              </a:rPr>
              <a:t>\065\x30\n</a:t>
            </a:r>
            <a:r>
              <a:rPr kumimoji="1" lang="en-US" altLang="zh-CN" sz="2500" b="1" dirty="0">
                <a:solidFill>
                  <a:srgbClr val="1A0599"/>
                </a:solidFill>
                <a:ea typeface="楷体_GB2312" pitchFamily="49" charset="-122"/>
              </a:rPr>
              <a:t>”</a:t>
            </a:r>
            <a:r>
              <a:rPr kumimoji="1" lang="en-US" altLang="zh-CN" sz="2500" b="1" dirty="0">
                <a:solidFill>
                  <a:srgbClr val="1A0599"/>
                </a:solidFill>
                <a:latin typeface="楷体_GB2312" pitchFamily="49" charset="-122"/>
                <a:ea typeface="楷体_GB2312" pitchFamily="49" charset="-122"/>
              </a:rPr>
              <a:t>));</a:t>
            </a:r>
          </a:p>
          <a:p>
            <a:pPr algn="just">
              <a:lnSpc>
                <a:spcPct val="200000"/>
              </a:lnSpc>
            </a:pPr>
            <a:r>
              <a:rPr kumimoji="1" lang="en-US" altLang="zh-CN" sz="2500" b="1" dirty="0">
                <a:solidFill>
                  <a:srgbClr val="1A0599"/>
                </a:solidFill>
                <a:latin typeface="楷体_GB2312" pitchFamily="49" charset="-122"/>
                <a:ea typeface="楷体_GB2312" pitchFamily="49" charset="-122"/>
              </a:rPr>
              <a:t>  A</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7          B</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18            C</a:t>
            </a:r>
            <a:r>
              <a:rPr kumimoji="1" lang="zh-CN" altLang="en-US" sz="2500" b="1" dirty="0">
                <a:solidFill>
                  <a:srgbClr val="1A0599"/>
                </a:solidFill>
                <a:latin typeface="楷体_GB2312" pitchFamily="49" charset="-122"/>
                <a:ea typeface="楷体_GB2312" pitchFamily="49" charset="-122"/>
              </a:rPr>
              <a:t>、</a:t>
            </a:r>
            <a:r>
              <a:rPr kumimoji="1" lang="en-US" altLang="zh-CN" sz="2500" b="1" dirty="0">
                <a:solidFill>
                  <a:srgbClr val="1A0599"/>
                </a:solidFill>
                <a:latin typeface="楷体_GB2312" pitchFamily="49" charset="-122"/>
                <a:ea typeface="楷体_GB2312" pitchFamily="49" charset="-122"/>
              </a:rPr>
              <a:t>9      </a:t>
            </a:r>
          </a:p>
          <a:p>
            <a:pPr>
              <a:lnSpc>
                <a:spcPct val="200000"/>
              </a:lnSpc>
            </a:pPr>
            <a:r>
              <a:rPr kumimoji="1" lang="en-US" altLang="zh-CN" sz="2500" b="1" dirty="0">
                <a:solidFill>
                  <a:srgbClr val="1A0599"/>
                </a:solidFill>
                <a:latin typeface="楷体_GB2312" pitchFamily="49" charset="-122"/>
                <a:ea typeface="楷体_GB2312" pitchFamily="49" charset="-122"/>
              </a:rPr>
              <a:t>  D</a:t>
            </a:r>
            <a:r>
              <a:rPr kumimoji="1" lang="zh-CN" altLang="en-US" sz="2500" b="1" dirty="0">
                <a:solidFill>
                  <a:srgbClr val="1A0599"/>
                </a:solidFill>
                <a:latin typeface="楷体_GB2312" pitchFamily="49" charset="-122"/>
                <a:ea typeface="楷体_GB2312" pitchFamily="49" charset="-122"/>
              </a:rPr>
              <a:t>、输出项不合法，无正常输出</a:t>
            </a:r>
            <a:r>
              <a:rPr kumimoji="1" lang="zh-CN" altLang="en-US" sz="2500" b="1" dirty="0">
                <a:solidFill>
                  <a:srgbClr val="1A0599"/>
                </a:solidFill>
              </a:rPr>
              <a:t> </a:t>
            </a:r>
          </a:p>
        </p:txBody>
      </p:sp>
      <p:sp>
        <p:nvSpPr>
          <p:cNvPr id="75779"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5780"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39686" name="Text Box 6"/>
          <p:cNvSpPr txBox="1">
            <a:spLocks noChangeArrowheads="1"/>
          </p:cNvSpPr>
          <p:nvPr/>
        </p:nvSpPr>
        <p:spPr bwMode="auto">
          <a:xfrm>
            <a:off x="3371248" y="1286252"/>
            <a:ext cx="4730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700" b="1" dirty="0">
                <a:solidFill>
                  <a:srgbClr val="FF0000"/>
                </a:solidFill>
                <a:ea typeface="黑体" pitchFamily="2" charset="-122"/>
              </a:rPr>
              <a:t>A</a:t>
            </a:r>
          </a:p>
        </p:txBody>
      </p:sp>
      <p:pic>
        <p:nvPicPr>
          <p:cNvPr id="6" name="Picture 6" descr="png-006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8987" y="5680114"/>
            <a:ext cx="792163" cy="79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19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Effect transition="in" filter="barn(inVertical)">
                                      <p:cBhvr>
                                        <p:cTn id="7" dur="500"/>
                                        <p:tgtEl>
                                          <p:spTgt spid="7577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5778">
                                            <p:txEl>
                                              <p:pRg st="1" end="1"/>
                                            </p:txEl>
                                          </p:spTgt>
                                        </p:tgtEl>
                                        <p:attrNameLst>
                                          <p:attrName>style.visibility</p:attrName>
                                        </p:attrNameLst>
                                      </p:cBhvr>
                                      <p:to>
                                        <p:strVal val="visible"/>
                                      </p:to>
                                    </p:set>
                                    <p:animEffect transition="in" filter="barn(inVertical)">
                                      <p:cBhvr>
                                        <p:cTn id="10" dur="500"/>
                                        <p:tgtEl>
                                          <p:spTgt spid="7577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5778">
                                            <p:txEl>
                                              <p:pRg st="2" end="2"/>
                                            </p:txEl>
                                          </p:spTgt>
                                        </p:tgtEl>
                                        <p:attrNameLst>
                                          <p:attrName>style.visibility</p:attrName>
                                        </p:attrNameLst>
                                      </p:cBhvr>
                                      <p:to>
                                        <p:strVal val="visible"/>
                                      </p:to>
                                    </p:set>
                                    <p:animEffect transition="in" filter="barn(inVertical)">
                                      <p:cBhvr>
                                        <p:cTn id="13" dur="500"/>
                                        <p:tgtEl>
                                          <p:spTgt spid="75778">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5778">
                                            <p:txEl>
                                              <p:pRg st="3" end="3"/>
                                            </p:txEl>
                                          </p:spTgt>
                                        </p:tgtEl>
                                        <p:attrNameLst>
                                          <p:attrName>style.visibility</p:attrName>
                                        </p:attrNameLst>
                                      </p:cBhvr>
                                      <p:to>
                                        <p:strVal val="visible"/>
                                      </p:to>
                                    </p:set>
                                    <p:animEffect transition="in" filter="barn(inVertical)">
                                      <p:cBhvr>
                                        <p:cTn id="16" dur="500"/>
                                        <p:tgtEl>
                                          <p:spTgt spid="7577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39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54806" y="525494"/>
            <a:ext cx="8307931" cy="5575237"/>
          </a:xfrm>
          <a:prstGeom prst="rect">
            <a:avLst/>
          </a:prstGeom>
          <a:solidFill>
            <a:schemeClr val="bg1"/>
          </a:solidFill>
          <a:ln>
            <a:solidFill>
              <a:srgbClr val="0070C0"/>
            </a:solidFill>
          </a:ln>
        </p:spPr>
        <p:txBody>
          <a:bodyPr wrap="square"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spcBef>
                <a:spcPct val="50000"/>
              </a:spcBef>
            </a:pPr>
            <a:r>
              <a:rPr kumimoji="1" lang="zh-CN" altLang="en-US" sz="2500" b="1" dirty="0">
                <a:solidFill>
                  <a:srgbClr val="640424"/>
                </a:solidFill>
              </a:rPr>
              <a:t>例：将两个字符串连接起来的程序，选择合适的句子填入该空格中。</a:t>
            </a:r>
          </a:p>
          <a:p>
            <a:pPr>
              <a:spcBef>
                <a:spcPct val="50000"/>
              </a:spcBef>
            </a:pPr>
            <a:r>
              <a:rPr kumimoji="1" lang="zh-CN" altLang="en-US" sz="2500" b="1" dirty="0">
                <a:solidFill>
                  <a:srgbClr val="1A0599"/>
                </a:solidFill>
                <a:latin typeface="宋体" charset="-122"/>
              </a:rPr>
              <a:t>  </a:t>
            </a:r>
            <a:r>
              <a:rPr kumimoji="1" lang="en-US" altLang="zh-CN" sz="2500" b="1" dirty="0">
                <a:solidFill>
                  <a:srgbClr val="1A0599"/>
                </a:solidFill>
                <a:latin typeface="宋体" charset="-122"/>
              </a:rPr>
              <a:t>void main( )</a:t>
            </a:r>
          </a:p>
          <a:p>
            <a:pPr algn="just" eaLnBrk="1" hangingPunct="1">
              <a:spcBef>
                <a:spcPct val="20000"/>
              </a:spcBef>
            </a:pPr>
            <a:r>
              <a:rPr kumimoji="1" lang="en-US" altLang="zh-CN" sz="2500" b="1" dirty="0">
                <a:solidFill>
                  <a:srgbClr val="1A0599"/>
                </a:solidFill>
                <a:latin typeface="宋体" charset="-122"/>
              </a:rPr>
              <a:t> { </a:t>
            </a:r>
          </a:p>
          <a:p>
            <a:pPr algn="just" eaLnBrk="1" hangingPunct="1">
              <a:spcBef>
                <a:spcPct val="20000"/>
              </a:spcBef>
            </a:pPr>
            <a:r>
              <a:rPr kumimoji="1" lang="en-US" altLang="zh-CN" sz="2500" b="1" dirty="0">
                <a:solidFill>
                  <a:srgbClr val="1A0599"/>
                </a:solidFill>
                <a:latin typeface="宋体" charset="-122"/>
              </a:rPr>
              <a:t>     char a[150],b[50];</a:t>
            </a:r>
          </a:p>
          <a:p>
            <a:pPr algn="just" eaLnBrk="1" hangingPunct="1">
              <a:spcBef>
                <a:spcPct val="20000"/>
              </a:spcBef>
            </a:pPr>
            <a:r>
              <a:rPr kumimoji="1" lang="en-US" altLang="zh-CN" sz="2500" b="1" dirty="0">
                <a:solidFill>
                  <a:srgbClr val="1A0599"/>
                </a:solidFill>
                <a:latin typeface="宋体" charset="-122"/>
              </a:rPr>
              <a:t>     </a:t>
            </a:r>
            <a:r>
              <a:rPr kumimoji="1" lang="en-US" altLang="zh-CN" sz="2500" b="1" dirty="0" err="1">
                <a:solidFill>
                  <a:srgbClr val="1A0599"/>
                </a:solidFill>
                <a:latin typeface="宋体" charset="-122"/>
              </a:rPr>
              <a:t>int</a:t>
            </a:r>
            <a:r>
              <a:rPr kumimoji="1" lang="en-US" altLang="zh-CN" sz="2500" b="1" dirty="0">
                <a:solidFill>
                  <a:srgbClr val="1A0599"/>
                </a:solidFill>
                <a:latin typeface="宋体" charset="-122"/>
              </a:rPr>
              <a:t> </a:t>
            </a:r>
            <a:r>
              <a:rPr kumimoji="1" lang="en-US" altLang="zh-CN" sz="2500" b="1" dirty="0" err="1">
                <a:solidFill>
                  <a:srgbClr val="1A0599"/>
                </a:solidFill>
                <a:latin typeface="宋体" charset="-122"/>
              </a:rPr>
              <a:t>i</a:t>
            </a:r>
            <a:r>
              <a:rPr kumimoji="1" lang="en-US" altLang="zh-CN" sz="2500" b="1" dirty="0">
                <a:solidFill>
                  <a:srgbClr val="1A0599"/>
                </a:solidFill>
                <a:latin typeface="宋体" charset="-122"/>
              </a:rPr>
              <a:t>=0;j=0;</a:t>
            </a:r>
          </a:p>
          <a:p>
            <a:pPr algn="just" eaLnBrk="1" hangingPunct="1">
              <a:spcBef>
                <a:spcPct val="20000"/>
              </a:spcBef>
            </a:pPr>
            <a:r>
              <a:rPr kumimoji="1" lang="en-US" altLang="zh-CN" sz="2500" b="1" dirty="0">
                <a:solidFill>
                  <a:srgbClr val="1A0599"/>
                </a:solidFill>
                <a:latin typeface="宋体" charset="-122"/>
              </a:rPr>
              <a:t>     </a:t>
            </a:r>
            <a:r>
              <a:rPr kumimoji="1" lang="en-US" altLang="zh-CN" sz="2500" b="1" dirty="0" err="1">
                <a:solidFill>
                  <a:srgbClr val="1A0599"/>
                </a:solidFill>
                <a:latin typeface="宋体" charset="-122"/>
              </a:rPr>
              <a:t>scanf</a:t>
            </a:r>
            <a:r>
              <a:rPr kumimoji="1" lang="en-US" altLang="zh-CN" sz="2500" b="1" dirty="0">
                <a:solidFill>
                  <a:srgbClr val="1A0599"/>
                </a:solidFill>
                <a:latin typeface="宋体" charset="-122"/>
              </a:rPr>
              <a:t>("%</a:t>
            </a:r>
            <a:r>
              <a:rPr kumimoji="1" lang="en-US" altLang="zh-CN" sz="2500" b="1" dirty="0" err="1">
                <a:solidFill>
                  <a:srgbClr val="1A0599"/>
                </a:solidFill>
                <a:latin typeface="宋体" charset="-122"/>
              </a:rPr>
              <a:t>s",a</a:t>
            </a:r>
            <a:r>
              <a:rPr kumimoji="1" lang="en-US" altLang="zh-CN" sz="2500" b="1" dirty="0">
                <a:solidFill>
                  <a:srgbClr val="1A0599"/>
                </a:solidFill>
                <a:latin typeface="宋体" charset="-122"/>
              </a:rPr>
              <a:t>);</a:t>
            </a:r>
          </a:p>
          <a:p>
            <a:pPr algn="just" eaLnBrk="1" hangingPunct="1">
              <a:spcBef>
                <a:spcPct val="20000"/>
              </a:spcBef>
            </a:pPr>
            <a:r>
              <a:rPr kumimoji="1" lang="en-US" altLang="zh-CN" sz="2500" b="1" dirty="0">
                <a:solidFill>
                  <a:srgbClr val="1A0599"/>
                </a:solidFill>
                <a:latin typeface="宋体" charset="-122"/>
              </a:rPr>
              <a:t>     </a:t>
            </a:r>
            <a:r>
              <a:rPr kumimoji="1" lang="en-US" altLang="zh-CN" sz="2500" b="1" dirty="0" err="1">
                <a:solidFill>
                  <a:srgbClr val="1A0599"/>
                </a:solidFill>
                <a:latin typeface="宋体" charset="-122"/>
              </a:rPr>
              <a:t>scanf</a:t>
            </a:r>
            <a:r>
              <a:rPr kumimoji="1" lang="en-US" altLang="zh-CN" sz="2500" b="1" dirty="0">
                <a:solidFill>
                  <a:srgbClr val="1A0599"/>
                </a:solidFill>
                <a:latin typeface="宋体" charset="-122"/>
              </a:rPr>
              <a:t>("%</a:t>
            </a:r>
            <a:r>
              <a:rPr kumimoji="1" lang="en-US" altLang="zh-CN" sz="2500" b="1" dirty="0" err="1">
                <a:solidFill>
                  <a:srgbClr val="1A0599"/>
                </a:solidFill>
                <a:latin typeface="宋体" charset="-122"/>
              </a:rPr>
              <a:t>s",b</a:t>
            </a:r>
            <a:r>
              <a:rPr kumimoji="1" lang="en-US" altLang="zh-CN" sz="2500" b="1" dirty="0">
                <a:solidFill>
                  <a:srgbClr val="1A0599"/>
                </a:solidFill>
                <a:latin typeface="宋体" charset="-122"/>
              </a:rPr>
              <a:t>);</a:t>
            </a:r>
          </a:p>
          <a:p>
            <a:pPr algn="just" eaLnBrk="1" hangingPunct="1">
              <a:spcBef>
                <a:spcPct val="20000"/>
              </a:spcBef>
            </a:pPr>
            <a:r>
              <a:rPr kumimoji="1" lang="en-US" altLang="zh-CN" sz="2500" b="1" dirty="0">
                <a:solidFill>
                  <a:srgbClr val="1A0599"/>
                </a:solidFill>
                <a:latin typeface="宋体" charset="-122"/>
              </a:rPr>
              <a:t>     while(a[</a:t>
            </a:r>
            <a:r>
              <a:rPr kumimoji="1" lang="en-US" altLang="zh-CN" sz="2500" b="1" dirty="0" err="1">
                <a:solidFill>
                  <a:srgbClr val="1A0599"/>
                </a:solidFill>
                <a:latin typeface="宋体" charset="-122"/>
              </a:rPr>
              <a:t>i</a:t>
            </a:r>
            <a:r>
              <a:rPr kumimoji="1" lang="en-US" altLang="zh-CN" sz="2500" b="1" dirty="0">
                <a:solidFill>
                  <a:srgbClr val="1A0599"/>
                </a:solidFill>
                <a:latin typeface="宋体" charset="-122"/>
              </a:rPr>
              <a:t>]!='\0')  </a:t>
            </a:r>
            <a:r>
              <a:rPr kumimoji="1" lang="en-US" altLang="zh-CN" sz="2500" b="1" u="sng" dirty="0">
                <a:solidFill>
                  <a:srgbClr val="1A0599"/>
                </a:solidFill>
                <a:latin typeface="宋体" charset="-122"/>
              </a:rPr>
              <a:t>        </a:t>
            </a:r>
            <a:r>
              <a:rPr kumimoji="1" lang="en-US" altLang="zh-CN" sz="2500" b="1" dirty="0">
                <a:solidFill>
                  <a:srgbClr val="1A0599"/>
                </a:solidFill>
                <a:latin typeface="宋体" charset="-122"/>
              </a:rPr>
              <a:t> ;</a:t>
            </a:r>
          </a:p>
          <a:p>
            <a:pPr algn="just" eaLnBrk="1" hangingPunct="1">
              <a:spcBef>
                <a:spcPct val="20000"/>
              </a:spcBef>
            </a:pPr>
            <a:r>
              <a:rPr kumimoji="1" lang="en-US" altLang="zh-CN" sz="2500" b="1" dirty="0">
                <a:solidFill>
                  <a:srgbClr val="1A0599"/>
                </a:solidFill>
                <a:latin typeface="宋体" charset="-122"/>
              </a:rPr>
              <a:t>     while(</a:t>
            </a:r>
            <a:r>
              <a:rPr kumimoji="1" lang="en-US" altLang="zh-CN" sz="2500" b="1" u="sng" dirty="0">
                <a:solidFill>
                  <a:srgbClr val="1A0599"/>
                </a:solidFill>
                <a:latin typeface="宋体" charset="-122"/>
              </a:rPr>
              <a:t>      </a:t>
            </a:r>
            <a:r>
              <a:rPr kumimoji="1" lang="en-US" altLang="zh-CN" sz="2500" b="1" dirty="0">
                <a:solidFill>
                  <a:srgbClr val="1A0599"/>
                </a:solidFill>
                <a:latin typeface="宋体" charset="-122"/>
              </a:rPr>
              <a:t>!='\0')  a[</a:t>
            </a:r>
            <a:r>
              <a:rPr kumimoji="1" lang="en-US" altLang="zh-CN" sz="2500" b="1" dirty="0" err="1">
                <a:solidFill>
                  <a:srgbClr val="1A0599"/>
                </a:solidFill>
                <a:latin typeface="宋体" charset="-122"/>
              </a:rPr>
              <a:t>i</a:t>
            </a:r>
            <a:r>
              <a:rPr kumimoji="1" lang="en-US" altLang="zh-CN" sz="2500" b="1" dirty="0">
                <a:solidFill>
                  <a:srgbClr val="1A0599"/>
                </a:solidFill>
                <a:latin typeface="宋体" charset="-122"/>
              </a:rPr>
              <a:t>++]=b[</a:t>
            </a:r>
            <a:r>
              <a:rPr kumimoji="1" lang="en-US" altLang="zh-CN" sz="2500" b="1" u="sng" dirty="0">
                <a:solidFill>
                  <a:srgbClr val="1A0599"/>
                </a:solidFill>
                <a:latin typeface="宋体" charset="-122"/>
              </a:rPr>
              <a:t>      </a:t>
            </a:r>
            <a:r>
              <a:rPr kumimoji="1" lang="en-US" altLang="zh-CN" sz="2500" b="1" dirty="0">
                <a:solidFill>
                  <a:srgbClr val="1A0599"/>
                </a:solidFill>
                <a:latin typeface="宋体" charset="-122"/>
              </a:rPr>
              <a:t>];</a:t>
            </a:r>
          </a:p>
          <a:p>
            <a:pPr algn="just" eaLnBrk="1" hangingPunct="1">
              <a:spcBef>
                <a:spcPct val="20000"/>
              </a:spcBef>
            </a:pPr>
            <a:r>
              <a:rPr kumimoji="1" lang="en-US" altLang="zh-CN" sz="2500" b="1" dirty="0">
                <a:solidFill>
                  <a:srgbClr val="1A0599"/>
                </a:solidFill>
                <a:latin typeface="宋体" charset="-122"/>
              </a:rPr>
              <a:t>     a[</a:t>
            </a:r>
            <a:r>
              <a:rPr kumimoji="1" lang="en-US" altLang="zh-CN" sz="2500" b="1" dirty="0" err="1">
                <a:solidFill>
                  <a:srgbClr val="1A0599"/>
                </a:solidFill>
                <a:latin typeface="宋体" charset="-122"/>
              </a:rPr>
              <a:t>i</a:t>
            </a:r>
            <a:r>
              <a:rPr kumimoji="1" lang="en-US" altLang="zh-CN" sz="2500" b="1" dirty="0">
                <a:solidFill>
                  <a:srgbClr val="1A0599"/>
                </a:solidFill>
                <a:latin typeface="宋体" charset="-122"/>
              </a:rPr>
              <a:t>]='\0';</a:t>
            </a:r>
          </a:p>
          <a:p>
            <a:pPr algn="just" eaLnBrk="1" hangingPunct="1">
              <a:spcBef>
                <a:spcPct val="20000"/>
              </a:spcBef>
            </a:pPr>
            <a:r>
              <a:rPr kumimoji="1" lang="en-US" altLang="zh-CN" sz="2500" b="1" dirty="0">
                <a:solidFill>
                  <a:srgbClr val="1A0599"/>
                </a:solidFill>
                <a:latin typeface="宋体" charset="-122"/>
              </a:rPr>
              <a:t>}</a:t>
            </a:r>
          </a:p>
        </p:txBody>
      </p:sp>
      <p:sp>
        <p:nvSpPr>
          <p:cNvPr id="78851" name="Text Box 4"/>
          <p:cNvSpPr txBox="1">
            <a:spLocks noChangeArrowheads="1"/>
          </p:cNvSpPr>
          <p:nvPr/>
        </p:nvSpPr>
        <p:spPr bwMode="auto">
          <a:xfrm>
            <a:off x="4498975" y="285115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ts val="625"/>
              </a:spcBef>
              <a:spcAft>
                <a:spcPts val="625"/>
              </a:spcAft>
            </a:pPr>
            <a:endParaRPr kumimoji="1" lang="zh-CN" altLang="zh-CN" sz="2700" b="1">
              <a:solidFill>
                <a:srgbClr val="FF0000"/>
              </a:solidFill>
              <a:ea typeface="黑体" pitchFamily="2" charset="-122"/>
            </a:endParaRPr>
          </a:p>
        </p:txBody>
      </p:sp>
      <p:sp>
        <p:nvSpPr>
          <p:cNvPr id="78852" name="Text Box 5"/>
          <p:cNvSpPr txBox="1">
            <a:spLocks noChangeArrowheads="1"/>
          </p:cNvSpPr>
          <p:nvPr/>
        </p:nvSpPr>
        <p:spPr bwMode="auto">
          <a:xfrm>
            <a:off x="1497013" y="3140075"/>
            <a:ext cx="47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endParaRPr kumimoji="1" lang="zh-CN" altLang="zh-CN" sz="2700" b="1">
              <a:solidFill>
                <a:srgbClr val="FF0000"/>
              </a:solidFill>
              <a:ea typeface="黑体" pitchFamily="2" charset="-122"/>
            </a:endParaRPr>
          </a:p>
        </p:txBody>
      </p:sp>
      <p:sp>
        <p:nvSpPr>
          <p:cNvPr id="842758" name="Text Box 6"/>
          <p:cNvSpPr txBox="1">
            <a:spLocks noChangeArrowheads="1"/>
          </p:cNvSpPr>
          <p:nvPr/>
        </p:nvSpPr>
        <p:spPr bwMode="auto">
          <a:xfrm>
            <a:off x="4432551" y="4221581"/>
            <a:ext cx="868362" cy="41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err="1">
                <a:solidFill>
                  <a:srgbClr val="FF0000"/>
                </a:solidFill>
                <a:ea typeface="黑体" pitchFamily="2" charset="-122"/>
              </a:rPr>
              <a:t>i</a:t>
            </a:r>
            <a:r>
              <a:rPr kumimoji="1" lang="en-US" altLang="zh-CN" sz="2500" b="1" dirty="0">
                <a:solidFill>
                  <a:srgbClr val="FF0000"/>
                </a:solidFill>
                <a:ea typeface="黑体" pitchFamily="2" charset="-122"/>
              </a:rPr>
              <a:t>++</a:t>
            </a:r>
          </a:p>
        </p:txBody>
      </p:sp>
      <p:sp>
        <p:nvSpPr>
          <p:cNvPr id="842759" name="Text Box 7"/>
          <p:cNvSpPr txBox="1">
            <a:spLocks noChangeArrowheads="1"/>
          </p:cNvSpPr>
          <p:nvPr/>
        </p:nvSpPr>
        <p:spPr bwMode="auto">
          <a:xfrm>
            <a:off x="2354430" y="4656931"/>
            <a:ext cx="798512" cy="41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a:solidFill>
                  <a:srgbClr val="FF0000"/>
                </a:solidFill>
                <a:ea typeface="黑体" pitchFamily="2" charset="-122"/>
              </a:rPr>
              <a:t>b[j]</a:t>
            </a:r>
          </a:p>
        </p:txBody>
      </p:sp>
      <p:sp>
        <p:nvSpPr>
          <p:cNvPr id="842760" name="Text Box 8"/>
          <p:cNvSpPr txBox="1">
            <a:spLocks noChangeArrowheads="1"/>
          </p:cNvSpPr>
          <p:nvPr/>
        </p:nvSpPr>
        <p:spPr bwMode="auto">
          <a:xfrm>
            <a:off x="6174539" y="4675731"/>
            <a:ext cx="788988" cy="41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018" tIns="36509" rIns="73018" bIns="36509">
            <a:spAutoFit/>
          </a:bodyPr>
          <a:lstStyle>
            <a:lvl1pPr defTabSz="965200" eaLnBrk="0" hangingPunct="0">
              <a:defRPr sz="2800">
                <a:solidFill>
                  <a:schemeClr val="tx1"/>
                </a:solidFill>
                <a:latin typeface="Times New Roman" pitchFamily="18" charset="0"/>
                <a:ea typeface="宋体" charset="-122"/>
              </a:defRPr>
            </a:lvl1pPr>
            <a:lvl2pPr marL="742950" indent="-285750" defTabSz="965200" eaLnBrk="0" hangingPunct="0">
              <a:defRPr sz="2800">
                <a:solidFill>
                  <a:schemeClr val="tx1"/>
                </a:solidFill>
                <a:latin typeface="Times New Roman" pitchFamily="18" charset="0"/>
                <a:ea typeface="宋体" charset="-122"/>
              </a:defRPr>
            </a:lvl2pPr>
            <a:lvl3pPr marL="1143000" indent="-228600" defTabSz="965200" eaLnBrk="0" hangingPunct="0">
              <a:defRPr sz="2800">
                <a:solidFill>
                  <a:schemeClr val="tx1"/>
                </a:solidFill>
                <a:latin typeface="Times New Roman" pitchFamily="18" charset="0"/>
                <a:ea typeface="宋体" charset="-122"/>
              </a:defRPr>
            </a:lvl3pPr>
            <a:lvl4pPr marL="1600200" indent="-228600" defTabSz="965200" eaLnBrk="0" hangingPunct="0">
              <a:defRPr sz="2800">
                <a:solidFill>
                  <a:schemeClr val="tx1"/>
                </a:solidFill>
                <a:latin typeface="Times New Roman" pitchFamily="18" charset="0"/>
                <a:ea typeface="宋体" charset="-122"/>
              </a:defRPr>
            </a:lvl4pPr>
            <a:lvl5pPr marL="2057400" indent="-228600" defTabSz="965200" eaLnBrk="0" hangingPunct="0">
              <a:defRPr sz="2800">
                <a:solidFill>
                  <a:schemeClr val="tx1"/>
                </a:solidFill>
                <a:latin typeface="Times New Roman" pitchFamily="18" charset="0"/>
                <a:ea typeface="宋体" charset="-122"/>
              </a:defRPr>
            </a:lvl5pPr>
            <a:lvl6pPr marL="2514600" indent="-228600" defTabSz="965200" eaLnBrk="0" fontAlgn="base" hangingPunct="0">
              <a:spcBef>
                <a:spcPct val="0"/>
              </a:spcBef>
              <a:spcAft>
                <a:spcPct val="0"/>
              </a:spcAft>
              <a:defRPr sz="2800">
                <a:solidFill>
                  <a:schemeClr val="tx1"/>
                </a:solidFill>
                <a:latin typeface="Times New Roman" pitchFamily="18" charset="0"/>
                <a:ea typeface="宋体" charset="-122"/>
              </a:defRPr>
            </a:lvl6pPr>
            <a:lvl7pPr marL="2971800" indent="-228600" defTabSz="965200" eaLnBrk="0" fontAlgn="base" hangingPunct="0">
              <a:spcBef>
                <a:spcPct val="0"/>
              </a:spcBef>
              <a:spcAft>
                <a:spcPct val="0"/>
              </a:spcAft>
              <a:defRPr sz="2800">
                <a:solidFill>
                  <a:schemeClr val="tx1"/>
                </a:solidFill>
                <a:latin typeface="Times New Roman" pitchFamily="18" charset="0"/>
                <a:ea typeface="宋体" charset="-122"/>
              </a:defRPr>
            </a:lvl7pPr>
            <a:lvl8pPr marL="3429000" indent="-228600" defTabSz="965200" eaLnBrk="0" fontAlgn="base" hangingPunct="0">
              <a:spcBef>
                <a:spcPct val="0"/>
              </a:spcBef>
              <a:spcAft>
                <a:spcPct val="0"/>
              </a:spcAft>
              <a:defRPr sz="2800">
                <a:solidFill>
                  <a:schemeClr val="tx1"/>
                </a:solidFill>
                <a:latin typeface="Times New Roman" pitchFamily="18" charset="0"/>
                <a:ea typeface="宋体" charset="-122"/>
              </a:defRPr>
            </a:lvl8pPr>
            <a:lvl9pPr marL="3886200" indent="-228600" defTabSz="965200" eaLnBrk="0" fontAlgn="base" hangingPunct="0">
              <a:spcBef>
                <a:spcPct val="0"/>
              </a:spcBef>
              <a:spcAft>
                <a:spcPct val="0"/>
              </a:spcAft>
              <a:defRPr sz="2800">
                <a:solidFill>
                  <a:schemeClr val="tx1"/>
                </a:solidFill>
                <a:latin typeface="Times New Roman" pitchFamily="18" charset="0"/>
                <a:ea typeface="宋体" charset="-122"/>
              </a:defRPr>
            </a:lvl9pPr>
          </a:lstStyle>
          <a:p>
            <a:pPr algn="just">
              <a:lnSpc>
                <a:spcPct val="90000"/>
              </a:lnSpc>
              <a:spcBef>
                <a:spcPct val="50000"/>
              </a:spcBef>
              <a:spcAft>
                <a:spcPts val="625"/>
              </a:spcAft>
            </a:pPr>
            <a:r>
              <a:rPr kumimoji="1" lang="en-US" altLang="zh-CN" sz="2500" b="1" dirty="0">
                <a:solidFill>
                  <a:srgbClr val="FF0000"/>
                </a:solidFill>
                <a:ea typeface="黑体" pitchFamily="2" charset="-122"/>
              </a:rPr>
              <a:t>j++</a:t>
            </a:r>
          </a:p>
        </p:txBody>
      </p:sp>
      <p:pic>
        <p:nvPicPr>
          <p:cNvPr id="8" name="Picture 6" descr="png-006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574" y="5669755"/>
            <a:ext cx="792163" cy="79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865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27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27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2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8" grpId="0" autoUpdateAnimBg="0"/>
      <p:bldP spid="842759" grpId="0" autoUpdateAnimBg="0"/>
      <p:bldP spid="842760"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5"/>
          <p:cNvSpPr>
            <a:spLocks noGrp="1"/>
          </p:cNvSpPr>
          <p:nvPr>
            <p:ph type="sldNum" sz="quarter" idx="12"/>
          </p:nvPr>
        </p:nvSpPr>
        <p:spPr>
          <a:noFill/>
        </p:spPr>
        <p:txBody>
          <a:bodyPr/>
          <a:lstStyle>
            <a:lvl1pPr eaLnBrk="0" hangingPunct="0">
              <a:defRPr kumimoji="1" sz="3600" b="1">
                <a:solidFill>
                  <a:schemeClr val="tx1"/>
                </a:solidFill>
                <a:latin typeface="Times New Roman" pitchFamily="18" charset="0"/>
                <a:ea typeface="宋体" pitchFamily="2" charset="-122"/>
              </a:defRPr>
            </a:lvl1pPr>
            <a:lvl2pPr marL="742950" indent="-285750" eaLnBrk="0" hangingPunct="0">
              <a:defRPr kumimoji="1" sz="3600" b="1">
                <a:solidFill>
                  <a:schemeClr val="tx1"/>
                </a:solidFill>
                <a:latin typeface="Times New Roman" pitchFamily="18" charset="0"/>
                <a:ea typeface="宋体" pitchFamily="2" charset="-122"/>
              </a:defRPr>
            </a:lvl2pPr>
            <a:lvl3pPr marL="1143000" indent="-228600" eaLnBrk="0" hangingPunct="0">
              <a:defRPr kumimoji="1" sz="3600" b="1">
                <a:solidFill>
                  <a:schemeClr val="tx1"/>
                </a:solidFill>
                <a:latin typeface="Times New Roman" pitchFamily="18" charset="0"/>
                <a:ea typeface="宋体" pitchFamily="2" charset="-122"/>
              </a:defRPr>
            </a:lvl3pPr>
            <a:lvl4pPr marL="1600200" indent="-228600" eaLnBrk="0" hangingPunct="0">
              <a:defRPr kumimoji="1" sz="3600" b="1">
                <a:solidFill>
                  <a:schemeClr val="tx1"/>
                </a:solidFill>
                <a:latin typeface="Times New Roman" pitchFamily="18" charset="0"/>
                <a:ea typeface="宋体" pitchFamily="2" charset="-122"/>
              </a:defRPr>
            </a:lvl4pPr>
            <a:lvl5pPr marL="2057400" indent="-228600" eaLnBrk="0" hangingPunct="0">
              <a:defRPr kumimoji="1"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b="1">
                <a:solidFill>
                  <a:schemeClr val="tx1"/>
                </a:solidFill>
                <a:latin typeface="Times New Roman" pitchFamily="18" charset="0"/>
                <a:ea typeface="宋体" pitchFamily="2" charset="-122"/>
              </a:defRPr>
            </a:lvl9pPr>
          </a:lstStyle>
          <a:p>
            <a:pPr eaLnBrk="1" hangingPunct="1"/>
            <a:fld id="{63198722-6205-4242-BBDF-CFD885BDE796}" type="slidenum">
              <a:rPr lang="en-US" altLang="zh-CN" sz="1400" b="0"/>
              <a:pPr eaLnBrk="1" hangingPunct="1"/>
              <a:t>83</a:t>
            </a:fld>
            <a:endParaRPr lang="en-US" altLang="zh-CN" sz="1400" b="0"/>
          </a:p>
        </p:txBody>
      </p:sp>
      <p:sp>
        <p:nvSpPr>
          <p:cNvPr id="8" name="Rectangle 2"/>
          <p:cNvSpPr>
            <a:spLocks noChangeArrowheads="1"/>
          </p:cNvSpPr>
          <p:nvPr/>
        </p:nvSpPr>
        <p:spPr bwMode="auto">
          <a:xfrm>
            <a:off x="812383" y="2468417"/>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5400" b="1" dirty="0">
                <a:solidFill>
                  <a:schemeClr val="tx2"/>
                </a:solidFill>
              </a:rPr>
              <a:t>补充习题</a:t>
            </a:r>
            <a:endParaRPr lang="en-US" altLang="zh-CN" sz="5400" b="1" dirty="0">
              <a:solidFill>
                <a:schemeClr val="tx2"/>
              </a:solidFill>
            </a:endParaRPr>
          </a:p>
        </p:txBody>
      </p:sp>
    </p:spTree>
    <p:extLst>
      <p:ext uri="{BB962C8B-B14F-4D97-AF65-F5344CB8AC3E}">
        <p14:creationId xmlns:p14="http://schemas.microsoft.com/office/powerpoint/2010/main" val="1985825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a:xfrm>
            <a:off x="649705" y="1673833"/>
            <a:ext cx="7595937" cy="3812567"/>
          </a:xfrm>
          <a:ln>
            <a:solidFill>
              <a:srgbClr val="FF9900"/>
            </a:solidFill>
          </a:ln>
        </p:spPr>
        <p:txBody>
          <a:bodyPr/>
          <a:lstStyle/>
          <a:p>
            <a:pPr lvl="1" eaLnBrk="1" hangingPunct="1">
              <a:lnSpc>
                <a:spcPct val="150000"/>
              </a:lnSpc>
              <a:buClr>
                <a:schemeClr val="bg2"/>
              </a:buClr>
              <a:buFont typeface="Wingdings" pitchFamily="2" charset="2"/>
              <a:buNone/>
              <a:defRPr/>
            </a:pPr>
            <a:r>
              <a:rPr lang="en-US" altLang="zh-CN" sz="3200" b="1" dirty="0" err="1">
                <a:latin typeface="宋体" pitchFamily="2" charset="-122"/>
              </a:rPr>
              <a:t>i</a:t>
            </a:r>
            <a:r>
              <a:rPr lang="en-US" altLang="zh-CN" sz="3200" b="1" dirty="0">
                <a:latin typeface="宋体" pitchFamily="2" charset="-122"/>
              </a:rPr>
              <a:t>=0; </a:t>
            </a:r>
          </a:p>
          <a:p>
            <a:pPr lvl="1" eaLnBrk="1" hangingPunct="1">
              <a:lnSpc>
                <a:spcPct val="150000"/>
              </a:lnSpc>
              <a:buClr>
                <a:schemeClr val="bg2"/>
              </a:buClr>
              <a:buFont typeface="Wingdings" pitchFamily="2" charset="2"/>
              <a:buNone/>
              <a:defRPr/>
            </a:pPr>
            <a:r>
              <a:rPr lang="en-US" altLang="zh-CN" sz="3200" b="1" dirty="0">
                <a:latin typeface="宋体" pitchFamily="2" charset="-122"/>
              </a:rPr>
              <a:t>while(s2[</a:t>
            </a:r>
            <a:r>
              <a:rPr lang="en-US" altLang="zh-CN" sz="3200" b="1" dirty="0" err="1">
                <a:latin typeface="宋体" pitchFamily="2" charset="-122"/>
              </a:rPr>
              <a:t>i</a:t>
            </a:r>
            <a:r>
              <a:rPr lang="en-US" altLang="zh-CN" sz="3200" b="1" dirty="0">
                <a:latin typeface="宋体" pitchFamily="2" charset="-122"/>
              </a:rPr>
              <a:t>]!=</a:t>
            </a:r>
            <a:r>
              <a:rPr lang="en-US" altLang="zh-CN" sz="3200" b="1" dirty="0">
                <a:latin typeface="Arial"/>
              </a:rPr>
              <a:t>‘</a:t>
            </a:r>
            <a:r>
              <a:rPr lang="en-US" altLang="zh-CN" sz="3200" b="1" dirty="0">
                <a:latin typeface="宋体" pitchFamily="2" charset="-122"/>
              </a:rPr>
              <a:t>\0</a:t>
            </a:r>
            <a:r>
              <a:rPr lang="en-US" altLang="zh-CN" sz="3200" b="1" dirty="0">
                <a:latin typeface="Arial"/>
              </a:rPr>
              <a:t>’</a:t>
            </a:r>
            <a:r>
              <a:rPr lang="en-US" altLang="zh-CN" sz="3200" b="1" dirty="0">
                <a:latin typeface="宋体" pitchFamily="2" charset="-122"/>
              </a:rPr>
              <a:t>)    </a:t>
            </a:r>
          </a:p>
          <a:p>
            <a:pPr lvl="1" eaLnBrk="1" hangingPunct="1">
              <a:lnSpc>
                <a:spcPct val="150000"/>
              </a:lnSpc>
              <a:buClr>
                <a:schemeClr val="bg2"/>
              </a:buClr>
              <a:buFont typeface="Wingdings" pitchFamily="2" charset="2"/>
              <a:buNone/>
              <a:defRPr/>
            </a:pPr>
            <a:r>
              <a:rPr lang="en-US" altLang="zh-CN" sz="3200" b="1" dirty="0">
                <a:latin typeface="宋体" pitchFamily="2" charset="-122"/>
              </a:rPr>
              <a:t>     s1[</a:t>
            </a:r>
            <a:r>
              <a:rPr lang="en-US" altLang="zh-CN" sz="3200" b="1" dirty="0" err="1">
                <a:latin typeface="宋体" pitchFamily="2" charset="-122"/>
              </a:rPr>
              <a:t>i</a:t>
            </a:r>
            <a:r>
              <a:rPr lang="en-US" altLang="zh-CN" sz="3200" b="1" dirty="0">
                <a:latin typeface="宋体" pitchFamily="2" charset="-122"/>
              </a:rPr>
              <a:t>++]=s2[</a:t>
            </a:r>
            <a:r>
              <a:rPr lang="en-US" altLang="zh-CN" sz="3200" b="1" dirty="0" err="1">
                <a:latin typeface="宋体" pitchFamily="2" charset="-122"/>
              </a:rPr>
              <a:t>i</a:t>
            </a:r>
            <a:r>
              <a:rPr lang="en-US" altLang="zh-CN" sz="3200" b="1" dirty="0">
                <a:latin typeface="宋体" pitchFamily="2" charset="-122"/>
              </a:rPr>
              <a:t>++];  </a:t>
            </a:r>
          </a:p>
          <a:p>
            <a:pPr lvl="1" eaLnBrk="1" hangingPunct="1">
              <a:lnSpc>
                <a:spcPct val="150000"/>
              </a:lnSpc>
              <a:buClr>
                <a:schemeClr val="bg2"/>
              </a:buClr>
              <a:buFont typeface="Wingdings" pitchFamily="2" charset="2"/>
              <a:buNone/>
              <a:defRPr/>
            </a:pPr>
            <a:r>
              <a:rPr lang="en-US" altLang="zh-CN" sz="3200" b="1" dirty="0">
                <a:latin typeface="宋体" pitchFamily="2" charset="-122"/>
              </a:rPr>
              <a:t> s1[</a:t>
            </a:r>
            <a:r>
              <a:rPr lang="en-US" altLang="zh-CN" sz="3200" b="1" dirty="0" err="1">
                <a:latin typeface="宋体" pitchFamily="2" charset="-122"/>
              </a:rPr>
              <a:t>i</a:t>
            </a:r>
            <a:r>
              <a:rPr lang="en-US" altLang="zh-CN" sz="3200" b="1" dirty="0">
                <a:latin typeface="宋体" pitchFamily="2" charset="-122"/>
              </a:rPr>
              <a:t>]=</a:t>
            </a:r>
            <a:r>
              <a:rPr lang="en-US" altLang="zh-CN" sz="3200" b="1" dirty="0">
                <a:latin typeface="Arial"/>
              </a:rPr>
              <a:t>‘</a:t>
            </a:r>
            <a:r>
              <a:rPr lang="en-US" altLang="zh-CN" sz="3200" b="1" dirty="0">
                <a:latin typeface="宋体" pitchFamily="2" charset="-122"/>
              </a:rPr>
              <a:t>\0</a:t>
            </a:r>
            <a:r>
              <a:rPr lang="en-US" altLang="zh-CN" sz="3200" b="1" dirty="0">
                <a:latin typeface="Arial"/>
              </a:rPr>
              <a:t>’</a:t>
            </a:r>
            <a:r>
              <a:rPr lang="en-US" altLang="zh-CN" sz="3200" b="1" dirty="0">
                <a:latin typeface="宋体" pitchFamily="2" charset="-122"/>
              </a:rPr>
              <a:t>;</a:t>
            </a:r>
          </a:p>
        </p:txBody>
      </p:sp>
      <p:sp>
        <p:nvSpPr>
          <p:cNvPr id="140290" name="Rectangle 2"/>
          <p:cNvSpPr>
            <a:spLocks noGrp="1" noRot="1" noChangeArrowheads="1"/>
          </p:cNvSpPr>
          <p:nvPr>
            <p:ph type="title"/>
          </p:nvPr>
        </p:nvSpPr>
        <p:spPr>
          <a:xfrm>
            <a:off x="649705" y="386933"/>
            <a:ext cx="8037095" cy="1143000"/>
          </a:xfrm>
        </p:spPr>
        <p:txBody>
          <a:bodyPr>
            <a:normAutofit/>
          </a:bodyPr>
          <a:lstStyle/>
          <a:p>
            <a:pPr>
              <a:defRPr/>
            </a:pPr>
            <a:r>
              <a:rPr lang="zh-CN" altLang="en-US" sz="3200" dirty="0">
                <a:solidFill>
                  <a:srgbClr val="C00000"/>
                </a:solidFill>
                <a:effectLst/>
              </a:rPr>
              <a:t>补充 把串</a:t>
            </a:r>
            <a:r>
              <a:rPr lang="en-US" altLang="zh-CN" sz="3200" dirty="0">
                <a:solidFill>
                  <a:srgbClr val="C00000"/>
                </a:solidFill>
                <a:effectLst/>
              </a:rPr>
              <a:t>s2</a:t>
            </a:r>
            <a:r>
              <a:rPr lang="zh-CN" altLang="en-US" sz="3200" dirty="0">
                <a:solidFill>
                  <a:srgbClr val="C00000"/>
                </a:solidFill>
                <a:effectLst/>
              </a:rPr>
              <a:t>复制给串</a:t>
            </a:r>
            <a:r>
              <a:rPr lang="en-US" altLang="zh-CN" sz="3200" dirty="0">
                <a:solidFill>
                  <a:srgbClr val="C00000"/>
                </a:solidFill>
                <a:effectLst/>
              </a:rPr>
              <a:t>s1</a:t>
            </a:r>
            <a:r>
              <a:rPr lang="zh-CN" altLang="en-US" sz="3200" dirty="0">
                <a:solidFill>
                  <a:srgbClr val="C00000"/>
                </a:solidFill>
                <a:effectLst/>
              </a:rPr>
              <a:t>，不使用</a:t>
            </a:r>
            <a:r>
              <a:rPr lang="en-US" altLang="zh-CN" sz="3200" dirty="0" err="1">
                <a:solidFill>
                  <a:srgbClr val="C00000"/>
                </a:solidFill>
                <a:effectLst/>
              </a:rPr>
              <a:t>strcpy</a:t>
            </a:r>
            <a:endParaRPr lang="zh-CN" altLang="en-US" sz="3200" dirty="0">
              <a:solidFill>
                <a:srgbClr val="C00000"/>
              </a:solidFill>
              <a:effectLst/>
            </a:endParaRPr>
          </a:p>
        </p:txBody>
      </p:sp>
    </p:spTree>
    <p:extLst>
      <p:ext uri="{BB962C8B-B14F-4D97-AF65-F5344CB8AC3E}">
        <p14:creationId xmlns:p14="http://schemas.microsoft.com/office/powerpoint/2010/main" val="7991002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315913" y="992188"/>
            <a:ext cx="8242300" cy="5353050"/>
          </a:xfrm>
          <a:noFill/>
          <a:ln w="9525">
            <a:solidFill>
              <a:srgbClr val="FF9900"/>
            </a:solidFill>
            <a:miter lim="800000"/>
            <a:headEnd/>
            <a:tailEnd/>
          </a:ln>
        </p:spPr>
        <p:txBody>
          <a:bodyPr/>
          <a:lstStyle/>
          <a:p>
            <a:pPr lvl="1" eaLnBrk="1" hangingPunct="1">
              <a:lnSpc>
                <a:spcPct val="120000"/>
              </a:lnSpc>
              <a:buClr>
                <a:schemeClr val="bg2"/>
              </a:buClr>
              <a:buFont typeface="Wingdings" pitchFamily="2" charset="2"/>
              <a:buNone/>
            </a:pPr>
            <a:r>
              <a:rPr lang="zh-CN" altLang="en-US" sz="2400" b="1" dirty="0">
                <a:solidFill>
                  <a:srgbClr val="640424"/>
                </a:solidFill>
                <a:latin typeface="宋体" charset="-122"/>
              </a:rPr>
              <a:t>法一：</a:t>
            </a:r>
          </a:p>
          <a:p>
            <a:pPr lvl="1" eaLnBrk="1" hangingPunct="1">
              <a:lnSpc>
                <a:spcPct val="120000"/>
              </a:lnSpc>
              <a:buClr>
                <a:schemeClr val="bg2"/>
              </a:buClr>
              <a:buFont typeface="Wingdings" pitchFamily="2" charset="2"/>
              <a:buNone/>
            </a:pPr>
            <a:r>
              <a:rPr lang="zh-CN" altLang="en-US" sz="2400" b="1" dirty="0">
                <a:latin typeface="宋体" charset="-122"/>
              </a:rPr>
              <a:t> </a:t>
            </a:r>
            <a:r>
              <a:rPr lang="en-US" altLang="zh-CN" sz="2400" b="1" dirty="0" err="1">
                <a:latin typeface="宋体" charset="-122"/>
              </a:rPr>
              <a:t>i</a:t>
            </a:r>
            <a:r>
              <a:rPr lang="en-US" altLang="zh-CN" sz="2400" b="1" dirty="0">
                <a:latin typeface="宋体" charset="-122"/>
              </a:rPr>
              <a:t>=0; j=0; </a:t>
            </a:r>
          </a:p>
          <a:p>
            <a:pPr lvl="1" eaLnBrk="1" hangingPunct="1">
              <a:lnSpc>
                <a:spcPct val="120000"/>
              </a:lnSpc>
              <a:buClr>
                <a:schemeClr val="bg2"/>
              </a:buClr>
              <a:buFont typeface="Wingdings" pitchFamily="2" charset="2"/>
              <a:buNone/>
            </a:pPr>
            <a:r>
              <a:rPr lang="en-US" altLang="zh-CN" sz="2400" b="1" dirty="0">
                <a:latin typeface="宋体" charset="-122"/>
              </a:rPr>
              <a:t> while(s1[</a:t>
            </a:r>
            <a:r>
              <a:rPr lang="en-US" altLang="zh-CN" sz="2400" b="1" dirty="0" err="1">
                <a:latin typeface="宋体" charset="-122"/>
              </a:rPr>
              <a:t>i</a:t>
            </a:r>
            <a:r>
              <a:rPr lang="en-US" altLang="zh-CN" sz="2400" b="1" dirty="0">
                <a:latin typeface="宋体" charset="-122"/>
              </a:rPr>
              <a:t>]!=</a:t>
            </a:r>
            <a:r>
              <a:rPr lang="en-US" altLang="zh-CN" sz="2400" b="1" dirty="0"/>
              <a:t>‘</a:t>
            </a:r>
            <a:r>
              <a:rPr lang="en-US" altLang="zh-CN" sz="2400" b="1" dirty="0">
                <a:latin typeface="宋体" charset="-122"/>
              </a:rPr>
              <a:t>\0</a:t>
            </a:r>
            <a:r>
              <a:rPr lang="en-US" altLang="zh-CN" sz="2400" b="1" dirty="0"/>
              <a:t>’</a:t>
            </a:r>
            <a:r>
              <a:rPr lang="en-US" altLang="zh-CN" sz="2400" b="1" dirty="0">
                <a:latin typeface="宋体" charset="-122"/>
              </a:rPr>
              <a:t>)   </a:t>
            </a:r>
            <a:r>
              <a:rPr lang="en-US" altLang="zh-CN" sz="2400" b="1" dirty="0" err="1">
                <a:latin typeface="宋体" charset="-122"/>
              </a:rPr>
              <a:t>i</a:t>
            </a:r>
            <a:r>
              <a:rPr lang="en-US" altLang="zh-CN" sz="2400" b="1" dirty="0">
                <a:latin typeface="宋体" charset="-122"/>
              </a:rPr>
              <a:t>++;</a:t>
            </a:r>
          </a:p>
          <a:p>
            <a:pPr lvl="1" eaLnBrk="1" hangingPunct="1">
              <a:lnSpc>
                <a:spcPct val="120000"/>
              </a:lnSpc>
              <a:buClr>
                <a:schemeClr val="bg2"/>
              </a:buClr>
              <a:buFont typeface="Wingdings" pitchFamily="2" charset="2"/>
              <a:buNone/>
            </a:pPr>
            <a:r>
              <a:rPr lang="en-US" altLang="zh-CN" sz="2400" b="1" dirty="0">
                <a:latin typeface="宋体" charset="-122"/>
              </a:rPr>
              <a:t> while(s2[j]!=</a:t>
            </a:r>
            <a:r>
              <a:rPr lang="en-US" altLang="zh-CN" sz="2400" b="1" dirty="0"/>
              <a:t>‘</a:t>
            </a:r>
            <a:r>
              <a:rPr lang="en-US" altLang="zh-CN" sz="2400" b="1" dirty="0">
                <a:latin typeface="宋体" charset="-122"/>
              </a:rPr>
              <a:t>\0</a:t>
            </a:r>
            <a:r>
              <a:rPr lang="en-US" altLang="zh-CN" sz="2400" b="1" dirty="0"/>
              <a:t>’</a:t>
            </a:r>
            <a:r>
              <a:rPr lang="en-US" altLang="zh-CN" sz="2400" b="1" dirty="0">
                <a:latin typeface="宋体" charset="-122"/>
              </a:rPr>
              <a:t>)    </a:t>
            </a:r>
          </a:p>
          <a:p>
            <a:pPr lvl="1" eaLnBrk="1" hangingPunct="1">
              <a:lnSpc>
                <a:spcPct val="120000"/>
              </a:lnSpc>
              <a:buClr>
                <a:schemeClr val="bg2"/>
              </a:buClr>
              <a:buFont typeface="Wingdings" pitchFamily="2" charset="2"/>
              <a:buNone/>
            </a:pPr>
            <a:r>
              <a:rPr lang="en-US" altLang="zh-CN" sz="2400" b="1" dirty="0">
                <a:latin typeface="宋体" charset="-122"/>
              </a:rPr>
              <a:t>     s1[</a:t>
            </a:r>
            <a:r>
              <a:rPr lang="en-US" altLang="zh-CN" sz="2400" b="1" dirty="0" err="1">
                <a:latin typeface="宋体" charset="-122"/>
              </a:rPr>
              <a:t>i</a:t>
            </a:r>
            <a:r>
              <a:rPr lang="en-US" altLang="zh-CN" sz="2400" b="1" dirty="0">
                <a:latin typeface="宋体" charset="-122"/>
              </a:rPr>
              <a:t>++]=s2[j++];  </a:t>
            </a:r>
          </a:p>
          <a:p>
            <a:pPr lvl="1" eaLnBrk="1" hangingPunct="1">
              <a:lnSpc>
                <a:spcPct val="120000"/>
              </a:lnSpc>
              <a:buClr>
                <a:schemeClr val="bg2"/>
              </a:buClr>
              <a:buFont typeface="Wingdings" pitchFamily="2" charset="2"/>
              <a:buNone/>
            </a:pPr>
            <a:r>
              <a:rPr lang="en-US" altLang="zh-CN" sz="2400" b="1" dirty="0">
                <a:latin typeface="宋体" charset="-122"/>
              </a:rPr>
              <a:t> s[</a:t>
            </a:r>
            <a:r>
              <a:rPr lang="en-US" altLang="zh-CN" sz="2400" b="1" dirty="0" err="1">
                <a:latin typeface="宋体" charset="-122"/>
              </a:rPr>
              <a:t>i</a:t>
            </a:r>
            <a:r>
              <a:rPr lang="en-US" altLang="zh-CN" sz="2400" b="1" dirty="0">
                <a:latin typeface="宋体" charset="-122"/>
              </a:rPr>
              <a:t>]=</a:t>
            </a:r>
            <a:r>
              <a:rPr lang="en-US" altLang="zh-CN" sz="2400" b="1" dirty="0"/>
              <a:t>‘</a:t>
            </a:r>
            <a:r>
              <a:rPr lang="en-US" altLang="zh-CN" sz="2400" b="1" dirty="0">
                <a:latin typeface="宋体" charset="-122"/>
              </a:rPr>
              <a:t>\0</a:t>
            </a:r>
            <a:r>
              <a:rPr lang="en-US" altLang="zh-CN" sz="2400" b="1" dirty="0"/>
              <a:t>’</a:t>
            </a:r>
            <a:r>
              <a:rPr lang="en-US" altLang="zh-CN" sz="2400" b="1" dirty="0">
                <a:latin typeface="宋体" charset="-122"/>
              </a:rPr>
              <a:t>;</a:t>
            </a:r>
          </a:p>
          <a:p>
            <a:pPr lvl="1" eaLnBrk="1" hangingPunct="1">
              <a:lnSpc>
                <a:spcPct val="120000"/>
              </a:lnSpc>
              <a:buClr>
                <a:schemeClr val="bg2"/>
              </a:buClr>
              <a:buFont typeface="Wingdings" pitchFamily="2" charset="2"/>
              <a:buNone/>
            </a:pPr>
            <a:r>
              <a:rPr lang="zh-CN" altLang="en-US" sz="2400" b="1" dirty="0">
                <a:solidFill>
                  <a:srgbClr val="640424"/>
                </a:solidFill>
                <a:latin typeface="宋体" charset="-122"/>
              </a:rPr>
              <a:t>法二：</a:t>
            </a:r>
          </a:p>
          <a:p>
            <a:pPr lvl="1" eaLnBrk="1" hangingPunct="1">
              <a:lnSpc>
                <a:spcPct val="120000"/>
              </a:lnSpc>
              <a:buClr>
                <a:schemeClr val="bg2"/>
              </a:buClr>
              <a:buFont typeface="Wingdings" pitchFamily="2" charset="2"/>
              <a:buNone/>
            </a:pPr>
            <a:r>
              <a:rPr lang="zh-CN" altLang="en-US" sz="2400" b="1" dirty="0">
                <a:latin typeface="宋体" charset="-122"/>
              </a:rPr>
              <a:t> </a:t>
            </a:r>
            <a:r>
              <a:rPr lang="en-US" altLang="zh-CN" sz="2400" b="1" dirty="0">
                <a:latin typeface="宋体" charset="-122"/>
                <a:sym typeface="Wingdings" pitchFamily="2" charset="2"/>
              </a:rPr>
              <a:t>for(</a:t>
            </a:r>
            <a:r>
              <a:rPr lang="en-US" altLang="zh-CN" sz="2400" b="1" dirty="0" err="1">
                <a:latin typeface="宋体" charset="-122"/>
                <a:sym typeface="Wingdings" pitchFamily="2" charset="2"/>
              </a:rPr>
              <a:t>i</a:t>
            </a:r>
            <a:r>
              <a:rPr lang="en-US" altLang="zh-CN" sz="2400" b="1" dirty="0">
                <a:latin typeface="宋体" charset="-122"/>
                <a:sym typeface="Wingdings" pitchFamily="2" charset="2"/>
              </a:rPr>
              <a:t>=0;s1[</a:t>
            </a:r>
            <a:r>
              <a:rPr lang="en-US" altLang="zh-CN" sz="2400" b="1" dirty="0" err="1">
                <a:latin typeface="宋体" charset="-122"/>
                <a:sym typeface="Wingdings" pitchFamily="2" charset="2"/>
              </a:rPr>
              <a:t>i</a:t>
            </a:r>
            <a:r>
              <a:rPr lang="en-US" altLang="zh-CN" sz="2400" b="1" dirty="0">
                <a:latin typeface="宋体" charset="-122"/>
                <a:sym typeface="Wingdings" pitchFamily="2" charset="2"/>
              </a:rPr>
              <a:t>]!=</a:t>
            </a:r>
            <a:r>
              <a:rPr lang="en-US" altLang="zh-CN" sz="2400" b="1" dirty="0">
                <a:sym typeface="Wingdings" pitchFamily="2" charset="2"/>
              </a:rPr>
              <a:t>‘</a:t>
            </a:r>
            <a:r>
              <a:rPr lang="en-US" altLang="zh-CN" sz="2400" b="1" dirty="0">
                <a:latin typeface="宋体" charset="-122"/>
                <a:sym typeface="Wingdings" pitchFamily="2" charset="2"/>
              </a:rPr>
              <a:t>\0</a:t>
            </a:r>
            <a:r>
              <a:rPr lang="en-US" altLang="zh-CN" sz="2400" b="1" dirty="0">
                <a:sym typeface="Wingdings" pitchFamily="2" charset="2"/>
              </a:rPr>
              <a:t>’</a:t>
            </a:r>
            <a:r>
              <a:rPr lang="en-US" altLang="zh-CN" sz="2400" b="1" dirty="0">
                <a:latin typeface="宋体" charset="-122"/>
                <a:sym typeface="Wingdings" pitchFamily="2" charset="2"/>
              </a:rPr>
              <a:t>;i++);  </a:t>
            </a:r>
          </a:p>
          <a:p>
            <a:pPr algn="just" eaLnBrk="1" hangingPunct="1">
              <a:lnSpc>
                <a:spcPct val="120000"/>
              </a:lnSpc>
              <a:spcBef>
                <a:spcPct val="0"/>
              </a:spcBef>
              <a:buFontTx/>
              <a:buNone/>
            </a:pPr>
            <a:r>
              <a:rPr lang="en-US" altLang="zh-CN" sz="2400" b="1" dirty="0">
                <a:latin typeface="宋体" charset="-122"/>
                <a:sym typeface="Wingdings" pitchFamily="2" charset="2"/>
              </a:rPr>
              <a:t>    for(j=0;s2[j]!=</a:t>
            </a:r>
            <a:r>
              <a:rPr lang="en-US" altLang="zh-CN" sz="2400" b="1" dirty="0">
                <a:sym typeface="Wingdings" pitchFamily="2" charset="2"/>
              </a:rPr>
              <a:t>‘</a:t>
            </a:r>
            <a:r>
              <a:rPr lang="en-US" altLang="zh-CN" sz="2400" b="1" dirty="0">
                <a:latin typeface="宋体" charset="-122"/>
                <a:sym typeface="Wingdings" pitchFamily="2" charset="2"/>
              </a:rPr>
              <a:t>\0</a:t>
            </a:r>
            <a:r>
              <a:rPr lang="en-US" altLang="zh-CN" sz="2400" b="1" dirty="0">
                <a:sym typeface="Wingdings" pitchFamily="2" charset="2"/>
              </a:rPr>
              <a:t>’</a:t>
            </a:r>
            <a:r>
              <a:rPr lang="en-US" altLang="zh-CN" sz="2400" b="1" dirty="0">
                <a:latin typeface="宋体" charset="-122"/>
                <a:sym typeface="Wingdings" pitchFamily="2" charset="2"/>
              </a:rPr>
              <a:t>;j++)</a:t>
            </a:r>
            <a:endParaRPr lang="en-US" altLang="zh-CN" sz="2400" b="1" dirty="0">
              <a:latin typeface="宋体" charset="-122"/>
            </a:endParaRPr>
          </a:p>
          <a:p>
            <a:pPr algn="just" eaLnBrk="1" hangingPunct="1">
              <a:lnSpc>
                <a:spcPct val="120000"/>
              </a:lnSpc>
              <a:spcBef>
                <a:spcPct val="0"/>
              </a:spcBef>
              <a:buFontTx/>
              <a:buNone/>
            </a:pPr>
            <a:r>
              <a:rPr lang="en-US" altLang="zh-CN" sz="2400" b="1" dirty="0">
                <a:latin typeface="宋体" charset="-122"/>
              </a:rPr>
              <a:t>        s1[</a:t>
            </a:r>
            <a:r>
              <a:rPr lang="en-US" altLang="zh-CN" sz="2400" b="1" dirty="0" err="1">
                <a:latin typeface="宋体" charset="-122"/>
              </a:rPr>
              <a:t>i</a:t>
            </a:r>
            <a:r>
              <a:rPr lang="en-US" altLang="zh-CN" sz="2400" b="1" dirty="0">
                <a:latin typeface="宋体" charset="-122"/>
              </a:rPr>
              <a:t>++]=s2[j];</a:t>
            </a:r>
          </a:p>
          <a:p>
            <a:pPr algn="just" eaLnBrk="1" hangingPunct="1">
              <a:lnSpc>
                <a:spcPct val="120000"/>
              </a:lnSpc>
              <a:spcBef>
                <a:spcPct val="0"/>
              </a:spcBef>
              <a:buFontTx/>
              <a:buNone/>
            </a:pPr>
            <a:r>
              <a:rPr lang="en-US" altLang="zh-CN" sz="2400" b="1" dirty="0">
                <a:latin typeface="宋体" charset="-122"/>
              </a:rPr>
              <a:t>    s1[</a:t>
            </a:r>
            <a:r>
              <a:rPr lang="en-US" altLang="zh-CN" sz="2400" b="1" dirty="0" err="1">
                <a:latin typeface="宋体" charset="-122"/>
              </a:rPr>
              <a:t>i</a:t>
            </a:r>
            <a:r>
              <a:rPr lang="en-US" altLang="zh-CN" sz="2400" b="1" dirty="0">
                <a:latin typeface="宋体" charset="-122"/>
              </a:rPr>
              <a:t>] =</a:t>
            </a:r>
            <a:r>
              <a:rPr lang="en-US" altLang="zh-CN" sz="2400" b="1" dirty="0"/>
              <a:t>‘</a:t>
            </a:r>
            <a:r>
              <a:rPr lang="en-US" altLang="zh-CN" sz="2400" b="1" dirty="0">
                <a:latin typeface="宋体" charset="-122"/>
              </a:rPr>
              <a:t>\0</a:t>
            </a:r>
            <a:r>
              <a:rPr lang="en-US" altLang="zh-CN" sz="2400" b="1" dirty="0"/>
              <a:t>’</a:t>
            </a:r>
            <a:r>
              <a:rPr lang="en-US" altLang="zh-CN" sz="2400" b="1" dirty="0">
                <a:latin typeface="宋体" charset="-122"/>
              </a:rPr>
              <a:t>;</a:t>
            </a:r>
          </a:p>
          <a:p>
            <a:pPr lvl="1" eaLnBrk="1" hangingPunct="1">
              <a:lnSpc>
                <a:spcPct val="90000"/>
              </a:lnSpc>
              <a:buClr>
                <a:schemeClr val="bg2"/>
              </a:buClr>
              <a:buFont typeface="Wingdings" pitchFamily="2" charset="2"/>
              <a:buNone/>
            </a:pPr>
            <a:endParaRPr lang="en-US" altLang="zh-CN" b="1" dirty="0">
              <a:solidFill>
                <a:srgbClr val="0000FF"/>
              </a:solidFill>
              <a:latin typeface="宋体" charset="-122"/>
            </a:endParaRPr>
          </a:p>
        </p:txBody>
      </p:sp>
      <p:sp>
        <p:nvSpPr>
          <p:cNvPr id="65539" name="Text Box 3"/>
          <p:cNvSpPr txBox="1">
            <a:spLocks noChangeArrowheads="1"/>
          </p:cNvSpPr>
          <p:nvPr/>
        </p:nvSpPr>
        <p:spPr bwMode="auto">
          <a:xfrm>
            <a:off x="788988" y="412750"/>
            <a:ext cx="4098925" cy="463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18" tIns="36509" rIns="73018" bIns="36509">
            <a:spAutoFit/>
          </a:bodyPr>
          <a:lstStyle>
            <a:lvl1pPr defTabSz="965200">
              <a:defRPr sz="3200">
                <a:solidFill>
                  <a:schemeClr val="tx1"/>
                </a:solidFill>
                <a:latin typeface="Arial" charset="0"/>
                <a:ea typeface="宋体" charset="-122"/>
              </a:defRPr>
            </a:lvl1pPr>
            <a:lvl2pPr defTabSz="965200">
              <a:defRPr sz="2800">
                <a:solidFill>
                  <a:schemeClr val="tx1"/>
                </a:solidFill>
                <a:latin typeface="Arial" charset="0"/>
                <a:ea typeface="宋体" charset="-122"/>
              </a:defRPr>
            </a:lvl2pPr>
            <a:lvl3pPr defTabSz="965200">
              <a:defRPr sz="2400">
                <a:solidFill>
                  <a:schemeClr val="tx1"/>
                </a:solidFill>
                <a:latin typeface="Arial" charset="0"/>
                <a:ea typeface="宋体" charset="-122"/>
              </a:defRPr>
            </a:lvl3pPr>
            <a:lvl4pPr defTabSz="965200">
              <a:defRPr sz="2000">
                <a:solidFill>
                  <a:schemeClr val="tx1"/>
                </a:solidFill>
                <a:latin typeface="Arial" charset="0"/>
                <a:ea typeface="宋体" charset="-122"/>
              </a:defRPr>
            </a:lvl4pPr>
            <a:lvl5pPr defTabSz="965200">
              <a:defRPr sz="2000">
                <a:solidFill>
                  <a:schemeClr val="tx1"/>
                </a:solidFill>
                <a:latin typeface="Arial" charset="0"/>
                <a:ea typeface="宋体" charset="-122"/>
              </a:defRPr>
            </a:lvl5pPr>
            <a:lvl6pPr defTabSz="965200" eaLnBrk="0" hangingPunct="0">
              <a:defRPr sz="2000">
                <a:solidFill>
                  <a:schemeClr val="tx1"/>
                </a:solidFill>
                <a:latin typeface="Arial" charset="0"/>
                <a:ea typeface="宋体" charset="-122"/>
              </a:defRPr>
            </a:lvl6pPr>
            <a:lvl7pPr defTabSz="965200" eaLnBrk="0" hangingPunct="0">
              <a:defRPr sz="2000">
                <a:solidFill>
                  <a:schemeClr val="tx1"/>
                </a:solidFill>
                <a:latin typeface="Arial" charset="0"/>
                <a:ea typeface="宋体" charset="-122"/>
              </a:defRPr>
            </a:lvl7pPr>
            <a:lvl8pPr defTabSz="965200" eaLnBrk="0" hangingPunct="0">
              <a:defRPr sz="2000">
                <a:solidFill>
                  <a:schemeClr val="tx1"/>
                </a:solidFill>
                <a:latin typeface="Arial" charset="0"/>
                <a:ea typeface="宋体" charset="-122"/>
              </a:defRPr>
            </a:lvl8pPr>
            <a:lvl9pPr defTabSz="965200" eaLnBrk="0" hangingPunct="0">
              <a:defRPr sz="2000">
                <a:solidFill>
                  <a:schemeClr val="tx1"/>
                </a:solidFill>
                <a:latin typeface="Arial" charset="0"/>
                <a:ea typeface="宋体" charset="-122"/>
              </a:defRPr>
            </a:lvl9pPr>
          </a:lstStyle>
          <a:p>
            <a:pPr algn="just">
              <a:lnSpc>
                <a:spcPct val="90000"/>
              </a:lnSpc>
              <a:spcBef>
                <a:spcPct val="50000"/>
              </a:spcBef>
              <a:spcAft>
                <a:spcPts val="625"/>
              </a:spcAft>
            </a:pPr>
            <a:endParaRPr kumimoji="1" lang="zh-CN" altLang="zh-CN" sz="2700" b="1">
              <a:solidFill>
                <a:srgbClr val="FF0000"/>
              </a:solidFill>
              <a:latin typeface="Times New Roman" pitchFamily="18" charset="0"/>
              <a:ea typeface="黑体" pitchFamily="2" charset="-122"/>
            </a:endParaRPr>
          </a:p>
        </p:txBody>
      </p:sp>
      <p:sp>
        <p:nvSpPr>
          <p:cNvPr id="65540" name="Text Box 4"/>
          <p:cNvSpPr txBox="1">
            <a:spLocks noChangeArrowheads="1"/>
          </p:cNvSpPr>
          <p:nvPr/>
        </p:nvSpPr>
        <p:spPr bwMode="auto">
          <a:xfrm>
            <a:off x="709613" y="412750"/>
            <a:ext cx="7173912" cy="447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18" tIns="36509" rIns="73018" bIns="36509">
            <a:spAutoFit/>
          </a:bodyPr>
          <a:lstStyle>
            <a:lvl1pPr defTabSz="965200">
              <a:defRPr sz="3200">
                <a:solidFill>
                  <a:schemeClr val="tx1"/>
                </a:solidFill>
                <a:latin typeface="Arial" charset="0"/>
                <a:ea typeface="宋体" charset="-122"/>
              </a:defRPr>
            </a:lvl1pPr>
            <a:lvl2pPr defTabSz="965200">
              <a:defRPr sz="2800">
                <a:solidFill>
                  <a:schemeClr val="tx1"/>
                </a:solidFill>
                <a:latin typeface="Arial" charset="0"/>
                <a:ea typeface="宋体" charset="-122"/>
              </a:defRPr>
            </a:lvl2pPr>
            <a:lvl3pPr defTabSz="965200">
              <a:defRPr sz="2400">
                <a:solidFill>
                  <a:schemeClr val="tx1"/>
                </a:solidFill>
                <a:latin typeface="Arial" charset="0"/>
                <a:ea typeface="宋体" charset="-122"/>
              </a:defRPr>
            </a:lvl3pPr>
            <a:lvl4pPr defTabSz="965200">
              <a:defRPr sz="2000">
                <a:solidFill>
                  <a:schemeClr val="tx1"/>
                </a:solidFill>
                <a:latin typeface="Arial" charset="0"/>
                <a:ea typeface="宋体" charset="-122"/>
              </a:defRPr>
            </a:lvl4pPr>
            <a:lvl5pPr defTabSz="965200">
              <a:defRPr sz="2000">
                <a:solidFill>
                  <a:schemeClr val="tx1"/>
                </a:solidFill>
                <a:latin typeface="Arial" charset="0"/>
                <a:ea typeface="宋体" charset="-122"/>
              </a:defRPr>
            </a:lvl5pPr>
            <a:lvl6pPr defTabSz="965200" eaLnBrk="0" hangingPunct="0">
              <a:defRPr sz="2000">
                <a:solidFill>
                  <a:schemeClr val="tx1"/>
                </a:solidFill>
                <a:latin typeface="Arial" charset="0"/>
                <a:ea typeface="宋体" charset="-122"/>
              </a:defRPr>
            </a:lvl6pPr>
            <a:lvl7pPr defTabSz="965200" eaLnBrk="0" hangingPunct="0">
              <a:defRPr sz="2000">
                <a:solidFill>
                  <a:schemeClr val="tx1"/>
                </a:solidFill>
                <a:latin typeface="Arial" charset="0"/>
                <a:ea typeface="宋体" charset="-122"/>
              </a:defRPr>
            </a:lvl7pPr>
            <a:lvl8pPr defTabSz="965200" eaLnBrk="0" hangingPunct="0">
              <a:defRPr sz="2000">
                <a:solidFill>
                  <a:schemeClr val="tx1"/>
                </a:solidFill>
                <a:latin typeface="Arial" charset="0"/>
                <a:ea typeface="宋体" charset="-122"/>
              </a:defRPr>
            </a:lvl8pPr>
            <a:lvl9pPr defTabSz="965200" eaLnBrk="0" hangingPunct="0">
              <a:defRPr sz="2000">
                <a:solidFill>
                  <a:schemeClr val="tx1"/>
                </a:solidFill>
                <a:latin typeface="Arial" charset="0"/>
                <a:ea typeface="宋体" charset="-122"/>
              </a:defRPr>
            </a:lvl9pPr>
          </a:lstStyle>
          <a:p>
            <a:pPr algn="just">
              <a:lnSpc>
                <a:spcPct val="90000"/>
              </a:lnSpc>
              <a:spcBef>
                <a:spcPct val="50000"/>
              </a:spcBef>
              <a:spcAft>
                <a:spcPts val="625"/>
              </a:spcAft>
            </a:pPr>
            <a:r>
              <a:rPr kumimoji="1" lang="zh-CN" altLang="en-US" sz="2700" b="1" dirty="0">
                <a:solidFill>
                  <a:srgbClr val="C00000"/>
                </a:solidFill>
                <a:latin typeface="Times New Roman" pitchFamily="18" charset="0"/>
                <a:ea typeface="黑体" pitchFamily="2" charset="-122"/>
              </a:rPr>
              <a:t>把</a:t>
            </a:r>
            <a:r>
              <a:rPr kumimoji="1" lang="en-US" altLang="zh-CN" sz="2700" b="1" dirty="0">
                <a:solidFill>
                  <a:srgbClr val="C00000"/>
                </a:solidFill>
                <a:latin typeface="Times New Roman" pitchFamily="18" charset="0"/>
                <a:ea typeface="黑体" pitchFamily="2" charset="-122"/>
              </a:rPr>
              <a:t>s2</a:t>
            </a:r>
            <a:r>
              <a:rPr kumimoji="1" lang="zh-CN" altLang="en-US" sz="2700" b="1" dirty="0">
                <a:solidFill>
                  <a:srgbClr val="C00000"/>
                </a:solidFill>
                <a:latin typeface="Times New Roman" pitchFamily="18" charset="0"/>
                <a:ea typeface="黑体" pitchFamily="2" charset="-122"/>
              </a:rPr>
              <a:t>与</a:t>
            </a:r>
            <a:r>
              <a:rPr kumimoji="1" lang="en-US" altLang="zh-CN" sz="2700" b="1" dirty="0">
                <a:solidFill>
                  <a:srgbClr val="C00000"/>
                </a:solidFill>
                <a:latin typeface="Times New Roman" pitchFamily="18" charset="0"/>
                <a:ea typeface="黑体" pitchFamily="2" charset="-122"/>
              </a:rPr>
              <a:t>s1</a:t>
            </a:r>
            <a:r>
              <a:rPr kumimoji="1" lang="zh-CN" altLang="en-US" sz="2700" b="1" dirty="0">
                <a:solidFill>
                  <a:srgbClr val="C00000"/>
                </a:solidFill>
                <a:latin typeface="Times New Roman" pitchFamily="18" charset="0"/>
                <a:ea typeface="黑体" pitchFamily="2" charset="-122"/>
              </a:rPr>
              <a:t>连接起来，不使用</a:t>
            </a:r>
            <a:r>
              <a:rPr kumimoji="1" lang="en-US" altLang="zh-CN" sz="2700" b="1" dirty="0" err="1">
                <a:solidFill>
                  <a:srgbClr val="C00000"/>
                </a:solidFill>
                <a:latin typeface="Times New Roman" pitchFamily="18" charset="0"/>
                <a:ea typeface="黑体" pitchFamily="2" charset="-122"/>
              </a:rPr>
              <a:t>strcat</a:t>
            </a:r>
            <a:endParaRPr kumimoji="1" lang="en-US" altLang="zh-CN" sz="2700" b="1" dirty="0">
              <a:solidFill>
                <a:srgbClr val="C00000"/>
              </a:solidFill>
              <a:latin typeface="Times New Roman" pitchFamily="18" charset="0"/>
              <a:ea typeface="黑体" pitchFamily="2" charset="-122"/>
            </a:endParaRPr>
          </a:p>
        </p:txBody>
      </p:sp>
    </p:spTree>
    <p:extLst>
      <p:ext uri="{BB962C8B-B14F-4D97-AF65-F5344CB8AC3E}">
        <p14:creationId xmlns:p14="http://schemas.microsoft.com/office/powerpoint/2010/main" val="2274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Effect transition="in" filter="barn(inVertical)">
                                      <p:cBhvr>
                                        <p:cTn id="7" dur="500"/>
                                        <p:tgtEl>
                                          <p:spTgt spid="14131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41314">
                                            <p:txEl>
                                              <p:pRg st="1" end="1"/>
                                            </p:txEl>
                                          </p:spTgt>
                                        </p:tgtEl>
                                        <p:attrNameLst>
                                          <p:attrName>style.visibility</p:attrName>
                                        </p:attrNameLst>
                                      </p:cBhvr>
                                      <p:to>
                                        <p:strVal val="visible"/>
                                      </p:to>
                                    </p:set>
                                    <p:animEffect transition="in" filter="barn(inVertical)">
                                      <p:cBhvr>
                                        <p:cTn id="10" dur="500"/>
                                        <p:tgtEl>
                                          <p:spTgt spid="14131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41314">
                                            <p:txEl>
                                              <p:pRg st="2" end="2"/>
                                            </p:txEl>
                                          </p:spTgt>
                                        </p:tgtEl>
                                        <p:attrNameLst>
                                          <p:attrName>style.visibility</p:attrName>
                                        </p:attrNameLst>
                                      </p:cBhvr>
                                      <p:to>
                                        <p:strVal val="visible"/>
                                      </p:to>
                                    </p:set>
                                    <p:animEffect transition="in" filter="barn(inVertical)">
                                      <p:cBhvr>
                                        <p:cTn id="13" dur="500"/>
                                        <p:tgtEl>
                                          <p:spTgt spid="14131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41314">
                                            <p:txEl>
                                              <p:pRg st="3" end="3"/>
                                            </p:txEl>
                                          </p:spTgt>
                                        </p:tgtEl>
                                        <p:attrNameLst>
                                          <p:attrName>style.visibility</p:attrName>
                                        </p:attrNameLst>
                                      </p:cBhvr>
                                      <p:to>
                                        <p:strVal val="visible"/>
                                      </p:to>
                                    </p:set>
                                    <p:animEffect transition="in" filter="barn(inVertical)">
                                      <p:cBhvr>
                                        <p:cTn id="16" dur="500"/>
                                        <p:tgtEl>
                                          <p:spTgt spid="14131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41314">
                                            <p:txEl>
                                              <p:pRg st="4" end="4"/>
                                            </p:txEl>
                                          </p:spTgt>
                                        </p:tgtEl>
                                        <p:attrNameLst>
                                          <p:attrName>style.visibility</p:attrName>
                                        </p:attrNameLst>
                                      </p:cBhvr>
                                      <p:to>
                                        <p:strVal val="visible"/>
                                      </p:to>
                                    </p:set>
                                    <p:animEffect transition="in" filter="barn(inVertical)">
                                      <p:cBhvr>
                                        <p:cTn id="19" dur="500"/>
                                        <p:tgtEl>
                                          <p:spTgt spid="14131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41314">
                                            <p:txEl>
                                              <p:pRg st="5" end="5"/>
                                            </p:txEl>
                                          </p:spTgt>
                                        </p:tgtEl>
                                        <p:attrNameLst>
                                          <p:attrName>style.visibility</p:attrName>
                                        </p:attrNameLst>
                                      </p:cBhvr>
                                      <p:to>
                                        <p:strVal val="visible"/>
                                      </p:to>
                                    </p:set>
                                    <p:animEffect transition="in" filter="barn(inVertical)">
                                      <p:cBhvr>
                                        <p:cTn id="22" dur="500"/>
                                        <p:tgtEl>
                                          <p:spTgt spid="14131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1314">
                                            <p:txEl>
                                              <p:pRg st="6" end="6"/>
                                            </p:txEl>
                                          </p:spTgt>
                                        </p:tgtEl>
                                        <p:attrNameLst>
                                          <p:attrName>style.visibility</p:attrName>
                                        </p:attrNameLst>
                                      </p:cBhvr>
                                      <p:to>
                                        <p:strVal val="visible"/>
                                      </p:to>
                                    </p:set>
                                    <p:animEffect transition="in" filter="barn(inVertical)">
                                      <p:cBhvr>
                                        <p:cTn id="27" dur="500"/>
                                        <p:tgtEl>
                                          <p:spTgt spid="141314">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41314">
                                            <p:txEl>
                                              <p:pRg st="7" end="7"/>
                                            </p:txEl>
                                          </p:spTgt>
                                        </p:tgtEl>
                                        <p:attrNameLst>
                                          <p:attrName>style.visibility</p:attrName>
                                        </p:attrNameLst>
                                      </p:cBhvr>
                                      <p:to>
                                        <p:strVal val="visible"/>
                                      </p:to>
                                    </p:set>
                                    <p:animEffect transition="in" filter="barn(inVertical)">
                                      <p:cBhvr>
                                        <p:cTn id="30" dur="500"/>
                                        <p:tgtEl>
                                          <p:spTgt spid="141314">
                                            <p:txEl>
                                              <p:pRg st="7" end="7"/>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41314">
                                            <p:txEl>
                                              <p:pRg st="8" end="8"/>
                                            </p:txEl>
                                          </p:spTgt>
                                        </p:tgtEl>
                                        <p:attrNameLst>
                                          <p:attrName>style.visibility</p:attrName>
                                        </p:attrNameLst>
                                      </p:cBhvr>
                                      <p:to>
                                        <p:strVal val="visible"/>
                                      </p:to>
                                    </p:set>
                                    <p:animEffect transition="in" filter="barn(inVertical)">
                                      <p:cBhvr>
                                        <p:cTn id="33" dur="500"/>
                                        <p:tgtEl>
                                          <p:spTgt spid="141314">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141314">
                                            <p:txEl>
                                              <p:pRg st="9" end="9"/>
                                            </p:txEl>
                                          </p:spTgt>
                                        </p:tgtEl>
                                        <p:attrNameLst>
                                          <p:attrName>style.visibility</p:attrName>
                                        </p:attrNameLst>
                                      </p:cBhvr>
                                      <p:to>
                                        <p:strVal val="visible"/>
                                      </p:to>
                                    </p:set>
                                    <p:animEffect transition="in" filter="barn(inVertical)">
                                      <p:cBhvr>
                                        <p:cTn id="36" dur="500"/>
                                        <p:tgtEl>
                                          <p:spTgt spid="141314">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141314">
                                            <p:txEl>
                                              <p:pRg st="10" end="10"/>
                                            </p:txEl>
                                          </p:spTgt>
                                        </p:tgtEl>
                                        <p:attrNameLst>
                                          <p:attrName>style.visibility</p:attrName>
                                        </p:attrNameLst>
                                      </p:cBhvr>
                                      <p:to>
                                        <p:strVal val="visible"/>
                                      </p:to>
                                    </p:set>
                                    <p:animEffect transition="in" filter="barn(inVertical)">
                                      <p:cBhvr>
                                        <p:cTn id="39" dur="500"/>
                                        <p:tgtEl>
                                          <p:spTgt spid="1413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661487" y="1104482"/>
            <a:ext cx="7872914" cy="5023601"/>
          </a:xfrm>
          <a:noFill/>
          <a:ln w="9525">
            <a:solidFill>
              <a:srgbClr val="FF9900"/>
            </a:solidFill>
            <a:miter lim="800000"/>
            <a:headEnd/>
            <a:tailEnd/>
          </a:ln>
        </p:spPr>
        <p:txBody>
          <a:bodyPr>
            <a:normAutofit/>
          </a:bodyPr>
          <a:lstStyle/>
          <a:p>
            <a:pPr marL="109728" indent="0">
              <a:lnSpc>
                <a:spcPct val="130000"/>
              </a:lnSpc>
              <a:buNone/>
            </a:pPr>
            <a:r>
              <a:rPr kumimoji="1" lang="en-US" altLang="zh-CN" sz="2800" b="1" dirty="0">
                <a:latin typeface="Times New Roman" pitchFamily="18" charset="0"/>
              </a:rPr>
              <a:t>#include &lt;</a:t>
            </a:r>
            <a:r>
              <a:rPr kumimoji="1" lang="en-US" altLang="zh-CN" sz="2800" b="1" dirty="0" err="1">
                <a:latin typeface="Times New Roman" pitchFamily="18" charset="0"/>
              </a:rPr>
              <a:t>stdio.h</a:t>
            </a:r>
            <a:r>
              <a:rPr kumimoji="1" lang="en-US" altLang="zh-CN" sz="2800" b="1" dirty="0">
                <a:latin typeface="Times New Roman" pitchFamily="18" charset="0"/>
              </a:rPr>
              <a:t>&gt;</a:t>
            </a:r>
          </a:p>
          <a:p>
            <a:pPr marL="109728" indent="0">
              <a:lnSpc>
                <a:spcPct val="130000"/>
              </a:lnSpc>
              <a:buNone/>
            </a:pPr>
            <a:r>
              <a:rPr kumimoji="1" lang="en-US" altLang="zh-CN" sz="2800" b="1" dirty="0">
                <a:latin typeface="Times New Roman" pitchFamily="18" charset="0"/>
              </a:rPr>
              <a:t>#include &lt;</a:t>
            </a:r>
            <a:r>
              <a:rPr kumimoji="1" lang="en-US" altLang="zh-CN" sz="2800" b="1" dirty="0" err="1">
                <a:latin typeface="Times New Roman" pitchFamily="18" charset="0"/>
              </a:rPr>
              <a:t>string.h</a:t>
            </a:r>
            <a:r>
              <a:rPr kumimoji="1" lang="en-US" altLang="zh-CN" sz="2800" b="1" dirty="0">
                <a:latin typeface="Times New Roman" pitchFamily="18" charset="0"/>
              </a:rPr>
              <a:t>&gt;</a:t>
            </a:r>
          </a:p>
          <a:p>
            <a:pPr marL="109728" indent="0">
              <a:lnSpc>
                <a:spcPct val="130000"/>
              </a:lnSpc>
              <a:buNone/>
            </a:pPr>
            <a:r>
              <a:rPr kumimoji="1" lang="en-US" altLang="zh-CN" sz="2800" b="1" dirty="0">
                <a:latin typeface="Times New Roman" pitchFamily="18" charset="0"/>
              </a:rPr>
              <a:t>void main()</a:t>
            </a:r>
          </a:p>
          <a:p>
            <a:pPr marL="109728" indent="0">
              <a:lnSpc>
                <a:spcPct val="130000"/>
              </a:lnSpc>
              <a:buNone/>
            </a:pPr>
            <a:r>
              <a:rPr kumimoji="1" lang="en-US" altLang="zh-CN" sz="2800" b="1" dirty="0">
                <a:latin typeface="Times New Roman" pitchFamily="18" charset="0"/>
              </a:rPr>
              <a:t>{   </a:t>
            </a:r>
          </a:p>
          <a:p>
            <a:pPr marL="109728" indent="0">
              <a:lnSpc>
                <a:spcPct val="130000"/>
              </a:lnSpc>
              <a:buNone/>
            </a:pPr>
            <a:r>
              <a:rPr kumimoji="1" lang="en-US" altLang="zh-CN" sz="2800" b="1" dirty="0">
                <a:latin typeface="Times New Roman" pitchFamily="18" charset="0"/>
              </a:rPr>
              <a:t>    char </a:t>
            </a:r>
            <a:r>
              <a:rPr kumimoji="1" lang="en-US" altLang="zh-CN" sz="2800" b="1" dirty="0" err="1">
                <a:latin typeface="Times New Roman" pitchFamily="18" charset="0"/>
              </a:rPr>
              <a:t>str</a:t>
            </a:r>
            <a:r>
              <a:rPr kumimoji="1" lang="en-US" altLang="zh-CN" sz="2800" b="1" dirty="0">
                <a:latin typeface="Times New Roman" pitchFamily="18" charset="0"/>
              </a:rPr>
              <a:t>[11];</a:t>
            </a:r>
          </a:p>
          <a:p>
            <a:pPr marL="109728" indent="0">
              <a:lnSpc>
                <a:spcPct val="130000"/>
              </a:lnSpc>
              <a:buNone/>
            </a:pPr>
            <a:r>
              <a:rPr kumimoji="1" lang="en-US" altLang="zh-CN" sz="2800" b="1" dirty="0">
                <a:latin typeface="Times New Roman" pitchFamily="18" charset="0"/>
              </a:rPr>
              <a:t>    gets(</a:t>
            </a:r>
            <a:r>
              <a:rPr kumimoji="1" lang="en-US" altLang="zh-CN" sz="2800" b="1" dirty="0" err="1">
                <a:latin typeface="Times New Roman" pitchFamily="18" charset="0"/>
              </a:rPr>
              <a:t>str</a:t>
            </a:r>
            <a:r>
              <a:rPr kumimoji="1" lang="en-US" altLang="zh-CN" sz="2800" b="1" dirty="0">
                <a:latin typeface="Times New Roman" pitchFamily="18" charset="0"/>
              </a:rPr>
              <a:t>);</a:t>
            </a:r>
          </a:p>
          <a:p>
            <a:pPr marL="109728" indent="0">
              <a:lnSpc>
                <a:spcPct val="130000"/>
              </a:lnSpc>
              <a:buNone/>
            </a:pPr>
            <a:r>
              <a:rPr kumimoji="1" lang="en-US" altLang="zh-CN" sz="2800" b="1" dirty="0">
                <a:latin typeface="Times New Roman" pitchFamily="18" charset="0"/>
              </a:rPr>
              <a:t>    puts(</a:t>
            </a:r>
            <a:r>
              <a:rPr kumimoji="1" lang="en-US" altLang="zh-CN" sz="2800" b="1" dirty="0" err="1">
                <a:latin typeface="Times New Roman" pitchFamily="18" charset="0"/>
              </a:rPr>
              <a:t>str</a:t>
            </a:r>
            <a:r>
              <a:rPr kumimoji="1" lang="en-US" altLang="zh-CN" sz="2800" b="1" dirty="0">
                <a:latin typeface="Times New Roman" pitchFamily="18" charset="0"/>
              </a:rPr>
              <a:t>);</a:t>
            </a:r>
          </a:p>
          <a:p>
            <a:pPr marL="109728" indent="0">
              <a:lnSpc>
                <a:spcPct val="130000"/>
              </a:lnSpc>
              <a:buNone/>
            </a:pPr>
            <a:r>
              <a:rPr kumimoji="1" lang="en-US" altLang="zh-CN" sz="2800" b="1" dirty="0">
                <a:latin typeface="Times New Roman" pitchFamily="18" charset="0"/>
              </a:rPr>
              <a:t>}</a:t>
            </a:r>
          </a:p>
        </p:txBody>
      </p:sp>
      <p:sp>
        <p:nvSpPr>
          <p:cNvPr id="65539" name="Text Box 3"/>
          <p:cNvSpPr txBox="1">
            <a:spLocks noChangeArrowheads="1"/>
          </p:cNvSpPr>
          <p:nvPr/>
        </p:nvSpPr>
        <p:spPr bwMode="auto">
          <a:xfrm>
            <a:off x="788988" y="412750"/>
            <a:ext cx="4098925" cy="463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18" tIns="36509" rIns="73018" bIns="36509">
            <a:spAutoFit/>
          </a:bodyPr>
          <a:lstStyle>
            <a:lvl1pPr defTabSz="965200">
              <a:defRPr sz="3200">
                <a:solidFill>
                  <a:schemeClr val="tx1"/>
                </a:solidFill>
                <a:latin typeface="Arial" charset="0"/>
                <a:ea typeface="宋体" charset="-122"/>
              </a:defRPr>
            </a:lvl1pPr>
            <a:lvl2pPr defTabSz="965200">
              <a:defRPr sz="2800">
                <a:solidFill>
                  <a:schemeClr val="tx1"/>
                </a:solidFill>
                <a:latin typeface="Arial" charset="0"/>
                <a:ea typeface="宋体" charset="-122"/>
              </a:defRPr>
            </a:lvl2pPr>
            <a:lvl3pPr defTabSz="965200">
              <a:defRPr sz="2400">
                <a:solidFill>
                  <a:schemeClr val="tx1"/>
                </a:solidFill>
                <a:latin typeface="Arial" charset="0"/>
                <a:ea typeface="宋体" charset="-122"/>
              </a:defRPr>
            </a:lvl3pPr>
            <a:lvl4pPr defTabSz="965200">
              <a:defRPr sz="2000">
                <a:solidFill>
                  <a:schemeClr val="tx1"/>
                </a:solidFill>
                <a:latin typeface="Arial" charset="0"/>
                <a:ea typeface="宋体" charset="-122"/>
              </a:defRPr>
            </a:lvl4pPr>
            <a:lvl5pPr defTabSz="965200">
              <a:defRPr sz="2000">
                <a:solidFill>
                  <a:schemeClr val="tx1"/>
                </a:solidFill>
                <a:latin typeface="Arial" charset="0"/>
                <a:ea typeface="宋体" charset="-122"/>
              </a:defRPr>
            </a:lvl5pPr>
            <a:lvl6pPr defTabSz="965200" eaLnBrk="0" hangingPunct="0">
              <a:defRPr sz="2000">
                <a:solidFill>
                  <a:schemeClr val="tx1"/>
                </a:solidFill>
                <a:latin typeface="Arial" charset="0"/>
                <a:ea typeface="宋体" charset="-122"/>
              </a:defRPr>
            </a:lvl6pPr>
            <a:lvl7pPr defTabSz="965200" eaLnBrk="0" hangingPunct="0">
              <a:defRPr sz="2000">
                <a:solidFill>
                  <a:schemeClr val="tx1"/>
                </a:solidFill>
                <a:latin typeface="Arial" charset="0"/>
                <a:ea typeface="宋体" charset="-122"/>
              </a:defRPr>
            </a:lvl7pPr>
            <a:lvl8pPr defTabSz="965200" eaLnBrk="0" hangingPunct="0">
              <a:defRPr sz="2000">
                <a:solidFill>
                  <a:schemeClr val="tx1"/>
                </a:solidFill>
                <a:latin typeface="Arial" charset="0"/>
                <a:ea typeface="宋体" charset="-122"/>
              </a:defRPr>
            </a:lvl8pPr>
            <a:lvl9pPr defTabSz="965200" eaLnBrk="0" hangingPunct="0">
              <a:defRPr sz="2000">
                <a:solidFill>
                  <a:schemeClr val="tx1"/>
                </a:solidFill>
                <a:latin typeface="Arial" charset="0"/>
                <a:ea typeface="宋体" charset="-122"/>
              </a:defRPr>
            </a:lvl9pPr>
          </a:lstStyle>
          <a:p>
            <a:pPr algn="just">
              <a:lnSpc>
                <a:spcPct val="90000"/>
              </a:lnSpc>
              <a:spcBef>
                <a:spcPct val="50000"/>
              </a:spcBef>
              <a:spcAft>
                <a:spcPts val="625"/>
              </a:spcAft>
            </a:pPr>
            <a:endParaRPr kumimoji="1" lang="zh-CN" altLang="zh-CN" sz="2700" b="1">
              <a:solidFill>
                <a:srgbClr val="FF0000"/>
              </a:solidFill>
              <a:latin typeface="Times New Roman" pitchFamily="18" charset="0"/>
              <a:ea typeface="黑体" pitchFamily="2" charset="-122"/>
            </a:endParaRPr>
          </a:p>
        </p:txBody>
      </p:sp>
      <p:sp>
        <p:nvSpPr>
          <p:cNvPr id="65540" name="Text Box 4"/>
          <p:cNvSpPr txBox="1">
            <a:spLocks noChangeArrowheads="1"/>
          </p:cNvSpPr>
          <p:nvPr/>
        </p:nvSpPr>
        <p:spPr bwMode="auto">
          <a:xfrm>
            <a:off x="661486" y="412750"/>
            <a:ext cx="7696451" cy="447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18" tIns="36509" rIns="73018" bIns="36509">
            <a:spAutoFit/>
          </a:bodyPr>
          <a:lstStyle>
            <a:lvl1pPr defTabSz="965200">
              <a:defRPr sz="3200">
                <a:solidFill>
                  <a:schemeClr val="tx1"/>
                </a:solidFill>
                <a:latin typeface="Arial" charset="0"/>
                <a:ea typeface="宋体" charset="-122"/>
              </a:defRPr>
            </a:lvl1pPr>
            <a:lvl2pPr defTabSz="965200">
              <a:defRPr sz="2800">
                <a:solidFill>
                  <a:schemeClr val="tx1"/>
                </a:solidFill>
                <a:latin typeface="Arial" charset="0"/>
                <a:ea typeface="宋体" charset="-122"/>
              </a:defRPr>
            </a:lvl2pPr>
            <a:lvl3pPr defTabSz="965200">
              <a:defRPr sz="2400">
                <a:solidFill>
                  <a:schemeClr val="tx1"/>
                </a:solidFill>
                <a:latin typeface="Arial" charset="0"/>
                <a:ea typeface="宋体" charset="-122"/>
              </a:defRPr>
            </a:lvl3pPr>
            <a:lvl4pPr defTabSz="965200">
              <a:defRPr sz="2000">
                <a:solidFill>
                  <a:schemeClr val="tx1"/>
                </a:solidFill>
                <a:latin typeface="Arial" charset="0"/>
                <a:ea typeface="宋体" charset="-122"/>
              </a:defRPr>
            </a:lvl4pPr>
            <a:lvl5pPr defTabSz="965200">
              <a:defRPr sz="2000">
                <a:solidFill>
                  <a:schemeClr val="tx1"/>
                </a:solidFill>
                <a:latin typeface="Arial" charset="0"/>
                <a:ea typeface="宋体" charset="-122"/>
              </a:defRPr>
            </a:lvl5pPr>
            <a:lvl6pPr defTabSz="965200" eaLnBrk="0" hangingPunct="0">
              <a:defRPr sz="2000">
                <a:solidFill>
                  <a:schemeClr val="tx1"/>
                </a:solidFill>
                <a:latin typeface="Arial" charset="0"/>
                <a:ea typeface="宋体" charset="-122"/>
              </a:defRPr>
            </a:lvl6pPr>
            <a:lvl7pPr defTabSz="965200" eaLnBrk="0" hangingPunct="0">
              <a:defRPr sz="2000">
                <a:solidFill>
                  <a:schemeClr val="tx1"/>
                </a:solidFill>
                <a:latin typeface="Arial" charset="0"/>
                <a:ea typeface="宋体" charset="-122"/>
              </a:defRPr>
            </a:lvl7pPr>
            <a:lvl8pPr defTabSz="965200" eaLnBrk="0" hangingPunct="0">
              <a:defRPr sz="2000">
                <a:solidFill>
                  <a:schemeClr val="tx1"/>
                </a:solidFill>
                <a:latin typeface="Arial" charset="0"/>
                <a:ea typeface="宋体" charset="-122"/>
              </a:defRPr>
            </a:lvl8pPr>
            <a:lvl9pPr defTabSz="965200" eaLnBrk="0" hangingPunct="0">
              <a:defRPr sz="2000">
                <a:solidFill>
                  <a:schemeClr val="tx1"/>
                </a:solidFill>
                <a:latin typeface="Arial" charset="0"/>
                <a:ea typeface="宋体" charset="-122"/>
              </a:defRPr>
            </a:lvl9pPr>
          </a:lstStyle>
          <a:p>
            <a:pPr algn="just">
              <a:lnSpc>
                <a:spcPct val="90000"/>
              </a:lnSpc>
              <a:spcBef>
                <a:spcPct val="50000"/>
              </a:spcBef>
              <a:spcAft>
                <a:spcPts val="625"/>
              </a:spcAft>
            </a:pPr>
            <a:r>
              <a:rPr kumimoji="1" lang="zh-CN" altLang="en-US" sz="2700" b="1" dirty="0">
                <a:solidFill>
                  <a:srgbClr val="C00000"/>
                </a:solidFill>
                <a:latin typeface="Times New Roman" pitchFamily="18" charset="0"/>
                <a:ea typeface="黑体" pitchFamily="2" charset="-122"/>
              </a:rPr>
              <a:t>从键盘输入十个数给数组</a:t>
            </a:r>
            <a:r>
              <a:rPr kumimoji="1" lang="en-US" altLang="zh-CN" sz="2700" b="1" dirty="0">
                <a:solidFill>
                  <a:srgbClr val="C00000"/>
                </a:solidFill>
                <a:latin typeface="Times New Roman" pitchFamily="18" charset="0"/>
                <a:ea typeface="黑体" pitchFamily="2" charset="-122"/>
              </a:rPr>
              <a:t>a</a:t>
            </a:r>
            <a:r>
              <a:rPr kumimoji="1" lang="zh-CN" altLang="en-US" sz="2700" b="1" dirty="0">
                <a:solidFill>
                  <a:srgbClr val="C00000"/>
                </a:solidFill>
                <a:latin typeface="Times New Roman" pitchFamily="18" charset="0"/>
                <a:ea typeface="黑体" pitchFamily="2" charset="-122"/>
              </a:rPr>
              <a:t>，然后逆序输出。</a:t>
            </a:r>
            <a:endParaRPr kumimoji="1" lang="en-US" altLang="zh-CN" sz="2700" b="1" dirty="0">
              <a:solidFill>
                <a:srgbClr val="C00000"/>
              </a:solidFill>
              <a:latin typeface="Times New Roman" pitchFamily="18" charset="0"/>
              <a:ea typeface="黑体" pitchFamily="2" charset="-122"/>
            </a:endParaRPr>
          </a:p>
        </p:txBody>
      </p:sp>
    </p:spTree>
    <p:extLst>
      <p:ext uri="{BB962C8B-B14F-4D97-AF65-F5344CB8AC3E}">
        <p14:creationId xmlns:p14="http://schemas.microsoft.com/office/powerpoint/2010/main" val="427842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barn(inVertical)">
                                      <p:cBhvr>
                                        <p:cTn id="7" dur="500"/>
                                        <p:tgtEl>
                                          <p:spTgt spid="14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315913" y="1239838"/>
            <a:ext cx="8242300" cy="4872204"/>
          </a:xfrm>
          <a:noFill/>
          <a:extLst>
            <a:ext uri="{91240B29-F687-4F45-9708-019B960494DF}">
              <a14:hiddenLine xmlns:a14="http://schemas.microsoft.com/office/drawing/2010/main" w="9525">
                <a:solidFill>
                  <a:srgbClr val="FF0000"/>
                </a:solidFill>
                <a:miter lim="800000"/>
                <a:headEnd/>
                <a:tailEnd/>
              </a14:hiddenLine>
            </a:ext>
          </a:extLst>
        </p:spPr>
        <p:txBody>
          <a:bodyPr/>
          <a:lstStyle/>
          <a:p>
            <a:pPr marL="550863" lvl="1" indent="-188913" defTabSz="676275" eaLnBrk="1" hangingPunct="1">
              <a:lnSpc>
                <a:spcPct val="110000"/>
              </a:lnSpc>
              <a:buClr>
                <a:schemeClr val="bg2"/>
              </a:buClr>
              <a:buFont typeface="Wingdings" pitchFamily="2" charset="2"/>
              <a:buChar char="v"/>
            </a:pPr>
            <a:r>
              <a:rPr lang="zh-CN" altLang="en-US" sz="2400" b="1" dirty="0">
                <a:solidFill>
                  <a:srgbClr val="003366"/>
                </a:solidFill>
                <a:latin typeface="宋体" charset="-122"/>
              </a:rPr>
              <a:t>查找过程：</a:t>
            </a:r>
            <a:r>
              <a:rPr lang="zh-CN" altLang="en-US" sz="2400" b="1" dirty="0">
                <a:latin typeface="宋体" charset="-122"/>
              </a:rPr>
              <a:t>每次将待查记录所在区间缩小一半</a:t>
            </a:r>
          </a:p>
          <a:p>
            <a:pPr marL="550863" lvl="1" indent="-188913" defTabSz="676275" eaLnBrk="1" hangingPunct="1">
              <a:lnSpc>
                <a:spcPct val="110000"/>
              </a:lnSpc>
              <a:buClr>
                <a:schemeClr val="bg2"/>
              </a:buClr>
              <a:buFont typeface="Wingdings" pitchFamily="2" charset="2"/>
              <a:buChar char="v"/>
            </a:pPr>
            <a:r>
              <a:rPr lang="zh-CN" altLang="en-US" sz="2400" b="1" dirty="0">
                <a:solidFill>
                  <a:srgbClr val="003366"/>
                </a:solidFill>
                <a:latin typeface="宋体" charset="-122"/>
              </a:rPr>
              <a:t>适用条件：</a:t>
            </a:r>
            <a:r>
              <a:rPr lang="zh-CN" altLang="en-US" sz="2400" b="1" dirty="0">
                <a:latin typeface="宋体" charset="-122"/>
              </a:rPr>
              <a:t>采用顺序存储结构的</a:t>
            </a:r>
            <a:r>
              <a:rPr lang="zh-CN" altLang="en-US" sz="2400" b="1" dirty="0">
                <a:solidFill>
                  <a:srgbClr val="FF0000"/>
                </a:solidFill>
                <a:latin typeface="宋体" charset="-122"/>
              </a:rPr>
              <a:t>有序</a:t>
            </a:r>
            <a:r>
              <a:rPr lang="zh-CN" altLang="en-US" sz="2400" b="1" dirty="0">
                <a:latin typeface="宋体" charset="-122"/>
              </a:rPr>
              <a:t>表</a:t>
            </a:r>
          </a:p>
          <a:p>
            <a:pPr marL="550863" lvl="1" indent="-188913" defTabSz="676275" eaLnBrk="1" hangingPunct="1">
              <a:lnSpc>
                <a:spcPct val="110000"/>
              </a:lnSpc>
              <a:buClr>
                <a:schemeClr val="bg2"/>
              </a:buClr>
              <a:buFont typeface="Wingdings" pitchFamily="2" charset="2"/>
              <a:buChar char="v"/>
            </a:pPr>
            <a:r>
              <a:rPr lang="zh-CN" altLang="en-US" sz="2400" b="1" dirty="0">
                <a:solidFill>
                  <a:srgbClr val="003366"/>
                </a:solidFill>
                <a:latin typeface="宋体" charset="-122"/>
              </a:rPr>
              <a:t>算法实现</a:t>
            </a:r>
            <a:r>
              <a:rPr lang="en-US" altLang="zh-CN" sz="2400" b="1" dirty="0">
                <a:solidFill>
                  <a:srgbClr val="003366"/>
                </a:solidFill>
                <a:latin typeface="宋体" charset="-122"/>
              </a:rPr>
              <a:t>:</a:t>
            </a:r>
          </a:p>
          <a:p>
            <a:pPr marL="846138" lvl="2" indent="-169863" defTabSz="676275" eaLnBrk="1" hangingPunct="1">
              <a:lnSpc>
                <a:spcPct val="110000"/>
              </a:lnSpc>
              <a:buClr>
                <a:schemeClr val="bg2"/>
              </a:buClr>
              <a:buFont typeface="Wingdings" pitchFamily="2" charset="2"/>
              <a:buChar char="Ø"/>
            </a:pPr>
            <a:r>
              <a:rPr lang="zh-CN" altLang="en-US" b="1" dirty="0">
                <a:latin typeface="宋体" charset="-122"/>
              </a:rPr>
              <a:t>设表长为</a:t>
            </a:r>
            <a:r>
              <a:rPr lang="en-US" altLang="zh-CN" b="1" dirty="0">
                <a:latin typeface="宋体" charset="-122"/>
              </a:rPr>
              <a:t>n</a:t>
            </a:r>
            <a:r>
              <a:rPr lang="zh-CN" altLang="en-US" b="1" dirty="0">
                <a:latin typeface="宋体" charset="-122"/>
              </a:rPr>
              <a:t>，</a:t>
            </a:r>
            <a:r>
              <a:rPr lang="en-US" altLang="zh-CN" b="1" dirty="0">
                <a:latin typeface="宋体" charset="-122"/>
              </a:rPr>
              <a:t>low</a:t>
            </a:r>
            <a:r>
              <a:rPr lang="zh-CN" altLang="en-US" b="1" dirty="0">
                <a:latin typeface="宋体" charset="-122"/>
              </a:rPr>
              <a:t>、</a:t>
            </a:r>
            <a:r>
              <a:rPr lang="en-US" altLang="zh-CN" b="1" dirty="0">
                <a:latin typeface="宋体" charset="-122"/>
              </a:rPr>
              <a:t>high</a:t>
            </a:r>
            <a:r>
              <a:rPr lang="zh-CN" altLang="zh-CN" b="1" dirty="0">
                <a:latin typeface="宋体" charset="-122"/>
              </a:rPr>
              <a:t>和</a:t>
            </a:r>
            <a:r>
              <a:rPr lang="en-US" altLang="zh-CN" b="1" dirty="0">
                <a:latin typeface="宋体" charset="-122"/>
              </a:rPr>
              <a:t>mid</a:t>
            </a:r>
            <a:r>
              <a:rPr lang="zh-CN" altLang="zh-CN" b="1" dirty="0">
                <a:latin typeface="宋体" charset="-122"/>
              </a:rPr>
              <a:t>分别指向待查元素所在区间的上界、下界和中点,</a:t>
            </a:r>
            <a:r>
              <a:rPr lang="en-US" altLang="zh-CN" b="1" dirty="0">
                <a:latin typeface="宋体" charset="-122"/>
              </a:rPr>
              <a:t>k</a:t>
            </a:r>
            <a:r>
              <a:rPr lang="zh-CN" altLang="zh-CN" b="1" dirty="0">
                <a:latin typeface="宋体" charset="-122"/>
              </a:rPr>
              <a:t>为给定值</a:t>
            </a:r>
            <a:endParaRPr lang="zh-CN" altLang="en-US" b="1" dirty="0">
              <a:latin typeface="宋体" charset="-122"/>
            </a:endParaRPr>
          </a:p>
          <a:p>
            <a:pPr marL="846138" lvl="2" indent="-169863" defTabSz="676275" eaLnBrk="1" hangingPunct="1">
              <a:lnSpc>
                <a:spcPct val="110000"/>
              </a:lnSpc>
              <a:buClr>
                <a:schemeClr val="bg2"/>
              </a:buClr>
              <a:buFont typeface="Wingdings" pitchFamily="2" charset="2"/>
              <a:buChar char="Ø"/>
            </a:pPr>
            <a:r>
              <a:rPr lang="zh-CN" altLang="zh-CN" b="1" dirty="0">
                <a:latin typeface="宋体" charset="-122"/>
              </a:rPr>
              <a:t>初始时，令</a:t>
            </a:r>
            <a:r>
              <a:rPr lang="en-US" altLang="zh-CN" b="1" dirty="0">
                <a:latin typeface="宋体" charset="-122"/>
              </a:rPr>
              <a:t>low=1,high=</a:t>
            </a:r>
            <a:r>
              <a:rPr lang="en-US" altLang="zh-CN" b="1" dirty="0" err="1">
                <a:latin typeface="宋体" charset="-122"/>
              </a:rPr>
              <a:t>n,mid</a:t>
            </a:r>
            <a:r>
              <a:rPr lang="en-US" altLang="zh-CN" b="1" dirty="0">
                <a:latin typeface="宋体" charset="-122"/>
              </a:rPr>
              <a:t>=</a:t>
            </a:r>
            <a:r>
              <a:rPr lang="en-US" altLang="zh-CN" b="1" dirty="0">
                <a:latin typeface="宋体" charset="-122"/>
                <a:sym typeface="Symbol" pitchFamily="18" charset="2"/>
              </a:rPr>
              <a:t>(</a:t>
            </a:r>
            <a:r>
              <a:rPr lang="en-US" altLang="zh-CN" b="1" dirty="0" err="1">
                <a:latin typeface="宋体" charset="-122"/>
                <a:sym typeface="Symbol" pitchFamily="18" charset="2"/>
              </a:rPr>
              <a:t>low+high</a:t>
            </a:r>
            <a:r>
              <a:rPr lang="en-US" altLang="zh-CN" b="1" dirty="0">
                <a:latin typeface="宋体" charset="-122"/>
                <a:sym typeface="Symbol" pitchFamily="18" charset="2"/>
              </a:rPr>
              <a:t>)/2</a:t>
            </a:r>
          </a:p>
          <a:p>
            <a:pPr marL="846138" lvl="2" indent="-169863" defTabSz="676275" eaLnBrk="1" hangingPunct="1">
              <a:lnSpc>
                <a:spcPct val="110000"/>
              </a:lnSpc>
              <a:buClr>
                <a:schemeClr val="bg2"/>
              </a:buClr>
              <a:buFont typeface="Wingdings" pitchFamily="2" charset="2"/>
              <a:buChar char="Ø"/>
            </a:pPr>
            <a:r>
              <a:rPr lang="zh-CN" altLang="zh-CN" b="1" dirty="0">
                <a:latin typeface="宋体" charset="-122"/>
                <a:sym typeface="Symbol" pitchFamily="18" charset="2"/>
              </a:rPr>
              <a:t>让</a:t>
            </a:r>
            <a:r>
              <a:rPr lang="en-US" altLang="zh-CN" b="1" dirty="0">
                <a:latin typeface="宋体" charset="-122"/>
                <a:sym typeface="Symbol" pitchFamily="18" charset="2"/>
              </a:rPr>
              <a:t>k</a:t>
            </a:r>
            <a:r>
              <a:rPr lang="zh-CN" altLang="zh-CN" b="1" dirty="0">
                <a:latin typeface="宋体" charset="-122"/>
                <a:sym typeface="Symbol" pitchFamily="18" charset="2"/>
              </a:rPr>
              <a:t>与</a:t>
            </a:r>
            <a:r>
              <a:rPr lang="en-US" altLang="zh-CN" b="1" dirty="0">
                <a:latin typeface="宋体" charset="-122"/>
                <a:sym typeface="Symbol" pitchFamily="18" charset="2"/>
              </a:rPr>
              <a:t>mid</a:t>
            </a:r>
            <a:r>
              <a:rPr lang="zh-CN" altLang="zh-CN" b="1" dirty="0">
                <a:latin typeface="宋体" charset="-122"/>
                <a:sym typeface="Symbol" pitchFamily="18" charset="2"/>
              </a:rPr>
              <a:t>指向的记录比较</a:t>
            </a:r>
          </a:p>
          <a:p>
            <a:pPr marL="1187450" lvl="3" indent="-171450" defTabSz="676275" eaLnBrk="1" hangingPunct="1">
              <a:lnSpc>
                <a:spcPct val="110000"/>
              </a:lnSpc>
            </a:pPr>
            <a:r>
              <a:rPr lang="zh-CN" altLang="en-US" sz="2400" b="1" dirty="0">
                <a:latin typeface="宋体" charset="-122"/>
              </a:rPr>
              <a:t>若</a:t>
            </a:r>
            <a:r>
              <a:rPr lang="en-US" altLang="zh-CN" sz="2400" b="1" dirty="0">
                <a:latin typeface="宋体" charset="-122"/>
              </a:rPr>
              <a:t>k==r[mid].key</a:t>
            </a:r>
            <a:r>
              <a:rPr lang="zh-CN" altLang="en-US" sz="2400" b="1" dirty="0">
                <a:latin typeface="宋体" charset="-122"/>
              </a:rPr>
              <a:t>，</a:t>
            </a:r>
            <a:r>
              <a:rPr lang="zh-CN" altLang="zh-CN" sz="2400" b="1" dirty="0">
                <a:latin typeface="宋体" charset="-122"/>
              </a:rPr>
              <a:t>查找成功</a:t>
            </a:r>
          </a:p>
          <a:p>
            <a:pPr marL="1187450" lvl="3" indent="-171450" defTabSz="676275" eaLnBrk="1" hangingPunct="1">
              <a:lnSpc>
                <a:spcPct val="110000"/>
              </a:lnSpc>
            </a:pPr>
            <a:r>
              <a:rPr lang="zh-CN" altLang="zh-CN" sz="2400" b="1" dirty="0">
                <a:latin typeface="宋体" charset="-122"/>
              </a:rPr>
              <a:t>若</a:t>
            </a:r>
            <a:r>
              <a:rPr lang="en-US" altLang="zh-CN" sz="2400" b="1" dirty="0">
                <a:latin typeface="宋体" charset="-122"/>
              </a:rPr>
              <a:t>k&lt;r[mid].key</a:t>
            </a:r>
            <a:r>
              <a:rPr lang="zh-CN" altLang="en-US" sz="2400" b="1" dirty="0">
                <a:latin typeface="宋体" charset="-122"/>
              </a:rPr>
              <a:t>，</a:t>
            </a:r>
            <a:r>
              <a:rPr lang="zh-CN" altLang="zh-CN" sz="2400" b="1" dirty="0">
                <a:latin typeface="宋体" charset="-122"/>
              </a:rPr>
              <a:t>则</a:t>
            </a:r>
            <a:r>
              <a:rPr lang="en-US" altLang="zh-CN" sz="2400" b="1" dirty="0">
                <a:latin typeface="宋体" charset="-122"/>
              </a:rPr>
              <a:t>high=mid-1</a:t>
            </a:r>
          </a:p>
          <a:p>
            <a:pPr marL="1187450" lvl="3" indent="-171450" defTabSz="676275" eaLnBrk="1" hangingPunct="1">
              <a:lnSpc>
                <a:spcPct val="110000"/>
              </a:lnSpc>
            </a:pPr>
            <a:r>
              <a:rPr lang="zh-CN" altLang="zh-CN" sz="2400" b="1" dirty="0">
                <a:latin typeface="宋体" charset="-122"/>
              </a:rPr>
              <a:t>若</a:t>
            </a:r>
            <a:r>
              <a:rPr lang="en-US" altLang="zh-CN" sz="2400" b="1" dirty="0">
                <a:latin typeface="宋体" charset="-122"/>
              </a:rPr>
              <a:t>k&gt;r[mid].key</a:t>
            </a:r>
            <a:r>
              <a:rPr lang="zh-CN" altLang="en-US" sz="2400" b="1" dirty="0">
                <a:latin typeface="宋体" charset="-122"/>
              </a:rPr>
              <a:t>，</a:t>
            </a:r>
            <a:r>
              <a:rPr lang="zh-CN" altLang="zh-CN" sz="2400" b="1" dirty="0">
                <a:latin typeface="宋体" charset="-122"/>
              </a:rPr>
              <a:t>则</a:t>
            </a:r>
            <a:r>
              <a:rPr lang="en-US" altLang="zh-CN" sz="2400" b="1" dirty="0">
                <a:latin typeface="宋体" charset="-122"/>
              </a:rPr>
              <a:t>low=mid+1</a:t>
            </a:r>
          </a:p>
          <a:p>
            <a:pPr marL="846138" lvl="2" indent="-169863" defTabSz="676275" eaLnBrk="1" hangingPunct="1">
              <a:lnSpc>
                <a:spcPct val="110000"/>
              </a:lnSpc>
              <a:buClr>
                <a:schemeClr val="bg2"/>
              </a:buClr>
              <a:buFont typeface="Wingdings" pitchFamily="2" charset="2"/>
              <a:buChar char="Ø"/>
            </a:pPr>
            <a:r>
              <a:rPr lang="zh-CN" altLang="en-US" b="1" dirty="0">
                <a:latin typeface="宋体" charset="-122"/>
              </a:rPr>
              <a:t>重复上述操作，直至</a:t>
            </a:r>
            <a:r>
              <a:rPr lang="en-US" altLang="zh-CN" b="1" dirty="0">
                <a:latin typeface="宋体" charset="-122"/>
              </a:rPr>
              <a:t>low&gt;high</a:t>
            </a:r>
            <a:r>
              <a:rPr lang="zh-CN" altLang="zh-CN" b="1" dirty="0">
                <a:latin typeface="宋体" charset="-122"/>
              </a:rPr>
              <a:t>时，查找失败</a:t>
            </a:r>
            <a:endParaRPr lang="zh-CN" altLang="en-US" b="1" dirty="0">
              <a:latin typeface="宋体" charset="-122"/>
            </a:endParaRPr>
          </a:p>
        </p:txBody>
      </p:sp>
      <p:sp>
        <p:nvSpPr>
          <p:cNvPr id="60419" name="Text Box 3"/>
          <p:cNvSpPr txBox="1">
            <a:spLocks noChangeArrowheads="1"/>
          </p:cNvSpPr>
          <p:nvPr/>
        </p:nvSpPr>
        <p:spPr bwMode="auto">
          <a:xfrm>
            <a:off x="955040" y="609600"/>
            <a:ext cx="6296660" cy="489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18" tIns="36509" rIns="73018" bIns="36509">
            <a:spAutoFit/>
          </a:bodyPr>
          <a:lstStyle>
            <a:lvl1pPr defTabSz="965200">
              <a:defRPr sz="3200">
                <a:solidFill>
                  <a:schemeClr val="tx1"/>
                </a:solidFill>
                <a:latin typeface="Arial" charset="0"/>
                <a:ea typeface="宋体" charset="-122"/>
              </a:defRPr>
            </a:lvl1pPr>
            <a:lvl2pPr defTabSz="965200">
              <a:defRPr sz="2800">
                <a:solidFill>
                  <a:schemeClr val="tx1"/>
                </a:solidFill>
                <a:latin typeface="Arial" charset="0"/>
                <a:ea typeface="宋体" charset="-122"/>
              </a:defRPr>
            </a:lvl2pPr>
            <a:lvl3pPr defTabSz="965200">
              <a:defRPr sz="2400">
                <a:solidFill>
                  <a:schemeClr val="tx1"/>
                </a:solidFill>
                <a:latin typeface="Arial" charset="0"/>
                <a:ea typeface="宋体" charset="-122"/>
              </a:defRPr>
            </a:lvl3pPr>
            <a:lvl4pPr defTabSz="965200">
              <a:defRPr sz="2000">
                <a:solidFill>
                  <a:schemeClr val="tx1"/>
                </a:solidFill>
                <a:latin typeface="Arial" charset="0"/>
                <a:ea typeface="宋体" charset="-122"/>
              </a:defRPr>
            </a:lvl4pPr>
            <a:lvl5pPr defTabSz="965200">
              <a:defRPr sz="2000">
                <a:solidFill>
                  <a:schemeClr val="tx1"/>
                </a:solidFill>
                <a:latin typeface="Arial" charset="0"/>
                <a:ea typeface="宋体" charset="-122"/>
              </a:defRPr>
            </a:lvl5pPr>
            <a:lvl6pPr defTabSz="965200" eaLnBrk="0" hangingPunct="0">
              <a:defRPr sz="2000">
                <a:solidFill>
                  <a:schemeClr val="tx1"/>
                </a:solidFill>
                <a:latin typeface="Arial" charset="0"/>
                <a:ea typeface="宋体" charset="-122"/>
              </a:defRPr>
            </a:lvl6pPr>
            <a:lvl7pPr defTabSz="965200" eaLnBrk="0" hangingPunct="0">
              <a:defRPr sz="2000">
                <a:solidFill>
                  <a:schemeClr val="tx1"/>
                </a:solidFill>
                <a:latin typeface="Arial" charset="0"/>
                <a:ea typeface="宋体" charset="-122"/>
              </a:defRPr>
            </a:lvl7pPr>
            <a:lvl8pPr defTabSz="965200" eaLnBrk="0" hangingPunct="0">
              <a:defRPr sz="2000">
                <a:solidFill>
                  <a:schemeClr val="tx1"/>
                </a:solidFill>
                <a:latin typeface="Arial" charset="0"/>
                <a:ea typeface="宋体" charset="-122"/>
              </a:defRPr>
            </a:lvl8pPr>
            <a:lvl9pPr defTabSz="965200" eaLnBrk="0" hangingPunct="0">
              <a:defRPr sz="2000">
                <a:solidFill>
                  <a:schemeClr val="tx1"/>
                </a:solidFill>
                <a:latin typeface="Arial" charset="0"/>
                <a:ea typeface="宋体" charset="-122"/>
              </a:defRPr>
            </a:lvl9pPr>
          </a:lstStyle>
          <a:p>
            <a:pPr>
              <a:lnSpc>
                <a:spcPct val="90000"/>
              </a:lnSpc>
              <a:spcBef>
                <a:spcPct val="50000"/>
              </a:spcBef>
              <a:spcAft>
                <a:spcPts val="625"/>
              </a:spcAft>
            </a:pPr>
            <a:r>
              <a:rPr kumimoji="1" lang="zh-CN" altLang="en-US" sz="3000" b="1" dirty="0">
                <a:solidFill>
                  <a:srgbClr val="FF0000"/>
                </a:solidFill>
                <a:latin typeface="Times New Roman" pitchFamily="18" charset="0"/>
                <a:ea typeface="黑体" pitchFamily="2" charset="-122"/>
              </a:rPr>
              <a:t>对已排序数的折半查找法</a:t>
            </a:r>
          </a:p>
        </p:txBody>
      </p:sp>
    </p:spTree>
    <p:extLst>
      <p:ext uri="{BB962C8B-B14F-4D97-AF65-F5344CB8AC3E}">
        <p14:creationId xmlns:p14="http://schemas.microsoft.com/office/powerpoint/2010/main" val="2945438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8">
                                            <p:txEl>
                                              <p:pRg st="0" end="0"/>
                                            </p:txEl>
                                          </p:spTgt>
                                        </p:tgtEl>
                                        <p:attrNameLst>
                                          <p:attrName>style.visibility</p:attrName>
                                        </p:attrNameLst>
                                      </p:cBhvr>
                                      <p:to>
                                        <p:strVal val="visible"/>
                                      </p:to>
                                    </p:set>
                                    <p:anim calcmode="lin" valueType="num">
                                      <p:cBhvr additive="base">
                                        <p:cTn id="7" dur="500" fill="hold"/>
                                        <p:tgtEl>
                                          <p:spTgt spid="1269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7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8">
                                            <p:txEl>
                                              <p:pRg st="1" end="1"/>
                                            </p:txEl>
                                          </p:spTgt>
                                        </p:tgtEl>
                                        <p:attrNameLst>
                                          <p:attrName>style.visibility</p:attrName>
                                        </p:attrNameLst>
                                      </p:cBhvr>
                                      <p:to>
                                        <p:strVal val="visible"/>
                                      </p:to>
                                    </p:set>
                                    <p:anim calcmode="lin" valueType="num">
                                      <p:cBhvr additive="base">
                                        <p:cTn id="13" dur="500" fill="hold"/>
                                        <p:tgtEl>
                                          <p:spTgt spid="1269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697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78">
                                            <p:txEl>
                                              <p:pRg st="2" end="2"/>
                                            </p:txEl>
                                          </p:spTgt>
                                        </p:tgtEl>
                                        <p:attrNameLst>
                                          <p:attrName>style.visibility</p:attrName>
                                        </p:attrNameLst>
                                      </p:cBhvr>
                                      <p:to>
                                        <p:strVal val="visible"/>
                                      </p:to>
                                    </p:set>
                                    <p:anim calcmode="lin" valueType="num">
                                      <p:cBhvr additive="base">
                                        <p:cTn id="19" dur="500" fill="hold"/>
                                        <p:tgtEl>
                                          <p:spTgt spid="1269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697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6978">
                                            <p:txEl>
                                              <p:pRg st="3" end="3"/>
                                            </p:txEl>
                                          </p:spTgt>
                                        </p:tgtEl>
                                        <p:attrNameLst>
                                          <p:attrName>style.visibility</p:attrName>
                                        </p:attrNameLst>
                                      </p:cBhvr>
                                      <p:to>
                                        <p:strVal val="visible"/>
                                      </p:to>
                                    </p:set>
                                    <p:anim calcmode="lin" valueType="num">
                                      <p:cBhvr additive="base">
                                        <p:cTn id="25" dur="500" fill="hold"/>
                                        <p:tgtEl>
                                          <p:spTgt spid="1269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697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6978">
                                            <p:txEl>
                                              <p:pRg st="4" end="4"/>
                                            </p:txEl>
                                          </p:spTgt>
                                        </p:tgtEl>
                                        <p:attrNameLst>
                                          <p:attrName>style.visibility</p:attrName>
                                        </p:attrNameLst>
                                      </p:cBhvr>
                                      <p:to>
                                        <p:strVal val="visible"/>
                                      </p:to>
                                    </p:set>
                                    <p:anim calcmode="lin" valueType="num">
                                      <p:cBhvr additive="base">
                                        <p:cTn id="31" dur="500" fill="hold"/>
                                        <p:tgtEl>
                                          <p:spTgt spid="12697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697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6978">
                                            <p:txEl>
                                              <p:pRg st="5" end="5"/>
                                            </p:txEl>
                                          </p:spTgt>
                                        </p:tgtEl>
                                        <p:attrNameLst>
                                          <p:attrName>style.visibility</p:attrName>
                                        </p:attrNameLst>
                                      </p:cBhvr>
                                      <p:to>
                                        <p:strVal val="visible"/>
                                      </p:to>
                                    </p:set>
                                    <p:anim calcmode="lin" valueType="num">
                                      <p:cBhvr additive="base">
                                        <p:cTn id="37" dur="500" fill="hold"/>
                                        <p:tgtEl>
                                          <p:spTgt spid="12697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697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6978">
                                            <p:txEl>
                                              <p:pRg st="6" end="6"/>
                                            </p:txEl>
                                          </p:spTgt>
                                        </p:tgtEl>
                                        <p:attrNameLst>
                                          <p:attrName>style.visibility</p:attrName>
                                        </p:attrNameLst>
                                      </p:cBhvr>
                                      <p:to>
                                        <p:strVal val="visible"/>
                                      </p:to>
                                    </p:set>
                                    <p:anim calcmode="lin" valueType="num">
                                      <p:cBhvr additive="base">
                                        <p:cTn id="43" dur="500" fill="hold"/>
                                        <p:tgtEl>
                                          <p:spTgt spid="12697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6978">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6978">
                                            <p:txEl>
                                              <p:pRg st="7" end="7"/>
                                            </p:txEl>
                                          </p:spTgt>
                                        </p:tgtEl>
                                        <p:attrNameLst>
                                          <p:attrName>style.visibility</p:attrName>
                                        </p:attrNameLst>
                                      </p:cBhvr>
                                      <p:to>
                                        <p:strVal val="visible"/>
                                      </p:to>
                                    </p:set>
                                    <p:anim calcmode="lin" valueType="num">
                                      <p:cBhvr additive="base">
                                        <p:cTn id="49" dur="500" fill="hold"/>
                                        <p:tgtEl>
                                          <p:spTgt spid="12697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6978">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6978">
                                            <p:txEl>
                                              <p:pRg st="8" end="8"/>
                                            </p:txEl>
                                          </p:spTgt>
                                        </p:tgtEl>
                                        <p:attrNameLst>
                                          <p:attrName>style.visibility</p:attrName>
                                        </p:attrNameLst>
                                      </p:cBhvr>
                                      <p:to>
                                        <p:strVal val="visible"/>
                                      </p:to>
                                    </p:set>
                                    <p:anim calcmode="lin" valueType="num">
                                      <p:cBhvr additive="base">
                                        <p:cTn id="55" dur="500" fill="hold"/>
                                        <p:tgtEl>
                                          <p:spTgt spid="12697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6978">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6978">
                                            <p:txEl>
                                              <p:pRg st="9" end="9"/>
                                            </p:txEl>
                                          </p:spTgt>
                                        </p:tgtEl>
                                        <p:attrNameLst>
                                          <p:attrName>style.visibility</p:attrName>
                                        </p:attrNameLst>
                                      </p:cBhvr>
                                      <p:to>
                                        <p:strVal val="visible"/>
                                      </p:to>
                                    </p:set>
                                    <p:anim calcmode="lin" valueType="num">
                                      <p:cBhvr additive="base">
                                        <p:cTn id="61" dur="500" fill="hold"/>
                                        <p:tgtEl>
                                          <p:spTgt spid="12697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6978">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bldLvl="5"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2"/>
          <p:cNvGrpSpPr>
            <a:grpSpLocks/>
          </p:cNvGrpSpPr>
          <p:nvPr/>
        </p:nvGrpSpPr>
        <p:grpSpPr bwMode="auto">
          <a:xfrm>
            <a:off x="914400" y="838200"/>
            <a:ext cx="6969125" cy="1182688"/>
            <a:chOff x="528" y="912"/>
            <a:chExt cx="4389" cy="745"/>
          </a:xfrm>
        </p:grpSpPr>
        <p:grpSp>
          <p:nvGrpSpPr>
            <p:cNvPr id="61498" name="Group 3"/>
            <p:cNvGrpSpPr>
              <a:grpSpLocks/>
            </p:cNvGrpSpPr>
            <p:nvPr/>
          </p:nvGrpSpPr>
          <p:grpSpPr bwMode="auto">
            <a:xfrm>
              <a:off x="528" y="1181"/>
              <a:ext cx="4389" cy="476"/>
              <a:chOff x="542" y="691"/>
              <a:chExt cx="4389" cy="476"/>
            </a:xfrm>
          </p:grpSpPr>
          <p:sp>
            <p:nvSpPr>
              <p:cNvPr id="61500" name="Text Box 4"/>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000">
                    <a:latin typeface="Times New Roman" pitchFamily="18" charset="0"/>
                  </a:rPr>
                  <a:t>例 </a:t>
                </a:r>
              </a:p>
            </p:txBody>
          </p:sp>
          <p:sp>
            <p:nvSpPr>
              <p:cNvPr id="61501" name="Text Box 5"/>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1       2       3       4       5       6        7        8       9      10     11</a:t>
                </a:r>
              </a:p>
            </p:txBody>
          </p:sp>
          <p:sp>
            <p:nvSpPr>
              <p:cNvPr id="61502" name="Rectangle 6"/>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en-US" altLang="zh-CN" sz="2000">
                    <a:latin typeface="Times New Roman" pitchFamily="18" charset="0"/>
                  </a:rPr>
                  <a:t>5      13     19     21     37     56      64      75     80     88     92</a:t>
                </a:r>
              </a:p>
            </p:txBody>
          </p:sp>
          <p:sp>
            <p:nvSpPr>
              <p:cNvPr id="61503" name="Line 7"/>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04" name="Line 8"/>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05" name="Line 9"/>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06" name="Line 10"/>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07" name="Line 11"/>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08" name="Line 12"/>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09" name="Line 13"/>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0" name="Line 14"/>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1" name="Line 15"/>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2" name="Line 16"/>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1499" name="AutoShape 17"/>
            <p:cNvSpPr>
              <a:spLocks noChangeArrowheads="1"/>
            </p:cNvSpPr>
            <p:nvPr/>
          </p:nvSpPr>
          <p:spPr bwMode="auto">
            <a:xfrm>
              <a:off x="3053" y="91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zh-CN" altLang="en-US" sz="2000">
                  <a:latin typeface="Times New Roman" pitchFamily="18" charset="0"/>
                </a:rPr>
                <a:t>找</a:t>
              </a:r>
              <a:r>
                <a:rPr kumimoji="1" lang="en-US" altLang="zh-CN" sz="2000">
                  <a:latin typeface="Times New Roman" pitchFamily="18" charset="0"/>
                </a:rPr>
                <a:t>21</a:t>
              </a:r>
            </a:p>
          </p:txBody>
        </p:sp>
      </p:grpSp>
      <p:grpSp>
        <p:nvGrpSpPr>
          <p:cNvPr id="128018" name="Group 18"/>
          <p:cNvGrpSpPr>
            <a:grpSpLocks/>
          </p:cNvGrpSpPr>
          <p:nvPr/>
        </p:nvGrpSpPr>
        <p:grpSpPr bwMode="auto">
          <a:xfrm>
            <a:off x="1600200" y="2132013"/>
            <a:ext cx="6432550" cy="627062"/>
            <a:chOff x="961" y="1653"/>
            <a:chExt cx="4052" cy="394"/>
          </a:xfrm>
        </p:grpSpPr>
        <p:grpSp>
          <p:nvGrpSpPr>
            <p:cNvPr id="61492" name="Group 19"/>
            <p:cNvGrpSpPr>
              <a:grpSpLocks/>
            </p:cNvGrpSpPr>
            <p:nvPr/>
          </p:nvGrpSpPr>
          <p:grpSpPr bwMode="auto">
            <a:xfrm>
              <a:off x="961" y="1657"/>
              <a:ext cx="356" cy="390"/>
              <a:chOff x="975" y="1167"/>
              <a:chExt cx="356" cy="390"/>
            </a:xfrm>
          </p:grpSpPr>
          <p:sp>
            <p:nvSpPr>
              <p:cNvPr id="61496" name="Line 20"/>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97" name="Text Box 21"/>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low</a:t>
                </a:r>
              </a:p>
            </p:txBody>
          </p:sp>
        </p:grpSp>
        <p:grpSp>
          <p:nvGrpSpPr>
            <p:cNvPr id="61493" name="Group 22"/>
            <p:cNvGrpSpPr>
              <a:grpSpLocks/>
            </p:cNvGrpSpPr>
            <p:nvPr/>
          </p:nvGrpSpPr>
          <p:grpSpPr bwMode="auto">
            <a:xfrm>
              <a:off x="4613" y="1653"/>
              <a:ext cx="400" cy="390"/>
              <a:chOff x="975" y="1167"/>
              <a:chExt cx="400" cy="390"/>
            </a:xfrm>
          </p:grpSpPr>
          <p:sp>
            <p:nvSpPr>
              <p:cNvPr id="61494" name="Line 2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95" name="Text Box 24"/>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high</a:t>
                </a:r>
              </a:p>
            </p:txBody>
          </p:sp>
        </p:grpSp>
      </p:grpSp>
      <p:grpSp>
        <p:nvGrpSpPr>
          <p:cNvPr id="128025" name="Group 25"/>
          <p:cNvGrpSpPr>
            <a:grpSpLocks/>
          </p:cNvGrpSpPr>
          <p:nvPr/>
        </p:nvGrpSpPr>
        <p:grpSpPr bwMode="auto">
          <a:xfrm>
            <a:off x="4495800" y="2132013"/>
            <a:ext cx="577850" cy="620712"/>
            <a:chOff x="975" y="1167"/>
            <a:chExt cx="364" cy="390"/>
          </a:xfrm>
        </p:grpSpPr>
        <p:sp>
          <p:nvSpPr>
            <p:cNvPr id="61490" name="Line 26"/>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91" name="Text Box 27"/>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mid</a:t>
              </a:r>
            </a:p>
          </p:txBody>
        </p:sp>
      </p:grpSp>
      <p:grpSp>
        <p:nvGrpSpPr>
          <p:cNvPr id="128028" name="Group 28"/>
          <p:cNvGrpSpPr>
            <a:grpSpLocks/>
          </p:cNvGrpSpPr>
          <p:nvPr/>
        </p:nvGrpSpPr>
        <p:grpSpPr bwMode="auto">
          <a:xfrm>
            <a:off x="1524000" y="2971800"/>
            <a:ext cx="6280150" cy="1384300"/>
            <a:chOff x="979" y="2089"/>
            <a:chExt cx="3956" cy="873"/>
          </a:xfrm>
        </p:grpSpPr>
        <p:sp>
          <p:nvSpPr>
            <p:cNvPr id="61469" name="Text Box 29"/>
            <p:cNvSpPr txBox="1">
              <a:spLocks noChangeArrowheads="1"/>
            </p:cNvSpPr>
            <p:nvPr/>
          </p:nvSpPr>
          <p:spPr bwMode="auto">
            <a:xfrm>
              <a:off x="1019" y="2089"/>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1       2       3       4       5       6        7        8       9      10     11</a:t>
              </a:r>
            </a:p>
          </p:txBody>
        </p:sp>
        <p:sp>
          <p:nvSpPr>
            <p:cNvPr id="61470" name="Rectangle 30"/>
            <p:cNvSpPr>
              <a:spLocks noChangeArrowheads="1"/>
            </p:cNvSpPr>
            <p:nvPr/>
          </p:nvSpPr>
          <p:spPr bwMode="auto">
            <a:xfrm>
              <a:off x="1037" y="2310"/>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en-US" altLang="zh-CN" sz="2000">
                  <a:latin typeface="Times New Roman" pitchFamily="18" charset="0"/>
                </a:rPr>
                <a:t>5      13     19     21     37     56      64      75     80     88     92</a:t>
              </a:r>
            </a:p>
          </p:txBody>
        </p:sp>
        <p:sp>
          <p:nvSpPr>
            <p:cNvPr id="61471" name="Line 31"/>
            <p:cNvSpPr>
              <a:spLocks noChangeShapeType="1"/>
            </p:cNvSpPr>
            <p:nvPr/>
          </p:nvSpPr>
          <p:spPr bwMode="auto">
            <a:xfrm>
              <a:off x="130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72" name="Line 32"/>
            <p:cNvSpPr>
              <a:spLocks noChangeShapeType="1"/>
            </p:cNvSpPr>
            <p:nvPr/>
          </p:nvSpPr>
          <p:spPr bwMode="auto">
            <a:xfrm>
              <a:off x="166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73" name="Line 33"/>
            <p:cNvSpPr>
              <a:spLocks noChangeShapeType="1"/>
            </p:cNvSpPr>
            <p:nvPr/>
          </p:nvSpPr>
          <p:spPr bwMode="auto">
            <a:xfrm>
              <a:off x="203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74" name="Line 34"/>
            <p:cNvSpPr>
              <a:spLocks noChangeShapeType="1"/>
            </p:cNvSpPr>
            <p:nvPr/>
          </p:nvSpPr>
          <p:spPr bwMode="auto">
            <a:xfrm>
              <a:off x="239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75" name="Line 35"/>
            <p:cNvSpPr>
              <a:spLocks noChangeShapeType="1"/>
            </p:cNvSpPr>
            <p:nvPr/>
          </p:nvSpPr>
          <p:spPr bwMode="auto">
            <a:xfrm>
              <a:off x="276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76" name="Line 36"/>
            <p:cNvSpPr>
              <a:spLocks noChangeShapeType="1"/>
            </p:cNvSpPr>
            <p:nvPr/>
          </p:nvSpPr>
          <p:spPr bwMode="auto">
            <a:xfrm>
              <a:off x="312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77" name="Line 37"/>
            <p:cNvSpPr>
              <a:spLocks noChangeShapeType="1"/>
            </p:cNvSpPr>
            <p:nvPr/>
          </p:nvSpPr>
          <p:spPr bwMode="auto">
            <a:xfrm>
              <a:off x="348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78" name="Line 38"/>
            <p:cNvSpPr>
              <a:spLocks noChangeShapeType="1"/>
            </p:cNvSpPr>
            <p:nvPr/>
          </p:nvSpPr>
          <p:spPr bwMode="auto">
            <a:xfrm>
              <a:off x="385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79" name="Line 39"/>
            <p:cNvSpPr>
              <a:spLocks noChangeShapeType="1"/>
            </p:cNvSpPr>
            <p:nvPr/>
          </p:nvSpPr>
          <p:spPr bwMode="auto">
            <a:xfrm>
              <a:off x="421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80" name="Line 40"/>
            <p:cNvSpPr>
              <a:spLocks noChangeShapeType="1"/>
            </p:cNvSpPr>
            <p:nvPr/>
          </p:nvSpPr>
          <p:spPr bwMode="auto">
            <a:xfrm>
              <a:off x="458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1481" name="Group 41"/>
            <p:cNvGrpSpPr>
              <a:grpSpLocks/>
            </p:cNvGrpSpPr>
            <p:nvPr/>
          </p:nvGrpSpPr>
          <p:grpSpPr bwMode="auto">
            <a:xfrm>
              <a:off x="979" y="2565"/>
              <a:ext cx="356" cy="390"/>
              <a:chOff x="975" y="1167"/>
              <a:chExt cx="356" cy="390"/>
            </a:xfrm>
          </p:grpSpPr>
          <p:sp>
            <p:nvSpPr>
              <p:cNvPr id="61488" name="Line 42"/>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89" name="Text Box 43"/>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low</a:t>
                </a:r>
              </a:p>
            </p:txBody>
          </p:sp>
        </p:grpSp>
        <p:grpSp>
          <p:nvGrpSpPr>
            <p:cNvPr id="61482" name="Group 44"/>
            <p:cNvGrpSpPr>
              <a:grpSpLocks/>
            </p:cNvGrpSpPr>
            <p:nvPr/>
          </p:nvGrpSpPr>
          <p:grpSpPr bwMode="auto">
            <a:xfrm>
              <a:off x="2419" y="2572"/>
              <a:ext cx="400" cy="390"/>
              <a:chOff x="975" y="1167"/>
              <a:chExt cx="400" cy="390"/>
            </a:xfrm>
          </p:grpSpPr>
          <p:sp>
            <p:nvSpPr>
              <p:cNvPr id="61486" name="Line 45"/>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87" name="Text Box 46"/>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high</a:t>
                </a:r>
              </a:p>
            </p:txBody>
          </p:sp>
        </p:grpSp>
        <p:grpSp>
          <p:nvGrpSpPr>
            <p:cNvPr id="61483" name="Group 47"/>
            <p:cNvGrpSpPr>
              <a:grpSpLocks/>
            </p:cNvGrpSpPr>
            <p:nvPr/>
          </p:nvGrpSpPr>
          <p:grpSpPr bwMode="auto">
            <a:xfrm>
              <a:off x="1709" y="2572"/>
              <a:ext cx="364" cy="390"/>
              <a:chOff x="975" y="1167"/>
              <a:chExt cx="364" cy="390"/>
            </a:xfrm>
          </p:grpSpPr>
          <p:sp>
            <p:nvSpPr>
              <p:cNvPr id="61484" name="Line 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85" name="Text Box 49"/>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mid</a:t>
                </a:r>
              </a:p>
            </p:txBody>
          </p:sp>
        </p:grpSp>
      </p:grpSp>
      <p:grpSp>
        <p:nvGrpSpPr>
          <p:cNvPr id="128050" name="Group 50"/>
          <p:cNvGrpSpPr>
            <a:grpSpLocks/>
          </p:cNvGrpSpPr>
          <p:nvPr/>
        </p:nvGrpSpPr>
        <p:grpSpPr bwMode="auto">
          <a:xfrm>
            <a:off x="1600200" y="4648200"/>
            <a:ext cx="6216650" cy="1373188"/>
            <a:chOff x="1026" y="2930"/>
            <a:chExt cx="3916" cy="865"/>
          </a:xfrm>
        </p:grpSpPr>
        <p:sp>
          <p:nvSpPr>
            <p:cNvPr id="61447" name="Text Box 51"/>
            <p:cNvSpPr txBox="1">
              <a:spLocks noChangeArrowheads="1"/>
            </p:cNvSpPr>
            <p:nvPr/>
          </p:nvSpPr>
          <p:spPr bwMode="auto">
            <a:xfrm>
              <a:off x="1026" y="293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1       2       3       4       5       6        7        8       9      10     11</a:t>
              </a:r>
            </a:p>
          </p:txBody>
        </p:sp>
        <p:grpSp>
          <p:nvGrpSpPr>
            <p:cNvPr id="61448" name="Group 52"/>
            <p:cNvGrpSpPr>
              <a:grpSpLocks/>
            </p:cNvGrpSpPr>
            <p:nvPr/>
          </p:nvGrpSpPr>
          <p:grpSpPr bwMode="auto">
            <a:xfrm>
              <a:off x="1044" y="3150"/>
              <a:ext cx="3879" cy="645"/>
              <a:chOff x="1058" y="2660"/>
              <a:chExt cx="3879" cy="645"/>
            </a:xfrm>
          </p:grpSpPr>
          <p:sp>
            <p:nvSpPr>
              <p:cNvPr id="61449" name="Rectangle 53"/>
              <p:cNvSpPr>
                <a:spLocks noChangeArrowheads="1"/>
              </p:cNvSpPr>
              <p:nvPr/>
            </p:nvSpPr>
            <p:spPr bwMode="auto">
              <a:xfrm>
                <a:off x="1058" y="266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en-US" altLang="zh-CN" sz="2000">
                    <a:latin typeface="Times New Roman" pitchFamily="18" charset="0"/>
                  </a:rPr>
                  <a:t>5      13     19     21     37     56      64      75     80     88     92</a:t>
                </a:r>
              </a:p>
            </p:txBody>
          </p:sp>
          <p:sp>
            <p:nvSpPr>
              <p:cNvPr id="61450" name="Line 54"/>
              <p:cNvSpPr>
                <a:spLocks noChangeShapeType="1"/>
              </p:cNvSpPr>
              <p:nvPr/>
            </p:nvSpPr>
            <p:spPr bwMode="auto">
              <a:xfrm>
                <a:off x="132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1" name="Line 55"/>
              <p:cNvSpPr>
                <a:spLocks noChangeShapeType="1"/>
              </p:cNvSpPr>
              <p:nvPr/>
            </p:nvSpPr>
            <p:spPr bwMode="auto">
              <a:xfrm>
                <a:off x="168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2" name="Line 56"/>
              <p:cNvSpPr>
                <a:spLocks noChangeShapeType="1"/>
              </p:cNvSpPr>
              <p:nvPr/>
            </p:nvSpPr>
            <p:spPr bwMode="auto">
              <a:xfrm>
                <a:off x="205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3" name="Line 57"/>
              <p:cNvSpPr>
                <a:spLocks noChangeShapeType="1"/>
              </p:cNvSpPr>
              <p:nvPr/>
            </p:nvSpPr>
            <p:spPr bwMode="auto">
              <a:xfrm>
                <a:off x="241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4" name="Line 58"/>
              <p:cNvSpPr>
                <a:spLocks noChangeShapeType="1"/>
              </p:cNvSpPr>
              <p:nvPr/>
            </p:nvSpPr>
            <p:spPr bwMode="auto">
              <a:xfrm>
                <a:off x="278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5" name="Line 59"/>
              <p:cNvSpPr>
                <a:spLocks noChangeShapeType="1"/>
              </p:cNvSpPr>
              <p:nvPr/>
            </p:nvSpPr>
            <p:spPr bwMode="auto">
              <a:xfrm>
                <a:off x="314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6" name="Line 60"/>
              <p:cNvSpPr>
                <a:spLocks noChangeShapeType="1"/>
              </p:cNvSpPr>
              <p:nvPr/>
            </p:nvSpPr>
            <p:spPr bwMode="auto">
              <a:xfrm>
                <a:off x="350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7" name="Line 61"/>
              <p:cNvSpPr>
                <a:spLocks noChangeShapeType="1"/>
              </p:cNvSpPr>
              <p:nvPr/>
            </p:nvSpPr>
            <p:spPr bwMode="auto">
              <a:xfrm>
                <a:off x="387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8" name="Line 62"/>
              <p:cNvSpPr>
                <a:spLocks noChangeShapeType="1"/>
              </p:cNvSpPr>
              <p:nvPr/>
            </p:nvSpPr>
            <p:spPr bwMode="auto">
              <a:xfrm>
                <a:off x="423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59" name="Line 63"/>
              <p:cNvSpPr>
                <a:spLocks noChangeShapeType="1"/>
              </p:cNvSpPr>
              <p:nvPr/>
            </p:nvSpPr>
            <p:spPr bwMode="auto">
              <a:xfrm>
                <a:off x="460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1460" name="Group 64"/>
              <p:cNvGrpSpPr>
                <a:grpSpLocks/>
              </p:cNvGrpSpPr>
              <p:nvPr/>
            </p:nvGrpSpPr>
            <p:grpSpPr bwMode="auto">
              <a:xfrm>
                <a:off x="1932" y="2915"/>
                <a:ext cx="356" cy="390"/>
                <a:chOff x="975" y="1167"/>
                <a:chExt cx="356" cy="390"/>
              </a:xfrm>
            </p:grpSpPr>
            <p:sp>
              <p:nvSpPr>
                <p:cNvPr id="61467" name="Line 65"/>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68" name="Text Box 66"/>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low</a:t>
                  </a:r>
                </a:p>
              </p:txBody>
            </p:sp>
          </p:grpSp>
          <p:grpSp>
            <p:nvGrpSpPr>
              <p:cNvPr id="61461" name="Group 67"/>
              <p:cNvGrpSpPr>
                <a:grpSpLocks/>
              </p:cNvGrpSpPr>
              <p:nvPr/>
            </p:nvGrpSpPr>
            <p:grpSpPr bwMode="auto">
              <a:xfrm>
                <a:off x="2507" y="2912"/>
                <a:ext cx="400" cy="390"/>
                <a:chOff x="975" y="1167"/>
                <a:chExt cx="400" cy="390"/>
              </a:xfrm>
            </p:grpSpPr>
            <p:sp>
              <p:nvSpPr>
                <p:cNvPr id="61465" name="Line 6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66" name="Text Box 69"/>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high</a:t>
                  </a:r>
                </a:p>
              </p:txBody>
            </p:sp>
          </p:grpSp>
          <p:grpSp>
            <p:nvGrpSpPr>
              <p:cNvPr id="61462" name="Group 70"/>
              <p:cNvGrpSpPr>
                <a:grpSpLocks/>
              </p:cNvGrpSpPr>
              <p:nvPr/>
            </p:nvGrpSpPr>
            <p:grpSpPr bwMode="auto">
              <a:xfrm>
                <a:off x="2185" y="2912"/>
                <a:ext cx="364" cy="390"/>
                <a:chOff x="975" y="1167"/>
                <a:chExt cx="364" cy="390"/>
              </a:xfrm>
            </p:grpSpPr>
            <p:sp>
              <p:nvSpPr>
                <p:cNvPr id="61463" name="Line 7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464" name="Text Box 72"/>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mid</a:t>
                  </a:r>
                </a:p>
              </p:txBody>
            </p:sp>
          </p:grpSp>
        </p:grpSp>
      </p:grpSp>
    </p:spTree>
    <p:extLst>
      <p:ext uri="{BB962C8B-B14F-4D97-AF65-F5344CB8AC3E}">
        <p14:creationId xmlns:p14="http://schemas.microsoft.com/office/powerpoint/2010/main" val="3452012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out)">
                                      <p:cBhvr>
                                        <p:cTn id="7" dur="500"/>
                                        <p:tgtEl>
                                          <p:spTgt spid="1280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8018"/>
                                        </p:tgtEl>
                                        <p:attrNameLst>
                                          <p:attrName>style.visibility</p:attrName>
                                        </p:attrNameLst>
                                      </p:cBhvr>
                                      <p:to>
                                        <p:strVal val="visible"/>
                                      </p:to>
                                    </p:set>
                                    <p:animEffect transition="in" filter="box(out)">
                                      <p:cBhvr>
                                        <p:cTn id="12" dur="500"/>
                                        <p:tgtEl>
                                          <p:spTgt spid="128018"/>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8025"/>
                                        </p:tgtEl>
                                        <p:attrNameLst>
                                          <p:attrName>style.visibility</p:attrName>
                                        </p:attrNameLst>
                                      </p:cBhvr>
                                      <p:to>
                                        <p:strVal val="visible"/>
                                      </p:to>
                                    </p:set>
                                    <p:animEffect transition="in" filter="box(out)">
                                      <p:cBhvr>
                                        <p:cTn id="17" dur="500"/>
                                        <p:tgtEl>
                                          <p:spTgt spid="12802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8028"/>
                                        </p:tgtEl>
                                        <p:attrNameLst>
                                          <p:attrName>style.visibility</p:attrName>
                                        </p:attrNameLst>
                                      </p:cBhvr>
                                      <p:to>
                                        <p:strVal val="visible"/>
                                      </p:to>
                                    </p:set>
                                    <p:animEffect transition="in" filter="box(out)">
                                      <p:cBhvr>
                                        <p:cTn id="22" dur="500"/>
                                        <p:tgtEl>
                                          <p:spTgt spid="12802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28050"/>
                                        </p:tgtEl>
                                        <p:attrNameLst>
                                          <p:attrName>style.visibility</p:attrName>
                                        </p:attrNameLst>
                                      </p:cBhvr>
                                      <p:to>
                                        <p:strVal val="visible"/>
                                      </p:to>
                                    </p:set>
                                    <p:animEffect transition="in" filter="box(out)">
                                      <p:cBhvr>
                                        <p:cTn id="27" dur="500"/>
                                        <p:tgtEl>
                                          <p:spTgt spid="128050"/>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2"/>
          <p:cNvGrpSpPr>
            <a:grpSpLocks/>
          </p:cNvGrpSpPr>
          <p:nvPr/>
        </p:nvGrpSpPr>
        <p:grpSpPr bwMode="auto">
          <a:xfrm>
            <a:off x="914400" y="0"/>
            <a:ext cx="7119938" cy="1801813"/>
            <a:chOff x="542" y="422"/>
            <a:chExt cx="4485" cy="1135"/>
          </a:xfrm>
        </p:grpSpPr>
        <p:grpSp>
          <p:nvGrpSpPr>
            <p:cNvPr id="62551" name="Group 3"/>
            <p:cNvGrpSpPr>
              <a:grpSpLocks/>
            </p:cNvGrpSpPr>
            <p:nvPr/>
          </p:nvGrpSpPr>
          <p:grpSpPr bwMode="auto">
            <a:xfrm>
              <a:off x="542" y="691"/>
              <a:ext cx="4389" cy="476"/>
              <a:chOff x="542" y="691"/>
              <a:chExt cx="4389" cy="476"/>
            </a:xfrm>
          </p:grpSpPr>
          <p:sp>
            <p:nvSpPr>
              <p:cNvPr id="62562" name="Text Box 4"/>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zh-CN" altLang="en-US" sz="2000">
                    <a:latin typeface="Times New Roman" pitchFamily="18" charset="0"/>
                  </a:rPr>
                  <a:t>例 </a:t>
                </a:r>
              </a:p>
            </p:txBody>
          </p:sp>
          <p:sp>
            <p:nvSpPr>
              <p:cNvPr id="62563" name="Text Box 5"/>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1       2       3       4       5       6        7        8       9      10     11</a:t>
                </a:r>
              </a:p>
            </p:txBody>
          </p:sp>
          <p:sp>
            <p:nvSpPr>
              <p:cNvPr id="62564" name="Rectangle 6"/>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en-US" altLang="zh-CN" sz="2000">
                    <a:latin typeface="Times New Roman" pitchFamily="18" charset="0"/>
                  </a:rPr>
                  <a:t>5      13     19     21     37     56      64      75     80     88     92</a:t>
                </a:r>
              </a:p>
            </p:txBody>
          </p:sp>
          <p:sp>
            <p:nvSpPr>
              <p:cNvPr id="62565" name="Line 7"/>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66" name="Line 8"/>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67" name="Line 9"/>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68" name="Line 10"/>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69" name="Line 11"/>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70" name="Line 12"/>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71" name="Line 13"/>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72" name="Line 14"/>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73" name="Line 15"/>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74" name="Line 16"/>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2552" name="Group 17"/>
            <p:cNvGrpSpPr>
              <a:grpSpLocks/>
            </p:cNvGrpSpPr>
            <p:nvPr/>
          </p:nvGrpSpPr>
          <p:grpSpPr bwMode="auto">
            <a:xfrm>
              <a:off x="975" y="1167"/>
              <a:ext cx="356" cy="390"/>
              <a:chOff x="975" y="1167"/>
              <a:chExt cx="356" cy="390"/>
            </a:xfrm>
          </p:grpSpPr>
          <p:sp>
            <p:nvSpPr>
              <p:cNvPr id="62560" name="Line 1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61" name="Text Box 19"/>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low</a:t>
                </a:r>
              </a:p>
            </p:txBody>
          </p:sp>
        </p:grpSp>
        <p:grpSp>
          <p:nvGrpSpPr>
            <p:cNvPr id="62553" name="Group 20"/>
            <p:cNvGrpSpPr>
              <a:grpSpLocks/>
            </p:cNvGrpSpPr>
            <p:nvPr/>
          </p:nvGrpSpPr>
          <p:grpSpPr bwMode="auto">
            <a:xfrm>
              <a:off x="4627" y="1163"/>
              <a:ext cx="400" cy="390"/>
              <a:chOff x="975" y="1167"/>
              <a:chExt cx="400" cy="390"/>
            </a:xfrm>
          </p:grpSpPr>
          <p:sp>
            <p:nvSpPr>
              <p:cNvPr id="62558" name="Line 2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59" name="Text Box 22"/>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high</a:t>
                </a:r>
              </a:p>
            </p:txBody>
          </p:sp>
        </p:grpSp>
        <p:grpSp>
          <p:nvGrpSpPr>
            <p:cNvPr id="62554" name="Group 23"/>
            <p:cNvGrpSpPr>
              <a:grpSpLocks/>
            </p:cNvGrpSpPr>
            <p:nvPr/>
          </p:nvGrpSpPr>
          <p:grpSpPr bwMode="auto">
            <a:xfrm>
              <a:off x="2783" y="1141"/>
              <a:ext cx="364" cy="390"/>
              <a:chOff x="975" y="1167"/>
              <a:chExt cx="364" cy="390"/>
            </a:xfrm>
          </p:grpSpPr>
          <p:sp>
            <p:nvSpPr>
              <p:cNvPr id="62556" name="Line 2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57" name="Text Box 25"/>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mid</a:t>
                </a:r>
              </a:p>
            </p:txBody>
          </p:sp>
        </p:grpSp>
        <p:sp>
          <p:nvSpPr>
            <p:cNvPr id="62555" name="AutoShape 26"/>
            <p:cNvSpPr>
              <a:spLocks noChangeArrowheads="1"/>
            </p:cNvSpPr>
            <p:nvPr/>
          </p:nvSpPr>
          <p:spPr bwMode="auto">
            <a:xfrm>
              <a:off x="3067" y="42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zh-CN" altLang="en-US" sz="2000">
                  <a:latin typeface="Times New Roman" pitchFamily="18" charset="0"/>
                </a:rPr>
                <a:t>找</a:t>
              </a:r>
              <a:r>
                <a:rPr kumimoji="1" lang="en-US" altLang="zh-CN" sz="2000">
                  <a:latin typeface="Times New Roman" pitchFamily="18" charset="0"/>
                </a:rPr>
                <a:t>70</a:t>
              </a:r>
            </a:p>
          </p:txBody>
        </p:sp>
      </p:grpSp>
      <p:grpSp>
        <p:nvGrpSpPr>
          <p:cNvPr id="129051" name="Group 27"/>
          <p:cNvGrpSpPr>
            <a:grpSpLocks/>
          </p:cNvGrpSpPr>
          <p:nvPr/>
        </p:nvGrpSpPr>
        <p:grpSpPr bwMode="auto">
          <a:xfrm>
            <a:off x="1600200" y="1600200"/>
            <a:ext cx="6350000" cy="1368425"/>
            <a:chOff x="933" y="1410"/>
            <a:chExt cx="4000" cy="862"/>
          </a:xfrm>
        </p:grpSpPr>
        <p:sp>
          <p:nvSpPr>
            <p:cNvPr id="62530" name="Text Box 28"/>
            <p:cNvSpPr txBox="1">
              <a:spLocks noChangeArrowheads="1"/>
            </p:cNvSpPr>
            <p:nvPr/>
          </p:nvSpPr>
          <p:spPr bwMode="auto">
            <a:xfrm>
              <a:off x="933" y="141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1       2       3       4       5       6        7        8       9      10     11</a:t>
              </a:r>
            </a:p>
          </p:txBody>
        </p:sp>
        <p:sp>
          <p:nvSpPr>
            <p:cNvPr id="62531" name="Rectangle 29"/>
            <p:cNvSpPr>
              <a:spLocks noChangeArrowheads="1"/>
            </p:cNvSpPr>
            <p:nvPr/>
          </p:nvSpPr>
          <p:spPr bwMode="auto">
            <a:xfrm>
              <a:off x="951" y="163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en-US" altLang="zh-CN" sz="2000">
                  <a:latin typeface="Times New Roman" pitchFamily="18" charset="0"/>
                </a:rPr>
                <a:t>5      13     19     21     37     56      64      75     80     88     92</a:t>
              </a:r>
            </a:p>
          </p:txBody>
        </p:sp>
        <p:sp>
          <p:nvSpPr>
            <p:cNvPr id="62532" name="Line 30"/>
            <p:cNvSpPr>
              <a:spLocks noChangeShapeType="1"/>
            </p:cNvSpPr>
            <p:nvPr/>
          </p:nvSpPr>
          <p:spPr bwMode="auto">
            <a:xfrm>
              <a:off x="121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33" name="Line 31"/>
            <p:cNvSpPr>
              <a:spLocks noChangeShapeType="1"/>
            </p:cNvSpPr>
            <p:nvPr/>
          </p:nvSpPr>
          <p:spPr bwMode="auto">
            <a:xfrm>
              <a:off x="158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34" name="Line 32"/>
            <p:cNvSpPr>
              <a:spLocks noChangeShapeType="1"/>
            </p:cNvSpPr>
            <p:nvPr/>
          </p:nvSpPr>
          <p:spPr bwMode="auto">
            <a:xfrm>
              <a:off x="194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35" name="Line 33"/>
            <p:cNvSpPr>
              <a:spLocks noChangeShapeType="1"/>
            </p:cNvSpPr>
            <p:nvPr/>
          </p:nvSpPr>
          <p:spPr bwMode="auto">
            <a:xfrm>
              <a:off x="231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36" name="Line 34"/>
            <p:cNvSpPr>
              <a:spLocks noChangeShapeType="1"/>
            </p:cNvSpPr>
            <p:nvPr/>
          </p:nvSpPr>
          <p:spPr bwMode="auto">
            <a:xfrm>
              <a:off x="267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37" name="Line 35"/>
            <p:cNvSpPr>
              <a:spLocks noChangeShapeType="1"/>
            </p:cNvSpPr>
            <p:nvPr/>
          </p:nvSpPr>
          <p:spPr bwMode="auto">
            <a:xfrm>
              <a:off x="303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38" name="Line 36"/>
            <p:cNvSpPr>
              <a:spLocks noChangeShapeType="1"/>
            </p:cNvSpPr>
            <p:nvPr/>
          </p:nvSpPr>
          <p:spPr bwMode="auto">
            <a:xfrm>
              <a:off x="340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39" name="Line 37"/>
            <p:cNvSpPr>
              <a:spLocks noChangeShapeType="1"/>
            </p:cNvSpPr>
            <p:nvPr/>
          </p:nvSpPr>
          <p:spPr bwMode="auto">
            <a:xfrm>
              <a:off x="376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40" name="Line 38"/>
            <p:cNvSpPr>
              <a:spLocks noChangeShapeType="1"/>
            </p:cNvSpPr>
            <p:nvPr/>
          </p:nvSpPr>
          <p:spPr bwMode="auto">
            <a:xfrm>
              <a:off x="413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41" name="Line 39"/>
            <p:cNvSpPr>
              <a:spLocks noChangeShapeType="1"/>
            </p:cNvSpPr>
            <p:nvPr/>
          </p:nvSpPr>
          <p:spPr bwMode="auto">
            <a:xfrm>
              <a:off x="449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2542" name="Group 40"/>
            <p:cNvGrpSpPr>
              <a:grpSpLocks/>
            </p:cNvGrpSpPr>
            <p:nvPr/>
          </p:nvGrpSpPr>
          <p:grpSpPr bwMode="auto">
            <a:xfrm>
              <a:off x="3060" y="1875"/>
              <a:ext cx="356" cy="390"/>
              <a:chOff x="975" y="1167"/>
              <a:chExt cx="356" cy="390"/>
            </a:xfrm>
          </p:grpSpPr>
          <p:sp>
            <p:nvSpPr>
              <p:cNvPr id="62549" name="Line 4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50" name="Text Box 42"/>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low</a:t>
                </a:r>
              </a:p>
            </p:txBody>
          </p:sp>
        </p:grpSp>
        <p:grpSp>
          <p:nvGrpSpPr>
            <p:cNvPr id="62543" name="Group 43"/>
            <p:cNvGrpSpPr>
              <a:grpSpLocks/>
            </p:cNvGrpSpPr>
            <p:nvPr/>
          </p:nvGrpSpPr>
          <p:grpSpPr bwMode="auto">
            <a:xfrm>
              <a:off x="4533" y="1882"/>
              <a:ext cx="400" cy="390"/>
              <a:chOff x="975" y="1167"/>
              <a:chExt cx="400" cy="390"/>
            </a:xfrm>
          </p:grpSpPr>
          <p:sp>
            <p:nvSpPr>
              <p:cNvPr id="62547" name="Line 4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48" name="Text Box 45"/>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high</a:t>
                </a:r>
              </a:p>
            </p:txBody>
          </p:sp>
        </p:grpSp>
        <p:grpSp>
          <p:nvGrpSpPr>
            <p:cNvPr id="62544" name="Group 46"/>
            <p:cNvGrpSpPr>
              <a:grpSpLocks/>
            </p:cNvGrpSpPr>
            <p:nvPr/>
          </p:nvGrpSpPr>
          <p:grpSpPr bwMode="auto">
            <a:xfrm>
              <a:off x="3835" y="1882"/>
              <a:ext cx="364" cy="390"/>
              <a:chOff x="975" y="1167"/>
              <a:chExt cx="364" cy="390"/>
            </a:xfrm>
          </p:grpSpPr>
          <p:sp>
            <p:nvSpPr>
              <p:cNvPr id="62545" name="Line 47"/>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46" name="Text Box 48"/>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mid</a:t>
                </a:r>
              </a:p>
            </p:txBody>
          </p:sp>
        </p:grpSp>
      </p:grpSp>
      <p:grpSp>
        <p:nvGrpSpPr>
          <p:cNvPr id="129073" name="Group 49"/>
          <p:cNvGrpSpPr>
            <a:grpSpLocks/>
          </p:cNvGrpSpPr>
          <p:nvPr/>
        </p:nvGrpSpPr>
        <p:grpSpPr bwMode="auto">
          <a:xfrm>
            <a:off x="1676400" y="2768600"/>
            <a:ext cx="6216650" cy="1368425"/>
            <a:chOff x="974" y="2406"/>
            <a:chExt cx="3916" cy="862"/>
          </a:xfrm>
        </p:grpSpPr>
        <p:sp>
          <p:nvSpPr>
            <p:cNvPr id="62509" name="Text Box 50"/>
            <p:cNvSpPr txBox="1">
              <a:spLocks noChangeArrowheads="1"/>
            </p:cNvSpPr>
            <p:nvPr/>
          </p:nvSpPr>
          <p:spPr bwMode="auto">
            <a:xfrm>
              <a:off x="974" y="240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1       2       3       4       5       6        7        8       9      10     11</a:t>
              </a:r>
            </a:p>
          </p:txBody>
        </p:sp>
        <p:sp>
          <p:nvSpPr>
            <p:cNvPr id="62510" name="Rectangle 51"/>
            <p:cNvSpPr>
              <a:spLocks noChangeArrowheads="1"/>
            </p:cNvSpPr>
            <p:nvPr/>
          </p:nvSpPr>
          <p:spPr bwMode="auto">
            <a:xfrm>
              <a:off x="992" y="262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en-US" altLang="zh-CN" sz="2000">
                  <a:latin typeface="Times New Roman" pitchFamily="18" charset="0"/>
                </a:rPr>
                <a:t>5      13     19     21     37     56      64      75     80     88     92</a:t>
              </a:r>
            </a:p>
          </p:txBody>
        </p:sp>
        <p:sp>
          <p:nvSpPr>
            <p:cNvPr id="62511" name="Line 52"/>
            <p:cNvSpPr>
              <a:spLocks noChangeShapeType="1"/>
            </p:cNvSpPr>
            <p:nvPr/>
          </p:nvSpPr>
          <p:spPr bwMode="auto">
            <a:xfrm>
              <a:off x="125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12" name="Line 53"/>
            <p:cNvSpPr>
              <a:spLocks noChangeShapeType="1"/>
            </p:cNvSpPr>
            <p:nvPr/>
          </p:nvSpPr>
          <p:spPr bwMode="auto">
            <a:xfrm>
              <a:off x="162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13" name="Line 54"/>
            <p:cNvSpPr>
              <a:spLocks noChangeShapeType="1"/>
            </p:cNvSpPr>
            <p:nvPr/>
          </p:nvSpPr>
          <p:spPr bwMode="auto">
            <a:xfrm>
              <a:off x="198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14" name="Line 55"/>
            <p:cNvSpPr>
              <a:spLocks noChangeShapeType="1"/>
            </p:cNvSpPr>
            <p:nvPr/>
          </p:nvSpPr>
          <p:spPr bwMode="auto">
            <a:xfrm>
              <a:off x="235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15" name="Line 56"/>
            <p:cNvSpPr>
              <a:spLocks noChangeShapeType="1"/>
            </p:cNvSpPr>
            <p:nvPr/>
          </p:nvSpPr>
          <p:spPr bwMode="auto">
            <a:xfrm>
              <a:off x="271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16" name="Line 57"/>
            <p:cNvSpPr>
              <a:spLocks noChangeShapeType="1"/>
            </p:cNvSpPr>
            <p:nvPr/>
          </p:nvSpPr>
          <p:spPr bwMode="auto">
            <a:xfrm>
              <a:off x="307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17" name="Line 58"/>
            <p:cNvSpPr>
              <a:spLocks noChangeShapeType="1"/>
            </p:cNvSpPr>
            <p:nvPr/>
          </p:nvSpPr>
          <p:spPr bwMode="auto">
            <a:xfrm>
              <a:off x="344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18" name="Line 59"/>
            <p:cNvSpPr>
              <a:spLocks noChangeShapeType="1"/>
            </p:cNvSpPr>
            <p:nvPr/>
          </p:nvSpPr>
          <p:spPr bwMode="auto">
            <a:xfrm>
              <a:off x="380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19" name="Line 60"/>
            <p:cNvSpPr>
              <a:spLocks noChangeShapeType="1"/>
            </p:cNvSpPr>
            <p:nvPr/>
          </p:nvSpPr>
          <p:spPr bwMode="auto">
            <a:xfrm>
              <a:off x="417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20" name="Line 61"/>
            <p:cNvSpPr>
              <a:spLocks noChangeShapeType="1"/>
            </p:cNvSpPr>
            <p:nvPr/>
          </p:nvSpPr>
          <p:spPr bwMode="auto">
            <a:xfrm>
              <a:off x="453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2521" name="Group 62"/>
            <p:cNvGrpSpPr>
              <a:grpSpLocks/>
            </p:cNvGrpSpPr>
            <p:nvPr/>
          </p:nvGrpSpPr>
          <p:grpSpPr bwMode="auto">
            <a:xfrm>
              <a:off x="3001" y="2860"/>
              <a:ext cx="356" cy="390"/>
              <a:chOff x="975" y="1167"/>
              <a:chExt cx="356" cy="390"/>
            </a:xfrm>
          </p:grpSpPr>
          <p:sp>
            <p:nvSpPr>
              <p:cNvPr id="62528"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29" name="Text Box 64"/>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low</a:t>
                </a:r>
              </a:p>
            </p:txBody>
          </p:sp>
        </p:grpSp>
        <p:grpSp>
          <p:nvGrpSpPr>
            <p:cNvPr id="62522" name="Group 65"/>
            <p:cNvGrpSpPr>
              <a:grpSpLocks/>
            </p:cNvGrpSpPr>
            <p:nvPr/>
          </p:nvGrpSpPr>
          <p:grpSpPr bwMode="auto">
            <a:xfrm>
              <a:off x="3607" y="2878"/>
              <a:ext cx="400" cy="390"/>
              <a:chOff x="975" y="1167"/>
              <a:chExt cx="400" cy="390"/>
            </a:xfrm>
          </p:grpSpPr>
          <p:sp>
            <p:nvSpPr>
              <p:cNvPr id="62526" name="Line 66"/>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27" name="Text Box 67"/>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high</a:t>
                </a:r>
              </a:p>
            </p:txBody>
          </p:sp>
        </p:grpSp>
        <p:grpSp>
          <p:nvGrpSpPr>
            <p:cNvPr id="62523" name="Group 68"/>
            <p:cNvGrpSpPr>
              <a:grpSpLocks/>
            </p:cNvGrpSpPr>
            <p:nvPr/>
          </p:nvGrpSpPr>
          <p:grpSpPr bwMode="auto">
            <a:xfrm>
              <a:off x="3276" y="2856"/>
              <a:ext cx="364" cy="390"/>
              <a:chOff x="975" y="1167"/>
              <a:chExt cx="364" cy="390"/>
            </a:xfrm>
          </p:grpSpPr>
          <p:sp>
            <p:nvSpPr>
              <p:cNvPr id="62524"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25" name="Text Box 70"/>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mid</a:t>
                </a:r>
              </a:p>
            </p:txBody>
          </p:sp>
        </p:grpSp>
      </p:grpSp>
      <p:grpSp>
        <p:nvGrpSpPr>
          <p:cNvPr id="129095" name="Group 71"/>
          <p:cNvGrpSpPr>
            <a:grpSpLocks/>
          </p:cNvGrpSpPr>
          <p:nvPr/>
        </p:nvGrpSpPr>
        <p:grpSpPr bwMode="auto">
          <a:xfrm>
            <a:off x="1676400" y="3962400"/>
            <a:ext cx="6216650" cy="1651000"/>
            <a:chOff x="1040" y="2784"/>
            <a:chExt cx="3916" cy="1040"/>
          </a:xfrm>
        </p:grpSpPr>
        <p:sp>
          <p:nvSpPr>
            <p:cNvPr id="62489" name="Text Box 72"/>
            <p:cNvSpPr txBox="1">
              <a:spLocks noChangeArrowheads="1"/>
            </p:cNvSpPr>
            <p:nvPr/>
          </p:nvSpPr>
          <p:spPr bwMode="auto">
            <a:xfrm>
              <a:off x="1040" y="2784"/>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1       2       3       4       5       6        7        8       9      10     11</a:t>
              </a:r>
            </a:p>
          </p:txBody>
        </p:sp>
        <p:sp>
          <p:nvSpPr>
            <p:cNvPr id="62490" name="Rectangle 73"/>
            <p:cNvSpPr>
              <a:spLocks noChangeArrowheads="1"/>
            </p:cNvSpPr>
            <p:nvPr/>
          </p:nvSpPr>
          <p:spPr bwMode="auto">
            <a:xfrm>
              <a:off x="1058" y="3005"/>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en-US" altLang="zh-CN" sz="2000">
                  <a:latin typeface="Times New Roman" pitchFamily="18" charset="0"/>
                </a:rPr>
                <a:t>5      13     19     21     37     56      64      75     80     88     92</a:t>
              </a:r>
            </a:p>
          </p:txBody>
        </p:sp>
        <p:sp>
          <p:nvSpPr>
            <p:cNvPr id="62491" name="Line 74"/>
            <p:cNvSpPr>
              <a:spLocks noChangeShapeType="1"/>
            </p:cNvSpPr>
            <p:nvPr/>
          </p:nvSpPr>
          <p:spPr bwMode="auto">
            <a:xfrm>
              <a:off x="132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2" name="Line 75"/>
            <p:cNvSpPr>
              <a:spLocks noChangeShapeType="1"/>
            </p:cNvSpPr>
            <p:nvPr/>
          </p:nvSpPr>
          <p:spPr bwMode="auto">
            <a:xfrm>
              <a:off x="168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3" name="Line 76"/>
            <p:cNvSpPr>
              <a:spLocks noChangeShapeType="1"/>
            </p:cNvSpPr>
            <p:nvPr/>
          </p:nvSpPr>
          <p:spPr bwMode="auto">
            <a:xfrm>
              <a:off x="205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4" name="Line 77"/>
            <p:cNvSpPr>
              <a:spLocks noChangeShapeType="1"/>
            </p:cNvSpPr>
            <p:nvPr/>
          </p:nvSpPr>
          <p:spPr bwMode="auto">
            <a:xfrm>
              <a:off x="241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5" name="Line 78"/>
            <p:cNvSpPr>
              <a:spLocks noChangeShapeType="1"/>
            </p:cNvSpPr>
            <p:nvPr/>
          </p:nvSpPr>
          <p:spPr bwMode="auto">
            <a:xfrm>
              <a:off x="278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6" name="Line 79"/>
            <p:cNvSpPr>
              <a:spLocks noChangeShapeType="1"/>
            </p:cNvSpPr>
            <p:nvPr/>
          </p:nvSpPr>
          <p:spPr bwMode="auto">
            <a:xfrm>
              <a:off x="314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7" name="Line 80"/>
            <p:cNvSpPr>
              <a:spLocks noChangeShapeType="1"/>
            </p:cNvSpPr>
            <p:nvPr/>
          </p:nvSpPr>
          <p:spPr bwMode="auto">
            <a:xfrm>
              <a:off x="350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8" name="Line 81"/>
            <p:cNvSpPr>
              <a:spLocks noChangeShapeType="1"/>
            </p:cNvSpPr>
            <p:nvPr/>
          </p:nvSpPr>
          <p:spPr bwMode="auto">
            <a:xfrm>
              <a:off x="387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99" name="Line 82"/>
            <p:cNvSpPr>
              <a:spLocks noChangeShapeType="1"/>
            </p:cNvSpPr>
            <p:nvPr/>
          </p:nvSpPr>
          <p:spPr bwMode="auto">
            <a:xfrm>
              <a:off x="423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00" name="Line 83"/>
            <p:cNvSpPr>
              <a:spLocks noChangeShapeType="1"/>
            </p:cNvSpPr>
            <p:nvPr/>
          </p:nvSpPr>
          <p:spPr bwMode="auto">
            <a:xfrm>
              <a:off x="460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2501" name="Group 84"/>
            <p:cNvGrpSpPr>
              <a:grpSpLocks/>
            </p:cNvGrpSpPr>
            <p:nvPr/>
          </p:nvGrpSpPr>
          <p:grpSpPr bwMode="auto">
            <a:xfrm>
              <a:off x="3400" y="3249"/>
              <a:ext cx="356" cy="390"/>
              <a:chOff x="975" y="1167"/>
              <a:chExt cx="356" cy="390"/>
            </a:xfrm>
          </p:grpSpPr>
          <p:sp>
            <p:nvSpPr>
              <p:cNvPr id="62507" name="Line 85"/>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08" name="Text Box 86"/>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low</a:t>
                </a:r>
              </a:p>
            </p:txBody>
          </p:sp>
        </p:grpSp>
        <p:grpSp>
          <p:nvGrpSpPr>
            <p:cNvPr id="62502" name="Group 87"/>
            <p:cNvGrpSpPr>
              <a:grpSpLocks/>
            </p:cNvGrpSpPr>
            <p:nvPr/>
          </p:nvGrpSpPr>
          <p:grpSpPr bwMode="auto">
            <a:xfrm>
              <a:off x="3673" y="3256"/>
              <a:ext cx="400" cy="390"/>
              <a:chOff x="975" y="1167"/>
              <a:chExt cx="400" cy="390"/>
            </a:xfrm>
          </p:grpSpPr>
          <p:sp>
            <p:nvSpPr>
              <p:cNvPr id="62505" name="Line 8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06" name="Text Box 89"/>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high</a:t>
                </a:r>
              </a:p>
            </p:txBody>
          </p:sp>
        </p:grpSp>
        <p:sp>
          <p:nvSpPr>
            <p:cNvPr id="62503" name="Line 90"/>
            <p:cNvSpPr>
              <a:spLocks noChangeShapeType="1"/>
            </p:cNvSpPr>
            <p:nvPr/>
          </p:nvSpPr>
          <p:spPr bwMode="auto">
            <a:xfrm flipV="1">
              <a:off x="3688" y="3234"/>
              <a:ext cx="1" cy="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504" name="Text Box 91"/>
            <p:cNvSpPr txBox="1">
              <a:spLocks noChangeArrowheads="1"/>
            </p:cNvSpPr>
            <p:nvPr/>
          </p:nvSpPr>
          <p:spPr bwMode="auto">
            <a:xfrm>
              <a:off x="3509" y="3574"/>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mid</a:t>
              </a:r>
            </a:p>
          </p:txBody>
        </p:sp>
      </p:grpSp>
      <p:grpSp>
        <p:nvGrpSpPr>
          <p:cNvPr id="129116" name="Group 92"/>
          <p:cNvGrpSpPr>
            <a:grpSpLocks/>
          </p:cNvGrpSpPr>
          <p:nvPr/>
        </p:nvGrpSpPr>
        <p:grpSpPr bwMode="auto">
          <a:xfrm>
            <a:off x="1600200" y="5472113"/>
            <a:ext cx="6216650" cy="1385887"/>
            <a:chOff x="934" y="786"/>
            <a:chExt cx="3916" cy="873"/>
          </a:xfrm>
        </p:grpSpPr>
        <p:sp>
          <p:nvSpPr>
            <p:cNvPr id="62471" name="Text Box 93"/>
            <p:cNvSpPr txBox="1">
              <a:spLocks noChangeArrowheads="1"/>
            </p:cNvSpPr>
            <p:nvPr/>
          </p:nvSpPr>
          <p:spPr bwMode="auto">
            <a:xfrm>
              <a:off x="934" y="78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1       2       3       4       5       6        7        8       9      10     11</a:t>
              </a:r>
            </a:p>
          </p:txBody>
        </p:sp>
        <p:sp>
          <p:nvSpPr>
            <p:cNvPr id="62472" name="Rectangle 94"/>
            <p:cNvSpPr>
              <a:spLocks noChangeArrowheads="1"/>
            </p:cNvSpPr>
            <p:nvPr/>
          </p:nvSpPr>
          <p:spPr bwMode="auto">
            <a:xfrm>
              <a:off x="952" y="100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nchor="ctr"/>
            <a:lstStyle/>
            <a:p>
              <a:pPr algn="ctr" eaLnBrk="1" hangingPunct="1"/>
              <a:r>
                <a:rPr kumimoji="1" lang="en-US" altLang="zh-CN" sz="2000">
                  <a:latin typeface="Times New Roman" pitchFamily="18" charset="0"/>
                </a:rPr>
                <a:t>5      13     19     21     37     56      64      75     80     88     92</a:t>
              </a:r>
            </a:p>
          </p:txBody>
        </p:sp>
        <p:sp>
          <p:nvSpPr>
            <p:cNvPr id="62473" name="Line 95"/>
            <p:cNvSpPr>
              <a:spLocks noChangeShapeType="1"/>
            </p:cNvSpPr>
            <p:nvPr/>
          </p:nvSpPr>
          <p:spPr bwMode="auto">
            <a:xfrm>
              <a:off x="121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74" name="Line 96"/>
            <p:cNvSpPr>
              <a:spLocks noChangeShapeType="1"/>
            </p:cNvSpPr>
            <p:nvPr/>
          </p:nvSpPr>
          <p:spPr bwMode="auto">
            <a:xfrm>
              <a:off x="158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75" name="Line 97"/>
            <p:cNvSpPr>
              <a:spLocks noChangeShapeType="1"/>
            </p:cNvSpPr>
            <p:nvPr/>
          </p:nvSpPr>
          <p:spPr bwMode="auto">
            <a:xfrm>
              <a:off x="194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76" name="Line 98"/>
            <p:cNvSpPr>
              <a:spLocks noChangeShapeType="1"/>
            </p:cNvSpPr>
            <p:nvPr/>
          </p:nvSpPr>
          <p:spPr bwMode="auto">
            <a:xfrm>
              <a:off x="231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77" name="Line 99"/>
            <p:cNvSpPr>
              <a:spLocks noChangeShapeType="1"/>
            </p:cNvSpPr>
            <p:nvPr/>
          </p:nvSpPr>
          <p:spPr bwMode="auto">
            <a:xfrm>
              <a:off x="267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78" name="Line 100"/>
            <p:cNvSpPr>
              <a:spLocks noChangeShapeType="1"/>
            </p:cNvSpPr>
            <p:nvPr/>
          </p:nvSpPr>
          <p:spPr bwMode="auto">
            <a:xfrm>
              <a:off x="303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79" name="Line 101"/>
            <p:cNvSpPr>
              <a:spLocks noChangeShapeType="1"/>
            </p:cNvSpPr>
            <p:nvPr/>
          </p:nvSpPr>
          <p:spPr bwMode="auto">
            <a:xfrm>
              <a:off x="340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80" name="Line 102"/>
            <p:cNvSpPr>
              <a:spLocks noChangeShapeType="1"/>
            </p:cNvSpPr>
            <p:nvPr/>
          </p:nvSpPr>
          <p:spPr bwMode="auto">
            <a:xfrm>
              <a:off x="376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81" name="Line 103"/>
            <p:cNvSpPr>
              <a:spLocks noChangeShapeType="1"/>
            </p:cNvSpPr>
            <p:nvPr/>
          </p:nvSpPr>
          <p:spPr bwMode="auto">
            <a:xfrm>
              <a:off x="413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82" name="Line 104"/>
            <p:cNvSpPr>
              <a:spLocks noChangeShapeType="1"/>
            </p:cNvSpPr>
            <p:nvPr/>
          </p:nvSpPr>
          <p:spPr bwMode="auto">
            <a:xfrm>
              <a:off x="449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2483" name="Group 105"/>
            <p:cNvGrpSpPr>
              <a:grpSpLocks/>
            </p:cNvGrpSpPr>
            <p:nvPr/>
          </p:nvGrpSpPr>
          <p:grpSpPr bwMode="auto">
            <a:xfrm>
              <a:off x="3383" y="1251"/>
              <a:ext cx="356" cy="390"/>
              <a:chOff x="975" y="1167"/>
              <a:chExt cx="356" cy="390"/>
            </a:xfrm>
          </p:grpSpPr>
          <p:sp>
            <p:nvSpPr>
              <p:cNvPr id="62487" name="Line 106"/>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88" name="Text Box 107"/>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low</a:t>
                </a:r>
              </a:p>
            </p:txBody>
          </p:sp>
        </p:grpSp>
        <p:grpSp>
          <p:nvGrpSpPr>
            <p:cNvPr id="62484" name="Group 108"/>
            <p:cNvGrpSpPr>
              <a:grpSpLocks/>
            </p:cNvGrpSpPr>
            <p:nvPr/>
          </p:nvGrpSpPr>
          <p:grpSpPr bwMode="auto">
            <a:xfrm>
              <a:off x="3010" y="1269"/>
              <a:ext cx="400" cy="390"/>
              <a:chOff x="975" y="1167"/>
              <a:chExt cx="400" cy="390"/>
            </a:xfrm>
          </p:grpSpPr>
          <p:sp>
            <p:nvSpPr>
              <p:cNvPr id="62485" name="Line 10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486" name="Text Box 110"/>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5" rIns="91432" bIns="45715">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r>
                  <a:rPr kumimoji="1" lang="en-US" altLang="zh-CN" sz="2000">
                    <a:latin typeface="Times New Roman" pitchFamily="18" charset="0"/>
                  </a:rPr>
                  <a:t>high</a:t>
                </a:r>
              </a:p>
            </p:txBody>
          </p:sp>
        </p:grpSp>
      </p:grpSp>
    </p:spTree>
    <p:extLst>
      <p:ext uri="{BB962C8B-B14F-4D97-AF65-F5344CB8AC3E}">
        <p14:creationId xmlns:p14="http://schemas.microsoft.com/office/powerpoint/2010/main" val="3913633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 calcmode="lin" valueType="num">
                                      <p:cBhvr additive="base">
                                        <p:cTn id="7" dur="500" fill="hold"/>
                                        <p:tgtEl>
                                          <p:spTgt spid="129026"/>
                                        </p:tgtEl>
                                        <p:attrNameLst>
                                          <p:attrName>ppt_x</p:attrName>
                                        </p:attrNameLst>
                                      </p:cBhvr>
                                      <p:tavLst>
                                        <p:tav tm="0">
                                          <p:val>
                                            <p:strVal val="0-#ppt_w/2"/>
                                          </p:val>
                                        </p:tav>
                                        <p:tav tm="100000">
                                          <p:val>
                                            <p:strVal val="#ppt_x"/>
                                          </p:val>
                                        </p:tav>
                                      </p:tavLst>
                                    </p:anim>
                                    <p:anim calcmode="lin" valueType="num">
                                      <p:cBhvr additive="base">
                                        <p:cTn id="8" dur="500" fill="hold"/>
                                        <p:tgtEl>
                                          <p:spTgt spid="1290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9051"/>
                                        </p:tgtEl>
                                        <p:attrNameLst>
                                          <p:attrName>style.visibility</p:attrName>
                                        </p:attrNameLst>
                                      </p:cBhvr>
                                      <p:to>
                                        <p:strVal val="visible"/>
                                      </p:to>
                                    </p:set>
                                    <p:anim calcmode="lin" valueType="num">
                                      <p:cBhvr additive="base">
                                        <p:cTn id="13" dur="500" fill="hold"/>
                                        <p:tgtEl>
                                          <p:spTgt spid="129051"/>
                                        </p:tgtEl>
                                        <p:attrNameLst>
                                          <p:attrName>ppt_x</p:attrName>
                                        </p:attrNameLst>
                                      </p:cBhvr>
                                      <p:tavLst>
                                        <p:tav tm="0">
                                          <p:val>
                                            <p:strVal val="0-#ppt_w/2"/>
                                          </p:val>
                                        </p:tav>
                                        <p:tav tm="100000">
                                          <p:val>
                                            <p:strVal val="#ppt_x"/>
                                          </p:val>
                                        </p:tav>
                                      </p:tavLst>
                                    </p:anim>
                                    <p:anim calcmode="lin" valueType="num">
                                      <p:cBhvr additive="base">
                                        <p:cTn id="14" dur="500" fill="hold"/>
                                        <p:tgtEl>
                                          <p:spTgt spid="1290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9073"/>
                                        </p:tgtEl>
                                        <p:attrNameLst>
                                          <p:attrName>style.visibility</p:attrName>
                                        </p:attrNameLst>
                                      </p:cBhvr>
                                      <p:to>
                                        <p:strVal val="visible"/>
                                      </p:to>
                                    </p:set>
                                    <p:anim calcmode="lin" valueType="num">
                                      <p:cBhvr additive="base">
                                        <p:cTn id="19" dur="500" fill="hold"/>
                                        <p:tgtEl>
                                          <p:spTgt spid="129073"/>
                                        </p:tgtEl>
                                        <p:attrNameLst>
                                          <p:attrName>ppt_x</p:attrName>
                                        </p:attrNameLst>
                                      </p:cBhvr>
                                      <p:tavLst>
                                        <p:tav tm="0">
                                          <p:val>
                                            <p:strVal val="0-#ppt_w/2"/>
                                          </p:val>
                                        </p:tav>
                                        <p:tav tm="100000">
                                          <p:val>
                                            <p:strVal val="#ppt_x"/>
                                          </p:val>
                                        </p:tav>
                                      </p:tavLst>
                                    </p:anim>
                                    <p:anim calcmode="lin" valueType="num">
                                      <p:cBhvr additive="base">
                                        <p:cTn id="20" dur="500" fill="hold"/>
                                        <p:tgtEl>
                                          <p:spTgt spid="1290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9095"/>
                                        </p:tgtEl>
                                        <p:attrNameLst>
                                          <p:attrName>style.visibility</p:attrName>
                                        </p:attrNameLst>
                                      </p:cBhvr>
                                      <p:to>
                                        <p:strVal val="visible"/>
                                      </p:to>
                                    </p:set>
                                    <p:anim calcmode="lin" valueType="num">
                                      <p:cBhvr additive="base">
                                        <p:cTn id="25" dur="500" fill="hold"/>
                                        <p:tgtEl>
                                          <p:spTgt spid="129095"/>
                                        </p:tgtEl>
                                        <p:attrNameLst>
                                          <p:attrName>ppt_x</p:attrName>
                                        </p:attrNameLst>
                                      </p:cBhvr>
                                      <p:tavLst>
                                        <p:tav tm="0">
                                          <p:val>
                                            <p:strVal val="0-#ppt_w/2"/>
                                          </p:val>
                                        </p:tav>
                                        <p:tav tm="100000">
                                          <p:val>
                                            <p:strVal val="#ppt_x"/>
                                          </p:val>
                                        </p:tav>
                                      </p:tavLst>
                                    </p:anim>
                                    <p:anim calcmode="lin" valueType="num">
                                      <p:cBhvr additive="base">
                                        <p:cTn id="26" dur="500" fill="hold"/>
                                        <p:tgtEl>
                                          <p:spTgt spid="1290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9116"/>
                                        </p:tgtEl>
                                        <p:attrNameLst>
                                          <p:attrName>style.visibility</p:attrName>
                                        </p:attrNameLst>
                                      </p:cBhvr>
                                      <p:to>
                                        <p:strVal val="visible"/>
                                      </p:to>
                                    </p:set>
                                    <p:anim calcmode="lin" valueType="num">
                                      <p:cBhvr additive="base">
                                        <p:cTn id="31" dur="500" fill="hold"/>
                                        <p:tgtEl>
                                          <p:spTgt spid="129116"/>
                                        </p:tgtEl>
                                        <p:attrNameLst>
                                          <p:attrName>ppt_x</p:attrName>
                                        </p:attrNameLst>
                                      </p:cBhvr>
                                      <p:tavLst>
                                        <p:tav tm="0">
                                          <p:val>
                                            <p:strVal val="0-#ppt_w/2"/>
                                          </p:val>
                                        </p:tav>
                                        <p:tav tm="100000">
                                          <p:val>
                                            <p:strVal val="#ppt_x"/>
                                          </p:val>
                                        </p:tav>
                                      </p:tavLst>
                                    </p:anim>
                                    <p:anim calcmode="lin" valueType="num">
                                      <p:cBhvr additive="base">
                                        <p:cTn id="32" dur="500" fill="hold"/>
                                        <p:tgtEl>
                                          <p:spTgt spid="1291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57200" y="344907"/>
            <a:ext cx="8229600" cy="64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Clr>
                <a:schemeClr val="hlink"/>
              </a:buClr>
              <a:buFont typeface="Wingdings" pitchFamily="2" charset="2"/>
              <a:buChar char="«"/>
            </a:pPr>
            <a:r>
              <a:rPr kumimoji="1" lang="zh-CN" altLang="en-US" sz="2800" dirty="0">
                <a:latin typeface="Times New Roman" pitchFamily="18" charset="0"/>
                <a:ea typeface="隶书" pitchFamily="49" charset="-122"/>
              </a:rPr>
              <a:t>一维数组的初始化</a:t>
            </a:r>
            <a:r>
              <a:rPr kumimoji="1" lang="en-US" altLang="zh-CN" sz="2400" dirty="0">
                <a:latin typeface="Times New Roman" pitchFamily="18" charset="0"/>
                <a:ea typeface="隶书" pitchFamily="49" charset="-122"/>
              </a:rPr>
              <a:t>    </a:t>
            </a:r>
          </a:p>
          <a:p>
            <a:pPr lvl="2">
              <a:buClr>
                <a:schemeClr val="accent2"/>
              </a:buClr>
            </a:pPr>
            <a:r>
              <a:rPr kumimoji="1" lang="zh-CN" altLang="en-US" sz="2400" dirty="0">
                <a:latin typeface="Times New Roman" pitchFamily="18" charset="0"/>
                <a:ea typeface="隶书" pitchFamily="49" charset="-122"/>
              </a:rPr>
              <a:t>　</a:t>
            </a:r>
            <a:endParaRPr kumimoji="1" lang="zh-CN" altLang="en-US" sz="2400" dirty="0">
              <a:latin typeface="Times New Roman" pitchFamily="18" charset="0"/>
            </a:endParaRPr>
          </a:p>
        </p:txBody>
      </p:sp>
      <p:sp>
        <p:nvSpPr>
          <p:cNvPr id="11" name="Rectangle 7"/>
          <p:cNvSpPr>
            <a:spLocks noChangeArrowheads="1"/>
          </p:cNvSpPr>
          <p:nvPr/>
        </p:nvSpPr>
        <p:spPr bwMode="auto">
          <a:xfrm>
            <a:off x="238627" y="830182"/>
            <a:ext cx="8229600" cy="180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lnSpc>
                <a:spcPct val="150000"/>
              </a:lnSpc>
              <a:buClr>
                <a:schemeClr val="accent2"/>
              </a:buClr>
              <a:buFont typeface="Wingdings" pitchFamily="2" charset="2"/>
              <a:buChar char="v"/>
            </a:pPr>
            <a:r>
              <a:rPr kumimoji="1" lang="zh-CN" altLang="en-US" sz="2400" dirty="0">
                <a:latin typeface="Times New Roman" pitchFamily="18" charset="0"/>
                <a:ea typeface="隶书" pitchFamily="49" charset="-122"/>
              </a:rPr>
              <a:t>注意：</a:t>
            </a:r>
            <a:endParaRPr kumimoji="1" lang="zh-CN" altLang="en-US" sz="2400" dirty="0">
              <a:latin typeface="Times New Roman" pitchFamily="18" charset="0"/>
            </a:endParaRPr>
          </a:p>
          <a:p>
            <a:pPr lvl="3">
              <a:lnSpc>
                <a:spcPct val="150000"/>
              </a:lnSpc>
              <a:buClr>
                <a:srgbClr val="FFCC00"/>
              </a:buClr>
              <a:buFont typeface="Wingdings" pitchFamily="2" charset="2"/>
              <a:buChar char="l"/>
            </a:pPr>
            <a:r>
              <a:rPr kumimoji="1" lang="zh-CN" altLang="en-US" sz="2400" dirty="0">
                <a:latin typeface="Times New Roman" pitchFamily="18" charset="0"/>
                <a:ea typeface="隶书" pitchFamily="49" charset="-122"/>
              </a:rPr>
              <a:t>数组初始化的赋值方式只能用于数组的定义</a:t>
            </a:r>
            <a:endParaRPr kumimoji="1" lang="en-US" altLang="zh-CN" sz="2400" dirty="0">
              <a:latin typeface="Times New Roman" pitchFamily="18" charset="0"/>
              <a:ea typeface="隶书" pitchFamily="49" charset="-122"/>
            </a:endParaRPr>
          </a:p>
          <a:p>
            <a:pPr lvl="3">
              <a:lnSpc>
                <a:spcPct val="150000"/>
              </a:lnSpc>
              <a:buClr>
                <a:srgbClr val="FFCC00"/>
              </a:buClr>
              <a:buFont typeface="Wingdings" pitchFamily="2" charset="2"/>
              <a:buChar char="l"/>
            </a:pPr>
            <a:r>
              <a:rPr kumimoji="1" lang="zh-CN" altLang="en-US" sz="2400" dirty="0">
                <a:latin typeface="Times New Roman" pitchFamily="18" charset="0"/>
                <a:ea typeface="隶书" pitchFamily="49" charset="-122"/>
              </a:rPr>
              <a:t>定义之后再赋值只能一个元素一个元素地赋值</a:t>
            </a:r>
            <a:endParaRPr kumimoji="1" lang="en-US" altLang="zh-CN" sz="2400" dirty="0">
              <a:latin typeface="Times New Roman" pitchFamily="18" charset="0"/>
              <a:ea typeface="隶书" pitchFamily="49" charset="-122"/>
            </a:endParaRPr>
          </a:p>
        </p:txBody>
      </p:sp>
      <p:sp>
        <p:nvSpPr>
          <p:cNvPr id="12" name="Text Box 9"/>
          <p:cNvSpPr txBox="1">
            <a:spLocks noChangeArrowheads="1"/>
          </p:cNvSpPr>
          <p:nvPr/>
        </p:nvSpPr>
        <p:spPr bwMode="auto">
          <a:xfrm>
            <a:off x="761498" y="3507207"/>
            <a:ext cx="7925301" cy="2679837"/>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marL="1371600">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3">
              <a:lnSpc>
                <a:spcPct val="150000"/>
              </a:lnSpc>
              <a:buClr>
                <a:srgbClr val="FFCC00"/>
              </a:buClr>
              <a:buFont typeface="Wingdings" pitchFamily="2" charset="2"/>
              <a:buNone/>
            </a:pPr>
            <a:r>
              <a:rPr kumimoji="1" lang="zh-CN" altLang="en-US" sz="2800" b="1" dirty="0">
                <a:solidFill>
                  <a:srgbClr val="C00000"/>
                </a:solidFill>
                <a:latin typeface="Times New Roman" pitchFamily="18" charset="0"/>
                <a:ea typeface="隶书" pitchFamily="49" charset="-122"/>
              </a:rPr>
              <a:t>如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a[5];</a:t>
            </a:r>
          </a:p>
          <a:p>
            <a:pPr lvl="3">
              <a:lnSpc>
                <a:spcPct val="150000"/>
              </a:lnSpc>
              <a:buClr>
                <a:srgbClr val="FFCC00"/>
              </a:buClr>
            </a:pPr>
            <a:r>
              <a:rPr kumimoji="1" lang="en-US" altLang="zh-CN" sz="2800" b="1" dirty="0">
                <a:solidFill>
                  <a:srgbClr val="C00000"/>
                </a:solidFill>
                <a:latin typeface="Times New Roman" pitchFamily="18" charset="0"/>
                <a:ea typeface="隶书" pitchFamily="49" charset="-122"/>
              </a:rPr>
              <a:t>       a={6,2,3,5,1};         (</a:t>
            </a:r>
            <a:r>
              <a:rPr kumimoji="1" lang="en-US" altLang="zh-CN" sz="2800" b="1" dirty="0">
                <a:latin typeface="Times New Roman" pitchFamily="18" charset="0"/>
                <a:ea typeface="隶书" pitchFamily="49" charset="-122"/>
                <a:sym typeface="Symbol" pitchFamily="18" charset="2"/>
              </a:rPr>
              <a:t></a:t>
            </a:r>
            <a:r>
              <a:rPr kumimoji="1" lang="en-US" altLang="zh-CN" sz="2800" b="1" dirty="0">
                <a:solidFill>
                  <a:srgbClr val="C00000"/>
                </a:solidFill>
                <a:latin typeface="Times New Roman" pitchFamily="18" charset="0"/>
                <a:ea typeface="隶书" pitchFamily="49" charset="-122"/>
              </a:rPr>
              <a:t>)</a:t>
            </a:r>
          </a:p>
          <a:p>
            <a:pPr lvl="3">
              <a:lnSpc>
                <a:spcPct val="150000"/>
              </a:lnSpc>
              <a:buClr>
                <a:srgbClr val="FFCC00"/>
              </a:buClr>
              <a:buFont typeface="Wingdings" pitchFamily="2" charset="2"/>
              <a:buNone/>
            </a:pPr>
            <a:r>
              <a:rPr kumimoji="1" lang="en-US" altLang="zh-CN" sz="2800" b="1" dirty="0">
                <a:solidFill>
                  <a:srgbClr val="C00000"/>
                </a:solidFill>
                <a:latin typeface="Times New Roman" pitchFamily="18" charset="0"/>
                <a:ea typeface="隶书" pitchFamily="49" charset="-122"/>
              </a:rPr>
              <a:t>       a[5]={6,2,3,5,1};     (</a:t>
            </a:r>
            <a:r>
              <a:rPr kumimoji="1" lang="en-US" altLang="zh-CN" sz="2800" b="1" dirty="0">
                <a:latin typeface="Times New Roman" pitchFamily="18" charset="0"/>
                <a:ea typeface="隶书" pitchFamily="49" charset="-122"/>
                <a:sym typeface="Symbol" pitchFamily="18" charset="2"/>
              </a:rPr>
              <a:t></a:t>
            </a:r>
            <a:r>
              <a:rPr kumimoji="1" lang="en-US" altLang="zh-CN" sz="2800" b="1" dirty="0">
                <a:solidFill>
                  <a:srgbClr val="C00000"/>
                </a:solidFill>
                <a:latin typeface="Times New Roman" pitchFamily="18" charset="0"/>
                <a:ea typeface="隶书" pitchFamily="49" charset="-122"/>
                <a:sym typeface="Symbol" pitchFamily="18" charset="2"/>
              </a:rPr>
              <a:t>)</a:t>
            </a:r>
          </a:p>
          <a:p>
            <a:pPr lvl="3">
              <a:lnSpc>
                <a:spcPct val="150000"/>
              </a:lnSpc>
              <a:buClr>
                <a:srgbClr val="FFCC00"/>
              </a:buClr>
            </a:pPr>
            <a:r>
              <a:rPr kumimoji="1" lang="en-US" altLang="zh-CN" sz="2800" b="1" dirty="0">
                <a:solidFill>
                  <a:srgbClr val="C00000"/>
                </a:solidFill>
                <a:latin typeface="Times New Roman" pitchFamily="18" charset="0"/>
                <a:ea typeface="隶书" pitchFamily="49" charset="-122"/>
                <a:sym typeface="Symbol" pitchFamily="18" charset="2"/>
              </a:rPr>
              <a:t>       a[0]=6;  a[1]=2; a[2]=3; ……</a:t>
            </a:r>
            <a:endParaRPr kumimoji="1" lang="en-US" altLang="zh-CN" sz="2800" b="1" dirty="0">
              <a:solidFill>
                <a:srgbClr val="C00000"/>
              </a:solidFill>
              <a:latin typeface="Times New Roman" pitchFamily="18" charset="0"/>
              <a:ea typeface="隶书" pitchFamily="49" charset="-122"/>
            </a:endParaRPr>
          </a:p>
        </p:txBody>
      </p:sp>
      <p:sp>
        <p:nvSpPr>
          <p:cNvPr id="14" name="Rectangle 11"/>
          <p:cNvSpPr>
            <a:spLocks noChangeArrowheads="1"/>
          </p:cNvSpPr>
          <p:nvPr/>
        </p:nvSpPr>
        <p:spPr bwMode="auto">
          <a:xfrm>
            <a:off x="238627" y="2648952"/>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buClr>
                <a:srgbClr val="FFCC00"/>
              </a:buClr>
              <a:buFont typeface="Wingdings" pitchFamily="2" charset="2"/>
              <a:buChar char="l"/>
            </a:pPr>
            <a:r>
              <a:rPr kumimoji="1" lang="zh-CN" altLang="en-US" sz="2400" dirty="0">
                <a:latin typeface="Times New Roman" pitchFamily="18" charset="0"/>
                <a:ea typeface="隶书" pitchFamily="49" charset="-122"/>
              </a:rPr>
              <a:t>不能用数组名称直接对两个数组赋值 </a:t>
            </a:r>
          </a:p>
        </p:txBody>
      </p:sp>
      <p:sp>
        <p:nvSpPr>
          <p:cNvPr id="15" name="Text Box 9"/>
          <p:cNvSpPr txBox="1">
            <a:spLocks noChangeArrowheads="1"/>
          </p:cNvSpPr>
          <p:nvPr/>
        </p:nvSpPr>
        <p:spPr bwMode="auto">
          <a:xfrm>
            <a:off x="761499" y="4000969"/>
            <a:ext cx="7925301" cy="1387176"/>
          </a:xfrm>
          <a:prstGeom prst="rect">
            <a:avLst/>
          </a:prstGeom>
          <a:solidFill>
            <a:schemeClr val="bg2"/>
          </a:solidFill>
          <a:ln w="38100">
            <a:solidFill>
              <a:srgbClr val="0000FF"/>
            </a:solidFill>
            <a:miter lim="800000"/>
            <a:headEnd/>
            <a:tailEnd/>
          </a:ln>
          <a:effectLst/>
        </p:spPr>
        <p:txBody>
          <a:bodyPr wrap="square" lIns="90000" tIns="46800" rIns="90000" bIns="46800" anchor="ctr">
            <a:spAutoFit/>
          </a:bodyPr>
          <a:lstStyle>
            <a:lvl1pPr>
              <a:defRPr sz="3200">
                <a:solidFill>
                  <a:schemeClr val="tx1"/>
                </a:solidFill>
                <a:latin typeface="Garamond" pitchFamily="18" charset="0"/>
                <a:ea typeface="宋体" charset="-122"/>
              </a:defRPr>
            </a:lvl1pPr>
            <a:lvl2pPr>
              <a:defRPr sz="2800">
                <a:solidFill>
                  <a:schemeClr val="tx1"/>
                </a:solidFill>
                <a:latin typeface="Garamond" pitchFamily="18" charset="0"/>
                <a:ea typeface="宋体" charset="-122"/>
              </a:defRPr>
            </a:lvl2pPr>
            <a:lvl3pPr>
              <a:defRPr sz="2400">
                <a:solidFill>
                  <a:schemeClr val="tx1"/>
                </a:solidFill>
                <a:latin typeface="Garamond" pitchFamily="18" charset="0"/>
                <a:ea typeface="宋体" charset="-122"/>
              </a:defRPr>
            </a:lvl3pPr>
            <a:lvl4pPr marL="1371600">
              <a:defRPr sz="2000">
                <a:solidFill>
                  <a:schemeClr val="tx1"/>
                </a:solidFill>
                <a:latin typeface="Garamond" pitchFamily="18" charset="0"/>
                <a:ea typeface="宋体" charset="-122"/>
              </a:defRPr>
            </a:lvl4pPr>
            <a:lvl5pPr>
              <a:defRPr sz="2000">
                <a:solidFill>
                  <a:schemeClr val="tx1"/>
                </a:solidFill>
                <a:latin typeface="Garamond" pitchFamily="18" charset="0"/>
                <a:ea typeface="宋体" charset="-122"/>
              </a:defRPr>
            </a:lvl5pPr>
            <a:lvl6pPr eaLnBrk="0" hangingPunct="0">
              <a:defRPr sz="2000">
                <a:solidFill>
                  <a:schemeClr val="tx1"/>
                </a:solidFill>
                <a:latin typeface="Garamond" pitchFamily="18" charset="0"/>
                <a:ea typeface="宋体" charset="-122"/>
              </a:defRPr>
            </a:lvl6pPr>
            <a:lvl7pPr eaLnBrk="0" hangingPunct="0">
              <a:defRPr sz="2000">
                <a:solidFill>
                  <a:schemeClr val="tx1"/>
                </a:solidFill>
                <a:latin typeface="Garamond" pitchFamily="18" charset="0"/>
                <a:ea typeface="宋体" charset="-122"/>
              </a:defRPr>
            </a:lvl7pPr>
            <a:lvl8pPr eaLnBrk="0" hangingPunct="0">
              <a:defRPr sz="2000">
                <a:solidFill>
                  <a:schemeClr val="tx1"/>
                </a:solidFill>
                <a:latin typeface="Garamond" pitchFamily="18" charset="0"/>
                <a:ea typeface="宋体" charset="-122"/>
              </a:defRPr>
            </a:lvl8pPr>
            <a:lvl9pPr eaLnBrk="0" hangingPunct="0">
              <a:defRPr sz="2000">
                <a:solidFill>
                  <a:schemeClr val="tx1"/>
                </a:solidFill>
                <a:latin typeface="Garamond" pitchFamily="18" charset="0"/>
                <a:ea typeface="宋体" charset="-122"/>
              </a:defRPr>
            </a:lvl9pPr>
          </a:lstStyle>
          <a:p>
            <a:pPr lvl="3">
              <a:lnSpc>
                <a:spcPct val="150000"/>
              </a:lnSpc>
              <a:buClr>
                <a:srgbClr val="FFCC00"/>
              </a:buClr>
              <a:buFont typeface="Wingdings" pitchFamily="2" charset="2"/>
              <a:buNone/>
            </a:pPr>
            <a:r>
              <a:rPr kumimoji="1" lang="zh-CN" altLang="en-US" sz="2800" b="1" dirty="0">
                <a:solidFill>
                  <a:srgbClr val="C00000"/>
                </a:solidFill>
                <a:latin typeface="Times New Roman" pitchFamily="18" charset="0"/>
                <a:ea typeface="隶书" pitchFamily="49" charset="-122"/>
              </a:rPr>
              <a:t>如    </a:t>
            </a:r>
            <a:r>
              <a:rPr kumimoji="1" lang="en-US" altLang="zh-CN" sz="2800" b="1" dirty="0" err="1">
                <a:solidFill>
                  <a:srgbClr val="C00000"/>
                </a:solidFill>
                <a:latin typeface="Times New Roman" pitchFamily="18" charset="0"/>
                <a:ea typeface="隶书" pitchFamily="49" charset="-122"/>
              </a:rPr>
              <a:t>int</a:t>
            </a:r>
            <a:r>
              <a:rPr kumimoji="1" lang="en-US" altLang="zh-CN" sz="2800" b="1" dirty="0">
                <a:solidFill>
                  <a:srgbClr val="C00000"/>
                </a:solidFill>
                <a:latin typeface="Times New Roman" pitchFamily="18" charset="0"/>
                <a:ea typeface="隶书" pitchFamily="49" charset="-122"/>
              </a:rPr>
              <a:t> a[5]={6,2,3,5,1}</a:t>
            </a:r>
            <a:r>
              <a:rPr kumimoji="1" lang="zh-CN" altLang="en-US" sz="2800" b="1" dirty="0">
                <a:solidFill>
                  <a:srgbClr val="C00000"/>
                </a:solidFill>
                <a:latin typeface="Times New Roman" pitchFamily="18" charset="0"/>
                <a:ea typeface="隶书" pitchFamily="49" charset="-122"/>
              </a:rPr>
              <a:t>，</a:t>
            </a:r>
            <a:r>
              <a:rPr kumimoji="1" lang="en-US" altLang="zh-CN" sz="2800" b="1" dirty="0">
                <a:solidFill>
                  <a:srgbClr val="C00000"/>
                </a:solidFill>
                <a:latin typeface="Times New Roman" pitchFamily="18" charset="0"/>
                <a:ea typeface="隶书" pitchFamily="49" charset="-122"/>
              </a:rPr>
              <a:t>b[5];</a:t>
            </a:r>
          </a:p>
          <a:p>
            <a:pPr lvl="3">
              <a:lnSpc>
                <a:spcPct val="150000"/>
              </a:lnSpc>
              <a:buClr>
                <a:srgbClr val="FFCC00"/>
              </a:buClr>
              <a:buFont typeface="Wingdings" pitchFamily="2" charset="2"/>
              <a:buNone/>
            </a:pPr>
            <a:r>
              <a:rPr kumimoji="1" lang="en-US" altLang="zh-CN" sz="2800" b="1" dirty="0">
                <a:solidFill>
                  <a:srgbClr val="C00000"/>
                </a:solidFill>
                <a:latin typeface="Times New Roman" pitchFamily="18" charset="0"/>
                <a:ea typeface="隶书" pitchFamily="49" charset="-122"/>
              </a:rPr>
              <a:t>        b=a;     (</a:t>
            </a:r>
            <a:r>
              <a:rPr kumimoji="1" lang="en-US" altLang="zh-CN" sz="2800" b="1" dirty="0">
                <a:latin typeface="Times New Roman" pitchFamily="18" charset="0"/>
                <a:ea typeface="隶书" pitchFamily="49" charset="-122"/>
                <a:sym typeface="Symbol" pitchFamily="18" charset="2"/>
              </a:rPr>
              <a:t></a:t>
            </a:r>
            <a:r>
              <a:rPr kumimoji="1" lang="en-US" altLang="zh-CN" sz="2800" b="1" dirty="0">
                <a:solidFill>
                  <a:srgbClr val="C00000"/>
                </a:solidFill>
                <a:latin typeface="Times New Roman" pitchFamily="18" charset="0"/>
                <a:ea typeface="隶书" pitchFamily="49" charset="-122"/>
              </a:rPr>
              <a:t>)</a:t>
            </a:r>
            <a:endParaRPr kumimoji="1" lang="en-US" altLang="zh-CN" sz="2400" b="1" dirty="0">
              <a:solidFill>
                <a:srgbClr val="C00000"/>
              </a:solidFill>
              <a:latin typeface="Times New Roman" pitchFamily="18" charset="0"/>
              <a:ea typeface="隶书" pitchFamily="49" charset="-122"/>
            </a:endParaRPr>
          </a:p>
        </p:txBody>
      </p:sp>
      <p:pic>
        <p:nvPicPr>
          <p:cNvPr id="7" name="Picture 9" descr="png-0014">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7858">
            <a:off x="7355132" y="273762"/>
            <a:ext cx="1112838" cy="111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215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out)">
                                      <p:cBhvr>
                                        <p:cTn id="7" dur="500"/>
                                        <p:tgtEl>
                                          <p:spTgt spid="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ox(out)">
                                      <p:cBhvr>
                                        <p:cTn id="12" dur="500"/>
                                        <p:tgtEl>
                                          <p:spTgt spid="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ox(out)">
                                      <p:cBhvr>
                                        <p:cTn id="17" dur="500"/>
                                        <p:tgtEl>
                                          <p:spTgt spid="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box(out)">
                                      <p:cBhvr>
                                        <p:cTn id="27" dur="500"/>
                                        <p:tgtEl>
                                          <p:spTgt spid="1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out)">
                                      <p:cBhvr>
                                        <p:cTn id="3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4" autoUpdateAnimBg="0"/>
      <p:bldP spid="12" grpId="0" animBg="1" autoUpdateAnimBg="0"/>
      <p:bldP spid="14" grpId="0" build="p" bldLvl="4" autoUpdateAnimBg="0"/>
      <p:bldP spid="15"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330200" y="741363"/>
            <a:ext cx="8242300" cy="5519737"/>
          </a:xfrm>
          <a:noFill/>
          <a:ln w="9525">
            <a:solidFill>
              <a:srgbClr val="FF9900"/>
            </a:solidFill>
            <a:miter lim="800000"/>
            <a:headEnd/>
            <a:tailEnd/>
          </a:ln>
        </p:spPr>
        <p:txBody>
          <a:bodyPr/>
          <a:lstStyle/>
          <a:p>
            <a:pPr lvl="1" algn="just" eaLnBrk="1" hangingPunct="1">
              <a:lnSpc>
                <a:spcPct val="130000"/>
              </a:lnSpc>
              <a:buClr>
                <a:schemeClr val="bg2"/>
              </a:buClr>
              <a:buFont typeface="Wingdings" pitchFamily="2" charset="2"/>
              <a:buNone/>
            </a:pPr>
            <a:r>
              <a:rPr lang="en-US" altLang="zh-CN" b="1" dirty="0">
                <a:latin typeface="宋体" charset="-122"/>
              </a:rPr>
              <a:t>flag=1;</a:t>
            </a:r>
          </a:p>
          <a:p>
            <a:pPr lvl="1" algn="just" eaLnBrk="1" hangingPunct="1">
              <a:lnSpc>
                <a:spcPct val="130000"/>
              </a:lnSpc>
              <a:buClr>
                <a:schemeClr val="bg2"/>
              </a:buClr>
              <a:buFont typeface="Wingdings" pitchFamily="2" charset="2"/>
              <a:buNone/>
            </a:pPr>
            <a:r>
              <a:rPr lang="en-US" altLang="zh-CN" b="1" dirty="0">
                <a:latin typeface="宋体" charset="-122"/>
              </a:rPr>
              <a:t>while(flag)</a:t>
            </a:r>
          </a:p>
          <a:p>
            <a:pPr lvl="1" eaLnBrk="1" hangingPunct="1">
              <a:lnSpc>
                <a:spcPct val="130000"/>
              </a:lnSpc>
              <a:buClr>
                <a:schemeClr val="bg2"/>
              </a:buClr>
              <a:buFont typeface="Wingdings" pitchFamily="2" charset="2"/>
              <a:buNone/>
            </a:pPr>
            <a:r>
              <a:rPr lang="en-US" altLang="zh-CN" b="1" dirty="0">
                <a:latin typeface="宋体" charset="-122"/>
              </a:rPr>
              <a:t>{  </a:t>
            </a:r>
            <a:r>
              <a:rPr lang="en-US" altLang="zh-CN" b="1" dirty="0" err="1">
                <a:latin typeface="宋体" charset="-122"/>
              </a:rPr>
              <a:t>scanf</a:t>
            </a:r>
            <a:r>
              <a:rPr lang="en-US" altLang="zh-CN" b="1" dirty="0">
                <a:latin typeface="宋体" charset="-122"/>
              </a:rPr>
              <a:t>(</a:t>
            </a:r>
            <a:r>
              <a:rPr lang="en-US" altLang="zh-CN" b="1" dirty="0"/>
              <a:t>“</a:t>
            </a:r>
            <a:r>
              <a:rPr lang="en-US" altLang="zh-CN" b="1" dirty="0">
                <a:latin typeface="宋体" charset="-122"/>
              </a:rPr>
              <a:t>%d</a:t>
            </a:r>
            <a:r>
              <a:rPr lang="en-US" altLang="zh-CN" b="1" dirty="0"/>
              <a:t>”</a:t>
            </a:r>
            <a:r>
              <a:rPr lang="en-US" altLang="zh-CN" b="1" dirty="0">
                <a:latin typeface="宋体" charset="-122"/>
              </a:rPr>
              <a:t>, number);</a:t>
            </a:r>
          </a:p>
          <a:p>
            <a:pPr lvl="1" eaLnBrk="1" hangingPunct="1">
              <a:lnSpc>
                <a:spcPct val="130000"/>
              </a:lnSpc>
              <a:buClr>
                <a:schemeClr val="bg2"/>
              </a:buClr>
              <a:buFont typeface="Wingdings" pitchFamily="2" charset="2"/>
              <a:buNone/>
            </a:pPr>
            <a:r>
              <a:rPr lang="en-US" altLang="zh-CN" b="1" dirty="0">
                <a:latin typeface="宋体" charset="-122"/>
              </a:rPr>
              <a:t>   low=0;  high=14; </a:t>
            </a:r>
            <a:r>
              <a:rPr lang="en-US" altLang="zh-CN" b="1" dirty="0" err="1">
                <a:latin typeface="宋体" charset="-122"/>
              </a:rPr>
              <a:t>loca</a:t>
            </a:r>
            <a:r>
              <a:rPr lang="en-US" altLang="zh-CN" b="1" dirty="0">
                <a:latin typeface="宋体" charset="-122"/>
              </a:rPr>
              <a:t>=0;</a:t>
            </a:r>
          </a:p>
          <a:p>
            <a:pPr lvl="1" eaLnBrk="1" hangingPunct="1">
              <a:lnSpc>
                <a:spcPct val="130000"/>
              </a:lnSpc>
              <a:buClr>
                <a:schemeClr val="bg2"/>
              </a:buClr>
              <a:buFont typeface="Wingdings" pitchFamily="2" charset="2"/>
              <a:buNone/>
            </a:pPr>
            <a:r>
              <a:rPr lang="en-US" altLang="zh-CN" b="1" dirty="0">
                <a:latin typeface="宋体" charset="-122"/>
              </a:rPr>
              <a:t>   if((number&lt;a[0]||number&gt;a[14]))   </a:t>
            </a:r>
            <a:r>
              <a:rPr lang="en-US" altLang="zh-CN" b="1" dirty="0" err="1">
                <a:latin typeface="宋体" charset="-122"/>
              </a:rPr>
              <a:t>loca</a:t>
            </a:r>
            <a:r>
              <a:rPr lang="en-US" altLang="zh-CN" b="1" dirty="0">
                <a:latin typeface="宋体" charset="-122"/>
              </a:rPr>
              <a:t>=-1;   </a:t>
            </a:r>
          </a:p>
          <a:p>
            <a:pPr lvl="1" eaLnBrk="1" hangingPunct="1">
              <a:lnSpc>
                <a:spcPct val="130000"/>
              </a:lnSpc>
              <a:buClr>
                <a:schemeClr val="bg2"/>
              </a:buClr>
              <a:buFont typeface="Wingdings" pitchFamily="2" charset="2"/>
              <a:buNone/>
            </a:pPr>
            <a:r>
              <a:rPr lang="en-US" altLang="zh-CN" b="1" dirty="0">
                <a:latin typeface="宋体" charset="-122"/>
              </a:rPr>
              <a:t>   while((</a:t>
            </a:r>
            <a:r>
              <a:rPr lang="en-US" altLang="zh-CN" b="1" dirty="0" err="1">
                <a:latin typeface="宋体" charset="-122"/>
              </a:rPr>
              <a:t>loca</a:t>
            </a:r>
            <a:r>
              <a:rPr lang="en-US" altLang="zh-CN" b="1" dirty="0">
                <a:latin typeface="宋体" charset="-122"/>
              </a:rPr>
              <a:t>==0)&amp;&amp;(low&lt;=high))   </a:t>
            </a:r>
          </a:p>
          <a:p>
            <a:pPr lvl="1" eaLnBrk="1" hangingPunct="1">
              <a:lnSpc>
                <a:spcPct val="130000"/>
              </a:lnSpc>
              <a:buClr>
                <a:schemeClr val="bg2"/>
              </a:buClr>
              <a:buFont typeface="Wingdings" pitchFamily="2" charset="2"/>
              <a:buNone/>
            </a:pPr>
            <a:r>
              <a:rPr lang="en-US" altLang="zh-CN" b="1" dirty="0">
                <a:latin typeface="宋体" charset="-122"/>
              </a:rPr>
              <a:t>  {  mid=(</a:t>
            </a:r>
            <a:r>
              <a:rPr lang="en-US" altLang="zh-CN" b="1" dirty="0" err="1">
                <a:latin typeface="宋体" charset="-122"/>
              </a:rPr>
              <a:t>low+high</a:t>
            </a:r>
            <a:r>
              <a:rPr lang="en-US" altLang="zh-CN" b="1" dirty="0">
                <a:latin typeface="宋体" charset="-122"/>
              </a:rPr>
              <a:t>)/2;</a:t>
            </a:r>
          </a:p>
          <a:p>
            <a:pPr lvl="1" eaLnBrk="1" hangingPunct="1">
              <a:lnSpc>
                <a:spcPct val="130000"/>
              </a:lnSpc>
              <a:buClr>
                <a:schemeClr val="bg2"/>
              </a:buClr>
              <a:buFont typeface="Wingdings" pitchFamily="2" charset="2"/>
              <a:buNone/>
            </a:pPr>
            <a:r>
              <a:rPr lang="en-US" altLang="zh-CN" b="1" dirty="0">
                <a:latin typeface="宋体" charset="-122"/>
              </a:rPr>
              <a:t>     if(number==a[mid])</a:t>
            </a:r>
          </a:p>
          <a:p>
            <a:pPr lvl="1" eaLnBrk="1" hangingPunct="1">
              <a:lnSpc>
                <a:spcPct val="130000"/>
              </a:lnSpc>
              <a:buClr>
                <a:schemeClr val="bg2"/>
              </a:buClr>
              <a:buFont typeface="Wingdings" pitchFamily="2" charset="2"/>
              <a:buNone/>
            </a:pPr>
            <a:r>
              <a:rPr lang="en-US" altLang="zh-CN" b="1" dirty="0">
                <a:latin typeface="宋体" charset="-122"/>
              </a:rPr>
              <a:t>      {  </a:t>
            </a:r>
            <a:r>
              <a:rPr lang="en-US" altLang="zh-CN" b="1" dirty="0" err="1">
                <a:latin typeface="宋体" charset="-122"/>
              </a:rPr>
              <a:t>loca</a:t>
            </a:r>
            <a:r>
              <a:rPr lang="en-US" altLang="zh-CN" b="1" dirty="0">
                <a:latin typeface="宋体" charset="-122"/>
              </a:rPr>
              <a:t>=mid;</a:t>
            </a:r>
          </a:p>
          <a:p>
            <a:pPr lvl="1" eaLnBrk="1" hangingPunct="1">
              <a:lnSpc>
                <a:spcPct val="130000"/>
              </a:lnSpc>
              <a:buClr>
                <a:schemeClr val="bg2"/>
              </a:buClr>
              <a:buFont typeface="Wingdings" pitchFamily="2" charset="2"/>
              <a:buNone/>
            </a:pPr>
            <a:r>
              <a:rPr lang="en-US" altLang="zh-CN" b="1" dirty="0">
                <a:latin typeface="宋体" charset="-122"/>
              </a:rPr>
              <a:t>         </a:t>
            </a:r>
            <a:r>
              <a:rPr lang="en-US" altLang="zh-CN" b="1" dirty="0" err="1">
                <a:latin typeface="宋体" charset="-122"/>
              </a:rPr>
              <a:t>printf</a:t>
            </a:r>
            <a:r>
              <a:rPr lang="en-US" altLang="zh-CN" b="1" dirty="0">
                <a:latin typeface="宋体" charset="-122"/>
              </a:rPr>
              <a:t>(</a:t>
            </a:r>
            <a:r>
              <a:rPr lang="en-US" altLang="zh-CN" b="1" dirty="0"/>
              <a:t>“</a:t>
            </a:r>
            <a:r>
              <a:rPr lang="en-US" altLang="zh-CN" b="1" dirty="0">
                <a:latin typeface="宋体" charset="-122"/>
              </a:rPr>
              <a:t>%d</a:t>
            </a:r>
            <a:r>
              <a:rPr lang="en-US" altLang="zh-CN" b="1" dirty="0"/>
              <a:t>”</a:t>
            </a:r>
            <a:r>
              <a:rPr lang="en-US" altLang="zh-CN" b="1" dirty="0">
                <a:latin typeface="宋体" charset="-122"/>
              </a:rPr>
              <a:t>, loca+1);</a:t>
            </a:r>
          </a:p>
          <a:p>
            <a:pPr lvl="1" eaLnBrk="1" hangingPunct="1">
              <a:lnSpc>
                <a:spcPct val="130000"/>
              </a:lnSpc>
              <a:buClr>
                <a:schemeClr val="bg2"/>
              </a:buClr>
              <a:buFont typeface="Wingdings" pitchFamily="2" charset="2"/>
              <a:buNone/>
            </a:pPr>
            <a:r>
              <a:rPr lang="en-US" altLang="zh-CN" b="1" dirty="0">
                <a:latin typeface="宋体" charset="-122"/>
              </a:rPr>
              <a:t>      }</a:t>
            </a:r>
          </a:p>
        </p:txBody>
      </p:sp>
      <p:sp>
        <p:nvSpPr>
          <p:cNvPr id="63491" name="Text Box 3"/>
          <p:cNvSpPr txBox="1">
            <a:spLocks noChangeArrowheads="1"/>
          </p:cNvSpPr>
          <p:nvPr/>
        </p:nvSpPr>
        <p:spPr bwMode="auto">
          <a:xfrm>
            <a:off x="552450" y="330200"/>
            <a:ext cx="3940175" cy="463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18" tIns="36509" rIns="73018" bIns="36509">
            <a:spAutoFit/>
          </a:bodyPr>
          <a:lstStyle>
            <a:lvl1pPr defTabSz="965200">
              <a:defRPr sz="3200">
                <a:solidFill>
                  <a:schemeClr val="tx1"/>
                </a:solidFill>
                <a:latin typeface="Arial" charset="0"/>
                <a:ea typeface="宋体" charset="-122"/>
              </a:defRPr>
            </a:lvl1pPr>
            <a:lvl2pPr defTabSz="965200">
              <a:defRPr sz="2800">
                <a:solidFill>
                  <a:schemeClr val="tx1"/>
                </a:solidFill>
                <a:latin typeface="Arial" charset="0"/>
                <a:ea typeface="宋体" charset="-122"/>
              </a:defRPr>
            </a:lvl2pPr>
            <a:lvl3pPr defTabSz="965200">
              <a:defRPr sz="2400">
                <a:solidFill>
                  <a:schemeClr val="tx1"/>
                </a:solidFill>
                <a:latin typeface="Arial" charset="0"/>
                <a:ea typeface="宋体" charset="-122"/>
              </a:defRPr>
            </a:lvl3pPr>
            <a:lvl4pPr defTabSz="965200">
              <a:defRPr sz="2000">
                <a:solidFill>
                  <a:schemeClr val="tx1"/>
                </a:solidFill>
                <a:latin typeface="Arial" charset="0"/>
                <a:ea typeface="宋体" charset="-122"/>
              </a:defRPr>
            </a:lvl4pPr>
            <a:lvl5pPr defTabSz="965200">
              <a:defRPr sz="2000">
                <a:solidFill>
                  <a:schemeClr val="tx1"/>
                </a:solidFill>
                <a:latin typeface="Arial" charset="0"/>
                <a:ea typeface="宋体" charset="-122"/>
              </a:defRPr>
            </a:lvl5pPr>
            <a:lvl6pPr defTabSz="965200" eaLnBrk="0" hangingPunct="0">
              <a:defRPr sz="2000">
                <a:solidFill>
                  <a:schemeClr val="tx1"/>
                </a:solidFill>
                <a:latin typeface="Arial" charset="0"/>
                <a:ea typeface="宋体" charset="-122"/>
              </a:defRPr>
            </a:lvl6pPr>
            <a:lvl7pPr defTabSz="965200" eaLnBrk="0" hangingPunct="0">
              <a:defRPr sz="2000">
                <a:solidFill>
                  <a:schemeClr val="tx1"/>
                </a:solidFill>
                <a:latin typeface="Arial" charset="0"/>
                <a:ea typeface="宋体" charset="-122"/>
              </a:defRPr>
            </a:lvl7pPr>
            <a:lvl8pPr defTabSz="965200" eaLnBrk="0" hangingPunct="0">
              <a:defRPr sz="2000">
                <a:solidFill>
                  <a:schemeClr val="tx1"/>
                </a:solidFill>
                <a:latin typeface="Arial" charset="0"/>
                <a:ea typeface="宋体" charset="-122"/>
              </a:defRPr>
            </a:lvl8pPr>
            <a:lvl9pPr defTabSz="965200" eaLnBrk="0" hangingPunct="0">
              <a:defRPr sz="2000">
                <a:solidFill>
                  <a:schemeClr val="tx1"/>
                </a:solidFill>
                <a:latin typeface="Arial" charset="0"/>
                <a:ea typeface="宋体" charset="-122"/>
              </a:defRPr>
            </a:lvl9pPr>
          </a:lstStyle>
          <a:p>
            <a:pPr algn="just">
              <a:lnSpc>
                <a:spcPct val="90000"/>
              </a:lnSpc>
              <a:spcBef>
                <a:spcPct val="50000"/>
              </a:spcBef>
              <a:spcAft>
                <a:spcPts val="625"/>
              </a:spcAft>
            </a:pPr>
            <a:r>
              <a:rPr kumimoji="1" lang="zh-CN" altLang="en-US" sz="2700" b="1">
                <a:solidFill>
                  <a:srgbClr val="FF0000"/>
                </a:solidFill>
                <a:latin typeface="Times New Roman" pitchFamily="18" charset="0"/>
                <a:ea typeface="黑体" pitchFamily="2" charset="-122"/>
              </a:rPr>
              <a:t>主要程序段：</a:t>
            </a:r>
          </a:p>
        </p:txBody>
      </p:sp>
    </p:spTree>
    <p:extLst>
      <p:ext uri="{BB962C8B-B14F-4D97-AF65-F5344CB8AC3E}">
        <p14:creationId xmlns:p14="http://schemas.microsoft.com/office/powerpoint/2010/main" val="2043923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0">
                                            <p:txEl>
                                              <p:pRg st="0" end="0"/>
                                            </p:txEl>
                                          </p:spTgt>
                                        </p:tgtEl>
                                        <p:attrNameLst>
                                          <p:attrName>style.visibility</p:attrName>
                                        </p:attrNameLst>
                                      </p:cBhvr>
                                      <p:to>
                                        <p:strVal val="visible"/>
                                      </p:to>
                                    </p:set>
                                    <p:anim calcmode="lin" valueType="num">
                                      <p:cBhvr additive="base">
                                        <p:cTn id="7" dur="500" fill="hold"/>
                                        <p:tgtEl>
                                          <p:spTgt spid="1300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0">
                                            <p:txEl>
                                              <p:pRg st="1" end="1"/>
                                            </p:txEl>
                                          </p:spTgt>
                                        </p:tgtEl>
                                        <p:attrNameLst>
                                          <p:attrName>style.visibility</p:attrName>
                                        </p:attrNameLst>
                                      </p:cBhvr>
                                      <p:to>
                                        <p:strVal val="visible"/>
                                      </p:to>
                                    </p:set>
                                    <p:anim calcmode="lin" valueType="num">
                                      <p:cBhvr additive="base">
                                        <p:cTn id="13" dur="500" fill="hold"/>
                                        <p:tgtEl>
                                          <p:spTgt spid="1300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0">
                                            <p:txEl>
                                              <p:pRg st="2" end="2"/>
                                            </p:txEl>
                                          </p:spTgt>
                                        </p:tgtEl>
                                        <p:attrNameLst>
                                          <p:attrName>style.visibility</p:attrName>
                                        </p:attrNameLst>
                                      </p:cBhvr>
                                      <p:to>
                                        <p:strVal val="visible"/>
                                      </p:to>
                                    </p:set>
                                    <p:anim calcmode="lin" valueType="num">
                                      <p:cBhvr additive="base">
                                        <p:cTn id="19" dur="500" fill="hold"/>
                                        <p:tgtEl>
                                          <p:spTgt spid="13005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005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0">
                                            <p:txEl>
                                              <p:pRg st="3" end="3"/>
                                            </p:txEl>
                                          </p:spTgt>
                                        </p:tgtEl>
                                        <p:attrNameLst>
                                          <p:attrName>style.visibility</p:attrName>
                                        </p:attrNameLst>
                                      </p:cBhvr>
                                      <p:to>
                                        <p:strVal val="visible"/>
                                      </p:to>
                                    </p:set>
                                    <p:anim calcmode="lin" valueType="num">
                                      <p:cBhvr additive="base">
                                        <p:cTn id="25" dur="500" fill="hold"/>
                                        <p:tgtEl>
                                          <p:spTgt spid="13005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005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0050">
                                            <p:txEl>
                                              <p:pRg st="4" end="4"/>
                                            </p:txEl>
                                          </p:spTgt>
                                        </p:tgtEl>
                                        <p:attrNameLst>
                                          <p:attrName>style.visibility</p:attrName>
                                        </p:attrNameLst>
                                      </p:cBhvr>
                                      <p:to>
                                        <p:strVal val="visible"/>
                                      </p:to>
                                    </p:set>
                                    <p:anim calcmode="lin" valueType="num">
                                      <p:cBhvr additive="base">
                                        <p:cTn id="31" dur="500" fill="hold"/>
                                        <p:tgtEl>
                                          <p:spTgt spid="13005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005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0050">
                                            <p:txEl>
                                              <p:pRg st="5" end="5"/>
                                            </p:txEl>
                                          </p:spTgt>
                                        </p:tgtEl>
                                        <p:attrNameLst>
                                          <p:attrName>style.visibility</p:attrName>
                                        </p:attrNameLst>
                                      </p:cBhvr>
                                      <p:to>
                                        <p:strVal val="visible"/>
                                      </p:to>
                                    </p:set>
                                    <p:anim calcmode="lin" valueType="num">
                                      <p:cBhvr additive="base">
                                        <p:cTn id="37" dur="500" fill="hold"/>
                                        <p:tgtEl>
                                          <p:spTgt spid="13005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005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0050">
                                            <p:txEl>
                                              <p:pRg st="6" end="6"/>
                                            </p:txEl>
                                          </p:spTgt>
                                        </p:tgtEl>
                                        <p:attrNameLst>
                                          <p:attrName>style.visibility</p:attrName>
                                        </p:attrNameLst>
                                      </p:cBhvr>
                                      <p:to>
                                        <p:strVal val="visible"/>
                                      </p:to>
                                    </p:set>
                                    <p:anim calcmode="lin" valueType="num">
                                      <p:cBhvr additive="base">
                                        <p:cTn id="43" dur="500" fill="hold"/>
                                        <p:tgtEl>
                                          <p:spTgt spid="13005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0050">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0050">
                                            <p:txEl>
                                              <p:pRg st="7" end="7"/>
                                            </p:txEl>
                                          </p:spTgt>
                                        </p:tgtEl>
                                        <p:attrNameLst>
                                          <p:attrName>style.visibility</p:attrName>
                                        </p:attrNameLst>
                                      </p:cBhvr>
                                      <p:to>
                                        <p:strVal val="visible"/>
                                      </p:to>
                                    </p:set>
                                    <p:anim calcmode="lin" valueType="num">
                                      <p:cBhvr additive="base">
                                        <p:cTn id="49" dur="500" fill="hold"/>
                                        <p:tgtEl>
                                          <p:spTgt spid="13005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0050">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0050">
                                            <p:txEl>
                                              <p:pRg st="8" end="8"/>
                                            </p:txEl>
                                          </p:spTgt>
                                        </p:tgtEl>
                                        <p:attrNameLst>
                                          <p:attrName>style.visibility</p:attrName>
                                        </p:attrNameLst>
                                      </p:cBhvr>
                                      <p:to>
                                        <p:strVal val="visible"/>
                                      </p:to>
                                    </p:set>
                                    <p:anim calcmode="lin" valueType="num">
                                      <p:cBhvr additive="base">
                                        <p:cTn id="55" dur="500" fill="hold"/>
                                        <p:tgtEl>
                                          <p:spTgt spid="13005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0050">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0050">
                                            <p:txEl>
                                              <p:pRg st="9" end="9"/>
                                            </p:txEl>
                                          </p:spTgt>
                                        </p:tgtEl>
                                        <p:attrNameLst>
                                          <p:attrName>style.visibility</p:attrName>
                                        </p:attrNameLst>
                                      </p:cBhvr>
                                      <p:to>
                                        <p:strVal val="visible"/>
                                      </p:to>
                                    </p:set>
                                    <p:anim calcmode="lin" valueType="num">
                                      <p:cBhvr additive="base">
                                        <p:cTn id="61" dur="500" fill="hold"/>
                                        <p:tgtEl>
                                          <p:spTgt spid="130050">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0050">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0050">
                                            <p:txEl>
                                              <p:pRg st="10" end="10"/>
                                            </p:txEl>
                                          </p:spTgt>
                                        </p:tgtEl>
                                        <p:attrNameLst>
                                          <p:attrName>style.visibility</p:attrName>
                                        </p:attrNameLst>
                                      </p:cBhvr>
                                      <p:to>
                                        <p:strVal val="visible"/>
                                      </p:to>
                                    </p:set>
                                    <p:anim calcmode="lin" valueType="num">
                                      <p:cBhvr additive="base">
                                        <p:cTn id="67" dur="500" fill="hold"/>
                                        <p:tgtEl>
                                          <p:spTgt spid="130050">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0050">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uild="p" bldLvl="5"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460292" y="607594"/>
            <a:ext cx="8242300" cy="5849938"/>
          </a:xfrm>
          <a:noFill/>
          <a:ln w="9525">
            <a:solidFill>
              <a:srgbClr val="FF9900"/>
            </a:solidFill>
            <a:miter lim="800000"/>
            <a:headEnd/>
            <a:tailEnd/>
          </a:ln>
        </p:spPr>
        <p:txBody>
          <a:bodyPr/>
          <a:lstStyle/>
          <a:p>
            <a:pPr lvl="1" algn="just" eaLnBrk="1" hangingPunct="1">
              <a:lnSpc>
                <a:spcPct val="130000"/>
              </a:lnSpc>
              <a:buClr>
                <a:schemeClr val="bg2"/>
              </a:buClr>
              <a:buFont typeface="Wingdings" pitchFamily="2" charset="2"/>
              <a:buNone/>
            </a:pPr>
            <a:r>
              <a:rPr lang="en-US" altLang="zh-CN" b="1" dirty="0">
                <a:latin typeface="宋体" charset="-122"/>
              </a:rPr>
              <a:t>   else if(number&lt;a[mid])</a:t>
            </a:r>
          </a:p>
          <a:p>
            <a:pPr lvl="1" eaLnBrk="1" hangingPunct="1">
              <a:lnSpc>
                <a:spcPct val="130000"/>
              </a:lnSpc>
              <a:buClr>
                <a:schemeClr val="bg2"/>
              </a:buClr>
              <a:buFont typeface="Wingdings" pitchFamily="2" charset="2"/>
              <a:buNone/>
            </a:pPr>
            <a:r>
              <a:rPr lang="en-US" altLang="zh-CN" b="1" dirty="0">
                <a:latin typeface="宋体" charset="-122"/>
              </a:rPr>
              <a:t>            low=mid-1;</a:t>
            </a:r>
          </a:p>
          <a:p>
            <a:pPr lvl="1" eaLnBrk="1" hangingPunct="1">
              <a:lnSpc>
                <a:spcPct val="130000"/>
              </a:lnSpc>
              <a:buClr>
                <a:schemeClr val="bg2"/>
              </a:buClr>
              <a:buFont typeface="Wingdings" pitchFamily="2" charset="2"/>
              <a:buNone/>
            </a:pPr>
            <a:r>
              <a:rPr lang="en-US" altLang="zh-CN" b="1" dirty="0">
                <a:latin typeface="宋体" charset="-122"/>
              </a:rPr>
              <a:t>         else</a:t>
            </a:r>
          </a:p>
          <a:p>
            <a:pPr lvl="1" eaLnBrk="1" hangingPunct="1">
              <a:lnSpc>
                <a:spcPct val="130000"/>
              </a:lnSpc>
              <a:buClr>
                <a:schemeClr val="bg2"/>
              </a:buClr>
              <a:buFont typeface="Wingdings" pitchFamily="2" charset="2"/>
              <a:buNone/>
            </a:pPr>
            <a:r>
              <a:rPr lang="en-US" altLang="zh-CN" b="1" dirty="0">
                <a:latin typeface="宋体" charset="-122"/>
              </a:rPr>
              <a:t>            high=mid+1;</a:t>
            </a:r>
          </a:p>
          <a:p>
            <a:pPr lvl="1" eaLnBrk="1" hangingPunct="1">
              <a:lnSpc>
                <a:spcPct val="130000"/>
              </a:lnSpc>
              <a:buClr>
                <a:schemeClr val="bg2"/>
              </a:buClr>
              <a:buFont typeface="Wingdings" pitchFamily="2" charset="2"/>
              <a:buNone/>
            </a:pPr>
            <a:r>
              <a:rPr lang="en-US" altLang="zh-CN" b="1" dirty="0">
                <a:latin typeface="宋体" charset="-122"/>
              </a:rPr>
              <a:t>  }</a:t>
            </a:r>
          </a:p>
          <a:p>
            <a:pPr lvl="1" eaLnBrk="1" hangingPunct="1">
              <a:lnSpc>
                <a:spcPct val="130000"/>
              </a:lnSpc>
              <a:buClr>
                <a:schemeClr val="bg2"/>
              </a:buClr>
              <a:buFont typeface="Wingdings" pitchFamily="2" charset="2"/>
              <a:buNone/>
            </a:pPr>
            <a:r>
              <a:rPr lang="en-US" altLang="zh-CN" b="1" dirty="0">
                <a:latin typeface="宋体" charset="-122"/>
              </a:rPr>
              <a:t>  if(</a:t>
            </a:r>
            <a:r>
              <a:rPr lang="en-US" altLang="zh-CN" b="1" dirty="0" err="1">
                <a:latin typeface="宋体" charset="-122"/>
              </a:rPr>
              <a:t>loca</a:t>
            </a:r>
            <a:r>
              <a:rPr lang="en-US" altLang="zh-CN" b="1" dirty="0">
                <a:latin typeface="宋体" charset="-122"/>
              </a:rPr>
              <a:t>==0&amp;&amp;</a:t>
            </a:r>
            <a:r>
              <a:rPr lang="en-US" altLang="zh-CN" b="1" dirty="0" err="1">
                <a:latin typeface="宋体" charset="-122"/>
              </a:rPr>
              <a:t>loca</a:t>
            </a:r>
            <a:r>
              <a:rPr lang="en-US" altLang="zh-CN" b="1" dirty="0">
                <a:latin typeface="宋体" charset="-122"/>
              </a:rPr>
              <a:t>==-1)</a:t>
            </a:r>
          </a:p>
          <a:p>
            <a:pPr lvl="1" eaLnBrk="1" hangingPunct="1">
              <a:lnSpc>
                <a:spcPct val="130000"/>
              </a:lnSpc>
              <a:buClr>
                <a:schemeClr val="bg2"/>
              </a:buClr>
              <a:buFont typeface="Wingdings" pitchFamily="2" charset="2"/>
              <a:buNone/>
            </a:pPr>
            <a:r>
              <a:rPr lang="en-US" altLang="zh-CN" b="1" dirty="0">
                <a:latin typeface="宋体" charset="-122"/>
              </a:rPr>
              <a:t>     </a:t>
            </a:r>
            <a:r>
              <a:rPr lang="en-US" altLang="zh-CN" b="1" dirty="0" err="1">
                <a:latin typeface="宋体" charset="-122"/>
              </a:rPr>
              <a:t>printf</a:t>
            </a:r>
            <a:r>
              <a:rPr lang="en-US" altLang="zh-CN" b="1" dirty="0">
                <a:latin typeface="宋体" charset="-122"/>
              </a:rPr>
              <a:t>(</a:t>
            </a:r>
            <a:r>
              <a:rPr lang="en-US" altLang="zh-CN" b="1" dirty="0"/>
              <a:t>“</a:t>
            </a:r>
            <a:r>
              <a:rPr lang="en-US" altLang="zh-CN" b="1" dirty="0">
                <a:latin typeface="宋体" charset="-122"/>
              </a:rPr>
              <a:t>%d not in table.\n</a:t>
            </a:r>
            <a:r>
              <a:rPr lang="en-US" altLang="zh-CN" b="1" dirty="0"/>
              <a:t>”</a:t>
            </a:r>
            <a:r>
              <a:rPr lang="en-US" altLang="zh-CN" b="1" dirty="0">
                <a:latin typeface="宋体" charset="-122"/>
              </a:rPr>
              <a:t>, number);</a:t>
            </a:r>
          </a:p>
          <a:p>
            <a:pPr lvl="1" eaLnBrk="1" hangingPunct="1">
              <a:lnSpc>
                <a:spcPct val="130000"/>
              </a:lnSpc>
              <a:buClr>
                <a:schemeClr val="bg2"/>
              </a:buClr>
              <a:buFont typeface="Wingdings" pitchFamily="2" charset="2"/>
              <a:buNone/>
            </a:pPr>
            <a:r>
              <a:rPr lang="en-US" altLang="zh-CN" b="1" dirty="0">
                <a:latin typeface="宋体" charset="-122"/>
              </a:rPr>
              <a:t>   </a:t>
            </a:r>
            <a:r>
              <a:rPr lang="en-US" altLang="zh-CN" b="1" dirty="0" err="1">
                <a:latin typeface="宋体" charset="-122"/>
              </a:rPr>
              <a:t>printf</a:t>
            </a:r>
            <a:r>
              <a:rPr lang="en-US" altLang="zh-CN" b="1" dirty="0">
                <a:latin typeface="宋体" charset="-122"/>
              </a:rPr>
              <a:t>(</a:t>
            </a:r>
            <a:r>
              <a:rPr lang="en-US" altLang="zh-CN" b="1" dirty="0"/>
              <a:t>“</a:t>
            </a:r>
            <a:r>
              <a:rPr lang="en-US" altLang="zh-CN" b="1" dirty="0">
                <a:latin typeface="宋体" charset="-122"/>
              </a:rPr>
              <a:t>continue? Y/N!\n</a:t>
            </a:r>
            <a:r>
              <a:rPr lang="en-US" altLang="zh-CN" b="1" dirty="0"/>
              <a:t>”</a:t>
            </a:r>
            <a:r>
              <a:rPr lang="en-US" altLang="zh-CN" b="1" dirty="0">
                <a:latin typeface="宋体" charset="-122"/>
              </a:rPr>
              <a:t>);</a:t>
            </a:r>
          </a:p>
          <a:p>
            <a:pPr lvl="1" eaLnBrk="1" hangingPunct="1">
              <a:lnSpc>
                <a:spcPct val="130000"/>
              </a:lnSpc>
              <a:buClr>
                <a:schemeClr val="bg2"/>
              </a:buClr>
              <a:buFont typeface="Wingdings" pitchFamily="2" charset="2"/>
              <a:buNone/>
            </a:pPr>
            <a:r>
              <a:rPr lang="en-US" altLang="zh-CN" b="1" dirty="0">
                <a:latin typeface="宋体" charset="-122"/>
              </a:rPr>
              <a:t>   c=</a:t>
            </a:r>
            <a:r>
              <a:rPr lang="en-US" altLang="zh-CN" b="1" dirty="0" err="1">
                <a:latin typeface="宋体" charset="-122"/>
              </a:rPr>
              <a:t>getchar</a:t>
            </a:r>
            <a:r>
              <a:rPr lang="en-US" altLang="zh-CN" b="1" dirty="0">
                <a:latin typeface="宋体" charset="-122"/>
              </a:rPr>
              <a:t>( );</a:t>
            </a:r>
          </a:p>
          <a:p>
            <a:pPr lvl="1" eaLnBrk="1" hangingPunct="1">
              <a:lnSpc>
                <a:spcPct val="130000"/>
              </a:lnSpc>
              <a:buClr>
                <a:schemeClr val="bg2"/>
              </a:buClr>
              <a:buFont typeface="Wingdings" pitchFamily="2" charset="2"/>
              <a:buNone/>
            </a:pPr>
            <a:r>
              <a:rPr lang="en-US" altLang="zh-CN" b="1" dirty="0">
                <a:latin typeface="宋体" charset="-122"/>
              </a:rPr>
              <a:t>   if(c==</a:t>
            </a:r>
            <a:r>
              <a:rPr lang="en-US" altLang="zh-CN" b="1" dirty="0"/>
              <a:t>‘</a:t>
            </a:r>
            <a:r>
              <a:rPr lang="en-US" altLang="zh-CN" b="1" dirty="0">
                <a:latin typeface="宋体" charset="-122"/>
              </a:rPr>
              <a:t>N</a:t>
            </a:r>
            <a:r>
              <a:rPr lang="en-US" altLang="zh-CN" b="1" dirty="0"/>
              <a:t>’</a:t>
            </a:r>
            <a:r>
              <a:rPr lang="en-US" altLang="zh-CN" b="1" dirty="0">
                <a:latin typeface="宋体" charset="-122"/>
              </a:rPr>
              <a:t>||C==</a:t>
            </a:r>
            <a:r>
              <a:rPr lang="en-US" altLang="zh-CN" b="1" dirty="0"/>
              <a:t>‘</a:t>
            </a:r>
            <a:r>
              <a:rPr lang="en-US" altLang="zh-CN" b="1" dirty="0">
                <a:latin typeface="宋体" charset="-122"/>
              </a:rPr>
              <a:t>n</a:t>
            </a:r>
            <a:r>
              <a:rPr lang="en-US" altLang="zh-CN" b="1" dirty="0"/>
              <a:t>’</a:t>
            </a:r>
            <a:r>
              <a:rPr lang="en-US" altLang="zh-CN" b="1" dirty="0">
                <a:latin typeface="宋体" charset="-122"/>
              </a:rPr>
              <a:t>)  flag=0;</a:t>
            </a:r>
          </a:p>
          <a:p>
            <a:pPr lvl="1" eaLnBrk="1" hangingPunct="1">
              <a:lnSpc>
                <a:spcPct val="130000"/>
              </a:lnSpc>
              <a:buClr>
                <a:schemeClr val="bg2"/>
              </a:buClr>
              <a:buFont typeface="Wingdings" pitchFamily="2" charset="2"/>
              <a:buNone/>
            </a:pPr>
            <a:r>
              <a:rPr lang="en-US" altLang="zh-CN" b="1" dirty="0">
                <a:latin typeface="宋体" charset="-122"/>
              </a:rPr>
              <a:t>}</a:t>
            </a:r>
          </a:p>
          <a:p>
            <a:pPr lvl="1" eaLnBrk="1" hangingPunct="1">
              <a:lnSpc>
                <a:spcPct val="90000"/>
              </a:lnSpc>
              <a:buClr>
                <a:schemeClr val="bg2"/>
              </a:buClr>
              <a:buFont typeface="Wingdings" pitchFamily="2" charset="2"/>
              <a:buNone/>
            </a:pPr>
            <a:endParaRPr lang="en-US" altLang="zh-CN" b="1" dirty="0">
              <a:latin typeface="宋体" charset="-122"/>
            </a:endParaRPr>
          </a:p>
        </p:txBody>
      </p:sp>
    </p:spTree>
    <p:extLst>
      <p:ext uri="{BB962C8B-B14F-4D97-AF65-F5344CB8AC3E}">
        <p14:creationId xmlns:p14="http://schemas.microsoft.com/office/powerpoint/2010/main" val="2642890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4">
                                            <p:txEl>
                                              <p:pRg st="0" end="0"/>
                                            </p:txEl>
                                          </p:spTgt>
                                        </p:tgtEl>
                                        <p:attrNameLst>
                                          <p:attrName>style.visibility</p:attrName>
                                        </p:attrNameLst>
                                      </p:cBhvr>
                                      <p:to>
                                        <p:strVal val="visible"/>
                                      </p:to>
                                    </p:set>
                                    <p:anim calcmode="lin" valueType="num">
                                      <p:cBhvr additive="base">
                                        <p:cTn id="7" dur="500" fill="hold"/>
                                        <p:tgtEl>
                                          <p:spTgt spid="1310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4">
                                            <p:txEl>
                                              <p:pRg st="1" end="1"/>
                                            </p:txEl>
                                          </p:spTgt>
                                        </p:tgtEl>
                                        <p:attrNameLst>
                                          <p:attrName>style.visibility</p:attrName>
                                        </p:attrNameLst>
                                      </p:cBhvr>
                                      <p:to>
                                        <p:strVal val="visible"/>
                                      </p:to>
                                    </p:set>
                                    <p:anim calcmode="lin" valueType="num">
                                      <p:cBhvr additive="base">
                                        <p:cTn id="13" dur="500" fill="hold"/>
                                        <p:tgtEl>
                                          <p:spTgt spid="1310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7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74">
                                            <p:txEl>
                                              <p:pRg st="2" end="2"/>
                                            </p:txEl>
                                          </p:spTgt>
                                        </p:tgtEl>
                                        <p:attrNameLst>
                                          <p:attrName>style.visibility</p:attrName>
                                        </p:attrNameLst>
                                      </p:cBhvr>
                                      <p:to>
                                        <p:strVal val="visible"/>
                                      </p:to>
                                    </p:set>
                                    <p:anim calcmode="lin" valueType="num">
                                      <p:cBhvr additive="base">
                                        <p:cTn id="19" dur="500" fill="hold"/>
                                        <p:tgtEl>
                                          <p:spTgt spid="1310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107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1074">
                                            <p:txEl>
                                              <p:pRg st="3" end="3"/>
                                            </p:txEl>
                                          </p:spTgt>
                                        </p:tgtEl>
                                        <p:attrNameLst>
                                          <p:attrName>style.visibility</p:attrName>
                                        </p:attrNameLst>
                                      </p:cBhvr>
                                      <p:to>
                                        <p:strVal val="visible"/>
                                      </p:to>
                                    </p:set>
                                    <p:anim calcmode="lin" valueType="num">
                                      <p:cBhvr additive="base">
                                        <p:cTn id="25" dur="500" fill="hold"/>
                                        <p:tgtEl>
                                          <p:spTgt spid="13107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107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1074">
                                            <p:txEl>
                                              <p:pRg st="4" end="4"/>
                                            </p:txEl>
                                          </p:spTgt>
                                        </p:tgtEl>
                                        <p:attrNameLst>
                                          <p:attrName>style.visibility</p:attrName>
                                        </p:attrNameLst>
                                      </p:cBhvr>
                                      <p:to>
                                        <p:strVal val="visible"/>
                                      </p:to>
                                    </p:set>
                                    <p:anim calcmode="lin" valueType="num">
                                      <p:cBhvr additive="base">
                                        <p:cTn id="31" dur="500" fill="hold"/>
                                        <p:tgtEl>
                                          <p:spTgt spid="13107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107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1074">
                                            <p:txEl>
                                              <p:pRg st="5" end="5"/>
                                            </p:txEl>
                                          </p:spTgt>
                                        </p:tgtEl>
                                        <p:attrNameLst>
                                          <p:attrName>style.visibility</p:attrName>
                                        </p:attrNameLst>
                                      </p:cBhvr>
                                      <p:to>
                                        <p:strVal val="visible"/>
                                      </p:to>
                                    </p:set>
                                    <p:anim calcmode="lin" valueType="num">
                                      <p:cBhvr additive="base">
                                        <p:cTn id="37" dur="500" fill="hold"/>
                                        <p:tgtEl>
                                          <p:spTgt spid="13107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107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1074">
                                            <p:txEl>
                                              <p:pRg st="6" end="6"/>
                                            </p:txEl>
                                          </p:spTgt>
                                        </p:tgtEl>
                                        <p:attrNameLst>
                                          <p:attrName>style.visibility</p:attrName>
                                        </p:attrNameLst>
                                      </p:cBhvr>
                                      <p:to>
                                        <p:strVal val="visible"/>
                                      </p:to>
                                    </p:set>
                                    <p:anim calcmode="lin" valueType="num">
                                      <p:cBhvr additive="base">
                                        <p:cTn id="43" dur="500" fill="hold"/>
                                        <p:tgtEl>
                                          <p:spTgt spid="13107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107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1074">
                                            <p:txEl>
                                              <p:pRg st="7" end="7"/>
                                            </p:txEl>
                                          </p:spTgt>
                                        </p:tgtEl>
                                        <p:attrNameLst>
                                          <p:attrName>style.visibility</p:attrName>
                                        </p:attrNameLst>
                                      </p:cBhvr>
                                      <p:to>
                                        <p:strVal val="visible"/>
                                      </p:to>
                                    </p:set>
                                    <p:anim calcmode="lin" valueType="num">
                                      <p:cBhvr additive="base">
                                        <p:cTn id="49" dur="500" fill="hold"/>
                                        <p:tgtEl>
                                          <p:spTgt spid="13107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1074">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1074">
                                            <p:txEl>
                                              <p:pRg st="8" end="8"/>
                                            </p:txEl>
                                          </p:spTgt>
                                        </p:tgtEl>
                                        <p:attrNameLst>
                                          <p:attrName>style.visibility</p:attrName>
                                        </p:attrNameLst>
                                      </p:cBhvr>
                                      <p:to>
                                        <p:strVal val="visible"/>
                                      </p:to>
                                    </p:set>
                                    <p:anim calcmode="lin" valueType="num">
                                      <p:cBhvr additive="base">
                                        <p:cTn id="55" dur="500" fill="hold"/>
                                        <p:tgtEl>
                                          <p:spTgt spid="13107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1074">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1074">
                                            <p:txEl>
                                              <p:pRg st="9" end="9"/>
                                            </p:txEl>
                                          </p:spTgt>
                                        </p:tgtEl>
                                        <p:attrNameLst>
                                          <p:attrName>style.visibility</p:attrName>
                                        </p:attrNameLst>
                                      </p:cBhvr>
                                      <p:to>
                                        <p:strVal val="visible"/>
                                      </p:to>
                                    </p:set>
                                    <p:anim calcmode="lin" valueType="num">
                                      <p:cBhvr additive="base">
                                        <p:cTn id="61" dur="500" fill="hold"/>
                                        <p:tgtEl>
                                          <p:spTgt spid="13107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1074">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1074">
                                            <p:txEl>
                                              <p:pRg st="10" end="10"/>
                                            </p:txEl>
                                          </p:spTgt>
                                        </p:tgtEl>
                                        <p:attrNameLst>
                                          <p:attrName>style.visibility</p:attrName>
                                        </p:attrNameLst>
                                      </p:cBhvr>
                                      <p:to>
                                        <p:strVal val="visible"/>
                                      </p:to>
                                    </p:set>
                                    <p:anim calcmode="lin" valueType="num">
                                      <p:cBhvr additive="base">
                                        <p:cTn id="67" dur="500" fill="hold"/>
                                        <p:tgtEl>
                                          <p:spTgt spid="13107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1074">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build="p" bldLvl="5"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a:xfrm>
            <a:off x="457200" y="1600200"/>
            <a:ext cx="8482013" cy="4946650"/>
          </a:xfrm>
        </p:spPr>
        <p:txBody>
          <a:bodyPr/>
          <a:lstStyle/>
          <a:p>
            <a:pPr eaLnBrk="1" hangingPunct="1">
              <a:lnSpc>
                <a:spcPct val="90000"/>
              </a:lnSpc>
              <a:defRPr/>
            </a:pPr>
            <a:r>
              <a:rPr lang="en-US" altLang="zh-CN"/>
              <a:t>main()</a:t>
            </a:r>
          </a:p>
          <a:p>
            <a:pPr eaLnBrk="1" hangingPunct="1">
              <a:lnSpc>
                <a:spcPct val="90000"/>
              </a:lnSpc>
              <a:defRPr/>
            </a:pPr>
            <a:r>
              <a:rPr lang="en-US" altLang="zh-CN"/>
              <a:t>{</a:t>
            </a:r>
          </a:p>
          <a:p>
            <a:pPr eaLnBrk="1" hangingPunct="1">
              <a:lnSpc>
                <a:spcPct val="90000"/>
              </a:lnSpc>
              <a:defRPr/>
            </a:pPr>
            <a:r>
              <a:rPr lang="en-US" altLang="zh-CN"/>
              <a:t>    int a[100],n,i=-1,j;</a:t>
            </a:r>
          </a:p>
          <a:p>
            <a:pPr eaLnBrk="1" hangingPunct="1">
              <a:lnSpc>
                <a:spcPct val="90000"/>
              </a:lnSpc>
              <a:defRPr/>
            </a:pPr>
            <a:r>
              <a:rPr lang="en-US" altLang="zh-CN"/>
              <a:t>    scanf("%d",&amp;n);</a:t>
            </a:r>
          </a:p>
          <a:p>
            <a:pPr eaLnBrk="1" hangingPunct="1">
              <a:lnSpc>
                <a:spcPct val="90000"/>
              </a:lnSpc>
              <a:defRPr/>
            </a:pPr>
            <a:r>
              <a:rPr lang="en-US" altLang="zh-CN"/>
              <a:t>    do</a:t>
            </a:r>
          </a:p>
          <a:p>
            <a:pPr eaLnBrk="1" hangingPunct="1">
              <a:lnSpc>
                <a:spcPct val="90000"/>
              </a:lnSpc>
              <a:defRPr/>
            </a:pPr>
            <a:r>
              <a:rPr lang="en-US" altLang="zh-CN"/>
              <a:t>    { a[++i]=n%2; }  while(n/=2); /*</a:t>
            </a:r>
            <a:r>
              <a:rPr lang="zh-CN" altLang="en-US"/>
              <a:t>余数存放*</a:t>
            </a:r>
            <a:r>
              <a:rPr lang="en-US" altLang="zh-CN"/>
              <a:t>/</a:t>
            </a:r>
          </a:p>
          <a:p>
            <a:pPr eaLnBrk="1" hangingPunct="1">
              <a:lnSpc>
                <a:spcPct val="90000"/>
              </a:lnSpc>
              <a:defRPr/>
            </a:pPr>
            <a:r>
              <a:rPr lang="en-US" altLang="zh-CN"/>
              <a:t>    for(j=i;j&gt;=0;j--)</a:t>
            </a:r>
          </a:p>
          <a:p>
            <a:pPr eaLnBrk="1" hangingPunct="1">
              <a:lnSpc>
                <a:spcPct val="90000"/>
              </a:lnSpc>
              <a:defRPr/>
            </a:pPr>
            <a:r>
              <a:rPr lang="en-US" altLang="zh-CN"/>
              <a:t>       printf("%d",a[j]);</a:t>
            </a:r>
          </a:p>
          <a:p>
            <a:pPr eaLnBrk="1" hangingPunct="1">
              <a:lnSpc>
                <a:spcPct val="90000"/>
              </a:lnSpc>
              <a:defRPr/>
            </a:pPr>
            <a:r>
              <a:rPr lang="en-US" altLang="zh-CN"/>
              <a:t>}</a:t>
            </a:r>
          </a:p>
        </p:txBody>
      </p:sp>
      <p:sp>
        <p:nvSpPr>
          <p:cNvPr id="111618" name="Rectangle 2"/>
          <p:cNvSpPr>
            <a:spLocks noGrp="1" noRot="1" noChangeArrowheads="1"/>
          </p:cNvSpPr>
          <p:nvPr>
            <p:ph type="title"/>
          </p:nvPr>
        </p:nvSpPr>
        <p:spPr/>
        <p:txBody>
          <a:bodyPr/>
          <a:lstStyle/>
          <a:p>
            <a:pPr>
              <a:defRPr/>
            </a:pPr>
            <a:r>
              <a:rPr lang="zh-CN" altLang="en-US" sz="3200" dirty="0">
                <a:solidFill>
                  <a:srgbClr val="C00000"/>
                </a:solidFill>
                <a:effectLst/>
              </a:rPr>
              <a:t>十进制数转换成二进制数</a:t>
            </a:r>
          </a:p>
        </p:txBody>
      </p:sp>
    </p:spTree>
    <p:extLst>
      <p:ext uri="{BB962C8B-B14F-4D97-AF65-F5344CB8AC3E}">
        <p14:creationId xmlns:p14="http://schemas.microsoft.com/office/powerpoint/2010/main" val="4528743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246063" y="1600200"/>
            <a:ext cx="8897937" cy="4525963"/>
          </a:xfrm>
        </p:spPr>
        <p:txBody>
          <a:bodyPr>
            <a:normAutofit/>
          </a:bodyPr>
          <a:lstStyle/>
          <a:p>
            <a:pPr marL="109728" indent="0" eaLnBrk="1" hangingPunct="1">
              <a:lnSpc>
                <a:spcPct val="120000"/>
              </a:lnSpc>
              <a:buNone/>
              <a:defRPr/>
            </a:pPr>
            <a:r>
              <a:rPr kumimoji="1" lang="en-US" altLang="zh-CN" sz="2400" dirty="0"/>
              <a:t> </a:t>
            </a:r>
            <a:r>
              <a:rPr kumimoji="1" lang="zh-CN" altLang="en-US" sz="2400" b="1" dirty="0">
                <a:effectLst/>
              </a:rPr>
              <a:t>输入数据</a:t>
            </a:r>
            <a:r>
              <a:rPr kumimoji="1" lang="zh-CN" altLang="en-US" sz="2400" b="1" dirty="0">
                <a:effectLst/>
                <a:sym typeface="Wingdings" pitchFamily="2" charset="2"/>
              </a:rPr>
              <a:t>数组   </a:t>
            </a:r>
            <a:r>
              <a:rPr kumimoji="1" lang="en-US" altLang="zh-CN" sz="2400" b="1" dirty="0">
                <a:effectLst/>
                <a:sym typeface="Wingdings" pitchFamily="2" charset="2"/>
              </a:rPr>
              <a:t>a[</a:t>
            </a:r>
            <a:r>
              <a:rPr kumimoji="1" lang="en-US" altLang="zh-CN" sz="2400" b="1" dirty="0" err="1">
                <a:effectLst/>
                <a:sym typeface="Wingdings" pitchFamily="2" charset="2"/>
              </a:rPr>
              <a:t>i</a:t>
            </a:r>
            <a:r>
              <a:rPr kumimoji="1" lang="en-US" altLang="zh-CN" sz="2400" b="1" dirty="0">
                <a:effectLst/>
                <a:sym typeface="Wingdings" pitchFamily="2" charset="2"/>
              </a:rPr>
              <a:t>] = </a:t>
            </a:r>
            <a:r>
              <a:rPr kumimoji="1" lang="en-US" altLang="zh-CN" sz="2400" b="1" dirty="0" err="1">
                <a:effectLst/>
                <a:sym typeface="Wingdings" pitchFamily="2" charset="2"/>
              </a:rPr>
              <a:t>i</a:t>
            </a:r>
            <a:r>
              <a:rPr kumimoji="1" lang="en-US" altLang="zh-CN" sz="2400" b="1" dirty="0">
                <a:effectLst/>
                <a:sym typeface="Wingdings" pitchFamily="2" charset="2"/>
              </a:rPr>
              <a:t> (</a:t>
            </a:r>
            <a:r>
              <a:rPr kumimoji="1" lang="en-US" altLang="zh-CN" sz="2400" b="1" dirty="0" err="1">
                <a:effectLst/>
                <a:sym typeface="Wingdings" pitchFamily="2" charset="2"/>
              </a:rPr>
              <a:t>i</a:t>
            </a:r>
            <a:r>
              <a:rPr kumimoji="1" lang="en-US" altLang="zh-CN" sz="2400" b="1" dirty="0">
                <a:effectLst/>
                <a:sym typeface="Wingdings" pitchFamily="2" charset="2"/>
              </a:rPr>
              <a:t>=2</a:t>
            </a:r>
            <a:r>
              <a:rPr kumimoji="1" lang="en-US" altLang="zh-CN" sz="2400" b="1" dirty="0">
                <a:effectLst/>
                <a:latin typeface="Arial"/>
                <a:sym typeface="Wingdings" pitchFamily="2" charset="2"/>
              </a:rPr>
              <a:t>……</a:t>
            </a:r>
            <a:r>
              <a:rPr kumimoji="1" lang="en-US" altLang="zh-CN" sz="2400" b="1" dirty="0">
                <a:effectLst/>
                <a:sym typeface="Wingdings" pitchFamily="2" charset="2"/>
              </a:rPr>
              <a:t>100)     </a:t>
            </a:r>
          </a:p>
          <a:p>
            <a:pPr marL="109728" indent="0" eaLnBrk="1" hangingPunct="1">
              <a:lnSpc>
                <a:spcPct val="120000"/>
              </a:lnSpc>
              <a:buNone/>
              <a:defRPr/>
            </a:pPr>
            <a:endParaRPr kumimoji="1" lang="en-US" altLang="zh-CN" sz="2400" b="1" dirty="0">
              <a:effectLst/>
              <a:sym typeface="Wingdings" pitchFamily="2" charset="2"/>
            </a:endParaRPr>
          </a:p>
          <a:p>
            <a:pPr eaLnBrk="1" hangingPunct="1">
              <a:lnSpc>
                <a:spcPct val="120000"/>
              </a:lnSpc>
              <a:buSzPct val="100000"/>
              <a:buFont typeface="Lucida Sans Unicode" panose="020B0602030504020204" pitchFamily="34" charset="0"/>
              <a:buChar char="‣"/>
              <a:defRPr/>
            </a:pPr>
            <a:r>
              <a:rPr kumimoji="1" lang="en-US" altLang="zh-CN" sz="2400" b="1" dirty="0">
                <a:effectLst/>
                <a:sym typeface="Wingdings" pitchFamily="2" charset="2"/>
              </a:rPr>
              <a:t>   for(</a:t>
            </a:r>
            <a:r>
              <a:rPr kumimoji="1" lang="en-US" altLang="zh-CN" sz="2400" b="1" dirty="0" err="1">
                <a:effectLst/>
                <a:sym typeface="Wingdings" pitchFamily="2" charset="2"/>
              </a:rPr>
              <a:t>i</a:t>
            </a:r>
            <a:r>
              <a:rPr kumimoji="1" lang="en-US" altLang="zh-CN" sz="2400" b="1" dirty="0">
                <a:effectLst/>
                <a:sym typeface="Wingdings" pitchFamily="2" charset="2"/>
              </a:rPr>
              <a:t>=2;i&lt; sqrt(100);</a:t>
            </a:r>
            <a:r>
              <a:rPr kumimoji="1" lang="en-US" altLang="zh-CN" sz="2400" b="1" dirty="0" err="1">
                <a:effectLst/>
                <a:sym typeface="Wingdings" pitchFamily="2" charset="2"/>
              </a:rPr>
              <a:t>i</a:t>
            </a:r>
            <a:r>
              <a:rPr kumimoji="1" lang="en-US" altLang="zh-CN" sz="2400" b="1" dirty="0">
                <a:effectLst/>
                <a:sym typeface="Wingdings" pitchFamily="2" charset="2"/>
              </a:rPr>
              <a:t>++)   </a:t>
            </a:r>
            <a:r>
              <a:rPr kumimoji="1" lang="en-US" altLang="zh-CN" sz="2400" b="1" dirty="0">
                <a:solidFill>
                  <a:srgbClr val="FF0000"/>
                </a:solidFill>
                <a:effectLst/>
                <a:sym typeface="Wingdings" pitchFamily="2" charset="2"/>
              </a:rPr>
              <a:t>/*</a:t>
            </a:r>
            <a:r>
              <a:rPr kumimoji="1" lang="en-US" altLang="zh-CN" sz="2400" b="1" dirty="0" err="1">
                <a:solidFill>
                  <a:srgbClr val="FF0000"/>
                </a:solidFill>
                <a:effectLst/>
                <a:sym typeface="Wingdings" pitchFamily="2" charset="2"/>
              </a:rPr>
              <a:t>i</a:t>
            </a:r>
            <a:r>
              <a:rPr kumimoji="1" lang="zh-CN" altLang="en-US" sz="2400" b="1" dirty="0">
                <a:solidFill>
                  <a:srgbClr val="FF0000"/>
                </a:solidFill>
                <a:effectLst/>
                <a:sym typeface="Wingdings" pitchFamily="2" charset="2"/>
              </a:rPr>
              <a:t>作为除数*</a:t>
            </a:r>
            <a:r>
              <a:rPr kumimoji="1" lang="en-US" altLang="zh-CN" sz="2400" b="1" dirty="0">
                <a:solidFill>
                  <a:srgbClr val="FF0000"/>
                </a:solidFill>
                <a:effectLst/>
                <a:sym typeface="Wingdings" pitchFamily="2" charset="2"/>
              </a:rPr>
              <a:t>/</a:t>
            </a:r>
          </a:p>
          <a:p>
            <a:pPr eaLnBrk="1" hangingPunct="1">
              <a:lnSpc>
                <a:spcPct val="120000"/>
              </a:lnSpc>
              <a:buSzPct val="100000"/>
              <a:buFont typeface="Lucida Sans Unicode" panose="020B0602030504020204" pitchFamily="34" charset="0"/>
              <a:buChar char="‣"/>
              <a:defRPr/>
            </a:pPr>
            <a:r>
              <a:rPr kumimoji="1" lang="en-US" altLang="zh-CN" sz="2400" b="1" dirty="0">
                <a:effectLst/>
                <a:sym typeface="Wingdings" pitchFamily="2" charset="2"/>
              </a:rPr>
              <a:t>           for(j=i+1;j&lt;=100;j++) </a:t>
            </a:r>
            <a:r>
              <a:rPr kumimoji="1" lang="en-US" altLang="zh-CN" sz="2400" b="1" dirty="0">
                <a:solidFill>
                  <a:srgbClr val="FF0000"/>
                </a:solidFill>
                <a:effectLst/>
                <a:sym typeface="Wingdings" pitchFamily="2" charset="2"/>
              </a:rPr>
              <a:t>/*a[j]</a:t>
            </a:r>
            <a:r>
              <a:rPr kumimoji="1" lang="zh-CN" altLang="en-US" sz="2400" b="1" dirty="0">
                <a:solidFill>
                  <a:srgbClr val="FF0000"/>
                </a:solidFill>
                <a:effectLst/>
                <a:sym typeface="Wingdings" pitchFamily="2" charset="2"/>
              </a:rPr>
              <a:t>表示</a:t>
            </a:r>
            <a:r>
              <a:rPr kumimoji="1" lang="en-US" altLang="zh-CN" sz="2400" b="1" dirty="0">
                <a:solidFill>
                  <a:srgbClr val="FF0000"/>
                </a:solidFill>
                <a:effectLst/>
                <a:sym typeface="Wingdings" pitchFamily="2" charset="2"/>
              </a:rPr>
              <a:t>100</a:t>
            </a:r>
            <a:r>
              <a:rPr kumimoji="1" lang="zh-CN" altLang="en-US" sz="2400" b="1" dirty="0">
                <a:solidFill>
                  <a:srgbClr val="FF0000"/>
                </a:solidFill>
                <a:effectLst/>
                <a:sym typeface="Wingdings" pitchFamily="2" charset="2"/>
              </a:rPr>
              <a:t>内的素数*</a:t>
            </a:r>
            <a:r>
              <a:rPr kumimoji="1" lang="en-US" altLang="zh-CN" sz="2400" b="1" dirty="0">
                <a:solidFill>
                  <a:srgbClr val="FF0000"/>
                </a:solidFill>
                <a:effectLst/>
                <a:sym typeface="Wingdings" pitchFamily="2" charset="2"/>
              </a:rPr>
              <a:t>/</a:t>
            </a:r>
          </a:p>
          <a:p>
            <a:pPr eaLnBrk="1" hangingPunct="1">
              <a:lnSpc>
                <a:spcPct val="120000"/>
              </a:lnSpc>
              <a:buSzPct val="100000"/>
              <a:buFont typeface="Lucida Sans Unicode" panose="020B0602030504020204" pitchFamily="34" charset="0"/>
              <a:buChar char="‣"/>
              <a:defRPr/>
            </a:pPr>
            <a:r>
              <a:rPr kumimoji="1" lang="en-US" altLang="zh-CN" sz="2400" b="1" dirty="0">
                <a:effectLst/>
                <a:sym typeface="Wingdings" pitchFamily="2" charset="2"/>
              </a:rPr>
              <a:t>            {</a:t>
            </a:r>
          </a:p>
          <a:p>
            <a:pPr eaLnBrk="1" hangingPunct="1">
              <a:lnSpc>
                <a:spcPct val="120000"/>
              </a:lnSpc>
              <a:buSzPct val="100000"/>
              <a:buFont typeface="Lucida Sans Unicode" panose="020B0602030504020204" pitchFamily="34" charset="0"/>
              <a:buChar char="‣"/>
              <a:defRPr/>
            </a:pPr>
            <a:r>
              <a:rPr kumimoji="1" lang="en-US" altLang="zh-CN" sz="2400" b="1" dirty="0">
                <a:effectLst/>
                <a:sym typeface="Wingdings" pitchFamily="2" charset="2"/>
              </a:rPr>
              <a:t>                 if(a[</a:t>
            </a:r>
            <a:r>
              <a:rPr kumimoji="1" lang="en-US" altLang="zh-CN" sz="2400" b="1" dirty="0" err="1">
                <a:effectLst/>
                <a:sym typeface="Wingdings" pitchFamily="2" charset="2"/>
              </a:rPr>
              <a:t>i</a:t>
            </a:r>
            <a:r>
              <a:rPr kumimoji="1" lang="en-US" altLang="zh-CN" sz="2400" b="1" dirty="0">
                <a:effectLst/>
                <a:sym typeface="Wingdings" pitchFamily="2" charset="2"/>
              </a:rPr>
              <a:t>]!=0&amp;&amp;a[j]!=0)</a:t>
            </a:r>
            <a:endParaRPr kumimoji="1" lang="en-US" altLang="zh-CN" sz="2400" b="1" dirty="0">
              <a:solidFill>
                <a:srgbClr val="FF0000"/>
              </a:solidFill>
              <a:effectLst/>
              <a:sym typeface="Wingdings" pitchFamily="2" charset="2"/>
            </a:endParaRPr>
          </a:p>
          <a:p>
            <a:pPr eaLnBrk="1" hangingPunct="1">
              <a:lnSpc>
                <a:spcPct val="120000"/>
              </a:lnSpc>
              <a:buSzPct val="100000"/>
              <a:buFont typeface="Lucida Sans Unicode" panose="020B0602030504020204" pitchFamily="34" charset="0"/>
              <a:buChar char="‣"/>
              <a:defRPr/>
            </a:pPr>
            <a:r>
              <a:rPr kumimoji="1" lang="en-US" altLang="zh-CN" sz="2400" b="1" dirty="0">
                <a:effectLst/>
                <a:sym typeface="Wingdings" pitchFamily="2" charset="2"/>
              </a:rPr>
              <a:t>                    if(a[j]%a[</a:t>
            </a:r>
            <a:r>
              <a:rPr kumimoji="1" lang="en-US" altLang="zh-CN" sz="2400" b="1" dirty="0" err="1">
                <a:effectLst/>
                <a:sym typeface="Wingdings" pitchFamily="2" charset="2"/>
              </a:rPr>
              <a:t>i</a:t>
            </a:r>
            <a:r>
              <a:rPr kumimoji="1" lang="en-US" altLang="zh-CN" sz="2400" b="1" dirty="0">
                <a:effectLst/>
                <a:sym typeface="Wingdings" pitchFamily="2" charset="2"/>
              </a:rPr>
              <a:t>]==0)</a:t>
            </a:r>
          </a:p>
          <a:p>
            <a:pPr eaLnBrk="1" hangingPunct="1">
              <a:lnSpc>
                <a:spcPct val="120000"/>
              </a:lnSpc>
              <a:buSzPct val="100000"/>
              <a:buFont typeface="Lucida Sans Unicode" panose="020B0602030504020204" pitchFamily="34" charset="0"/>
              <a:buChar char="‣"/>
              <a:defRPr/>
            </a:pPr>
            <a:r>
              <a:rPr kumimoji="1" lang="en-US" altLang="zh-CN" sz="2400" b="1" dirty="0">
                <a:effectLst/>
                <a:sym typeface="Wingdings" pitchFamily="2" charset="2"/>
              </a:rPr>
              <a:t>                       a[j]=0;    </a:t>
            </a:r>
            <a:r>
              <a:rPr kumimoji="1" lang="en-US" altLang="zh-CN" sz="2400" b="1" dirty="0">
                <a:solidFill>
                  <a:srgbClr val="FF0000"/>
                </a:solidFill>
                <a:effectLst/>
                <a:sym typeface="Wingdings" pitchFamily="2" charset="2"/>
              </a:rPr>
              <a:t>/*a[j]=0</a:t>
            </a:r>
            <a:r>
              <a:rPr kumimoji="1" lang="zh-CN" altLang="en-US" sz="2400" b="1" dirty="0">
                <a:solidFill>
                  <a:srgbClr val="FF0000"/>
                </a:solidFill>
                <a:effectLst/>
                <a:sym typeface="Wingdings" pitchFamily="2" charset="2"/>
              </a:rPr>
              <a:t>表示有整除的数*</a:t>
            </a:r>
            <a:r>
              <a:rPr kumimoji="1" lang="en-US" altLang="zh-CN" sz="2400" b="1" dirty="0">
                <a:solidFill>
                  <a:srgbClr val="FF0000"/>
                </a:solidFill>
                <a:effectLst/>
                <a:sym typeface="Wingdings" pitchFamily="2" charset="2"/>
              </a:rPr>
              <a:t>/</a:t>
            </a:r>
            <a:endParaRPr kumimoji="1" lang="en-US" altLang="zh-CN" sz="2400" b="1" dirty="0">
              <a:effectLst/>
              <a:sym typeface="Wingdings" pitchFamily="2" charset="2"/>
            </a:endParaRPr>
          </a:p>
          <a:p>
            <a:pPr eaLnBrk="1" hangingPunct="1">
              <a:lnSpc>
                <a:spcPct val="120000"/>
              </a:lnSpc>
              <a:buSzPct val="100000"/>
              <a:buFont typeface="Lucida Sans Unicode" panose="020B0602030504020204" pitchFamily="34" charset="0"/>
              <a:buChar char="‣"/>
              <a:defRPr/>
            </a:pPr>
            <a:r>
              <a:rPr kumimoji="1" lang="en-US" altLang="zh-CN" sz="2400" b="1" dirty="0">
                <a:effectLst/>
                <a:sym typeface="Wingdings" pitchFamily="2" charset="2"/>
              </a:rPr>
              <a:t>             }</a:t>
            </a:r>
          </a:p>
        </p:txBody>
      </p:sp>
      <p:sp>
        <p:nvSpPr>
          <p:cNvPr id="112642" name="Rectangle 2"/>
          <p:cNvSpPr>
            <a:spLocks noGrp="1" noRot="1" noChangeArrowheads="1"/>
          </p:cNvSpPr>
          <p:nvPr>
            <p:ph type="title"/>
          </p:nvPr>
        </p:nvSpPr>
        <p:spPr/>
        <p:txBody>
          <a:bodyPr/>
          <a:lstStyle/>
          <a:p>
            <a:pPr eaLnBrk="1" hangingPunct="1">
              <a:defRPr/>
            </a:pPr>
            <a:r>
              <a:rPr lang="zh-CN" altLang="en-US" sz="3200" dirty="0">
                <a:solidFill>
                  <a:srgbClr val="C00000"/>
                </a:solidFill>
                <a:effectLst/>
              </a:rPr>
              <a:t>用筛选法求</a:t>
            </a:r>
            <a:r>
              <a:rPr lang="en-US" altLang="zh-CN" sz="3200" dirty="0">
                <a:solidFill>
                  <a:srgbClr val="C00000"/>
                </a:solidFill>
                <a:effectLst/>
              </a:rPr>
              <a:t>100</a:t>
            </a:r>
            <a:r>
              <a:rPr lang="zh-CN" altLang="en-US" sz="3200" dirty="0">
                <a:solidFill>
                  <a:srgbClr val="C00000"/>
                </a:solidFill>
                <a:effectLst/>
              </a:rPr>
              <a:t>以内的素数</a:t>
            </a:r>
          </a:p>
        </p:txBody>
      </p:sp>
    </p:spTree>
    <p:extLst>
      <p:ext uri="{BB962C8B-B14F-4D97-AF65-F5344CB8AC3E}">
        <p14:creationId xmlns:p14="http://schemas.microsoft.com/office/powerpoint/2010/main" val="3069208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a:xfrm>
            <a:off x="457200" y="1526541"/>
            <a:ext cx="7526338" cy="4620260"/>
          </a:xfrm>
        </p:spPr>
        <p:txBody>
          <a:bodyPr>
            <a:normAutofit lnSpcReduction="10000"/>
          </a:bodyPr>
          <a:lstStyle/>
          <a:p>
            <a:pPr eaLnBrk="1" hangingPunct="1">
              <a:lnSpc>
                <a:spcPct val="120000"/>
              </a:lnSpc>
              <a:defRPr/>
            </a:pPr>
            <a:r>
              <a:rPr lang="en-US" altLang="zh-CN" sz="2400" dirty="0"/>
              <a:t>main( )    /*</a:t>
            </a:r>
            <a:r>
              <a:rPr lang="zh-CN" altLang="en-US" sz="2400" dirty="0"/>
              <a:t>假设从小到大的排序*</a:t>
            </a:r>
            <a:r>
              <a:rPr lang="en-US" altLang="zh-CN" sz="2400" dirty="0"/>
              <a:t>/</a:t>
            </a:r>
          </a:p>
          <a:p>
            <a:pPr eaLnBrk="1" hangingPunct="1">
              <a:lnSpc>
                <a:spcPct val="120000"/>
              </a:lnSpc>
              <a:defRPr/>
            </a:pPr>
            <a:r>
              <a:rPr lang="en-US" altLang="zh-CN" sz="2400" dirty="0"/>
              <a:t>{</a:t>
            </a:r>
          </a:p>
          <a:p>
            <a:pPr eaLnBrk="1" hangingPunct="1">
              <a:lnSpc>
                <a:spcPct val="120000"/>
              </a:lnSpc>
              <a:defRPr/>
            </a:pPr>
            <a:r>
              <a:rPr lang="en-US" altLang="zh-CN" sz="2400" dirty="0"/>
              <a:t>    int a[100],</a:t>
            </a:r>
            <a:r>
              <a:rPr lang="en-US" altLang="zh-CN" sz="2400" dirty="0" err="1"/>
              <a:t>i,n,number</a:t>
            </a:r>
            <a:r>
              <a:rPr lang="en-US" altLang="zh-CN" sz="2400" dirty="0"/>
              <a:t>;</a:t>
            </a:r>
          </a:p>
          <a:p>
            <a:pPr eaLnBrk="1" hangingPunct="1">
              <a:lnSpc>
                <a:spcPct val="120000"/>
              </a:lnSpc>
              <a:defRPr/>
            </a:pPr>
            <a:r>
              <a:rPr lang="en-US" altLang="zh-CN" sz="2400" dirty="0"/>
              <a:t>    </a:t>
            </a:r>
            <a:r>
              <a:rPr lang="en-US" altLang="zh-CN" sz="2400" dirty="0" err="1"/>
              <a:t>printf</a:t>
            </a:r>
            <a:r>
              <a:rPr lang="en-US" altLang="zh-CN" sz="2400" dirty="0"/>
              <a:t>(</a:t>
            </a:r>
            <a:r>
              <a:rPr lang="en-US" altLang="zh-CN" sz="2400" dirty="0">
                <a:latin typeface="Arial"/>
              </a:rPr>
              <a:t>“</a:t>
            </a:r>
            <a:r>
              <a:rPr lang="en-US" altLang="zh-CN" sz="2400" dirty="0"/>
              <a:t>input n:</a:t>
            </a:r>
            <a:r>
              <a:rPr lang="en-US" altLang="zh-CN" sz="2400" dirty="0">
                <a:latin typeface="Arial"/>
              </a:rPr>
              <a:t>”</a:t>
            </a:r>
            <a:r>
              <a:rPr lang="en-US" altLang="zh-CN" sz="2400" dirty="0"/>
              <a:t>); /*n</a:t>
            </a:r>
            <a:r>
              <a:rPr lang="zh-CN" altLang="en-US" sz="2400" dirty="0"/>
              <a:t>个排好序的数*</a:t>
            </a:r>
            <a:r>
              <a:rPr lang="en-US" altLang="zh-CN" sz="2400" dirty="0"/>
              <a:t>/</a:t>
            </a:r>
          </a:p>
          <a:p>
            <a:pPr eaLnBrk="1" hangingPunct="1">
              <a:lnSpc>
                <a:spcPct val="120000"/>
              </a:lnSpc>
              <a:defRPr/>
            </a:pPr>
            <a:r>
              <a:rPr lang="en-US" altLang="zh-CN" sz="2400" dirty="0"/>
              <a:t>    </a:t>
            </a:r>
            <a:r>
              <a:rPr lang="en-US" altLang="zh-CN" sz="2400" dirty="0" err="1"/>
              <a:t>scanf</a:t>
            </a:r>
            <a:r>
              <a:rPr lang="en-US" altLang="zh-CN" sz="2400" dirty="0"/>
              <a:t>("%</a:t>
            </a:r>
            <a:r>
              <a:rPr lang="en-US" altLang="zh-CN" sz="2400" dirty="0" err="1"/>
              <a:t>d",&amp;n</a:t>
            </a:r>
            <a:r>
              <a:rPr lang="en-US" altLang="zh-CN" sz="2400" dirty="0"/>
              <a:t>);</a:t>
            </a:r>
          </a:p>
          <a:p>
            <a:pPr eaLnBrk="1" hangingPunct="1">
              <a:lnSpc>
                <a:spcPct val="120000"/>
              </a:lnSpc>
              <a:defRPr/>
            </a:pPr>
            <a:r>
              <a:rPr lang="en-US" altLang="zh-CN" sz="2400" dirty="0"/>
              <a:t>    for(</a:t>
            </a:r>
            <a:r>
              <a:rPr lang="en-US" altLang="zh-CN" sz="2400" dirty="0" err="1"/>
              <a:t>i</a:t>
            </a:r>
            <a:r>
              <a:rPr lang="en-US" altLang="zh-CN" sz="2400" dirty="0"/>
              <a:t>=0;i&lt;</a:t>
            </a:r>
            <a:r>
              <a:rPr lang="en-US" altLang="zh-CN" sz="2400" dirty="0" err="1"/>
              <a:t>n;i</a:t>
            </a:r>
            <a:r>
              <a:rPr lang="en-US" altLang="zh-CN" sz="2400" dirty="0"/>
              <a:t>++)</a:t>
            </a:r>
          </a:p>
          <a:p>
            <a:pPr eaLnBrk="1" hangingPunct="1">
              <a:lnSpc>
                <a:spcPct val="120000"/>
              </a:lnSpc>
              <a:defRPr/>
            </a:pPr>
            <a:r>
              <a:rPr lang="en-US" altLang="zh-CN" sz="2400" dirty="0"/>
              <a:t>    {  </a:t>
            </a:r>
            <a:r>
              <a:rPr lang="en-US" altLang="zh-CN" sz="2400" dirty="0" err="1"/>
              <a:t>scanf</a:t>
            </a:r>
            <a:r>
              <a:rPr lang="en-US" altLang="zh-CN" sz="2400" dirty="0"/>
              <a:t>(</a:t>
            </a:r>
            <a:r>
              <a:rPr lang="en-US" altLang="zh-CN" sz="2400" dirty="0">
                <a:latin typeface="Arial"/>
              </a:rPr>
              <a:t>“</a:t>
            </a:r>
            <a:r>
              <a:rPr lang="en-US" altLang="zh-CN" sz="2400" dirty="0"/>
              <a:t>%</a:t>
            </a:r>
            <a:r>
              <a:rPr lang="en-US" altLang="zh-CN" sz="2400" dirty="0" err="1"/>
              <a:t>d</a:t>
            </a:r>
            <a:r>
              <a:rPr lang="en-US" altLang="zh-CN" sz="2400" dirty="0" err="1">
                <a:latin typeface="Arial"/>
              </a:rPr>
              <a:t>”</a:t>
            </a:r>
            <a:r>
              <a:rPr lang="en-US" altLang="zh-CN" sz="2400" dirty="0" err="1"/>
              <a:t>,&amp;a</a:t>
            </a:r>
            <a:r>
              <a:rPr lang="en-US" altLang="zh-CN" sz="2400" dirty="0"/>
              <a:t>[</a:t>
            </a:r>
            <a:r>
              <a:rPr lang="en-US" altLang="zh-CN" sz="2400" dirty="0" err="1"/>
              <a:t>i</a:t>
            </a:r>
            <a:r>
              <a:rPr lang="en-US" altLang="zh-CN" sz="2400" dirty="0"/>
              <a:t>]);  } /*</a:t>
            </a:r>
            <a:r>
              <a:rPr lang="zh-CN" altLang="en-US" sz="2400" dirty="0"/>
              <a:t>输入数组*</a:t>
            </a:r>
            <a:r>
              <a:rPr lang="en-US" altLang="zh-CN" sz="2400" dirty="0"/>
              <a:t>/</a:t>
            </a:r>
          </a:p>
          <a:p>
            <a:pPr eaLnBrk="1" hangingPunct="1">
              <a:lnSpc>
                <a:spcPct val="120000"/>
              </a:lnSpc>
              <a:defRPr/>
            </a:pPr>
            <a:r>
              <a:rPr lang="en-US" altLang="zh-CN" sz="2400" dirty="0"/>
              <a:t>     </a:t>
            </a:r>
            <a:r>
              <a:rPr lang="en-US" altLang="zh-CN" sz="2400" dirty="0" err="1"/>
              <a:t>printf</a:t>
            </a:r>
            <a:r>
              <a:rPr lang="en-US" altLang="zh-CN" sz="2400" dirty="0"/>
              <a:t>("\</a:t>
            </a:r>
            <a:r>
              <a:rPr lang="en-US" altLang="zh-CN" sz="2400" dirty="0" err="1"/>
              <a:t>ninput</a:t>
            </a:r>
            <a:r>
              <a:rPr lang="en-US" altLang="zh-CN" sz="2400" dirty="0"/>
              <a:t> number:");</a:t>
            </a:r>
          </a:p>
          <a:p>
            <a:pPr eaLnBrk="1" hangingPunct="1">
              <a:lnSpc>
                <a:spcPct val="120000"/>
              </a:lnSpc>
              <a:defRPr/>
            </a:pPr>
            <a:r>
              <a:rPr lang="en-US" altLang="zh-CN" sz="2400" dirty="0"/>
              <a:t>    </a:t>
            </a:r>
            <a:r>
              <a:rPr lang="en-US" altLang="zh-CN" sz="2400" dirty="0" err="1"/>
              <a:t>scanf</a:t>
            </a:r>
            <a:r>
              <a:rPr lang="en-US" altLang="zh-CN" sz="2400" dirty="0"/>
              <a:t>(</a:t>
            </a:r>
            <a:r>
              <a:rPr lang="en-US" altLang="zh-CN" sz="2400" dirty="0">
                <a:latin typeface="Arial"/>
              </a:rPr>
              <a:t>“</a:t>
            </a:r>
            <a:r>
              <a:rPr lang="en-US" altLang="zh-CN" sz="2400" dirty="0"/>
              <a:t>%</a:t>
            </a:r>
            <a:r>
              <a:rPr lang="en-US" altLang="zh-CN" sz="2400" dirty="0" err="1"/>
              <a:t>d</a:t>
            </a:r>
            <a:r>
              <a:rPr lang="en-US" altLang="zh-CN" sz="2400" dirty="0" err="1">
                <a:latin typeface="Arial"/>
              </a:rPr>
              <a:t>”</a:t>
            </a:r>
            <a:r>
              <a:rPr lang="en-US" altLang="zh-CN" sz="2400" dirty="0" err="1"/>
              <a:t>,&amp;number</a:t>
            </a:r>
            <a:r>
              <a:rPr lang="en-US" altLang="zh-CN" sz="2400" dirty="0"/>
              <a:t>);  /*</a:t>
            </a:r>
            <a:r>
              <a:rPr lang="zh-CN" altLang="en-US" sz="2400" dirty="0"/>
              <a:t>输入的新数*</a:t>
            </a:r>
            <a:r>
              <a:rPr lang="en-US" altLang="zh-CN" sz="2400" dirty="0"/>
              <a:t>/</a:t>
            </a:r>
          </a:p>
          <a:p>
            <a:pPr eaLnBrk="1" hangingPunct="1">
              <a:buFont typeface="Wingdings" pitchFamily="2" charset="2"/>
              <a:buNone/>
              <a:defRPr/>
            </a:pPr>
            <a:r>
              <a:rPr lang="en-US" altLang="zh-CN" sz="2800" dirty="0"/>
              <a:t> </a:t>
            </a:r>
          </a:p>
        </p:txBody>
      </p:sp>
      <p:sp>
        <p:nvSpPr>
          <p:cNvPr id="113666" name="Rectangle 2"/>
          <p:cNvSpPr>
            <a:spLocks noGrp="1" noRot="1" noChangeArrowheads="1"/>
          </p:cNvSpPr>
          <p:nvPr>
            <p:ph type="title"/>
          </p:nvPr>
        </p:nvSpPr>
        <p:spPr>
          <a:xfrm>
            <a:off x="457200" y="383541"/>
            <a:ext cx="8229600" cy="1143000"/>
          </a:xfrm>
        </p:spPr>
        <p:txBody>
          <a:bodyPr/>
          <a:lstStyle/>
          <a:p>
            <a:pPr eaLnBrk="1" hangingPunct="1">
              <a:defRPr/>
            </a:pPr>
            <a:r>
              <a:rPr lang="zh-CN" altLang="en-US" sz="3200" dirty="0">
                <a:solidFill>
                  <a:srgbClr val="C00000"/>
                </a:solidFill>
                <a:effectLst/>
              </a:rPr>
              <a:t>在已排序好的数组中插入新数</a:t>
            </a:r>
          </a:p>
        </p:txBody>
      </p:sp>
    </p:spTree>
    <p:extLst>
      <p:ext uri="{BB962C8B-B14F-4D97-AF65-F5344CB8AC3E}">
        <p14:creationId xmlns:p14="http://schemas.microsoft.com/office/powerpoint/2010/main" val="1045998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defRPr/>
            </a:pPr>
            <a:r>
              <a:rPr lang="zh-CN" altLang="en-US" sz="3200" dirty="0">
                <a:solidFill>
                  <a:srgbClr val="C00000"/>
                </a:solidFill>
                <a:effectLst/>
              </a:rPr>
              <a:t>在已排序好的数组中插入新数</a:t>
            </a:r>
          </a:p>
        </p:txBody>
      </p:sp>
      <p:sp>
        <p:nvSpPr>
          <p:cNvPr id="144388" name="Rectangle 4"/>
          <p:cNvSpPr>
            <a:spLocks noChangeArrowheads="1"/>
          </p:cNvSpPr>
          <p:nvPr/>
        </p:nvSpPr>
        <p:spPr bwMode="auto">
          <a:xfrm>
            <a:off x="1068388" y="1550988"/>
            <a:ext cx="7091362" cy="4502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nSpc>
                <a:spcPct val="120000"/>
              </a:lnSpc>
              <a:defRPr/>
            </a:pPr>
            <a:r>
              <a:rPr lang="en-US" altLang="zh-CN" sz="2400" dirty="0">
                <a:latin typeface="+mn-lt"/>
                <a:ea typeface="+mn-ea"/>
              </a:rPr>
              <a:t>for(</a:t>
            </a:r>
            <a:r>
              <a:rPr lang="en-US" altLang="zh-CN" sz="2400" dirty="0" err="1">
                <a:latin typeface="+mn-lt"/>
                <a:ea typeface="+mn-ea"/>
              </a:rPr>
              <a:t>i</a:t>
            </a:r>
            <a:r>
              <a:rPr lang="en-US" altLang="zh-CN" sz="2400" dirty="0">
                <a:latin typeface="+mn-lt"/>
                <a:ea typeface="+mn-ea"/>
              </a:rPr>
              <a:t>=n-1;a[</a:t>
            </a:r>
            <a:r>
              <a:rPr lang="en-US" altLang="zh-CN" sz="2400" dirty="0" err="1">
                <a:latin typeface="+mn-lt"/>
                <a:ea typeface="+mn-ea"/>
              </a:rPr>
              <a:t>i</a:t>
            </a:r>
            <a:r>
              <a:rPr lang="en-US" altLang="zh-CN" sz="2400" dirty="0">
                <a:latin typeface="+mn-lt"/>
                <a:ea typeface="+mn-ea"/>
              </a:rPr>
              <a:t>]&gt;=number&amp;&amp;</a:t>
            </a:r>
            <a:r>
              <a:rPr lang="en-US" altLang="zh-CN" sz="2400" dirty="0" err="1">
                <a:latin typeface="+mn-lt"/>
                <a:ea typeface="+mn-ea"/>
              </a:rPr>
              <a:t>i</a:t>
            </a:r>
            <a:r>
              <a:rPr lang="en-US" altLang="zh-CN" sz="2400" dirty="0">
                <a:latin typeface="+mn-lt"/>
                <a:ea typeface="+mn-ea"/>
              </a:rPr>
              <a:t>&gt;=0;i--)</a:t>
            </a:r>
          </a:p>
          <a:p>
            <a:pPr>
              <a:lnSpc>
                <a:spcPct val="120000"/>
              </a:lnSpc>
              <a:defRPr/>
            </a:pPr>
            <a:r>
              <a:rPr lang="en-US" altLang="zh-CN" sz="2400" dirty="0">
                <a:latin typeface="+mn-lt"/>
                <a:ea typeface="+mn-ea"/>
              </a:rPr>
              <a:t> {    a[i+1]=a[</a:t>
            </a:r>
            <a:r>
              <a:rPr lang="en-US" altLang="zh-CN" sz="2400" dirty="0" err="1">
                <a:latin typeface="+mn-lt"/>
                <a:ea typeface="+mn-ea"/>
              </a:rPr>
              <a:t>i</a:t>
            </a:r>
            <a:r>
              <a:rPr lang="en-US" altLang="zh-CN" sz="2400" dirty="0">
                <a:latin typeface="+mn-lt"/>
                <a:ea typeface="+mn-ea"/>
              </a:rPr>
              <a:t>];   } /*</a:t>
            </a:r>
            <a:r>
              <a:rPr lang="zh-CN" altLang="en-US" sz="2400" dirty="0">
                <a:latin typeface="+mn-lt"/>
                <a:ea typeface="+mn-ea"/>
              </a:rPr>
              <a:t>找到插入数字的前一个 </a:t>
            </a:r>
          </a:p>
          <a:p>
            <a:pPr>
              <a:lnSpc>
                <a:spcPct val="120000"/>
              </a:lnSpc>
              <a:defRPr/>
            </a:pPr>
            <a:r>
              <a:rPr lang="zh-CN" altLang="en-US" sz="2400" dirty="0">
                <a:latin typeface="+mn-lt"/>
                <a:ea typeface="+mn-ea"/>
              </a:rPr>
              <a:t>                                   数，使后面的数后移*</a:t>
            </a:r>
            <a:r>
              <a:rPr lang="en-US" altLang="zh-CN" sz="2400" dirty="0">
                <a:latin typeface="+mn-lt"/>
                <a:ea typeface="+mn-ea"/>
              </a:rPr>
              <a:t>/</a:t>
            </a:r>
          </a:p>
          <a:p>
            <a:pPr>
              <a:lnSpc>
                <a:spcPct val="120000"/>
              </a:lnSpc>
              <a:defRPr/>
            </a:pPr>
            <a:r>
              <a:rPr lang="en-US" altLang="zh-CN" sz="2400" dirty="0">
                <a:latin typeface="+mn-lt"/>
                <a:ea typeface="+mn-ea"/>
              </a:rPr>
              <a:t> if(a[</a:t>
            </a:r>
            <a:r>
              <a:rPr lang="en-US" altLang="zh-CN" sz="2400" dirty="0" err="1">
                <a:latin typeface="+mn-lt"/>
                <a:ea typeface="+mn-ea"/>
              </a:rPr>
              <a:t>i</a:t>
            </a:r>
            <a:r>
              <a:rPr lang="en-US" altLang="zh-CN" sz="2400" dirty="0">
                <a:latin typeface="+mn-lt"/>
                <a:ea typeface="+mn-ea"/>
              </a:rPr>
              <a:t>]&lt;number)   /*</a:t>
            </a:r>
            <a:r>
              <a:rPr lang="zh-CN" altLang="en-US" sz="2400" dirty="0">
                <a:latin typeface="+mn-lt"/>
                <a:ea typeface="+mn-ea"/>
              </a:rPr>
              <a:t>找到*</a:t>
            </a:r>
            <a:r>
              <a:rPr lang="en-US" altLang="zh-CN" sz="2400" dirty="0">
                <a:latin typeface="+mn-lt"/>
                <a:ea typeface="+mn-ea"/>
              </a:rPr>
              <a:t>/</a:t>
            </a:r>
          </a:p>
          <a:p>
            <a:pPr>
              <a:lnSpc>
                <a:spcPct val="120000"/>
              </a:lnSpc>
              <a:defRPr/>
            </a:pPr>
            <a:r>
              <a:rPr lang="en-US" altLang="zh-CN" sz="2400" dirty="0">
                <a:latin typeface="+mn-lt"/>
                <a:ea typeface="+mn-ea"/>
              </a:rPr>
              <a:t>          a[i+1]=number;</a:t>
            </a:r>
          </a:p>
          <a:p>
            <a:pPr>
              <a:lnSpc>
                <a:spcPct val="120000"/>
              </a:lnSpc>
              <a:defRPr/>
            </a:pPr>
            <a:r>
              <a:rPr lang="en-US" altLang="zh-CN" sz="2400" dirty="0">
                <a:latin typeface="+mn-lt"/>
                <a:ea typeface="+mn-ea"/>
              </a:rPr>
              <a:t> else                     /*</a:t>
            </a:r>
            <a:r>
              <a:rPr lang="zh-CN" altLang="en-US" sz="2400" dirty="0">
                <a:latin typeface="+mn-lt"/>
                <a:ea typeface="+mn-ea"/>
              </a:rPr>
              <a:t>所有的数都大于</a:t>
            </a:r>
            <a:r>
              <a:rPr lang="en-US" altLang="zh-CN" sz="2400" dirty="0">
                <a:latin typeface="+mn-lt"/>
                <a:ea typeface="+mn-ea"/>
              </a:rPr>
              <a:t>number*/</a:t>
            </a:r>
          </a:p>
          <a:p>
            <a:pPr>
              <a:lnSpc>
                <a:spcPct val="120000"/>
              </a:lnSpc>
              <a:defRPr/>
            </a:pPr>
            <a:r>
              <a:rPr lang="en-US" altLang="zh-CN" sz="2400" dirty="0">
                <a:latin typeface="+mn-lt"/>
                <a:ea typeface="+mn-ea"/>
              </a:rPr>
              <a:t>          a[0]=number;</a:t>
            </a:r>
          </a:p>
          <a:p>
            <a:pPr>
              <a:lnSpc>
                <a:spcPct val="120000"/>
              </a:lnSpc>
              <a:defRPr/>
            </a:pPr>
            <a:r>
              <a:rPr lang="en-US" altLang="zh-CN" sz="2400" dirty="0">
                <a:latin typeface="+mn-lt"/>
                <a:ea typeface="+mn-ea"/>
              </a:rPr>
              <a:t> for(</a:t>
            </a:r>
            <a:r>
              <a:rPr lang="en-US" altLang="zh-CN" sz="2400" dirty="0" err="1">
                <a:latin typeface="+mn-lt"/>
                <a:ea typeface="+mn-ea"/>
              </a:rPr>
              <a:t>i</a:t>
            </a:r>
            <a:r>
              <a:rPr lang="en-US" altLang="zh-CN" sz="2400" dirty="0">
                <a:latin typeface="+mn-lt"/>
                <a:ea typeface="+mn-ea"/>
              </a:rPr>
              <a:t>=0;i&lt;=</a:t>
            </a:r>
            <a:r>
              <a:rPr lang="en-US" altLang="zh-CN" sz="2400" dirty="0" err="1">
                <a:latin typeface="+mn-lt"/>
                <a:ea typeface="+mn-ea"/>
              </a:rPr>
              <a:t>n;i</a:t>
            </a:r>
            <a:r>
              <a:rPr lang="en-US" altLang="zh-CN" sz="2400" dirty="0">
                <a:latin typeface="+mn-lt"/>
                <a:ea typeface="+mn-ea"/>
              </a:rPr>
              <a:t>++)</a:t>
            </a:r>
          </a:p>
          <a:p>
            <a:pPr>
              <a:lnSpc>
                <a:spcPct val="120000"/>
              </a:lnSpc>
              <a:defRPr/>
            </a:pPr>
            <a:r>
              <a:rPr lang="en-US" altLang="zh-CN" sz="2400" dirty="0">
                <a:latin typeface="+mn-lt"/>
                <a:ea typeface="+mn-ea"/>
              </a:rPr>
              <a:t>    {   </a:t>
            </a:r>
            <a:r>
              <a:rPr lang="en-US" altLang="zh-CN" sz="2400" dirty="0" err="1">
                <a:latin typeface="+mn-lt"/>
                <a:ea typeface="+mn-ea"/>
              </a:rPr>
              <a:t>printf</a:t>
            </a:r>
            <a:r>
              <a:rPr lang="en-US" altLang="zh-CN" sz="2400" dirty="0">
                <a:latin typeface="+mn-lt"/>
                <a:ea typeface="+mn-ea"/>
              </a:rPr>
              <a:t>("%</a:t>
            </a:r>
            <a:r>
              <a:rPr lang="en-US" altLang="zh-CN" sz="2400" dirty="0" err="1">
                <a:latin typeface="+mn-lt"/>
                <a:ea typeface="+mn-ea"/>
              </a:rPr>
              <a:t>d,",a</a:t>
            </a:r>
            <a:r>
              <a:rPr lang="en-US" altLang="zh-CN" sz="2400" dirty="0">
                <a:latin typeface="+mn-lt"/>
                <a:ea typeface="+mn-ea"/>
              </a:rPr>
              <a:t>[</a:t>
            </a:r>
            <a:r>
              <a:rPr lang="en-US" altLang="zh-CN" sz="2400" dirty="0" err="1">
                <a:latin typeface="+mn-lt"/>
                <a:ea typeface="+mn-ea"/>
              </a:rPr>
              <a:t>i</a:t>
            </a:r>
            <a:r>
              <a:rPr lang="en-US" altLang="zh-CN" sz="2400" dirty="0">
                <a:latin typeface="+mn-lt"/>
                <a:ea typeface="+mn-ea"/>
              </a:rPr>
              <a:t>]);   }</a:t>
            </a:r>
          </a:p>
          <a:p>
            <a:pPr>
              <a:lnSpc>
                <a:spcPct val="120000"/>
              </a:lnSpc>
              <a:defRPr/>
            </a:pPr>
            <a:r>
              <a:rPr lang="en-US" altLang="zh-CN" sz="2400" dirty="0">
                <a:latin typeface="+mn-lt"/>
                <a:ea typeface="+mn-ea"/>
              </a:rPr>
              <a:t>}</a:t>
            </a:r>
          </a:p>
        </p:txBody>
      </p:sp>
    </p:spTree>
    <p:extLst>
      <p:ext uri="{BB962C8B-B14F-4D97-AF65-F5344CB8AC3E}">
        <p14:creationId xmlns:p14="http://schemas.microsoft.com/office/powerpoint/2010/main" val="2171603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457200" y="1452563"/>
            <a:ext cx="8229600" cy="2476500"/>
          </a:xfrm>
        </p:spPr>
        <p:txBody>
          <a:bodyPr/>
          <a:lstStyle/>
          <a:p>
            <a:pPr eaLnBrk="1" hangingPunct="1">
              <a:defRPr/>
            </a:pPr>
            <a:r>
              <a:rPr kumimoji="1" lang="en-US" altLang="zh-CN" b="1">
                <a:effectLst/>
                <a:sym typeface="Wingdings" pitchFamily="2" charset="2"/>
              </a:rPr>
              <a:t>for(i=0;i&lt;n;i++)                  for(i=0;i&lt;n;i++)</a:t>
            </a:r>
          </a:p>
          <a:p>
            <a:pPr eaLnBrk="1" hangingPunct="1">
              <a:defRPr/>
            </a:pPr>
            <a:r>
              <a:rPr kumimoji="1" lang="en-US" altLang="zh-CN" b="1">
                <a:effectLst/>
                <a:sym typeface="Wingdings" pitchFamily="2" charset="2"/>
              </a:rPr>
              <a:t>    for(j=0;j&lt;n;j++)                  s=s+a[i][i];</a:t>
            </a:r>
            <a:endParaRPr kumimoji="1" lang="en-US" altLang="zh-CN" b="1">
              <a:effectLst/>
            </a:endParaRPr>
          </a:p>
          <a:p>
            <a:pPr eaLnBrk="1" hangingPunct="1">
              <a:defRPr/>
            </a:pPr>
            <a:r>
              <a:rPr kumimoji="1" lang="en-US" altLang="zh-CN" b="1">
                <a:effectLst/>
              </a:rPr>
              <a:t>         if(i==j)</a:t>
            </a:r>
          </a:p>
          <a:p>
            <a:pPr eaLnBrk="1" hangingPunct="1">
              <a:defRPr/>
            </a:pPr>
            <a:r>
              <a:rPr kumimoji="1" lang="en-US" altLang="zh-CN" b="1">
                <a:effectLst/>
              </a:rPr>
              <a:t>            sum+=a[i][j]</a:t>
            </a:r>
            <a:endParaRPr lang="en-US" altLang="zh-CN"/>
          </a:p>
        </p:txBody>
      </p:sp>
      <p:sp>
        <p:nvSpPr>
          <p:cNvPr id="114690" name="Rectangle 2"/>
          <p:cNvSpPr>
            <a:spLocks noGrp="1" noRot="1" noChangeArrowheads="1"/>
          </p:cNvSpPr>
          <p:nvPr>
            <p:ph type="title"/>
          </p:nvPr>
        </p:nvSpPr>
        <p:spPr/>
        <p:txBody>
          <a:bodyPr/>
          <a:lstStyle/>
          <a:p>
            <a:pPr eaLnBrk="1" hangingPunct="1">
              <a:defRPr/>
            </a:pPr>
            <a:r>
              <a:rPr lang="zh-CN" altLang="en-US" sz="3200" dirty="0">
                <a:solidFill>
                  <a:srgbClr val="C00000"/>
                </a:solidFill>
                <a:effectLst/>
              </a:rPr>
              <a:t>求</a:t>
            </a:r>
            <a:r>
              <a:rPr lang="en-US" altLang="zh-CN" sz="3200" dirty="0">
                <a:solidFill>
                  <a:srgbClr val="C00000"/>
                </a:solidFill>
                <a:effectLst/>
              </a:rPr>
              <a:t>n</a:t>
            </a:r>
            <a:r>
              <a:rPr lang="zh-CN" altLang="en-US" sz="3200" dirty="0">
                <a:solidFill>
                  <a:srgbClr val="C00000"/>
                </a:solidFill>
                <a:effectLst/>
              </a:rPr>
              <a:t>阶方阵两对角线上元素的和</a:t>
            </a:r>
          </a:p>
        </p:txBody>
      </p:sp>
      <p:sp>
        <p:nvSpPr>
          <p:cNvPr id="114693" name="Rectangle 5"/>
          <p:cNvSpPr>
            <a:spLocks noChangeArrowheads="1"/>
          </p:cNvSpPr>
          <p:nvPr/>
        </p:nvSpPr>
        <p:spPr bwMode="auto">
          <a:xfrm>
            <a:off x="481013" y="4102100"/>
            <a:ext cx="82296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Garamond" pitchFamily="18" charset="0"/>
                <a:ea typeface="宋体" pitchFamily="2" charset="-122"/>
              </a:defRPr>
            </a:lvl5pPr>
            <a:lvl6pPr marL="25146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Garamond" pitchFamily="18" charset="0"/>
                <a:ea typeface="宋体" pitchFamily="2" charset="-122"/>
              </a:defRPr>
            </a:lvl6pPr>
            <a:lvl7pPr marL="29718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Garamond" pitchFamily="18" charset="0"/>
                <a:ea typeface="宋体" pitchFamily="2" charset="-122"/>
              </a:defRPr>
            </a:lvl7pPr>
            <a:lvl8pPr marL="34290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Garamond" pitchFamily="18" charset="0"/>
                <a:ea typeface="宋体" pitchFamily="2" charset="-122"/>
              </a:defRPr>
            </a:lvl8pPr>
            <a:lvl9pPr marL="38862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Garamond" pitchFamily="18" charset="0"/>
                <a:ea typeface="宋体" pitchFamily="2" charset="-122"/>
              </a:defRPr>
            </a:lvl9pPr>
          </a:lstStyle>
          <a:p>
            <a:pPr eaLnBrk="1" hangingPunct="1">
              <a:defRPr/>
            </a:pPr>
            <a:r>
              <a:rPr kumimoji="1" lang="en-US" altLang="zh-CN" b="1">
                <a:effectLst/>
                <a:sym typeface="Wingdings" pitchFamily="2" charset="2"/>
              </a:rPr>
              <a:t>for(i=0;i&lt;n;i++)</a:t>
            </a:r>
          </a:p>
          <a:p>
            <a:pPr eaLnBrk="1" hangingPunct="1">
              <a:defRPr/>
            </a:pPr>
            <a:r>
              <a:rPr kumimoji="1" lang="en-US" altLang="zh-CN" b="1">
                <a:effectLst/>
                <a:sym typeface="Wingdings" pitchFamily="2" charset="2"/>
              </a:rPr>
              <a:t>    for(j=0;j&lt;n;j++) </a:t>
            </a:r>
          </a:p>
          <a:p>
            <a:pPr eaLnBrk="1" hangingPunct="1">
              <a:defRPr/>
            </a:pPr>
            <a:r>
              <a:rPr kumimoji="1" lang="en-US" altLang="zh-CN" b="1">
                <a:effectLst/>
                <a:sym typeface="Wingdings" pitchFamily="2" charset="2"/>
              </a:rPr>
              <a:t>          </a:t>
            </a:r>
            <a:r>
              <a:rPr kumimoji="1" lang="en-US" altLang="zh-CN" b="1">
                <a:effectLst/>
              </a:rPr>
              <a:t>if(j==n-1-i)</a:t>
            </a:r>
          </a:p>
          <a:p>
            <a:pPr eaLnBrk="1" hangingPunct="1">
              <a:defRPr/>
            </a:pPr>
            <a:r>
              <a:rPr kumimoji="1" lang="en-US" altLang="zh-CN" b="1">
                <a:effectLst/>
              </a:rPr>
              <a:t>            sum+=a[i][j]</a:t>
            </a:r>
            <a:endParaRPr lang="en-US" altLang="zh-CN"/>
          </a:p>
        </p:txBody>
      </p:sp>
    </p:spTree>
    <p:extLst>
      <p:ext uri="{BB962C8B-B14F-4D97-AF65-F5344CB8AC3E}">
        <p14:creationId xmlns:p14="http://schemas.microsoft.com/office/powerpoint/2010/main" val="1872795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eaLnBrk="1" hangingPunct="1">
              <a:defRPr/>
            </a:pPr>
            <a:r>
              <a:rPr lang="en-US" altLang="zh-CN" b="1"/>
              <a:t>for(i=0;i&lt;3;i++)</a:t>
            </a:r>
          </a:p>
          <a:p>
            <a:pPr eaLnBrk="1" hangingPunct="1">
              <a:defRPr/>
            </a:pPr>
            <a:r>
              <a:rPr lang="en-US" altLang="zh-CN" b="1"/>
              <a:t>   for(k=0;k&lt;2;k++)</a:t>
            </a:r>
          </a:p>
          <a:p>
            <a:pPr eaLnBrk="1" hangingPunct="1">
              <a:defRPr/>
            </a:pPr>
            <a:r>
              <a:rPr lang="en-US" altLang="zh-CN" b="1"/>
              <a:t>      for(j=0;j&lt;2;j++)</a:t>
            </a:r>
          </a:p>
          <a:p>
            <a:pPr eaLnBrk="1" hangingPunct="1">
              <a:defRPr/>
            </a:pPr>
            <a:r>
              <a:rPr lang="en-US" altLang="zh-CN" b="1"/>
              <a:t>     {</a:t>
            </a:r>
          </a:p>
          <a:p>
            <a:pPr eaLnBrk="1" hangingPunct="1">
              <a:defRPr/>
            </a:pPr>
            <a:r>
              <a:rPr lang="en-US" altLang="zh-CN" b="1"/>
              <a:t>         p[i][k]+=m[i][j]*n[j][k];</a:t>
            </a:r>
          </a:p>
          <a:p>
            <a:pPr eaLnBrk="1" hangingPunct="1">
              <a:defRPr/>
            </a:pPr>
            <a:r>
              <a:rPr lang="en-US" altLang="zh-CN" b="1"/>
              <a:t>     }</a:t>
            </a:r>
          </a:p>
        </p:txBody>
      </p:sp>
      <p:sp>
        <p:nvSpPr>
          <p:cNvPr id="121858" name="Rectangle 2"/>
          <p:cNvSpPr>
            <a:spLocks noGrp="1" noRot="1" noChangeArrowheads="1"/>
          </p:cNvSpPr>
          <p:nvPr>
            <p:ph type="title"/>
          </p:nvPr>
        </p:nvSpPr>
        <p:spPr>
          <a:xfrm>
            <a:off x="670560" y="368268"/>
            <a:ext cx="8229600" cy="964882"/>
          </a:xfrm>
        </p:spPr>
        <p:txBody>
          <a:bodyPr/>
          <a:lstStyle/>
          <a:p>
            <a:pPr eaLnBrk="1" hangingPunct="1">
              <a:defRPr/>
            </a:pPr>
            <a:r>
              <a:rPr lang="en-US" altLang="zh-CN" sz="3200" dirty="0">
                <a:solidFill>
                  <a:srgbClr val="C00000"/>
                </a:solidFill>
                <a:effectLst/>
              </a:rPr>
              <a:t>P=M*N</a:t>
            </a:r>
          </a:p>
        </p:txBody>
      </p:sp>
    </p:spTree>
    <p:extLst>
      <p:ext uri="{BB962C8B-B14F-4D97-AF65-F5344CB8AC3E}">
        <p14:creationId xmlns:p14="http://schemas.microsoft.com/office/powerpoint/2010/main" val="9685770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lstStyle/>
          <a:p>
            <a:pPr eaLnBrk="1" hangingPunct="1">
              <a:lnSpc>
                <a:spcPct val="120000"/>
              </a:lnSpc>
              <a:defRPr/>
            </a:pPr>
            <a:r>
              <a:rPr kumimoji="1" lang="en-US" altLang="zh-CN" dirty="0">
                <a:solidFill>
                  <a:srgbClr val="FF3300"/>
                </a:solidFill>
                <a:effectLst/>
              </a:rPr>
              <a:t> </a:t>
            </a:r>
            <a:r>
              <a:rPr kumimoji="1" lang="zh-CN" altLang="en-US" dirty="0">
                <a:solidFill>
                  <a:srgbClr val="FF3300"/>
                </a:solidFill>
                <a:effectLst/>
              </a:rPr>
              <a:t>初值：</a:t>
            </a:r>
          </a:p>
          <a:p>
            <a:pPr eaLnBrk="1" hangingPunct="1">
              <a:lnSpc>
                <a:spcPct val="120000"/>
              </a:lnSpc>
              <a:defRPr/>
            </a:pPr>
            <a:r>
              <a:rPr kumimoji="1" lang="zh-CN" altLang="en-US" dirty="0">
                <a:solidFill>
                  <a:srgbClr val="4D3FFD"/>
                </a:solidFill>
                <a:effectLst/>
              </a:rPr>
              <a:t>     </a:t>
            </a:r>
            <a:r>
              <a:rPr kumimoji="1" lang="en-US" altLang="zh-CN" dirty="0">
                <a:effectLst/>
                <a:sym typeface="Wingdings" pitchFamily="2" charset="2"/>
              </a:rPr>
              <a:t>for(</a:t>
            </a:r>
            <a:r>
              <a:rPr kumimoji="1" lang="en-US" altLang="zh-CN" dirty="0" err="1">
                <a:effectLst/>
                <a:sym typeface="Wingdings" pitchFamily="2" charset="2"/>
              </a:rPr>
              <a:t>i</a:t>
            </a:r>
            <a:r>
              <a:rPr kumimoji="1" lang="en-US" altLang="zh-CN" dirty="0">
                <a:effectLst/>
                <a:sym typeface="Wingdings" pitchFamily="2" charset="2"/>
              </a:rPr>
              <a:t>=1;i&lt;=</a:t>
            </a:r>
            <a:r>
              <a:rPr kumimoji="1" lang="en-US" altLang="zh-CN" dirty="0" err="1">
                <a:effectLst/>
                <a:sym typeface="Wingdings" pitchFamily="2" charset="2"/>
              </a:rPr>
              <a:t>n;i</a:t>
            </a:r>
            <a:r>
              <a:rPr kumimoji="1" lang="en-US" altLang="zh-CN" dirty="0">
                <a:effectLst/>
                <a:sym typeface="Wingdings" pitchFamily="2" charset="2"/>
              </a:rPr>
              <a:t>++) /*</a:t>
            </a:r>
            <a:r>
              <a:rPr kumimoji="1" lang="zh-CN" altLang="en-US" dirty="0">
                <a:effectLst/>
                <a:sym typeface="Wingdings" pitchFamily="2" charset="2"/>
              </a:rPr>
              <a:t>数组下标从</a:t>
            </a:r>
            <a:r>
              <a:rPr kumimoji="1" lang="en-US" altLang="zh-CN" dirty="0">
                <a:effectLst/>
                <a:sym typeface="Wingdings" pitchFamily="2" charset="2"/>
              </a:rPr>
              <a:t>1</a:t>
            </a:r>
            <a:r>
              <a:rPr kumimoji="1" lang="zh-CN" altLang="en-US" dirty="0">
                <a:effectLst/>
                <a:sym typeface="Wingdings" pitchFamily="2" charset="2"/>
              </a:rPr>
              <a:t>开始*</a:t>
            </a:r>
            <a:r>
              <a:rPr kumimoji="1" lang="en-US" altLang="zh-CN" dirty="0">
                <a:effectLst/>
                <a:sym typeface="Wingdings" pitchFamily="2" charset="2"/>
              </a:rPr>
              <a:t>/</a:t>
            </a:r>
          </a:p>
          <a:p>
            <a:pPr eaLnBrk="1" hangingPunct="1">
              <a:lnSpc>
                <a:spcPct val="120000"/>
              </a:lnSpc>
              <a:defRPr/>
            </a:pPr>
            <a:r>
              <a:rPr kumimoji="1" lang="en-US" altLang="zh-CN" dirty="0">
                <a:effectLst/>
                <a:sym typeface="Wingdings" pitchFamily="2" charset="2"/>
              </a:rPr>
              <a:t>      { a[</a:t>
            </a:r>
            <a:r>
              <a:rPr kumimoji="1" lang="en-US" altLang="zh-CN" dirty="0" err="1">
                <a:effectLst/>
                <a:sym typeface="Wingdings" pitchFamily="2" charset="2"/>
              </a:rPr>
              <a:t>i</a:t>
            </a:r>
            <a:r>
              <a:rPr kumimoji="1" lang="en-US" altLang="zh-CN" dirty="0">
                <a:effectLst/>
                <a:sym typeface="Wingdings" pitchFamily="2" charset="2"/>
              </a:rPr>
              <a:t>][</a:t>
            </a:r>
            <a:r>
              <a:rPr kumimoji="1" lang="en-US" altLang="zh-CN" dirty="0" err="1">
                <a:effectLst/>
                <a:sym typeface="Wingdings" pitchFamily="2" charset="2"/>
              </a:rPr>
              <a:t>i</a:t>
            </a:r>
            <a:r>
              <a:rPr kumimoji="1" lang="en-US" altLang="zh-CN" dirty="0">
                <a:effectLst/>
                <a:sym typeface="Wingdings" pitchFamily="2" charset="2"/>
              </a:rPr>
              <a:t>]=1;  a[</a:t>
            </a:r>
            <a:r>
              <a:rPr kumimoji="1" lang="en-US" altLang="zh-CN" dirty="0" err="1">
                <a:effectLst/>
                <a:sym typeface="Wingdings" pitchFamily="2" charset="2"/>
              </a:rPr>
              <a:t>i</a:t>
            </a:r>
            <a:r>
              <a:rPr kumimoji="1" lang="en-US" altLang="zh-CN" dirty="0">
                <a:effectLst/>
                <a:sym typeface="Wingdings" pitchFamily="2" charset="2"/>
              </a:rPr>
              <a:t>][1]=1;  } </a:t>
            </a:r>
            <a:endParaRPr kumimoji="1" lang="en-US" altLang="zh-CN" dirty="0">
              <a:solidFill>
                <a:srgbClr val="4D3FFD"/>
              </a:solidFill>
              <a:effectLst/>
            </a:endParaRPr>
          </a:p>
          <a:p>
            <a:pPr eaLnBrk="1" hangingPunct="1">
              <a:lnSpc>
                <a:spcPct val="120000"/>
              </a:lnSpc>
              <a:defRPr/>
            </a:pPr>
            <a:r>
              <a:rPr kumimoji="1" lang="en-US" altLang="zh-CN" dirty="0">
                <a:solidFill>
                  <a:srgbClr val="4D3FFD"/>
                </a:solidFill>
                <a:effectLst/>
              </a:rPr>
              <a:t>                          </a:t>
            </a:r>
            <a:r>
              <a:rPr kumimoji="1" lang="en-US" altLang="zh-CN" dirty="0">
                <a:solidFill>
                  <a:schemeClr val="hlink"/>
                </a:solidFill>
                <a:effectLst/>
              </a:rPr>
              <a:t>/*</a:t>
            </a:r>
            <a:r>
              <a:rPr kumimoji="1" lang="zh-CN" altLang="en-US" dirty="0">
                <a:solidFill>
                  <a:schemeClr val="hlink"/>
                </a:solidFill>
                <a:effectLst/>
              </a:rPr>
              <a:t>对角线和第一列等于</a:t>
            </a:r>
            <a:r>
              <a:rPr kumimoji="1" lang="en-US" altLang="zh-CN" dirty="0">
                <a:solidFill>
                  <a:schemeClr val="hlink"/>
                </a:solidFill>
                <a:effectLst/>
              </a:rPr>
              <a:t>1*/</a:t>
            </a:r>
          </a:p>
          <a:p>
            <a:pPr eaLnBrk="1" hangingPunct="1">
              <a:lnSpc>
                <a:spcPct val="120000"/>
              </a:lnSpc>
              <a:defRPr/>
            </a:pPr>
            <a:r>
              <a:rPr kumimoji="1" lang="en-US" altLang="zh-CN" dirty="0">
                <a:effectLst/>
                <a:sym typeface="Wingdings" pitchFamily="2" charset="2"/>
              </a:rPr>
              <a:t>     for(</a:t>
            </a:r>
            <a:r>
              <a:rPr kumimoji="1" lang="en-US" altLang="zh-CN" dirty="0" err="1">
                <a:effectLst/>
                <a:sym typeface="Wingdings" pitchFamily="2" charset="2"/>
              </a:rPr>
              <a:t>i</a:t>
            </a:r>
            <a:r>
              <a:rPr kumimoji="1" lang="en-US" altLang="zh-CN" dirty="0">
                <a:effectLst/>
                <a:sym typeface="Wingdings" pitchFamily="2" charset="2"/>
              </a:rPr>
              <a:t>=3;i&lt;=</a:t>
            </a:r>
            <a:r>
              <a:rPr kumimoji="1" lang="en-US" altLang="zh-CN" dirty="0" err="1">
                <a:effectLst/>
                <a:sym typeface="Wingdings" pitchFamily="2" charset="2"/>
              </a:rPr>
              <a:t>n;i</a:t>
            </a:r>
            <a:r>
              <a:rPr kumimoji="1" lang="en-US" altLang="zh-CN" dirty="0">
                <a:effectLst/>
                <a:sym typeface="Wingdings" pitchFamily="2" charset="2"/>
              </a:rPr>
              <a:t>++) </a:t>
            </a:r>
          </a:p>
          <a:p>
            <a:pPr eaLnBrk="1" hangingPunct="1">
              <a:lnSpc>
                <a:spcPct val="120000"/>
              </a:lnSpc>
              <a:defRPr/>
            </a:pPr>
            <a:r>
              <a:rPr kumimoji="1" lang="en-US" altLang="zh-CN" dirty="0">
                <a:effectLst/>
                <a:sym typeface="Wingdings" pitchFamily="2" charset="2"/>
              </a:rPr>
              <a:t>             for(j=2;j&lt;i-1;j++) </a:t>
            </a:r>
            <a:r>
              <a:rPr kumimoji="1" lang="en-US" altLang="zh-CN" dirty="0">
                <a:solidFill>
                  <a:srgbClr val="4D3FFD"/>
                </a:solidFill>
                <a:effectLst/>
              </a:rPr>
              <a:t>             </a:t>
            </a:r>
          </a:p>
          <a:p>
            <a:pPr eaLnBrk="1" hangingPunct="1">
              <a:lnSpc>
                <a:spcPct val="120000"/>
              </a:lnSpc>
              <a:defRPr/>
            </a:pPr>
            <a:r>
              <a:rPr kumimoji="1" lang="en-US" altLang="zh-CN" dirty="0">
                <a:solidFill>
                  <a:srgbClr val="4D3FFD"/>
                </a:solidFill>
                <a:effectLst/>
              </a:rPr>
              <a:t>                 </a:t>
            </a:r>
            <a:r>
              <a:rPr kumimoji="1" lang="en-US" altLang="zh-CN" dirty="0">
                <a:solidFill>
                  <a:srgbClr val="FF3300"/>
                </a:solidFill>
                <a:effectLst/>
              </a:rPr>
              <a:t>a[</a:t>
            </a:r>
            <a:r>
              <a:rPr kumimoji="1" lang="en-US" altLang="zh-CN" dirty="0" err="1">
                <a:solidFill>
                  <a:srgbClr val="FF3300"/>
                </a:solidFill>
                <a:effectLst/>
              </a:rPr>
              <a:t>i</a:t>
            </a:r>
            <a:r>
              <a:rPr kumimoji="1" lang="en-US" altLang="zh-CN" dirty="0">
                <a:solidFill>
                  <a:srgbClr val="FF3300"/>
                </a:solidFill>
                <a:effectLst/>
              </a:rPr>
              <a:t>][j]=a[i-1][j-1]+a[i-1][j]</a:t>
            </a:r>
          </a:p>
          <a:p>
            <a:pPr eaLnBrk="1" hangingPunct="1">
              <a:defRPr/>
            </a:pPr>
            <a:endParaRPr lang="en-US" altLang="zh-CN" dirty="0"/>
          </a:p>
        </p:txBody>
      </p:sp>
      <p:sp>
        <p:nvSpPr>
          <p:cNvPr id="122882" name="Rectangle 2"/>
          <p:cNvSpPr>
            <a:spLocks noGrp="1" noRot="1" noChangeArrowheads="1"/>
          </p:cNvSpPr>
          <p:nvPr>
            <p:ph type="title"/>
          </p:nvPr>
        </p:nvSpPr>
        <p:spPr>
          <a:xfrm>
            <a:off x="568960" y="274638"/>
            <a:ext cx="8117840" cy="1143000"/>
          </a:xfrm>
        </p:spPr>
        <p:txBody>
          <a:bodyPr/>
          <a:lstStyle/>
          <a:p>
            <a:pPr eaLnBrk="1" hangingPunct="1">
              <a:defRPr/>
            </a:pPr>
            <a:r>
              <a:rPr lang="zh-CN" altLang="en-US" sz="3200" dirty="0">
                <a:solidFill>
                  <a:srgbClr val="C00000"/>
                </a:solidFill>
                <a:effectLst/>
              </a:rPr>
              <a:t>打印杨辉三角形</a:t>
            </a:r>
            <a:r>
              <a:rPr kumimoji="1" lang="zh-CN" altLang="en-US" b="0" dirty="0">
                <a:solidFill>
                  <a:srgbClr val="4D3FFD"/>
                </a:solidFill>
                <a:effectLst/>
              </a:rPr>
              <a:t> </a:t>
            </a:r>
          </a:p>
        </p:txBody>
      </p:sp>
    </p:spTree>
    <p:extLst>
      <p:ext uri="{BB962C8B-B14F-4D97-AF65-F5344CB8AC3E}">
        <p14:creationId xmlns:p14="http://schemas.microsoft.com/office/powerpoint/2010/main" val="16686073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xfrm>
            <a:off x="457200" y="1600200"/>
            <a:ext cx="8229600" cy="4908550"/>
          </a:xfrm>
        </p:spPr>
        <p:txBody>
          <a:bodyPr/>
          <a:lstStyle/>
          <a:p>
            <a:pPr eaLnBrk="1" hangingPunct="1">
              <a:defRPr/>
            </a:pPr>
            <a:r>
              <a:rPr lang="zh-CN" altLang="pt-BR" b="1" dirty="0"/>
              <a:t>方法一</a:t>
            </a:r>
          </a:p>
          <a:p>
            <a:pPr eaLnBrk="1" hangingPunct="1">
              <a:defRPr/>
            </a:pPr>
            <a:r>
              <a:rPr lang="pt-BR" altLang="zh-CN" b="1" dirty="0"/>
              <a:t>for(n=10;n&lt;=1000;n++)</a:t>
            </a:r>
          </a:p>
          <a:p>
            <a:pPr eaLnBrk="1" hangingPunct="1">
              <a:defRPr/>
            </a:pPr>
            <a:r>
              <a:rPr lang="pt-BR" altLang="zh-CN" b="1" dirty="0"/>
              <a:t>    {   i=n%10;    </a:t>
            </a:r>
            <a:r>
              <a:rPr lang="pt-BR" altLang="zh-CN" b="1" dirty="0">
                <a:solidFill>
                  <a:srgbClr val="FF9900"/>
                </a:solidFill>
              </a:rPr>
              <a:t>/* i </a:t>
            </a:r>
            <a:r>
              <a:rPr lang="zh-CN" altLang="pt-BR" b="1" dirty="0">
                <a:solidFill>
                  <a:srgbClr val="FF9900"/>
                </a:solidFill>
              </a:rPr>
              <a:t>存放个位数 *</a:t>
            </a:r>
            <a:r>
              <a:rPr lang="pt-BR" altLang="zh-CN" b="1" dirty="0">
                <a:solidFill>
                  <a:srgbClr val="FF9900"/>
                </a:solidFill>
              </a:rPr>
              <a:t>/</a:t>
            </a:r>
          </a:p>
          <a:p>
            <a:pPr eaLnBrk="1" hangingPunct="1">
              <a:defRPr/>
            </a:pPr>
            <a:r>
              <a:rPr lang="pt-BR" altLang="zh-CN" b="1" dirty="0"/>
              <a:t>         j=n;</a:t>
            </a:r>
          </a:p>
          <a:p>
            <a:pPr eaLnBrk="1" hangingPunct="1">
              <a:defRPr/>
            </a:pPr>
            <a:r>
              <a:rPr lang="pt-BR" altLang="zh-CN" b="1" dirty="0"/>
              <a:t>        while(j/10)</a:t>
            </a:r>
          </a:p>
          <a:p>
            <a:pPr eaLnBrk="1" hangingPunct="1">
              <a:defRPr/>
            </a:pPr>
            <a:r>
              <a:rPr lang="pt-BR" altLang="zh-CN" b="1" dirty="0"/>
              <a:t>        {    j/=10;   }   </a:t>
            </a:r>
            <a:r>
              <a:rPr lang="pt-BR" altLang="zh-CN" b="1" dirty="0">
                <a:solidFill>
                  <a:srgbClr val="FF9900"/>
                </a:solidFill>
              </a:rPr>
              <a:t>/* j</a:t>
            </a:r>
            <a:r>
              <a:rPr lang="zh-CN" altLang="pt-BR" b="1" dirty="0">
                <a:solidFill>
                  <a:srgbClr val="FF9900"/>
                </a:solidFill>
              </a:rPr>
              <a:t>存放最高位数 *</a:t>
            </a:r>
            <a:r>
              <a:rPr lang="pt-BR" altLang="zh-CN" b="1" dirty="0">
                <a:solidFill>
                  <a:srgbClr val="FF9900"/>
                </a:solidFill>
              </a:rPr>
              <a:t>/</a:t>
            </a:r>
          </a:p>
          <a:p>
            <a:pPr eaLnBrk="1" hangingPunct="1">
              <a:defRPr/>
            </a:pPr>
            <a:r>
              <a:rPr lang="pt-BR" altLang="zh-CN" b="1" dirty="0"/>
              <a:t>       if(i==j) printf("%d,",n);;</a:t>
            </a:r>
          </a:p>
          <a:p>
            <a:pPr eaLnBrk="1" hangingPunct="1">
              <a:defRPr/>
            </a:pPr>
            <a:r>
              <a:rPr lang="pt-BR" altLang="zh-CN" b="1" dirty="0"/>
              <a:t>   }</a:t>
            </a:r>
            <a:endParaRPr lang="en-US" altLang="zh-CN" b="1" dirty="0"/>
          </a:p>
        </p:txBody>
      </p:sp>
      <p:sp>
        <p:nvSpPr>
          <p:cNvPr id="123906" name="Rectangle 2"/>
          <p:cNvSpPr>
            <a:spLocks noGrp="1" noRot="1" noChangeArrowheads="1"/>
          </p:cNvSpPr>
          <p:nvPr>
            <p:ph type="title"/>
          </p:nvPr>
        </p:nvSpPr>
        <p:spPr>
          <a:xfrm>
            <a:off x="558800" y="274638"/>
            <a:ext cx="8128000" cy="1143000"/>
          </a:xfrm>
        </p:spPr>
        <p:txBody>
          <a:bodyPr/>
          <a:lstStyle/>
          <a:p>
            <a:pPr>
              <a:defRPr/>
            </a:pPr>
            <a:r>
              <a:rPr lang="zh-CN" altLang="en-US" sz="3200" dirty="0">
                <a:solidFill>
                  <a:srgbClr val="C00000"/>
                </a:solidFill>
                <a:effectLst/>
              </a:rPr>
              <a:t>回文数，左右对称的自然数</a:t>
            </a:r>
          </a:p>
        </p:txBody>
      </p:sp>
    </p:spTree>
    <p:extLst>
      <p:ext uri="{BB962C8B-B14F-4D97-AF65-F5344CB8AC3E}">
        <p14:creationId xmlns:p14="http://schemas.microsoft.com/office/powerpoint/2010/main" val="27877078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lass Layers">
  <a:themeElements>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Glass Layers">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46800" rIns="54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46800" rIns="54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19394</TotalTime>
  <Words>13019</Words>
  <Application>Microsoft Office PowerPoint</Application>
  <PresentationFormat>全屏显示(4:3)</PresentationFormat>
  <Paragraphs>2218</Paragraphs>
  <Slides>114</Slides>
  <Notes>10</Notes>
  <HiddenSlides>4</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114</vt:i4>
      </vt:variant>
    </vt:vector>
  </HeadingPairs>
  <TitlesOfParts>
    <vt:vector size="135" baseType="lpstr">
      <vt:lpstr>黑体</vt:lpstr>
      <vt:lpstr>华文行楷</vt:lpstr>
      <vt:lpstr>华文琥珀</vt:lpstr>
      <vt:lpstr>华文隶书</vt:lpstr>
      <vt:lpstr>楷体_GB2312</vt:lpstr>
      <vt:lpstr>隶书</vt:lpstr>
      <vt:lpstr>宋体</vt:lpstr>
      <vt:lpstr>Arial</vt:lpstr>
      <vt:lpstr>Arial Black</vt:lpstr>
      <vt:lpstr>Courier New</vt:lpstr>
      <vt:lpstr>Garamond</vt:lpstr>
      <vt:lpstr>Lucida Sans Unicode</vt:lpstr>
      <vt:lpstr>Tahoma</vt:lpstr>
      <vt:lpstr>Times New Roman</vt:lpstr>
      <vt:lpstr>Verdana</vt:lpstr>
      <vt:lpstr>Wingdings</vt:lpstr>
      <vt:lpstr>Wingdings 2</vt:lpstr>
      <vt:lpstr>Wingdings 3</vt:lpstr>
      <vt:lpstr>Glass Layers</vt:lpstr>
      <vt:lpstr>聚合</vt:lpstr>
      <vt:lpstr>1_聚合</vt:lpstr>
      <vt:lpstr>第6章 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10个数的选择排序(从小到大)</vt:lpstr>
      <vt:lpstr>PowerPoint 演示文稿</vt:lpstr>
      <vt:lpstr>PowerPoint 演示文稿</vt:lpstr>
      <vt:lpstr>PowerPoint 演示文稿</vt:lpstr>
      <vt:lpstr>PowerPoint 演示文稿</vt:lpstr>
      <vt:lpstr>PowerPoint 演示文稿</vt:lpstr>
      <vt:lpstr>10个数的冒泡排序(从小到大)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复习双重循环中的行列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字符串常量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 把串s2复制给串s1，不使用strcpy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十进制数转换成二进制数</vt:lpstr>
      <vt:lpstr>用筛选法求100以内的素数</vt:lpstr>
      <vt:lpstr>在已排序好的数组中插入新数</vt:lpstr>
      <vt:lpstr>在已排序好的数组中插入新数</vt:lpstr>
      <vt:lpstr>求n阶方阵两对角线上元素的和</vt:lpstr>
      <vt:lpstr>P=M*N</vt:lpstr>
      <vt:lpstr>打印杨辉三角形 </vt:lpstr>
      <vt:lpstr>回文数，左右对称的自然数</vt:lpstr>
      <vt:lpstr>回文数，左右对称的自然数</vt:lpstr>
      <vt:lpstr>约瑟夫  /*从k个人开始数，数到m的人出列，直到全部*/</vt:lpstr>
      <vt:lpstr>字符串输出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hyg</dc:creator>
  <cp:lastModifiedBy>52954926@qq.com</cp:lastModifiedBy>
  <cp:revision>678</cp:revision>
  <dcterms:created xsi:type="dcterms:W3CDTF">1999-12-15T15:51:25Z</dcterms:created>
  <dcterms:modified xsi:type="dcterms:W3CDTF">2020-04-16T03:30:30Z</dcterms:modified>
</cp:coreProperties>
</file>