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73" r:id="rId7"/>
    <p:sldId id="260" r:id="rId8"/>
    <p:sldId id="261" r:id="rId9"/>
    <p:sldId id="274" r:id="rId10"/>
    <p:sldId id="275" r:id="rId11"/>
    <p:sldId id="269" r:id="rId12"/>
    <p:sldId id="262" r:id="rId13"/>
    <p:sldId id="264" r:id="rId14"/>
    <p:sldId id="270" r:id="rId15"/>
    <p:sldId id="272" r:id="rId16"/>
    <p:sldId id="276" r:id="rId17"/>
    <p:sldId id="267" r:id="rId18"/>
    <p:sldId id="271"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39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DAE01-7AFB-42EB-8A67-28BD32DB48E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FED049B-089D-4B79-B41B-BE7F8B9E602C}"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CE53AA4-94D6-43F6-B268-8FB53A4672E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30FD9A2-7F93-43AB-8103-E77451999E5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D85D00-569F-4252-9E8F-6EA74C0FA3E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7EFCDF5-3D06-4F8A-833D-F8B823F39B0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3916D5B-B82C-441F-BAA3-371E73D0081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2BCD945-450E-4D69-AA3A-79A56B9885C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BC214FA-15F0-4C57-8D89-FEC2656BD50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5190C4A-7350-494B-A504-7934640D368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B80DC0-4659-4AE9-BE95-1F1B6528C57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61AD7012-9ADC-45CD-A0CD-3BBE0EFE78B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p:txBody>
          <a:bodyPr/>
          <a:lstStyle/>
          <a:p>
            <a:pPr eaLnBrk="1" hangingPunct="1"/>
            <a:r>
              <a:rPr lang="en-US" altLang="zh-CN" sz="3200" smtClean="0"/>
              <a:t>2015</a:t>
            </a:r>
            <a:r>
              <a:rPr lang="zh-CN" altLang="en-US" sz="3200" smtClean="0"/>
              <a:t>年微机原理及应用复习提纲</a:t>
            </a:r>
          </a:p>
        </p:txBody>
      </p:sp>
      <p:sp>
        <p:nvSpPr>
          <p:cNvPr id="13314" name="Rectangle 3"/>
          <p:cNvSpPr>
            <a:spLocks noGrp="1" noChangeArrowheads="1"/>
          </p:cNvSpPr>
          <p:nvPr>
            <p:ph type="subTitle" idx="1"/>
          </p:nvPr>
        </p:nvSpPr>
        <p:spPr/>
        <p:txBody>
          <a:bodyPr/>
          <a:lstStyle/>
          <a:p>
            <a:pPr eaLnBrk="1" hangingPunct="1"/>
            <a:endParaRPr lang="zh-CN" altLang="zh-CN"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pPr eaLnBrk="1" hangingPunct="1"/>
            <a:endParaRPr lang="zh-CN" altLang="en-US" smtClean="0"/>
          </a:p>
        </p:txBody>
      </p:sp>
      <p:sp>
        <p:nvSpPr>
          <p:cNvPr id="22530" name="内容占位符 2"/>
          <p:cNvSpPr>
            <a:spLocks noGrp="1"/>
          </p:cNvSpPr>
          <p:nvPr>
            <p:ph idx="1"/>
          </p:nvPr>
        </p:nvSpPr>
        <p:spPr/>
        <p:txBody>
          <a:bodyPr/>
          <a:lstStyle/>
          <a:p>
            <a:pPr eaLnBrk="1" hangingPunct="1"/>
            <a:r>
              <a:rPr lang="zh-CN" altLang="en-US" smtClean="0"/>
              <a:t>例</a:t>
            </a:r>
            <a:r>
              <a:rPr lang="en-US" altLang="zh-CN" smtClean="0"/>
              <a:t>: </a:t>
            </a:r>
            <a:r>
              <a:rPr lang="zh-CN" altLang="en-US" smtClean="0"/>
              <a:t>编写程序段对</a:t>
            </a:r>
            <a:r>
              <a:rPr lang="en-US" altLang="zh-CN" smtClean="0"/>
              <a:t>AL</a:t>
            </a:r>
            <a:r>
              <a:rPr lang="zh-CN" altLang="zh-CN" smtClean="0"/>
              <a:t>中的</a:t>
            </a:r>
            <a:r>
              <a:rPr lang="en-US" altLang="zh-CN" smtClean="0"/>
              <a:t>ASCII</a:t>
            </a:r>
            <a:r>
              <a:rPr lang="zh-CN" altLang="zh-CN" smtClean="0"/>
              <a:t>字符添加偶校验位（</a:t>
            </a:r>
            <a:r>
              <a:rPr lang="en-US" altLang="zh-CN" smtClean="0"/>
              <a:t>bit7</a:t>
            </a:r>
            <a:r>
              <a:rPr lang="zh-CN" altLang="zh-CN" smtClean="0"/>
              <a:t>）</a:t>
            </a:r>
            <a:r>
              <a:rPr lang="en-US" altLang="zh-CN" smtClean="0"/>
              <a:t>,</a:t>
            </a:r>
            <a:r>
              <a:rPr lang="zh-CN" altLang="zh-CN" smtClean="0"/>
              <a:t>即使</a:t>
            </a:r>
            <a:r>
              <a:rPr lang="en-US" altLang="zh-CN" smtClean="0"/>
              <a:t>AL</a:t>
            </a:r>
            <a:r>
              <a:rPr lang="zh-CN" altLang="zh-CN" smtClean="0"/>
              <a:t>中的“</a:t>
            </a:r>
            <a:r>
              <a:rPr lang="en-US" altLang="zh-CN" smtClean="0"/>
              <a:t>1</a:t>
            </a:r>
            <a:r>
              <a:rPr lang="zh-CN" altLang="zh-CN" smtClean="0"/>
              <a:t>”的个数为偶数</a:t>
            </a:r>
            <a:endParaRPr lang="en-US" altLang="zh-CN" smtClean="0"/>
          </a:p>
          <a:p>
            <a:pPr marL="457200" lvl="1" indent="0" eaLnBrk="1" hangingPunct="1">
              <a:buFontTx/>
              <a:buNone/>
            </a:pPr>
            <a:r>
              <a:rPr lang="en-US" altLang="zh-CN" smtClean="0"/>
              <a:t>        TEST AL,7FH</a:t>
            </a:r>
          </a:p>
          <a:p>
            <a:pPr marL="457200" lvl="1" indent="0" eaLnBrk="1" hangingPunct="1">
              <a:buFontTx/>
              <a:buNone/>
            </a:pPr>
            <a:r>
              <a:rPr lang="en-US" altLang="zh-CN" smtClean="0"/>
              <a:t>        JP EXIT</a:t>
            </a:r>
          </a:p>
          <a:p>
            <a:pPr marL="457200" lvl="1" indent="0" eaLnBrk="1" hangingPunct="1">
              <a:buFontTx/>
              <a:buNone/>
            </a:pPr>
            <a:r>
              <a:rPr lang="en-US" altLang="zh-CN" smtClean="0"/>
              <a:t>        OR AL,80H</a:t>
            </a:r>
          </a:p>
          <a:p>
            <a:pPr marL="457200" lvl="1" indent="0" eaLnBrk="1" hangingPunct="1">
              <a:buFontTx/>
              <a:buNone/>
            </a:pPr>
            <a:r>
              <a:rPr lang="en-US" altLang="zh-CN" smtClean="0"/>
              <a:t>EXIT:HLT</a:t>
            </a:r>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endParaRPr lang="zh-CN" altLang="zh-CN" smtClean="0"/>
          </a:p>
        </p:txBody>
      </p:sp>
      <p:sp>
        <p:nvSpPr>
          <p:cNvPr id="23554" name="Rectangle 3"/>
          <p:cNvSpPr>
            <a:spLocks noGrp="1" noChangeArrowheads="1"/>
          </p:cNvSpPr>
          <p:nvPr>
            <p:ph type="body" idx="1"/>
          </p:nvPr>
        </p:nvSpPr>
        <p:spPr/>
        <p:txBody>
          <a:bodyPr/>
          <a:lstStyle/>
          <a:p>
            <a:pPr eaLnBrk="1" hangingPunct="1"/>
            <a:r>
              <a:rPr lang="en-US" altLang="zh-CN" smtClean="0"/>
              <a:t>5</a:t>
            </a:r>
            <a:r>
              <a:rPr lang="zh-CN" altLang="en-US" smtClean="0"/>
              <a:t>、</a:t>
            </a:r>
            <a:r>
              <a:rPr lang="en-US" altLang="zh-CN" smtClean="0"/>
              <a:t>DOS</a:t>
            </a:r>
            <a:r>
              <a:rPr lang="zh-CN" altLang="en-US" smtClean="0"/>
              <a:t>系统功能调用方法</a:t>
            </a:r>
          </a:p>
          <a:p>
            <a:pPr eaLnBrk="1" hangingPunct="1"/>
            <a:endParaRPr lang="zh-CN" altLang="en-US" smtClean="0"/>
          </a:p>
          <a:p>
            <a:pPr eaLnBrk="1" hangingPunct="1"/>
            <a:r>
              <a:rPr lang="en-US" altLang="zh-CN" smtClean="0"/>
              <a:t>1</a:t>
            </a:r>
            <a:r>
              <a:rPr lang="zh-CN" altLang="en-US" smtClean="0"/>
              <a:t>号，</a:t>
            </a:r>
            <a:r>
              <a:rPr lang="en-US" altLang="zh-CN" smtClean="0"/>
              <a:t>2</a:t>
            </a:r>
            <a:r>
              <a:rPr lang="zh-CN" altLang="en-US" smtClean="0"/>
              <a:t>号调用的调用方法及功能。</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zh-CN" altLang="en-US" smtClean="0"/>
              <a:t>第</a:t>
            </a:r>
            <a:r>
              <a:rPr lang="en-US" altLang="zh-CN" smtClean="0"/>
              <a:t>4</a:t>
            </a:r>
            <a:r>
              <a:rPr lang="zh-CN" altLang="en-US" smtClean="0"/>
              <a:t>章（</a:t>
            </a:r>
            <a:r>
              <a:rPr lang="en-US" altLang="zh-CN" smtClean="0"/>
              <a:t>15</a:t>
            </a:r>
            <a:r>
              <a:rPr lang="zh-CN" altLang="en-US" smtClean="0"/>
              <a:t>分左右）</a:t>
            </a:r>
          </a:p>
        </p:txBody>
      </p:sp>
      <p:sp>
        <p:nvSpPr>
          <p:cNvPr id="24578" name="Rectangle 3"/>
          <p:cNvSpPr>
            <a:spLocks noGrp="1" noChangeArrowheads="1"/>
          </p:cNvSpPr>
          <p:nvPr>
            <p:ph type="body" idx="1"/>
          </p:nvPr>
        </p:nvSpPr>
        <p:spPr>
          <a:xfrm>
            <a:off x="0" y="1268413"/>
            <a:ext cx="8893175" cy="5256212"/>
          </a:xfrm>
        </p:spPr>
        <p:txBody>
          <a:bodyPr/>
          <a:lstStyle/>
          <a:p>
            <a:pPr eaLnBrk="1" hangingPunct="1">
              <a:lnSpc>
                <a:spcPct val="90000"/>
              </a:lnSpc>
            </a:pPr>
            <a:r>
              <a:rPr lang="en-US" altLang="zh-CN" smtClean="0"/>
              <a:t>1</a:t>
            </a:r>
            <a:r>
              <a:rPr lang="zh-CN" altLang="en-US" smtClean="0"/>
              <a:t>、存储器中的数据组织</a:t>
            </a:r>
            <a:r>
              <a:rPr lang="en-US" altLang="zh-CN" smtClean="0"/>
              <a:t>(P123)</a:t>
            </a:r>
            <a:r>
              <a:rPr lang="zh-CN" altLang="en-US" smtClean="0"/>
              <a:t>，掌握字在内存中如何放置</a:t>
            </a:r>
          </a:p>
          <a:p>
            <a:pPr eaLnBrk="1" hangingPunct="1">
              <a:lnSpc>
                <a:spcPct val="90000"/>
              </a:lnSpc>
            </a:pPr>
            <a:r>
              <a:rPr lang="en-US" altLang="zh-CN" smtClean="0"/>
              <a:t>2</a:t>
            </a:r>
            <a:r>
              <a:rPr lang="zh-CN" altLang="en-US" smtClean="0"/>
              <a:t>、</a:t>
            </a:r>
            <a:r>
              <a:rPr lang="en-US" altLang="zh-CN" smtClean="0"/>
              <a:t>138</a:t>
            </a:r>
            <a:r>
              <a:rPr lang="zh-CN" altLang="en-US" smtClean="0"/>
              <a:t>译码器，掌握该芯片的功能表（</a:t>
            </a:r>
            <a:r>
              <a:rPr lang="en-US" altLang="zh-CN" smtClean="0"/>
              <a:t>P131</a:t>
            </a:r>
            <a:r>
              <a:rPr lang="zh-CN" altLang="en-US" smtClean="0"/>
              <a:t>表</a:t>
            </a:r>
            <a:r>
              <a:rPr lang="en-US" altLang="zh-CN" smtClean="0"/>
              <a:t>4-3</a:t>
            </a:r>
            <a:r>
              <a:rPr lang="zh-CN" altLang="en-US" smtClean="0"/>
              <a:t>）</a:t>
            </a:r>
          </a:p>
          <a:p>
            <a:pPr eaLnBrk="1" hangingPunct="1">
              <a:lnSpc>
                <a:spcPct val="90000"/>
              </a:lnSpc>
            </a:pPr>
            <a:r>
              <a:rPr lang="en-US" altLang="zh-CN" smtClean="0"/>
              <a:t>3</a:t>
            </a:r>
            <a:r>
              <a:rPr lang="zh-CN" altLang="en-US" smtClean="0"/>
              <a:t>、存储器芯片的存储容量的表示（能根据芯片的地址引脚和数据引脚计算出存储容量，容量的单位通常表示为</a:t>
            </a:r>
            <a:r>
              <a:rPr lang="en-US" altLang="zh-CN" smtClean="0"/>
              <a:t>...KB</a:t>
            </a:r>
            <a:r>
              <a:rPr lang="zh-CN" altLang="en-US" smtClean="0"/>
              <a:t>）</a:t>
            </a:r>
          </a:p>
          <a:p>
            <a:pPr eaLnBrk="1" hangingPunct="1">
              <a:lnSpc>
                <a:spcPct val="90000"/>
              </a:lnSpc>
            </a:pPr>
            <a:r>
              <a:rPr lang="en-US" altLang="zh-CN" smtClean="0"/>
              <a:t>5</a:t>
            </a:r>
            <a:r>
              <a:rPr lang="zh-CN" altLang="en-US" smtClean="0"/>
              <a:t>、</a:t>
            </a:r>
            <a:r>
              <a:rPr lang="en-US" altLang="zh-CN" smtClean="0"/>
              <a:t>8</a:t>
            </a:r>
            <a:r>
              <a:rPr lang="zh-CN" altLang="en-US" smtClean="0"/>
              <a:t>位微型计算机系统中的存储器接口（能根据硬件图，推算存储容量，存储器芯片的地址空间）（可参看</a:t>
            </a:r>
            <a:r>
              <a:rPr lang="en-US" altLang="zh-CN" smtClean="0"/>
              <a:t>P129</a:t>
            </a:r>
            <a:r>
              <a:rPr lang="zh-CN" altLang="en-US" smtClean="0"/>
              <a:t>上的例题（图</a:t>
            </a:r>
            <a:r>
              <a:rPr lang="en-US" altLang="zh-CN" smtClean="0"/>
              <a:t>4-9</a:t>
            </a:r>
            <a:r>
              <a:rPr lang="zh-CN" altLang="en-US" smtClean="0"/>
              <a:t>）</a:t>
            </a:r>
            <a:r>
              <a:rPr lang="en-US" altLang="zh-CN" smtClean="0"/>
              <a:t>,P147</a:t>
            </a:r>
            <a:r>
              <a:rPr lang="zh-CN" altLang="en-US" smtClean="0"/>
              <a:t>上的习题</a:t>
            </a:r>
            <a:r>
              <a:rPr lang="en-US" altLang="zh-CN" smtClean="0"/>
              <a:t>4.4</a:t>
            </a:r>
            <a:r>
              <a:rPr lang="zh-CN" altLang="en-US" smtClean="0"/>
              <a:t>，</a:t>
            </a:r>
            <a:r>
              <a:rPr lang="en-US" altLang="zh-CN" smtClean="0"/>
              <a:t>4.7</a:t>
            </a:r>
            <a:r>
              <a:rPr lang="zh-CN" altLang="en-US" smtClean="0"/>
              <a:t>等）</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zh-CN" altLang="en-US" smtClean="0"/>
              <a:t>第</a:t>
            </a:r>
            <a:r>
              <a:rPr lang="en-US" altLang="zh-CN" smtClean="0"/>
              <a:t>5</a:t>
            </a:r>
            <a:r>
              <a:rPr lang="zh-CN" altLang="en-US" smtClean="0"/>
              <a:t>章（</a:t>
            </a:r>
            <a:r>
              <a:rPr lang="en-US" altLang="zh-CN" smtClean="0"/>
              <a:t>10</a:t>
            </a:r>
            <a:r>
              <a:rPr lang="zh-CN" altLang="en-US" smtClean="0"/>
              <a:t>分左右）</a:t>
            </a:r>
          </a:p>
        </p:txBody>
      </p:sp>
      <p:sp>
        <p:nvSpPr>
          <p:cNvPr id="25602" name="Rectangle 3"/>
          <p:cNvSpPr>
            <a:spLocks noGrp="1" noChangeArrowheads="1"/>
          </p:cNvSpPr>
          <p:nvPr>
            <p:ph type="body" idx="1"/>
          </p:nvPr>
        </p:nvSpPr>
        <p:spPr/>
        <p:txBody>
          <a:bodyPr/>
          <a:lstStyle/>
          <a:p>
            <a:pPr eaLnBrk="1" hangingPunct="1"/>
            <a:r>
              <a:rPr lang="en-US" altLang="zh-CN" smtClean="0"/>
              <a:t>1</a:t>
            </a:r>
            <a:r>
              <a:rPr lang="zh-CN" altLang="en-US" smtClean="0"/>
              <a:t>、端口的类型（数据口，状态口，控制口），</a:t>
            </a:r>
            <a:r>
              <a:rPr lang="en-US" altLang="zh-CN" smtClean="0"/>
              <a:t>CPU</a:t>
            </a:r>
            <a:r>
              <a:rPr lang="zh-CN" altLang="en-US" smtClean="0"/>
              <a:t>与外设交换的三种信息（</a:t>
            </a:r>
            <a:r>
              <a:rPr lang="en-US" altLang="zh-CN" smtClean="0"/>
              <a:t>P151</a:t>
            </a:r>
            <a:r>
              <a:rPr lang="zh-CN" altLang="en-US" smtClean="0"/>
              <a:t>）</a:t>
            </a:r>
          </a:p>
          <a:p>
            <a:pPr eaLnBrk="1" hangingPunct="1"/>
            <a:r>
              <a:rPr lang="en-US" altLang="zh-CN" smtClean="0"/>
              <a:t>2</a:t>
            </a:r>
            <a:r>
              <a:rPr lang="zh-CN" altLang="en-US" smtClean="0"/>
              <a:t>、</a:t>
            </a:r>
            <a:r>
              <a:rPr lang="en-US" altLang="zh-CN" smtClean="0"/>
              <a:t>IN/OUT</a:t>
            </a:r>
            <a:r>
              <a:rPr lang="zh-CN" altLang="en-US" smtClean="0"/>
              <a:t>指令的格式，功能。（</a:t>
            </a:r>
            <a:r>
              <a:rPr lang="en-US" altLang="zh-CN" smtClean="0"/>
              <a:t>P151</a:t>
            </a:r>
            <a:r>
              <a:rPr lang="zh-CN" altLang="en-US" smtClean="0"/>
              <a:t>）</a:t>
            </a:r>
          </a:p>
          <a:p>
            <a:pPr eaLnBrk="1" hangingPunct="1"/>
            <a:r>
              <a:rPr lang="en-US" altLang="zh-CN" smtClean="0"/>
              <a:t>3</a:t>
            </a:r>
            <a:r>
              <a:rPr lang="zh-CN" altLang="en-US" smtClean="0"/>
              <a:t>、</a:t>
            </a:r>
            <a:r>
              <a:rPr lang="en-US" altLang="zh-CN" smtClean="0"/>
              <a:t>8086</a:t>
            </a:r>
            <a:r>
              <a:rPr lang="zh-CN" altLang="en-US" smtClean="0"/>
              <a:t>的编址方式，要知道内存单元地址码的长度（</a:t>
            </a:r>
            <a:r>
              <a:rPr lang="en-US" altLang="zh-CN" smtClean="0"/>
              <a:t>20</a:t>
            </a:r>
            <a:r>
              <a:rPr lang="zh-CN" altLang="en-US" smtClean="0"/>
              <a:t>位），端口地址码的长度（</a:t>
            </a:r>
            <a:r>
              <a:rPr lang="en-US" altLang="zh-CN" smtClean="0"/>
              <a:t>16</a:t>
            </a:r>
            <a:r>
              <a:rPr lang="zh-CN" altLang="en-US" smtClean="0"/>
              <a:t>位）。（</a:t>
            </a:r>
            <a:r>
              <a:rPr lang="en-US" altLang="zh-CN" smtClean="0"/>
              <a:t>P152</a:t>
            </a:r>
            <a:r>
              <a:rPr lang="zh-CN" altLang="en-US" smtClean="0"/>
              <a:t>，</a:t>
            </a:r>
            <a:r>
              <a:rPr lang="en-US" altLang="zh-CN" smtClean="0"/>
              <a:t>153</a:t>
            </a:r>
            <a:r>
              <a:rPr lang="zh-CN" altLang="en-US" smtClean="0"/>
              <a:t>）</a:t>
            </a:r>
          </a:p>
          <a:p>
            <a:pPr eaLnBrk="1" hangingPunct="1"/>
            <a:r>
              <a:rPr lang="en-US" altLang="zh-CN" smtClean="0"/>
              <a:t>4</a:t>
            </a:r>
            <a:r>
              <a:rPr lang="zh-CN" altLang="en-US" smtClean="0"/>
              <a:t>、</a:t>
            </a:r>
            <a:r>
              <a:rPr lang="en-US" altLang="zh-CN" smtClean="0"/>
              <a:t>8086</a:t>
            </a:r>
            <a:r>
              <a:rPr lang="zh-CN" altLang="en-US" smtClean="0"/>
              <a:t>的</a:t>
            </a:r>
            <a:r>
              <a:rPr lang="en-US" altLang="zh-CN" smtClean="0"/>
              <a:t>INTR</a:t>
            </a:r>
            <a:r>
              <a:rPr lang="zh-CN" altLang="en-US" smtClean="0"/>
              <a:t>，</a:t>
            </a:r>
            <a:r>
              <a:rPr lang="en-US" altLang="zh-CN" smtClean="0"/>
              <a:t>NMR</a:t>
            </a:r>
            <a:r>
              <a:rPr lang="zh-CN" altLang="en-US" smtClean="0"/>
              <a:t>引脚的名称，如何开放或屏蔽</a:t>
            </a:r>
            <a:r>
              <a:rPr lang="en-US" altLang="zh-CN" smtClean="0"/>
              <a:t>INTR</a:t>
            </a:r>
          </a:p>
          <a:p>
            <a:pPr eaLnBrk="1" hangingPunct="1"/>
            <a:r>
              <a:rPr lang="en-US" altLang="zh-CN" smtClean="0"/>
              <a:t>5</a:t>
            </a:r>
            <a:r>
              <a:rPr lang="zh-CN" altLang="en-US" smtClean="0"/>
              <a:t>、</a:t>
            </a:r>
            <a:r>
              <a:rPr lang="en-US" altLang="zh-CN" smtClean="0"/>
              <a:t>8086</a:t>
            </a:r>
            <a:r>
              <a:rPr lang="zh-CN" altLang="en-US" smtClean="0"/>
              <a:t>的中断优先级，</a:t>
            </a:r>
            <a:r>
              <a:rPr lang="en-US" altLang="zh-CN" smtClean="0"/>
              <a:t>P167</a:t>
            </a:r>
            <a:r>
              <a:rPr lang="zh-CN" altLang="en-US" smtClean="0"/>
              <a:t>表</a:t>
            </a:r>
            <a:r>
              <a:rPr lang="en-US" altLang="zh-CN" smtClean="0"/>
              <a:t>5-1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type="body" idx="1"/>
          </p:nvPr>
        </p:nvSpPr>
        <p:spPr>
          <a:xfrm>
            <a:off x="457200" y="260350"/>
            <a:ext cx="8229600" cy="5865813"/>
          </a:xfrm>
        </p:spPr>
        <p:txBody>
          <a:bodyPr/>
          <a:lstStyle/>
          <a:p>
            <a:pPr eaLnBrk="1" hangingPunct="1">
              <a:lnSpc>
                <a:spcPct val="90000"/>
              </a:lnSpc>
            </a:pPr>
            <a:r>
              <a:rPr lang="en-US" altLang="zh-CN" smtClean="0"/>
              <a:t>6</a:t>
            </a:r>
            <a:r>
              <a:rPr lang="zh-CN" altLang="en-US" smtClean="0"/>
              <a:t>、如何根据中断类型码计算中断服务程序的入口地址？（</a:t>
            </a:r>
            <a:r>
              <a:rPr lang="en-US" altLang="zh-CN" smtClean="0"/>
              <a:t>p167</a:t>
            </a:r>
            <a:r>
              <a:rPr lang="zh-CN" altLang="en-US" smtClean="0"/>
              <a:t>页）</a:t>
            </a:r>
          </a:p>
          <a:p>
            <a:pPr eaLnBrk="1" hangingPunct="1">
              <a:lnSpc>
                <a:spcPct val="90000"/>
              </a:lnSpc>
            </a:pPr>
            <a:r>
              <a:rPr lang="en-US" altLang="zh-CN" smtClean="0"/>
              <a:t>7</a:t>
            </a:r>
            <a:r>
              <a:rPr lang="zh-CN" altLang="en-US" smtClean="0"/>
              <a:t>、如何用程序段实现屏蔽某一中断源而并不改变其它中断源的允许状态？</a:t>
            </a:r>
            <a:r>
              <a:rPr lang="en-US" altLang="zh-CN" smtClean="0"/>
              <a:t>8259</a:t>
            </a:r>
            <a:r>
              <a:rPr lang="zh-CN" altLang="en-US" smtClean="0"/>
              <a:t>的操作命令字</a:t>
            </a:r>
            <a:r>
              <a:rPr lang="en-US" altLang="zh-CN" smtClean="0"/>
              <a:t>OCW1</a:t>
            </a:r>
            <a:r>
              <a:rPr lang="zh-CN" altLang="en-US" smtClean="0"/>
              <a:t>的功能。</a:t>
            </a:r>
          </a:p>
          <a:p>
            <a:pPr eaLnBrk="1" hangingPunct="1">
              <a:lnSpc>
                <a:spcPct val="90000"/>
              </a:lnSpc>
            </a:pPr>
            <a:r>
              <a:rPr lang="zh-CN" altLang="en-US" smtClean="0"/>
              <a:t>例：在</a:t>
            </a:r>
            <a:r>
              <a:rPr lang="en-US" altLang="zh-CN" smtClean="0"/>
              <a:t>8259</a:t>
            </a:r>
            <a:r>
              <a:rPr lang="zh-CN" altLang="en-US" smtClean="0"/>
              <a:t>的工作中要屏蔽</a:t>
            </a:r>
            <a:r>
              <a:rPr lang="en-US" altLang="zh-CN" smtClean="0"/>
              <a:t>IR3</a:t>
            </a:r>
            <a:r>
              <a:rPr lang="zh-CN" altLang="en-US" smtClean="0"/>
              <a:t>引入的中断源，其余中断源中断允许状态不变，请写出完成该功能的程序段。</a:t>
            </a:r>
          </a:p>
          <a:p>
            <a:pPr eaLnBrk="1" hangingPunct="1">
              <a:lnSpc>
                <a:spcPct val="90000"/>
              </a:lnSpc>
            </a:pPr>
            <a:r>
              <a:rPr lang="en-US" altLang="zh-CN" sz="2000" b="1" smtClean="0"/>
              <a:t>IN AL,21H</a:t>
            </a:r>
          </a:p>
          <a:p>
            <a:pPr eaLnBrk="1" hangingPunct="1">
              <a:lnSpc>
                <a:spcPct val="90000"/>
              </a:lnSpc>
            </a:pPr>
            <a:r>
              <a:rPr lang="en-US" altLang="zh-CN" sz="2000" b="1" smtClean="0"/>
              <a:t>OR AL,08H</a:t>
            </a:r>
          </a:p>
          <a:p>
            <a:pPr eaLnBrk="1" hangingPunct="1">
              <a:lnSpc>
                <a:spcPct val="90000"/>
              </a:lnSpc>
            </a:pPr>
            <a:r>
              <a:rPr lang="en-US" altLang="zh-CN" sz="2000" b="1" smtClean="0"/>
              <a:t>OUT 21H,AL</a:t>
            </a:r>
          </a:p>
          <a:p>
            <a:pPr eaLnBrk="1" hangingPunct="1">
              <a:lnSpc>
                <a:spcPct val="90000"/>
              </a:lnSpc>
            </a:pPr>
            <a:r>
              <a:rPr lang="en-US" altLang="zh-CN" smtClean="0"/>
              <a:t> 8</a:t>
            </a:r>
            <a:r>
              <a:rPr lang="zh-CN" altLang="en-US" smtClean="0"/>
              <a:t>、</a:t>
            </a:r>
            <a:r>
              <a:rPr lang="en-US" altLang="zh-CN" smtClean="0"/>
              <a:t>n</a:t>
            </a:r>
            <a:r>
              <a:rPr lang="zh-CN" altLang="en-US" smtClean="0"/>
              <a:t>片</a:t>
            </a:r>
            <a:r>
              <a:rPr lang="en-US" altLang="zh-CN" smtClean="0"/>
              <a:t>8259</a:t>
            </a:r>
            <a:r>
              <a:rPr lang="zh-CN" altLang="en-US" smtClean="0"/>
              <a:t>级联，可管理多少中断源？或管理</a:t>
            </a:r>
            <a:r>
              <a:rPr lang="en-US" altLang="zh-CN" smtClean="0"/>
              <a:t>y</a:t>
            </a:r>
            <a:r>
              <a:rPr lang="zh-CN" altLang="en-US" smtClean="0"/>
              <a:t>个中断源，至少需要几片</a:t>
            </a:r>
            <a:r>
              <a:rPr lang="en-US" altLang="zh-CN" smtClean="0"/>
              <a:t>8259</a:t>
            </a:r>
            <a:r>
              <a:rPr lang="zh-CN" altLang="en-US" smtClean="0"/>
              <a:t>级联？</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endParaRPr lang="zh-CN" altLang="zh-CN" smtClean="0"/>
          </a:p>
        </p:txBody>
      </p:sp>
      <p:sp>
        <p:nvSpPr>
          <p:cNvPr id="27650" name="Rectangle 3"/>
          <p:cNvSpPr>
            <a:spLocks noGrp="1" noChangeArrowheads="1"/>
          </p:cNvSpPr>
          <p:nvPr>
            <p:ph type="body" idx="1"/>
          </p:nvPr>
        </p:nvSpPr>
        <p:spPr/>
        <p:txBody>
          <a:bodyPr/>
          <a:lstStyle/>
          <a:p>
            <a:pPr eaLnBrk="1" hangingPunct="1"/>
            <a:r>
              <a:rPr lang="en-US" altLang="zh-CN" smtClean="0"/>
              <a:t>9</a:t>
            </a:r>
            <a:r>
              <a:rPr lang="zh-CN" altLang="en-US" smtClean="0"/>
              <a:t>、中断向量表的填写程序段。例：设某中断源的中断类型号为</a:t>
            </a:r>
            <a:r>
              <a:rPr lang="en-US" altLang="zh-CN" smtClean="0"/>
              <a:t>80H</a:t>
            </a:r>
            <a:r>
              <a:rPr lang="zh-CN" altLang="en-US" smtClean="0"/>
              <a:t>，其中断服务程序入口地址为：</a:t>
            </a:r>
            <a:r>
              <a:rPr lang="en-US" altLang="zh-CN" smtClean="0"/>
              <a:t>2000H</a:t>
            </a:r>
            <a:r>
              <a:rPr lang="zh-CN" altLang="en-US" smtClean="0"/>
              <a:t>：</a:t>
            </a:r>
            <a:r>
              <a:rPr lang="en-US" altLang="zh-CN" smtClean="0"/>
              <a:t>3000H</a:t>
            </a:r>
            <a:r>
              <a:rPr lang="zh-CN" altLang="en-US" smtClean="0"/>
              <a:t>，试写出完成中断向量表初始化的程序段。 </a:t>
            </a:r>
          </a:p>
          <a:p>
            <a:pPr eaLnBrk="1" hangingPunct="1"/>
            <a:r>
              <a:rPr lang="en-US" altLang="zh-CN" sz="1600" b="1" smtClean="0"/>
              <a:t>MOV AX,0</a:t>
            </a:r>
          </a:p>
          <a:p>
            <a:pPr eaLnBrk="1" hangingPunct="1"/>
            <a:r>
              <a:rPr lang="en-US" altLang="zh-CN" sz="1600" b="1" smtClean="0"/>
              <a:t>MOV DS,0</a:t>
            </a:r>
          </a:p>
          <a:p>
            <a:pPr eaLnBrk="1" hangingPunct="1"/>
            <a:r>
              <a:rPr lang="en-US" altLang="zh-CN" sz="1600" b="1" smtClean="0"/>
              <a:t>MOV BX, 80H*4</a:t>
            </a:r>
          </a:p>
          <a:p>
            <a:pPr eaLnBrk="1" hangingPunct="1"/>
            <a:r>
              <a:rPr lang="en-US" altLang="zh-CN" sz="1600" b="1" smtClean="0"/>
              <a:t>MOV AX,3000H</a:t>
            </a:r>
          </a:p>
          <a:p>
            <a:pPr eaLnBrk="1" hangingPunct="1"/>
            <a:r>
              <a:rPr lang="en-US" altLang="zh-CN" sz="1600" b="1" smtClean="0"/>
              <a:t>MOV [BX],AX</a:t>
            </a:r>
          </a:p>
          <a:p>
            <a:pPr eaLnBrk="1" hangingPunct="1"/>
            <a:r>
              <a:rPr lang="en-US" altLang="zh-CN" sz="1600" b="1" smtClean="0"/>
              <a:t>INC BX</a:t>
            </a:r>
          </a:p>
          <a:p>
            <a:pPr eaLnBrk="1" hangingPunct="1"/>
            <a:r>
              <a:rPr lang="en-US" altLang="zh-CN" sz="1600" b="1" smtClean="0"/>
              <a:t>INC BX</a:t>
            </a:r>
          </a:p>
          <a:p>
            <a:pPr eaLnBrk="1" hangingPunct="1"/>
            <a:r>
              <a:rPr lang="en-US" altLang="zh-CN" sz="1600" b="1" smtClean="0"/>
              <a:t>MOV AX,2000H</a:t>
            </a:r>
          </a:p>
          <a:p>
            <a:pPr eaLnBrk="1" hangingPunct="1"/>
            <a:r>
              <a:rPr lang="en-US" altLang="zh-CN" sz="1600" b="1" smtClean="0"/>
              <a:t>MOV [BX],AX</a:t>
            </a:r>
          </a:p>
          <a:p>
            <a:pPr eaLnBrk="1" hangingPunct="1"/>
            <a:endParaRPr lang="en-US" altLang="zh-CN" sz="16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pPr eaLnBrk="1" hangingPunct="1"/>
            <a:endParaRPr lang="zh-CN" altLang="en-US" smtClean="0"/>
          </a:p>
        </p:txBody>
      </p:sp>
      <p:sp>
        <p:nvSpPr>
          <p:cNvPr id="28674" name="内容占位符 2"/>
          <p:cNvSpPr>
            <a:spLocks noGrp="1"/>
          </p:cNvSpPr>
          <p:nvPr>
            <p:ph idx="1"/>
          </p:nvPr>
        </p:nvSpPr>
        <p:spPr>
          <a:xfrm>
            <a:off x="457200" y="1600200"/>
            <a:ext cx="8229600" cy="4924425"/>
          </a:xfrm>
        </p:spPr>
        <p:txBody>
          <a:bodyPr/>
          <a:lstStyle/>
          <a:p>
            <a:pPr eaLnBrk="1" hangingPunct="1"/>
            <a:r>
              <a:rPr lang="en-US" altLang="zh-CN" smtClean="0"/>
              <a:t>10</a:t>
            </a:r>
            <a:r>
              <a:rPr lang="zh-CN" altLang="en-US" smtClean="0"/>
              <a:t>、能根据中断向量表中内存单元的数据，确定出中断服务程序的入口地址。</a:t>
            </a:r>
            <a:endParaRPr lang="en-US" altLang="zh-CN" smtClean="0"/>
          </a:p>
          <a:p>
            <a:pPr eaLnBrk="1" hangingPunct="1"/>
            <a:r>
              <a:rPr lang="zh-CN" altLang="en-US" smtClean="0"/>
              <a:t>例：内存单元的数据如下：</a:t>
            </a:r>
            <a:endParaRPr lang="en-US" altLang="zh-CN" smtClean="0"/>
          </a:p>
          <a:p>
            <a:pPr eaLnBrk="1" hangingPunct="1"/>
            <a:r>
              <a:rPr lang="en-US" altLang="zh-CN" smtClean="0"/>
              <a:t>0000</a:t>
            </a:r>
            <a:r>
              <a:rPr lang="zh-CN" altLang="en-US" smtClean="0"/>
              <a:t>：</a:t>
            </a:r>
            <a:r>
              <a:rPr lang="en-US" altLang="zh-CN" smtClean="0"/>
              <a:t>0014H   00 10 00 20 </a:t>
            </a:r>
          </a:p>
          <a:p>
            <a:pPr eaLnBrk="1" hangingPunct="1"/>
            <a:r>
              <a:rPr lang="zh-CN" altLang="en-US" smtClean="0"/>
              <a:t>执行指令</a:t>
            </a:r>
            <a:r>
              <a:rPr lang="en-US" altLang="zh-CN" smtClean="0"/>
              <a:t>INT 05H</a:t>
            </a:r>
            <a:r>
              <a:rPr lang="zh-CN" altLang="en-US" smtClean="0"/>
              <a:t>后，程序转向何地址？</a:t>
            </a:r>
            <a:endParaRPr lang="en-US" altLang="zh-CN" smtClean="0"/>
          </a:p>
          <a:p>
            <a:pPr eaLnBrk="1" hangingPunct="1"/>
            <a:r>
              <a:rPr lang="zh-CN" altLang="en-US" smtClean="0"/>
              <a:t>分析：</a:t>
            </a:r>
            <a:r>
              <a:rPr lang="en-US" altLang="zh-CN" smtClean="0"/>
              <a:t>05H*4=0014H,</a:t>
            </a:r>
            <a:r>
              <a:rPr lang="zh-CN" altLang="en-US" smtClean="0"/>
              <a:t>故从</a:t>
            </a:r>
            <a:r>
              <a:rPr lang="en-US" altLang="zh-CN" smtClean="0"/>
              <a:t>0000</a:t>
            </a:r>
            <a:r>
              <a:rPr lang="zh-CN" altLang="en-US" smtClean="0"/>
              <a:t>：</a:t>
            </a:r>
            <a:r>
              <a:rPr lang="en-US" altLang="zh-CN" smtClean="0"/>
              <a:t>0014H </a:t>
            </a:r>
            <a:r>
              <a:rPr lang="zh-CN" altLang="en-US" smtClean="0"/>
              <a:t>开始的连续</a:t>
            </a:r>
            <a:r>
              <a:rPr lang="en-US" altLang="zh-CN" smtClean="0"/>
              <a:t>4</a:t>
            </a:r>
            <a:r>
              <a:rPr lang="zh-CN" altLang="en-US" smtClean="0"/>
              <a:t>个存单元的数据分别为</a:t>
            </a:r>
            <a:r>
              <a:rPr lang="en-US" altLang="zh-CN" smtClean="0"/>
              <a:t>IP</a:t>
            </a:r>
            <a:r>
              <a:rPr lang="zh-CN" altLang="en-US" smtClean="0"/>
              <a:t>和</a:t>
            </a:r>
            <a:r>
              <a:rPr lang="en-US" altLang="zh-CN" smtClean="0"/>
              <a:t>CS</a:t>
            </a:r>
            <a:r>
              <a:rPr lang="zh-CN" altLang="en-US" smtClean="0"/>
              <a:t>的值，故</a:t>
            </a:r>
            <a:r>
              <a:rPr lang="en-US" altLang="zh-CN" smtClean="0"/>
              <a:t>CS</a:t>
            </a:r>
            <a:r>
              <a:rPr lang="zh-CN" altLang="en-US" smtClean="0"/>
              <a:t>：</a:t>
            </a:r>
            <a:r>
              <a:rPr lang="en-US" altLang="zh-CN" smtClean="0"/>
              <a:t>IP=2000</a:t>
            </a:r>
            <a:r>
              <a:rPr lang="zh-CN" altLang="en-US" smtClean="0"/>
              <a:t>：</a:t>
            </a:r>
            <a:r>
              <a:rPr lang="en-US" altLang="zh-CN" smtClean="0"/>
              <a:t>1000</a:t>
            </a:r>
            <a:r>
              <a:rPr lang="zh-CN" altLang="en-US" smtClean="0"/>
              <a:t>，物理地址为</a:t>
            </a:r>
            <a:r>
              <a:rPr lang="en-US" altLang="zh-CN" smtClean="0"/>
              <a:t>21000H</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additive="base">
                                        <p:cTn id="7" dur="500" fill="hold"/>
                                        <p:tgtEl>
                                          <p:spTgt spid="28674"/>
                                        </p:tgtEl>
                                        <p:attrNameLst>
                                          <p:attrName>ppt_x</p:attrName>
                                        </p:attrNameLst>
                                      </p:cBhvr>
                                      <p:tavLst>
                                        <p:tav tm="0">
                                          <p:val>
                                            <p:strVal val="#ppt_x"/>
                                          </p:val>
                                        </p:tav>
                                        <p:tav tm="100000">
                                          <p:val>
                                            <p:strVal val="#ppt_x"/>
                                          </p:val>
                                        </p:tav>
                                      </p:tavLst>
                                    </p:anim>
                                    <p:anim calcmode="lin" valueType="num">
                                      <p:cBhvr additive="base">
                                        <p:cTn id="8" dur="500" fill="hold"/>
                                        <p:tgtEl>
                                          <p:spTgt spid="286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95288" y="0"/>
            <a:ext cx="8229600" cy="1143000"/>
          </a:xfrm>
        </p:spPr>
        <p:txBody>
          <a:bodyPr/>
          <a:lstStyle/>
          <a:p>
            <a:pPr eaLnBrk="1" hangingPunct="1"/>
            <a:r>
              <a:rPr lang="zh-CN" altLang="en-US" smtClean="0"/>
              <a:t>第</a:t>
            </a:r>
            <a:r>
              <a:rPr lang="en-US" altLang="zh-CN" smtClean="0"/>
              <a:t>6</a:t>
            </a:r>
            <a:r>
              <a:rPr lang="zh-CN" altLang="en-US" smtClean="0"/>
              <a:t>部分，</a:t>
            </a:r>
            <a:r>
              <a:rPr lang="en-US" altLang="zh-CN" smtClean="0"/>
              <a:t>8255</a:t>
            </a:r>
            <a:r>
              <a:rPr lang="zh-CN" altLang="en-US" smtClean="0"/>
              <a:t>，</a:t>
            </a:r>
            <a:r>
              <a:rPr lang="en-US" altLang="zh-CN" smtClean="0"/>
              <a:t>8253</a:t>
            </a:r>
            <a:r>
              <a:rPr lang="zh-CN" altLang="en-US" smtClean="0"/>
              <a:t>（</a:t>
            </a:r>
            <a:r>
              <a:rPr lang="en-US" altLang="zh-CN" smtClean="0"/>
              <a:t>20</a:t>
            </a:r>
            <a:r>
              <a:rPr lang="zh-CN" altLang="en-US" smtClean="0"/>
              <a:t>分）</a:t>
            </a:r>
          </a:p>
        </p:txBody>
      </p:sp>
      <p:sp>
        <p:nvSpPr>
          <p:cNvPr id="29698" name="Rectangle 3"/>
          <p:cNvSpPr>
            <a:spLocks noGrp="1" noChangeArrowheads="1"/>
          </p:cNvSpPr>
          <p:nvPr>
            <p:ph type="body" idx="1"/>
          </p:nvPr>
        </p:nvSpPr>
        <p:spPr>
          <a:xfrm>
            <a:off x="179388" y="836613"/>
            <a:ext cx="8713787" cy="5256212"/>
          </a:xfrm>
        </p:spPr>
        <p:txBody>
          <a:bodyPr/>
          <a:lstStyle/>
          <a:p>
            <a:pPr eaLnBrk="1" hangingPunct="1"/>
            <a:r>
              <a:rPr lang="en-US" altLang="zh-CN" sz="2800" smtClean="0"/>
              <a:t>1</a:t>
            </a:r>
            <a:r>
              <a:rPr lang="zh-CN" altLang="en-US" sz="2800" smtClean="0"/>
              <a:t>、</a:t>
            </a:r>
            <a:r>
              <a:rPr lang="en-US" altLang="zh-CN" sz="2800" smtClean="0"/>
              <a:t>8255</a:t>
            </a:r>
            <a:r>
              <a:rPr lang="zh-CN" altLang="en-US" sz="2800" smtClean="0"/>
              <a:t>的名称，数据端口的个数，端口的地址范围与端口的对应关系，工作方式</a:t>
            </a:r>
            <a:r>
              <a:rPr lang="en-US" altLang="zh-CN" sz="2800" smtClean="0"/>
              <a:t>0</a:t>
            </a:r>
            <a:r>
              <a:rPr lang="zh-CN" altLang="en-US" sz="2800" smtClean="0"/>
              <a:t>下方式控制字的设置</a:t>
            </a:r>
          </a:p>
          <a:p>
            <a:pPr eaLnBrk="1" hangingPunct="1"/>
            <a:r>
              <a:rPr lang="en-US" altLang="zh-CN" sz="2800" smtClean="0"/>
              <a:t>2</a:t>
            </a:r>
            <a:r>
              <a:rPr lang="zh-CN" altLang="en-US" sz="2800" smtClean="0"/>
              <a:t>、</a:t>
            </a:r>
            <a:r>
              <a:rPr lang="en-US" altLang="zh-CN" sz="2800" smtClean="0"/>
              <a:t>8255</a:t>
            </a:r>
            <a:r>
              <a:rPr lang="zh-CN" altLang="en-US" sz="2800" smtClean="0"/>
              <a:t>的应用，限方式</a:t>
            </a:r>
            <a:r>
              <a:rPr lang="en-US" altLang="zh-CN" sz="2800" smtClean="0"/>
              <a:t>0</a:t>
            </a:r>
            <a:r>
              <a:rPr lang="zh-CN" altLang="en-US" sz="2800" smtClean="0"/>
              <a:t>。可参看习题</a:t>
            </a:r>
            <a:r>
              <a:rPr lang="en-US" altLang="zh-CN" sz="2800" smtClean="0"/>
              <a:t>p237 6.22</a:t>
            </a:r>
            <a:r>
              <a:rPr lang="zh-CN" altLang="en-US" sz="2800" smtClean="0"/>
              <a:t>，</a:t>
            </a:r>
            <a:r>
              <a:rPr lang="en-US" altLang="zh-CN" sz="2800" smtClean="0"/>
              <a:t>P183 5.8</a:t>
            </a:r>
            <a:r>
              <a:rPr lang="zh-CN" altLang="en-US" sz="2800" smtClean="0"/>
              <a:t>。能根据要求设置方式控制字以及控制程序的编写，</a:t>
            </a:r>
            <a:r>
              <a:rPr lang="en-US" altLang="zh-CN" sz="2800" smtClean="0"/>
              <a:t>C</a:t>
            </a:r>
            <a:r>
              <a:rPr lang="zh-CN" altLang="en-US" sz="2800" smtClean="0"/>
              <a:t>口按位置位</a:t>
            </a:r>
            <a:r>
              <a:rPr lang="en-US" altLang="zh-CN" sz="2800" smtClean="0"/>
              <a:t>/</a:t>
            </a:r>
            <a:r>
              <a:rPr lang="zh-CN" altLang="en-US" sz="2800" smtClean="0"/>
              <a:t>复位控制字，以及如何编程在</a:t>
            </a:r>
            <a:r>
              <a:rPr lang="en-US" altLang="zh-CN" sz="2800" smtClean="0"/>
              <a:t>C</a:t>
            </a:r>
            <a:r>
              <a:rPr lang="zh-CN" altLang="en-US" sz="2800" smtClean="0"/>
              <a:t>口的某引脚上输出正负脉冲信号。</a:t>
            </a:r>
          </a:p>
          <a:p>
            <a:pPr eaLnBrk="1" hangingPunct="1"/>
            <a:r>
              <a:rPr lang="en-US" altLang="zh-CN" sz="2800" smtClean="0"/>
              <a:t>3</a:t>
            </a:r>
            <a:r>
              <a:rPr lang="zh-CN" altLang="en-US" sz="2800" smtClean="0"/>
              <a:t>、共阴极或共阳极下</a:t>
            </a:r>
            <a:r>
              <a:rPr lang="en-US" altLang="zh-CN" sz="2800" smtClean="0"/>
              <a:t>8</a:t>
            </a:r>
            <a:r>
              <a:rPr lang="zh-CN" altLang="en-US" sz="2800" smtClean="0"/>
              <a:t>段</a:t>
            </a:r>
            <a:r>
              <a:rPr lang="en-US" altLang="zh-CN" sz="2800" smtClean="0"/>
              <a:t>LED</a:t>
            </a:r>
            <a:r>
              <a:rPr lang="zh-CN" altLang="en-US" sz="2800" smtClean="0"/>
              <a:t>的段选码，假定</a:t>
            </a:r>
            <a:r>
              <a:rPr lang="en-US" altLang="zh-CN" sz="2800" smtClean="0"/>
              <a:t>8</a:t>
            </a:r>
            <a:r>
              <a:rPr lang="zh-CN" altLang="en-US" sz="2800" smtClean="0"/>
              <a:t>段的高低顺序为</a:t>
            </a:r>
            <a:r>
              <a:rPr lang="en-US" altLang="zh-CN" sz="2800" smtClean="0"/>
              <a:t>DP,g,f,e,d,c,b,a.</a:t>
            </a:r>
          </a:p>
          <a:p>
            <a:pPr eaLnBrk="1" hangingPunct="1">
              <a:buFontTx/>
              <a:buNone/>
            </a:pPr>
            <a:r>
              <a:rPr lang="zh-CN" altLang="en-US" sz="2800" smtClean="0"/>
              <a:t>例：根据共阳极下</a:t>
            </a:r>
            <a:r>
              <a:rPr lang="en-US" altLang="zh-CN" sz="2800" smtClean="0"/>
              <a:t>LED</a:t>
            </a:r>
            <a:r>
              <a:rPr lang="zh-CN" altLang="en-US" sz="2800" smtClean="0"/>
              <a:t>数据管与接口的连接，说出显示</a:t>
            </a:r>
            <a:r>
              <a:rPr lang="en-US" altLang="zh-CN" sz="2800" smtClean="0"/>
              <a:t>5</a:t>
            </a:r>
            <a:r>
              <a:rPr lang="zh-CN" altLang="en-US" sz="2800" smtClean="0"/>
              <a:t>的段选码是什么？（参见</a:t>
            </a:r>
            <a:r>
              <a:rPr lang="en-US" altLang="zh-CN" sz="2800" smtClean="0"/>
              <a:t>P236 6.13</a:t>
            </a:r>
            <a:r>
              <a:rPr lang="zh-CN" altLang="en-US" sz="280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type="body" idx="1"/>
          </p:nvPr>
        </p:nvSpPr>
        <p:spPr>
          <a:xfrm>
            <a:off x="539750" y="260350"/>
            <a:ext cx="8229600" cy="4525963"/>
          </a:xfrm>
        </p:spPr>
        <p:txBody>
          <a:bodyPr/>
          <a:lstStyle/>
          <a:p>
            <a:pPr eaLnBrk="1" hangingPunct="1"/>
            <a:r>
              <a:rPr lang="en-US" altLang="zh-CN" smtClean="0"/>
              <a:t>3</a:t>
            </a:r>
            <a:r>
              <a:rPr lang="zh-CN" altLang="en-US" smtClean="0"/>
              <a:t>、</a:t>
            </a:r>
            <a:r>
              <a:rPr lang="en-US" altLang="zh-CN" smtClean="0"/>
              <a:t>8253</a:t>
            </a:r>
            <a:r>
              <a:rPr lang="zh-CN" altLang="en-US" smtClean="0"/>
              <a:t>的名称，计数器的个数，每个计数器的工作方式有几种？端口的范围与计数器的对应关系，仅限工作方式</a:t>
            </a:r>
            <a:r>
              <a:rPr lang="en-US" altLang="zh-CN" smtClean="0"/>
              <a:t>3</a:t>
            </a:r>
            <a:r>
              <a:rPr lang="zh-CN" altLang="en-US" smtClean="0"/>
              <a:t>的方式控制字的设置，初始化程序段的编写可参看</a:t>
            </a:r>
            <a:r>
              <a:rPr lang="en-US" altLang="zh-CN" smtClean="0"/>
              <a:t>P249</a:t>
            </a:r>
            <a:r>
              <a:rPr lang="zh-CN" altLang="en-US" smtClean="0"/>
              <a:t>页上的例</a:t>
            </a:r>
            <a:r>
              <a:rPr lang="en-US" altLang="zh-CN" smtClean="0"/>
              <a:t>7-1</a:t>
            </a:r>
            <a:r>
              <a:rPr lang="zh-CN" altLang="en-US" smtClean="0"/>
              <a:t>， </a:t>
            </a:r>
            <a:r>
              <a:rPr lang="en-US" altLang="zh-CN" smtClean="0"/>
              <a:t>P258</a:t>
            </a:r>
            <a:r>
              <a:rPr lang="zh-CN" altLang="en-US" smtClean="0"/>
              <a:t>页上的习题</a:t>
            </a:r>
            <a:r>
              <a:rPr lang="en-US" altLang="zh-CN" smtClean="0"/>
              <a:t>7.10</a:t>
            </a:r>
            <a:r>
              <a:rPr lang="zh-CN" altLang="en-US" smtClean="0"/>
              <a:t>。</a:t>
            </a:r>
          </a:p>
          <a:p>
            <a:pPr eaLnBrk="1" hangingPunct="1"/>
            <a:r>
              <a:rPr lang="en-US" altLang="zh-CN" smtClean="0"/>
              <a:t>BCD</a:t>
            </a:r>
            <a:r>
              <a:rPr lang="zh-CN" altLang="en-US" smtClean="0"/>
              <a:t>计数和二进制计数下如何根据计数初值计算定时时间，</a:t>
            </a:r>
            <a:r>
              <a:rPr lang="en-US" altLang="zh-CN" smtClean="0"/>
              <a:t>P257</a:t>
            </a:r>
            <a:r>
              <a:rPr lang="zh-CN" altLang="en-US" smtClean="0"/>
              <a:t>页上的习题</a:t>
            </a:r>
            <a:r>
              <a:rPr lang="en-US" altLang="zh-CN" smtClean="0"/>
              <a:t>7.5</a:t>
            </a:r>
            <a:r>
              <a:rPr lang="zh-CN" altLang="en-US" smtClean="0"/>
              <a:t>，如何根据输入频率，计数初值，计算输出方波的频率？</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zh-CN" altLang="en-US" smtClean="0"/>
              <a:t>题型及分值</a:t>
            </a:r>
          </a:p>
        </p:txBody>
      </p:sp>
      <p:sp>
        <p:nvSpPr>
          <p:cNvPr id="14338" name="Rectangle 3"/>
          <p:cNvSpPr>
            <a:spLocks noGrp="1" noChangeArrowheads="1"/>
          </p:cNvSpPr>
          <p:nvPr>
            <p:ph type="body" idx="1"/>
          </p:nvPr>
        </p:nvSpPr>
        <p:spPr/>
        <p:txBody>
          <a:bodyPr/>
          <a:lstStyle/>
          <a:p>
            <a:pPr eaLnBrk="1" hangingPunct="1"/>
            <a:r>
              <a:rPr lang="zh-CN" altLang="en-US" smtClean="0"/>
              <a:t>一、单项选择题，</a:t>
            </a:r>
            <a:r>
              <a:rPr lang="en-US" altLang="zh-CN" smtClean="0"/>
              <a:t>20</a:t>
            </a:r>
            <a:r>
              <a:rPr lang="zh-CN" altLang="en-US" smtClean="0"/>
              <a:t>分，每小题</a:t>
            </a:r>
            <a:r>
              <a:rPr lang="en-US" altLang="zh-CN" smtClean="0"/>
              <a:t>1</a:t>
            </a:r>
            <a:r>
              <a:rPr lang="zh-CN" altLang="en-US" smtClean="0"/>
              <a:t>分</a:t>
            </a:r>
          </a:p>
          <a:p>
            <a:pPr eaLnBrk="1" hangingPunct="1"/>
            <a:r>
              <a:rPr lang="zh-CN" altLang="en-US" smtClean="0"/>
              <a:t>二、简答题，</a:t>
            </a:r>
            <a:r>
              <a:rPr lang="en-US" altLang="zh-CN" smtClean="0"/>
              <a:t>25</a:t>
            </a:r>
            <a:r>
              <a:rPr lang="zh-CN" altLang="en-US" smtClean="0"/>
              <a:t>分，每题</a:t>
            </a:r>
            <a:r>
              <a:rPr lang="en-US" altLang="zh-CN" smtClean="0"/>
              <a:t>5</a:t>
            </a:r>
            <a:r>
              <a:rPr lang="zh-CN" altLang="en-US" smtClean="0"/>
              <a:t>分</a:t>
            </a:r>
          </a:p>
          <a:p>
            <a:pPr eaLnBrk="1" hangingPunct="1"/>
            <a:r>
              <a:rPr lang="zh-CN" altLang="en-US" smtClean="0"/>
              <a:t>三、简单程序分析题，</a:t>
            </a:r>
            <a:r>
              <a:rPr lang="en-US" altLang="zh-CN" smtClean="0"/>
              <a:t>20</a:t>
            </a:r>
            <a:r>
              <a:rPr lang="zh-CN" altLang="en-US" smtClean="0"/>
              <a:t>分，每题</a:t>
            </a:r>
            <a:r>
              <a:rPr lang="en-US" altLang="zh-CN" smtClean="0"/>
              <a:t>5</a:t>
            </a:r>
            <a:r>
              <a:rPr lang="zh-CN" altLang="en-US" smtClean="0"/>
              <a:t>分</a:t>
            </a:r>
          </a:p>
          <a:p>
            <a:pPr eaLnBrk="1" hangingPunct="1"/>
            <a:r>
              <a:rPr lang="zh-CN" altLang="en-US" smtClean="0"/>
              <a:t>四、程序设计题，</a:t>
            </a:r>
            <a:r>
              <a:rPr lang="en-US" altLang="zh-CN" smtClean="0"/>
              <a:t>10</a:t>
            </a:r>
            <a:r>
              <a:rPr lang="zh-CN" altLang="en-US" smtClean="0"/>
              <a:t>分（仅</a:t>
            </a:r>
            <a:r>
              <a:rPr lang="en-US" altLang="zh-CN" smtClean="0"/>
              <a:t>1</a:t>
            </a:r>
            <a:r>
              <a:rPr lang="zh-CN" altLang="en-US" smtClean="0"/>
              <a:t>题）</a:t>
            </a:r>
          </a:p>
          <a:p>
            <a:pPr eaLnBrk="1" hangingPunct="1"/>
            <a:r>
              <a:rPr lang="zh-CN" altLang="en-US" smtClean="0"/>
              <a:t>五、综合分析题，</a:t>
            </a:r>
            <a:r>
              <a:rPr lang="en-US" altLang="zh-CN" smtClean="0"/>
              <a:t>25</a:t>
            </a:r>
            <a:r>
              <a:rPr lang="zh-CN" altLang="en-US" smtClean="0"/>
              <a:t>分，第</a:t>
            </a:r>
            <a:r>
              <a:rPr lang="en-US" altLang="zh-CN" smtClean="0"/>
              <a:t>1</a:t>
            </a:r>
            <a:r>
              <a:rPr lang="zh-CN" altLang="en-US" smtClean="0"/>
              <a:t>题</a:t>
            </a:r>
            <a:r>
              <a:rPr lang="en-US" altLang="zh-CN" smtClean="0"/>
              <a:t>13</a:t>
            </a:r>
            <a:r>
              <a:rPr lang="zh-CN" altLang="en-US" smtClean="0"/>
              <a:t>分，第</a:t>
            </a:r>
            <a:r>
              <a:rPr lang="en-US" altLang="zh-CN" smtClean="0"/>
              <a:t>2</a:t>
            </a:r>
            <a:r>
              <a:rPr lang="zh-CN" altLang="en-US" smtClean="0"/>
              <a:t>题</a:t>
            </a:r>
            <a:r>
              <a:rPr lang="en-US" altLang="zh-CN" smtClean="0"/>
              <a:t>12</a:t>
            </a:r>
            <a:r>
              <a:rPr lang="zh-CN" altLang="en-US" smtClean="0"/>
              <a:t>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zh-CN" altLang="en-US" smtClean="0"/>
              <a:t>第</a:t>
            </a:r>
            <a:r>
              <a:rPr lang="en-US" altLang="zh-CN" smtClean="0"/>
              <a:t>1</a:t>
            </a:r>
            <a:r>
              <a:rPr lang="zh-CN" altLang="en-US" smtClean="0"/>
              <a:t>章</a:t>
            </a:r>
          </a:p>
        </p:txBody>
      </p:sp>
      <p:sp>
        <p:nvSpPr>
          <p:cNvPr id="15362" name="Rectangle 3"/>
          <p:cNvSpPr>
            <a:spLocks noGrp="1" noChangeArrowheads="1"/>
          </p:cNvSpPr>
          <p:nvPr>
            <p:ph type="body" idx="1"/>
          </p:nvPr>
        </p:nvSpPr>
        <p:spPr/>
        <p:txBody>
          <a:bodyPr/>
          <a:lstStyle/>
          <a:p>
            <a:pPr eaLnBrk="1" hangingPunct="1"/>
            <a:r>
              <a:rPr lang="zh-CN" altLang="en-US" smtClean="0"/>
              <a:t>数在计算机中的二进制表示，要求掌握数的补码表示。</a:t>
            </a:r>
            <a:endParaRPr lang="en-US" altLang="zh-CN" smtClean="0"/>
          </a:p>
          <a:p>
            <a:pPr eaLnBrk="1" hangingPunct="1"/>
            <a:r>
              <a:rPr lang="zh-CN" altLang="en-US" smtClean="0"/>
              <a:t>例：</a:t>
            </a:r>
            <a:r>
              <a:rPr lang="en-US" altLang="zh-CN" smtClean="0"/>
              <a:t>-7</a:t>
            </a:r>
            <a:r>
              <a:rPr lang="zh-CN" altLang="en-US" smtClean="0"/>
              <a:t>的</a:t>
            </a:r>
            <a:r>
              <a:rPr lang="en-US" altLang="zh-CN" smtClean="0"/>
              <a:t>8</a:t>
            </a:r>
            <a:r>
              <a:rPr lang="zh-CN" altLang="en-US" smtClean="0"/>
              <a:t>位二进制补码是多少？</a:t>
            </a:r>
          </a:p>
          <a:p>
            <a:pPr eaLnBrk="1" hangingPunct="1"/>
            <a:r>
              <a:rPr lang="zh-CN" altLang="en-US" smtClean="0"/>
              <a:t>微处理器主要由哪三部分组成？ </a:t>
            </a:r>
            <a:r>
              <a:rPr lang="en-US" altLang="zh-CN" smtClean="0"/>
              <a:t>(P9</a:t>
            </a:r>
            <a:r>
              <a:rPr lang="zh-CN" altLang="en-US" smtClean="0"/>
              <a:t>～</a:t>
            </a:r>
            <a:r>
              <a:rPr lang="en-US" altLang="zh-CN" smtClean="0"/>
              <a:t>10)</a:t>
            </a:r>
            <a:r>
              <a:rPr lang="zh-CN" altLang="en-US" smtClean="0"/>
              <a:t>总线中，地址线，数据线的位数是多少？</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zh-CN" altLang="en-US" smtClean="0"/>
              <a:t>第</a:t>
            </a:r>
            <a:r>
              <a:rPr lang="en-US" altLang="zh-CN" smtClean="0"/>
              <a:t>2</a:t>
            </a:r>
            <a:r>
              <a:rPr lang="zh-CN" altLang="en-US" smtClean="0"/>
              <a:t>章（加上第</a:t>
            </a:r>
            <a:r>
              <a:rPr lang="en-US" altLang="zh-CN" smtClean="0"/>
              <a:t>1</a:t>
            </a:r>
            <a:r>
              <a:rPr lang="zh-CN" altLang="en-US" smtClean="0"/>
              <a:t>章</a:t>
            </a:r>
            <a:r>
              <a:rPr lang="en-US" altLang="zh-CN" smtClean="0"/>
              <a:t>15</a:t>
            </a:r>
            <a:r>
              <a:rPr lang="zh-CN" altLang="en-US" smtClean="0"/>
              <a:t>分左右）</a:t>
            </a:r>
          </a:p>
        </p:txBody>
      </p:sp>
      <p:sp>
        <p:nvSpPr>
          <p:cNvPr id="16386" name="Rectangle 3"/>
          <p:cNvSpPr>
            <a:spLocks noGrp="1" noChangeArrowheads="1"/>
          </p:cNvSpPr>
          <p:nvPr>
            <p:ph type="body" idx="1"/>
          </p:nvPr>
        </p:nvSpPr>
        <p:spPr/>
        <p:txBody>
          <a:bodyPr/>
          <a:lstStyle/>
          <a:p>
            <a:pPr eaLnBrk="1" hangingPunct="1"/>
            <a:r>
              <a:rPr lang="en-US" altLang="zh-CN" smtClean="0"/>
              <a:t>1</a:t>
            </a:r>
            <a:r>
              <a:rPr lang="zh-CN" altLang="en-US" smtClean="0"/>
              <a:t>、</a:t>
            </a:r>
            <a:r>
              <a:rPr lang="en-US" altLang="zh-CN" smtClean="0"/>
              <a:t>8</a:t>
            </a:r>
            <a:r>
              <a:rPr lang="zh-CN" altLang="en-US" smtClean="0"/>
              <a:t>个通用寄存器的名称</a:t>
            </a:r>
            <a:r>
              <a:rPr lang="en-US" altLang="zh-CN" smtClean="0"/>
              <a:t>(P15)</a:t>
            </a:r>
            <a:r>
              <a:rPr lang="zh-CN" altLang="en-US" smtClean="0"/>
              <a:t>，</a:t>
            </a:r>
            <a:r>
              <a:rPr lang="en-US" altLang="zh-CN" smtClean="0"/>
              <a:t>4</a:t>
            </a:r>
            <a:r>
              <a:rPr lang="zh-CN" altLang="en-US" smtClean="0"/>
              <a:t>个段寄存器的名称（</a:t>
            </a:r>
            <a:r>
              <a:rPr lang="en-US" altLang="zh-CN" smtClean="0"/>
              <a:t>P17</a:t>
            </a:r>
            <a:r>
              <a:rPr lang="zh-CN" altLang="en-US" smtClean="0"/>
              <a:t>）。</a:t>
            </a:r>
          </a:p>
          <a:p>
            <a:pPr eaLnBrk="1" hangingPunct="1"/>
            <a:r>
              <a:rPr lang="en-US" altLang="zh-CN" smtClean="0"/>
              <a:t>2</a:t>
            </a:r>
            <a:r>
              <a:rPr lang="zh-CN" altLang="en-US" smtClean="0"/>
              <a:t>、标志寄存器中，状态标志位的个数，控制标志位的个数。指令对状态标志位中的</a:t>
            </a:r>
            <a:r>
              <a:rPr lang="en-US" altLang="zh-CN" smtClean="0"/>
              <a:t>ZF</a:t>
            </a:r>
            <a:r>
              <a:rPr lang="zh-CN" altLang="en-US" smtClean="0"/>
              <a:t>，</a:t>
            </a:r>
            <a:r>
              <a:rPr lang="en-US" altLang="zh-CN" smtClean="0"/>
              <a:t>SF</a:t>
            </a:r>
            <a:r>
              <a:rPr lang="zh-CN" altLang="en-US" smtClean="0"/>
              <a:t>，</a:t>
            </a:r>
            <a:r>
              <a:rPr lang="en-US" altLang="zh-CN" smtClean="0"/>
              <a:t>CF</a:t>
            </a:r>
            <a:r>
              <a:rPr lang="zh-CN" altLang="en-US" smtClean="0"/>
              <a:t>，</a:t>
            </a:r>
            <a:r>
              <a:rPr lang="en-US" altLang="zh-CN" smtClean="0"/>
              <a:t>OF</a:t>
            </a:r>
            <a:r>
              <a:rPr lang="zh-CN" altLang="en-US" smtClean="0"/>
              <a:t>如何影响，控制标志位中的</a:t>
            </a:r>
            <a:r>
              <a:rPr lang="en-US" altLang="zh-CN" smtClean="0"/>
              <a:t>IF</a:t>
            </a:r>
            <a:r>
              <a:rPr lang="zh-CN" altLang="en-US" smtClean="0"/>
              <a:t>如何影响可屏蔽中断？</a:t>
            </a:r>
            <a:r>
              <a:rPr lang="en-US" altLang="zh-CN" smtClean="0"/>
              <a:t>(P17) </a:t>
            </a:r>
            <a:r>
              <a:rPr lang="zh-CN" altLang="en-US" smtClean="0"/>
              <a:t>，如何用指令设置</a:t>
            </a:r>
            <a:r>
              <a:rPr lang="en-US" altLang="zh-CN" smtClean="0"/>
              <a:t>IF</a:t>
            </a:r>
            <a:r>
              <a:rPr lang="zh-CN" altLang="en-US" smtClean="0"/>
              <a:t>以开放或屏蔽</a:t>
            </a:r>
            <a:r>
              <a:rPr lang="en-US" altLang="zh-CN" smtClean="0"/>
              <a:t>INTR</a:t>
            </a:r>
            <a:r>
              <a:rPr lang="zh-CN" altLang="en-US" smtClean="0"/>
              <a:t>（</a:t>
            </a:r>
            <a:r>
              <a:rPr lang="en-US" altLang="zh-CN" smtClean="0"/>
              <a:t>P165</a:t>
            </a:r>
            <a:r>
              <a:rPr lang="zh-CN" altLang="en-US" smtClean="0"/>
              <a:t>）？如何用指令设置</a:t>
            </a:r>
            <a:r>
              <a:rPr lang="en-US" altLang="zh-CN" smtClean="0"/>
              <a:t>CF(</a:t>
            </a:r>
            <a:r>
              <a:rPr lang="zh-CN" altLang="en-US" smtClean="0"/>
              <a:t>即</a:t>
            </a:r>
            <a:r>
              <a:rPr lang="en-US" altLang="zh-CN" smtClean="0"/>
              <a:t>CF=1)</a:t>
            </a:r>
            <a:r>
              <a:rPr lang="zh-CN" altLang="en-US" smtClean="0"/>
              <a:t>或复位</a:t>
            </a:r>
            <a:r>
              <a:rPr lang="en-US" altLang="zh-CN" smtClean="0"/>
              <a:t>CF(</a:t>
            </a:r>
            <a:r>
              <a:rPr lang="zh-CN" altLang="en-US" smtClean="0"/>
              <a:t>即</a:t>
            </a:r>
            <a:r>
              <a:rPr lang="en-US" altLang="zh-CN" smtClean="0"/>
              <a:t>CF=0)</a:t>
            </a:r>
            <a:r>
              <a:rPr lang="zh-CN" altLang="en-US" smtClean="0"/>
              <a:t>？（</a:t>
            </a:r>
            <a:r>
              <a:rPr lang="en-US" altLang="zh-CN" smtClean="0"/>
              <a:t>P58)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endParaRPr lang="zh-CN" altLang="zh-CN" smtClean="0"/>
          </a:p>
        </p:txBody>
      </p:sp>
      <p:sp>
        <p:nvSpPr>
          <p:cNvPr id="5123" name="Rectangle 3"/>
          <p:cNvSpPr>
            <a:spLocks noGrp="1" noRot="1" noChangeAspect="1" noMove="1" noResize="1" noEditPoints="1" noAdjustHandles="1" noChangeArrowheads="1" noChangeShapeType="1" noTextEdit="1"/>
          </p:cNvSpPr>
          <p:nvPr>
            <p:ph type="body" idx="1"/>
          </p:nvPr>
        </p:nvSpPr>
        <p:spPr>
          <a:blipFill rotWithShape="1">
            <a:blip r:embed="rId2"/>
            <a:stretch>
              <a:fillRect l="-1630" t="-2156" r="-6815"/>
            </a:stretch>
          </a:blipFill>
          <a:extLst/>
        </p:spPr>
        <p:txBody>
          <a:bodyPr/>
          <a:lstStyle/>
          <a:p>
            <a:pPr eaLnBrk="1" hangingPunct="1">
              <a:defRPr/>
            </a:pPr>
            <a:r>
              <a:rPr lang="zh-CN" altLang="en-US">
                <a:noFill/>
              </a:rPr>
              <a:t> </a:t>
            </a:r>
          </a:p>
        </p:txBody>
      </p:sp>
      <p:sp>
        <p:nvSpPr>
          <p:cNvPr id="17411" name="Line 4"/>
          <p:cNvSpPr>
            <a:spLocks noChangeShapeType="1"/>
          </p:cNvSpPr>
          <p:nvPr/>
        </p:nvSpPr>
        <p:spPr bwMode="auto">
          <a:xfrm>
            <a:off x="5940425" y="2205038"/>
            <a:ext cx="431800" cy="0"/>
          </a:xfrm>
          <a:prstGeom prst="line">
            <a:avLst/>
          </a:prstGeom>
          <a:noFill/>
          <a:ln w="9525">
            <a:solidFill>
              <a:schemeClr val="tx1"/>
            </a:solidFill>
            <a:round/>
            <a:headEnd/>
            <a:tailEnd/>
          </a:ln>
        </p:spPr>
        <p:txBody>
          <a:bodyPr/>
          <a:lstStyle/>
          <a:p>
            <a:endParaRPr lang="zh-CN" altLang="en-US"/>
          </a:p>
        </p:txBody>
      </p:sp>
      <p:sp>
        <p:nvSpPr>
          <p:cNvPr id="17412" name="Line 5"/>
          <p:cNvSpPr>
            <a:spLocks noChangeShapeType="1"/>
          </p:cNvSpPr>
          <p:nvPr/>
        </p:nvSpPr>
        <p:spPr bwMode="auto">
          <a:xfrm>
            <a:off x="2555875" y="2205038"/>
            <a:ext cx="576263" cy="0"/>
          </a:xfrm>
          <a:prstGeom prst="line">
            <a:avLst/>
          </a:prstGeom>
          <a:noFill/>
          <a:ln w="9525">
            <a:solidFill>
              <a:schemeClr val="tx1"/>
            </a:solidFill>
            <a:round/>
            <a:headEnd/>
            <a:tailEnd/>
          </a:ln>
        </p:spPr>
        <p:txBody>
          <a:bodyPr/>
          <a:lstStyle/>
          <a:p>
            <a:endParaRPr lang="zh-CN" altLang="en-US"/>
          </a:p>
        </p:txBody>
      </p:sp>
      <p:sp>
        <p:nvSpPr>
          <p:cNvPr id="17413" name="Line 6"/>
          <p:cNvSpPr>
            <a:spLocks noChangeShapeType="1"/>
          </p:cNvSpPr>
          <p:nvPr/>
        </p:nvSpPr>
        <p:spPr bwMode="auto">
          <a:xfrm>
            <a:off x="3924300" y="2205038"/>
            <a:ext cx="576263" cy="0"/>
          </a:xfrm>
          <a:prstGeom prst="line">
            <a:avLst/>
          </a:prstGeom>
          <a:noFill/>
          <a:ln w="9525">
            <a:solidFill>
              <a:schemeClr val="tx1"/>
            </a:solidFill>
            <a:round/>
            <a:headEnd/>
            <a:tailEnd/>
          </a:ln>
        </p:spPr>
        <p:txBody>
          <a:bodyPr/>
          <a:lstStyle/>
          <a:p>
            <a:endParaRPr lang="zh-CN" altLang="en-US"/>
          </a:p>
        </p:txBody>
      </p:sp>
      <p:sp>
        <p:nvSpPr>
          <p:cNvPr id="17414" name="Line 7"/>
          <p:cNvSpPr>
            <a:spLocks noChangeShapeType="1"/>
          </p:cNvSpPr>
          <p:nvPr/>
        </p:nvSpPr>
        <p:spPr bwMode="auto">
          <a:xfrm>
            <a:off x="4787900" y="2205038"/>
            <a:ext cx="503238" cy="0"/>
          </a:xfrm>
          <a:prstGeom prst="line">
            <a:avLst/>
          </a:prstGeom>
          <a:noFill/>
          <a:ln w="9525">
            <a:solidFill>
              <a:schemeClr val="tx1"/>
            </a:solidFill>
            <a:round/>
            <a:headEnd/>
            <a:tailEnd/>
          </a:ln>
        </p:spPr>
        <p:txBody>
          <a:bodyPr/>
          <a:lstStyle/>
          <a:p>
            <a:endParaRPr lang="zh-CN" altLang="en-US"/>
          </a:p>
        </p:txBody>
      </p:sp>
      <p:sp>
        <p:nvSpPr>
          <p:cNvPr id="17415" name="Line 11"/>
          <p:cNvSpPr>
            <a:spLocks noChangeShapeType="1"/>
          </p:cNvSpPr>
          <p:nvPr/>
        </p:nvSpPr>
        <p:spPr bwMode="auto">
          <a:xfrm>
            <a:off x="3563938" y="2781300"/>
            <a:ext cx="288925" cy="0"/>
          </a:xfrm>
          <a:prstGeom prst="line">
            <a:avLst/>
          </a:prstGeom>
          <a:noFill/>
          <a:ln w="9525">
            <a:solidFill>
              <a:schemeClr val="tx1"/>
            </a:solidFill>
            <a:round/>
            <a:headEnd/>
            <a:tailEnd/>
          </a:ln>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pPr eaLnBrk="1" hangingPunct="1"/>
            <a:endParaRPr lang="zh-CN" altLang="en-US" smtClean="0"/>
          </a:p>
        </p:txBody>
      </p:sp>
      <p:sp>
        <p:nvSpPr>
          <p:cNvPr id="18434" name="内容占位符 2"/>
          <p:cNvSpPr>
            <a:spLocks noGrp="1"/>
          </p:cNvSpPr>
          <p:nvPr>
            <p:ph idx="1"/>
          </p:nvPr>
        </p:nvSpPr>
        <p:spPr/>
        <p:txBody>
          <a:bodyPr/>
          <a:lstStyle/>
          <a:p>
            <a:pPr eaLnBrk="1" hangingPunct="1"/>
            <a:r>
              <a:rPr lang="en-US" altLang="zh-CN" smtClean="0"/>
              <a:t>4</a:t>
            </a:r>
            <a:r>
              <a:rPr lang="zh-CN" altLang="en-US" smtClean="0"/>
              <a:t>、存储器中数据的组织，掌握字节，字的存放规则</a:t>
            </a:r>
            <a:r>
              <a:rPr lang="en-US" altLang="zh-CN" smtClean="0"/>
              <a:t>(P17)</a:t>
            </a:r>
            <a:r>
              <a:rPr lang="zh-CN" altLang="en-US" smtClean="0"/>
              <a:t>，需掌握字如何存储在内存单元中</a:t>
            </a:r>
            <a:endParaRPr lang="en-US" altLang="zh-CN" smtClean="0"/>
          </a:p>
          <a:p>
            <a:pPr eaLnBrk="1" hangingPunct="1"/>
            <a:r>
              <a:rPr lang="en-US" altLang="zh-CN" smtClean="0"/>
              <a:t>5</a:t>
            </a:r>
            <a:r>
              <a:rPr lang="zh-CN" altLang="en-US" smtClean="0"/>
              <a:t>、</a:t>
            </a:r>
            <a:r>
              <a:rPr lang="en-US" altLang="zh-CN" smtClean="0"/>
              <a:t>20</a:t>
            </a:r>
            <a:r>
              <a:rPr lang="zh-CN" altLang="en-US" smtClean="0"/>
              <a:t>位物理地址的生成（</a:t>
            </a:r>
            <a:r>
              <a:rPr lang="en-US" altLang="zh-CN" smtClean="0"/>
              <a:t>P18</a:t>
            </a:r>
            <a:r>
              <a:rPr lang="zh-CN" altLang="en-US" smtClean="0"/>
              <a:t>）</a:t>
            </a:r>
            <a:endParaRPr lang="en-US" altLang="zh-CN" smtClean="0"/>
          </a:p>
          <a:p>
            <a:pPr eaLnBrk="1" hangingPunct="1"/>
            <a:r>
              <a:rPr lang="zh-CN" altLang="en-US" smtClean="0"/>
              <a:t>例：逻辑地址</a:t>
            </a:r>
            <a:r>
              <a:rPr lang="en-US" altLang="zh-CN" smtClean="0"/>
              <a:t>3000H:1000H</a:t>
            </a:r>
            <a:r>
              <a:rPr lang="zh-CN" altLang="en-US" smtClean="0"/>
              <a:t>对应的物理地址是多少？（</a:t>
            </a:r>
            <a:r>
              <a:rPr lang="en-US" altLang="zh-CN" smtClean="0"/>
              <a:t>31000H</a:t>
            </a:r>
            <a:r>
              <a:rPr lang="zh-CN" altLang="en-US" smtClean="0"/>
              <a:t>）</a:t>
            </a:r>
          </a:p>
          <a:p>
            <a:pPr eaLnBrk="1" hangingPunct="1"/>
            <a:endParaRPr lang="zh-CN"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zh-CN" altLang="en-US" smtClean="0"/>
              <a:t>第</a:t>
            </a:r>
            <a:r>
              <a:rPr lang="en-US" altLang="zh-CN" smtClean="0"/>
              <a:t>3</a:t>
            </a:r>
            <a:r>
              <a:rPr lang="zh-CN" altLang="en-US" smtClean="0"/>
              <a:t>章</a:t>
            </a:r>
            <a:r>
              <a:rPr lang="en-US" altLang="zh-CN" smtClean="0"/>
              <a:t>(50</a:t>
            </a:r>
            <a:r>
              <a:rPr lang="zh-CN" altLang="en-US" smtClean="0"/>
              <a:t>分左右）</a:t>
            </a:r>
          </a:p>
        </p:txBody>
      </p:sp>
      <p:sp>
        <p:nvSpPr>
          <p:cNvPr id="19458" name="Rectangle 3"/>
          <p:cNvSpPr>
            <a:spLocks noGrp="1" noChangeArrowheads="1"/>
          </p:cNvSpPr>
          <p:nvPr>
            <p:ph type="body" idx="1"/>
          </p:nvPr>
        </p:nvSpPr>
        <p:spPr/>
        <p:txBody>
          <a:bodyPr/>
          <a:lstStyle/>
          <a:p>
            <a:pPr eaLnBrk="1" hangingPunct="1"/>
            <a:r>
              <a:rPr lang="en-US" altLang="zh-CN" sz="2800" smtClean="0"/>
              <a:t>1</a:t>
            </a:r>
            <a:r>
              <a:rPr lang="zh-CN" altLang="en-US" sz="2800" smtClean="0"/>
              <a:t>、</a:t>
            </a:r>
            <a:r>
              <a:rPr lang="en-US" altLang="zh-CN" sz="2800" smtClean="0"/>
              <a:t>7</a:t>
            </a:r>
            <a:r>
              <a:rPr lang="zh-CN" altLang="en-US" sz="2800" smtClean="0"/>
              <a:t>种寻址方式，（</a:t>
            </a:r>
            <a:r>
              <a:rPr lang="en-US" altLang="zh-CN" sz="2800" smtClean="0"/>
              <a:t>P32 </a:t>
            </a:r>
            <a:r>
              <a:rPr lang="zh-CN" altLang="en-US" sz="2800" smtClean="0"/>
              <a:t>～</a:t>
            </a:r>
            <a:r>
              <a:rPr lang="en-US" altLang="zh-CN" sz="2800" smtClean="0"/>
              <a:t>34)</a:t>
            </a:r>
            <a:r>
              <a:rPr lang="zh-CN" altLang="en-US" sz="2800" smtClean="0"/>
              <a:t>，会判断指令是何种寻址方式，以及判断指令正误</a:t>
            </a:r>
            <a:endParaRPr lang="en-US" altLang="zh-CN" sz="2800" smtClean="0"/>
          </a:p>
          <a:p>
            <a:pPr eaLnBrk="1" hangingPunct="1"/>
            <a:r>
              <a:rPr lang="en-US" altLang="zh-CN" sz="2800" smtClean="0"/>
              <a:t>2</a:t>
            </a:r>
            <a:r>
              <a:rPr lang="zh-CN" altLang="en-US" sz="2800" smtClean="0"/>
              <a:t>、指令系统，仅限下列指令：</a:t>
            </a:r>
            <a:r>
              <a:rPr lang="en-US" altLang="zh-CN" sz="2800" smtClean="0"/>
              <a:t>MOV, XCHG, IN,OUT,ADD,INC,SUB,DEC,CMP,AND,OR,XOR,TEST,NOT,SHL,SHR,ROL,ROR,JMP,JA,JAE,JB,JBE,JC,JNC,JE/JZ,JNE/JNZ,JO,JNO,JS,JNS,JZ,JNZ,JG,JGE,JL,JLE,JP,JNP,LOOP, STI,CLI,STC,CLC,HLT,</a:t>
            </a:r>
            <a:r>
              <a:rPr lang="zh-CN" altLang="en-US" sz="2800" smtClean="0"/>
              <a:t>包括指令的格式，功能，隐含操作数、指令对状态标志位的影响，指令的正误判断。</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endParaRPr lang="zh-CN" altLang="zh-CN" smtClean="0"/>
          </a:p>
        </p:txBody>
      </p:sp>
      <p:sp>
        <p:nvSpPr>
          <p:cNvPr id="20482" name="Rectangle 3"/>
          <p:cNvSpPr>
            <a:spLocks noGrp="1" noChangeArrowheads="1"/>
          </p:cNvSpPr>
          <p:nvPr>
            <p:ph type="body" idx="1"/>
          </p:nvPr>
        </p:nvSpPr>
        <p:spPr>
          <a:xfrm>
            <a:off x="468313" y="1557338"/>
            <a:ext cx="8229600" cy="3527425"/>
          </a:xfrm>
        </p:spPr>
        <p:txBody>
          <a:bodyPr/>
          <a:lstStyle/>
          <a:p>
            <a:pPr eaLnBrk="1" hangingPunct="1">
              <a:lnSpc>
                <a:spcPct val="90000"/>
              </a:lnSpc>
            </a:pPr>
            <a:r>
              <a:rPr lang="en-US" altLang="zh-CN" sz="2400" smtClean="0"/>
              <a:t>3</a:t>
            </a:r>
            <a:r>
              <a:rPr lang="zh-CN" altLang="en-US" sz="2400" smtClean="0"/>
              <a:t>、数据定义伪指令（</a:t>
            </a:r>
            <a:r>
              <a:rPr lang="en-US" altLang="zh-CN" sz="2400" smtClean="0"/>
              <a:t>DB</a:t>
            </a:r>
            <a:r>
              <a:rPr lang="zh-CN" altLang="en-US" sz="2400" smtClean="0"/>
              <a:t>，</a:t>
            </a:r>
            <a:r>
              <a:rPr lang="en-US" altLang="zh-CN" sz="2400" smtClean="0"/>
              <a:t>DW</a:t>
            </a:r>
            <a:r>
              <a:rPr lang="zh-CN" altLang="en-US" sz="2400" smtClean="0"/>
              <a:t>）的格式，数据、字符串变量的定义，？，</a:t>
            </a:r>
            <a:r>
              <a:rPr lang="en-US" altLang="zh-CN" sz="2400" smtClean="0"/>
              <a:t>DUP</a:t>
            </a:r>
            <a:r>
              <a:rPr lang="zh-CN" altLang="en-US" sz="2400" smtClean="0"/>
              <a:t>的用法，要求能画出数据的存储情况？回答出变量所分配的字节数？以及各内存单元中的数据（详见</a:t>
            </a:r>
            <a:r>
              <a:rPr lang="en-US" altLang="zh-CN" sz="2400" smtClean="0"/>
              <a:t>P114 3.8</a:t>
            </a:r>
            <a:r>
              <a:rPr lang="zh-CN" altLang="en-US" sz="2400" smtClean="0"/>
              <a:t>，</a:t>
            </a:r>
            <a:r>
              <a:rPr lang="en-US" altLang="zh-CN" sz="2400" smtClean="0"/>
              <a:t>3.9</a:t>
            </a:r>
            <a:r>
              <a:rPr lang="zh-CN" altLang="en-US" sz="2400" smtClean="0"/>
              <a:t>）</a:t>
            </a:r>
            <a:endParaRPr lang="en-US" altLang="zh-CN" sz="2400" smtClean="0"/>
          </a:p>
          <a:p>
            <a:pPr eaLnBrk="1" hangingPunct="1">
              <a:lnSpc>
                <a:spcPct val="90000"/>
              </a:lnSpc>
            </a:pPr>
            <a:r>
              <a:rPr lang="zh-CN" altLang="en-US" sz="2400" smtClean="0"/>
              <a:t>例 </a:t>
            </a:r>
            <a:r>
              <a:rPr lang="en-US" altLang="zh-CN" sz="2400" smtClean="0"/>
              <a:t>D1 DB 2 DUP(1,2,2 DUP(3,4),5,6,7)</a:t>
            </a:r>
            <a:r>
              <a:rPr lang="zh-CN" altLang="en-US" sz="2400" smtClean="0"/>
              <a:t>，该数据定义语句各存储单元的数据是什么？共分配了多少字节？</a:t>
            </a:r>
            <a:endParaRPr lang="en-US" altLang="zh-CN" sz="2400" smtClean="0"/>
          </a:p>
          <a:p>
            <a:pPr eaLnBrk="1" hangingPunct="1">
              <a:lnSpc>
                <a:spcPct val="90000"/>
              </a:lnSpc>
            </a:pPr>
            <a:r>
              <a:rPr lang="en-US" altLang="zh-CN" sz="2400" smtClean="0"/>
              <a:t>1</a:t>
            </a:r>
            <a:r>
              <a:rPr lang="zh-CN" altLang="en-US" sz="2400" smtClean="0"/>
              <a:t>，</a:t>
            </a:r>
            <a:r>
              <a:rPr lang="en-US" altLang="zh-CN" sz="2400" smtClean="0"/>
              <a:t>2</a:t>
            </a:r>
            <a:r>
              <a:rPr lang="zh-CN" altLang="en-US" sz="2400" smtClean="0"/>
              <a:t>，</a:t>
            </a:r>
            <a:r>
              <a:rPr lang="en-US" altLang="zh-CN" sz="2400" smtClean="0"/>
              <a:t>3</a:t>
            </a:r>
            <a:r>
              <a:rPr lang="zh-CN" altLang="en-US" sz="2400" smtClean="0"/>
              <a:t>，</a:t>
            </a:r>
            <a:r>
              <a:rPr lang="en-US" altLang="zh-CN" sz="2400" smtClean="0"/>
              <a:t>4</a:t>
            </a:r>
            <a:r>
              <a:rPr lang="zh-CN" altLang="en-US" sz="2400" smtClean="0"/>
              <a:t>，</a:t>
            </a:r>
            <a:r>
              <a:rPr lang="en-US" altLang="zh-CN" sz="2400" smtClean="0"/>
              <a:t>3</a:t>
            </a:r>
            <a:r>
              <a:rPr lang="zh-CN" altLang="en-US" sz="2400" smtClean="0"/>
              <a:t>，</a:t>
            </a:r>
            <a:r>
              <a:rPr lang="en-US" altLang="zh-CN" sz="2400" smtClean="0"/>
              <a:t>4</a:t>
            </a:r>
            <a:r>
              <a:rPr lang="zh-CN" altLang="en-US" sz="2400" smtClean="0"/>
              <a:t>，</a:t>
            </a:r>
            <a:r>
              <a:rPr lang="en-US" altLang="zh-CN" sz="2400" smtClean="0"/>
              <a:t>5</a:t>
            </a:r>
            <a:r>
              <a:rPr lang="zh-CN" altLang="en-US" sz="2400" smtClean="0"/>
              <a:t>，</a:t>
            </a:r>
            <a:r>
              <a:rPr lang="en-US" altLang="zh-CN" sz="2400" smtClean="0"/>
              <a:t>6</a:t>
            </a:r>
            <a:r>
              <a:rPr lang="zh-CN" altLang="en-US" sz="2400" smtClean="0"/>
              <a:t>，</a:t>
            </a:r>
            <a:r>
              <a:rPr lang="en-US" altLang="zh-CN" sz="2400" smtClean="0"/>
              <a:t>7</a:t>
            </a:r>
            <a:r>
              <a:rPr lang="zh-CN" altLang="en-US" sz="2400" smtClean="0"/>
              <a:t>，</a:t>
            </a:r>
            <a:r>
              <a:rPr lang="en-US" altLang="zh-CN" sz="2400" smtClean="0"/>
              <a:t>1</a:t>
            </a:r>
            <a:r>
              <a:rPr lang="zh-CN" altLang="en-US" sz="2400" smtClean="0"/>
              <a:t>，</a:t>
            </a:r>
            <a:r>
              <a:rPr lang="en-US" altLang="zh-CN" sz="2400" smtClean="0"/>
              <a:t>2</a:t>
            </a:r>
            <a:r>
              <a:rPr lang="zh-CN" altLang="en-US" sz="2400" smtClean="0"/>
              <a:t>，</a:t>
            </a:r>
            <a:r>
              <a:rPr lang="en-US" altLang="zh-CN" sz="2400" smtClean="0"/>
              <a:t>3</a:t>
            </a:r>
            <a:r>
              <a:rPr lang="zh-CN" altLang="en-US" sz="2400" smtClean="0"/>
              <a:t>，</a:t>
            </a:r>
            <a:r>
              <a:rPr lang="en-US" altLang="zh-CN" sz="2400" smtClean="0"/>
              <a:t>4</a:t>
            </a:r>
            <a:r>
              <a:rPr lang="zh-CN" altLang="en-US" sz="2400" smtClean="0"/>
              <a:t>，</a:t>
            </a:r>
            <a:r>
              <a:rPr lang="en-US" altLang="zh-CN" sz="2400" smtClean="0"/>
              <a:t>3</a:t>
            </a:r>
            <a:r>
              <a:rPr lang="zh-CN" altLang="en-US" sz="2400" smtClean="0"/>
              <a:t>，</a:t>
            </a:r>
            <a:r>
              <a:rPr lang="en-US" altLang="zh-CN" sz="2400" smtClean="0"/>
              <a:t>4</a:t>
            </a:r>
            <a:r>
              <a:rPr lang="zh-CN" altLang="en-US" sz="2400" smtClean="0"/>
              <a:t>，</a:t>
            </a:r>
            <a:r>
              <a:rPr lang="en-US" altLang="zh-CN" sz="2400" smtClean="0"/>
              <a:t>5</a:t>
            </a:r>
            <a:r>
              <a:rPr lang="zh-CN" altLang="en-US" sz="2400" smtClean="0"/>
              <a:t>，</a:t>
            </a:r>
            <a:r>
              <a:rPr lang="en-US" altLang="zh-CN" sz="2400" smtClean="0"/>
              <a:t>6</a:t>
            </a:r>
            <a:r>
              <a:rPr lang="zh-CN" altLang="en-US" sz="2400" smtClean="0"/>
              <a:t>，</a:t>
            </a:r>
            <a:r>
              <a:rPr lang="en-US" altLang="zh-CN" sz="2400" smtClean="0"/>
              <a:t>7</a:t>
            </a:r>
          </a:p>
          <a:p>
            <a:pPr eaLnBrk="1" hangingPunct="1">
              <a:lnSpc>
                <a:spcPct val="90000"/>
              </a:lnSpc>
            </a:pPr>
            <a:r>
              <a:rPr lang="zh-CN" altLang="en-US" sz="2400" smtClean="0"/>
              <a:t>共分配了</a:t>
            </a:r>
            <a:r>
              <a:rPr lang="en-US" altLang="zh-CN" sz="2400" smtClean="0"/>
              <a:t>2*</a:t>
            </a:r>
            <a:r>
              <a:rPr lang="zh-CN" altLang="en-US" sz="2400" smtClean="0"/>
              <a:t>（</a:t>
            </a:r>
            <a:r>
              <a:rPr lang="en-US" altLang="zh-CN" sz="2400" smtClean="0"/>
              <a:t>2*2+5</a:t>
            </a:r>
            <a:r>
              <a:rPr lang="zh-CN" altLang="en-US" sz="2400" smtClean="0"/>
              <a:t>）</a:t>
            </a:r>
            <a:r>
              <a:rPr lang="en-US" altLang="zh-CN" sz="2400" smtClean="0"/>
              <a:t>=18</a:t>
            </a:r>
            <a:r>
              <a:rPr lang="zh-CN" altLang="en-US" sz="2400" smtClean="0"/>
              <a:t>个字节</a:t>
            </a:r>
            <a:endParaRPr lang="en-US" altLang="zh-CN" sz="2400" smtClean="0"/>
          </a:p>
          <a:p>
            <a:pPr eaLnBrk="1" hangingPunct="1">
              <a:lnSpc>
                <a:spcPct val="90000"/>
              </a:lnSpc>
            </a:pPr>
            <a:endParaRPr lang="zh-CN" altLang="en-US" sz="2400" smtClean="0"/>
          </a:p>
          <a:p>
            <a:pPr eaLnBrk="1" hangingPunct="1">
              <a:lnSpc>
                <a:spcPct val="90000"/>
              </a:lnSpc>
            </a:pPr>
            <a:endParaRPr lang="zh-CN" altLang="en-US" sz="24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pPr eaLnBrk="1" hangingPunct="1"/>
            <a:endParaRPr lang="zh-CN" altLang="en-US" smtClean="0"/>
          </a:p>
        </p:txBody>
      </p:sp>
      <p:sp>
        <p:nvSpPr>
          <p:cNvPr id="21506" name="内容占位符 2"/>
          <p:cNvSpPr>
            <a:spLocks noGrp="1"/>
          </p:cNvSpPr>
          <p:nvPr>
            <p:ph idx="1"/>
          </p:nvPr>
        </p:nvSpPr>
        <p:spPr>
          <a:xfrm>
            <a:off x="468313" y="1052513"/>
            <a:ext cx="8229600" cy="4525962"/>
          </a:xfrm>
        </p:spPr>
        <p:txBody>
          <a:bodyPr/>
          <a:lstStyle/>
          <a:p>
            <a:pPr eaLnBrk="1" hangingPunct="1"/>
            <a:r>
              <a:rPr lang="en-US" altLang="zh-CN" sz="2400" smtClean="0"/>
              <a:t>4</a:t>
            </a:r>
            <a:r>
              <a:rPr lang="zh-CN" altLang="en-US" sz="2400" smtClean="0"/>
              <a:t>、顺序、分支、循环结构程序段的编写。</a:t>
            </a:r>
          </a:p>
          <a:p>
            <a:pPr eaLnBrk="1" hangingPunct="1"/>
            <a:r>
              <a:rPr lang="zh-CN" altLang="en-US" sz="2400" smtClean="0"/>
              <a:t>考题类型包括简答题，简单程序分析题，编程题（完整程序结构）。</a:t>
            </a:r>
          </a:p>
          <a:p>
            <a:pPr eaLnBrk="1" hangingPunct="1"/>
            <a:r>
              <a:rPr lang="zh-CN" altLang="en-US" sz="2400" smtClean="0"/>
              <a:t>简单程序分析题可能是分析指令序列的运行结果，指令序列的功能，指令运行后的状态标志位等。</a:t>
            </a:r>
          </a:p>
          <a:p>
            <a:pPr eaLnBrk="1" hangingPunct="1"/>
            <a:r>
              <a:rPr lang="zh-CN" altLang="en-US" sz="2400" smtClean="0"/>
              <a:t>复习时，顺序结构参看</a:t>
            </a:r>
            <a:r>
              <a:rPr lang="en-US" altLang="zh-CN" sz="2400" smtClean="0"/>
              <a:t>P114</a:t>
            </a:r>
            <a:r>
              <a:rPr lang="zh-CN" altLang="en-US" sz="2400" smtClean="0"/>
              <a:t>页上的</a:t>
            </a:r>
            <a:r>
              <a:rPr lang="en-US" altLang="zh-CN" sz="2400" smtClean="0"/>
              <a:t>3.2</a:t>
            </a:r>
            <a:r>
              <a:rPr lang="zh-CN" altLang="en-US" sz="2400" smtClean="0"/>
              <a:t>（</a:t>
            </a:r>
            <a:r>
              <a:rPr lang="en-US" altLang="zh-CN" sz="2400" smtClean="0"/>
              <a:t>2</a:t>
            </a:r>
            <a:r>
              <a:rPr lang="zh-CN" altLang="en-US" sz="2400" smtClean="0"/>
              <a:t>，</a:t>
            </a:r>
            <a:r>
              <a:rPr lang="en-US" altLang="zh-CN" sz="2400" smtClean="0"/>
              <a:t>4</a:t>
            </a:r>
            <a:r>
              <a:rPr lang="zh-CN" altLang="en-US" sz="2400" smtClean="0"/>
              <a:t>），</a:t>
            </a:r>
            <a:r>
              <a:rPr lang="en-US" altLang="zh-CN" sz="2400" smtClean="0"/>
              <a:t>3.6</a:t>
            </a:r>
            <a:r>
              <a:rPr lang="zh-CN" altLang="en-US" sz="2400" smtClean="0"/>
              <a:t>等；</a:t>
            </a:r>
          </a:p>
          <a:p>
            <a:pPr eaLnBrk="1" hangingPunct="1"/>
            <a:r>
              <a:rPr lang="zh-CN" altLang="en-US" sz="2400" smtClean="0"/>
              <a:t>分支结构参看</a:t>
            </a:r>
            <a:r>
              <a:rPr lang="en-US" altLang="zh-CN" sz="2400" smtClean="0"/>
              <a:t>p85</a:t>
            </a:r>
            <a:r>
              <a:rPr lang="zh-CN" altLang="en-US" sz="2400" smtClean="0"/>
              <a:t>例</a:t>
            </a:r>
            <a:r>
              <a:rPr lang="en-US" altLang="zh-CN" sz="2400" smtClean="0"/>
              <a:t>3-19</a:t>
            </a:r>
            <a:r>
              <a:rPr lang="zh-CN" altLang="en-US" sz="2400" smtClean="0"/>
              <a:t>，习题</a:t>
            </a:r>
            <a:r>
              <a:rPr lang="en-US" altLang="zh-CN" sz="2400" smtClean="0"/>
              <a:t>P114</a:t>
            </a:r>
            <a:r>
              <a:rPr lang="zh-CN" altLang="en-US" sz="2400" smtClean="0"/>
              <a:t>页上的</a:t>
            </a:r>
            <a:r>
              <a:rPr lang="en-US" altLang="zh-CN" sz="2400" smtClean="0"/>
              <a:t>3.3,3.7</a:t>
            </a:r>
            <a:r>
              <a:rPr lang="zh-CN" altLang="en-US" sz="2400" smtClean="0"/>
              <a:t>，以及如何判断数的正负，数的奇偶；</a:t>
            </a:r>
          </a:p>
          <a:p>
            <a:pPr eaLnBrk="1" hangingPunct="1"/>
            <a:r>
              <a:rPr lang="zh-CN" altLang="en-US" sz="2400" smtClean="0"/>
              <a:t>循环结构参看</a:t>
            </a:r>
            <a:r>
              <a:rPr lang="en-US" altLang="zh-CN" sz="2400" smtClean="0"/>
              <a:t>p90</a:t>
            </a:r>
            <a:r>
              <a:rPr lang="zh-CN" altLang="en-US" sz="2400" smtClean="0"/>
              <a:t>页的例</a:t>
            </a:r>
            <a:r>
              <a:rPr lang="en-US" altLang="zh-CN" sz="2400" smtClean="0"/>
              <a:t>3-23,3-24</a:t>
            </a:r>
            <a:r>
              <a:rPr lang="zh-CN" altLang="en-US" sz="2400" smtClean="0"/>
              <a:t>，习题</a:t>
            </a:r>
            <a:r>
              <a:rPr lang="en-US" altLang="zh-CN" sz="2400" smtClean="0"/>
              <a:t>P114</a:t>
            </a:r>
            <a:r>
              <a:rPr lang="zh-CN" altLang="en-US" sz="2400" smtClean="0"/>
              <a:t>页上的习题</a:t>
            </a:r>
            <a:r>
              <a:rPr lang="en-US" altLang="zh-CN" sz="2400" smtClean="0"/>
              <a:t>3.16</a:t>
            </a:r>
            <a:r>
              <a:rPr lang="zh-CN" altLang="en-US" sz="2400" smtClean="0"/>
              <a:t>，以及知道如何编写累加求和（比如，</a:t>
            </a:r>
            <a:r>
              <a:rPr lang="en-US" altLang="zh-CN" sz="2400" smtClean="0"/>
              <a:t>200</a:t>
            </a:r>
            <a:r>
              <a:rPr lang="zh-CN" altLang="en-US" sz="2400" smtClean="0"/>
              <a:t>以内的所有奇数和或偶数和），如何统计数据中</a:t>
            </a:r>
            <a:r>
              <a:rPr lang="en-US" altLang="zh-CN" sz="2400" smtClean="0"/>
              <a:t>1</a:t>
            </a:r>
            <a:r>
              <a:rPr lang="zh-CN" altLang="en-US" sz="2400" smtClean="0"/>
              <a:t>的位数，如何对数据添加奇偶校验位。</a:t>
            </a:r>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diamond(in)">
                                      <p:cBhvr>
                                        <p:cTn id="7" dur="20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904</TotalTime>
  <Words>1755</Words>
  <Application>Microsoft Office PowerPoint</Application>
  <PresentationFormat>全屏显示(4:3)</PresentationFormat>
  <Paragraphs>78</Paragraphs>
  <Slides>18</Slides>
  <Notes>0</Notes>
  <HiddenSlides>0</HiddenSlides>
  <MMClips>0</MMClips>
  <ScaleCrop>false</ScaleCrop>
  <HeadingPairs>
    <vt:vector size="6" baseType="variant">
      <vt:variant>
        <vt:lpstr>已用的字体</vt:lpstr>
      </vt:variant>
      <vt:variant>
        <vt:i4>3</vt:i4>
      </vt:variant>
      <vt:variant>
        <vt:lpstr>演示文稿设计模板</vt:lpstr>
      </vt:variant>
      <vt:variant>
        <vt:i4>1</vt:i4>
      </vt:variant>
      <vt:variant>
        <vt:lpstr>幻灯片标题</vt:lpstr>
      </vt:variant>
      <vt:variant>
        <vt:i4>18</vt:i4>
      </vt:variant>
    </vt:vector>
  </HeadingPairs>
  <TitlesOfParts>
    <vt:vector size="22" baseType="lpstr">
      <vt:lpstr>Arial</vt:lpstr>
      <vt:lpstr>宋体</vt:lpstr>
      <vt:lpstr>Calibri</vt:lpstr>
      <vt:lpstr>默认设计模板</vt:lpstr>
      <vt:lpstr>2015年微机原理及应用复习提纲</vt:lpstr>
      <vt:lpstr>题型及分值</vt:lpstr>
      <vt:lpstr>第1章</vt:lpstr>
      <vt:lpstr>第2章（加上第1章15分左右）</vt:lpstr>
      <vt:lpstr>幻灯片 5</vt:lpstr>
      <vt:lpstr>幻灯片 6</vt:lpstr>
      <vt:lpstr>第3章(50分左右）</vt:lpstr>
      <vt:lpstr>幻灯片 8</vt:lpstr>
      <vt:lpstr>幻灯片 9</vt:lpstr>
      <vt:lpstr>幻灯片 10</vt:lpstr>
      <vt:lpstr>幻灯片 11</vt:lpstr>
      <vt:lpstr>第4章（15分左右）</vt:lpstr>
      <vt:lpstr>第5章（10分左右）</vt:lpstr>
      <vt:lpstr>幻灯片 14</vt:lpstr>
      <vt:lpstr>幻灯片 15</vt:lpstr>
      <vt:lpstr>幻灯片 16</vt:lpstr>
      <vt:lpstr>第6部分，8255，8253（20分）</vt:lpstr>
      <vt:lpstr>幻灯片 18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复习提纲</dc:title>
  <dc:creator>ts</dc:creator>
  <cp:lastModifiedBy>User</cp:lastModifiedBy>
  <cp:revision>165</cp:revision>
  <dcterms:created xsi:type="dcterms:W3CDTF">2008-12-28T14:28:13Z</dcterms:created>
  <dcterms:modified xsi:type="dcterms:W3CDTF">2015-06-23T13:30:25Z</dcterms:modified>
</cp:coreProperties>
</file>