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74" r:id="rId2"/>
    <p:sldId id="375" r:id="rId3"/>
    <p:sldId id="376" r:id="rId4"/>
    <p:sldId id="381" r:id="rId5"/>
    <p:sldId id="460" r:id="rId6"/>
    <p:sldId id="461" r:id="rId7"/>
    <p:sldId id="462" r:id="rId8"/>
    <p:sldId id="465" r:id="rId9"/>
    <p:sldId id="463" r:id="rId10"/>
    <p:sldId id="464" r:id="rId11"/>
    <p:sldId id="466" r:id="rId12"/>
    <p:sldId id="470" r:id="rId13"/>
    <p:sldId id="469" r:id="rId14"/>
    <p:sldId id="456" r:id="rId15"/>
    <p:sldId id="306" r:id="rId16"/>
    <p:sldId id="474" r:id="rId17"/>
    <p:sldId id="437" r:id="rId18"/>
    <p:sldId id="438" r:id="rId19"/>
    <p:sldId id="439" r:id="rId20"/>
    <p:sldId id="440" r:id="rId21"/>
    <p:sldId id="441" r:id="rId22"/>
    <p:sldId id="443" r:id="rId23"/>
    <p:sldId id="442" r:id="rId24"/>
    <p:sldId id="475" r:id="rId25"/>
    <p:sldId id="476" r:id="rId26"/>
    <p:sldId id="444" r:id="rId27"/>
    <p:sldId id="445" r:id="rId28"/>
    <p:sldId id="446" r:id="rId29"/>
    <p:sldId id="447" r:id="rId30"/>
    <p:sldId id="448" r:id="rId31"/>
    <p:sldId id="449" r:id="rId32"/>
    <p:sldId id="454" r:id="rId33"/>
    <p:sldId id="450" r:id="rId34"/>
    <p:sldId id="451" r:id="rId35"/>
    <p:sldId id="452" r:id="rId36"/>
    <p:sldId id="453" r:id="rId37"/>
    <p:sldId id="472" r:id="rId38"/>
    <p:sldId id="473" r:id="rId39"/>
    <p:sldId id="422" r:id="rId40"/>
    <p:sldId id="423" r:id="rId41"/>
    <p:sldId id="432" r:id="rId42"/>
    <p:sldId id="434" r:id="rId43"/>
    <p:sldId id="435" r:id="rId44"/>
    <p:sldId id="436" r:id="rId45"/>
    <p:sldId id="429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815B4D67-B271-4EAA-926F-55615DC8A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293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6BFE289-CD96-44B1-A78F-C33C42A83B94}" type="slidenum">
              <a:rPr kumimoji="1" lang="en-US" altLang="zh-CN" sz="1200" b="0" smtClean="0"/>
              <a:pPr/>
              <a:t>1</a:t>
            </a:fld>
            <a:endParaRPr kumimoji="1" lang="en-US" altLang="zh-CN" sz="1200" b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4DA1F92-D640-4E36-8D1A-82F98BDFB950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E2D64C-7B6C-4334-A61C-9A6D78549EE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11685-9850-4D23-A440-AA0750B60DC0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31B19-869D-4B1A-81BE-1338501285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12063B-2026-426B-A523-AC127A390BA7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94416-961B-4F2F-BEAD-D383ED5C728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3A02E-B98E-44DE-B07D-5B8FE831AFB8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7221E-8FEF-44EC-B14E-45D096C4ED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7602CD-6D71-44DA-8081-EFA5F0482097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0DDBF-F192-4EE4-BBCD-C568F0E5E73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24C516-8655-4683-A930-E79F3644BE7D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0F374-1D19-4F60-8C95-353C05A605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2DDCB-76E5-495A-A3EC-96F2ED7D48B7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FCC02-D482-402D-9A19-94760D2B49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7FF82-4FDB-468E-AF73-5775B559C712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51F42-5C7E-4095-8930-4061FCA4D0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E97F7-2FF8-4AE7-A1FE-C8B1C89E5956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02D0D-0BC2-4E67-B3FF-F2C69C07A4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57D6F264-B940-4ABA-BB08-3EEBEE2896D3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AB977-63AF-4FE9-ABFD-4563313DF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681FE91-FF4F-45F1-B982-A0BA6185B2CA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9923EDC-097F-4677-B411-92080F32A9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5339CC1-EC6D-47F4-B402-6DF9ECD2702C}" type="datetime1">
              <a:rPr lang="zh-CN" altLang="en-US" smtClean="0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DC07E31-9AF0-4DF9-BD86-EDCADB0E25C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443663" y="6200775"/>
            <a:ext cx="5413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7127875" y="6237288"/>
            <a:ext cx="46831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 userDrawn="1"/>
        </p:nvSpPr>
        <p:spPr bwMode="auto">
          <a:xfrm>
            <a:off x="7740650" y="6237288"/>
            <a:ext cx="1152525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水滴"/>
          <p:cNvSpPr>
            <a:spLocks noGrp="1" noChangeArrowheads="1"/>
          </p:cNvSpPr>
          <p:nvPr>
            <p:ph type="ctrTitle"/>
          </p:nvPr>
        </p:nvSpPr>
        <p:spPr>
          <a:xfrm>
            <a:off x="179512" y="1412776"/>
            <a:ext cx="8748464" cy="914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3</a:t>
            </a: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章 顺序结构程序设计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4652963"/>
            <a:ext cx="5227638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R="0">
              <a:buFont typeface="Arial" pitchFamily="34" charset="0"/>
              <a:buNone/>
            </a:pPr>
            <a:r>
              <a:rPr lang="zh-CN" altLang="en-US" b="1">
                <a:solidFill>
                  <a:srgbClr val="0033CC"/>
                </a:solidFill>
                <a:latin typeface="华文行楷" pitchFamily="2" charset="-122"/>
                <a:ea typeface="华文行楷" pitchFamily="2" charset="-122"/>
              </a:rPr>
              <a:t>重庆理工大学计算机学院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2771775" y="3068638"/>
            <a:ext cx="316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华文隶书" pitchFamily="2" charset="-122"/>
                <a:ea typeface="华文隶书" pitchFamily="2" charset="-122"/>
              </a:rPr>
              <a:t>主讲教师：李娅</a:t>
            </a:r>
          </a:p>
        </p:txBody>
      </p:sp>
    </p:spTree>
    <p:extLst>
      <p:ext uri="{BB962C8B-B14F-4D97-AF65-F5344CB8AC3E}">
        <p14:creationId xmlns:p14="http://schemas.microsoft.com/office/powerpoint/2010/main" val="3185243410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37469" cy="3657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87F977-D915-47F1-9E24-1E412DF371BE}" type="datetime1">
              <a:rPr lang="zh-CN" altLang="en-US" sz="1400" b="0"/>
              <a:pPr eaLnBrk="1" hangingPunct="1"/>
              <a:t>2020/3/11</a:t>
            </a:fld>
            <a:endParaRPr lang="en-US" altLang="zh-CN" sz="1400" b="0" dirty="0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848DA1-B4C0-492E-9383-5EDD8E95D981}" type="slidenum">
              <a:rPr lang="en-US" altLang="zh-CN" sz="1400" b="0"/>
              <a:pPr eaLnBrk="1" hangingPunct="1"/>
              <a:t>10</a:t>
            </a:fld>
            <a:endParaRPr lang="en-US" altLang="zh-CN" sz="1400" b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659954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算法的流程图表示法</a:t>
            </a:r>
            <a:endParaRPr lang="en-US" altLang="zh-CN" sz="3200" b="1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331913" y="2636838"/>
            <a:ext cx="2514600" cy="533400"/>
            <a:chOff x="912" y="1920"/>
            <a:chExt cx="1584" cy="336"/>
          </a:xfrm>
        </p:grpSpPr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912" y="1968"/>
              <a:ext cx="720" cy="240"/>
            </a:xfrm>
            <a:prstGeom prst="flowChartTerminator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680" y="1920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000">
                  <a:latin typeface="Tahoma" pitchFamily="34" charset="0"/>
                  <a:ea typeface="宋体" charset="-122"/>
                </a:rPr>
                <a:t>起止框</a:t>
              </a:r>
            </a:p>
          </p:txBody>
        </p:sp>
      </p:grp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1258888" y="3284538"/>
            <a:ext cx="2743200" cy="431800"/>
            <a:chOff x="864" y="2496"/>
            <a:chExt cx="1728" cy="336"/>
          </a:xfrm>
        </p:grpSpPr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>
              <a:off x="864" y="2496"/>
              <a:ext cx="864" cy="336"/>
            </a:xfrm>
            <a:prstGeom prst="flowChartDecision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776" y="2496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000">
                  <a:latin typeface="Tahoma" pitchFamily="34" charset="0"/>
                  <a:ea typeface="宋体" charset="-122"/>
                </a:rPr>
                <a:t>判断框</a:t>
              </a:r>
            </a:p>
          </p:txBody>
        </p:sp>
      </p:grp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1331913" y="4724400"/>
            <a:ext cx="2520950" cy="433388"/>
            <a:chOff x="912" y="3120"/>
            <a:chExt cx="1728" cy="336"/>
          </a:xfrm>
        </p:grpSpPr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912" y="3120"/>
              <a:ext cx="864" cy="288"/>
            </a:xfrm>
            <a:prstGeom prst="flowChartProcess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1824" y="3120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000">
                  <a:latin typeface="Tahoma" pitchFamily="34" charset="0"/>
                  <a:ea typeface="宋体" charset="-122"/>
                </a:rPr>
                <a:t>处理框</a:t>
              </a:r>
            </a:p>
          </p:txBody>
        </p:sp>
      </p:grpSp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1258888" y="3933825"/>
            <a:ext cx="2743200" cy="503238"/>
            <a:chOff x="2976" y="1872"/>
            <a:chExt cx="1728" cy="384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2976" y="1920"/>
              <a:ext cx="768" cy="336"/>
            </a:xfrm>
            <a:prstGeom prst="flowChartInputOutput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888" y="1872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000">
                  <a:latin typeface="Tahoma" pitchFamily="34" charset="0"/>
                  <a:ea typeface="宋体" charset="-122"/>
                </a:rPr>
                <a:t>输入输出框</a:t>
              </a:r>
            </a:p>
          </p:txBody>
        </p:sp>
      </p:grpSp>
      <p:grpSp>
        <p:nvGrpSpPr>
          <p:cNvPr id="34" name="Group 17"/>
          <p:cNvGrpSpPr>
            <a:grpSpLocks/>
          </p:cNvGrpSpPr>
          <p:nvPr/>
        </p:nvGrpSpPr>
        <p:grpSpPr bwMode="auto">
          <a:xfrm>
            <a:off x="1474788" y="5229225"/>
            <a:ext cx="2438400" cy="533400"/>
            <a:chOff x="3072" y="2736"/>
            <a:chExt cx="1536" cy="336"/>
          </a:xfrm>
        </p:grpSpPr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3072" y="2928"/>
              <a:ext cx="624" cy="0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792" y="2736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000">
                  <a:latin typeface="Tahoma" pitchFamily="34" charset="0"/>
                  <a:ea typeface="宋体" charset="-122"/>
                </a:rPr>
                <a:t>流程线</a:t>
              </a:r>
            </a:p>
          </p:txBody>
        </p:sp>
      </p:grp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5795963" y="1557338"/>
            <a:ext cx="1911350" cy="4229100"/>
            <a:chOff x="3288" y="1191"/>
            <a:chExt cx="1204" cy="2664"/>
          </a:xfrm>
        </p:grpSpPr>
        <p:sp>
          <p:nvSpPr>
            <p:cNvPr id="38" name="AutoShape 31"/>
            <p:cNvSpPr>
              <a:spLocks noChangeArrowheads="1"/>
            </p:cNvSpPr>
            <p:nvPr/>
          </p:nvSpPr>
          <p:spPr bwMode="auto">
            <a:xfrm>
              <a:off x="3531" y="1191"/>
              <a:ext cx="710" cy="243"/>
            </a:xfrm>
            <a:prstGeom prst="flowChartTerminator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000">
                  <a:latin typeface="Tahoma" pitchFamily="34" charset="0"/>
                  <a:ea typeface="宋体" charset="-122"/>
                </a:rPr>
                <a:t>开始</a:t>
              </a:r>
            </a:p>
          </p:txBody>
        </p:sp>
        <p:sp>
          <p:nvSpPr>
            <p:cNvPr id="39" name="AutoShape 32"/>
            <p:cNvSpPr>
              <a:spLocks noChangeArrowheads="1"/>
            </p:cNvSpPr>
            <p:nvPr/>
          </p:nvSpPr>
          <p:spPr bwMode="auto">
            <a:xfrm>
              <a:off x="3424" y="2024"/>
              <a:ext cx="953" cy="208"/>
            </a:xfrm>
            <a:prstGeom prst="flowChartProcess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000">
                  <a:latin typeface="Tahoma" pitchFamily="34" charset="0"/>
                  <a:ea typeface="宋体" charset="-122"/>
                </a:rPr>
                <a:t>A</a:t>
              </a:r>
              <a:r>
                <a:rPr kumimoji="1" lang="en-US" altLang="zh-CN" sz="2000">
                  <a:ea typeface="宋体" charset="-122"/>
                </a:rPr>
                <a:t>→</a:t>
              </a:r>
              <a:r>
                <a:rPr kumimoji="1" lang="en-US" altLang="zh-CN" sz="2000">
                  <a:latin typeface="Tahoma" pitchFamily="34" charset="0"/>
                  <a:ea typeface="宋体" charset="-122"/>
                </a:rPr>
                <a:t>C</a:t>
              </a:r>
            </a:p>
          </p:txBody>
        </p:sp>
        <p:sp>
          <p:nvSpPr>
            <p:cNvPr id="40" name="AutoShape 33"/>
            <p:cNvSpPr>
              <a:spLocks noChangeArrowheads="1"/>
            </p:cNvSpPr>
            <p:nvPr/>
          </p:nvSpPr>
          <p:spPr bwMode="auto">
            <a:xfrm>
              <a:off x="3470" y="2432"/>
              <a:ext cx="897" cy="208"/>
            </a:xfrm>
            <a:prstGeom prst="flowChartProcess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000">
                  <a:latin typeface="Tahoma" pitchFamily="34" charset="0"/>
                  <a:ea typeface="宋体" charset="-122"/>
                </a:rPr>
                <a:t>B</a:t>
              </a:r>
              <a:r>
                <a:rPr kumimoji="1" lang="en-US" altLang="zh-CN" sz="2000">
                  <a:ea typeface="宋体" charset="-122"/>
                </a:rPr>
                <a:t>→</a:t>
              </a:r>
              <a:r>
                <a:rPr kumimoji="1" lang="en-US" altLang="zh-CN" sz="2000">
                  <a:latin typeface="Tahoma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41" name="AutoShape 34"/>
            <p:cNvSpPr>
              <a:spLocks noChangeArrowheads="1"/>
            </p:cNvSpPr>
            <p:nvPr/>
          </p:nvSpPr>
          <p:spPr bwMode="auto">
            <a:xfrm>
              <a:off x="3470" y="2886"/>
              <a:ext cx="897" cy="208"/>
            </a:xfrm>
            <a:prstGeom prst="flowChartProcess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000">
                  <a:latin typeface="Tahoma" pitchFamily="34" charset="0"/>
                  <a:ea typeface="宋体" charset="-122"/>
                </a:rPr>
                <a:t>C</a:t>
              </a:r>
              <a:r>
                <a:rPr kumimoji="1" lang="en-US" altLang="zh-CN" sz="2000">
                  <a:ea typeface="宋体" charset="-122"/>
                </a:rPr>
                <a:t>→</a:t>
              </a:r>
              <a:r>
                <a:rPr kumimoji="1" lang="en-US" altLang="zh-CN" sz="2000">
                  <a:latin typeface="Tahoma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>
              <a:off x="3559" y="3612"/>
              <a:ext cx="636" cy="243"/>
            </a:xfrm>
            <a:prstGeom prst="flowChartTerminator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000">
                  <a:latin typeface="Tahoma" pitchFamily="34" charset="0"/>
                  <a:ea typeface="宋体" charset="-122"/>
                </a:rPr>
                <a:t>结束</a:t>
              </a: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3878" y="1837"/>
              <a:ext cx="7" cy="187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3878" y="2251"/>
              <a:ext cx="1" cy="193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3878" y="2659"/>
              <a:ext cx="1" cy="169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3878" y="3113"/>
              <a:ext cx="1" cy="139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3878" y="1429"/>
              <a:ext cx="7" cy="187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AutoShape 41"/>
            <p:cNvSpPr>
              <a:spLocks noChangeArrowheads="1"/>
            </p:cNvSpPr>
            <p:nvPr/>
          </p:nvSpPr>
          <p:spPr bwMode="auto">
            <a:xfrm>
              <a:off x="3334" y="1599"/>
              <a:ext cx="1158" cy="243"/>
            </a:xfrm>
            <a:prstGeom prst="parallelogram">
              <a:avLst>
                <a:gd name="adj" fmla="val 79755"/>
              </a:avLst>
            </a:prstGeom>
            <a:solidFill>
              <a:schemeClr val="bg1"/>
            </a:solidFill>
            <a:ln w="222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输入Ａ</a:t>
              </a:r>
              <a:r>
                <a:rPr lang="en-US" altLang="zh-CN" sz="2000">
                  <a:latin typeface="Times New Roman" pitchFamily="18" charset="0"/>
                </a:rPr>
                <a:t>,</a:t>
              </a:r>
              <a:r>
                <a:rPr lang="zh-CN" altLang="en-US" sz="2000">
                  <a:latin typeface="Times New Roman" pitchFamily="18" charset="0"/>
                </a:rPr>
                <a:t>Ｂ</a:t>
              </a: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877" y="3475"/>
              <a:ext cx="1" cy="150"/>
            </a:xfrm>
            <a:prstGeom prst="line">
              <a:avLst/>
            </a:prstGeom>
            <a:noFill/>
            <a:ln w="2540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3288" y="3249"/>
              <a:ext cx="1158" cy="243"/>
            </a:xfrm>
            <a:prstGeom prst="parallelogram">
              <a:avLst>
                <a:gd name="adj" fmla="val 79755"/>
              </a:avLst>
            </a:prstGeom>
            <a:solidFill>
              <a:schemeClr val="bg1"/>
            </a:solidFill>
            <a:ln w="222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黑体" pitchFamily="2" charset="-122"/>
                </a:rPr>
                <a:t>输出Ａ</a:t>
              </a:r>
              <a:r>
                <a:rPr lang="en-US" altLang="zh-CN" sz="2000">
                  <a:latin typeface="黑体" pitchFamily="2" charset="-122"/>
                </a:rPr>
                <a:t>,</a:t>
              </a:r>
              <a:r>
                <a:rPr lang="zh-CN" altLang="en-US" sz="2000">
                  <a:latin typeface="黑体" pitchFamily="2" charset="-122"/>
                </a:rPr>
                <a:t>Ｂ</a:t>
              </a:r>
            </a:p>
          </p:txBody>
        </p:sp>
      </p:grp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755650" y="1268413"/>
            <a:ext cx="4562475" cy="1106487"/>
          </a:xfrm>
          <a:prstGeom prst="rect">
            <a:avLst/>
          </a:prstGeom>
          <a:solidFill>
            <a:srgbClr val="FFFFCC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ea typeface="宋体" charset="-122"/>
              </a:rPr>
              <a:t>算法的表示方法：流程图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kumimoji="1" lang="zh-CN" altLang="en-US" sz="2000" dirty="0">
                <a:ea typeface="宋体" charset="-122"/>
              </a:rPr>
              <a:t>用图形来表示算法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kumimoji="1" lang="zh-CN" altLang="en-US" sz="2000" dirty="0">
                <a:ea typeface="宋体" charset="-122"/>
              </a:rPr>
              <a:t>用几何图形符号代表各种不同的操作</a:t>
            </a:r>
          </a:p>
        </p:txBody>
      </p:sp>
    </p:spTree>
    <p:extLst>
      <p:ext uri="{BB962C8B-B14F-4D97-AF65-F5344CB8AC3E}">
        <p14:creationId xmlns:p14="http://schemas.microsoft.com/office/powerpoint/2010/main" val="35114573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D464D7-9AD2-4AA7-ABA9-96ADA5843894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F411B70-3AD9-41A1-A870-3F7E769A4B06}" type="slidenum">
              <a:rPr lang="en-US" altLang="zh-CN" sz="1400" b="0"/>
              <a:pPr eaLnBrk="1" hangingPunct="1"/>
              <a:t>11</a:t>
            </a:fld>
            <a:endParaRPr lang="en-US" altLang="zh-CN" sz="1400" b="0"/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36525" y="765175"/>
            <a:ext cx="9007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68313" y="7286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基本算法</a:t>
            </a:r>
          </a:p>
        </p:txBody>
      </p:sp>
      <p:sp>
        <p:nvSpPr>
          <p:cNvPr id="1331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Rectangle 8"/>
          <p:cNvSpPr>
            <a:spLocks noChangeArrowheads="1"/>
          </p:cNvSpPr>
          <p:nvPr/>
        </p:nvSpPr>
        <p:spPr bwMode="auto">
          <a:xfrm>
            <a:off x="592819" y="1446734"/>
            <a:ext cx="73152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3200" dirty="0">
                <a:solidFill>
                  <a:srgbClr val="C00000"/>
                </a:solidFill>
              </a:rPr>
              <a:t>1</a:t>
            </a:r>
            <a:r>
              <a:rPr lang="zh-CN" altLang="en-US" sz="3200" dirty="0">
                <a:solidFill>
                  <a:srgbClr val="C00000"/>
                </a:solidFill>
              </a:rPr>
              <a:t>、累加     即：</a:t>
            </a:r>
            <a:r>
              <a:rPr lang="en-US" altLang="zh-CN" sz="3200" dirty="0">
                <a:solidFill>
                  <a:srgbClr val="C00000"/>
                </a:solidFill>
              </a:rPr>
              <a:t>1+2+3+4+5……+100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068240" y="2268947"/>
            <a:ext cx="3240087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2060"/>
                </a:solidFill>
              </a:rPr>
              <a:t>x=</a:t>
            </a:r>
            <a:r>
              <a:rPr kumimoji="0" lang="en-US" altLang="zh-CN" sz="3200" dirty="0">
                <a:solidFill>
                  <a:srgbClr val="002060"/>
                </a:solidFill>
              </a:rPr>
              <a:t>1,   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kumimoji="0" lang="en-US" altLang="zh-CN" sz="3200" dirty="0">
                <a:solidFill>
                  <a:srgbClr val="002060"/>
                </a:solidFill>
              </a:rPr>
              <a:t>=2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 err="1">
                <a:solidFill>
                  <a:srgbClr val="002060"/>
                </a:solidFill>
              </a:rPr>
              <a:t>x+i→x</a:t>
            </a:r>
            <a:r>
              <a:rPr lang="en-US" altLang="zh-CN" sz="3200" dirty="0">
                <a:solidFill>
                  <a:srgbClr val="002060"/>
                </a:solidFill>
              </a:rPr>
              <a:t>    i+1 →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5148263" y="4438650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2060"/>
                </a:solidFill>
              </a:rPr>
              <a:t>x=</a:t>
            </a:r>
            <a:r>
              <a:rPr lang="en-US" altLang="zh-CN" sz="3200" dirty="0" err="1">
                <a:solidFill>
                  <a:srgbClr val="002060"/>
                </a:solidFill>
              </a:rPr>
              <a:t>x+i</a:t>
            </a:r>
            <a:r>
              <a:rPr lang="en-US" altLang="zh-CN" sz="3200" dirty="0">
                <a:solidFill>
                  <a:srgbClr val="002060"/>
                </a:solidFill>
              </a:rPr>
              <a:t> (x=1,   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=2)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5724525" y="3789363"/>
            <a:ext cx="0" cy="719137"/>
          </a:xfrm>
          <a:prstGeom prst="line">
            <a:avLst/>
          </a:prstGeom>
          <a:noFill/>
          <a:ln w="136525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354" y="2268947"/>
            <a:ext cx="4175819" cy="315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3200" dirty="0"/>
              <a:t>  1+2 → x</a:t>
            </a:r>
            <a:r>
              <a:rPr lang="zh-CN" altLang="en-US" sz="3200" dirty="0"/>
              <a:t>（结果）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</a:t>
            </a:r>
            <a:r>
              <a:rPr lang="en-US" altLang="zh-CN" sz="3200" dirty="0"/>
              <a:t>x+3 → x</a:t>
            </a:r>
            <a:r>
              <a:rPr lang="zh-CN" altLang="en-US" sz="3200" dirty="0"/>
              <a:t>（结果）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</a:t>
            </a:r>
            <a:r>
              <a:rPr lang="en-US" altLang="zh-CN" sz="3200" dirty="0"/>
              <a:t>x+4 → x</a:t>
            </a:r>
            <a:r>
              <a:rPr lang="zh-CN" altLang="en-US" sz="3200" dirty="0"/>
              <a:t>（结果）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       ┇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</a:t>
            </a:r>
            <a:r>
              <a:rPr lang="en-US" altLang="zh-CN" sz="3200" dirty="0"/>
              <a:t>x+100 → x</a:t>
            </a:r>
            <a:r>
              <a:rPr lang="zh-CN" altLang="en-US" sz="3200" dirty="0"/>
              <a:t>（结果）</a:t>
            </a:r>
          </a:p>
        </p:txBody>
      </p:sp>
    </p:spTree>
    <p:extLst>
      <p:ext uri="{BB962C8B-B14F-4D97-AF65-F5344CB8AC3E}">
        <p14:creationId xmlns:p14="http://schemas.microsoft.com/office/powerpoint/2010/main" val="9737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/>
      <p:bldP spid="157706" grpId="0"/>
      <p:bldP spid="157707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D464D7-9AD2-4AA7-ABA9-96ADA5843894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F411B70-3AD9-41A1-A870-3F7E769A4B06}" type="slidenum">
              <a:rPr lang="en-US" altLang="zh-CN" sz="1400" b="0"/>
              <a:pPr eaLnBrk="1" hangingPunct="1"/>
              <a:t>12</a:t>
            </a:fld>
            <a:endParaRPr lang="en-US" altLang="zh-CN" sz="1400" b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/>
          </a:p>
        </p:txBody>
      </p:sp>
      <p:sp>
        <p:nvSpPr>
          <p:cNvPr id="1331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Rectangle 8"/>
          <p:cNvSpPr>
            <a:spLocks noChangeArrowheads="1"/>
          </p:cNvSpPr>
          <p:nvPr/>
        </p:nvSpPr>
        <p:spPr bwMode="auto">
          <a:xfrm>
            <a:off x="691108" y="1076847"/>
            <a:ext cx="751729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3200" dirty="0">
                <a:solidFill>
                  <a:srgbClr val="C00000"/>
                </a:solidFill>
              </a:rPr>
              <a:t>2</a:t>
            </a:r>
            <a:r>
              <a:rPr lang="zh-CN" altLang="en-US" sz="3200" dirty="0">
                <a:solidFill>
                  <a:srgbClr val="C00000"/>
                </a:solidFill>
              </a:rPr>
              <a:t>、累乘     即：</a:t>
            </a:r>
            <a:r>
              <a:rPr lang="en-US" altLang="zh-CN" sz="3200" dirty="0">
                <a:solidFill>
                  <a:srgbClr val="C00000"/>
                </a:solidFill>
              </a:rPr>
              <a:t>1×2×3×4×……×100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068240" y="2211235"/>
            <a:ext cx="3240087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2060"/>
                </a:solidFill>
              </a:rPr>
              <a:t>x=</a:t>
            </a:r>
            <a:r>
              <a:rPr kumimoji="0" lang="en-US" altLang="zh-CN" sz="3200" dirty="0">
                <a:solidFill>
                  <a:srgbClr val="002060"/>
                </a:solidFill>
              </a:rPr>
              <a:t>1,   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kumimoji="0" lang="en-US" altLang="zh-CN" sz="3200" dirty="0">
                <a:solidFill>
                  <a:srgbClr val="002060"/>
                </a:solidFill>
              </a:rPr>
              <a:t>=2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2060"/>
                </a:solidFill>
              </a:rPr>
              <a:t>x</a:t>
            </a:r>
            <a:r>
              <a:rPr lang="zh-CN" altLang="en-US" sz="3200" dirty="0">
                <a:solidFill>
                  <a:srgbClr val="002060"/>
                </a:solidFill>
              </a:rPr>
              <a:t>*</a:t>
            </a:r>
            <a:r>
              <a:rPr lang="en-US" altLang="zh-CN" sz="3200" dirty="0" err="1">
                <a:solidFill>
                  <a:srgbClr val="002060"/>
                </a:solidFill>
              </a:rPr>
              <a:t>i→x</a:t>
            </a:r>
            <a:r>
              <a:rPr lang="en-US" altLang="zh-CN" sz="3200" dirty="0">
                <a:solidFill>
                  <a:srgbClr val="002060"/>
                </a:solidFill>
              </a:rPr>
              <a:t>    i+1 →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5148263" y="4438650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2060"/>
                </a:solidFill>
              </a:rPr>
              <a:t>x=x</a:t>
            </a:r>
            <a:r>
              <a:rPr lang="zh-CN" altLang="en-US" sz="3200" dirty="0">
                <a:solidFill>
                  <a:srgbClr val="002060"/>
                </a:solidFill>
              </a:rPr>
              <a:t>*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 (x=1,   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=2)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5724525" y="3789363"/>
            <a:ext cx="0" cy="719137"/>
          </a:xfrm>
          <a:prstGeom prst="line">
            <a:avLst/>
          </a:prstGeom>
          <a:noFill/>
          <a:ln w="136525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1108" y="2192002"/>
            <a:ext cx="4175819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3200" dirty="0"/>
              <a:t>  1</a:t>
            </a:r>
            <a:r>
              <a:rPr lang="en-US" altLang="zh-CN" sz="3200" dirty="0">
                <a:solidFill>
                  <a:schemeClr val="tx2"/>
                </a:solidFill>
              </a:rPr>
              <a:t>×</a:t>
            </a:r>
            <a:r>
              <a:rPr lang="en-US" altLang="zh-CN" sz="3200" dirty="0"/>
              <a:t>2 → x</a:t>
            </a:r>
            <a:r>
              <a:rPr lang="zh-CN" altLang="en-US" sz="3200" dirty="0"/>
              <a:t>（结果）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</a:t>
            </a:r>
            <a:r>
              <a:rPr lang="en-US" altLang="zh-CN" sz="3200" dirty="0"/>
              <a:t>x</a:t>
            </a:r>
            <a:r>
              <a:rPr lang="en-US" altLang="zh-CN" sz="3200" dirty="0">
                <a:solidFill>
                  <a:schemeClr val="tx2"/>
                </a:solidFill>
              </a:rPr>
              <a:t>×</a:t>
            </a:r>
            <a:r>
              <a:rPr lang="en-US" altLang="zh-CN" sz="3200" dirty="0"/>
              <a:t>3 → x</a:t>
            </a:r>
            <a:r>
              <a:rPr lang="zh-CN" altLang="en-US" sz="3200" dirty="0"/>
              <a:t>（结果）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</a:t>
            </a:r>
            <a:r>
              <a:rPr lang="en-US" altLang="zh-CN" sz="3200" dirty="0"/>
              <a:t>x</a:t>
            </a:r>
            <a:r>
              <a:rPr lang="en-US" altLang="zh-CN" sz="3200" dirty="0">
                <a:solidFill>
                  <a:schemeClr val="tx2"/>
                </a:solidFill>
              </a:rPr>
              <a:t>×</a:t>
            </a:r>
            <a:r>
              <a:rPr lang="en-US" altLang="zh-CN" sz="3200" dirty="0"/>
              <a:t>4 → x</a:t>
            </a:r>
            <a:r>
              <a:rPr lang="zh-CN" altLang="en-US" sz="3200" dirty="0"/>
              <a:t>（结果）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       ┇</a:t>
            </a:r>
          </a:p>
          <a:p>
            <a:pPr algn="just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3200" dirty="0"/>
              <a:t>  </a:t>
            </a:r>
            <a:r>
              <a:rPr lang="en-US" altLang="zh-CN" sz="3200" dirty="0"/>
              <a:t>x</a:t>
            </a:r>
            <a:r>
              <a:rPr lang="en-US" altLang="zh-CN" sz="3200" dirty="0">
                <a:solidFill>
                  <a:schemeClr val="tx2"/>
                </a:solidFill>
              </a:rPr>
              <a:t>×</a:t>
            </a:r>
            <a:r>
              <a:rPr lang="en-US" altLang="zh-CN" sz="3200" dirty="0"/>
              <a:t>100 → x</a:t>
            </a:r>
            <a:r>
              <a:rPr lang="zh-CN" altLang="en-US" sz="3200" dirty="0"/>
              <a:t>（结果）</a:t>
            </a:r>
          </a:p>
        </p:txBody>
      </p:sp>
    </p:spTree>
    <p:extLst>
      <p:ext uri="{BB962C8B-B14F-4D97-AF65-F5344CB8AC3E}">
        <p14:creationId xmlns:p14="http://schemas.microsoft.com/office/powerpoint/2010/main" val="20277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/>
      <p:bldP spid="157706" grpId="0"/>
      <p:bldP spid="157707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4AC88C3-4BB0-424D-8959-6C58C0337396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35916F8-C409-42E9-8862-1507526BCEBB}" type="slidenum">
              <a:rPr lang="en-US" altLang="zh-CN" sz="1400" b="0"/>
              <a:pPr eaLnBrk="1" hangingPunct="1"/>
              <a:t>13</a:t>
            </a:fld>
            <a:endParaRPr lang="en-US" altLang="zh-CN" sz="1400" b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>
                <a:latin typeface="宋体" pitchFamily="2" charset="-122"/>
              </a:rPr>
              <a:t>          </a:t>
            </a:r>
          </a:p>
        </p:txBody>
      </p:sp>
      <p:sp>
        <p:nvSpPr>
          <p:cNvPr id="15368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530656" y="1508919"/>
            <a:ext cx="7993063" cy="41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800" dirty="0"/>
              <a:t>  5 → max  (max </a:t>
            </a:r>
            <a:r>
              <a:rPr lang="zh-CN" altLang="en-US" sz="2800" dirty="0"/>
              <a:t>放最大值，后面的数都和它比较</a:t>
            </a:r>
            <a:r>
              <a:rPr lang="en-US" altLang="zh-CN" sz="2800" dirty="0"/>
              <a:t>)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800" dirty="0"/>
              <a:t>  2 &gt; max    </a:t>
            </a:r>
            <a:r>
              <a:rPr lang="zh-CN" altLang="en-US" sz="2800" dirty="0"/>
              <a:t>不成立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800" dirty="0"/>
              <a:t>  </a:t>
            </a:r>
            <a:r>
              <a:rPr lang="en-US" altLang="zh-CN" sz="2800" dirty="0"/>
              <a:t>4 &gt; max    </a:t>
            </a:r>
            <a:r>
              <a:rPr lang="zh-CN" altLang="en-US" sz="2800" dirty="0"/>
              <a:t>不成立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800" dirty="0"/>
              <a:t>  </a:t>
            </a:r>
            <a:r>
              <a:rPr lang="en-US" altLang="zh-CN" sz="2800" dirty="0"/>
              <a:t>12 &gt; max   </a:t>
            </a:r>
            <a:r>
              <a:rPr lang="zh-CN" altLang="en-US" sz="2800" dirty="0"/>
              <a:t>成立：</a:t>
            </a:r>
            <a:r>
              <a:rPr lang="en-US" altLang="zh-CN" sz="2800" dirty="0"/>
              <a:t>12 → max 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800" dirty="0"/>
              <a:t>   9 &gt; max    </a:t>
            </a:r>
            <a:r>
              <a:rPr lang="zh-CN" altLang="en-US" sz="2800" dirty="0"/>
              <a:t>不成立</a:t>
            </a: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endParaRPr lang="zh-CN" altLang="en-US" sz="2800" dirty="0"/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800" dirty="0"/>
              <a:t> 注：该算法可扩展为在一批数据中，找某一个数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71872" y="597913"/>
            <a:ext cx="75172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  <a:buSzPct val="100000"/>
            </a:pPr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r>
              <a:rPr lang="zh-CN" altLang="en-US" sz="3200" dirty="0">
                <a:solidFill>
                  <a:srgbClr val="C00000"/>
                </a:solidFill>
              </a:rPr>
              <a:t>、找最大值  </a:t>
            </a:r>
            <a:r>
              <a:rPr lang="en-US" altLang="zh-CN" sz="3200" dirty="0">
                <a:solidFill>
                  <a:srgbClr val="C00000"/>
                </a:solidFill>
              </a:rPr>
              <a:t>5</a:t>
            </a:r>
            <a:r>
              <a:rPr lang="zh-CN" altLang="en-US" sz="3200" dirty="0">
                <a:solidFill>
                  <a:srgbClr val="C00000"/>
                </a:solidFill>
              </a:rPr>
              <a:t>，</a:t>
            </a:r>
            <a:r>
              <a:rPr lang="en-US" altLang="zh-CN" sz="3200" dirty="0">
                <a:solidFill>
                  <a:srgbClr val="C00000"/>
                </a:solidFill>
              </a:rPr>
              <a:t>2</a:t>
            </a:r>
            <a:r>
              <a:rPr lang="zh-CN" altLang="en-US" sz="3200" dirty="0">
                <a:solidFill>
                  <a:srgbClr val="C00000"/>
                </a:solidFill>
              </a:rPr>
              <a:t>，</a:t>
            </a:r>
            <a:r>
              <a:rPr lang="en-US" altLang="zh-CN" sz="3200" dirty="0">
                <a:solidFill>
                  <a:srgbClr val="C00000"/>
                </a:solidFill>
              </a:rPr>
              <a:t>4</a:t>
            </a:r>
            <a:r>
              <a:rPr lang="zh-CN" altLang="en-US" sz="3200" dirty="0">
                <a:solidFill>
                  <a:srgbClr val="C00000"/>
                </a:solidFill>
              </a:rPr>
              <a:t>，</a:t>
            </a:r>
            <a:r>
              <a:rPr lang="en-US" altLang="zh-CN" sz="3200" dirty="0">
                <a:solidFill>
                  <a:srgbClr val="C00000"/>
                </a:solidFill>
              </a:rPr>
              <a:t>12</a:t>
            </a:r>
            <a:r>
              <a:rPr lang="zh-CN" altLang="en-US" sz="3200" dirty="0">
                <a:solidFill>
                  <a:srgbClr val="C00000"/>
                </a:solidFill>
              </a:rPr>
              <a:t>，</a:t>
            </a:r>
            <a:r>
              <a:rPr lang="en-US" altLang="zh-CN" sz="3200" dirty="0">
                <a:solidFill>
                  <a:srgbClr val="C0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439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484784"/>
            <a:ext cx="7778751" cy="3960440"/>
          </a:xfrm>
        </p:spPr>
        <p:txBody>
          <a:bodyPr rtlCol="0">
            <a:normAutofit lnSpcReduction="10000"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结构化程序设计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3.3 C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语言概述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3.4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3.5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良好结构的程序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3.6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顺序结构程序设计举例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40785" y="2744924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3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顺序结构程序设计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99541187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C440605-C5FC-4611-8FE9-BEC2D0BDB3CC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2F97A4-1620-496C-B9B1-3C4C609CA85A}" type="slidenum">
              <a:rPr lang="en-US" altLang="zh-CN" sz="1400" b="0"/>
              <a:pPr eaLnBrk="1" hangingPunct="1"/>
              <a:t>15</a:t>
            </a:fld>
            <a:endParaRPr lang="en-US" altLang="zh-CN" sz="1400" b="0"/>
          </a:p>
        </p:txBody>
      </p:sp>
      <p:sp>
        <p:nvSpPr>
          <p:cNvPr id="17414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Oval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863600" y="69215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1851025" y="25828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394493" y="228829"/>
            <a:ext cx="779621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语句的分类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420" name="Text Box 10"/>
          <p:cNvSpPr txBox="1">
            <a:spLocks noChangeArrowheads="1"/>
          </p:cNvSpPr>
          <p:nvPr/>
        </p:nvSpPr>
        <p:spPr bwMode="auto">
          <a:xfrm>
            <a:off x="2743200" y="-609600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t="40315" r="66933" b="35315"/>
          <a:stretch>
            <a:fillRect/>
          </a:stretch>
        </p:blipFill>
        <p:spPr bwMode="auto">
          <a:xfrm>
            <a:off x="539750" y="1341438"/>
            <a:ext cx="5616575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877050" y="2852738"/>
            <a:ext cx="1871663" cy="31496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ea typeface="宋体" charset="-122"/>
              </a:rPr>
              <a:t>控制语句</a:t>
            </a:r>
            <a:r>
              <a:rPr lang="en-US" altLang="zh-CN" sz="2000" dirty="0">
                <a:ea typeface="宋体" charset="-122"/>
              </a:rPr>
              <a:t>(9</a:t>
            </a:r>
            <a:r>
              <a:rPr lang="zh-CN" altLang="en-US" sz="2000" dirty="0">
                <a:ea typeface="宋体" charset="-122"/>
              </a:rPr>
              <a:t>种</a:t>
            </a:r>
            <a:r>
              <a:rPr lang="en-US" altLang="zh-CN" sz="2000" dirty="0">
                <a:ea typeface="宋体" charset="-122"/>
              </a:rPr>
              <a:t>)</a:t>
            </a:r>
            <a:r>
              <a:rPr lang="zh-CN" altLang="en-US" sz="2000" dirty="0">
                <a:ea typeface="宋体" charset="-122"/>
              </a:rPr>
              <a:t>：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A50021"/>
                </a:solidFill>
                <a:ea typeface="宋体" charset="-122"/>
              </a:rPr>
              <a:t>if() ~ else ~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A50021"/>
                </a:solidFill>
                <a:ea typeface="宋体" charset="-122"/>
              </a:rPr>
              <a:t>switch()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000066"/>
                </a:solidFill>
                <a:ea typeface="宋体" charset="-122"/>
              </a:rPr>
              <a:t>for() ~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000066"/>
                </a:solidFill>
                <a:ea typeface="宋体" charset="-122"/>
              </a:rPr>
              <a:t>while() ~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000066"/>
                </a:solidFill>
                <a:ea typeface="宋体" charset="-122"/>
              </a:rPr>
              <a:t>do ~ while()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ea typeface="宋体" charset="-122"/>
              </a:rPr>
              <a:t>continue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ea typeface="宋体" charset="-122"/>
              </a:rPr>
              <a:t>break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err="1">
                <a:solidFill>
                  <a:srgbClr val="006600"/>
                </a:solidFill>
                <a:ea typeface="宋体" charset="-122"/>
              </a:rPr>
              <a:t>goto</a:t>
            </a:r>
            <a:r>
              <a:rPr lang="en-US" altLang="zh-CN" sz="2000" dirty="0">
                <a:solidFill>
                  <a:srgbClr val="006600"/>
                </a:solidFill>
                <a:ea typeface="宋体" charset="-122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ea typeface="宋体" charset="-122"/>
              </a:rPr>
              <a:t>return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492500" y="5013325"/>
            <a:ext cx="3311525" cy="1016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宋体" charset="-122"/>
              </a:rPr>
              <a:t>表达式语句：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>
                <a:ea typeface="宋体" charset="-122"/>
              </a:rPr>
              <a:t>表达式加分号构成的语句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>
                <a:ea typeface="宋体" charset="-122"/>
              </a:rPr>
              <a:t>如：</a:t>
            </a:r>
            <a:r>
              <a:rPr lang="en-US" altLang="zh-CN" sz="2000">
                <a:ea typeface="宋体" charset="-122"/>
              </a:rPr>
              <a:t>a=3;   x+y;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843213" y="836613"/>
            <a:ext cx="3600450" cy="711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宋体" charset="-122"/>
              </a:rPr>
              <a:t>函数调用语句：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>
                <a:ea typeface="宋体" charset="-122"/>
              </a:rPr>
              <a:t>函数调用加分号构成的语句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211638" y="1628775"/>
            <a:ext cx="3384550" cy="1106488"/>
          </a:xfrm>
          <a:prstGeom prst="rect">
            <a:avLst/>
          </a:prstGeom>
          <a:solidFill>
            <a:srgbClr val="99CC00">
              <a:alpha val="73000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ea typeface="宋体" charset="-122"/>
              </a:rPr>
              <a:t>复合语句：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>
                <a:ea typeface="宋体" charset="-122"/>
              </a:rPr>
              <a:t>用</a:t>
            </a:r>
            <a:r>
              <a:rPr lang="en-US" altLang="zh-CN" sz="2000">
                <a:ea typeface="宋体" charset="-122"/>
              </a:rPr>
              <a:t>{ } </a:t>
            </a:r>
            <a:r>
              <a:rPr lang="zh-CN" altLang="en-US" sz="2000">
                <a:ea typeface="宋体" charset="-122"/>
              </a:rPr>
              <a:t>把一些语句括起来成为复合语句，又称分程序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364163" y="2852738"/>
            <a:ext cx="11509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ea typeface="宋体" charset="-122"/>
              </a:rPr>
              <a:t>空语句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bldLvl="2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484784"/>
            <a:ext cx="7778751" cy="3960440"/>
          </a:xfrm>
        </p:spPr>
        <p:txBody>
          <a:bodyPr rtlCol="0">
            <a:normAutofit lnSpcReduction="10000"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结构化程序设计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3.3 C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语言概述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3.4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3.5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良好结构的程序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3.6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顺序结构程序设计举例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3392996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3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顺序结构程序设计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20067620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17</a:t>
            </a:fld>
            <a:endParaRPr lang="en-US" altLang="zh-CN" sz="1400" b="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11572" y="296652"/>
            <a:ext cx="7596844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输入输出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0269" y="3717032"/>
            <a:ext cx="5112171" cy="1938992"/>
          </a:xfrm>
          <a:prstGeom prst="rect">
            <a:avLst/>
          </a:prstGeom>
          <a:solidFill>
            <a:srgbClr val="CCEC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zh-CN" altLang="en-US" sz="2000" dirty="0">
                <a:ea typeface="宋体" charset="-122"/>
              </a:rPr>
              <a:t>语言不提供输入输出语句，输入输出操作由</a:t>
            </a:r>
            <a:r>
              <a:rPr lang="zh-CN" altLang="en-US" sz="2000" dirty="0">
                <a:solidFill>
                  <a:srgbClr val="0070C0"/>
                </a:solidFill>
                <a:ea typeface="宋体" charset="-122"/>
              </a:rPr>
              <a:t>函数</a:t>
            </a:r>
            <a:r>
              <a:rPr lang="zh-CN" altLang="en-US" sz="2000" dirty="0">
                <a:ea typeface="宋体" charset="-122"/>
              </a:rPr>
              <a:t>实现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使用预编译命令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#include &lt;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stdio.h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11572" y="1196752"/>
            <a:ext cx="8327628" cy="1938992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数据输入输出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以计算机主机为主体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从计算机向外部输出设备（如显示器、打印机等）输出数据称为“</a:t>
            </a:r>
            <a:r>
              <a:rPr lang="zh-CN" altLang="en-US" sz="2000" dirty="0">
                <a:solidFill>
                  <a:srgbClr val="0070C0"/>
                </a:solidFill>
                <a:ea typeface="宋体" charset="-122"/>
              </a:rPr>
              <a:t>输出</a:t>
            </a:r>
            <a:r>
              <a:rPr lang="zh-CN" altLang="en-US" sz="2000" dirty="0">
                <a:ea typeface="宋体" charset="-122"/>
              </a:rPr>
              <a:t>”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从输入设备（如键盘、扫描仪等）向计算机输入数据称为“</a:t>
            </a:r>
            <a:r>
              <a:rPr lang="zh-CN" altLang="en-US" sz="2000" dirty="0">
                <a:solidFill>
                  <a:srgbClr val="0070C0"/>
                </a:solidFill>
                <a:ea typeface="宋体" charset="-122"/>
              </a:rPr>
              <a:t>输入</a:t>
            </a:r>
            <a:r>
              <a:rPr lang="zh-CN" altLang="en-US" sz="2000" dirty="0">
                <a:ea typeface="宋体" charset="-122"/>
              </a:rPr>
              <a:t>”</a:t>
            </a:r>
          </a:p>
        </p:txBody>
      </p:sp>
      <p:pic>
        <p:nvPicPr>
          <p:cNvPr id="10" name="Picture 6" descr="png-0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7" y="3757853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725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nimBg="1"/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18</a:t>
            </a:fld>
            <a:endParaRPr lang="en-US" altLang="zh-CN" sz="1400" b="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06757" y="260648"/>
            <a:ext cx="70086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格式化输出函数</a:t>
            </a:r>
            <a:r>
              <a:rPr lang="en-US" altLang="zh-CN" sz="32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printf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6" y="1088909"/>
            <a:ext cx="5885423" cy="34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74" y="4400550"/>
            <a:ext cx="47720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889877" y="3789040"/>
            <a:ext cx="4798247" cy="467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62197" y="5182412"/>
            <a:ext cx="2924089" cy="467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332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19</a:t>
            </a:fld>
            <a:endParaRPr lang="en-US" altLang="zh-CN" sz="1400" b="0"/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4213" y="1125538"/>
            <a:ext cx="3455987" cy="1785104"/>
          </a:xfrm>
          <a:prstGeom prst="rect">
            <a:avLst/>
          </a:prstGeom>
          <a:solidFill>
            <a:srgbClr val="FFFFCC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格式部分：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需要注意三种字符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i="1" u="sng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普通字符</a:t>
            </a:r>
            <a:r>
              <a:rPr lang="en-US" altLang="zh-CN" sz="2000" dirty="0">
                <a:ea typeface="宋体" charset="-122"/>
              </a:rPr>
              <a:t>: </a:t>
            </a:r>
            <a:r>
              <a:rPr lang="zh-CN" altLang="en-US" sz="2000" dirty="0">
                <a:ea typeface="宋体" charset="-122"/>
              </a:rPr>
              <a:t>原样输出</a:t>
            </a:r>
            <a:endParaRPr lang="en-US" altLang="zh-CN" sz="2000" i="1" u="sng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i="1" u="sng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格式符</a:t>
            </a:r>
            <a:r>
              <a:rPr lang="zh-CN" altLang="en-US" sz="2000" dirty="0">
                <a:ea typeface="宋体" charset="-122"/>
              </a:rPr>
              <a:t>：</a:t>
            </a:r>
            <a:r>
              <a:rPr lang="en-US" altLang="zh-CN" sz="2000" dirty="0">
                <a:ea typeface="宋体" charset="-122"/>
              </a:rPr>
              <a:t>%</a:t>
            </a:r>
            <a:r>
              <a:rPr lang="en-US" altLang="zh-CN" sz="2000" dirty="0" err="1">
                <a:ea typeface="宋体" charset="-122"/>
              </a:rPr>
              <a:t>d,%f,%c,%s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i="1" u="sng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转义字符</a:t>
            </a:r>
            <a:r>
              <a:rPr lang="en-US" altLang="zh-CN" sz="2000" dirty="0">
                <a:ea typeface="宋体" charset="-122"/>
              </a:rPr>
              <a:t>: </a:t>
            </a:r>
            <a:r>
              <a:rPr lang="zh-CN" altLang="en-US" sz="2000" dirty="0">
                <a:ea typeface="宋体" charset="-122"/>
              </a:rPr>
              <a:t>按特定含义输出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42988" y="2997200"/>
            <a:ext cx="708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printf</a:t>
            </a:r>
            <a:r>
              <a:rPr lang="en-US" altLang="zh-CN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(“x=%5d,y=%7.2f,z=%-10c\n”,</a:t>
            </a:r>
            <a:r>
              <a:rPr lang="en-US" altLang="zh-CN" sz="2800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x,y,z</a:t>
            </a:r>
            <a:r>
              <a:rPr lang="en-US" altLang="zh-CN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);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724525" y="1412875"/>
            <a:ext cx="2592388" cy="1441450"/>
          </a:xfrm>
          <a:prstGeom prst="rect">
            <a:avLst/>
          </a:prstGeom>
          <a:solidFill>
            <a:srgbClr val="3366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1"/>
                </a:solidFill>
                <a:ea typeface="宋体" charset="-122"/>
              </a:rPr>
              <a:t>输出表列：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chemeClr val="bg1"/>
                </a:solidFill>
                <a:ea typeface="宋体" charset="-122"/>
              </a:rPr>
              <a:t>如果要输出的数据不止</a:t>
            </a: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ea typeface="宋体" charset="-122"/>
              </a:rPr>
              <a:t>个，相邻</a:t>
            </a:r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ea typeface="宋体" charset="-122"/>
              </a:rPr>
              <a:t>项用逗号分开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5650" y="3716338"/>
            <a:ext cx="4176713" cy="1350962"/>
          </a:xfrm>
          <a:prstGeom prst="rect">
            <a:avLst/>
          </a:prstGeom>
          <a:solidFill>
            <a:srgbClr val="CCEC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如下使用方法均正确：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err="1">
                <a:ea typeface="宋体" charset="-122"/>
              </a:rPr>
              <a:t>printf</a:t>
            </a:r>
            <a:r>
              <a:rPr lang="en-US" altLang="zh-CN" sz="2000" dirty="0">
                <a:ea typeface="宋体" charset="-122"/>
              </a:rPr>
              <a:t>("I am a student.\n");	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000" dirty="0" err="1">
                <a:ea typeface="宋体" charset="-122"/>
              </a:rPr>
              <a:t>printf</a:t>
            </a:r>
            <a:r>
              <a:rPr lang="en-US" altLang="zh-CN" sz="2000" dirty="0">
                <a:ea typeface="宋体" charset="-122"/>
              </a:rPr>
              <a:t>("%d",3+2);		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 err="1">
                <a:ea typeface="宋体" charset="-122"/>
              </a:rPr>
              <a:t>printf</a:t>
            </a:r>
            <a:r>
              <a:rPr lang="en-US" altLang="zh-CN" sz="2000" dirty="0">
                <a:ea typeface="宋体" charset="-122"/>
              </a:rPr>
              <a:t>("a=%f  b=%5d\n", a, b+3);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39750" y="5661025"/>
            <a:ext cx="807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printf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("</a:t>
            </a:r>
            <a:r>
              <a:rPr lang="en-US" altLang="zh-CN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str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=%s, f=%d, </a:t>
            </a:r>
            <a:r>
              <a:rPr lang="en-US" altLang="zh-CN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=%f\n", "Internet", 1.0 / 2.0, 3 + 5, "CHINA");</a:t>
            </a:r>
          </a:p>
        </p:txBody>
      </p:sp>
      <p:pic>
        <p:nvPicPr>
          <p:cNvPr id="14" name="Picture 12" descr="png-06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5402263"/>
            <a:ext cx="865188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148263" y="3789363"/>
            <a:ext cx="3097212" cy="1736725"/>
            <a:chOff x="3288" y="2432"/>
            <a:chExt cx="1951" cy="1094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606" y="2886"/>
              <a:ext cx="1633" cy="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格式符与输出项，在个数上，顺序上，类型上，必须一一对应</a:t>
              </a:r>
            </a:p>
          </p:txBody>
        </p:sp>
        <p:pic>
          <p:nvPicPr>
            <p:cNvPr id="17" name="Picture 14" descr="png-1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432"/>
              <a:ext cx="590" cy="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806109" y="1125538"/>
            <a:ext cx="1871663" cy="576262"/>
            <a:chOff x="2381" y="709"/>
            <a:chExt cx="862" cy="363"/>
          </a:xfrm>
        </p:grpSpPr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2381" y="709"/>
              <a:ext cx="771" cy="363"/>
            </a:xfrm>
            <a:prstGeom prst="wedgeEllipseCallout">
              <a:avLst>
                <a:gd name="adj1" fmla="val -61510"/>
                <a:gd name="adj2" fmla="val 156809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381" y="754"/>
              <a:ext cx="8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P52</a:t>
              </a:r>
              <a:r>
                <a:rPr lang="zh-CN" altLang="en-US" sz="2000" dirty="0"/>
                <a:t>表</a:t>
              </a:r>
              <a:r>
                <a:rPr lang="en-US" altLang="zh-CN" sz="2000" dirty="0"/>
                <a:t>3.1, 3.2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111625" y="1916113"/>
            <a:ext cx="1368425" cy="576262"/>
            <a:chOff x="2364" y="709"/>
            <a:chExt cx="862" cy="363"/>
          </a:xfrm>
        </p:grpSpPr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2381" y="709"/>
              <a:ext cx="771" cy="363"/>
            </a:xfrm>
            <a:prstGeom prst="wedgeEllipseCallout">
              <a:avLst>
                <a:gd name="adj1" fmla="val -60414"/>
                <a:gd name="adj2" fmla="val 66136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364" y="777"/>
              <a:ext cx="8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P28</a:t>
              </a:r>
              <a:r>
                <a:rPr lang="zh-CN" altLang="en-US" sz="2000" dirty="0"/>
                <a:t>表</a:t>
              </a:r>
              <a:r>
                <a:rPr lang="en-US" altLang="zh-CN" sz="2000" dirty="0"/>
                <a:t>2.2</a:t>
              </a:r>
            </a:p>
          </p:txBody>
        </p:sp>
      </p:grp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06757" y="260648"/>
            <a:ext cx="70086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格式化输出函数说明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6819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/>
      <p:bldP spid="11" grpId="0" animBg="1"/>
      <p:bldP spid="12" grpId="0" build="p" bldLvl="2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963" y="1557338"/>
            <a:ext cx="8220075" cy="4343400"/>
          </a:xfrm>
        </p:spPr>
        <p:txBody>
          <a:bodyPr>
            <a:normAutofit/>
          </a:bodyPr>
          <a:lstStyle/>
          <a:p>
            <a:pPr marR="0" algn="l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本章教学计划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理论教学（课堂教学）：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  <a:b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　　　　　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实验教学（上机实习）：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</a:p>
          <a:p>
            <a:pPr marR="0" algn="l">
              <a:buFont typeface="Arial" pitchFamily="34" charset="0"/>
              <a:buNone/>
            </a:pP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</a:rPr>
              <a:t>本章教学重点</a:t>
            </a: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输入输出语句的使用</a:t>
            </a:r>
            <a:endParaRPr lang="en-US" altLang="zh-CN" sz="2800" b="1" dirty="0">
              <a:solidFill>
                <a:srgbClr val="993300"/>
              </a:solidFill>
              <a:ea typeface="楷体_GB2312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顺序结构程序设计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459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3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顺序结构程序设计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41024928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1FAE01-B9D8-4C9C-AB16-DB425115339A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2418381-2342-4237-B50B-AF94C04F7D2C}" type="slidenum">
              <a:rPr lang="en-US" altLang="zh-CN" sz="1400" b="0"/>
              <a:pPr eaLnBrk="1" hangingPunct="1"/>
              <a:t>20</a:t>
            </a:fld>
            <a:endParaRPr lang="en-US" altLang="zh-CN" sz="1400" b="0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66932" y="440668"/>
            <a:ext cx="8534400" cy="570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使用修饰符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可以控制输出的宽度、精度、小数位数、对齐方式等（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p68-69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）。  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(1) d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格式符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%6d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表示以字段宽度为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个字节显示一个整数，右对齐；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%+6d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中“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”原样输出，占一个字节宽度；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%06d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表示宽度不够，在数前补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%-6d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中“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”表示左对齐；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设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=123;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dirty="0" err="1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%6d\n</a:t>
            </a:r>
            <a:r>
              <a:rPr lang="en-US" altLang="zh-CN" sz="2400" dirty="0">
                <a:solidFill>
                  <a:srgbClr val="00B05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 err="1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);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	        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%+6d\n</a:t>
            </a:r>
            <a:r>
              <a:rPr lang="en-US" altLang="zh-CN" sz="2400" dirty="0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%06d\n</a:t>
            </a:r>
            <a:r>
              <a:rPr lang="en-US" altLang="zh-CN" sz="2400" dirty="0">
                <a:solidFill>
                  <a:srgbClr val="7030A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);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%-6d\n</a:t>
            </a:r>
            <a:r>
              <a:rPr lang="en-US" altLang="zh-CN" sz="2400" dirty="0">
                <a:solidFill>
                  <a:srgbClr val="FF0000"/>
                </a:solidFill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);</a:t>
            </a:r>
          </a:p>
        </p:txBody>
      </p:sp>
      <p:sp>
        <p:nvSpPr>
          <p:cNvPr id="20485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97088" y="4203545"/>
            <a:ext cx="24360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</a:t>
            </a:r>
            <a:r>
              <a:rPr lang="en-US" altLang="zh-CN" sz="240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123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+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123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:  000123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 123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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3860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6D1A35-13CB-49EB-B8AD-2816D3FB6726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4609B6-0FAB-4CFE-9197-1741A866B5AA}" type="slidenum">
              <a:rPr lang="en-US" altLang="zh-CN" sz="1400" b="0"/>
              <a:pPr eaLnBrk="1" hangingPunct="1"/>
              <a:t>21</a:t>
            </a:fld>
            <a:endParaRPr lang="en-US" altLang="zh-CN" sz="1400" b="0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263525" y="493713"/>
            <a:ext cx="8534400" cy="589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(2) #  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输出八和十六进制的前缀          </a:t>
            </a:r>
            <a:endParaRPr lang="en-US" altLang="zh-CN" sz="24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%#o, %#x\n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,045, 045);</a:t>
            </a:r>
          </a:p>
          <a:p>
            <a:pPr eaLnBrk="1" hangingPunct="1"/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/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(3) 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字符</a:t>
            </a: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%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ld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输出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long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型数据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(4) u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设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int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=-1;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%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d,%u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\n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i,i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);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09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77335" y="5229200"/>
            <a:ext cx="2513830" cy="448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-1,65535</a:t>
            </a:r>
            <a:endParaRPr lang="en-US" altLang="zh-CN" sz="2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76156" y="1160748"/>
            <a:ext cx="2513830" cy="448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045,0x25</a:t>
            </a:r>
            <a:endParaRPr lang="en-US" altLang="zh-CN" sz="2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202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6D1A35-13CB-49EB-B8AD-2816D3FB6726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4609B6-0FAB-4CFE-9197-1741A866B5AA}" type="slidenum">
              <a:rPr lang="en-US" altLang="zh-CN" sz="1400" b="0"/>
              <a:pPr eaLnBrk="1" hangingPunct="1"/>
              <a:t>22</a:t>
            </a:fld>
            <a:endParaRPr lang="en-US" altLang="zh-CN" sz="1400" b="0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263525" y="493713"/>
            <a:ext cx="8534400" cy="32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(5) s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</a:t>
            </a:r>
            <a:endParaRPr lang="en-US" altLang="zh-CN" sz="24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说明：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m.n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输出占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列，只取左端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个字符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%4s,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%5.3s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,%-6.3s</a:t>
            </a:r>
            <a:r>
              <a:rPr lang="en-US" altLang="zh-CN" sz="24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,%.4s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        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ABCDEF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>
                <a:ea typeface="黑体" pitchFamily="2" charset="-122"/>
              </a:rPr>
              <a:t> 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ABCDEF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>
                <a:ea typeface="黑体" pitchFamily="2" charset="-122"/>
              </a:rPr>
              <a:t> 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ABCDEF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>
                <a:ea typeface="黑体" pitchFamily="2" charset="-122"/>
              </a:rPr>
              <a:t> 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ABCDEF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);      </a:t>
            </a:r>
          </a:p>
        </p:txBody>
      </p:sp>
      <p:sp>
        <p:nvSpPr>
          <p:cNvPr id="21509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5880" y="4041068"/>
            <a:ext cx="118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:  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311952" y="4041067"/>
            <a:ext cx="1245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ABC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 3" pitchFamily="18" charset="2"/>
              </a:rPr>
              <a:t>,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530725" y="4041068"/>
            <a:ext cx="125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ABC</a:t>
            </a:r>
            <a:r>
              <a:rPr lang="en-US" altLang="zh-CN" sz="2400" dirty="0">
                <a:solidFill>
                  <a:srgbClr val="7030A0"/>
                </a:solidFill>
                <a:sym typeface="Wingdings 3" pitchFamily="18" charset="2"/>
              </a:rPr>
              <a:t></a:t>
            </a:r>
            <a:r>
              <a:rPr lang="en-US" altLang="zh-CN" sz="2400" dirty="0">
                <a:sym typeface="Wingdings 3" pitchFamily="18" charset="2"/>
              </a:rPr>
              <a:t>,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087724" y="4041066"/>
            <a:ext cx="129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ABCDEF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908475" y="4041068"/>
            <a:ext cx="835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ABCD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17455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1FAE01-B9D8-4C9C-AB16-DB425115339A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2418381-2342-4237-B50B-AF94C04F7D2C}" type="slidenum">
              <a:rPr lang="en-US" altLang="zh-CN" sz="1400" b="0"/>
              <a:pPr eaLnBrk="1" hangingPunct="1"/>
              <a:t>23</a:t>
            </a:fld>
            <a:endParaRPr lang="en-US" altLang="zh-CN" sz="1400" b="0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58775" y="476672"/>
            <a:ext cx="8480425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(6) f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格式符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设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x=1234.567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%9.3f\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 dirty="0" err="1">
                <a:ea typeface="黑体" pitchFamily="2" charset="-122"/>
              </a:rPr>
              <a:t>"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设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x=123456.78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%f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%8.3f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,%6.0f</a:t>
            </a:r>
            <a:r>
              <a:rPr lang="en-US" altLang="zh-CN" sz="2400" dirty="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,%.1f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,x,x,x,x);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小结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%m.nf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表示数据占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列，其中有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位小数。如果数据长度小于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，则补空格；如果数据长度大于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，则取数据长度。</a:t>
            </a:r>
          </a:p>
        </p:txBody>
      </p:sp>
      <p:sp>
        <p:nvSpPr>
          <p:cNvPr id="20485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53482" y="1448780"/>
            <a:ext cx="2837636" cy="462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2400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  <a:sym typeface="Wingdings 3" pitchFamily="18" charset="2"/>
              </a:rPr>
              <a:t>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1234.567 </a:t>
            </a:r>
          </a:p>
        </p:txBody>
      </p:sp>
      <p:sp>
        <p:nvSpPr>
          <p:cNvPr id="4" name="矩形 3"/>
          <p:cNvSpPr/>
          <p:nvPr/>
        </p:nvSpPr>
        <p:spPr>
          <a:xfrm>
            <a:off x="1384075" y="3501008"/>
            <a:ext cx="2359833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123456.780000</a:t>
            </a:r>
            <a:r>
              <a:rPr lang="zh-CN" altLang="en-US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9892" y="3501008"/>
            <a:ext cx="1786757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123456.780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9044" y="3467373"/>
            <a:ext cx="119676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123457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b="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6683239" y="3501008"/>
            <a:ext cx="147616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123456.8</a:t>
            </a:r>
            <a:r>
              <a:rPr lang="en-US" altLang="zh-CN" sz="2400" b="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979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1FAE01-B9D8-4C9C-AB16-DB425115339A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2418381-2342-4237-B50B-AF94C04F7D2C}" type="slidenum">
              <a:rPr lang="en-US" altLang="zh-CN" sz="1400" b="0"/>
              <a:pPr eaLnBrk="1" hangingPunct="1"/>
              <a:t>24</a:t>
            </a:fld>
            <a:endParaRPr lang="en-US" altLang="zh-CN" sz="1400" b="0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58775" y="465868"/>
            <a:ext cx="8480425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(7) e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（或</a:t>
            </a: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）格式符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设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x=123456.78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%e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%8.3e,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%6.0e</a:t>
            </a:r>
            <a:r>
              <a:rPr lang="en-US" altLang="zh-CN" sz="2400" dirty="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,%.1e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,x,x,x,x);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默认尾数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位整数，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位小数，指数至多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位</a:t>
            </a:r>
            <a:endParaRPr lang="en-US" altLang="zh-CN" sz="24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如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%e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的形式为：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1.234568e005</a:t>
            </a: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%m.ne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表示数据占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列（包括小数点，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和符号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），其中有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位小数。如果数据长度小于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，则补空格；如果数据长度大于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，则取数据长度。</a:t>
            </a:r>
          </a:p>
        </p:txBody>
      </p:sp>
      <p:sp>
        <p:nvSpPr>
          <p:cNvPr id="20485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4013" y="2083088"/>
            <a:ext cx="2359833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1.234568e+005</a:t>
            </a:r>
            <a:r>
              <a:rPr lang="zh-CN" altLang="en-US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5408" y="2072877"/>
            <a:ext cx="190867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1.235e+005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4087" y="2083088"/>
            <a:ext cx="126014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1e+005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b="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6378786" y="2072877"/>
            <a:ext cx="1476164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1.2e+005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9819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uiExpand="1" build="p"/>
      <p:bldP spid="4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1FAE01-B9D8-4C9C-AB16-DB425115339A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2418381-2342-4237-B50B-AF94C04F7D2C}" type="slidenum">
              <a:rPr lang="en-US" altLang="zh-CN" sz="1400" b="0"/>
              <a:pPr eaLnBrk="1" hangingPunct="1"/>
              <a:t>25</a:t>
            </a:fld>
            <a:endParaRPr lang="en-US" altLang="zh-CN" sz="1400" b="0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58775" y="836712"/>
            <a:ext cx="8480425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(8) g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（或</a:t>
            </a: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G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）格式符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设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x=123456.78, y=120000000.883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printf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%g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%#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g,</a:t>
            </a:r>
            <a:r>
              <a:rPr lang="en-US" altLang="zh-CN" sz="24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%g</a:t>
            </a:r>
            <a:r>
              <a:rPr lang="en-US" altLang="zh-CN" sz="2400" dirty="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,%#g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x,x,y,y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g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格式符：选择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格式中输出宽度较小的格式输出</a:t>
            </a:r>
            <a:endParaRPr lang="en-US" altLang="zh-CN" sz="24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无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时：小数部分无意义的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及小数点不输出</a:t>
            </a:r>
            <a:endParaRPr lang="en-US" altLang="zh-CN" sz="24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时：则无意义的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及小数点照常输出</a:t>
            </a:r>
          </a:p>
        </p:txBody>
      </p:sp>
      <p:sp>
        <p:nvSpPr>
          <p:cNvPr id="20485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2341739"/>
            <a:ext cx="130770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123457</a:t>
            </a:r>
            <a:r>
              <a:rPr lang="zh-CN" altLang="en-US" sz="2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9812" y="2341739"/>
            <a:ext cx="13485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123457.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980" y="2391368"/>
            <a:ext cx="1685240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1.2e+008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b="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6136725" y="2366553"/>
            <a:ext cx="215365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1.20000e+008</a:t>
            </a:r>
            <a:endParaRPr lang="en-US" altLang="zh-CN" sz="2400" b="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3771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/>
      <p:bldP spid="4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6D1A35-13CB-49EB-B8AD-2816D3FB6726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4609B6-0FAB-4CFE-9197-1741A866B5AA}" type="slidenum">
              <a:rPr lang="en-US" altLang="zh-CN" sz="1400" b="0"/>
              <a:pPr eaLnBrk="1" hangingPunct="1"/>
              <a:t>26</a:t>
            </a:fld>
            <a:endParaRPr lang="en-US" altLang="zh-CN" sz="1400" b="0"/>
          </a:p>
        </p:txBody>
      </p:sp>
      <p:sp>
        <p:nvSpPr>
          <p:cNvPr id="21509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863588" y="3068960"/>
            <a:ext cx="7200900" cy="2117658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defTabSz="676275">
              <a:lnSpc>
                <a:spcPct val="120000"/>
              </a:lnSpc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a=2,c=5;</a:t>
            </a:r>
          </a:p>
          <a:p>
            <a:pPr algn="just" defTabSz="676275">
              <a:lnSpc>
                <a:spcPct val="120000"/>
              </a:lnSpc>
              <a:buFontTx/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("a=%%d, b=%%d\n",</a:t>
            </a:r>
            <a:r>
              <a:rPr lang="en-US" altLang="zh-CN" sz="2400" dirty="0" err="1"/>
              <a:t>a,c</a:t>
            </a:r>
            <a:r>
              <a:rPr lang="en-US" altLang="zh-CN" sz="2400" dirty="0"/>
              <a:t>); </a:t>
            </a:r>
          </a:p>
          <a:p>
            <a:pPr algn="just" defTabSz="676275">
              <a:lnSpc>
                <a:spcPct val="120000"/>
              </a:lnSpc>
              <a:buFontTx/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a=%2, b=%5                B</a:t>
            </a:r>
            <a:r>
              <a:rPr lang="zh-CN" altLang="en-US" sz="2400" dirty="0"/>
              <a:t>、</a:t>
            </a:r>
            <a:r>
              <a:rPr lang="en-US" altLang="zh-CN" sz="2400" dirty="0"/>
              <a:t>a=2, b=5 </a:t>
            </a:r>
          </a:p>
          <a:p>
            <a:pPr algn="just" defTabSz="676275">
              <a:lnSpc>
                <a:spcPct val="120000"/>
              </a:lnSpc>
              <a:buFontTx/>
              <a:buNone/>
            </a:pP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a=%%d, b=%%d        </a:t>
            </a:r>
            <a:r>
              <a:rPr lang="en-US" altLang="zh-CN" sz="2400" dirty="0" err="1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a=%d, b=%d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159732" y="950962"/>
            <a:ext cx="3971145" cy="60804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defTabSz="676275">
              <a:lnSpc>
                <a:spcPct val="120000"/>
              </a:lnSpc>
            </a:pP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%f%%\n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,95.6);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370" y="230981"/>
            <a:ext cx="9144000" cy="719981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pic>
        <p:nvPicPr>
          <p:cNvPr id="12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936744" y="1806782"/>
            <a:ext cx="2160240" cy="4615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txBody>
          <a:bodyPr wrap="square" lIns="73018" tIns="36509" rIns="73018" bIns="36509">
            <a:spAutoFit/>
          </a:bodyPr>
          <a:lstStyle>
            <a:lvl1pPr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826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652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478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9304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876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8448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3020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592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800" b="1" dirty="0">
                <a:solidFill>
                  <a:srgbClr val="FF0000"/>
                </a:solidFill>
              </a:rPr>
              <a:t>95.600000%</a:t>
            </a: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7317014" y="2459360"/>
            <a:ext cx="1219200" cy="1219200"/>
            <a:chOff x="4286" y="709"/>
            <a:chExt cx="768" cy="768"/>
          </a:xfrm>
        </p:grpSpPr>
        <p:pic>
          <p:nvPicPr>
            <p:cNvPr id="15" name="Picture 7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2552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27</a:t>
            </a:fld>
            <a:endParaRPr lang="en-US" altLang="zh-CN" sz="1400" b="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25644" y="116632"/>
            <a:ext cx="70086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格式化输入函数</a:t>
            </a:r>
            <a:r>
              <a:rPr lang="en-US" altLang="zh-CN" sz="32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7" y="832212"/>
            <a:ext cx="6230139" cy="37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82" y="4313011"/>
            <a:ext cx="4762084" cy="195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>
          <a:xfrm>
            <a:off x="892480" y="2745521"/>
            <a:ext cx="2937467" cy="467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84881" y="4770264"/>
            <a:ext cx="1721714" cy="467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548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28</a:t>
            </a:fld>
            <a:endParaRPr lang="en-US" altLang="zh-CN" sz="1400" b="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25644" y="116632"/>
            <a:ext cx="70086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格式化输入函数说明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43076" y="3500438"/>
            <a:ext cx="5110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scanf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(“%</a:t>
            </a:r>
            <a:r>
              <a:rPr lang="en-US" altLang="zh-CN" sz="28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d%d%d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”,&amp;</a:t>
            </a:r>
            <a:r>
              <a:rPr lang="en-US" altLang="zh-CN" sz="28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a,&amp;b,&amp;c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);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5650" y="1268413"/>
            <a:ext cx="3455988" cy="2123658"/>
          </a:xfrm>
          <a:prstGeom prst="rect">
            <a:avLst/>
          </a:prstGeom>
          <a:solidFill>
            <a:srgbClr val="FFFFCC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格式部分：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普通字符</a:t>
            </a:r>
            <a:r>
              <a:rPr lang="en-US" altLang="zh-CN" sz="2000" dirty="0">
                <a:ea typeface="宋体" charset="-122"/>
              </a:rPr>
              <a:t>: </a:t>
            </a:r>
            <a:r>
              <a:rPr lang="zh-CN" altLang="en-US" sz="2000" dirty="0">
                <a:ea typeface="宋体" charset="-122"/>
              </a:rPr>
              <a:t>包括空白字符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原样输入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格式符：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d,%f,%c,%s</a:t>
            </a:r>
            <a:endParaRPr lang="zh-CN" altLang="en-US" sz="2000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无转义字符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转义字符作为普通字符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932363" y="1125538"/>
            <a:ext cx="3168650" cy="1441450"/>
          </a:xfrm>
          <a:prstGeom prst="rect">
            <a:avLst/>
          </a:prstGeom>
          <a:solidFill>
            <a:srgbClr val="3366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ea typeface="宋体" charset="-122"/>
              </a:rPr>
              <a:t>输入表列：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bg1"/>
                </a:solidFill>
                <a:ea typeface="宋体" charset="-122"/>
              </a:rPr>
              <a:t>如果要输入的数据不止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</a:rPr>
              <a:t>个，相邻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</a:rPr>
              <a:t>项用逗号分开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i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被输入项加地址符</a:t>
            </a:r>
            <a:r>
              <a:rPr lang="en-US" altLang="zh-CN" sz="2000" i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endParaRPr lang="zh-CN" altLang="en-US" sz="2000" i="1" u="sng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16463" y="2636838"/>
            <a:ext cx="3168650" cy="76200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ea typeface="宋体" charset="-122"/>
              </a:rPr>
              <a:t>空白字符</a:t>
            </a:r>
            <a:r>
              <a:rPr lang="en-US" altLang="zh-CN" sz="2000">
                <a:ea typeface="宋体" charset="-122"/>
              </a:rPr>
              <a:t>,</a:t>
            </a:r>
            <a:r>
              <a:rPr lang="zh-CN" altLang="en-US" sz="2000">
                <a:ea typeface="宋体" charset="-122"/>
              </a:rPr>
              <a:t>换行符</a:t>
            </a:r>
            <a:r>
              <a:rPr lang="en-US" altLang="zh-CN" sz="2000">
                <a:ea typeface="宋体" charset="-122"/>
              </a:rPr>
              <a:t>,</a:t>
            </a:r>
            <a:r>
              <a:rPr lang="zh-CN" altLang="en-US" sz="2000">
                <a:ea typeface="宋体" charset="-122"/>
              </a:rPr>
              <a:t>制表符作为输入数据的缺省分隔符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403350" y="5373688"/>
            <a:ext cx="6262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scanf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("%c%c%c",&amp;ch1,&amp;ch2,&amp;ch3);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539750" y="3500438"/>
            <a:ext cx="3097213" cy="1736725"/>
            <a:chOff x="3288" y="2432"/>
            <a:chExt cx="1951" cy="109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606" y="2886"/>
              <a:ext cx="1633" cy="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charset="-122"/>
                </a:rPr>
                <a:t>格式符与输入项，在个数上，顺序上，类型上，必须一一对应</a:t>
              </a:r>
            </a:p>
          </p:txBody>
        </p:sp>
        <p:pic>
          <p:nvPicPr>
            <p:cNvPr id="17" name="Picture 14" descr="png-1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432"/>
              <a:ext cx="590" cy="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5292725" y="3500438"/>
            <a:ext cx="2736850" cy="1808162"/>
            <a:chOff x="3288" y="2341"/>
            <a:chExt cx="1724" cy="1139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288" y="2840"/>
              <a:ext cx="1588" cy="6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多个字符输入时，必须连续输入，中间不加空白字符。</a:t>
              </a:r>
            </a:p>
          </p:txBody>
        </p:sp>
        <p:pic>
          <p:nvPicPr>
            <p:cNvPr id="20" name="Picture 19" descr="png-17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341"/>
              <a:ext cx="635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090470" y="6036685"/>
            <a:ext cx="1403176" cy="4615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txBody>
          <a:bodyPr wrap="square" lIns="73018" tIns="36509" rIns="73018" bIns="36509">
            <a:spAutoFit/>
          </a:bodyPr>
          <a:lstStyle>
            <a:lvl1pPr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826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652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478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9304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876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8448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3020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592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800" dirty="0"/>
              <a:t>a</a:t>
            </a:r>
            <a:r>
              <a:rPr lang="en-US" altLang="zh-CN" sz="2800" b="1" dirty="0"/>
              <a:t>  b  c</a:t>
            </a:r>
            <a:r>
              <a:rPr lang="en-US" altLang="zh-CN" sz="2800" dirty="0">
                <a:sym typeface="Wingdings 3" pitchFamily="18" charset="2"/>
              </a:rPr>
              <a:t></a:t>
            </a:r>
            <a:r>
              <a:rPr lang="en-US" altLang="zh-CN" sz="2800" b="1" dirty="0"/>
              <a:t>  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454943" y="5878512"/>
            <a:ext cx="146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╳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98812" y="6036685"/>
            <a:ext cx="1157364" cy="4615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txBody>
          <a:bodyPr wrap="square" lIns="73018" tIns="36509" rIns="73018" bIns="36509">
            <a:spAutoFit/>
          </a:bodyPr>
          <a:lstStyle>
            <a:lvl1pPr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826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652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478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9304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876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8448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3020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592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800" dirty="0" err="1"/>
              <a:t>a</a:t>
            </a:r>
            <a:r>
              <a:rPr lang="en-US" altLang="zh-CN" sz="2800" b="1" dirty="0" err="1"/>
              <a:t>bc</a:t>
            </a:r>
            <a:r>
              <a:rPr lang="en-US" altLang="zh-CN" sz="2800" dirty="0">
                <a:sym typeface="Wingdings 3" pitchFamily="18" charset="2"/>
              </a:rPr>
              <a:t></a:t>
            </a:r>
            <a:r>
              <a:rPr lang="en-US" altLang="zh-CN" sz="28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02754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 bldLvl="2" animBg="1"/>
      <p:bldP spid="12" grpId="0" build="p" animBg="1"/>
      <p:bldP spid="13" grpId="0" animBg="1"/>
      <p:bldP spid="14" grpId="0"/>
      <p:bldP spid="21" grpId="0" animBg="1" autoUpdateAnimBg="0"/>
      <p:bldP spid="22" grpId="0"/>
      <p:bldP spid="2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D60861-3CCC-4D5D-A5A4-4C24B76349E7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7A87608-1D01-465F-B804-64C9A8C201B4}" type="slidenum">
              <a:rPr lang="en-US" altLang="zh-CN" sz="1400" b="0"/>
              <a:pPr eaLnBrk="1" hangingPunct="1"/>
              <a:t>29</a:t>
            </a:fld>
            <a:endParaRPr lang="en-US" altLang="zh-CN" sz="1400" b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42504" y="440668"/>
            <a:ext cx="795688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在程序执行过程中输入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数值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数据时，以下情况认为该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数据结束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： </a:t>
            </a:r>
          </a:p>
          <a:p>
            <a:pPr marL="725488" lvl="1" indent="-284163">
              <a:lnSpc>
                <a:spcPct val="120000"/>
              </a:lnSpc>
              <a:buFontTx/>
              <a:buChar char="•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遇“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Space”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，或遇“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Enter”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，或遇“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Tab”</a:t>
            </a:r>
          </a:p>
          <a:p>
            <a:pPr marL="725488" lvl="1" indent="-284163">
              <a:lnSpc>
                <a:spcPct val="120000"/>
              </a:lnSpc>
              <a:buFontTx/>
              <a:buChar char="•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达到指定的字段宽度</a:t>
            </a:r>
          </a:p>
          <a:p>
            <a:pPr marL="725488" lvl="1" indent="-284163">
              <a:lnSpc>
                <a:spcPct val="120000"/>
              </a:lnSpc>
              <a:buFontTx/>
              <a:buChar char="•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有非法输入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>
          <a:xfrm>
            <a:off x="179004" y="3320988"/>
            <a:ext cx="8173416" cy="22542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如</a:t>
            </a:r>
            <a:r>
              <a:rPr lang="en-US" altLang="zh-CN" sz="2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用以下语句使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a=123,b=45,c=78,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哪种输入方法正确？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   （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%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d%d%d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sz="2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a,</a:t>
            </a:r>
            <a:r>
              <a:rPr lang="en-US" altLang="zh-CN" sz="2600" b="1" dirty="0" err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b,</a:t>
            </a:r>
            <a:r>
              <a:rPr lang="en-US" altLang="zh-CN" sz="2600" b="1" dirty="0" err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c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%3d%2d%d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sz="2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a,</a:t>
            </a:r>
            <a:r>
              <a:rPr lang="en-US" altLang="zh-CN" sz="2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b,</a:t>
            </a:r>
            <a:r>
              <a:rPr lang="en-US" altLang="zh-CN" sz="2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c);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%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d,%d,%d</a:t>
            </a:r>
            <a:r>
              <a:rPr lang="en-US" altLang="zh-CN" sz="2400" dirty="0" err="1">
                <a:ea typeface="黑体" pitchFamily="2" charset="-122"/>
              </a:rPr>
              <a:t>"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sz="2600" b="1" dirty="0" err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a,</a:t>
            </a:r>
            <a:r>
              <a:rPr lang="en-US" altLang="zh-CN" sz="2600" b="1" dirty="0" err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b,</a:t>
            </a:r>
            <a:r>
              <a:rPr lang="en-US" altLang="zh-CN" sz="2600" b="1" dirty="0" err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en-US" altLang="zh-CN" sz="2600" b="1" dirty="0" err="1">
                <a:latin typeface="隶书" pitchFamily="49" charset="-122"/>
                <a:ea typeface="隶书" pitchFamily="49" charset="-122"/>
              </a:rPr>
              <a:t>c</a:t>
            </a:r>
            <a:r>
              <a:rPr lang="en-US" altLang="zh-CN" sz="2600" b="1" dirty="0">
                <a:latin typeface="隶书" pitchFamily="49" charset="-122"/>
                <a:ea typeface="隶书" pitchFamily="49" charset="-122"/>
              </a:rPr>
              <a:t>);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94896" y="2708920"/>
            <a:ext cx="2540000" cy="3213187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CN" sz="2600" dirty="0"/>
              <a:t>a) 123</a:t>
            </a:r>
            <a:r>
              <a:rPr lang="en-US" altLang="zh-CN" sz="2600" dirty="0">
                <a:sym typeface="Wingdings 3" pitchFamily="18" charset="2"/>
              </a:rPr>
              <a:t>4578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CN" sz="2600" dirty="0">
                <a:sym typeface="Wingdings 3" pitchFamily="18" charset="2"/>
              </a:rPr>
              <a:t>b) 123  45  78 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CN" sz="2600" dirty="0">
                <a:sym typeface="Wingdings 3" pitchFamily="18" charset="2"/>
              </a:rPr>
              <a:t>c) 123  </a:t>
            </a:r>
            <a:br>
              <a:rPr lang="en-US" altLang="zh-CN" sz="2600" dirty="0">
                <a:sym typeface="Wingdings 3" pitchFamily="18" charset="2"/>
              </a:rPr>
            </a:br>
            <a:r>
              <a:rPr lang="en-US" altLang="zh-CN" sz="2600" dirty="0">
                <a:sym typeface="Wingdings 3" pitchFamily="18" charset="2"/>
              </a:rPr>
              <a:t>    45  </a:t>
            </a:r>
            <a:br>
              <a:rPr lang="en-US" altLang="zh-CN" sz="2600" dirty="0">
                <a:sym typeface="Wingdings 3" pitchFamily="18" charset="2"/>
              </a:rPr>
            </a:br>
            <a:r>
              <a:rPr lang="en-US" altLang="zh-CN" sz="2600" dirty="0">
                <a:sym typeface="Wingdings 3" pitchFamily="18" charset="2"/>
              </a:rPr>
              <a:t>    78 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CN" sz="2600" dirty="0">
                <a:sym typeface="Wingdings 3" pitchFamily="18" charset="2"/>
              </a:rPr>
              <a:t>d) 123,45,78 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472100" y="3645024"/>
            <a:ext cx="922796" cy="670490"/>
            <a:chOff x="5472100" y="3645024"/>
            <a:chExt cx="922796" cy="670490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5472100" y="3645024"/>
              <a:ext cx="922796" cy="5040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9" idx="1"/>
            </p:cNvCxnSpPr>
            <p:nvPr/>
          </p:nvCxnSpPr>
          <p:spPr>
            <a:xfrm>
              <a:off x="5477036" y="4168846"/>
              <a:ext cx="917860" cy="14666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580112" y="3032956"/>
            <a:ext cx="814784" cy="1541064"/>
            <a:chOff x="5580112" y="3032956"/>
            <a:chExt cx="814784" cy="1541064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5580112" y="3032956"/>
              <a:ext cx="814784" cy="153458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589567" y="3645024"/>
              <a:ext cx="805329" cy="92251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1"/>
            </p:cNvCxnSpPr>
            <p:nvPr/>
          </p:nvCxnSpPr>
          <p:spPr>
            <a:xfrm flipV="1">
              <a:off x="5589567" y="4315514"/>
              <a:ext cx="805329" cy="25850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箭头连接符 20"/>
          <p:cNvCxnSpPr/>
          <p:nvPr/>
        </p:nvCxnSpPr>
        <p:spPr>
          <a:xfrm>
            <a:off x="5526106" y="5150614"/>
            <a:ext cx="922796" cy="5106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594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484784"/>
            <a:ext cx="7778751" cy="3960440"/>
          </a:xfrm>
        </p:spPr>
        <p:txBody>
          <a:bodyPr rtlCol="0">
            <a:normAutofit lnSpcReduction="10000"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结构化程序设计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3.3 C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语言概述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3.4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3.5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良好结构的程序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3.6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顺序结构程序设计举例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1628800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3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顺序结构程序设计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4315429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FD32544-3674-464F-BA0F-13E24EC9D9FF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3D34708-157B-45F3-831B-AD619109A007}" type="slidenum">
              <a:rPr lang="en-US" altLang="zh-CN" sz="1400" b="0"/>
              <a:pPr eaLnBrk="1" hangingPunct="1"/>
              <a:t>30</a:t>
            </a:fld>
            <a:endParaRPr lang="en-US" altLang="zh-CN" sz="1400" b="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71488" y="427038"/>
            <a:ext cx="867251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void main()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{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a;    char b;    float c;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/>
              <a:t>%</a:t>
            </a:r>
            <a:r>
              <a:rPr lang="en-US" altLang="zh-CN" sz="2800" dirty="0" err="1"/>
              <a:t>d%c%f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/>
              <a:t>,&amp;</a:t>
            </a:r>
            <a:r>
              <a:rPr lang="en-US" altLang="zh-CN" sz="2800" dirty="0" err="1"/>
              <a:t>a,&amp;b,&amp;c</a:t>
            </a:r>
            <a:r>
              <a:rPr lang="en-US" altLang="zh-CN" sz="2800" dirty="0"/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/>
              <a:t>%d, %c, %f\n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/>
              <a:t>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}</a:t>
            </a:r>
          </a:p>
        </p:txBody>
      </p:sp>
      <p:sp>
        <p:nvSpPr>
          <p:cNvPr id="26629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5864224" y="300831"/>
            <a:ext cx="3279775" cy="27114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/>
              <a:t>运行时输入</a:t>
            </a:r>
            <a:r>
              <a:rPr lang="en-US" altLang="zh-CN" sz="2600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>
                <a:latin typeface="宋体" pitchFamily="2" charset="-122"/>
              </a:rPr>
              <a:t>① </a:t>
            </a:r>
            <a:r>
              <a:rPr lang="en-US" altLang="zh-CN" sz="2600" dirty="0"/>
              <a:t>20  65  234.896 </a:t>
            </a:r>
            <a:r>
              <a:rPr lang="en-US" altLang="zh-CN" sz="2600" dirty="0">
                <a:sym typeface="Wingdings 3" pitchFamily="18" charset="2"/>
              </a:rPr>
              <a:t></a:t>
            </a:r>
            <a:endParaRPr lang="en-US" altLang="zh-CN" sz="2600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>
                <a:latin typeface="宋体" pitchFamily="2" charset="-122"/>
              </a:rPr>
              <a:t>② </a:t>
            </a:r>
            <a:r>
              <a:rPr lang="en-US" altLang="zh-CN" sz="2600" dirty="0"/>
              <a:t>20 </a:t>
            </a:r>
            <a:r>
              <a:rPr lang="en-US" altLang="zh-CN" sz="2600" dirty="0">
                <a:sym typeface="Wingdings 3" pitchFamily="18" charset="2"/>
              </a:rPr>
              <a:t></a:t>
            </a:r>
            <a:br>
              <a:rPr lang="en-US" altLang="zh-CN" sz="2600" dirty="0">
                <a:sym typeface="Wingdings 3" pitchFamily="18" charset="2"/>
              </a:rPr>
            </a:br>
            <a:r>
              <a:rPr lang="en-US" altLang="zh-CN" sz="2600" dirty="0">
                <a:sym typeface="Wingdings 3" pitchFamily="18" charset="2"/>
              </a:rPr>
              <a:t>    </a:t>
            </a:r>
            <a:r>
              <a:rPr lang="en-US" altLang="zh-CN" sz="2600" dirty="0"/>
              <a:t> 65  234.896 </a:t>
            </a:r>
            <a:r>
              <a:rPr lang="en-US" altLang="zh-CN" sz="2600" dirty="0">
                <a:sym typeface="Wingdings 3" pitchFamily="18" charset="2"/>
              </a:rPr>
              <a:t>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/>
              <a:t>③ 20 65 </a:t>
            </a:r>
            <a:r>
              <a:rPr lang="en-US" altLang="zh-CN" sz="2600" dirty="0">
                <a:sym typeface="Wingdings 3" pitchFamily="18" charset="2"/>
              </a:rPr>
              <a:t></a:t>
            </a:r>
            <a:br>
              <a:rPr lang="en-US" altLang="zh-CN" sz="2600" dirty="0">
                <a:sym typeface="Wingdings 3" pitchFamily="18" charset="2"/>
              </a:rPr>
            </a:br>
            <a:r>
              <a:rPr lang="en-US" altLang="zh-CN" sz="2600" dirty="0">
                <a:sym typeface="Wingdings 3" pitchFamily="18" charset="2"/>
              </a:rPr>
              <a:t>     234.896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741363" y="4776788"/>
            <a:ext cx="7188200" cy="519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结论</a:t>
            </a:r>
            <a:r>
              <a:rPr lang="en-US" altLang="zh-CN" sz="28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sz="28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不能通过</a:t>
            </a:r>
            <a:r>
              <a:rPr lang="en-US" altLang="zh-CN" sz="28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ASCII</a:t>
            </a:r>
            <a:r>
              <a:rPr lang="zh-CN" altLang="en-US" sz="28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码值输入字符</a:t>
            </a:r>
            <a:r>
              <a:rPr lang="en-US" altLang="zh-CN" sz="28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!          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156200" y="427038"/>
            <a:ext cx="35004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5000" i="1">
                <a:solidFill>
                  <a:schemeClr val="hlink"/>
                </a:solidFill>
                <a:latin typeface="宋体" pitchFamily="2" charset="-122"/>
              </a:rPr>
              <a:t>╳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864225" y="260350"/>
            <a:ext cx="3279775" cy="2792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/>
              <a:t>运行时输入</a:t>
            </a:r>
            <a:r>
              <a:rPr lang="en-US" altLang="zh-CN" sz="2600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>
                <a:latin typeface="宋体" pitchFamily="2" charset="-122"/>
              </a:rPr>
              <a:t>① </a:t>
            </a:r>
            <a:r>
              <a:rPr lang="en-US" altLang="zh-CN" sz="2600" dirty="0"/>
              <a:t>20A234.896 </a:t>
            </a:r>
            <a:r>
              <a:rPr lang="en-US" altLang="zh-CN" sz="2600" dirty="0">
                <a:sym typeface="Wingdings 3" pitchFamily="18" charset="2"/>
              </a:rPr>
              <a:t></a:t>
            </a:r>
            <a:endParaRPr lang="en-US" altLang="zh-CN" sz="2600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>
                <a:latin typeface="宋体" pitchFamily="2" charset="-122"/>
              </a:rPr>
              <a:t>② </a:t>
            </a:r>
            <a:r>
              <a:rPr lang="en-US" altLang="zh-CN" sz="2600" dirty="0"/>
              <a:t>20A</a:t>
            </a:r>
            <a:r>
              <a:rPr lang="en-US" altLang="zh-CN" sz="2600" dirty="0">
                <a:sym typeface="Wingdings 3" pitchFamily="18" charset="2"/>
              </a:rPr>
              <a:t></a:t>
            </a:r>
            <a:br>
              <a:rPr lang="en-US" altLang="zh-CN" sz="2600" dirty="0">
                <a:sym typeface="Wingdings 3" pitchFamily="18" charset="2"/>
              </a:rPr>
            </a:br>
            <a:r>
              <a:rPr lang="en-US" altLang="zh-CN" sz="2600" dirty="0">
                <a:sym typeface="Wingdings 3" pitchFamily="18" charset="2"/>
              </a:rPr>
              <a:t>    </a:t>
            </a:r>
            <a:r>
              <a:rPr lang="en-US" altLang="zh-CN" sz="2600" dirty="0"/>
              <a:t>   234.896 </a:t>
            </a:r>
            <a:r>
              <a:rPr lang="en-US" altLang="zh-CN" sz="2600" dirty="0">
                <a:sym typeface="Wingdings 3" pitchFamily="18" charset="2"/>
              </a:rPr>
              <a:t>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/>
              <a:t>③ 20</a:t>
            </a:r>
            <a:r>
              <a:rPr lang="en-US" altLang="zh-CN" sz="2600" dirty="0">
                <a:sym typeface="Wingdings 3" pitchFamily="18" charset="2"/>
              </a:rPr>
              <a:t></a:t>
            </a:r>
            <a:br>
              <a:rPr lang="en-US" altLang="zh-CN" sz="2600" dirty="0">
                <a:sym typeface="Wingdings 3" pitchFamily="18" charset="2"/>
              </a:rPr>
            </a:br>
            <a:r>
              <a:rPr lang="en-US" altLang="zh-CN" sz="2600" dirty="0">
                <a:sym typeface="Wingdings 3" pitchFamily="18" charset="2"/>
              </a:rPr>
              <a:t>     A234.896</a:t>
            </a:r>
            <a:r>
              <a:rPr lang="en-US" altLang="zh-CN" sz="3200" dirty="0">
                <a:sym typeface="Wingdings 3" pitchFamily="18" charset="2"/>
              </a:rPr>
              <a:t>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611813" y="2095500"/>
            <a:ext cx="146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3718803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124935" grpId="0" animBg="1"/>
      <p:bldP spid="124936" grpId="0"/>
      <p:bldP spid="124937" grpId="0" animBg="1"/>
      <p:bldP spid="1249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EA6A8A5-10FE-459C-8C2F-7562C82530F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99FD964-354D-49C4-921F-69F466FC9D1B}" type="slidenum">
              <a:rPr lang="en-US" altLang="zh-CN" sz="1400" b="0"/>
              <a:pPr eaLnBrk="1" hangingPunct="1"/>
              <a:t>31</a:t>
            </a:fld>
            <a:endParaRPr lang="en-US" altLang="zh-CN" sz="1400" b="0"/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935596" y="947738"/>
            <a:ext cx="7207250" cy="378565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以下输入语句是否正确？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 err="1"/>
              <a:t>scanf</a:t>
            </a:r>
            <a:r>
              <a:rPr lang="en-US" altLang="zh-CN" sz="3200" dirty="0"/>
              <a:t>(</a:t>
            </a:r>
            <a:r>
              <a:rPr lang="en-US" altLang="zh-CN" sz="3200" dirty="0">
                <a:ea typeface="黑体" pitchFamily="2" charset="-122"/>
              </a:rPr>
              <a:t>"</a:t>
            </a:r>
            <a:r>
              <a:rPr lang="en-US" altLang="zh-CN" sz="3200" dirty="0"/>
              <a:t>%d</a:t>
            </a:r>
            <a:r>
              <a:rPr lang="en-US" altLang="zh-CN" sz="3200" dirty="0">
                <a:ea typeface="黑体" pitchFamily="2" charset="-122"/>
              </a:rPr>
              <a:t>"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);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 err="1"/>
              <a:t>scanf</a:t>
            </a:r>
            <a:r>
              <a:rPr lang="en-US" altLang="zh-CN" sz="3200" dirty="0"/>
              <a:t>(</a:t>
            </a:r>
            <a:r>
              <a:rPr lang="en-US" altLang="zh-CN" sz="3200" dirty="0">
                <a:ea typeface="黑体" pitchFamily="2" charset="-122"/>
              </a:rPr>
              <a:t>"</a:t>
            </a:r>
            <a:r>
              <a:rPr lang="en-US" altLang="zh-CN" sz="3200" dirty="0"/>
              <a:t>%d\n</a:t>
            </a:r>
            <a:r>
              <a:rPr lang="en-US" altLang="zh-CN" sz="3200" dirty="0">
                <a:ea typeface="黑体" pitchFamily="2" charset="-122"/>
              </a:rPr>
              <a:t>"</a:t>
            </a:r>
            <a:r>
              <a:rPr lang="en-US" altLang="zh-CN" sz="3200" dirty="0"/>
              <a:t>,&amp;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);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 err="1"/>
              <a:t>scanf</a:t>
            </a:r>
            <a:r>
              <a:rPr lang="en-US" altLang="zh-CN" sz="3200" dirty="0"/>
              <a:t>(</a:t>
            </a:r>
            <a:r>
              <a:rPr lang="en-US" altLang="zh-CN" sz="3200" dirty="0">
                <a:ea typeface="黑体" pitchFamily="2" charset="-122"/>
              </a:rPr>
              <a:t>"</a:t>
            </a:r>
            <a:r>
              <a:rPr lang="en-US" altLang="zh-CN" sz="3200" dirty="0"/>
              <a:t>%5.3f</a:t>
            </a:r>
            <a:r>
              <a:rPr lang="en-US" altLang="zh-CN" sz="3200" dirty="0">
                <a:ea typeface="黑体" pitchFamily="2" charset="-122"/>
              </a:rPr>
              <a:t>"</a:t>
            </a:r>
            <a:r>
              <a:rPr lang="en-US" altLang="zh-CN" sz="3200" dirty="0"/>
              <a:t>,&amp;f);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716016" y="2024844"/>
            <a:ext cx="18923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╳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╳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32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╳</a:t>
            </a:r>
            <a:endParaRPr lang="en-US" altLang="zh-CN" sz="2800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5571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nimBg="1"/>
      <p:bldP spid="1259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371475" y="404664"/>
            <a:ext cx="8482013" cy="5220579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附加格式说明符*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输入时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用于跳过其相应的数据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.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例题：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%d%*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d%d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, &amp;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,&amp;j);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输入 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34  12  45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时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,   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%*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d%d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, &amp;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,&amp;j);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输入 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34   45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时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,   </a:t>
            </a:r>
            <a:endParaRPr lang="zh-CN" altLang="en-US" sz="28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EA6A8A5-10FE-459C-8C2F-7562C82530F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99FD964-354D-49C4-921F-69F466FC9D1B}" type="slidenum">
              <a:rPr lang="en-US" altLang="zh-CN" sz="1400" b="0"/>
              <a:pPr eaLnBrk="1" hangingPunct="1"/>
              <a:t>32</a:t>
            </a:fld>
            <a:endParaRPr lang="en-US" altLang="zh-CN" sz="1400" b="0"/>
          </a:p>
        </p:txBody>
      </p:sp>
      <p:sp>
        <p:nvSpPr>
          <p:cNvPr id="7" name="矩形 6"/>
          <p:cNvSpPr/>
          <p:nvPr/>
        </p:nvSpPr>
        <p:spPr>
          <a:xfrm>
            <a:off x="4896036" y="3060891"/>
            <a:ext cx="388843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sz="26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为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34    j</a:t>
            </a:r>
            <a:r>
              <a:rPr lang="zh-CN" altLang="en-US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为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45</a:t>
            </a:r>
          </a:p>
        </p:txBody>
      </p:sp>
      <p:sp>
        <p:nvSpPr>
          <p:cNvPr id="8" name="矩形 7"/>
          <p:cNvSpPr/>
          <p:nvPr/>
        </p:nvSpPr>
        <p:spPr>
          <a:xfrm>
            <a:off x="4896036" y="4761148"/>
            <a:ext cx="3888432" cy="508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输出</a:t>
            </a:r>
            <a:r>
              <a:rPr lang="en-US" altLang="zh-CN" sz="2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sz="24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45</a:t>
            </a:r>
            <a:r>
              <a:rPr lang="zh-CN" altLang="en-US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为随机数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519772" y="2984887"/>
            <a:ext cx="612973" cy="64846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763688" y="4691246"/>
            <a:ext cx="612973" cy="64846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022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  <p:bldP spid="7" grpId="0"/>
      <p:bldP spid="8" grpId="0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1FAFC19-D7D0-4CDB-B91E-14E6FF935D31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D8996C3-BDBB-483E-B753-C2A3D69077E8}" type="slidenum">
              <a:rPr lang="en-US" altLang="zh-CN" sz="1400" b="0"/>
              <a:pPr eaLnBrk="1" hangingPunct="1"/>
              <a:t>33</a:t>
            </a:fld>
            <a:endParaRPr lang="en-US" altLang="zh-CN" sz="1400" b="0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37395" y="449306"/>
            <a:ext cx="86868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字符输出函数</a:t>
            </a:r>
            <a:r>
              <a:rPr lang="en-US" altLang="zh-CN" sz="32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putchar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格式：</a:t>
            </a:r>
            <a:r>
              <a:rPr lang="en-US" altLang="zh-CN" sz="2600" dirty="0" err="1">
                <a:latin typeface="隶书" pitchFamily="49" charset="-122"/>
                <a:ea typeface="隶书" pitchFamily="49" charset="-122"/>
              </a:rPr>
              <a:t>putchar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(c)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功能：向终端输出</a:t>
            </a:r>
            <a:r>
              <a:rPr lang="zh-CN" altLang="en-US" sz="26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单个字符</a:t>
            </a:r>
            <a:endParaRPr lang="en-US" altLang="zh-CN" sz="26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显示参数可以是</a:t>
            </a:r>
            <a:r>
              <a:rPr lang="zh-CN" altLang="en-US" sz="2600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字符变量、字符常量、字符</a:t>
            </a:r>
            <a:r>
              <a:rPr lang="en-US" altLang="zh-CN" sz="2600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ASCII</a:t>
            </a:r>
            <a:r>
              <a:rPr lang="zh-CN" altLang="en-US" sz="2600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码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例如：</a:t>
            </a:r>
            <a:endParaRPr lang="en-US" altLang="zh-CN" sz="26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600" dirty="0" err="1">
                <a:latin typeface="隶书" pitchFamily="49" charset="-122"/>
                <a:ea typeface="隶书" pitchFamily="49" charset="-122"/>
              </a:rPr>
              <a:t>putchar</a:t>
            </a:r>
            <a:r>
              <a:rPr lang="en-US" altLang="zh-CN" sz="2600" dirty="0">
                <a:ea typeface="隶书" pitchFamily="49" charset="-122"/>
                <a:cs typeface="Times New Roman" pitchFamily="18" charset="0"/>
              </a:rPr>
              <a:t>(‘A’)</a:t>
            </a:r>
            <a:r>
              <a:rPr lang="zh-CN" altLang="en-US" sz="2600" dirty="0">
                <a:ea typeface="隶书" pitchFamily="49" charset="-122"/>
                <a:cs typeface="Times New Roman" pitchFamily="18" charset="0"/>
              </a:rPr>
              <a:t>；   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显示大写字母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A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600" dirty="0" err="1">
                <a:latin typeface="隶书" pitchFamily="49" charset="-122"/>
                <a:ea typeface="隶书" pitchFamily="49" charset="-122"/>
              </a:rPr>
              <a:t>putchar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(97)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；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显示小写字母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a</a:t>
            </a:r>
          </a:p>
          <a:p>
            <a:pPr>
              <a:spcBef>
                <a:spcPct val="20000"/>
              </a:spcBef>
              <a:defRPr/>
            </a:pPr>
            <a:endParaRPr lang="en-US" altLang="zh-CN" sz="26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如果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:  c=</a:t>
            </a:r>
            <a:r>
              <a:rPr lang="en-US" altLang="zh-CN" sz="2600" dirty="0">
                <a:ea typeface="隶书" pitchFamily="49" charset="-122"/>
                <a:cs typeface="Times New Roman" pitchFamily="18" charset="0"/>
              </a:rPr>
              <a:t>‘!’</a:t>
            </a:r>
            <a:r>
              <a:rPr lang="zh-CN" altLang="en-US" sz="2600" dirty="0">
                <a:ea typeface="隶书" pitchFamily="49" charset="-122"/>
                <a:cs typeface="Times New Roman" pitchFamily="18" charset="0"/>
              </a:rPr>
              <a:t>；  </a:t>
            </a:r>
            <a:r>
              <a:rPr lang="en-US" altLang="zh-CN" sz="2600" dirty="0" err="1">
                <a:latin typeface="隶书" pitchFamily="49" charset="-122"/>
                <a:ea typeface="隶书" pitchFamily="49" charset="-122"/>
              </a:rPr>
              <a:t>putchar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(c);  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显示字符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!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           </a:t>
            </a:r>
            <a:r>
              <a:rPr lang="zh-CN" altLang="en-US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等价于：</a:t>
            </a:r>
            <a:r>
              <a:rPr lang="en-US" altLang="zh-CN" sz="26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600" dirty="0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%</a:t>
            </a:r>
            <a:r>
              <a:rPr lang="en-US" altLang="zh-CN" sz="26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en-US" altLang="zh-CN" sz="2600" dirty="0" err="1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6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,c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);</a:t>
            </a:r>
            <a:r>
              <a:rPr lang="zh-CN" altLang="en-US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2867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652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8431D25-F961-449B-9F06-14FF4968CF3C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21199D-6F95-40FA-A691-52EBBB0FAE07}" type="slidenum">
              <a:rPr lang="en-US" altLang="zh-CN" sz="1400" b="0"/>
              <a:pPr eaLnBrk="1" hangingPunct="1"/>
              <a:t>34</a:t>
            </a:fld>
            <a:endParaRPr lang="en-US" altLang="zh-CN" sz="1400" b="0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331788" y="746125"/>
            <a:ext cx="8534400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字符输入函数</a:t>
            </a:r>
            <a:r>
              <a:rPr lang="en-US" altLang="zh-CN" sz="32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getchar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格式：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getchar( )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功能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从键盘上输入</a:t>
            </a:r>
            <a:r>
              <a:rPr lang="zh-CN" altLang="en-US" sz="26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一个可打印字符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函数的返回值为该字符的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ASCII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码。</a:t>
            </a:r>
          </a:p>
          <a:p>
            <a:pPr>
              <a:lnSpc>
                <a:spcPct val="110000"/>
              </a:lnSpc>
              <a:defRPr/>
            </a:pPr>
            <a:endParaRPr lang="zh-CN" altLang="en-US" sz="28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例如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:  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	c=getchar( );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等价于：</a:t>
            </a:r>
            <a:endParaRPr lang="en-US" altLang="zh-CN" sz="26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6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600" dirty="0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%</a:t>
            </a:r>
            <a:r>
              <a:rPr lang="en-US" altLang="zh-CN" sz="26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en-US" altLang="zh-CN" sz="2600" dirty="0" err="1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600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,&amp;c</a:t>
            </a:r>
            <a:r>
              <a:rPr lang="en-US" altLang="zh-CN" sz="26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);</a:t>
            </a:r>
          </a:p>
        </p:txBody>
      </p:sp>
      <p:sp>
        <p:nvSpPr>
          <p:cNvPr id="29701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4391980" y="3433545"/>
            <a:ext cx="1689584" cy="511609"/>
          </a:xfrm>
          <a:prstGeom prst="wedgeRoundRectCallout">
            <a:avLst>
              <a:gd name="adj1" fmla="val -125328"/>
              <a:gd name="adj2" fmla="val 741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600" dirty="0">
                <a:ea typeface="黑体" pitchFamily="2" charset="-122"/>
              </a:rPr>
              <a:t>无参数</a:t>
            </a:r>
          </a:p>
        </p:txBody>
      </p:sp>
    </p:spTree>
    <p:extLst>
      <p:ext uri="{BB962C8B-B14F-4D97-AF65-F5344CB8AC3E}">
        <p14:creationId xmlns:p14="http://schemas.microsoft.com/office/powerpoint/2010/main" val="30621102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4FE05B9-DAF4-47B6-B3C1-726B7688D37F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4A5086B-1048-4725-8749-45FECBE7F631}" type="slidenum">
              <a:rPr lang="en-US" altLang="zh-CN" sz="1400" b="0"/>
              <a:pPr eaLnBrk="1" hangingPunct="1"/>
              <a:t>35</a:t>
            </a:fld>
            <a:endParaRPr lang="en-US" altLang="zh-CN" sz="1400" b="0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1226" y="404664"/>
            <a:ext cx="8353425" cy="562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3.5  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输入两个字符并回显这两个字符。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#include &lt;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stdio.h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void main()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char 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a,b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a=getchar();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b=getchar();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putchar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(a);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putchar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(b);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}</a:t>
            </a:r>
          </a:p>
        </p:txBody>
      </p:sp>
      <p:sp>
        <p:nvSpPr>
          <p:cNvPr id="30725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643438" y="3221371"/>
            <a:ext cx="1908175" cy="10995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kumimoji="0" lang="en-US" altLang="zh-CN" sz="3200" dirty="0">
                <a:sym typeface="Wingdings 3" pitchFamily="18" charset="2"/>
              </a:rPr>
              <a:t>AB</a:t>
            </a:r>
            <a:endParaRPr lang="en-US" altLang="zh-CN" sz="3200" dirty="0">
              <a:sym typeface="Wingdings 3" pitchFamily="18" charset="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3200" dirty="0">
                <a:sym typeface="Wingdings 3" pitchFamily="18" charset="2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5663088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2412" y="5235756"/>
            <a:ext cx="3922576" cy="1412694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输入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: B   </a:t>
            </a:r>
          </a:p>
          <a:p>
            <a:pPr eaLnBrk="1" hangingPunct="1">
              <a:lnSpc>
                <a:spcPct val="110000"/>
              </a:lnSpc>
            </a:pPr>
            <a:endParaRPr lang="en-US" altLang="zh-CN" sz="26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746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E326E29-33AE-428F-A4C2-373D7282DF20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E1AEDD5-8E52-402A-9120-51904938B334}" type="slidenum">
              <a:rPr lang="en-US" altLang="zh-CN" sz="1400" b="0"/>
              <a:pPr eaLnBrk="1" hangingPunct="1"/>
              <a:t>36</a:t>
            </a:fld>
            <a:endParaRPr lang="en-US" altLang="zh-CN" sz="1400" b="0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87524" y="438150"/>
            <a:ext cx="8551676" cy="520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例：输入一个字符，输出其前导字符，字符和后续字符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dirty="0">
              <a:latin typeface="Arial" charset="0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#include &lt;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stdio.h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void main( 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{   char c;     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c1, c2;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c=getchar( 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c1=c-1;    c2=c+1;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%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c%c%c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\n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,c1,c,c2);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%d  %d  %d\n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,c1,c,c2);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}</a:t>
            </a:r>
          </a:p>
        </p:txBody>
      </p:sp>
      <p:sp>
        <p:nvSpPr>
          <p:cNvPr id="31749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9644" y="5235756"/>
            <a:ext cx="3922576" cy="1412694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输入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: B 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输出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: ABC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 65  66  67</a:t>
            </a:r>
          </a:p>
        </p:txBody>
      </p:sp>
    </p:spTree>
    <p:extLst>
      <p:ext uri="{BB962C8B-B14F-4D97-AF65-F5344CB8AC3E}">
        <p14:creationId xmlns:p14="http://schemas.microsoft.com/office/powerpoint/2010/main" val="27980052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484784"/>
            <a:ext cx="7778751" cy="3960440"/>
          </a:xfrm>
        </p:spPr>
        <p:txBody>
          <a:bodyPr rtlCol="0">
            <a:normAutofit lnSpcReduction="10000"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结构化程序设计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3.3 C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语言概述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3.4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3.5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良好结构的程序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3.6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顺序结构程序设计举例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4041068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3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顺序结构程序设计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679611365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484784"/>
            <a:ext cx="7778751" cy="3960440"/>
          </a:xfrm>
        </p:spPr>
        <p:txBody>
          <a:bodyPr rtlCol="0">
            <a:normAutofit lnSpcReduction="10000"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结构化程序设计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3.3 C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语言概述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3.4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3.5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良好结构的程序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3.6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顺序结构程序设计举例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4617132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3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顺序结构程序设计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799489751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C6E6F-7D54-4AE5-9DD4-8087BFBD27E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94013E-A677-45F2-9C2B-A262B98A7343}" type="slidenum">
              <a:rPr lang="en-US" altLang="zh-CN" sz="1400" b="0"/>
              <a:pPr eaLnBrk="1" hangingPunct="1"/>
              <a:t>39</a:t>
            </a:fld>
            <a:endParaRPr lang="en-US" altLang="zh-CN" sz="1400" b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顺序结构程序示例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3" y="1196975"/>
            <a:ext cx="2520950" cy="101600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ea typeface="宋体" charset="-122"/>
              </a:rPr>
              <a:t>问题描述：</a:t>
            </a:r>
          </a:p>
          <a:p>
            <a:r>
              <a:rPr lang="zh-CN" altLang="en-US" sz="2000" dirty="0">
                <a:ea typeface="宋体" charset="-122"/>
              </a:rPr>
              <a:t>输入任意三个整数，求它们的和及平均值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31913" y="2276475"/>
            <a:ext cx="2592387" cy="1930400"/>
          </a:xfrm>
          <a:prstGeom prst="rect">
            <a:avLst/>
          </a:prstGeom>
          <a:solidFill>
            <a:srgbClr val="CCEC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ea typeface="宋体" charset="-122"/>
              </a:rPr>
              <a:t>分析问题：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>
                <a:ea typeface="宋体" charset="-122"/>
              </a:rPr>
              <a:t>输入数据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>
                <a:ea typeface="宋体" charset="-122"/>
              </a:rPr>
              <a:t>n1,n2,n3,</a:t>
            </a:r>
            <a:r>
              <a:rPr lang="zh-CN" altLang="en-US" sz="2000">
                <a:ea typeface="宋体" charset="-122"/>
              </a:rPr>
              <a:t>整型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>
                <a:ea typeface="宋体" charset="-122"/>
              </a:rPr>
              <a:t>输出数据：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>
                <a:ea typeface="宋体" charset="-122"/>
              </a:rPr>
              <a:t>sum</a:t>
            </a:r>
            <a:r>
              <a:rPr lang="zh-CN" altLang="en-US" sz="2000">
                <a:ea typeface="宋体" charset="-122"/>
              </a:rPr>
              <a:t>，整型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000">
                <a:ea typeface="宋体" charset="-122"/>
              </a:rPr>
              <a:t>ave</a:t>
            </a:r>
            <a:r>
              <a:rPr lang="zh-CN" altLang="en-US" sz="2000">
                <a:ea typeface="宋体" charset="-122"/>
              </a:rPr>
              <a:t>，浮点型</a:t>
            </a:r>
            <a:endParaRPr lang="zh-CN" altLang="en-US" sz="20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27088" y="4292600"/>
            <a:ext cx="2303462" cy="1631216"/>
          </a:xfrm>
          <a:prstGeom prst="rect">
            <a:avLst/>
          </a:prstGeom>
          <a:solidFill>
            <a:srgbClr val="FFFFCC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算法分析：</a:t>
            </a:r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输入三个数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33CC"/>
                </a:solidFill>
                <a:ea typeface="宋体" charset="-122"/>
              </a:rPr>
              <a:t>求和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33CC"/>
                </a:solidFill>
                <a:ea typeface="宋体" charset="-122"/>
              </a:rPr>
              <a:t>求平均值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输出和，平均值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5689600" y="1371600"/>
            <a:ext cx="1365250" cy="433388"/>
          </a:xfrm>
          <a:prstGeom prst="flowChartTerminator">
            <a:avLst/>
          </a:prstGeom>
          <a:solidFill>
            <a:srgbClr val="F4E1F7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开始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932363" y="2133600"/>
            <a:ext cx="2803525" cy="434975"/>
          </a:xfrm>
          <a:prstGeom prst="flowChartInputOutput">
            <a:avLst/>
          </a:prstGeom>
          <a:solidFill>
            <a:srgbClr val="F4E1F7"/>
          </a:solidFill>
          <a:ln w="222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输入</a:t>
            </a:r>
            <a:r>
              <a:rPr lang="en-US" altLang="zh-CN" sz="2000" dirty="0">
                <a:ea typeface="宋体" charset="-122"/>
              </a:rPr>
              <a:t>n1,n2,n3</a:t>
            </a: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5075238" y="2925763"/>
            <a:ext cx="2376487" cy="434975"/>
          </a:xfrm>
          <a:prstGeom prst="flowChartProcess">
            <a:avLst/>
          </a:prstGeom>
          <a:solidFill>
            <a:srgbClr val="F4E1F7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ea typeface="宋体" charset="-122"/>
              </a:rPr>
              <a:t>n1+n2+n3</a:t>
            </a:r>
            <a:r>
              <a:rPr kumimoji="1" lang="en-US" altLang="zh-CN" sz="2000" dirty="0">
                <a:ea typeface="宋体" charset="-122"/>
              </a:rPr>
              <a:t>→</a:t>
            </a:r>
            <a:r>
              <a:rPr lang="en-US" altLang="zh-CN" sz="2000" dirty="0">
                <a:ea typeface="宋体" charset="-122"/>
              </a:rPr>
              <a:t>sum</a:t>
            </a:r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auto">
          <a:xfrm>
            <a:off x="5003800" y="3717925"/>
            <a:ext cx="2449513" cy="434975"/>
          </a:xfrm>
          <a:prstGeom prst="flowChartProcess">
            <a:avLst/>
          </a:prstGeom>
          <a:solidFill>
            <a:srgbClr val="F4E1F7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ea typeface="宋体" charset="-122"/>
              </a:rPr>
              <a:t>sum/3.0</a:t>
            </a:r>
            <a:r>
              <a:rPr kumimoji="1" lang="en-US" altLang="zh-CN" sz="2000" dirty="0">
                <a:ea typeface="宋体" charset="-122"/>
              </a:rPr>
              <a:t>→</a:t>
            </a:r>
            <a:r>
              <a:rPr lang="en-US" altLang="zh-CN" sz="2000" dirty="0">
                <a:ea typeface="宋体" charset="-122"/>
              </a:rPr>
              <a:t>ave</a:t>
            </a: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4932363" y="4508500"/>
            <a:ext cx="2736850" cy="434975"/>
          </a:xfrm>
          <a:prstGeom prst="flowChartInputOutput">
            <a:avLst/>
          </a:prstGeom>
          <a:solidFill>
            <a:srgbClr val="F4E1F7"/>
          </a:solidFill>
          <a:ln w="222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输出</a:t>
            </a:r>
            <a:r>
              <a:rPr lang="en-US" altLang="zh-CN" sz="2000" dirty="0" err="1">
                <a:ea typeface="宋体" charset="-122"/>
              </a:rPr>
              <a:t>sum,ave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7" name="AutoShape 29"/>
          <p:cNvSpPr>
            <a:spLocks noChangeArrowheads="1"/>
          </p:cNvSpPr>
          <p:nvPr/>
        </p:nvSpPr>
        <p:spPr bwMode="auto">
          <a:xfrm>
            <a:off x="5580063" y="5373688"/>
            <a:ext cx="1365250" cy="434975"/>
          </a:xfrm>
          <a:prstGeom prst="flowChartTerminator">
            <a:avLst/>
          </a:prstGeom>
          <a:solidFill>
            <a:srgbClr val="F4E1F7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结束</a:t>
            </a: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6326188" y="1804988"/>
            <a:ext cx="0" cy="3476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6326188" y="2587625"/>
            <a:ext cx="0" cy="3476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6326188" y="3370263"/>
            <a:ext cx="0" cy="3476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6326188" y="4152900"/>
            <a:ext cx="0" cy="3476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6326188" y="4935538"/>
            <a:ext cx="0" cy="4333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047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bldLvl="2" animBg="1"/>
      <p:bldP spid="11" grpId="0" build="p" bldLvl="3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70B19-8240-47AD-9676-A1FA5C576B3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36525" y="765175"/>
            <a:ext cx="900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3200" b="1">
                <a:latin typeface="宋体" pitchFamily="2" charset="-122"/>
              </a:rPr>
              <a:t>         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68313" y="728663"/>
            <a:ext cx="830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关于程</a:t>
            </a:r>
            <a:r>
              <a:rPr kumimoji="1" lang="zh-CN" altLang="en-US" sz="32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序设计</a:t>
            </a:r>
          </a:p>
        </p:txBody>
      </p:sp>
      <p:sp>
        <p:nvSpPr>
          <p:cNvPr id="29703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03238" y="1557338"/>
            <a:ext cx="80772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600" b="1" dirty="0">
                <a:latin typeface="隶书" pitchFamily="49" charset="-122"/>
                <a:ea typeface="隶书" pitchFamily="49" charset="-122"/>
              </a:rPr>
              <a:t>    </a:t>
            </a:r>
            <a:r>
              <a:rPr kumimoji="1" lang="zh-CN" altLang="en-US" sz="2600" b="1" dirty="0">
                <a:latin typeface="隶书" pitchFamily="49" charset="-122"/>
                <a:ea typeface="隶书" pitchFamily="49" charset="-122"/>
              </a:rPr>
              <a:t>用程序设计语言来描述问题的求解过程，以及对其中参与运算的数据进行合理地组织和安排，就叫做</a:t>
            </a:r>
            <a:r>
              <a:rPr kumimoji="1" lang="zh-CN" altLang="en-US" sz="26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程序设计</a:t>
            </a:r>
            <a:r>
              <a:rPr kumimoji="1" lang="zh-CN" altLang="en-US" sz="2600" b="1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61450" name="Text Box 10" descr="5%"/>
          <p:cNvSpPr txBox="1">
            <a:spLocks noChangeArrowheads="1"/>
          </p:cNvSpPr>
          <p:nvPr/>
        </p:nvSpPr>
        <p:spPr bwMode="auto">
          <a:xfrm>
            <a:off x="1943708" y="3249613"/>
            <a:ext cx="1295400" cy="2462213"/>
          </a:xfrm>
          <a:prstGeom prst="rect">
            <a:avLst/>
          </a:prstGeom>
          <a:pattFill prst="pct5">
            <a:fgClr>
              <a:schemeClr val="tx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基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本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步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骤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895850" y="3249613"/>
            <a:ext cx="2057400" cy="266065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分析问题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确定算法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编写程序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运行调试</a:t>
            </a:r>
          </a:p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总结过程</a:t>
            </a:r>
          </a:p>
        </p:txBody>
      </p:sp>
    </p:spTree>
    <p:extLst>
      <p:ext uri="{BB962C8B-B14F-4D97-AF65-F5344CB8AC3E}">
        <p14:creationId xmlns:p14="http://schemas.microsoft.com/office/powerpoint/2010/main" val="35842827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animBg="1" autoUpdateAnimBg="0"/>
      <p:bldP spid="61451" grpId="0" build="p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C6E6F-7D54-4AE5-9DD4-8087BFBD27E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94013E-A677-45F2-9C2B-A262B98A7343}" type="slidenum">
              <a:rPr lang="en-US" altLang="zh-CN" sz="1400" b="0"/>
              <a:pPr eaLnBrk="1" hangingPunct="1"/>
              <a:t>40</a:t>
            </a:fld>
            <a:endParaRPr lang="en-US" altLang="zh-CN" sz="1400" b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980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顺序结构程序示例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056784" cy="551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92180" y="440668"/>
            <a:ext cx="2374900" cy="2088232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关键点：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代码的结构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输入的方法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输出的格式控制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代码书写的规范</a:t>
            </a:r>
          </a:p>
        </p:txBody>
      </p:sp>
    </p:spTree>
    <p:extLst>
      <p:ext uri="{BB962C8B-B14F-4D97-AF65-F5344CB8AC3E}">
        <p14:creationId xmlns:p14="http://schemas.microsoft.com/office/powerpoint/2010/main" val="30542719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C6E6F-7D54-4AE5-9DD4-8087BFBD27E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94013E-A677-45F2-9C2B-A262B98A7343}" type="slidenum">
              <a:rPr lang="en-US" altLang="zh-CN" sz="1400" b="0"/>
              <a:pPr eaLnBrk="1" hangingPunct="1"/>
              <a:t>41</a:t>
            </a:fld>
            <a:endParaRPr lang="en-US" altLang="zh-CN" sz="1400" b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顺序结构程序示例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8647" y="974272"/>
            <a:ext cx="3600450" cy="1107996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问题描述：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从键盘输入两个数，交换后在输出。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8647" y="2425587"/>
            <a:ext cx="2592387" cy="2446338"/>
          </a:xfrm>
          <a:prstGeom prst="rect">
            <a:avLst/>
          </a:prstGeom>
          <a:solidFill>
            <a:srgbClr val="CCEC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分析问题：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输入数据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 err="1">
                <a:ea typeface="宋体" charset="-122"/>
              </a:rPr>
              <a:t>i,j:float</a:t>
            </a:r>
            <a:r>
              <a:rPr lang="zh-CN" altLang="en-US" sz="2000" dirty="0">
                <a:ea typeface="宋体" charset="-122"/>
              </a:rPr>
              <a:t>型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输出数据：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 err="1">
                <a:ea typeface="宋体" charset="-122"/>
              </a:rPr>
              <a:t>i,j,:float</a:t>
            </a:r>
            <a:r>
              <a:rPr lang="zh-CN" altLang="en-US" sz="2000" dirty="0">
                <a:ea typeface="宋体" charset="-122"/>
              </a:rPr>
              <a:t>型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中间量：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>
                <a:ea typeface="宋体" charset="-122"/>
              </a:rPr>
              <a:t>k:float</a:t>
            </a:r>
            <a:r>
              <a:rPr lang="zh-CN" altLang="en-US" sz="2000" dirty="0">
                <a:ea typeface="宋体" charset="-122"/>
              </a:rPr>
              <a:t>型</a:t>
            </a:r>
            <a:endParaRPr lang="zh-CN" altLang="en-US" sz="200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6238" y="4535488"/>
            <a:ext cx="1727200" cy="1323439"/>
          </a:xfrm>
          <a:prstGeom prst="rect">
            <a:avLst/>
          </a:prstGeom>
          <a:solidFill>
            <a:srgbClr val="FFFFCC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算法分析：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输入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, j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33CC"/>
                </a:solidFill>
                <a:ea typeface="宋体" charset="-122"/>
              </a:rPr>
              <a:t>交换</a:t>
            </a:r>
            <a:r>
              <a:rPr lang="en-US" altLang="zh-CN" sz="2000" dirty="0" err="1">
                <a:solidFill>
                  <a:srgbClr val="0033CC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rgbClr val="0033CC"/>
                </a:solidFill>
                <a:ea typeface="宋体" charset="-122"/>
              </a:rPr>
              <a:t>, j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输出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, j</a:t>
            </a:r>
          </a:p>
        </p:txBody>
      </p:sp>
      <p:grpSp>
        <p:nvGrpSpPr>
          <p:cNvPr id="22" name="Group 6"/>
          <p:cNvGrpSpPr>
            <a:grpSpLocks/>
          </p:cNvGrpSpPr>
          <p:nvPr/>
        </p:nvGrpSpPr>
        <p:grpSpPr bwMode="auto">
          <a:xfrm>
            <a:off x="4575175" y="1119075"/>
            <a:ext cx="1346200" cy="1355725"/>
            <a:chOff x="2962" y="1222"/>
            <a:chExt cx="848" cy="854"/>
          </a:xfrm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962" y="1496"/>
              <a:ext cx="848" cy="580"/>
            </a:xfrm>
            <a:prstGeom prst="flowChartMagneticDisk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46800" rIns="54000" bIns="46800" anchor="ctr">
              <a:spAutoFit/>
            </a:bodyPr>
            <a:lstStyle/>
            <a:p>
              <a:pPr algn="ctr"/>
              <a:r>
                <a:rPr kumimoji="0" lang="zh-CN" altLang="en-US" sz="2400" dirty="0"/>
                <a:t>红烧肉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049" y="1222"/>
              <a:ext cx="5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/>
                <a:t>i</a:t>
              </a:r>
            </a:p>
          </p:txBody>
        </p:sp>
      </p:grp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7485063" y="1039700"/>
            <a:ext cx="1371600" cy="1435100"/>
            <a:chOff x="4219" y="1153"/>
            <a:chExt cx="864" cy="904"/>
          </a:xfrm>
        </p:grpSpPr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4219" y="1477"/>
              <a:ext cx="864" cy="580"/>
            </a:xfrm>
            <a:prstGeom prst="flowChartMagneticDisk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46800" rIns="54000" bIns="46800" anchor="ctr">
              <a:spAutoFit/>
            </a:bodyPr>
            <a:lstStyle/>
            <a:p>
              <a:pPr algn="ctr"/>
              <a:r>
                <a:rPr kumimoji="0" lang="zh-CN" altLang="en-US" sz="2400" dirty="0"/>
                <a:t>回锅肉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311" y="1153"/>
              <a:ext cx="5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/>
                <a:t>j</a:t>
              </a:r>
            </a:p>
          </p:txBody>
        </p:sp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5881688" y="3008200"/>
            <a:ext cx="1528762" cy="1069975"/>
            <a:chOff x="3505" y="2303"/>
            <a:chExt cx="963" cy="674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3505" y="2303"/>
              <a:ext cx="963" cy="407"/>
            </a:xfrm>
            <a:prstGeom prst="flowChartMagneticDisk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744" y="2612"/>
              <a:ext cx="4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/>
                <a:t>k</a:t>
              </a:r>
            </a:p>
          </p:txBody>
        </p:sp>
      </p:grp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5391150" y="2411300"/>
            <a:ext cx="615950" cy="706437"/>
            <a:chOff x="3396" y="1957"/>
            <a:chExt cx="388" cy="445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476" y="1957"/>
              <a:ext cx="308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3396" y="2037"/>
              <a:ext cx="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/>
                <a:t>1</a:t>
              </a:r>
            </a:p>
          </p:txBody>
        </p:sp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6162675" y="1498487"/>
            <a:ext cx="1119188" cy="579438"/>
            <a:chOff x="3882" y="1382"/>
            <a:chExt cx="705" cy="365"/>
          </a:xfrm>
        </p:grpSpPr>
        <p:sp>
          <p:nvSpPr>
            <p:cNvPr id="35" name="Line 21"/>
            <p:cNvSpPr>
              <a:spLocks noChangeShapeType="1"/>
            </p:cNvSpPr>
            <p:nvPr/>
          </p:nvSpPr>
          <p:spPr bwMode="auto">
            <a:xfrm flipH="1">
              <a:off x="3882" y="1718"/>
              <a:ext cx="7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122" y="1382"/>
              <a:ext cx="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/>
                <a:t>2</a:t>
              </a:r>
            </a:p>
          </p:txBody>
        </p:sp>
      </p:grpSp>
      <p:grpSp>
        <p:nvGrpSpPr>
          <p:cNvPr id="37" name="Group 23"/>
          <p:cNvGrpSpPr>
            <a:grpSpLocks/>
          </p:cNvGrpSpPr>
          <p:nvPr/>
        </p:nvGrpSpPr>
        <p:grpSpPr bwMode="auto">
          <a:xfrm>
            <a:off x="7092950" y="2425587"/>
            <a:ext cx="631825" cy="676275"/>
            <a:chOff x="4468" y="1966"/>
            <a:chExt cx="398" cy="426"/>
          </a:xfrm>
        </p:grpSpPr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V="1">
              <a:off x="4468" y="1966"/>
              <a:ext cx="368" cy="3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4658" y="2027"/>
              <a:ext cx="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/>
                <a:t>3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166835" y="5186930"/>
            <a:ext cx="355520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zh-CN" sz="2000" dirty="0">
                <a:solidFill>
                  <a:srgbClr val="FF0000"/>
                </a:solidFill>
              </a:rPr>
              <a:t>k=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</a:rPr>
              <a:t>;  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</a:rPr>
              <a:t>=j;  j=k;      </a:t>
            </a:r>
            <a:r>
              <a:rPr kumimoji="0" lang="en-US" altLang="zh-CN" sz="2000" dirty="0"/>
              <a:t>/* k</a:t>
            </a:r>
            <a:r>
              <a:rPr kumimoji="0" lang="zh-CN" altLang="en-US" sz="2000" dirty="0"/>
              <a:t>中间量*</a:t>
            </a:r>
            <a:r>
              <a:rPr kumimoji="0" lang="en-US" altLang="zh-CN" sz="2000" dirty="0"/>
              <a:t>/</a:t>
            </a:r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4180116" y="5255181"/>
            <a:ext cx="890109" cy="284162"/>
          </a:xfrm>
          <a:prstGeom prst="rightArrow">
            <a:avLst>
              <a:gd name="adj1" fmla="val 50000"/>
              <a:gd name="adj2" fmla="val 1039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22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uiExpand="1" build="p" bldLvl="2" animBg="1"/>
      <p:bldP spid="7" grpId="0" build="p" bldLvl="3" animBg="1"/>
      <p:bldP spid="40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C6E6F-7D54-4AE5-9DD4-8087BFBD27E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94013E-A677-45F2-9C2B-A262B98A7343}" type="slidenum">
              <a:rPr lang="en-US" altLang="zh-CN" sz="1400" b="0"/>
              <a:pPr eaLnBrk="1" hangingPunct="1"/>
              <a:t>42</a:t>
            </a:fld>
            <a:endParaRPr lang="en-US" altLang="zh-CN" sz="1400" b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顺序结构程序示例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022696" y="1257181"/>
            <a:ext cx="1133475" cy="385763"/>
          </a:xfrm>
          <a:prstGeom prst="flowChartTerminator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开始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436661" y="1987417"/>
            <a:ext cx="2307359" cy="387350"/>
          </a:xfrm>
          <a:prstGeom prst="flowChartInputOutput">
            <a:avLst/>
          </a:prstGeom>
          <a:solidFill>
            <a:srgbClr val="F1F0EF"/>
          </a:solidFill>
          <a:ln w="158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输入</a:t>
            </a:r>
            <a:r>
              <a:rPr lang="en-US" altLang="zh-CN" sz="2000" dirty="0" err="1">
                <a:ea typeface="宋体" charset="-122"/>
              </a:rPr>
              <a:t>i</a:t>
            </a:r>
            <a:r>
              <a:rPr lang="en-US" altLang="zh-CN" sz="2000" dirty="0">
                <a:ea typeface="宋体" charset="-122"/>
              </a:rPr>
              <a:t>,  j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85134" y="2641013"/>
            <a:ext cx="2184236" cy="385762"/>
          </a:xfrm>
          <a:prstGeom prst="flowChartProcess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ea typeface="宋体" charset="-122"/>
              </a:rPr>
              <a:t>i</a:t>
            </a:r>
            <a:r>
              <a:rPr lang="en-US" altLang="zh-CN" sz="2000" dirty="0">
                <a:ea typeface="宋体" charset="-122"/>
              </a:rPr>
              <a:t>  </a:t>
            </a:r>
            <a:r>
              <a:rPr kumimoji="1" lang="en-US" altLang="zh-CN" sz="2400" dirty="0">
                <a:ea typeface="宋体" charset="-122"/>
              </a:rPr>
              <a:t>→</a:t>
            </a:r>
            <a:r>
              <a:rPr lang="en-US" altLang="zh-CN" b="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k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85134" y="3293476"/>
            <a:ext cx="2199640" cy="387350"/>
          </a:xfrm>
          <a:prstGeom prst="flowChartProcess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ea typeface="宋体" charset="-122"/>
              </a:rPr>
              <a:t>j </a:t>
            </a:r>
            <a:r>
              <a:rPr kumimoji="1" lang="en-US" altLang="zh-CN" sz="2400" dirty="0">
                <a:ea typeface="宋体" charset="-122"/>
              </a:rPr>
              <a:t>→</a:t>
            </a:r>
            <a:r>
              <a:rPr lang="en-US" altLang="zh-CN" b="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i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07888" y="4495780"/>
            <a:ext cx="2364904" cy="387350"/>
          </a:xfrm>
          <a:prstGeom prst="flowChartInputOutput">
            <a:avLst/>
          </a:prstGeom>
          <a:solidFill>
            <a:srgbClr val="F1F0EF"/>
          </a:solidFill>
          <a:ln w="158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输出</a:t>
            </a:r>
            <a:r>
              <a:rPr lang="en-US" altLang="zh-CN" sz="2000" dirty="0" err="1">
                <a:ea typeface="宋体" charset="-122"/>
              </a:rPr>
              <a:t>i</a:t>
            </a:r>
            <a:r>
              <a:rPr lang="en-US" altLang="zh-CN" sz="2000" dirty="0">
                <a:ea typeface="宋体" charset="-122"/>
              </a:rPr>
              <a:t>, j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1010515" y="5201651"/>
            <a:ext cx="1133475" cy="385762"/>
          </a:xfrm>
          <a:prstGeom prst="flowChartTerminator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ea typeface="宋体" charset="-122"/>
              </a:rPr>
              <a:t>结束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589434" y="1680576"/>
            <a:ext cx="0" cy="309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589434" y="2399713"/>
            <a:ext cx="0" cy="24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589434" y="3041063"/>
            <a:ext cx="0" cy="239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589434" y="3680826"/>
            <a:ext cx="0" cy="24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589434" y="4961938"/>
            <a:ext cx="0" cy="2270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95383" y="3922125"/>
            <a:ext cx="2189391" cy="385763"/>
          </a:xfrm>
          <a:prstGeom prst="flowChartProcess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ea typeface="宋体" charset="-122"/>
              </a:rPr>
              <a:t>k </a:t>
            </a:r>
            <a:r>
              <a:rPr kumimoji="1" lang="en-US" altLang="zh-CN" sz="2400" dirty="0">
                <a:ea typeface="宋体" charset="-122"/>
              </a:rPr>
              <a:t>→</a:t>
            </a:r>
            <a:r>
              <a:rPr lang="en-US" altLang="zh-CN" b="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j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589434" y="4322176"/>
            <a:ext cx="0" cy="2270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54" y="1210557"/>
            <a:ext cx="6361195" cy="452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4532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C6E6F-7D54-4AE5-9DD4-8087BFBD27E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94013E-A677-45F2-9C2B-A262B98A7343}" type="slidenum">
              <a:rPr lang="en-US" altLang="zh-CN" sz="1400" b="0"/>
              <a:pPr eaLnBrk="1" hangingPunct="1"/>
              <a:t>43</a:t>
            </a:fld>
            <a:endParaRPr lang="en-US" altLang="zh-CN" sz="1400" b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顺序结构程序示例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8647" y="974272"/>
            <a:ext cx="3600450" cy="144145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问题描述：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求方程</a:t>
            </a:r>
            <a:r>
              <a:rPr lang="en-US" altLang="zh-CN" sz="2000" dirty="0">
                <a:ea typeface="宋体" charset="-122"/>
              </a:rPr>
              <a:t>ax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+bx+c=0</a:t>
            </a:r>
            <a:r>
              <a:rPr lang="zh-CN" altLang="en-US" sz="2000" dirty="0">
                <a:ea typeface="宋体" charset="-122"/>
              </a:rPr>
              <a:t>的实根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要求</a:t>
            </a:r>
            <a:r>
              <a:rPr lang="en-US" altLang="zh-CN" sz="2000" dirty="0" err="1">
                <a:ea typeface="宋体" charset="-122"/>
              </a:rPr>
              <a:t>a,b,c</a:t>
            </a:r>
            <a:r>
              <a:rPr lang="zh-CN" altLang="en-US" sz="2000" dirty="0">
                <a:ea typeface="宋体" charset="-122"/>
              </a:rPr>
              <a:t>由键盘输入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>
                <a:ea typeface="宋体" charset="-122"/>
              </a:rPr>
              <a:t>a≠0</a:t>
            </a:r>
            <a:r>
              <a:rPr lang="zh-CN" altLang="en-US" sz="2000" dirty="0">
                <a:ea typeface="宋体" charset="-122"/>
              </a:rPr>
              <a:t>且</a:t>
            </a:r>
            <a:r>
              <a:rPr lang="en-US" altLang="zh-CN" sz="2000" dirty="0">
                <a:ea typeface="宋体" charset="-122"/>
              </a:rPr>
              <a:t>b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-4ac&gt;0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188" y="2708275"/>
            <a:ext cx="2592387" cy="2446338"/>
          </a:xfrm>
          <a:prstGeom prst="rect">
            <a:avLst/>
          </a:prstGeom>
          <a:solidFill>
            <a:srgbClr val="CCEC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分析问题：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输入数据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 err="1">
                <a:ea typeface="宋体" charset="-122"/>
              </a:rPr>
              <a:t>a,b,c:float</a:t>
            </a:r>
            <a:r>
              <a:rPr lang="zh-CN" altLang="en-US" sz="2000" dirty="0">
                <a:ea typeface="宋体" charset="-122"/>
              </a:rPr>
              <a:t>型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输出数据：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>
                <a:ea typeface="宋体" charset="-122"/>
              </a:rPr>
              <a:t>x1,x2:float</a:t>
            </a:r>
            <a:r>
              <a:rPr lang="zh-CN" altLang="en-US" sz="2000" dirty="0">
                <a:ea typeface="宋体" charset="-122"/>
              </a:rPr>
              <a:t>型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中间量：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dirty="0" err="1">
                <a:ea typeface="宋体" charset="-122"/>
              </a:rPr>
              <a:t>delta:float</a:t>
            </a:r>
            <a:r>
              <a:rPr lang="zh-CN" altLang="en-US" sz="2000" dirty="0">
                <a:ea typeface="宋体" charset="-122"/>
              </a:rPr>
              <a:t>型</a:t>
            </a:r>
            <a:endParaRPr lang="zh-CN" altLang="en-US" sz="200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6238" y="4365625"/>
            <a:ext cx="1727200" cy="1625600"/>
          </a:xfrm>
          <a:prstGeom prst="rect">
            <a:avLst/>
          </a:prstGeom>
          <a:solidFill>
            <a:srgbClr val="FFFFCC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dirty="0">
                <a:ea typeface="宋体" charset="-122"/>
              </a:rPr>
              <a:t>算法分析：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输入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a,b,c</a:t>
            </a:r>
            <a:endParaRPr lang="en-US" altLang="zh-CN" sz="2000" dirty="0">
              <a:solidFill>
                <a:srgbClr val="FF0000"/>
              </a:solidFill>
              <a:ea typeface="宋体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33CC"/>
                </a:solidFill>
                <a:ea typeface="宋体" charset="-122"/>
              </a:rPr>
              <a:t>计算</a:t>
            </a:r>
            <a:r>
              <a:rPr lang="en-US" altLang="zh-CN" sz="2000" dirty="0">
                <a:solidFill>
                  <a:srgbClr val="0033CC"/>
                </a:solidFill>
                <a:ea typeface="宋体" charset="-122"/>
              </a:rPr>
              <a:t>delta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33CC"/>
                </a:solidFill>
                <a:ea typeface="宋体" charset="-122"/>
              </a:rPr>
              <a:t>求</a:t>
            </a:r>
            <a:r>
              <a:rPr lang="en-US" altLang="zh-CN" sz="2000" dirty="0">
                <a:solidFill>
                  <a:srgbClr val="0033CC"/>
                </a:solidFill>
                <a:ea typeface="宋体" charset="-122"/>
              </a:rPr>
              <a:t>x1,x2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输出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x1,x2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246812" y="1470493"/>
            <a:ext cx="1133475" cy="385763"/>
          </a:xfrm>
          <a:prstGeom prst="flowChartTerminator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ea typeface="宋体" charset="-122"/>
              </a:rPr>
              <a:t>开始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526880" y="2200729"/>
            <a:ext cx="2573337" cy="387350"/>
          </a:xfrm>
          <a:prstGeom prst="flowChartInputOutput">
            <a:avLst/>
          </a:prstGeom>
          <a:solidFill>
            <a:srgbClr val="F1F0EF"/>
          </a:solidFill>
          <a:ln w="158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ea typeface="宋体" charset="-122"/>
              </a:rPr>
              <a:t>输入</a:t>
            </a:r>
            <a:r>
              <a:rPr lang="en-US" altLang="zh-CN" sz="2000">
                <a:ea typeface="宋体" charset="-122"/>
              </a:rPr>
              <a:t>a,b,c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358720" y="2834595"/>
            <a:ext cx="2911475" cy="385762"/>
          </a:xfrm>
          <a:prstGeom prst="flowChartProcess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ea typeface="宋体" charset="-122"/>
              </a:rPr>
              <a:t>b*b-4*a*c </a:t>
            </a:r>
            <a:r>
              <a:rPr kumimoji="1" lang="en-US" altLang="zh-CN" sz="2400" dirty="0">
                <a:ea typeface="宋体" charset="-122"/>
              </a:rPr>
              <a:t>→</a:t>
            </a:r>
            <a:r>
              <a:rPr lang="en-US" altLang="zh-CN" b="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delta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5302363" y="3506788"/>
            <a:ext cx="3024187" cy="387350"/>
          </a:xfrm>
          <a:prstGeom prst="flowChartProcess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ea typeface="宋体" charset="-122"/>
              </a:rPr>
              <a:t>(-</a:t>
            </a:r>
            <a:r>
              <a:rPr lang="en-US" altLang="zh-CN" sz="2000" dirty="0" err="1">
                <a:ea typeface="宋体" charset="-122"/>
              </a:rPr>
              <a:t>b+sqrt</a:t>
            </a:r>
            <a:r>
              <a:rPr lang="en-US" altLang="zh-CN" sz="2000" dirty="0">
                <a:ea typeface="宋体" charset="-122"/>
              </a:rPr>
              <a:t>(delta))/2/a </a:t>
            </a:r>
            <a:r>
              <a:rPr kumimoji="1" lang="en-US" altLang="zh-CN" sz="2400" dirty="0">
                <a:ea typeface="宋体" charset="-122"/>
              </a:rPr>
              <a:t>→</a:t>
            </a:r>
            <a:r>
              <a:rPr lang="en-US" altLang="zh-CN" b="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x1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528582" y="4725988"/>
            <a:ext cx="2571750" cy="387350"/>
          </a:xfrm>
          <a:prstGeom prst="flowChartInputOutput">
            <a:avLst/>
          </a:prstGeom>
          <a:solidFill>
            <a:srgbClr val="F1F0EF"/>
          </a:solidFill>
          <a:ln w="158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ea typeface="宋体" charset="-122"/>
              </a:rPr>
              <a:t>输出</a:t>
            </a:r>
            <a:r>
              <a:rPr lang="en-US" altLang="zh-CN" sz="2000">
                <a:ea typeface="宋体" charset="-122"/>
              </a:rPr>
              <a:t>x1,x2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234631" y="5414963"/>
            <a:ext cx="1133475" cy="385762"/>
          </a:xfrm>
          <a:prstGeom prst="flowChartTerminator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ea typeface="宋体" charset="-122"/>
              </a:rPr>
              <a:t>结束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813550" y="1893888"/>
            <a:ext cx="0" cy="309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13550" y="2613025"/>
            <a:ext cx="0" cy="24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813550" y="3254375"/>
            <a:ext cx="0" cy="239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813550" y="3894138"/>
            <a:ext cx="0" cy="24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813550" y="5175250"/>
            <a:ext cx="0" cy="2270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5302363" y="4135438"/>
            <a:ext cx="3024187" cy="385763"/>
          </a:xfrm>
          <a:prstGeom prst="flowChartProcess">
            <a:avLst/>
          </a:prstGeom>
          <a:solidFill>
            <a:srgbClr val="F1F0E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ea typeface="宋体" charset="-122"/>
              </a:rPr>
              <a:t>(-b-</a:t>
            </a:r>
            <a:r>
              <a:rPr lang="en-US" altLang="zh-CN" sz="2000" dirty="0" err="1">
                <a:ea typeface="宋体" charset="-122"/>
              </a:rPr>
              <a:t>sqrt</a:t>
            </a:r>
            <a:r>
              <a:rPr lang="en-US" altLang="zh-CN" sz="2000" dirty="0">
                <a:ea typeface="宋体" charset="-122"/>
              </a:rPr>
              <a:t>(delta))/2/a </a:t>
            </a:r>
            <a:r>
              <a:rPr kumimoji="1" lang="en-US" altLang="zh-CN" sz="2400" dirty="0">
                <a:ea typeface="宋体" charset="-122"/>
              </a:rPr>
              <a:t>→</a:t>
            </a:r>
            <a:r>
              <a:rPr lang="en-US" altLang="zh-CN" b="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x2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813550" y="4535488"/>
            <a:ext cx="0" cy="2270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81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bldLvl="2" animBg="1"/>
      <p:bldP spid="7" grpId="0" build="p" bldLvl="3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C6E6F-7D54-4AE5-9DD4-8087BFBD27E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94013E-A677-45F2-9C2B-A262B98A7343}" type="slidenum">
              <a:rPr lang="en-US" altLang="zh-CN" sz="1400" b="0"/>
              <a:pPr eaLnBrk="1" hangingPunct="1"/>
              <a:t>44</a:t>
            </a:fld>
            <a:endParaRPr lang="en-US" altLang="zh-CN" sz="1400" b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顺序结构程序示例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22685" r="58530" b="49593"/>
          <a:stretch>
            <a:fillRect/>
          </a:stretch>
        </p:blipFill>
        <p:spPr bwMode="auto">
          <a:xfrm>
            <a:off x="250825" y="1196975"/>
            <a:ext cx="8208963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867400" y="188913"/>
            <a:ext cx="2954338" cy="2663825"/>
            <a:chOff x="3696" y="119"/>
            <a:chExt cx="1861" cy="167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696" y="436"/>
              <a:ext cx="1496" cy="1361"/>
            </a:xfrm>
            <a:prstGeom prst="foldedCorner">
              <a:avLst>
                <a:gd name="adj" fmla="val 12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ea typeface="宋体" charset="-122"/>
                </a:rPr>
                <a:t>关键点：</a:t>
              </a:r>
            </a:p>
            <a:p>
              <a:pPr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000" dirty="0">
                  <a:ea typeface="宋体" charset="-122"/>
                </a:rPr>
                <a:t>代码的结构</a:t>
              </a:r>
            </a:p>
            <a:p>
              <a:pPr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000" dirty="0">
                  <a:ea typeface="宋体" charset="-122"/>
                </a:rPr>
                <a:t>输入的方法</a:t>
              </a:r>
            </a:p>
            <a:p>
              <a:pPr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000" dirty="0">
                  <a:ea typeface="宋体" charset="-122"/>
                </a:rPr>
                <a:t>输出的格式控制</a:t>
              </a:r>
            </a:p>
            <a:p>
              <a:pPr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000" dirty="0">
                  <a:ea typeface="宋体" charset="-122"/>
                </a:rPr>
                <a:t>代码书写的规范</a:t>
              </a:r>
              <a:endParaRPr lang="en-US" altLang="zh-CN" sz="2000" dirty="0">
                <a:ea typeface="宋体" charset="-122"/>
              </a:endParaRPr>
            </a:p>
          </p:txBody>
        </p:sp>
        <p:pic>
          <p:nvPicPr>
            <p:cNvPr id="9" name="Picture 8" descr="png-1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119"/>
              <a:ext cx="590" cy="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81743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C6E6F-7D54-4AE5-9DD4-8087BFBD27E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94013E-A677-45F2-9C2B-A262B98A7343}" type="slidenum">
              <a:rPr lang="en-US" altLang="zh-CN" sz="1400" b="0"/>
              <a:pPr eaLnBrk="1" hangingPunct="1"/>
              <a:t>45</a:t>
            </a:fld>
            <a:endParaRPr lang="en-US" altLang="zh-CN" sz="1400" b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课后作业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00338" y="1196975"/>
            <a:ext cx="3600450" cy="3727450"/>
            <a:chOff x="3152" y="993"/>
            <a:chExt cx="1367" cy="234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3156" y="993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3177" y="998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ea typeface="宋体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3188" y="2298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188" y="1012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gray">
            <a:xfrm>
              <a:off x="3204" y="1279"/>
              <a:ext cx="12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>
                  <a:ea typeface="宋体" charset="-122"/>
                </a:rPr>
                <a:t>完成书后课后习题</a:t>
              </a: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152" y="2793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3180" y="2808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684213" y="2565400"/>
            <a:ext cx="2303462" cy="3025775"/>
            <a:chOff x="624" y="1348"/>
            <a:chExt cx="1367" cy="2348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624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645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>
              <a:off x="656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656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gray">
            <a:xfrm>
              <a:off x="628" y="3148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gray">
            <a:xfrm>
              <a:off x="656" y="3163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gray">
            <a:xfrm>
              <a:off x="655" y="1859"/>
              <a:ext cx="1296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预习：</a:t>
              </a:r>
              <a:endParaRPr lang="en-US" altLang="zh-CN" sz="2800" dirty="0">
                <a:solidFill>
                  <a:schemeClr val="bg1"/>
                </a:solidFill>
                <a:latin typeface="Verdana" pitchFamily="34" charset="0"/>
                <a:ea typeface="宋体" charset="-122"/>
              </a:endParaRPr>
            </a:p>
            <a:p>
              <a:r>
                <a:rPr lang="zh-CN" altLang="en-US" sz="2800" dirty="0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第</a:t>
              </a:r>
              <a:r>
                <a:rPr lang="en-US" altLang="zh-CN" sz="2800" dirty="0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4</a:t>
              </a:r>
              <a:r>
                <a:rPr lang="zh-CN" altLang="en-US" sz="2800" dirty="0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章。</a:t>
              </a:r>
            </a:p>
            <a:p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795963" y="3357563"/>
            <a:ext cx="1800225" cy="2305050"/>
            <a:chOff x="2112" y="1348"/>
            <a:chExt cx="1365" cy="2348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112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133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2144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gray">
            <a:xfrm>
              <a:off x="2144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160" y="1634"/>
              <a:ext cx="1297" cy="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ea typeface="宋体" charset="-122"/>
                </a:rPr>
                <a:t>预习：</a:t>
              </a:r>
              <a:endParaRPr lang="en-US" altLang="zh-CN" sz="2800" dirty="0">
                <a:ea typeface="宋体" charset="-122"/>
              </a:endParaRPr>
            </a:p>
            <a:p>
              <a:r>
                <a:rPr lang="zh-CN" altLang="en-US" sz="2800" dirty="0">
                  <a:ea typeface="宋体" charset="-122"/>
                </a:rPr>
                <a:t>实验三</a:t>
              </a:r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 bwMode="gray">
            <a:xfrm>
              <a:off x="2114" y="3148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gray">
            <a:xfrm>
              <a:off x="2142" y="3163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6318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970AE2B-7D47-4F0A-8B96-643E6CA6E55E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0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10D6F01-1C9B-49B7-9E54-CA05C06DCD04}" type="slidenum">
              <a:rPr lang="en-US" altLang="zh-CN" sz="1400" b="0"/>
              <a:pPr eaLnBrk="1" hangingPunct="1"/>
              <a:t>5</a:t>
            </a:fld>
            <a:endParaRPr lang="en-US" altLang="zh-CN" sz="1400" b="0"/>
          </a:p>
        </p:txBody>
      </p:sp>
      <p:sp>
        <p:nvSpPr>
          <p:cNvPr id="1031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Text Box 7"/>
          <p:cNvSpPr txBox="1">
            <a:spLocks noChangeArrowheads="1"/>
          </p:cNvSpPr>
          <p:nvPr/>
        </p:nvSpPr>
        <p:spPr bwMode="auto">
          <a:xfrm>
            <a:off x="2311400" y="4411663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）流程图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         表示法</a:t>
            </a:r>
            <a:endParaRPr lang="zh-CN" altLang="en-US" sz="2400" dirty="0"/>
          </a:p>
        </p:txBody>
      </p:sp>
      <p:sp>
        <p:nvSpPr>
          <p:cNvPr id="1036" name="Text Box 8"/>
          <p:cNvSpPr txBox="1">
            <a:spLocks noChangeArrowheads="1"/>
          </p:cNvSpPr>
          <p:nvPr/>
        </p:nvSpPr>
        <p:spPr bwMode="auto">
          <a:xfrm>
            <a:off x="5510213" y="4335463"/>
            <a:ext cx="182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</a:t>
            </a:r>
            <a:r>
              <a:rPr lang="en-US" altLang="zh-CN" sz="2000" dirty="0"/>
              <a:t>N-S</a:t>
            </a:r>
            <a:r>
              <a:rPr lang="zh-CN" altLang="en-US" sz="2000" dirty="0"/>
              <a:t>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         表示法</a:t>
            </a:r>
            <a:endParaRPr lang="zh-CN" altLang="en-US" sz="2400" dirty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924050" y="1449388"/>
          <a:ext cx="241935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SmartDraw" r:id="rId3" imgW="1179360" imgH="1663920" progId="SmartDraw.2">
                  <p:embed/>
                </p:oleObj>
              </mc:Choice>
              <mc:Fallback>
                <p:oleObj name="SmartDraw" r:id="rId3" imgW="1179360" imgH="16639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49388"/>
                        <a:ext cx="2419350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859338" y="2170113"/>
          <a:ext cx="2890837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SmartDraw" r:id="rId5" imgW="1110960" imgH="772560" progId="SmartDraw.2">
                  <p:embed/>
                </p:oleObj>
              </mc:Choice>
              <mc:Fallback>
                <p:oleObj name="SmartDraw" r:id="rId5" imgW="1110960" imgH="7725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170113"/>
                        <a:ext cx="2890837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756047" y="2078040"/>
            <a:ext cx="615553" cy="17160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顺序结构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94492" y="548680"/>
            <a:ext cx="58674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程序设计中的三种基本结构</a:t>
            </a:r>
          </a:p>
        </p:txBody>
      </p:sp>
    </p:spTree>
    <p:extLst>
      <p:ext uri="{BB962C8B-B14F-4D97-AF65-F5344CB8AC3E}">
        <p14:creationId xmlns:p14="http://schemas.microsoft.com/office/powerpoint/2010/main" val="326250950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C14DDF-43C4-474D-9B2E-4F2583CAE696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20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B1E620C-D1A9-474D-9570-FA9D37CDA09C}" type="slidenum">
              <a:rPr lang="en-US" altLang="zh-CN" sz="1400" b="0"/>
              <a:pPr eaLnBrk="1" hangingPunct="1"/>
              <a:t>6</a:t>
            </a:fld>
            <a:endParaRPr lang="en-US" altLang="zh-CN" sz="1400" b="0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/>
          </a:p>
        </p:txBody>
      </p:sp>
      <p:sp>
        <p:nvSpPr>
          <p:cNvPr id="2054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Text Box 7"/>
          <p:cNvSpPr txBox="1">
            <a:spLocks noChangeArrowheads="1"/>
          </p:cNvSpPr>
          <p:nvPr/>
        </p:nvSpPr>
        <p:spPr bwMode="auto">
          <a:xfrm>
            <a:off x="228600" y="2316163"/>
            <a:ext cx="53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选择结构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64949"/>
              </p:ext>
            </p:extLst>
          </p:nvPr>
        </p:nvGraphicFramePr>
        <p:xfrm>
          <a:off x="762000" y="1308100"/>
          <a:ext cx="8128000" cy="389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SmartDraw" r:id="rId3" imgW="4338720" imgH="1892520" progId="SmartDraw.2">
                  <p:embed/>
                </p:oleObj>
              </mc:Choice>
              <mc:Fallback>
                <p:oleObj name="SmartDraw" r:id="rId3" imgW="4338720" imgH="18925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08100"/>
                        <a:ext cx="8128000" cy="389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2019300" y="5362576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）流程图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         表示法</a:t>
            </a:r>
            <a:endParaRPr lang="zh-CN" altLang="en-US" sz="2400" dirty="0"/>
          </a:p>
        </p:txBody>
      </p:sp>
      <p:sp>
        <p:nvSpPr>
          <p:cNvPr id="2060" name="Text Box 10"/>
          <p:cNvSpPr txBox="1">
            <a:spLocks noChangeArrowheads="1"/>
          </p:cNvSpPr>
          <p:nvPr/>
        </p:nvSpPr>
        <p:spPr bwMode="auto">
          <a:xfrm>
            <a:off x="6772162" y="4633914"/>
            <a:ext cx="182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</a:t>
            </a:r>
            <a:r>
              <a:rPr lang="en-US" altLang="zh-CN" sz="2000" dirty="0"/>
              <a:t>N-S</a:t>
            </a:r>
            <a:r>
              <a:rPr lang="zh-CN" altLang="en-US" sz="2000" dirty="0"/>
              <a:t>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         表示法</a:t>
            </a:r>
            <a:endParaRPr lang="zh-CN" altLang="en-US" sz="240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94492" y="548680"/>
            <a:ext cx="58674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程序设计中的三种基本结构</a:t>
            </a:r>
          </a:p>
        </p:txBody>
      </p:sp>
    </p:spTree>
    <p:extLst>
      <p:ext uri="{BB962C8B-B14F-4D97-AF65-F5344CB8AC3E}">
        <p14:creationId xmlns:p14="http://schemas.microsoft.com/office/powerpoint/2010/main" val="418962904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3635C60-BD32-4543-B6C0-38C419A36080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4863E5-80AE-479A-AFB7-CABFD11C171E}" type="slidenum">
              <a:rPr lang="en-US" altLang="zh-CN" sz="1400" b="0"/>
              <a:pPr eaLnBrk="1" hangingPunct="1"/>
              <a:t>7</a:t>
            </a:fld>
            <a:endParaRPr lang="en-US" altLang="zh-CN" sz="1400" b="0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>
              <a:solidFill>
                <a:schemeClr val="tx2"/>
              </a:solidFill>
            </a:endParaRPr>
          </a:p>
        </p:txBody>
      </p:sp>
      <p:sp>
        <p:nvSpPr>
          <p:cNvPr id="12293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7" name="Group 7"/>
          <p:cNvGrpSpPr>
            <a:grpSpLocks/>
          </p:cNvGrpSpPr>
          <p:nvPr/>
        </p:nvGrpSpPr>
        <p:grpSpPr bwMode="auto">
          <a:xfrm>
            <a:off x="5741988" y="1246188"/>
            <a:ext cx="3128962" cy="1597025"/>
            <a:chOff x="4082" y="1058"/>
            <a:chExt cx="1633" cy="707"/>
          </a:xfrm>
        </p:grpSpPr>
        <p:sp>
          <p:nvSpPr>
            <p:cNvPr id="12367" name="Rectangle 8"/>
            <p:cNvSpPr>
              <a:spLocks noChangeArrowheads="1"/>
            </p:cNvSpPr>
            <p:nvPr/>
          </p:nvSpPr>
          <p:spPr bwMode="auto">
            <a:xfrm>
              <a:off x="4082" y="1058"/>
              <a:ext cx="1629" cy="70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Rectangle 9"/>
            <p:cNvSpPr>
              <a:spLocks noChangeArrowheads="1"/>
            </p:cNvSpPr>
            <p:nvPr/>
          </p:nvSpPr>
          <p:spPr bwMode="auto">
            <a:xfrm>
              <a:off x="4226" y="1218"/>
              <a:ext cx="1213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/>
                <a:t>当条件判断表达式为真</a:t>
              </a:r>
              <a:endParaRPr lang="zh-CN" altLang="en-US" sz="2800" dirty="0"/>
            </a:p>
          </p:txBody>
        </p:sp>
        <p:sp>
          <p:nvSpPr>
            <p:cNvPr id="12369" name="Rectangle 10"/>
            <p:cNvSpPr>
              <a:spLocks noChangeArrowheads="1"/>
            </p:cNvSpPr>
            <p:nvPr/>
          </p:nvSpPr>
          <p:spPr bwMode="auto">
            <a:xfrm>
              <a:off x="4384" y="1480"/>
              <a:ext cx="94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000" dirty="0"/>
                <a:t>                </a:t>
              </a:r>
              <a:r>
                <a:rPr lang="zh-CN" altLang="en-US" sz="2000" dirty="0"/>
                <a:t>循环体语句</a:t>
              </a:r>
              <a:endParaRPr lang="zh-CN" altLang="en-US" sz="3200" dirty="0"/>
            </a:p>
          </p:txBody>
        </p:sp>
        <p:sp>
          <p:nvSpPr>
            <p:cNvPr id="12370" name="Line 11"/>
            <p:cNvSpPr>
              <a:spLocks noChangeShapeType="1"/>
            </p:cNvSpPr>
            <p:nvPr/>
          </p:nvSpPr>
          <p:spPr bwMode="auto">
            <a:xfrm>
              <a:off x="4575" y="1381"/>
              <a:ext cx="11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Line 12"/>
            <p:cNvSpPr>
              <a:spLocks noChangeShapeType="1"/>
            </p:cNvSpPr>
            <p:nvPr/>
          </p:nvSpPr>
          <p:spPr bwMode="auto">
            <a:xfrm>
              <a:off x="4575" y="1381"/>
              <a:ext cx="1" cy="3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8" name="Group 13"/>
          <p:cNvGrpSpPr>
            <a:grpSpLocks/>
          </p:cNvGrpSpPr>
          <p:nvPr/>
        </p:nvGrpSpPr>
        <p:grpSpPr bwMode="auto">
          <a:xfrm>
            <a:off x="2312988" y="1023938"/>
            <a:ext cx="2873375" cy="2765425"/>
            <a:chOff x="1346" y="473"/>
            <a:chExt cx="1810" cy="1742"/>
          </a:xfrm>
        </p:grpSpPr>
        <p:sp>
          <p:nvSpPr>
            <p:cNvPr id="12343" name="Freeform 14"/>
            <p:cNvSpPr>
              <a:spLocks/>
            </p:cNvSpPr>
            <p:nvPr/>
          </p:nvSpPr>
          <p:spPr bwMode="auto">
            <a:xfrm>
              <a:off x="1490" y="726"/>
              <a:ext cx="1491" cy="392"/>
            </a:xfrm>
            <a:custGeom>
              <a:avLst/>
              <a:gdLst>
                <a:gd name="T0" fmla="*/ 745 w 1491"/>
                <a:gd name="T1" fmla="*/ 0 h 392"/>
                <a:gd name="T2" fmla="*/ 1491 w 1491"/>
                <a:gd name="T3" fmla="*/ 195 h 392"/>
                <a:gd name="T4" fmla="*/ 745 w 1491"/>
                <a:gd name="T5" fmla="*/ 392 h 392"/>
                <a:gd name="T6" fmla="*/ 0 w 1491"/>
                <a:gd name="T7" fmla="*/ 195 h 392"/>
                <a:gd name="T8" fmla="*/ 745 w 1491"/>
                <a:gd name="T9" fmla="*/ 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1"/>
                <a:gd name="T16" fmla="*/ 0 h 392"/>
                <a:gd name="T17" fmla="*/ 1491 w 1491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1" h="392">
                  <a:moveTo>
                    <a:pt x="745" y="0"/>
                  </a:moveTo>
                  <a:lnTo>
                    <a:pt x="1491" y="195"/>
                  </a:lnTo>
                  <a:lnTo>
                    <a:pt x="745" y="392"/>
                  </a:lnTo>
                  <a:lnTo>
                    <a:pt x="0" y="195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15"/>
            <p:cNvSpPr>
              <a:spLocks/>
            </p:cNvSpPr>
            <p:nvPr/>
          </p:nvSpPr>
          <p:spPr bwMode="auto">
            <a:xfrm>
              <a:off x="1490" y="726"/>
              <a:ext cx="1493" cy="393"/>
            </a:xfrm>
            <a:custGeom>
              <a:avLst/>
              <a:gdLst>
                <a:gd name="T0" fmla="*/ 747 w 1493"/>
                <a:gd name="T1" fmla="*/ 0 h 393"/>
                <a:gd name="T2" fmla="*/ 747 w 1493"/>
                <a:gd name="T3" fmla="*/ 9 h 393"/>
                <a:gd name="T4" fmla="*/ 32 w 1493"/>
                <a:gd name="T5" fmla="*/ 197 h 393"/>
                <a:gd name="T6" fmla="*/ 747 w 1493"/>
                <a:gd name="T7" fmla="*/ 385 h 393"/>
                <a:gd name="T8" fmla="*/ 1461 w 1493"/>
                <a:gd name="T9" fmla="*/ 197 h 393"/>
                <a:gd name="T10" fmla="*/ 747 w 1493"/>
                <a:gd name="T11" fmla="*/ 9 h 393"/>
                <a:gd name="T12" fmla="*/ 747 w 1493"/>
                <a:gd name="T13" fmla="*/ 0 h 393"/>
                <a:gd name="T14" fmla="*/ 1493 w 1493"/>
                <a:gd name="T15" fmla="*/ 197 h 393"/>
                <a:gd name="T16" fmla="*/ 747 w 1493"/>
                <a:gd name="T17" fmla="*/ 393 h 393"/>
                <a:gd name="T18" fmla="*/ 0 w 1493"/>
                <a:gd name="T19" fmla="*/ 197 h 393"/>
                <a:gd name="T20" fmla="*/ 747 w 1493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3"/>
                <a:gd name="T34" fmla="*/ 0 h 393"/>
                <a:gd name="T35" fmla="*/ 1493 w 1493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3" h="393">
                  <a:moveTo>
                    <a:pt x="747" y="0"/>
                  </a:moveTo>
                  <a:lnTo>
                    <a:pt x="747" y="9"/>
                  </a:lnTo>
                  <a:lnTo>
                    <a:pt x="32" y="197"/>
                  </a:lnTo>
                  <a:lnTo>
                    <a:pt x="747" y="385"/>
                  </a:lnTo>
                  <a:lnTo>
                    <a:pt x="1461" y="197"/>
                  </a:lnTo>
                  <a:lnTo>
                    <a:pt x="747" y="9"/>
                  </a:lnTo>
                  <a:lnTo>
                    <a:pt x="747" y="0"/>
                  </a:lnTo>
                  <a:lnTo>
                    <a:pt x="1493" y="197"/>
                  </a:lnTo>
                  <a:lnTo>
                    <a:pt x="747" y="393"/>
                  </a:lnTo>
                  <a:lnTo>
                    <a:pt x="0" y="19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Rectangle 16"/>
            <p:cNvSpPr>
              <a:spLocks noChangeArrowheads="1"/>
            </p:cNvSpPr>
            <p:nvPr/>
          </p:nvSpPr>
          <p:spPr bwMode="auto">
            <a:xfrm>
              <a:off x="1856" y="863"/>
              <a:ext cx="7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/>
                <a:t>判断表达式</a:t>
              </a:r>
              <a:endParaRPr lang="zh-CN" altLang="en-US" sz="2800" dirty="0"/>
            </a:p>
          </p:txBody>
        </p:sp>
        <p:sp>
          <p:nvSpPr>
            <p:cNvPr id="12346" name="Rectangle 17"/>
            <p:cNvSpPr>
              <a:spLocks noChangeArrowheads="1"/>
            </p:cNvSpPr>
            <p:nvPr/>
          </p:nvSpPr>
          <p:spPr bwMode="auto">
            <a:xfrm>
              <a:off x="1703" y="1377"/>
              <a:ext cx="1059" cy="319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Rectangle 18"/>
            <p:cNvSpPr>
              <a:spLocks noChangeArrowheads="1"/>
            </p:cNvSpPr>
            <p:nvPr/>
          </p:nvSpPr>
          <p:spPr bwMode="auto">
            <a:xfrm>
              <a:off x="1852" y="1476"/>
              <a:ext cx="7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/>
                <a:t>循环体语句</a:t>
              </a:r>
              <a:endParaRPr lang="zh-CN" altLang="en-US" sz="2800" dirty="0"/>
            </a:p>
          </p:txBody>
        </p:sp>
        <p:sp>
          <p:nvSpPr>
            <p:cNvPr id="12348" name="Line 19"/>
            <p:cNvSpPr>
              <a:spLocks noChangeShapeType="1"/>
            </p:cNvSpPr>
            <p:nvPr/>
          </p:nvSpPr>
          <p:spPr bwMode="auto">
            <a:xfrm>
              <a:off x="2235" y="1119"/>
              <a:ext cx="1" cy="1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20"/>
            <p:cNvSpPr>
              <a:spLocks/>
            </p:cNvSpPr>
            <p:nvPr/>
          </p:nvSpPr>
          <p:spPr bwMode="auto">
            <a:xfrm>
              <a:off x="2190" y="1258"/>
              <a:ext cx="89" cy="115"/>
            </a:xfrm>
            <a:custGeom>
              <a:avLst/>
              <a:gdLst>
                <a:gd name="T0" fmla="*/ 45 w 89"/>
                <a:gd name="T1" fmla="*/ 115 h 115"/>
                <a:gd name="T2" fmla="*/ 0 w 89"/>
                <a:gd name="T3" fmla="*/ 0 h 115"/>
                <a:gd name="T4" fmla="*/ 89 w 89"/>
                <a:gd name="T5" fmla="*/ 0 h 115"/>
                <a:gd name="T6" fmla="*/ 45 w 89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15"/>
                <a:gd name="T14" fmla="*/ 89 w 89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15">
                  <a:moveTo>
                    <a:pt x="45" y="115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45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21"/>
            <p:cNvSpPr>
              <a:spLocks noChangeShapeType="1"/>
            </p:cNvSpPr>
            <p:nvPr/>
          </p:nvSpPr>
          <p:spPr bwMode="auto">
            <a:xfrm>
              <a:off x="1346" y="538"/>
              <a:ext cx="2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Line 22"/>
            <p:cNvSpPr>
              <a:spLocks noChangeShapeType="1"/>
            </p:cNvSpPr>
            <p:nvPr/>
          </p:nvSpPr>
          <p:spPr bwMode="auto">
            <a:xfrm>
              <a:off x="1346" y="538"/>
              <a:ext cx="1" cy="12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Line 23"/>
            <p:cNvSpPr>
              <a:spLocks noChangeShapeType="1"/>
            </p:cNvSpPr>
            <p:nvPr/>
          </p:nvSpPr>
          <p:spPr bwMode="auto">
            <a:xfrm>
              <a:off x="1346" y="1782"/>
              <a:ext cx="8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24"/>
            <p:cNvSpPr>
              <a:spLocks noChangeShapeType="1"/>
            </p:cNvSpPr>
            <p:nvPr/>
          </p:nvSpPr>
          <p:spPr bwMode="auto">
            <a:xfrm>
              <a:off x="2232" y="1700"/>
              <a:ext cx="1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Line 25"/>
            <p:cNvSpPr>
              <a:spLocks noChangeShapeType="1"/>
            </p:cNvSpPr>
            <p:nvPr/>
          </p:nvSpPr>
          <p:spPr bwMode="auto">
            <a:xfrm>
              <a:off x="2164" y="1929"/>
              <a:ext cx="1" cy="2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Freeform 26"/>
            <p:cNvSpPr>
              <a:spLocks/>
            </p:cNvSpPr>
            <p:nvPr/>
          </p:nvSpPr>
          <p:spPr bwMode="auto">
            <a:xfrm>
              <a:off x="2119" y="2101"/>
              <a:ext cx="89" cy="114"/>
            </a:xfrm>
            <a:custGeom>
              <a:avLst/>
              <a:gdLst>
                <a:gd name="T0" fmla="*/ 45 w 89"/>
                <a:gd name="T1" fmla="*/ 114 h 114"/>
                <a:gd name="T2" fmla="*/ 0 w 89"/>
                <a:gd name="T3" fmla="*/ 0 h 114"/>
                <a:gd name="T4" fmla="*/ 89 w 89"/>
                <a:gd name="T5" fmla="*/ 0 h 114"/>
                <a:gd name="T6" fmla="*/ 45 w 89"/>
                <a:gd name="T7" fmla="*/ 114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14"/>
                <a:gd name="T14" fmla="*/ 89 w 89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14">
                  <a:moveTo>
                    <a:pt x="45" y="114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45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Line 27"/>
            <p:cNvSpPr>
              <a:spLocks noChangeShapeType="1"/>
            </p:cNvSpPr>
            <p:nvPr/>
          </p:nvSpPr>
          <p:spPr bwMode="auto">
            <a:xfrm>
              <a:off x="2164" y="1929"/>
              <a:ext cx="99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Line 28"/>
            <p:cNvSpPr>
              <a:spLocks noChangeShapeType="1"/>
            </p:cNvSpPr>
            <p:nvPr/>
          </p:nvSpPr>
          <p:spPr bwMode="auto">
            <a:xfrm>
              <a:off x="3155" y="923"/>
              <a:ext cx="1" cy="10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Line 29"/>
            <p:cNvSpPr>
              <a:spLocks noChangeShapeType="1"/>
            </p:cNvSpPr>
            <p:nvPr/>
          </p:nvSpPr>
          <p:spPr bwMode="auto">
            <a:xfrm>
              <a:off x="2983" y="923"/>
              <a:ext cx="17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Line 30"/>
            <p:cNvSpPr>
              <a:spLocks noChangeShapeType="1"/>
            </p:cNvSpPr>
            <p:nvPr/>
          </p:nvSpPr>
          <p:spPr bwMode="auto">
            <a:xfrm>
              <a:off x="2232" y="473"/>
              <a:ext cx="1" cy="1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31"/>
            <p:cNvSpPr>
              <a:spLocks/>
            </p:cNvSpPr>
            <p:nvPr/>
          </p:nvSpPr>
          <p:spPr bwMode="auto">
            <a:xfrm>
              <a:off x="2187" y="612"/>
              <a:ext cx="89" cy="114"/>
            </a:xfrm>
            <a:custGeom>
              <a:avLst/>
              <a:gdLst>
                <a:gd name="T0" fmla="*/ 45 w 89"/>
                <a:gd name="T1" fmla="*/ 114 h 114"/>
                <a:gd name="T2" fmla="*/ 0 w 89"/>
                <a:gd name="T3" fmla="*/ 0 h 114"/>
                <a:gd name="T4" fmla="*/ 89 w 89"/>
                <a:gd name="T5" fmla="*/ 0 h 114"/>
                <a:gd name="T6" fmla="*/ 45 w 89"/>
                <a:gd name="T7" fmla="*/ 114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14"/>
                <a:gd name="T14" fmla="*/ 89 w 89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14">
                  <a:moveTo>
                    <a:pt x="45" y="114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45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Rectangle 32"/>
            <p:cNvSpPr>
              <a:spLocks noChangeArrowheads="1"/>
            </p:cNvSpPr>
            <p:nvPr/>
          </p:nvSpPr>
          <p:spPr bwMode="auto">
            <a:xfrm>
              <a:off x="2268" y="1144"/>
              <a:ext cx="12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Rectangle 33"/>
            <p:cNvSpPr>
              <a:spLocks noChangeArrowheads="1"/>
            </p:cNvSpPr>
            <p:nvPr/>
          </p:nvSpPr>
          <p:spPr bwMode="auto">
            <a:xfrm>
              <a:off x="2277" y="1149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b="0" dirty="0"/>
                <a:t>真</a:t>
              </a:r>
              <a:endParaRPr lang="zh-CN" altLang="en-US" sz="2800" b="0" dirty="0"/>
            </a:p>
          </p:txBody>
        </p:sp>
        <p:sp>
          <p:nvSpPr>
            <p:cNvPr id="12363" name="Rectangle 34"/>
            <p:cNvSpPr>
              <a:spLocks noChangeArrowheads="1"/>
            </p:cNvSpPr>
            <p:nvPr/>
          </p:nvSpPr>
          <p:spPr bwMode="auto">
            <a:xfrm>
              <a:off x="2983" y="776"/>
              <a:ext cx="12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Rectangle 35"/>
            <p:cNvSpPr>
              <a:spLocks noChangeArrowheads="1"/>
            </p:cNvSpPr>
            <p:nvPr/>
          </p:nvSpPr>
          <p:spPr bwMode="auto">
            <a:xfrm>
              <a:off x="2992" y="78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b="0" dirty="0"/>
                <a:t>假</a:t>
              </a:r>
              <a:endParaRPr lang="zh-CN" altLang="en-US" sz="2800" b="0" dirty="0"/>
            </a:p>
          </p:txBody>
        </p:sp>
        <p:sp>
          <p:nvSpPr>
            <p:cNvPr id="12365" name="Line 36"/>
            <p:cNvSpPr>
              <a:spLocks noChangeShapeType="1"/>
            </p:cNvSpPr>
            <p:nvPr/>
          </p:nvSpPr>
          <p:spPr bwMode="auto">
            <a:xfrm flipV="1">
              <a:off x="1552" y="537"/>
              <a:ext cx="5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37"/>
            <p:cNvSpPr>
              <a:spLocks/>
            </p:cNvSpPr>
            <p:nvPr/>
          </p:nvSpPr>
          <p:spPr bwMode="auto">
            <a:xfrm>
              <a:off x="2106" y="497"/>
              <a:ext cx="126" cy="81"/>
            </a:xfrm>
            <a:custGeom>
              <a:avLst/>
              <a:gdLst>
                <a:gd name="T0" fmla="*/ 126 w 126"/>
                <a:gd name="T1" fmla="*/ 40 h 81"/>
                <a:gd name="T2" fmla="*/ 0 w 126"/>
                <a:gd name="T3" fmla="*/ 81 h 81"/>
                <a:gd name="T4" fmla="*/ 0 w 126"/>
                <a:gd name="T5" fmla="*/ 0 h 81"/>
                <a:gd name="T6" fmla="*/ 126 w 126"/>
                <a:gd name="T7" fmla="*/ 4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81"/>
                <a:gd name="T14" fmla="*/ 126 w 126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81">
                  <a:moveTo>
                    <a:pt x="126" y="4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9" name="Group 38"/>
          <p:cNvGrpSpPr>
            <a:grpSpLocks/>
          </p:cNvGrpSpPr>
          <p:nvPr/>
        </p:nvGrpSpPr>
        <p:grpSpPr bwMode="auto">
          <a:xfrm>
            <a:off x="2525712" y="4428105"/>
            <a:ext cx="2413000" cy="1196975"/>
            <a:chOff x="4194" y="3312"/>
            <a:chExt cx="1520" cy="754"/>
          </a:xfrm>
        </p:grpSpPr>
        <p:sp>
          <p:nvSpPr>
            <p:cNvPr id="12338" name="Rectangle 39"/>
            <p:cNvSpPr>
              <a:spLocks noChangeArrowheads="1"/>
            </p:cNvSpPr>
            <p:nvPr/>
          </p:nvSpPr>
          <p:spPr bwMode="auto">
            <a:xfrm>
              <a:off x="4194" y="3316"/>
              <a:ext cx="1516" cy="750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Rectangle 40"/>
            <p:cNvSpPr>
              <a:spLocks noChangeArrowheads="1"/>
            </p:cNvSpPr>
            <p:nvPr/>
          </p:nvSpPr>
          <p:spPr bwMode="auto">
            <a:xfrm>
              <a:off x="4589" y="3468"/>
              <a:ext cx="6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700" dirty="0"/>
                <a:t>循环体语句</a:t>
              </a:r>
              <a:endParaRPr lang="zh-CN" altLang="en-US" sz="2000" dirty="0"/>
            </a:p>
          </p:txBody>
        </p:sp>
        <p:sp>
          <p:nvSpPr>
            <p:cNvPr id="12340" name="Rectangle 41"/>
            <p:cNvSpPr>
              <a:spLocks noChangeArrowheads="1"/>
            </p:cNvSpPr>
            <p:nvPr/>
          </p:nvSpPr>
          <p:spPr bwMode="auto">
            <a:xfrm>
              <a:off x="4203" y="3775"/>
              <a:ext cx="139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900" dirty="0"/>
                <a:t>直到判断表达式为假</a:t>
              </a:r>
              <a:endParaRPr lang="zh-CN" altLang="en-US" sz="2400" dirty="0"/>
            </a:p>
          </p:txBody>
        </p:sp>
        <p:sp>
          <p:nvSpPr>
            <p:cNvPr id="12341" name="Line 42"/>
            <p:cNvSpPr>
              <a:spLocks noChangeShapeType="1"/>
            </p:cNvSpPr>
            <p:nvPr/>
          </p:nvSpPr>
          <p:spPr bwMode="auto">
            <a:xfrm>
              <a:off x="4571" y="3312"/>
              <a:ext cx="1" cy="3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Line 43"/>
            <p:cNvSpPr>
              <a:spLocks noChangeShapeType="1"/>
            </p:cNvSpPr>
            <p:nvPr/>
          </p:nvSpPr>
          <p:spPr bwMode="auto">
            <a:xfrm flipV="1">
              <a:off x="4571" y="3691"/>
              <a:ext cx="1143" cy="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0" name="Group 44"/>
          <p:cNvGrpSpPr>
            <a:grpSpLocks/>
          </p:cNvGrpSpPr>
          <p:nvPr/>
        </p:nvGrpSpPr>
        <p:grpSpPr bwMode="auto">
          <a:xfrm>
            <a:off x="6097588" y="3321050"/>
            <a:ext cx="3046412" cy="2819400"/>
            <a:chOff x="1298" y="2832"/>
            <a:chExt cx="1919" cy="1776"/>
          </a:xfrm>
        </p:grpSpPr>
        <p:sp>
          <p:nvSpPr>
            <p:cNvPr id="12319" name="Rectangle 45"/>
            <p:cNvSpPr>
              <a:spLocks noChangeArrowheads="1"/>
            </p:cNvSpPr>
            <p:nvPr/>
          </p:nvSpPr>
          <p:spPr bwMode="auto">
            <a:xfrm>
              <a:off x="1807" y="3172"/>
              <a:ext cx="1223" cy="366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Rectangle 46"/>
            <p:cNvSpPr>
              <a:spLocks noChangeArrowheads="1"/>
            </p:cNvSpPr>
            <p:nvPr/>
          </p:nvSpPr>
          <p:spPr bwMode="auto">
            <a:xfrm>
              <a:off x="2055" y="3285"/>
              <a:ext cx="6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700" dirty="0"/>
                <a:t>循环体语句</a:t>
              </a:r>
              <a:endParaRPr lang="zh-CN" altLang="en-US" sz="2000" dirty="0"/>
            </a:p>
          </p:txBody>
        </p:sp>
        <p:sp>
          <p:nvSpPr>
            <p:cNvPr id="12321" name="Freeform 47"/>
            <p:cNvSpPr>
              <a:spLocks/>
            </p:cNvSpPr>
            <p:nvPr/>
          </p:nvSpPr>
          <p:spPr bwMode="auto">
            <a:xfrm>
              <a:off x="1629" y="3850"/>
              <a:ext cx="1587" cy="449"/>
            </a:xfrm>
            <a:custGeom>
              <a:avLst/>
              <a:gdLst>
                <a:gd name="T0" fmla="*/ 793 w 1587"/>
                <a:gd name="T1" fmla="*/ 0 h 449"/>
                <a:gd name="T2" fmla="*/ 1587 w 1587"/>
                <a:gd name="T3" fmla="*/ 224 h 449"/>
                <a:gd name="T4" fmla="*/ 793 w 1587"/>
                <a:gd name="T5" fmla="*/ 449 h 449"/>
                <a:gd name="T6" fmla="*/ 0 w 1587"/>
                <a:gd name="T7" fmla="*/ 224 h 449"/>
                <a:gd name="T8" fmla="*/ 793 w 1587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7"/>
                <a:gd name="T16" fmla="*/ 0 h 449"/>
                <a:gd name="T17" fmla="*/ 1587 w 1587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7" h="449">
                  <a:moveTo>
                    <a:pt x="793" y="0"/>
                  </a:moveTo>
                  <a:lnTo>
                    <a:pt x="1587" y="224"/>
                  </a:lnTo>
                  <a:lnTo>
                    <a:pt x="793" y="449"/>
                  </a:lnTo>
                  <a:lnTo>
                    <a:pt x="0" y="22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48"/>
            <p:cNvSpPr>
              <a:spLocks/>
            </p:cNvSpPr>
            <p:nvPr/>
          </p:nvSpPr>
          <p:spPr bwMode="auto">
            <a:xfrm>
              <a:off x="1629" y="3850"/>
              <a:ext cx="1588" cy="451"/>
            </a:xfrm>
            <a:custGeom>
              <a:avLst/>
              <a:gdLst>
                <a:gd name="T0" fmla="*/ 794 w 1588"/>
                <a:gd name="T1" fmla="*/ 0 h 451"/>
                <a:gd name="T2" fmla="*/ 794 w 1588"/>
                <a:gd name="T3" fmla="*/ 9 h 451"/>
                <a:gd name="T4" fmla="*/ 34 w 1588"/>
                <a:gd name="T5" fmla="*/ 225 h 451"/>
                <a:gd name="T6" fmla="*/ 794 w 1588"/>
                <a:gd name="T7" fmla="*/ 441 h 451"/>
                <a:gd name="T8" fmla="*/ 1554 w 1588"/>
                <a:gd name="T9" fmla="*/ 225 h 451"/>
                <a:gd name="T10" fmla="*/ 794 w 1588"/>
                <a:gd name="T11" fmla="*/ 9 h 451"/>
                <a:gd name="T12" fmla="*/ 794 w 1588"/>
                <a:gd name="T13" fmla="*/ 0 h 451"/>
                <a:gd name="T14" fmla="*/ 1588 w 1588"/>
                <a:gd name="T15" fmla="*/ 225 h 451"/>
                <a:gd name="T16" fmla="*/ 794 w 1588"/>
                <a:gd name="T17" fmla="*/ 451 h 451"/>
                <a:gd name="T18" fmla="*/ 0 w 1588"/>
                <a:gd name="T19" fmla="*/ 225 h 451"/>
                <a:gd name="T20" fmla="*/ 794 w 1588"/>
                <a:gd name="T21" fmla="*/ 0 h 4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88"/>
                <a:gd name="T34" fmla="*/ 0 h 451"/>
                <a:gd name="T35" fmla="*/ 1588 w 1588"/>
                <a:gd name="T36" fmla="*/ 451 h 4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88" h="451">
                  <a:moveTo>
                    <a:pt x="794" y="0"/>
                  </a:moveTo>
                  <a:lnTo>
                    <a:pt x="794" y="9"/>
                  </a:lnTo>
                  <a:lnTo>
                    <a:pt x="34" y="225"/>
                  </a:lnTo>
                  <a:lnTo>
                    <a:pt x="794" y="441"/>
                  </a:lnTo>
                  <a:lnTo>
                    <a:pt x="1554" y="225"/>
                  </a:lnTo>
                  <a:lnTo>
                    <a:pt x="794" y="9"/>
                  </a:lnTo>
                  <a:lnTo>
                    <a:pt x="794" y="0"/>
                  </a:lnTo>
                  <a:lnTo>
                    <a:pt x="1588" y="225"/>
                  </a:lnTo>
                  <a:lnTo>
                    <a:pt x="794" y="451"/>
                  </a:lnTo>
                  <a:lnTo>
                    <a:pt x="0" y="225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Rectangle 49"/>
            <p:cNvSpPr>
              <a:spLocks noChangeArrowheads="1"/>
            </p:cNvSpPr>
            <p:nvPr/>
          </p:nvSpPr>
          <p:spPr bwMode="auto">
            <a:xfrm>
              <a:off x="2060" y="4005"/>
              <a:ext cx="6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700" dirty="0"/>
                <a:t>判断表达式</a:t>
              </a:r>
              <a:endParaRPr lang="zh-CN" altLang="en-US" sz="2000" dirty="0"/>
            </a:p>
          </p:txBody>
        </p:sp>
        <p:sp>
          <p:nvSpPr>
            <p:cNvPr id="12324" name="Line 50"/>
            <p:cNvSpPr>
              <a:spLocks noChangeShapeType="1"/>
            </p:cNvSpPr>
            <p:nvPr/>
          </p:nvSpPr>
          <p:spPr bwMode="auto">
            <a:xfrm>
              <a:off x="2418" y="3542"/>
              <a:ext cx="1" cy="2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51"/>
            <p:cNvSpPr>
              <a:spLocks/>
            </p:cNvSpPr>
            <p:nvPr/>
          </p:nvSpPr>
          <p:spPr bwMode="auto">
            <a:xfrm>
              <a:off x="2373" y="3715"/>
              <a:ext cx="90" cy="135"/>
            </a:xfrm>
            <a:custGeom>
              <a:avLst/>
              <a:gdLst>
                <a:gd name="T0" fmla="*/ 45 w 90"/>
                <a:gd name="T1" fmla="*/ 135 h 135"/>
                <a:gd name="T2" fmla="*/ 0 w 90"/>
                <a:gd name="T3" fmla="*/ 0 h 135"/>
                <a:gd name="T4" fmla="*/ 90 w 90"/>
                <a:gd name="T5" fmla="*/ 0 h 135"/>
                <a:gd name="T6" fmla="*/ 45 w 90"/>
                <a:gd name="T7" fmla="*/ 135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35"/>
                <a:gd name="T14" fmla="*/ 90 w 90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35">
                  <a:moveTo>
                    <a:pt x="45" y="135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45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52"/>
            <p:cNvSpPr>
              <a:spLocks noChangeShapeType="1"/>
            </p:cNvSpPr>
            <p:nvPr/>
          </p:nvSpPr>
          <p:spPr bwMode="auto">
            <a:xfrm>
              <a:off x="2423" y="4301"/>
              <a:ext cx="1" cy="21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53"/>
            <p:cNvSpPr>
              <a:spLocks/>
            </p:cNvSpPr>
            <p:nvPr/>
          </p:nvSpPr>
          <p:spPr bwMode="auto">
            <a:xfrm>
              <a:off x="2377" y="4474"/>
              <a:ext cx="90" cy="134"/>
            </a:xfrm>
            <a:custGeom>
              <a:avLst/>
              <a:gdLst>
                <a:gd name="T0" fmla="*/ 46 w 90"/>
                <a:gd name="T1" fmla="*/ 134 h 134"/>
                <a:gd name="T2" fmla="*/ 0 w 90"/>
                <a:gd name="T3" fmla="*/ 0 h 134"/>
                <a:gd name="T4" fmla="*/ 90 w 90"/>
                <a:gd name="T5" fmla="*/ 0 h 134"/>
                <a:gd name="T6" fmla="*/ 46 w 90"/>
                <a:gd name="T7" fmla="*/ 134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34"/>
                <a:gd name="T14" fmla="*/ 90 w 90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34">
                  <a:moveTo>
                    <a:pt x="46" y="134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46" y="1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54"/>
            <p:cNvSpPr>
              <a:spLocks noChangeShapeType="1"/>
            </p:cNvSpPr>
            <p:nvPr/>
          </p:nvSpPr>
          <p:spPr bwMode="auto">
            <a:xfrm>
              <a:off x="2373" y="2832"/>
              <a:ext cx="1" cy="21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55"/>
            <p:cNvSpPr>
              <a:spLocks/>
            </p:cNvSpPr>
            <p:nvPr/>
          </p:nvSpPr>
          <p:spPr bwMode="auto">
            <a:xfrm>
              <a:off x="2327" y="3005"/>
              <a:ext cx="90" cy="134"/>
            </a:xfrm>
            <a:custGeom>
              <a:avLst/>
              <a:gdLst>
                <a:gd name="T0" fmla="*/ 46 w 90"/>
                <a:gd name="T1" fmla="*/ 134 h 134"/>
                <a:gd name="T2" fmla="*/ 0 w 90"/>
                <a:gd name="T3" fmla="*/ 0 h 134"/>
                <a:gd name="T4" fmla="*/ 90 w 90"/>
                <a:gd name="T5" fmla="*/ 0 h 134"/>
                <a:gd name="T6" fmla="*/ 46 w 90"/>
                <a:gd name="T7" fmla="*/ 134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34"/>
                <a:gd name="T14" fmla="*/ 90 w 90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34">
                  <a:moveTo>
                    <a:pt x="46" y="134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46" y="1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56"/>
            <p:cNvSpPr>
              <a:spLocks noChangeShapeType="1"/>
            </p:cNvSpPr>
            <p:nvPr/>
          </p:nvSpPr>
          <p:spPr bwMode="auto">
            <a:xfrm>
              <a:off x="1298" y="4075"/>
              <a:ext cx="3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57"/>
            <p:cNvSpPr>
              <a:spLocks noChangeShapeType="1"/>
            </p:cNvSpPr>
            <p:nvPr/>
          </p:nvSpPr>
          <p:spPr bwMode="auto">
            <a:xfrm>
              <a:off x="1298" y="2936"/>
              <a:ext cx="1" cy="1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58"/>
            <p:cNvSpPr>
              <a:spLocks noChangeShapeType="1"/>
            </p:cNvSpPr>
            <p:nvPr/>
          </p:nvSpPr>
          <p:spPr bwMode="auto">
            <a:xfrm>
              <a:off x="1298" y="2936"/>
              <a:ext cx="98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59"/>
            <p:cNvSpPr>
              <a:spLocks/>
            </p:cNvSpPr>
            <p:nvPr/>
          </p:nvSpPr>
          <p:spPr bwMode="auto">
            <a:xfrm>
              <a:off x="2244" y="2888"/>
              <a:ext cx="129" cy="96"/>
            </a:xfrm>
            <a:custGeom>
              <a:avLst/>
              <a:gdLst>
                <a:gd name="T0" fmla="*/ 129 w 129"/>
                <a:gd name="T1" fmla="*/ 48 h 96"/>
                <a:gd name="T2" fmla="*/ 0 w 129"/>
                <a:gd name="T3" fmla="*/ 96 h 96"/>
                <a:gd name="T4" fmla="*/ 0 w 129"/>
                <a:gd name="T5" fmla="*/ 0 h 96"/>
                <a:gd name="T6" fmla="*/ 129 w 129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96"/>
                <a:gd name="T14" fmla="*/ 129 w 129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96">
                  <a:moveTo>
                    <a:pt x="129" y="48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29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60"/>
            <p:cNvSpPr>
              <a:spLocks noChangeArrowheads="1"/>
            </p:cNvSpPr>
            <p:nvPr/>
          </p:nvSpPr>
          <p:spPr bwMode="auto">
            <a:xfrm>
              <a:off x="2529" y="4330"/>
              <a:ext cx="1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Rectangle 61"/>
            <p:cNvSpPr>
              <a:spLocks noChangeArrowheads="1"/>
            </p:cNvSpPr>
            <p:nvPr/>
          </p:nvSpPr>
          <p:spPr bwMode="auto">
            <a:xfrm>
              <a:off x="2542" y="4336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700" b="0" dirty="0"/>
                <a:t>假</a:t>
              </a:r>
              <a:endParaRPr lang="zh-CN" altLang="en-US" sz="2000" b="0" dirty="0"/>
            </a:p>
          </p:txBody>
        </p:sp>
        <p:sp>
          <p:nvSpPr>
            <p:cNvPr id="12336" name="Rectangle 62"/>
            <p:cNvSpPr>
              <a:spLocks noChangeArrowheads="1"/>
            </p:cNvSpPr>
            <p:nvPr/>
          </p:nvSpPr>
          <p:spPr bwMode="auto">
            <a:xfrm>
              <a:off x="1445" y="3869"/>
              <a:ext cx="1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Rectangle 63"/>
            <p:cNvSpPr>
              <a:spLocks noChangeArrowheads="1"/>
            </p:cNvSpPr>
            <p:nvPr/>
          </p:nvSpPr>
          <p:spPr bwMode="auto">
            <a:xfrm>
              <a:off x="1458" y="3876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700" b="0" dirty="0"/>
                <a:t>真</a:t>
              </a:r>
              <a:endParaRPr lang="zh-CN" altLang="en-US" sz="2000" b="0" dirty="0"/>
            </a:p>
          </p:txBody>
        </p:sp>
      </p:grpSp>
      <p:sp>
        <p:nvSpPr>
          <p:cNvPr id="12301" name="Text Box 64"/>
          <p:cNvSpPr txBox="1">
            <a:spLocks noChangeArrowheads="1"/>
          </p:cNvSpPr>
          <p:nvPr/>
        </p:nvSpPr>
        <p:spPr bwMode="auto">
          <a:xfrm>
            <a:off x="407988" y="2008188"/>
            <a:ext cx="53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循环结构</a:t>
            </a:r>
          </a:p>
        </p:txBody>
      </p:sp>
      <p:sp>
        <p:nvSpPr>
          <p:cNvPr id="12302" name="Text Box 65"/>
          <p:cNvSpPr txBox="1">
            <a:spLocks noChangeArrowheads="1"/>
          </p:cNvSpPr>
          <p:nvPr/>
        </p:nvSpPr>
        <p:spPr bwMode="auto">
          <a:xfrm>
            <a:off x="1454190" y="1423988"/>
            <a:ext cx="553998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/>
              <a:t>当型循环</a:t>
            </a:r>
          </a:p>
        </p:txBody>
      </p:sp>
      <p:sp>
        <p:nvSpPr>
          <p:cNvPr id="12303" name="Text Box 66"/>
          <p:cNvSpPr txBox="1">
            <a:spLocks noChangeArrowheads="1"/>
          </p:cNvSpPr>
          <p:nvPr/>
        </p:nvSpPr>
        <p:spPr bwMode="auto">
          <a:xfrm>
            <a:off x="1454190" y="4223659"/>
            <a:ext cx="553998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/>
              <a:t>直到型循环</a:t>
            </a:r>
          </a:p>
        </p:txBody>
      </p:sp>
      <p:cxnSp>
        <p:nvCxnSpPr>
          <p:cNvPr id="12314" name="直接箭头连接符 94"/>
          <p:cNvCxnSpPr>
            <a:cxnSpLocks noChangeShapeType="1"/>
          </p:cNvCxnSpPr>
          <p:nvPr/>
        </p:nvCxnSpPr>
        <p:spPr bwMode="auto">
          <a:xfrm rot="5400000" flipH="1" flipV="1">
            <a:off x="4410869" y="2531269"/>
            <a:ext cx="15636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85788" y="282458"/>
            <a:ext cx="58674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程序设计中的三种基本结构</a:t>
            </a:r>
          </a:p>
        </p:txBody>
      </p:sp>
    </p:spTree>
    <p:extLst>
      <p:ext uri="{BB962C8B-B14F-4D97-AF65-F5344CB8AC3E}">
        <p14:creationId xmlns:p14="http://schemas.microsoft.com/office/powerpoint/2010/main" val="118240324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484784"/>
            <a:ext cx="7778751" cy="3960440"/>
          </a:xfrm>
        </p:spPr>
        <p:txBody>
          <a:bodyPr rtlCol="0">
            <a:normAutofit lnSpcReduction="10000"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结构化程序设计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3.3 C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语言概述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3.4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3.5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良好结构的程序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3.6 </a:t>
            </a: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顺序结构程序设计举例</a:t>
            </a:r>
            <a:endParaRPr lang="en-US" altLang="zh-CN" sz="36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2162200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3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顺序结构程序设计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009514734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1E0D43-7780-43C8-8622-E3E23861E98B}" type="datetime1">
              <a:rPr lang="zh-CN" altLang="en-US" sz="1400" b="0"/>
              <a:pPr eaLnBrk="1" hangingPunct="1"/>
              <a:t>2020/3/11</a:t>
            </a:fld>
            <a:endParaRPr lang="en-US" altLang="zh-CN" sz="1400" b="0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293B67F-46B1-405B-AAB8-874A3DFF94EA}" type="slidenum">
              <a:rPr lang="en-US" altLang="zh-CN" sz="1400" b="0"/>
              <a:pPr eaLnBrk="1" hangingPunct="1"/>
              <a:t>9</a:t>
            </a:fld>
            <a:endParaRPr lang="en-US" altLang="zh-CN" sz="1400" b="0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602443" y="802369"/>
            <a:ext cx="32004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关于算法</a:t>
            </a:r>
          </a:p>
        </p:txBody>
      </p: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1116013" y="3933825"/>
            <a:ext cx="1441450" cy="1223963"/>
            <a:chOff x="657" y="2296"/>
            <a:chExt cx="908" cy="771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657" y="2296"/>
              <a:ext cx="908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17" y="2422"/>
              <a:ext cx="81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000" b="1">
                  <a:solidFill>
                    <a:srgbClr val="000000"/>
                  </a:solidFill>
                </a:rPr>
                <a:t>用自然语言描述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4" name="Freeform 9"/>
          <p:cNvSpPr>
            <a:spLocks/>
          </p:cNvSpPr>
          <p:nvPr/>
        </p:nvSpPr>
        <p:spPr bwMode="gray">
          <a:xfrm>
            <a:off x="2628900" y="34305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gray">
          <a:xfrm flipH="1">
            <a:off x="3997325" y="3502025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700338" y="2133600"/>
            <a:ext cx="2447925" cy="1296988"/>
            <a:chOff x="1920" y="1026"/>
            <a:chExt cx="1889" cy="1009"/>
          </a:xfrm>
        </p:grpSpPr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19" name="Group 13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4" name="Oval 14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Oval 15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0" name="Oval 16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gray">
              <a:xfrm>
                <a:off x="2124" y="1328"/>
                <a:ext cx="1570" cy="76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477" y="1208"/>
              <a:ext cx="73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000000"/>
                  </a:solidFill>
                </a:rPr>
                <a:t>算法</a:t>
              </a:r>
              <a:endParaRPr lang="zh-CN" alt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5159375" y="3646488"/>
            <a:ext cx="2655888" cy="1727200"/>
            <a:chOff x="3250" y="2297"/>
            <a:chExt cx="1673" cy="1088"/>
          </a:xfrm>
        </p:grpSpPr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3250" y="2297"/>
              <a:ext cx="1671" cy="10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3334" y="2341"/>
              <a:ext cx="158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</a:rPr>
                <a:t>其他描述方法：</a:t>
              </a:r>
            </a:p>
            <a:p>
              <a:r>
                <a:rPr lang="zh-CN" altLang="en-US" sz="2400" b="1">
                  <a:solidFill>
                    <a:schemeClr val="accent2"/>
                  </a:solidFill>
                </a:rPr>
                <a:t>流程图</a:t>
              </a:r>
            </a:p>
            <a:p>
              <a:r>
                <a:rPr lang="zh-CN" altLang="en-US" sz="2400" b="1">
                  <a:solidFill>
                    <a:schemeClr val="accent2"/>
                  </a:solidFill>
                </a:rPr>
                <a:t>程序设计语言</a:t>
              </a:r>
            </a:p>
            <a:p>
              <a:r>
                <a:rPr lang="en-US" altLang="zh-CN" sz="2400" b="1">
                  <a:solidFill>
                    <a:schemeClr val="accent2"/>
                  </a:solidFill>
                </a:rPr>
                <a:t>……</a:t>
              </a: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5219700" y="1268413"/>
            <a:ext cx="3168650" cy="1223962"/>
            <a:chOff x="3288" y="799"/>
            <a:chExt cx="1996" cy="771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3334" y="845"/>
              <a:ext cx="1950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400" b="1"/>
                <a:t>为解决特定问题而采取的方法和步骤</a:t>
              </a:r>
            </a:p>
          </p:txBody>
        </p:sp>
        <p:sp>
          <p:nvSpPr>
            <p:cNvPr id="31" name="AutoShape 25"/>
            <p:cNvSpPr>
              <a:spLocks noChangeArrowheads="1"/>
            </p:cNvSpPr>
            <p:nvPr/>
          </p:nvSpPr>
          <p:spPr bwMode="auto">
            <a:xfrm>
              <a:off x="3288" y="799"/>
              <a:ext cx="1996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2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6714</TotalTime>
  <Words>2863</Words>
  <Application>Microsoft Office PowerPoint</Application>
  <PresentationFormat>全屏显示(4:3)</PresentationFormat>
  <Paragraphs>558</Paragraphs>
  <Slides>45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黑体</vt:lpstr>
      <vt:lpstr>华文行楷</vt:lpstr>
      <vt:lpstr>华文琥珀</vt:lpstr>
      <vt:lpstr>华文隶书</vt:lpstr>
      <vt:lpstr>楷体_GB2312</vt:lpstr>
      <vt:lpstr>隶书</vt:lpstr>
      <vt:lpstr>宋体</vt:lpstr>
      <vt:lpstr>Arial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SmartDraw</vt:lpstr>
      <vt:lpstr>第3章 顺序结构程序设计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算法的流程图表示法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顺序结构程序示例</vt:lpstr>
      <vt:lpstr>顺序结构程序示例</vt:lpstr>
      <vt:lpstr>顺序结构程序示例</vt:lpstr>
      <vt:lpstr>顺序结构程序示例</vt:lpstr>
      <vt:lpstr>顺序结构程序示例</vt:lpstr>
      <vt:lpstr>顺序结构程序示例</vt:lpstr>
      <vt:lpstr>课后作业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黄迪明</dc:creator>
  <cp:lastModifiedBy>52954926@qq.com</cp:lastModifiedBy>
  <cp:revision>232</cp:revision>
  <dcterms:created xsi:type="dcterms:W3CDTF">2002-02-22T10:19:53Z</dcterms:created>
  <dcterms:modified xsi:type="dcterms:W3CDTF">2020-03-12T03:32:39Z</dcterms:modified>
</cp:coreProperties>
</file>