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6" r:id="rId5"/>
    <p:sldId id="267" r:id="rId7"/>
    <p:sldId id="265" r:id="rId8"/>
    <p:sldId id="258" r:id="rId9"/>
    <p:sldId id="268" r:id="rId10"/>
    <p:sldId id="274" r:id="rId11"/>
    <p:sldId id="261" r:id="rId12"/>
    <p:sldId id="262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-1291" y="-77"/>
      </p:cViewPr>
      <p:guideLst>
        <p:guide orient="horz" pos="213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“模拟（analog）”这个词的来源是：传感器产生的电信号在模仿原物理量的变化。比如麦克风输出的电信号是在模仿声波的变化</a:t>
            </a:r>
            <a:endParaRPr lang="zh-CN" altLang="en-US"/>
          </a:p>
          <a:p>
            <a:r>
              <a:rPr lang="zh-CN" altLang="en-US"/>
              <a:t>“数字（digital）”也叫“数码”或“数位”，绝大部分情况下可以理解为以二进制数0、1表示的内容（如011110101111）。再一般</a:t>
            </a:r>
            <a:endParaRPr lang="zh-CN" altLang="en-US"/>
          </a:p>
          <a:p>
            <a:r>
              <a:rPr lang="zh-CN" altLang="en-US"/>
              <a:t>可以扩展到例如8进制表示（3657）、16进制表示（如7AF）或其他进制数的数字表示。也可以扩大到各类字符构成的字符串。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“信道（channel）”是信号传输的通道。信号从一头进去，从另一头出来。比如电信号从你的手机发出，到家里的WiFi路由器，手</a:t>
            </a:r>
            <a:endParaRPr lang="zh-CN" altLang="en-US"/>
          </a:p>
          <a:p>
            <a:r>
              <a:rPr lang="zh-CN" altLang="en-US"/>
              <a:t>机天线到WiFi天线就是一个通道。把这个通道看作黑箱，它是一个信号系统。通信中，这个系统在大部分情况下是线性系统。就</a:t>
            </a:r>
            <a:endParaRPr lang="zh-CN" altLang="en-US"/>
          </a:p>
          <a:p>
            <a:r>
              <a:rPr lang="zh-CN" altLang="en-US"/>
              <a:t>本学期的授课内容而言，基本上都是线性时不变系统，在本课中“线性时不变系统”与“滤波器”是同义词。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 从手机的耳机插孔把音频信号（模拟信号）通过导线（基带信道）送到耳塞，这个通信是模拟基带传输。它只涉及电路相关的知识。</a:t>
            </a:r>
            <a:endParaRPr lang="zh-CN" altLang="en-US"/>
          </a:p>
          <a:p>
            <a:r>
              <a:rPr lang="zh-CN" altLang="en-US"/>
              <a:t> 从手机通过无线信号把音频直接发到无线耳机，这是模拟频带传输。</a:t>
            </a:r>
            <a:endParaRPr lang="zh-CN" altLang="en-US"/>
          </a:p>
          <a:p>
            <a:r>
              <a:rPr lang="zh-CN" altLang="en-US"/>
              <a:t> 用网线把电脑连到路由器，这个通信是数字基带传输。</a:t>
            </a:r>
            <a:endParaRPr lang="zh-CN" altLang="en-US"/>
          </a:p>
          <a:p>
            <a:r>
              <a:rPr lang="zh-CN" altLang="en-US">
                <a:sym typeface="+mn-ea"/>
              </a:rPr>
              <a:t> 把音频数字化后通过蓝牙发到蓝牙耳机，这是数字频带传输。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本课高度依赖信号方面的知识。</a:t>
            </a:r>
            <a:endParaRPr lang="zh-CN" altLang="en-US"/>
          </a:p>
          <a:p>
            <a:r>
              <a:rPr lang="zh-CN" altLang="en-US"/>
              <a:t>通信的根本原理是用信号来传信息。因此可以说信号处理是通信的全部。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214313"/>
            <a:ext cx="2054225" cy="6643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7100" y="214313"/>
            <a:ext cx="6010275" cy="6643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179513"/>
            <a:ext cx="4032250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094163"/>
            <a:ext cx="4032250" cy="27638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b="1">
                <a:solidFill>
                  <a:srgbClr val="D628C8"/>
                </a:solidFill>
              </a:defRPr>
            </a:lvl3pPr>
            <a:lvl4pPr>
              <a:defRPr b="1">
                <a:solidFill>
                  <a:srgbClr val="FFC000"/>
                </a:solidFill>
              </a:defRPr>
            </a:lvl4pPr>
            <a:lvl5pPr>
              <a:defRPr b="1">
                <a:solidFill>
                  <a:srgbClr val="00B050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7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028" name="Group 14"/>
          <p:cNvGrpSpPr/>
          <p:nvPr/>
        </p:nvGrpSpPr>
        <p:grpSpPr>
          <a:xfrm>
            <a:off x="0" y="368300"/>
            <a:ext cx="8542338" cy="1052513"/>
            <a:chOff x="80" y="629"/>
            <a:chExt cx="5381" cy="663"/>
          </a:xfrm>
        </p:grpSpPr>
        <p:sp>
          <p:nvSpPr>
            <p:cNvPr id="1029" name="Rectangle 2"/>
            <p:cNvSpPr/>
            <p:nvPr/>
          </p:nvSpPr>
          <p:spPr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30" name="Rectangle 5"/>
            <p:cNvSpPr/>
            <p:nvPr/>
          </p:nvSpPr>
          <p:spPr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31" name="Rectangle 6"/>
            <p:cNvSpPr/>
            <p:nvPr/>
          </p:nvSpPr>
          <p:spPr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32" name="Rectangle 7"/>
            <p:cNvSpPr/>
            <p:nvPr/>
          </p:nvSpPr>
          <p:spPr>
            <a:xfrm>
              <a:off x="470" y="629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33" name="Rectangle 8"/>
            <p:cNvSpPr/>
            <p:nvPr/>
          </p:nvSpPr>
          <p:spPr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269162" cy="9191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通信原理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1128713" y="1366838"/>
            <a:ext cx="7291387" cy="5035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indent="0">
              <a:defRPr sz="1400">
                <a:ea typeface="楷体_GB2312" pitchFamily="49" charset="-122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indent="0" algn="ctr">
              <a:defRPr sz="1400">
                <a:ea typeface="楷体_GB2312" pitchFamily="49" charset="-122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indent="0" algn="r">
              <a:defRPr sz="1400">
                <a:ea typeface="楷体_GB2312" pitchFamily="49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charset="0"/>
        <a:buChar char="l"/>
        <a:defRPr sz="3200" b="1">
          <a:solidFill>
            <a:schemeClr val="tx2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SzPct val="55000"/>
        <a:buFont typeface="Wingdings" panose="05000000000000000000" pitchFamily="2" charset="2"/>
        <a:buChar char="n"/>
        <a:defRPr sz="2800" b="1">
          <a:solidFill>
            <a:srgbClr val="00B050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628C8"/>
        </a:buClr>
        <a:buSzPct val="50000"/>
        <a:buFont typeface="Wingdings" panose="05000000000000000000" pitchFamily="2" charset="2"/>
        <a:buChar char="u"/>
        <a:defRPr sz="2400" b="1">
          <a:solidFill>
            <a:srgbClr val="D628C8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p"/>
        <a:defRPr sz="2200" b="1">
          <a:solidFill>
            <a:srgbClr val="FFC000"/>
          </a:solidFill>
          <a:latin typeface="+mn-lt"/>
          <a:ea typeface="+mn-ea"/>
          <a:cs typeface="楷体_GB2312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None/>
        <a:defRPr sz="2200" b="1">
          <a:solidFill>
            <a:srgbClr val="00B050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Rectangle 2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933575"/>
          </a:xfrm>
        </p:spPr>
        <p:txBody>
          <a:bodyPr vert="horz"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zh-CN" altLang="en-US" sz="6000" b="1" dirty="0"/>
              <a:t>通信原理</a:t>
            </a:r>
            <a:r>
              <a:rPr lang="en-US" altLang="zh-CN" sz="6000" dirty="0"/>
              <a:t> </a:t>
            </a:r>
            <a:endParaRPr lang="en-US" altLang="zh-CN" sz="6000" dirty="0"/>
          </a:p>
        </p:txBody>
      </p:sp>
      <p:sp>
        <p:nvSpPr>
          <p:cNvPr id="2050" name="Rectangle 3"/>
          <p:cNvSpPr>
            <a:spLocks noGrp="1"/>
          </p:cNvSpPr>
          <p:nvPr>
            <p:ph type="subTitle" idx="1"/>
          </p:nvPr>
        </p:nvSpPr>
        <p:spPr>
          <a:xfrm>
            <a:off x="1266825" y="3429000"/>
            <a:ext cx="6400800" cy="1752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SzPct val="60000"/>
            </a:pPr>
            <a:r>
              <a:rPr lang="zh-CN" altLang="en-US" dirty="0">
                <a:latin typeface="+mn-lt"/>
                <a:ea typeface="+mn-ea"/>
                <a:cs typeface="楷体_GB2312"/>
              </a:rPr>
              <a:t> </a:t>
            </a:r>
            <a:endParaRPr lang="zh-CN" altLang="en-US" dirty="0">
              <a:latin typeface="+mn-lt"/>
              <a:ea typeface="+mn-ea"/>
              <a:cs typeface="楷体_GB2312"/>
            </a:endParaRPr>
          </a:p>
          <a:p>
            <a:pPr eaLnBrk="1" hangingPunct="1">
              <a:lnSpc>
                <a:spcPct val="90000"/>
              </a:lnSpc>
              <a:buSzPct val="60000"/>
            </a:pPr>
            <a:r>
              <a:rPr lang="zh-CN" altLang="en-US" dirty="0">
                <a:latin typeface="+mn-lt"/>
                <a:ea typeface="+mn-ea"/>
                <a:cs typeface="楷体_GB2312"/>
              </a:rPr>
              <a:t>佘丽</a:t>
            </a:r>
            <a:endParaRPr lang="zh-CN" altLang="en-US" dirty="0">
              <a:latin typeface="+mn-lt"/>
              <a:ea typeface="+mn-ea"/>
              <a:cs typeface="楷体_GB2312"/>
            </a:endParaRPr>
          </a:p>
          <a:p>
            <a:pPr eaLnBrk="1" hangingPunct="1">
              <a:lnSpc>
                <a:spcPct val="90000"/>
              </a:lnSpc>
              <a:buSzPct val="60000"/>
            </a:pPr>
            <a:r>
              <a:rPr lang="en-US" altLang="zh-CN" sz="2000" dirty="0">
                <a:latin typeface="+mn-lt"/>
                <a:ea typeface="+mn-ea"/>
                <a:cs typeface="楷体_GB2312"/>
              </a:rPr>
              <a:t>E-mail</a:t>
            </a:r>
            <a:r>
              <a:rPr lang="zh-CN" altLang="en-US" sz="2000" dirty="0">
                <a:latin typeface="+mn-lt"/>
                <a:ea typeface="+mn-ea"/>
                <a:cs typeface="楷体_GB2312"/>
              </a:rPr>
              <a:t>：</a:t>
            </a:r>
            <a:r>
              <a:rPr lang="en-US" altLang="zh-CN" sz="2000" dirty="0">
                <a:latin typeface="+mn-lt"/>
                <a:ea typeface="+mn-ea"/>
                <a:cs typeface="楷体_GB2312"/>
              </a:rPr>
              <a:t>sheli@cqut.edu.cn</a:t>
            </a:r>
            <a:endParaRPr lang="en-US" altLang="zh-CN" sz="2000" dirty="0">
              <a:latin typeface="+mn-lt"/>
              <a:ea typeface="+mn-ea"/>
              <a:cs typeface="楷体_GB2312"/>
            </a:endParaRPr>
          </a:p>
          <a:p>
            <a:pPr eaLnBrk="1" hangingPunct="1">
              <a:lnSpc>
                <a:spcPct val="90000"/>
              </a:lnSpc>
              <a:buSzPct val="60000"/>
            </a:pPr>
            <a:r>
              <a:rPr lang="zh-CN" altLang="en-US" sz="2000" dirty="0">
                <a:latin typeface="+mn-lt"/>
                <a:ea typeface="+mn-ea"/>
                <a:cs typeface="楷体_GB2312"/>
              </a:rPr>
              <a:t>电话：</a:t>
            </a:r>
            <a:r>
              <a:rPr lang="en-US" altLang="zh-CN" sz="2000" dirty="0">
                <a:latin typeface="+mn-lt"/>
                <a:ea typeface="+mn-ea"/>
                <a:cs typeface="楷体_GB2312"/>
              </a:rPr>
              <a:t>13883428131</a:t>
            </a:r>
            <a:endParaRPr lang="en-US" altLang="zh-CN" sz="2000" dirty="0"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参考书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927100" y="1695450"/>
            <a:ext cx="8216900" cy="516255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《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通信原理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第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版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)》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周炯槃等编著 北京邮电大学出版社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《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通信原理与应用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曹志刚 高等教育出版社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101725" y="1381125"/>
            <a:ext cx="8042275" cy="5476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通信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=</a:t>
            </a: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信息的传输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通信的一般原理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以电信号为物理载体的通信系统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</p:txBody>
      </p:sp>
      <p:sp>
        <p:nvSpPr>
          <p:cNvPr id="21506" name="Rectangle 4"/>
          <p:cNvSpPr/>
          <p:nvPr/>
        </p:nvSpPr>
        <p:spPr>
          <a:xfrm>
            <a:off x="2301875" y="2908300"/>
            <a:ext cx="1931988" cy="4730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加载于信号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3" name="Line 13"/>
          <p:cNvSpPr/>
          <p:nvPr/>
        </p:nvSpPr>
        <p:spPr>
          <a:xfrm>
            <a:off x="1654175" y="3144838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" name="Line 13"/>
          <p:cNvSpPr/>
          <p:nvPr/>
        </p:nvSpPr>
        <p:spPr>
          <a:xfrm>
            <a:off x="4234180" y="3145155"/>
            <a:ext cx="1178560" cy="12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" name="Rectangle 4"/>
          <p:cNvSpPr/>
          <p:nvPr/>
        </p:nvSpPr>
        <p:spPr>
          <a:xfrm>
            <a:off x="5412740" y="2910205"/>
            <a:ext cx="1750060" cy="47117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提取信息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Line 13"/>
          <p:cNvSpPr/>
          <p:nvPr/>
        </p:nvSpPr>
        <p:spPr>
          <a:xfrm>
            <a:off x="7162800" y="3144838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18" name="Text Box 18"/>
          <p:cNvSpPr txBox="1"/>
          <p:nvPr/>
        </p:nvSpPr>
        <p:spPr>
          <a:xfrm>
            <a:off x="1193800" y="2687638"/>
            <a:ext cx="69215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信息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18"/>
          <p:cNvSpPr txBox="1"/>
          <p:nvPr/>
        </p:nvSpPr>
        <p:spPr>
          <a:xfrm>
            <a:off x="4208780" y="2687320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传送信号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18"/>
          <p:cNvSpPr txBox="1"/>
          <p:nvPr/>
        </p:nvSpPr>
        <p:spPr>
          <a:xfrm>
            <a:off x="7231063" y="2651125"/>
            <a:ext cx="693737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信息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69925" y="4525963"/>
            <a:ext cx="1093788" cy="4540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信源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7"/>
          <p:cNvSpPr/>
          <p:nvPr/>
        </p:nvSpPr>
        <p:spPr>
          <a:xfrm>
            <a:off x="2305050" y="4525963"/>
            <a:ext cx="1187450" cy="4905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发送设备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8"/>
          <p:cNvSpPr/>
          <p:nvPr/>
        </p:nvSpPr>
        <p:spPr>
          <a:xfrm>
            <a:off x="4140200" y="4525963"/>
            <a:ext cx="938213" cy="4905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信道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Rectangle 9"/>
          <p:cNvSpPr/>
          <p:nvPr/>
        </p:nvSpPr>
        <p:spPr>
          <a:xfrm>
            <a:off x="5649913" y="4525963"/>
            <a:ext cx="1223962" cy="4905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接收设备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10"/>
          <p:cNvSpPr/>
          <p:nvPr/>
        </p:nvSpPr>
        <p:spPr>
          <a:xfrm>
            <a:off x="7369175" y="4525963"/>
            <a:ext cx="1047750" cy="4905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信宿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Line 12"/>
          <p:cNvSpPr/>
          <p:nvPr/>
        </p:nvSpPr>
        <p:spPr>
          <a:xfrm>
            <a:off x="1763713" y="4752975"/>
            <a:ext cx="542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Line 13"/>
          <p:cNvSpPr/>
          <p:nvPr/>
        </p:nvSpPr>
        <p:spPr>
          <a:xfrm>
            <a:off x="3492500" y="4752975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14" name="Line 14"/>
          <p:cNvSpPr/>
          <p:nvPr/>
        </p:nvSpPr>
        <p:spPr>
          <a:xfrm>
            <a:off x="5078413" y="4752975"/>
            <a:ext cx="5715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15" name="Line 15"/>
          <p:cNvSpPr/>
          <p:nvPr/>
        </p:nvSpPr>
        <p:spPr>
          <a:xfrm>
            <a:off x="6873875" y="4752975"/>
            <a:ext cx="495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Text Box 18"/>
          <p:cNvSpPr txBox="1"/>
          <p:nvPr/>
        </p:nvSpPr>
        <p:spPr>
          <a:xfrm>
            <a:off x="2425700" y="5181600"/>
            <a:ext cx="6429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调制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0" name="Text Box 20"/>
          <p:cNvSpPr txBox="1"/>
          <p:nvPr/>
        </p:nvSpPr>
        <p:spPr>
          <a:xfrm>
            <a:off x="5849938" y="5165725"/>
            <a:ext cx="6429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解调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4" grpId="0" bldLvl="0" animBg="1"/>
      <p:bldP spid="21518" grpId="0"/>
      <p:bldP spid="6" grpId="0"/>
      <p:bldP spid="7" grpId="0"/>
      <p:bldP spid="8" grpId="0" animBg="1"/>
      <p:bldP spid="21507" grpId="0" animBg="1"/>
      <p:bldP spid="21508" grpId="0" animBg="1"/>
      <p:bldP spid="21509" grpId="0" animBg="1"/>
      <p:bldP spid="21510" grpId="0" animBg="1"/>
      <p:bldP spid="10" grpId="0"/>
      <p:bldP spid="215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/>
              <a:t>信源</a:t>
            </a:r>
            <a:endParaRPr lang="zh-CN" altLang="en-US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1128713" y="1366838"/>
            <a:ext cx="7291388" cy="5035550"/>
          </a:xfrm>
        </p:spPr>
        <p:txBody>
          <a:bodyPr anchor="t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模拟信源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5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各种传感器的输出，其存在形式一般是基带信号</a:t>
            </a:r>
            <a:endParaRPr kumimoji="0" lang="zh-CN" altLang="en-US" sz="28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数字信源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5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电脑、手机中存储的比特</a:t>
            </a:r>
            <a:endParaRPr kumimoji="0" lang="zh-CN" altLang="en-US" sz="28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+mn-lt"/>
              <a:ea typeface="+mn-ea"/>
              <a:cs typeface="楷体_GB231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  <a:sym typeface="+mn-ea"/>
              </a:rPr>
              <a:t>第6章 模拟信号的数字传输</a:t>
            </a:r>
            <a:endParaRPr kumimoji="0" lang="zh-CN" altLang="en-US" sz="32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/>
              <a:t>信道</a:t>
            </a:r>
            <a:endParaRPr lang="zh-CN" altLang="en-US"/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1128713" y="1366838"/>
            <a:ext cx="7291388" cy="5035550"/>
          </a:xfrm>
        </p:spPr>
        <p:txBody>
          <a:bodyPr anchor="t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基带信道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5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一般可建模为低通型滤波器</a:t>
            </a:r>
            <a:endParaRPr kumimoji="0" lang="zh-CN" altLang="en-US" sz="28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频带信道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5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一般可建模为带通型滤波器</a:t>
            </a:r>
            <a:endParaRPr kumimoji="0" lang="zh-CN" altLang="en-US" sz="28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+mn-lt"/>
              <a:ea typeface="+mn-ea"/>
              <a:cs typeface="楷体_GB231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  <a:sym typeface="+mn-ea"/>
              </a:rPr>
              <a:t>第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  <a:sym typeface="+mn-ea"/>
              </a:rPr>
              <a:t>3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楷体_GB2312"/>
                <a:sym typeface="+mn-ea"/>
              </a:rPr>
              <a:t>章 信道与噪声</a:t>
            </a:r>
            <a:endParaRPr kumimoji="0" lang="zh-CN" altLang="en-US" sz="32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55000"/>
              <a:buFont typeface="Wingdings" panose="05000000000000000000" pitchFamily="2" charset="2"/>
              <a:buNone/>
            </a:pPr>
            <a:endParaRPr kumimoji="0" lang="zh-CN" altLang="en-US" sz="3200" b="1" i="0" u="none" strike="noStrike" kern="0" cap="none" spc="0" normalizeH="0" baseline="0" noProof="1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主要教学内容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990600" y="1367155"/>
            <a:ext cx="8055610" cy="50355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模拟基带传输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</a:rPr>
              <a:t>主要涉及电路方面的知识，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                                   没有太多通信的原理问题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模拟频带传输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</a:rPr>
              <a:t>第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</a:rPr>
              <a:t>4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</a:rPr>
              <a:t>章   模拟调制系统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数字基带传输</a:t>
            </a: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  <a:sym typeface="+mn-ea"/>
              </a:rPr>
              <a:t>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第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5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章   数字基带传输系统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数字频带传输</a:t>
            </a:r>
            <a:r>
              <a:rPr kumimoji="0" lang="zh-CN" altLang="en-US" sz="3200" b="1" i="0" u="none" strike="noStrike" kern="0" cap="none" spc="0" normalizeH="0" baseline="0" noProof="1" dirty="0">
                <a:solidFill>
                  <a:srgbClr val="002060"/>
                </a:solidFill>
                <a:latin typeface="+mn-lt"/>
                <a:ea typeface="+mn-ea"/>
                <a:cs typeface="楷体_GB2312"/>
                <a:sym typeface="+mn-ea"/>
              </a:rPr>
              <a:t>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第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7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楷体_GB2312"/>
                <a:sym typeface="+mn-ea"/>
              </a:rPr>
              <a:t>章   数字频带传输系统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                           第9章   现代数字调制解调技术</a:t>
            </a:r>
            <a:endParaRPr kumimoji="0" lang="zh-CN" altLang="en-US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第8章  数字信号的最佳接收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ym typeface="+mn-ea"/>
              </a:rPr>
              <a:t>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第10章 复用和数字复接技术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第11章 同步原理</a:t>
            </a:r>
            <a:endParaRPr kumimoji="0" lang="zh-CN" altLang="en-US" sz="3200" b="1" i="0" u="none" strike="noStrike" kern="0" cap="none" spc="0" normalizeH="0" baseline="0" noProof="1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先修课程</a:t>
            </a:r>
            <a:endParaRPr lang="zh-CN" altLang="en-US"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1152525" y="1600200"/>
            <a:ext cx="7616825" cy="182880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信号与系统  </a:t>
            </a:r>
            <a:r>
              <a:rPr lang="zh-CN" altLang="en-US" sz="2800" dirty="0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确定信号分析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概率论与数理统计  </a:t>
            </a:r>
            <a:r>
              <a:rPr lang="zh-CN" altLang="en-US" sz="2800" dirty="0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第</a:t>
            </a:r>
            <a:r>
              <a:rPr lang="en-US" altLang="zh-CN" sz="2800" dirty="0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2</a:t>
            </a:r>
            <a:r>
              <a:rPr lang="zh-CN" altLang="en-US" sz="2800" dirty="0">
                <a:solidFill>
                  <a:srgbClr val="007254"/>
                </a:solidFill>
                <a:latin typeface="+mn-lt"/>
                <a:ea typeface="+mn-ea"/>
                <a:cs typeface="楷体_GB2312"/>
              </a:rPr>
              <a:t>章 随机信号分析</a:t>
            </a:r>
            <a:endParaRPr lang="zh-CN" altLang="en-US" sz="2800" dirty="0">
              <a:solidFill>
                <a:srgbClr val="007254"/>
              </a:solidFill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3"/>
          <p:cNvSpPr>
            <a:spLocks noGrp="1"/>
          </p:cNvSpPr>
          <p:nvPr>
            <p:ph idx="1"/>
          </p:nvPr>
        </p:nvSpPr>
        <p:spPr>
          <a:xfrm>
            <a:off x="1152525" y="1600200"/>
            <a:ext cx="7616825" cy="438150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本课着重于通信问题的数学原理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但注意：数学本身不是本课的目的，我们借助数学的模型和工具来描述通信中的概念、原理、关系、方法。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课程中的一切框图是表达原理、概念、思路的示意图，不是电路设计图。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仿真实验对理解本课程所述的基本原理非常有帮助。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1108075" y="1600200"/>
            <a:ext cx="7856538" cy="4530725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闭卷考试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总成绩 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=闭卷考试成绩70 %</a:t>
            </a:r>
            <a:endParaRPr lang="en-US" altLang="zh-CN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  <a:buNone/>
            </a:pP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                 +平时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成绩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30 %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平时成绩包括课堂表现（考勤）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(10%)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、课堂作业</a:t>
            </a:r>
            <a:r>
              <a:rPr lang="en-US" altLang="zh-CN" dirty="0">
                <a:sym typeface="+mn-ea"/>
              </a:rPr>
              <a:t>(10%)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和课后作业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(10%)</a:t>
            </a:r>
            <a:endParaRPr lang="en-US" altLang="zh-CN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  <a:p>
            <a:pPr eaLnBrk="1" hangingPunct="1">
              <a:buSzPct val="60000"/>
            </a:pP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缺席课程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1/3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，取消考试资格。</a:t>
            </a:r>
            <a:endParaRPr lang="en-US" altLang="zh-CN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教材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《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现代通信原理与技术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+mn-lt"/>
                <a:ea typeface="+mn-ea"/>
                <a:cs typeface="楷体_GB2312"/>
              </a:rPr>
              <a:t>，张辉，曹丽娜；西安电子科技大学出版社。</a:t>
            </a:r>
            <a:endParaRPr lang="zh-CN" altLang="en-US" dirty="0">
              <a:solidFill>
                <a:srgbClr val="002060"/>
              </a:solidFill>
              <a:latin typeface="+mn-lt"/>
              <a:ea typeface="+mn-ea"/>
              <a:cs typeface="楷体_GB2312"/>
            </a:endParaRPr>
          </a:p>
        </p:txBody>
      </p:sp>
      <p:pic>
        <p:nvPicPr>
          <p:cNvPr id="10243" name="Picture 5" descr="现代通信原理与技术（第三版） “十二五”"/>
          <p:cNvPicPr>
            <a:picLocks noChangeAspect="1"/>
          </p:cNvPicPr>
          <p:nvPr/>
        </p:nvPicPr>
        <p:blipFill>
          <a:blip r:embed="rId1"/>
          <a:srcRect l="37001" t="32001" r="37000" b="33000"/>
          <a:stretch>
            <a:fillRect/>
          </a:stretch>
        </p:blipFill>
        <p:spPr>
          <a:xfrm>
            <a:off x="3430588" y="2667000"/>
            <a:ext cx="2208212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782</Words>
  <Application>WPS 演示</Application>
  <PresentationFormat>全屏显示(4:3)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楷体_GB2312</vt:lpstr>
      <vt:lpstr>Times New Roman</vt:lpstr>
      <vt:lpstr>隶书</vt:lpstr>
      <vt:lpstr>Wingdings</vt:lpstr>
      <vt:lpstr>楷体_GB2312</vt:lpstr>
      <vt:lpstr>新宋体</vt:lpstr>
      <vt:lpstr>微软雅黑</vt:lpstr>
      <vt:lpstr>Arial Unicode MS</vt:lpstr>
      <vt:lpstr>Calibri</vt:lpstr>
      <vt:lpstr>主题1</vt:lpstr>
      <vt:lpstr>通信原理 </vt:lpstr>
      <vt:lpstr>PowerPoint 演示文稿</vt:lpstr>
      <vt:lpstr>信源</vt:lpstr>
      <vt:lpstr>信道</vt:lpstr>
      <vt:lpstr>主要教学内容</vt:lpstr>
      <vt:lpstr>先修课程</vt:lpstr>
      <vt:lpstr>PowerPoint 演示文稿</vt:lpstr>
      <vt:lpstr>考核方式</vt:lpstr>
      <vt:lpstr>教材</vt:lpstr>
      <vt:lpstr>参考书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Mzc</cp:lastModifiedBy>
  <cp:revision>40</cp:revision>
  <dcterms:created xsi:type="dcterms:W3CDTF">2018-09-09T06:34:00Z</dcterms:created>
  <dcterms:modified xsi:type="dcterms:W3CDTF">2022-09-05T07:07:05Z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2052-10.8.2.6986</vt:lpwstr>
  </property>
</Properties>
</file>