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85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3" r:id="rId28"/>
    <p:sldId id="284" r:id="rId29"/>
    <p:sldId id="473" r:id="rId30"/>
    <p:sldId id="474" r:id="rId31"/>
    <p:sldId id="475" r:id="rId32"/>
    <p:sldId id="553" r:id="rId33"/>
    <p:sldId id="287" r:id="rId34"/>
    <p:sldId id="288" r:id="rId35"/>
    <p:sldId id="289" r:id="rId36"/>
    <p:sldId id="551" r:id="rId37"/>
    <p:sldId id="552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634" r:id="rId60"/>
    <p:sldId id="554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556" r:id="rId72"/>
    <p:sldId id="555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76" r:id="rId104"/>
    <p:sldId id="377" r:id="rId105"/>
    <p:sldId id="378" r:id="rId106"/>
    <p:sldId id="379" r:id="rId107"/>
    <p:sldId id="380" r:id="rId108"/>
    <p:sldId id="372" r:id="rId109"/>
    <p:sldId id="373" r:id="rId110"/>
    <p:sldId id="374" r:id="rId111"/>
    <p:sldId id="375" r:id="rId112"/>
    <p:sldId id="472" r:id="rId113"/>
  </p:sldIdLst>
  <p:sldSz cx="9144000" cy="6858000" type="screen4x3"/>
  <p:notesSz cx="6858000" cy="9144000"/>
  <p:custDataLst>
    <p:tags r:id="rId118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2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yp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707"/>
  </p:normalViewPr>
  <p:slideViewPr>
    <p:cSldViewPr showGuides="1">
      <p:cViewPr varScale="1">
        <p:scale>
          <a:sx n="49" d="100"/>
          <a:sy n="49" d="100"/>
        </p:scale>
        <p:origin x="-1291" y="-77"/>
      </p:cViewPr>
      <p:guideLst>
        <p:guide orient="horz" pos="2254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16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8" Type="http://schemas.openxmlformats.org/officeDocument/2006/relationships/tags" Target="tags/tag151.xml"/><Relationship Id="rId117" Type="http://schemas.openxmlformats.org/officeDocument/2006/relationships/commentAuthors" Target="commentAuthors.xml"/><Relationship Id="rId116" Type="http://schemas.openxmlformats.org/officeDocument/2006/relationships/tableStyles" Target="tableStyles.xml"/><Relationship Id="rId115" Type="http://schemas.openxmlformats.org/officeDocument/2006/relationships/viewProps" Target="viewProps.xml"/><Relationship Id="rId114" Type="http://schemas.openxmlformats.org/officeDocument/2006/relationships/presProps" Target="presProps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75A96-4B34-45F0-AC93-19F1FCF4BE60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/>
      <dgm:spPr/>
      <dgm:t>
        <a:bodyPr/>
        <a:lstStyle/>
        <a:p>
          <a:endParaRPr lang="zh-CN" altLang="en-US"/>
        </a:p>
      </dgm:t>
    </dgm:pt>
    <dgm:pt modelId="{51F34CC8-524F-46BF-8358-B9074C22D087}">
      <dgm:prSet phldr="0" custT="0"/>
      <dgm:spPr/>
      <dgm:t>
        <a:bodyPr vert="horz" wrap="square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mtClean="0">
              <a:solidFill>
                <a:schemeClr val="tx1"/>
              </a:solidFill>
            </a:rPr>
            <a:t>4.1 </a:t>
          </a:r>
          <a:r>
            <a:rPr lang="zh-CN" b="1" smtClean="0">
              <a:solidFill>
                <a:schemeClr val="tx1"/>
              </a:solidFill>
            </a:rPr>
            <a:t>幅度调制（线性调制）的原理</a:t>
          </a:r>
          <a:r>
            <a:rPr lang="zh-CN" b="1" smtClean="0">
              <a:solidFill>
                <a:schemeClr val="tx1"/>
              </a:solidFill>
            </a:rPr>
            <a:t/>
          </a:r>
          <a:endParaRPr lang="zh-CN" b="1" smtClean="0">
            <a:solidFill>
              <a:schemeClr val="tx1"/>
            </a:solidFill>
          </a:endParaRPr>
        </a:p>
      </dgm:t>
    </dgm:pt>
    <dgm:pt modelId="{D3C42F58-7557-4373-A1F8-140A1EB168EE}" cxnId="{DD2CF203-C8E0-4A05-B3FE-47151A2CFCDD}" type="parTrans">
      <dgm:prSet/>
      <dgm:spPr/>
      <dgm:t>
        <a:bodyPr/>
        <a:lstStyle/>
        <a:p>
          <a:endParaRPr lang="zh-CN" altLang="en-US"/>
        </a:p>
      </dgm:t>
    </dgm:pt>
    <dgm:pt modelId="{AC1523A4-9FD6-47B4-A3D3-4CBE4A753BA2}" cxnId="{DD2CF203-C8E0-4A05-B3FE-47151A2CFCDD}" type="sibTrans">
      <dgm:prSet/>
      <dgm:spPr/>
      <dgm:t>
        <a:bodyPr/>
        <a:lstStyle/>
        <a:p>
          <a:endParaRPr lang="zh-CN" altLang="en-US"/>
        </a:p>
      </dgm:t>
    </dgm:pt>
    <dgm:pt modelId="{5CC8A041-45CD-4583-A4A8-9E5D7731621F}">
      <dgm:prSet phldr="0" custT="0"/>
      <dgm:spPr/>
      <dgm:t>
        <a:bodyPr vert="horz" wrap="square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mtClean="0">
              <a:solidFill>
                <a:schemeClr val="tx1"/>
              </a:solidFill>
            </a:rPr>
            <a:t>4.2 </a:t>
          </a:r>
          <a:r>
            <a:rPr lang="zh-CN" b="1" smtClean="0">
              <a:solidFill>
                <a:schemeClr val="tx1"/>
              </a:solidFill>
            </a:rPr>
            <a:t>线性调制系统的抗噪声性能</a:t>
          </a:r>
          <a:r>
            <a:rPr lang="zh-CN" b="1" smtClean="0">
              <a:solidFill>
                <a:schemeClr val="tx1"/>
              </a:solidFill>
            </a:rPr>
            <a:t/>
          </a:r>
          <a:endParaRPr lang="zh-CN" b="1" smtClean="0">
            <a:solidFill>
              <a:schemeClr val="tx1"/>
            </a:solidFill>
          </a:endParaRPr>
        </a:p>
      </dgm:t>
    </dgm:pt>
    <dgm:pt modelId="{F06016CF-29F7-4714-B3BD-0E89F3CFFE58}" cxnId="{273FA627-7AB1-44F1-A715-FA734EAAC281}" type="parTrans">
      <dgm:prSet/>
      <dgm:spPr/>
      <dgm:t>
        <a:bodyPr/>
        <a:lstStyle/>
        <a:p>
          <a:endParaRPr lang="zh-CN" altLang="en-US"/>
        </a:p>
      </dgm:t>
    </dgm:pt>
    <dgm:pt modelId="{E65CD8D3-BC35-47A8-AB54-CF045918EFB4}" cxnId="{273FA627-7AB1-44F1-A715-FA734EAAC281}" type="sibTrans">
      <dgm:prSet/>
      <dgm:spPr/>
      <dgm:t>
        <a:bodyPr/>
        <a:lstStyle/>
        <a:p>
          <a:endParaRPr lang="zh-CN" altLang="en-US"/>
        </a:p>
      </dgm:t>
    </dgm:pt>
    <dgm:pt modelId="{F1290C57-556B-4574-83A9-7DE4188A3240}">
      <dgm:prSet phldr="0" custT="0"/>
      <dgm:spPr/>
      <dgm:t>
        <a:bodyPr vert="horz" wrap="square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mtClean="0">
              <a:solidFill>
                <a:schemeClr val="tx1"/>
              </a:solidFill>
            </a:rPr>
            <a:t>4.3 </a:t>
          </a:r>
          <a:r>
            <a:rPr lang="zh-CN" b="1" smtClean="0">
              <a:solidFill>
                <a:schemeClr val="tx1"/>
              </a:solidFill>
            </a:rPr>
            <a:t>非线性调制（角度调制）的原理</a:t>
          </a:r>
          <a:r>
            <a:rPr lang="zh-CN" b="1" smtClean="0">
              <a:solidFill>
                <a:schemeClr val="tx1"/>
              </a:solidFill>
            </a:rPr>
            <a:t/>
          </a:r>
          <a:endParaRPr lang="zh-CN" b="1" smtClean="0">
            <a:solidFill>
              <a:schemeClr val="tx1"/>
            </a:solidFill>
          </a:endParaRPr>
        </a:p>
      </dgm:t>
    </dgm:pt>
    <dgm:pt modelId="{358CFF06-2BA8-49C9-8737-A0F7CDA62231}" cxnId="{1645929E-9EDF-4673-AE91-9C74656CD94C}" type="parTrans">
      <dgm:prSet/>
      <dgm:spPr/>
      <dgm:t>
        <a:bodyPr/>
        <a:lstStyle/>
        <a:p>
          <a:endParaRPr lang="zh-CN" altLang="en-US"/>
        </a:p>
      </dgm:t>
    </dgm:pt>
    <dgm:pt modelId="{4D1C09CC-A72E-4958-BC9A-74B661275458}" cxnId="{1645929E-9EDF-4673-AE91-9C74656CD94C}" type="sibTrans">
      <dgm:prSet/>
      <dgm:spPr/>
      <dgm:t>
        <a:bodyPr/>
        <a:lstStyle/>
        <a:p>
          <a:endParaRPr lang="zh-CN" altLang="en-US"/>
        </a:p>
      </dgm:t>
    </dgm:pt>
    <dgm:pt modelId="{3656C86A-E658-44E3-AEA7-0986D147D72C}">
      <dgm:prSet phldr="0" custT="0"/>
      <dgm:spPr/>
      <dgm:t>
        <a:bodyPr vert="horz" wrap="square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mtClean="0">
              <a:solidFill>
                <a:schemeClr val="tx1"/>
              </a:solidFill>
            </a:rPr>
            <a:t>4.4 </a:t>
          </a:r>
          <a:r>
            <a:rPr lang="zh-CN" b="1" smtClean="0">
              <a:solidFill>
                <a:schemeClr val="tx1"/>
              </a:solidFill>
            </a:rPr>
            <a:t>调频系统的抗噪声性能</a:t>
          </a:r>
          <a:r>
            <a:rPr lang="zh-CN" b="1" smtClean="0">
              <a:solidFill>
                <a:schemeClr val="tx1"/>
              </a:solidFill>
            </a:rPr>
            <a:t/>
          </a:r>
          <a:endParaRPr lang="zh-CN" b="1" smtClean="0">
            <a:solidFill>
              <a:schemeClr val="tx1"/>
            </a:solidFill>
          </a:endParaRPr>
        </a:p>
      </dgm:t>
    </dgm:pt>
    <dgm:pt modelId="{97AA9039-3A55-45AB-A404-A02A7CA48E3F}" cxnId="{CF7036F6-48DC-4A30-8F0F-1A61A41A47E5}" type="parTrans">
      <dgm:prSet/>
      <dgm:spPr/>
      <dgm:t>
        <a:bodyPr/>
        <a:lstStyle/>
        <a:p>
          <a:endParaRPr lang="zh-CN" altLang="en-US"/>
        </a:p>
      </dgm:t>
    </dgm:pt>
    <dgm:pt modelId="{B0D7B40F-3F70-46E8-9B3A-B8AFE8CF1F80}" cxnId="{CF7036F6-48DC-4A30-8F0F-1A61A41A47E5}" type="sibTrans">
      <dgm:prSet/>
      <dgm:spPr/>
      <dgm:t>
        <a:bodyPr/>
        <a:lstStyle/>
        <a:p>
          <a:endParaRPr lang="zh-CN" altLang="en-US"/>
        </a:p>
      </dgm:t>
    </dgm:pt>
    <dgm:pt modelId="{1BEECA14-1601-47BF-B990-C693869E033E}">
      <dgm:prSet phldr="0" custT="0"/>
      <dgm:spPr/>
      <dgm:t>
        <a:bodyPr vert="horz" wrap="square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mtClean="0">
              <a:solidFill>
                <a:schemeClr val="tx1"/>
              </a:solidFill>
            </a:rPr>
            <a:t>4.5 </a:t>
          </a:r>
          <a:r>
            <a:rPr lang="zh-CN" b="1" smtClean="0">
              <a:solidFill>
                <a:schemeClr val="tx1"/>
              </a:solidFill>
            </a:rPr>
            <a:t>各种模拟调制系统的比较</a:t>
          </a:r>
          <a:r>
            <a:rPr lang="zh-CN" b="1" smtClean="0">
              <a:solidFill>
                <a:schemeClr val="tx1"/>
              </a:solidFill>
            </a:rPr>
            <a:t/>
          </a:r>
          <a:endParaRPr lang="zh-CN" b="1" smtClean="0">
            <a:solidFill>
              <a:schemeClr val="tx1"/>
            </a:solidFill>
          </a:endParaRPr>
        </a:p>
      </dgm:t>
    </dgm:pt>
    <dgm:pt modelId="{7FD1042D-76BB-4636-9337-FCCAD05051CC}" cxnId="{11B20214-E5C0-4630-865D-2650DC7F2A69}" type="parTrans">
      <dgm:prSet/>
      <dgm:spPr/>
      <dgm:t>
        <a:bodyPr/>
        <a:lstStyle/>
        <a:p>
          <a:endParaRPr lang="zh-CN" altLang="en-US"/>
        </a:p>
      </dgm:t>
    </dgm:pt>
    <dgm:pt modelId="{B38771E3-C0C1-4125-8E8E-9DC08A3B7BA8}" cxnId="{11B20214-E5C0-4630-865D-2650DC7F2A69}" type="sibTrans">
      <dgm:prSet/>
      <dgm:spPr/>
      <dgm:t>
        <a:bodyPr/>
        <a:lstStyle/>
        <a:p>
          <a:endParaRPr lang="zh-CN" altLang="en-US"/>
        </a:p>
      </dgm:t>
    </dgm:pt>
    <dgm:pt modelId="{585F700A-5CAB-4152-A75D-F1BA98CCBCDB}" type="pres">
      <dgm:prSet presAssocID="{ECA75A96-4B34-45F0-AC93-19F1FCF4BE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8B4FA6-0490-4BE0-B285-DC0B3A72E5DB}" type="pres">
      <dgm:prSet presAssocID="{51F34CC8-524F-46BF-8358-B9074C22D08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774166-17F3-40CC-B788-91723BFD5411}" type="pres">
      <dgm:prSet presAssocID="{AC1523A4-9FD6-47B4-A3D3-4CBE4A753BA2}" presName="spacer" presStyleCnt="0"/>
      <dgm:spPr/>
    </dgm:pt>
    <dgm:pt modelId="{235E3C1E-2181-41DC-A269-E673FDF40B61}" type="pres">
      <dgm:prSet presAssocID="{5CC8A041-45CD-4583-A4A8-9E5D7731621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F774F0-E8B9-4287-ACD6-E6AE0C3D77AF}" type="pres">
      <dgm:prSet presAssocID="{E65CD8D3-BC35-47A8-AB54-CF045918EFB4}" presName="spacer" presStyleCnt="0"/>
      <dgm:spPr/>
    </dgm:pt>
    <dgm:pt modelId="{FCCB6A61-4679-4F62-B0A8-DC24319EFD1B}" type="pres">
      <dgm:prSet presAssocID="{F1290C57-556B-4574-83A9-7DE4188A324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57BD4-97BE-4C4E-952A-DC4CC4179AEC}" type="pres">
      <dgm:prSet presAssocID="{4D1C09CC-A72E-4958-BC9A-74B661275458}" presName="spacer" presStyleCnt="0"/>
      <dgm:spPr/>
    </dgm:pt>
    <dgm:pt modelId="{43EA2D75-1F8F-435B-AD7E-D083D3757709}" type="pres">
      <dgm:prSet presAssocID="{3656C86A-E658-44E3-AEA7-0986D147D72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8C3EA1-23D6-4FE7-8C18-B62119AFB0FE}" type="pres">
      <dgm:prSet presAssocID="{B0D7B40F-3F70-46E8-9B3A-B8AFE8CF1F80}" presName="spacer" presStyleCnt="0"/>
      <dgm:spPr/>
    </dgm:pt>
    <dgm:pt modelId="{FC779992-F92D-46D7-8684-B96FEACA89E5}" type="pres">
      <dgm:prSet presAssocID="{1BEECA14-1601-47BF-B990-C693869E033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2CF203-C8E0-4A05-B3FE-47151A2CFCDD}" srcId="{ECA75A96-4B34-45F0-AC93-19F1FCF4BE60}" destId="{51F34CC8-524F-46BF-8358-B9074C22D087}" srcOrd="0" destOrd="0" parTransId="{D3C42F58-7557-4373-A1F8-140A1EB168EE}" sibTransId="{AC1523A4-9FD6-47B4-A3D3-4CBE4A753BA2}"/>
    <dgm:cxn modelId="{273FA627-7AB1-44F1-A715-FA734EAAC281}" srcId="{ECA75A96-4B34-45F0-AC93-19F1FCF4BE60}" destId="{5CC8A041-45CD-4583-A4A8-9E5D7731621F}" srcOrd="1" destOrd="0" parTransId="{F06016CF-29F7-4714-B3BD-0E89F3CFFE58}" sibTransId="{E65CD8D3-BC35-47A8-AB54-CF045918EFB4}"/>
    <dgm:cxn modelId="{1645929E-9EDF-4673-AE91-9C74656CD94C}" srcId="{ECA75A96-4B34-45F0-AC93-19F1FCF4BE60}" destId="{F1290C57-556B-4574-83A9-7DE4188A3240}" srcOrd="2" destOrd="0" parTransId="{358CFF06-2BA8-49C9-8737-A0F7CDA62231}" sibTransId="{4D1C09CC-A72E-4958-BC9A-74B661275458}"/>
    <dgm:cxn modelId="{CF7036F6-48DC-4A30-8F0F-1A61A41A47E5}" srcId="{ECA75A96-4B34-45F0-AC93-19F1FCF4BE60}" destId="{3656C86A-E658-44E3-AEA7-0986D147D72C}" srcOrd="3" destOrd="0" parTransId="{97AA9039-3A55-45AB-A404-A02A7CA48E3F}" sibTransId="{B0D7B40F-3F70-46E8-9B3A-B8AFE8CF1F80}"/>
    <dgm:cxn modelId="{11B20214-E5C0-4630-865D-2650DC7F2A69}" srcId="{ECA75A96-4B34-45F0-AC93-19F1FCF4BE60}" destId="{1BEECA14-1601-47BF-B990-C693869E033E}" srcOrd="4" destOrd="0" parTransId="{7FD1042D-76BB-4636-9337-FCCAD05051CC}" sibTransId="{B38771E3-C0C1-4125-8E8E-9DC08A3B7BA8}"/>
    <dgm:cxn modelId="{1710B072-99C6-4466-83CC-302B9BF26761}" type="presOf" srcId="{ECA75A96-4B34-45F0-AC93-19F1FCF4BE60}" destId="{585F700A-5CAB-4152-A75D-F1BA98CCBCDB}" srcOrd="0" destOrd="0" presId="urn:microsoft.com/office/officeart/2005/8/layout/vList2"/>
    <dgm:cxn modelId="{CB90BF61-F4B3-44D2-BDE4-F6B83925289A}" type="presParOf" srcId="{585F700A-5CAB-4152-A75D-F1BA98CCBCDB}" destId="{568B4FA6-0490-4BE0-B285-DC0B3A72E5DB}" srcOrd="0" destOrd="0" presId="urn:microsoft.com/office/officeart/2005/8/layout/vList2"/>
    <dgm:cxn modelId="{00264797-228B-4BFF-8816-554614941EBC}" type="presOf" srcId="{51F34CC8-524F-46BF-8358-B9074C22D087}" destId="{568B4FA6-0490-4BE0-B285-DC0B3A72E5DB}" srcOrd="0" destOrd="0" presId="urn:microsoft.com/office/officeart/2005/8/layout/vList2"/>
    <dgm:cxn modelId="{5C3A6C9C-5A56-42D6-96DF-F3F6A2BE0196}" type="presParOf" srcId="{585F700A-5CAB-4152-A75D-F1BA98CCBCDB}" destId="{7F774166-17F3-40CC-B788-91723BFD5411}" srcOrd="1" destOrd="0" presId="urn:microsoft.com/office/officeart/2005/8/layout/vList2"/>
    <dgm:cxn modelId="{9A8AE732-5852-475C-B918-FB2A577E4E01}" type="presParOf" srcId="{585F700A-5CAB-4152-A75D-F1BA98CCBCDB}" destId="{235E3C1E-2181-41DC-A269-E673FDF40B61}" srcOrd="2" destOrd="0" presId="urn:microsoft.com/office/officeart/2005/8/layout/vList2"/>
    <dgm:cxn modelId="{63819CCA-4D33-41E9-A8F1-91AD6DCCCC07}" type="presOf" srcId="{5CC8A041-45CD-4583-A4A8-9E5D7731621F}" destId="{235E3C1E-2181-41DC-A269-E673FDF40B61}" srcOrd="0" destOrd="0" presId="urn:microsoft.com/office/officeart/2005/8/layout/vList2"/>
    <dgm:cxn modelId="{B7004273-E113-4FA6-B0B3-6BE645EE933C}" type="presParOf" srcId="{585F700A-5CAB-4152-A75D-F1BA98CCBCDB}" destId="{E5F774F0-E8B9-4287-ACD6-E6AE0C3D77AF}" srcOrd="3" destOrd="0" presId="urn:microsoft.com/office/officeart/2005/8/layout/vList2"/>
    <dgm:cxn modelId="{54BE6554-2F79-4498-AF82-DDAE84C5FFC3}" type="presParOf" srcId="{585F700A-5CAB-4152-A75D-F1BA98CCBCDB}" destId="{FCCB6A61-4679-4F62-B0A8-DC24319EFD1B}" srcOrd="4" destOrd="0" presId="urn:microsoft.com/office/officeart/2005/8/layout/vList2"/>
    <dgm:cxn modelId="{F314918B-F327-496B-AD2B-F3DC1D4CE448}" type="presOf" srcId="{F1290C57-556B-4574-83A9-7DE4188A3240}" destId="{FCCB6A61-4679-4F62-B0A8-DC24319EFD1B}" srcOrd="0" destOrd="0" presId="urn:microsoft.com/office/officeart/2005/8/layout/vList2"/>
    <dgm:cxn modelId="{200E01F7-4080-44FF-9BC5-1C81549A968A}" type="presParOf" srcId="{585F700A-5CAB-4152-A75D-F1BA98CCBCDB}" destId="{38257BD4-97BE-4C4E-952A-DC4CC4179AEC}" srcOrd="5" destOrd="0" presId="urn:microsoft.com/office/officeart/2005/8/layout/vList2"/>
    <dgm:cxn modelId="{96D568A4-75ED-43D7-9AE3-FAD30CEB4E10}" type="presParOf" srcId="{585F700A-5CAB-4152-A75D-F1BA98CCBCDB}" destId="{43EA2D75-1F8F-435B-AD7E-D083D3757709}" srcOrd="6" destOrd="0" presId="urn:microsoft.com/office/officeart/2005/8/layout/vList2"/>
    <dgm:cxn modelId="{8939890F-F70A-42A3-9438-CC352CF5E3E3}" type="presOf" srcId="{3656C86A-E658-44E3-AEA7-0986D147D72C}" destId="{43EA2D75-1F8F-435B-AD7E-D083D3757709}" srcOrd="0" destOrd="0" presId="urn:microsoft.com/office/officeart/2005/8/layout/vList2"/>
    <dgm:cxn modelId="{8DCADEE8-E2FD-40B1-8729-C2D114E03402}" type="presParOf" srcId="{585F700A-5CAB-4152-A75D-F1BA98CCBCDB}" destId="{5A8C3EA1-23D6-4FE7-8C18-B62119AFB0FE}" srcOrd="7" destOrd="0" presId="urn:microsoft.com/office/officeart/2005/8/layout/vList2"/>
    <dgm:cxn modelId="{472C9CDB-337B-4D17-8ADE-9420D7244305}" type="presParOf" srcId="{585F700A-5CAB-4152-A75D-F1BA98CCBCDB}" destId="{FC779992-F92D-46D7-8684-B96FEACA89E5}" srcOrd="8" destOrd="0" presId="urn:microsoft.com/office/officeart/2005/8/layout/vList2"/>
    <dgm:cxn modelId="{123BD74F-B7EC-48C1-92F2-C4C69D544E96}" type="presOf" srcId="{1BEECA14-1601-47BF-B990-C693869E033E}" destId="{FC779992-F92D-46D7-8684-B96FEACA89E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083550" cy="3657600"/>
        <a:chOff x="0" y="0"/>
        <a:chExt cx="8083550" cy="3657600"/>
      </a:xfrm>
    </dsp:grpSpPr>
    <dsp:sp modelId="{568B4FA6-0490-4BE0-B285-DC0B3A72E5DB}">
      <dsp:nvSpPr>
        <dsp:cNvPr id="3" name="圆角矩形 2"/>
        <dsp:cNvSpPr/>
      </dsp:nvSpPr>
      <dsp:spPr bwMode="white">
        <a:xfrm>
          <a:off x="0" y="31215"/>
          <a:ext cx="8083550" cy="65913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mtClean="0">
              <a:solidFill>
                <a:schemeClr val="tx1"/>
              </a:solidFill>
            </a:rPr>
            <a:t>4.1 </a:t>
          </a:r>
          <a:r>
            <a:rPr lang="zh-CN" b="1" smtClean="0">
              <a:solidFill>
                <a:schemeClr val="tx1"/>
              </a:solidFill>
            </a:rPr>
            <a:t>幅度调制（线性调制）的原理</a:t>
          </a:r>
          <a:endParaRPr lang="zh-CN" b="1" smtClean="0">
            <a:solidFill>
              <a:schemeClr val="tx1"/>
            </a:solidFill>
          </a:endParaRPr>
        </a:p>
      </dsp:txBody>
      <dsp:txXfrm>
        <a:off x="0" y="31215"/>
        <a:ext cx="8083550" cy="659130"/>
      </dsp:txXfrm>
    </dsp:sp>
    <dsp:sp modelId="{235E3C1E-2181-41DC-A269-E673FDF40B61}">
      <dsp:nvSpPr>
        <dsp:cNvPr id="4" name="圆角矩形 3"/>
        <dsp:cNvSpPr/>
      </dsp:nvSpPr>
      <dsp:spPr bwMode="white">
        <a:xfrm>
          <a:off x="0" y="765225"/>
          <a:ext cx="8083550" cy="65913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alpha val="90000"/>
            <a:hueOff val="0"/>
            <a:satOff val="0"/>
            <a:lumOff val="0"/>
            <a:alpha val="8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mtClean="0">
              <a:solidFill>
                <a:schemeClr val="tx1"/>
              </a:solidFill>
            </a:rPr>
            <a:t>4.2 </a:t>
          </a:r>
          <a:r>
            <a:rPr lang="zh-CN" b="1" smtClean="0">
              <a:solidFill>
                <a:schemeClr val="tx1"/>
              </a:solidFill>
            </a:rPr>
            <a:t>线性调制系统的抗噪声性能</a:t>
          </a:r>
          <a:endParaRPr lang="zh-CN" b="1" smtClean="0">
            <a:solidFill>
              <a:schemeClr val="tx1"/>
            </a:solidFill>
          </a:endParaRPr>
        </a:p>
      </dsp:txBody>
      <dsp:txXfrm>
        <a:off x="0" y="765225"/>
        <a:ext cx="8083550" cy="659130"/>
      </dsp:txXfrm>
    </dsp:sp>
    <dsp:sp modelId="{FCCB6A61-4679-4F62-B0A8-DC24319EFD1B}">
      <dsp:nvSpPr>
        <dsp:cNvPr id="5" name="圆角矩形 4"/>
        <dsp:cNvSpPr/>
      </dsp:nvSpPr>
      <dsp:spPr bwMode="white">
        <a:xfrm>
          <a:off x="0" y="1499235"/>
          <a:ext cx="8083550" cy="65913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alpha val="90000"/>
            <a:hueOff val="0"/>
            <a:satOff val="0"/>
            <a:lumOff val="0"/>
            <a:alpha val="7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mtClean="0">
              <a:solidFill>
                <a:schemeClr val="tx1"/>
              </a:solidFill>
            </a:rPr>
            <a:t>4.3 </a:t>
          </a:r>
          <a:r>
            <a:rPr lang="zh-CN" b="1" smtClean="0">
              <a:solidFill>
                <a:schemeClr val="tx1"/>
              </a:solidFill>
            </a:rPr>
            <a:t>非线性调制（角度调制）的原理</a:t>
          </a:r>
          <a:endParaRPr lang="zh-CN" b="1" smtClean="0">
            <a:solidFill>
              <a:schemeClr val="tx1"/>
            </a:solidFill>
          </a:endParaRPr>
        </a:p>
      </dsp:txBody>
      <dsp:txXfrm>
        <a:off x="0" y="1499235"/>
        <a:ext cx="8083550" cy="659130"/>
      </dsp:txXfrm>
    </dsp:sp>
    <dsp:sp modelId="{43EA2D75-1F8F-435B-AD7E-D083D3757709}">
      <dsp:nvSpPr>
        <dsp:cNvPr id="6" name="圆角矩形 5"/>
        <dsp:cNvSpPr/>
      </dsp:nvSpPr>
      <dsp:spPr bwMode="white">
        <a:xfrm>
          <a:off x="0" y="2233245"/>
          <a:ext cx="8083550" cy="65913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alpha val="90000"/>
            <a:hueOff val="0"/>
            <a:satOff val="0"/>
            <a:lumOff val="0"/>
            <a:alpha val="6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mtClean="0">
              <a:solidFill>
                <a:schemeClr val="tx1"/>
              </a:solidFill>
            </a:rPr>
            <a:t>4.4 </a:t>
          </a:r>
          <a:r>
            <a:rPr lang="zh-CN" b="1" smtClean="0">
              <a:solidFill>
                <a:schemeClr val="tx1"/>
              </a:solidFill>
            </a:rPr>
            <a:t>调频系统的抗噪声性能</a:t>
          </a:r>
          <a:endParaRPr lang="zh-CN" b="1" smtClean="0">
            <a:solidFill>
              <a:schemeClr val="tx1"/>
            </a:solidFill>
          </a:endParaRPr>
        </a:p>
      </dsp:txBody>
      <dsp:txXfrm>
        <a:off x="0" y="2233245"/>
        <a:ext cx="8083550" cy="659130"/>
      </dsp:txXfrm>
    </dsp:sp>
    <dsp:sp modelId="{FC779992-F92D-46D7-8684-B96FEACA89E5}">
      <dsp:nvSpPr>
        <dsp:cNvPr id="7" name="圆角矩形 6"/>
        <dsp:cNvSpPr/>
      </dsp:nvSpPr>
      <dsp:spPr bwMode="white">
        <a:xfrm>
          <a:off x="0" y="2967255"/>
          <a:ext cx="8083550" cy="65913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alpha val="9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smtClean="0">
              <a:solidFill>
                <a:schemeClr val="tx1"/>
              </a:solidFill>
            </a:rPr>
            <a:t>4.5 </a:t>
          </a:r>
          <a:r>
            <a:rPr lang="zh-CN" b="1" smtClean="0">
              <a:solidFill>
                <a:schemeClr val="tx1"/>
              </a:solidFill>
            </a:rPr>
            <a:t>各种模拟调制系统的比较</a:t>
          </a:r>
          <a:endParaRPr lang="zh-CN" b="1" smtClean="0">
            <a:solidFill>
              <a:schemeClr val="tx1"/>
            </a:solidFill>
          </a:endParaRPr>
        </a:p>
      </dsp:txBody>
      <dsp:txXfrm>
        <a:off x="0" y="2967255"/>
        <a:ext cx="8083550" cy="659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39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9.vml.rels><?xml version="1.0" encoding="UTF-8" standalone="yes"?>
<Relationships xmlns="http://schemas.openxmlformats.org/package/2006/relationships"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3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3.wmf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3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7.wmf"/><Relationship Id="rId1" Type="http://schemas.openxmlformats.org/officeDocument/2006/relationships/image" Target="../media/image119.wmf"/></Relationships>
</file>

<file path=ppt/drawings/_rels/vmlDrawing3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28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7" Type="http://schemas.openxmlformats.org/officeDocument/2006/relationships/image" Target="../media/image134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17.wmf"/><Relationship Id="rId1" Type="http://schemas.openxmlformats.org/officeDocument/2006/relationships/image" Target="../media/image129.wmf"/></Relationships>
</file>

<file path=ppt/drawings/_rels/vmlDrawing4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0.wmf"/><Relationship Id="rId4" Type="http://schemas.openxmlformats.org/officeDocument/2006/relationships/image" Target="../media/image139.wmf"/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4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0.wmf"/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4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6.wmf"/><Relationship Id="rId3" Type="http://schemas.openxmlformats.org/officeDocument/2006/relationships/image" Target="../media/image155.wmf"/><Relationship Id="rId2" Type="http://schemas.openxmlformats.org/officeDocument/2006/relationships/image" Target="../media/image151.wmf"/><Relationship Id="rId1" Type="http://schemas.openxmlformats.org/officeDocument/2006/relationships/image" Target="../media/image154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2.wmf"/></Relationships>
</file>

<file path=ppt/drawings/_rels/vmlDrawing4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9.wmf"/><Relationship Id="rId3" Type="http://schemas.openxmlformats.org/officeDocument/2006/relationships/image" Target="../media/image158.wmf"/><Relationship Id="rId2" Type="http://schemas.openxmlformats.org/officeDocument/2006/relationships/image" Target="../media/image152.wmf"/><Relationship Id="rId1" Type="http://schemas.openxmlformats.org/officeDocument/2006/relationships/image" Target="../media/image157.wmf"/></Relationships>
</file>

<file path=ppt/drawings/_rels/vmlDrawing4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4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Relationship Id="rId3" Type="http://schemas.openxmlformats.org/officeDocument/2006/relationships/image" Target="../media/image156.wmf"/><Relationship Id="rId2" Type="http://schemas.openxmlformats.org/officeDocument/2006/relationships/image" Target="../media/image160.wmf"/><Relationship Id="rId1" Type="http://schemas.openxmlformats.org/officeDocument/2006/relationships/image" Target="../media/image15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2.wmf"/></Relationships>
</file>

<file path=ppt/drawings/_rels/vmlDrawing5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9.emf"/><Relationship Id="rId3" Type="http://schemas.openxmlformats.org/officeDocument/2006/relationships/image" Target="../media/image168.emf"/><Relationship Id="rId2" Type="http://schemas.openxmlformats.org/officeDocument/2006/relationships/image" Target="../media/image167.emf"/><Relationship Id="rId1" Type="http://schemas.openxmlformats.org/officeDocument/2006/relationships/image" Target="../media/image16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wmf"/></Relationships>
</file>

<file path=ppt/drawings/_rels/vmlDrawing5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6.wmf"/><Relationship Id="rId4" Type="http://schemas.openxmlformats.org/officeDocument/2006/relationships/image" Target="../media/image175.wmf"/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5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1.wmf"/><Relationship Id="rId4" Type="http://schemas.openxmlformats.org/officeDocument/2006/relationships/image" Target="../media/image180.wmf"/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82.wmf"/></Relationships>
</file>

<file path=ppt/drawings/_rels/vmlDrawing57.vml.rels><?xml version="1.0" encoding="UTF-8" standalone="yes"?>
<Relationships xmlns="http://schemas.openxmlformats.org/package/2006/relationships"><Relationship Id="rId7" Type="http://schemas.openxmlformats.org/officeDocument/2006/relationships/image" Target="../media/image188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25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9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0.e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5.wmf"/><Relationship Id="rId4" Type="http://schemas.openxmlformats.org/officeDocument/2006/relationships/image" Target="../media/image194.wmf"/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/Relationships>
</file>

<file path=ppt/drawings/_rels/vmlDrawing6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Relationship Id="rId3" Type="http://schemas.openxmlformats.org/officeDocument/2006/relationships/image" Target="../media/image193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6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4.wmf"/><Relationship Id="rId4" Type="http://schemas.openxmlformats.org/officeDocument/2006/relationships/image" Target="../media/image203.wmf"/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4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5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6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6.wmf"/><Relationship Id="rId1" Type="http://schemas.openxmlformats.org/officeDocument/2006/relationships/image" Target="../media/image207.wmf"/></Relationships>
</file>

<file path=ppt/drawings/_rels/vmlDrawing6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2.wmf"/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emf"/><Relationship Id="rId1" Type="http://schemas.openxmlformats.org/officeDocument/2006/relationships/image" Target="../media/image213.w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6.emf"/></Relationships>
</file>

<file path=ppt/drawings/_rels/vmlDrawing7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wmf"/><Relationship Id="rId1" Type="http://schemas.openxmlformats.org/officeDocument/2006/relationships/image" Target="../media/image176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1.wmf"/></Relationships>
</file>

<file path=ppt/drawings/_rels/vmlDrawing7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wmf"/><Relationship Id="rId1" Type="http://schemas.openxmlformats.org/officeDocument/2006/relationships/image" Target="../media/image222.emf"/></Relationships>
</file>

<file path=ppt/drawings/_rels/vmlDrawing7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7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wmf"/><Relationship Id="rId1" Type="http://schemas.openxmlformats.org/officeDocument/2006/relationships/image" Target="../media/image226.wmf"/></Relationships>
</file>

<file path=ppt/drawings/_rels/vmlDrawing7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wmf"/><Relationship Id="rId1" Type="http://schemas.openxmlformats.org/officeDocument/2006/relationships/image" Target="../media/image228.w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0.emf"/></Relationships>
</file>

<file path=ppt/drawings/_rels/vmlDrawing7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wmf"/><Relationship Id="rId1" Type="http://schemas.openxmlformats.org/officeDocument/2006/relationships/image" Target="../media/image2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3.wmf"/></Relationships>
</file>

<file path=ppt/drawings/_rels/vmlDrawing8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3.wmf"/><Relationship Id="rId5" Type="http://schemas.openxmlformats.org/officeDocument/2006/relationships/image" Target="../media/image238.wmf"/><Relationship Id="rId4" Type="http://schemas.openxmlformats.org/officeDocument/2006/relationships/image" Target="../media/image237.wmf"/><Relationship Id="rId3" Type="http://schemas.openxmlformats.org/officeDocument/2006/relationships/image" Target="../media/image236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9.w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3.wmf"/></Relationships>
</file>

<file path=ppt/drawings/_rels/vmlDrawing8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wmf"/><Relationship Id="rId1" Type="http://schemas.openxmlformats.org/officeDocument/2006/relationships/image" Target="../media/image244.w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6.wmf"/></Relationships>
</file>

<file path=ppt/drawings/_rels/vmlDrawing87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2.wmf"/><Relationship Id="rId5" Type="http://schemas.openxmlformats.org/officeDocument/2006/relationships/image" Target="../media/image251.wmf"/><Relationship Id="rId4" Type="http://schemas.openxmlformats.org/officeDocument/2006/relationships/image" Target="../media/image250.wmf"/><Relationship Id="rId3" Type="http://schemas.openxmlformats.org/officeDocument/2006/relationships/image" Target="../media/image249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7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>
                <a:latin typeface="Calibri" panose="020F0502020204030204" pitchFamily="34" charset="0"/>
              </a:rPr>
            </a:fld>
            <a:endParaRPr lang="en-US" altLang="zh-CN" sz="1200" dirty="0">
              <a:latin typeface="Calibri" panose="020F0502020204030204" pitchFamily="34" charset="0"/>
            </a:endParaRPr>
          </a:p>
        </p:txBody>
      </p:sp>
      <p:sp>
        <p:nvSpPr>
          <p:cNvPr id="5122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楷体_GB2312" pitchFamily="49" charset="-122"/>
                <a:cs typeface="+mn-ea"/>
              </a:rPr>
            </a:fld>
            <a:endParaRPr lang="zh-CN" altLang="en-US" sz="1400" strike="noStrike" noProof="1" dirty="0"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楷体_GB2312" pitchFamily="49" charset="-122"/>
                <a:cs typeface="+mn-ea"/>
              </a:rPr>
            </a:fld>
            <a:endParaRPr lang="zh-CN" altLang="en-US" sz="1400" strike="noStrike" noProof="1" dirty="0"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9775" y="214313"/>
            <a:ext cx="2054225" cy="6643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27100" y="214313"/>
            <a:ext cx="6010275" cy="6643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楷体_GB2312" pitchFamily="49" charset="-122"/>
                <a:cs typeface="+mn-ea"/>
              </a:rPr>
            </a:fld>
            <a:endParaRPr lang="zh-CN" altLang="en-US" sz="1400" strike="noStrike" noProof="1" dirty="0"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1916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27100" y="1179513"/>
            <a:ext cx="4032250" cy="56784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179513"/>
            <a:ext cx="4032250" cy="56784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楷体_GB2312" pitchFamily="49" charset="-122"/>
                <a:cs typeface="+mn-ea"/>
              </a:rPr>
            </a:fld>
            <a:endParaRPr lang="zh-CN" altLang="en-US" sz="1400" strike="noStrike" noProof="1" dirty="0"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1916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27100" y="1179513"/>
            <a:ext cx="4032250" cy="56784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11750" y="1179513"/>
            <a:ext cx="4032250" cy="27622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11750" y="4094163"/>
            <a:ext cx="4032250" cy="276383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楷体_GB2312" pitchFamily="49" charset="-122"/>
                <a:cs typeface="+mn-ea"/>
              </a:rPr>
            </a:fld>
            <a:endParaRPr lang="zh-CN" altLang="en-US" sz="1400" strike="noStrike" noProof="1" dirty="0"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楷体_GB2312" pitchFamily="49" charset="-122"/>
                <a:cs typeface="+mn-ea"/>
              </a:rPr>
            </a:fld>
            <a:endParaRPr lang="zh-CN" altLang="en-US" sz="1400" strike="noStrike" noProof="1" dirty="0"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楷体_GB2312" pitchFamily="49" charset="-122"/>
                <a:cs typeface="+mn-ea"/>
              </a:rPr>
            </a:fld>
            <a:endParaRPr lang="zh-CN" altLang="en-US" sz="1400" strike="noStrike" noProof="1" dirty="0"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27100" y="1179513"/>
            <a:ext cx="4032250" cy="5678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179513"/>
            <a:ext cx="4032250" cy="5678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楷体_GB2312" pitchFamily="49" charset="-122"/>
                <a:cs typeface="+mn-ea"/>
              </a:rPr>
            </a:fld>
            <a:endParaRPr lang="zh-CN" altLang="en-US" sz="1400" strike="noStrike" noProof="1" dirty="0"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楷体_GB2312" pitchFamily="49" charset="-122"/>
                <a:cs typeface="+mn-ea"/>
              </a:rPr>
            </a:fld>
            <a:endParaRPr lang="zh-CN" altLang="en-US" sz="1400" strike="noStrike" noProof="1" dirty="0"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楷体_GB2312" pitchFamily="49" charset="-122"/>
                <a:cs typeface="+mn-ea"/>
              </a:rPr>
            </a:fld>
            <a:endParaRPr lang="zh-CN" altLang="en-US" sz="1400" strike="noStrike" noProof="1" dirty="0"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楷体_GB2312" pitchFamily="49" charset="-122"/>
                <a:cs typeface="+mn-ea"/>
              </a:rPr>
            </a:fld>
            <a:endParaRPr lang="zh-CN" altLang="en-US" sz="1400" strike="noStrike" noProof="1" dirty="0"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楷体_GB2312" pitchFamily="49" charset="-122"/>
                <a:cs typeface="+mn-ea"/>
              </a:rPr>
            </a:fld>
            <a:endParaRPr lang="zh-CN" altLang="en-US" sz="1400" strike="noStrike" noProof="1" dirty="0"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单击图标添加图片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楷体_GB2312" pitchFamily="49" charset="-122"/>
                <a:cs typeface="+mn-ea"/>
              </a:rPr>
            </a:fld>
            <a:endParaRPr lang="zh-CN" altLang="en-US" sz="1400" strike="noStrike" noProof="1" dirty="0"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7" name="Rectangle 4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028" name="Group 14"/>
          <p:cNvGrpSpPr/>
          <p:nvPr/>
        </p:nvGrpSpPr>
        <p:grpSpPr>
          <a:xfrm>
            <a:off x="0" y="368300"/>
            <a:ext cx="8542338" cy="1052513"/>
            <a:chOff x="80" y="629"/>
            <a:chExt cx="5381" cy="663"/>
          </a:xfrm>
        </p:grpSpPr>
        <p:sp>
          <p:nvSpPr>
            <p:cNvPr id="1029" name="Rectangle 2"/>
            <p:cNvSpPr/>
            <p:nvPr/>
          </p:nvSpPr>
          <p:spPr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indent="0" algn="ctr"/>
              <a:endParaRPr lang="zh-CN" altLang="zh-CN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0" name="Rectangle 5"/>
            <p:cNvSpPr/>
            <p:nvPr/>
          </p:nvSpPr>
          <p:spPr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indent="0" algn="ctr"/>
              <a:endParaRPr lang="zh-CN" altLang="zh-CN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1" name="Rectangle 6"/>
            <p:cNvSpPr/>
            <p:nvPr/>
          </p:nvSpPr>
          <p:spPr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indent="0" algn="ctr"/>
              <a:endParaRPr lang="zh-CN" altLang="zh-CN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2" name="Rectangle 7"/>
            <p:cNvSpPr/>
            <p:nvPr/>
          </p:nvSpPr>
          <p:spPr>
            <a:xfrm>
              <a:off x="470" y="629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pPr lvl="0" indent="0" algn="ctr"/>
              <a:endParaRPr lang="zh-CN" altLang="zh-CN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3" name="Rectangle 8"/>
            <p:cNvSpPr/>
            <p:nvPr/>
          </p:nvSpPr>
          <p:spPr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indent="0" algn="ctr"/>
              <a:endParaRPr lang="zh-CN" altLang="zh-CN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034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1916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通信原理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版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1035" name="Rectangle 10"/>
          <p:cNvSpPr>
            <a:spLocks noGrp="1"/>
          </p:cNvSpPr>
          <p:nvPr>
            <p:ph type="body"/>
          </p:nvPr>
        </p:nvSpPr>
        <p:spPr>
          <a:xfrm>
            <a:off x="927100" y="1179513"/>
            <a:ext cx="8216900" cy="56784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ctr" eaLnBrk="1" fontAlgn="base" hangingPunct="1"/>
            <a:endParaRPr lang="zh-CN" altLang="en-US" sz="1400" strike="noStrike" noProof="1" dirty="0">
              <a:ea typeface="楷体_GB2312" pitchFamily="49" charset="-122"/>
            </a:endParaRPr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楷体_GB2312" pitchFamily="49" charset="-122"/>
                <a:cs typeface="+mn-ea"/>
              </a:rPr>
            </a:fld>
            <a:endParaRPr lang="zh-CN" altLang="en-US" sz="1400" strike="noStrike" noProof="1" dirty="0"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p"/>
        <a:defRPr sz="2200">
          <a:solidFill>
            <a:schemeClr val="tx1"/>
          </a:solidFill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Ø"/>
        <a:defRPr sz="2200">
          <a:solidFill>
            <a:schemeClr val="tx1"/>
          </a:solidFill>
          <a:latin typeface="+mn-lt"/>
          <a:ea typeface="+mn-ea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Ø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Ø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Ø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Ø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5.bin"/></Relationships>
</file>

<file path=ppt/slides/_rels/slide10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2.bin"/><Relationship Id="rId8" Type="http://schemas.openxmlformats.org/officeDocument/2006/relationships/image" Target="../media/image237.wmf"/><Relationship Id="rId7" Type="http://schemas.openxmlformats.org/officeDocument/2006/relationships/oleObject" Target="../embeddings/oleObject241.bin"/><Relationship Id="rId6" Type="http://schemas.openxmlformats.org/officeDocument/2006/relationships/image" Target="../media/image236.wmf"/><Relationship Id="rId5" Type="http://schemas.openxmlformats.org/officeDocument/2006/relationships/oleObject" Target="../embeddings/oleObject240.bin"/><Relationship Id="rId4" Type="http://schemas.openxmlformats.org/officeDocument/2006/relationships/image" Target="../media/image235.wmf"/><Relationship Id="rId3" Type="http://schemas.openxmlformats.org/officeDocument/2006/relationships/oleObject" Target="../embeddings/oleObject239.bin"/><Relationship Id="rId2" Type="http://schemas.openxmlformats.org/officeDocument/2006/relationships/image" Target="../media/image234.wmf"/><Relationship Id="rId14" Type="http://schemas.openxmlformats.org/officeDocument/2006/relationships/vmlDrawing" Target="../drawings/vmlDrawing8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3.wmf"/><Relationship Id="rId11" Type="http://schemas.openxmlformats.org/officeDocument/2006/relationships/oleObject" Target="../embeddings/oleObject243.bin"/><Relationship Id="rId10" Type="http://schemas.openxmlformats.org/officeDocument/2006/relationships/image" Target="../media/image238.wmf"/><Relationship Id="rId1" Type="http://schemas.openxmlformats.org/officeDocument/2006/relationships/oleObject" Target="../embeddings/oleObject238.bin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9.wmf"/><Relationship Id="rId1" Type="http://schemas.openxmlformats.org/officeDocument/2006/relationships/oleObject" Target="../embeddings/oleObject244.bin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2.wmf"/><Relationship Id="rId5" Type="http://schemas.openxmlformats.org/officeDocument/2006/relationships/oleObject" Target="../embeddings/oleObject247.bin"/><Relationship Id="rId4" Type="http://schemas.openxmlformats.org/officeDocument/2006/relationships/image" Target="../media/image241.wmf"/><Relationship Id="rId3" Type="http://schemas.openxmlformats.org/officeDocument/2006/relationships/oleObject" Target="../embeddings/oleObject246.bin"/><Relationship Id="rId2" Type="http://schemas.openxmlformats.org/officeDocument/2006/relationships/image" Target="../media/image240.wmf"/><Relationship Id="rId1" Type="http://schemas.openxmlformats.org/officeDocument/2006/relationships/oleObject" Target="../embeddings/oleObject245.bin"/></Relationships>
</file>

<file path=ppt/slides/_rels/slide10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3.wmf"/><Relationship Id="rId1" Type="http://schemas.openxmlformats.org/officeDocument/2006/relationships/oleObject" Target="../embeddings/oleObject248.bin"/></Relationships>
</file>

<file path=ppt/slides/_rels/slide10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5.wmf"/><Relationship Id="rId3" Type="http://schemas.openxmlformats.org/officeDocument/2006/relationships/oleObject" Target="../embeddings/oleObject250.bin"/><Relationship Id="rId2" Type="http://schemas.openxmlformats.org/officeDocument/2006/relationships/image" Target="../media/image244.wmf"/><Relationship Id="rId1" Type="http://schemas.openxmlformats.org/officeDocument/2006/relationships/oleObject" Target="../embeddings/oleObject249.bin"/></Relationships>
</file>

<file path=ppt/slides/_rels/slide10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6.wmf"/><Relationship Id="rId1" Type="http://schemas.openxmlformats.org/officeDocument/2006/relationships/oleObject" Target="../embeddings/oleObject251.bin"/></Relationships>
</file>

<file path=ppt/slides/_rels/slide10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6.bin"/><Relationship Id="rId8" Type="http://schemas.openxmlformats.org/officeDocument/2006/relationships/image" Target="../media/image250.wmf"/><Relationship Id="rId7" Type="http://schemas.openxmlformats.org/officeDocument/2006/relationships/oleObject" Target="../embeddings/oleObject255.bin"/><Relationship Id="rId6" Type="http://schemas.openxmlformats.org/officeDocument/2006/relationships/image" Target="../media/image249.wmf"/><Relationship Id="rId5" Type="http://schemas.openxmlformats.org/officeDocument/2006/relationships/oleObject" Target="../embeddings/oleObject254.bin"/><Relationship Id="rId4" Type="http://schemas.openxmlformats.org/officeDocument/2006/relationships/image" Target="../media/image248.wmf"/><Relationship Id="rId3" Type="http://schemas.openxmlformats.org/officeDocument/2006/relationships/oleObject" Target="../embeddings/oleObject253.bin"/><Relationship Id="rId2" Type="http://schemas.openxmlformats.org/officeDocument/2006/relationships/image" Target="../media/image247.wmf"/><Relationship Id="rId14" Type="http://schemas.openxmlformats.org/officeDocument/2006/relationships/vmlDrawing" Target="../drawings/vmlDrawing87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52.wmf"/><Relationship Id="rId11" Type="http://schemas.openxmlformats.org/officeDocument/2006/relationships/oleObject" Target="../embeddings/oleObject257.bin"/><Relationship Id="rId10" Type="http://schemas.openxmlformats.org/officeDocument/2006/relationships/image" Target="../media/image251.wmf"/><Relationship Id="rId1" Type="http://schemas.openxmlformats.org/officeDocument/2006/relationships/oleObject" Target="../embeddings/oleObject252.bin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3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8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5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2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3.wmf"/><Relationship Id="rId16" Type="http://schemas.openxmlformats.org/officeDocument/2006/relationships/vmlDrawing" Target="../drawings/vmlDrawing13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9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38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wmf"/><Relationship Id="rId2" Type="http://schemas.openxmlformats.org/officeDocument/2006/relationships/oleObject" Target="../embeddings/oleObject42.bin"/><Relationship Id="rId1" Type="http://schemas.openxmlformats.org/officeDocument/2006/relationships/image" Target="../media/image4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4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4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45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8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0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47.emf"/><Relationship Id="rId10" Type="http://schemas.openxmlformats.org/officeDocument/2006/relationships/vmlDrawing" Target="../drawings/vmlDrawing19.vml"/><Relationship Id="rId1" Type="http://schemas.openxmlformats.org/officeDocument/2006/relationships/oleObject" Target="../embeddings/oleObject49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emf"/><Relationship Id="rId8" Type="http://schemas.openxmlformats.org/officeDocument/2006/relationships/image" Target="../media/image52.emf"/><Relationship Id="rId7" Type="http://schemas.openxmlformats.org/officeDocument/2006/relationships/image" Target="../media/image51.emf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9" Type="http://schemas.openxmlformats.org/officeDocument/2006/relationships/tags" Target="../tags/tag13.xml"/><Relationship Id="rId18" Type="http://schemas.openxmlformats.org/officeDocument/2006/relationships/image" Target="../media/image56.png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image" Target="../media/image55.emf"/><Relationship Id="rId10" Type="http://schemas.openxmlformats.org/officeDocument/2006/relationships/image" Target="../media/image54.emf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30.xml"/><Relationship Id="rId2" Type="http://schemas.openxmlformats.org/officeDocument/2006/relationships/tags" Target="../tags/tag15.xml"/><Relationship Id="rId19" Type="http://schemas.openxmlformats.org/officeDocument/2006/relationships/image" Target="../media/image56.png"/><Relationship Id="rId18" Type="http://schemas.openxmlformats.org/officeDocument/2006/relationships/tags" Target="../tags/tag29.xml"/><Relationship Id="rId17" Type="http://schemas.openxmlformats.org/officeDocument/2006/relationships/tags" Target="../tags/tag28.xml"/><Relationship Id="rId16" Type="http://schemas.openxmlformats.org/officeDocument/2006/relationships/tags" Target="../tags/tag27.xml"/><Relationship Id="rId15" Type="http://schemas.openxmlformats.org/officeDocument/2006/relationships/tags" Target="../tags/tag26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image" Target="../media/image57.emf"/><Relationship Id="rId11" Type="http://schemas.openxmlformats.org/officeDocument/2006/relationships/image" Target="../media/image51.emf"/><Relationship Id="rId10" Type="http://schemas.openxmlformats.org/officeDocument/2006/relationships/tags" Target="../tags/tag23.xml"/><Relationship Id="rId1" Type="http://schemas.openxmlformats.org/officeDocument/2006/relationships/tags" Target="../tags/tag14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53.bin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4" Type="http://schemas.openxmlformats.org/officeDocument/2006/relationships/vmlDrawing" Target="../drawings/vmlDrawing20.v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43.xml"/><Relationship Id="rId21" Type="http://schemas.openxmlformats.org/officeDocument/2006/relationships/image" Target="../media/image56.png"/><Relationship Id="rId20" Type="http://schemas.openxmlformats.org/officeDocument/2006/relationships/tags" Target="../tags/tag42.xml"/><Relationship Id="rId2" Type="http://schemas.openxmlformats.org/officeDocument/2006/relationships/tags" Target="../tags/tag32.xml"/><Relationship Id="rId19" Type="http://schemas.openxmlformats.org/officeDocument/2006/relationships/tags" Target="../tags/tag41.xml"/><Relationship Id="rId18" Type="http://schemas.openxmlformats.org/officeDocument/2006/relationships/tags" Target="../tags/tag40.xml"/><Relationship Id="rId17" Type="http://schemas.openxmlformats.org/officeDocument/2006/relationships/tags" Target="../tags/tag39.xml"/><Relationship Id="rId16" Type="http://schemas.openxmlformats.org/officeDocument/2006/relationships/tags" Target="../tags/tag38.xml"/><Relationship Id="rId15" Type="http://schemas.openxmlformats.org/officeDocument/2006/relationships/tags" Target="../tags/tag37.xml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56.bin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59.wmf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emf"/><Relationship Id="rId8" Type="http://schemas.openxmlformats.org/officeDocument/2006/relationships/image" Target="../media/image63.emf"/><Relationship Id="rId7" Type="http://schemas.openxmlformats.org/officeDocument/2006/relationships/image" Target="../media/image62.emf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56.xml"/><Relationship Id="rId2" Type="http://schemas.openxmlformats.org/officeDocument/2006/relationships/tags" Target="../tags/tag45.xml"/><Relationship Id="rId19" Type="http://schemas.openxmlformats.org/officeDocument/2006/relationships/image" Target="../media/image56.png"/><Relationship Id="rId18" Type="http://schemas.openxmlformats.org/officeDocument/2006/relationships/tags" Target="../tags/tag55.xml"/><Relationship Id="rId17" Type="http://schemas.openxmlformats.org/officeDocument/2006/relationships/tags" Target="../tags/tag54.xml"/><Relationship Id="rId16" Type="http://schemas.openxmlformats.org/officeDocument/2006/relationships/tags" Target="../tags/tag53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image" Target="../media/image67.emf"/><Relationship Id="rId11" Type="http://schemas.openxmlformats.org/officeDocument/2006/relationships/image" Target="../media/image66.emf"/><Relationship Id="rId10" Type="http://schemas.openxmlformats.org/officeDocument/2006/relationships/image" Target="../media/image65.emf"/><Relationship Id="rId1" Type="http://schemas.openxmlformats.org/officeDocument/2006/relationships/tags" Target="../tags/tag44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57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2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9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58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6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73.e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62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73.xml"/><Relationship Id="rId17" Type="http://schemas.openxmlformats.org/officeDocument/2006/relationships/image" Target="../media/image56.png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7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90.xml"/><Relationship Id="rId17" Type="http://schemas.openxmlformats.org/officeDocument/2006/relationships/image" Target="../media/image56.png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tags" Target="../tags/tag74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7.emf"/><Relationship Id="rId1" Type="http://schemas.openxmlformats.org/officeDocument/2006/relationships/oleObject" Target="../embeddings/oleObject66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1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78.wmf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6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82.wmf"/><Relationship Id="rId1" Type="http://schemas.openxmlformats.org/officeDocument/2006/relationships/oleObject" Target="../embeddings/oleObject71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5.wmf"/><Relationship Id="rId1" Type="http://schemas.openxmlformats.org/officeDocument/2006/relationships/oleObject" Target="../embeddings/oleObject7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9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86.wmf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75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90.wmf"/><Relationship Id="rId14" Type="http://schemas.openxmlformats.org/officeDocument/2006/relationships/vmlDrawing" Target="../drawings/vmlDrawing29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95.wmf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7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96.wmf"/><Relationship Id="rId1" Type="http://schemas.openxmlformats.org/officeDocument/2006/relationships/oleObject" Target="../embeddings/oleObject85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9.wmf"/><Relationship Id="rId1" Type="http://schemas.openxmlformats.org/officeDocument/2006/relationships/oleObject" Target="../embeddings/oleObject88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100.wmf"/><Relationship Id="rId10" Type="http://schemas.openxmlformats.org/officeDocument/2006/relationships/vmlDrawing" Target="../drawings/vmlDrawing32.vml"/><Relationship Id="rId1" Type="http://schemas.openxmlformats.org/officeDocument/2006/relationships/oleObject" Target="../embeddings/oleObject89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104.wmf"/><Relationship Id="rId10" Type="http://schemas.openxmlformats.org/officeDocument/2006/relationships/vmlDrawing" Target="../drawings/vmlDrawing33.vml"/><Relationship Id="rId1" Type="http://schemas.openxmlformats.org/officeDocument/2006/relationships/oleObject" Target="../embeddings/oleObject93.bin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108.wmf"/><Relationship Id="rId1" Type="http://schemas.openxmlformats.org/officeDocument/2006/relationships/oleObject" Target="../embeddings/oleObject97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0.wmf"/><Relationship Id="rId1" Type="http://schemas.openxmlformats.org/officeDocument/2006/relationships/oleObject" Target="../embeddings/oleObject99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111.wmf"/><Relationship Id="rId12" Type="http://schemas.openxmlformats.org/officeDocument/2006/relationships/vmlDrawing" Target="../drawings/vmlDrawing3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5.wmf"/><Relationship Id="rId1" Type="http://schemas.openxmlformats.org/officeDocument/2006/relationships/oleObject" Target="../embeddings/oleObject100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116.wmf"/><Relationship Id="rId1" Type="http://schemas.openxmlformats.org/officeDocument/2006/relationships/oleObject" Target="../embeddings/oleObject105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119.wmf"/><Relationship Id="rId14" Type="http://schemas.openxmlformats.org/officeDocument/2006/relationships/vmlDrawing" Target="../drawings/vmlDrawing38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23.wmf"/><Relationship Id="rId11" Type="http://schemas.openxmlformats.org/officeDocument/2006/relationships/oleObject" Target="../embeddings/oleObject113.bin"/><Relationship Id="rId10" Type="http://schemas.openxmlformats.org/officeDocument/2006/relationships/image" Target="../media/image122.wmf"/><Relationship Id="rId1" Type="http://schemas.openxmlformats.org/officeDocument/2006/relationships/oleObject" Target="../embeddings/oleObject108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24.wmf"/><Relationship Id="rId10" Type="http://schemas.openxmlformats.org/officeDocument/2006/relationships/vmlDrawing" Target="../drawings/vmlDrawing39.vml"/><Relationship Id="rId1" Type="http://schemas.openxmlformats.org/officeDocument/2006/relationships/oleObject" Target="../embeddings/oleObject114.bin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28.wmf"/><Relationship Id="rId1" Type="http://schemas.openxmlformats.org/officeDocument/2006/relationships/oleObject" Target="../embeddings/oleObject118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31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129.wmf"/><Relationship Id="rId18" Type="http://schemas.openxmlformats.org/officeDocument/2006/relationships/vmlDrawing" Target="../drawings/vmlDrawing4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35.wmf"/><Relationship Id="rId15" Type="http://schemas.openxmlformats.org/officeDocument/2006/relationships/oleObject" Target="../embeddings/oleObject127.bin"/><Relationship Id="rId14" Type="http://schemas.openxmlformats.org/officeDocument/2006/relationships/image" Target="../media/image134.wmf"/><Relationship Id="rId13" Type="http://schemas.openxmlformats.org/officeDocument/2006/relationships/oleObject" Target="../embeddings/oleObject126.bin"/><Relationship Id="rId12" Type="http://schemas.openxmlformats.org/officeDocument/2006/relationships/image" Target="../media/image133.wmf"/><Relationship Id="rId11" Type="http://schemas.openxmlformats.org/officeDocument/2006/relationships/oleObject" Target="../embeddings/oleObject125.bin"/><Relationship Id="rId10" Type="http://schemas.openxmlformats.org/officeDocument/2006/relationships/image" Target="../media/image132.wmf"/><Relationship Id="rId1" Type="http://schemas.openxmlformats.org/officeDocument/2006/relationships/oleObject" Target="../embeddings/oleObject120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2.bin"/><Relationship Id="rId8" Type="http://schemas.openxmlformats.org/officeDocument/2006/relationships/image" Target="../media/image139.w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37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36.wmf"/><Relationship Id="rId12" Type="http://schemas.openxmlformats.org/officeDocument/2006/relationships/vmlDrawing" Target="../drawings/vmlDrawing4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40.wmf"/><Relationship Id="rId1" Type="http://schemas.openxmlformats.org/officeDocument/2006/relationships/oleObject" Target="../embeddings/oleObject128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3.emf"/><Relationship Id="rId8" Type="http://schemas.openxmlformats.org/officeDocument/2006/relationships/image" Target="../media/image142.emf"/><Relationship Id="rId7" Type="http://schemas.openxmlformats.org/officeDocument/2006/relationships/image" Target="../media/image141.emf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103.xml"/><Relationship Id="rId2" Type="http://schemas.openxmlformats.org/officeDocument/2006/relationships/tags" Target="../tags/tag92.xml"/><Relationship Id="rId19" Type="http://schemas.openxmlformats.org/officeDocument/2006/relationships/image" Target="../media/image56.png"/><Relationship Id="rId18" Type="http://schemas.openxmlformats.org/officeDocument/2006/relationships/tags" Target="../tags/tag102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image" Target="../media/image146.wmf"/><Relationship Id="rId11" Type="http://schemas.openxmlformats.org/officeDocument/2006/relationships/image" Target="../media/image145.emf"/><Relationship Id="rId10" Type="http://schemas.openxmlformats.org/officeDocument/2006/relationships/image" Target="../media/image144.emf"/><Relationship Id="rId1" Type="http://schemas.openxmlformats.org/officeDocument/2006/relationships/tags" Target="../tags/tag91.xml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4" Type="http://schemas.openxmlformats.org/officeDocument/2006/relationships/vmlDrawing" Target="../drawings/vmlDrawing43.v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116.xml"/><Relationship Id="rId21" Type="http://schemas.openxmlformats.org/officeDocument/2006/relationships/image" Target="../media/image56.png"/><Relationship Id="rId20" Type="http://schemas.openxmlformats.org/officeDocument/2006/relationships/tags" Target="../tags/tag115.xml"/><Relationship Id="rId2" Type="http://schemas.openxmlformats.org/officeDocument/2006/relationships/image" Target="../media/image147.wmf"/><Relationship Id="rId19" Type="http://schemas.openxmlformats.org/officeDocument/2006/relationships/tags" Target="../tags/tag114.xml"/><Relationship Id="rId18" Type="http://schemas.openxmlformats.org/officeDocument/2006/relationships/tags" Target="../tags/tag113.xml"/><Relationship Id="rId17" Type="http://schemas.openxmlformats.org/officeDocument/2006/relationships/tags" Target="../tags/tag112.xml"/><Relationship Id="rId16" Type="http://schemas.openxmlformats.org/officeDocument/2006/relationships/tags" Target="../tags/tag111.xml"/><Relationship Id="rId15" Type="http://schemas.openxmlformats.org/officeDocument/2006/relationships/tags" Target="../tags/tag110.xml"/><Relationship Id="rId14" Type="http://schemas.openxmlformats.org/officeDocument/2006/relationships/image" Target="../media/image150.wmf"/><Relationship Id="rId13" Type="http://schemas.openxmlformats.org/officeDocument/2006/relationships/oleObject" Target="../embeddings/oleObject136.bin"/><Relationship Id="rId12" Type="http://schemas.openxmlformats.org/officeDocument/2006/relationships/image" Target="../media/image149.w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48.wmf"/><Relationship Id="rId1" Type="http://schemas.openxmlformats.org/officeDocument/2006/relationships/oleObject" Target="../embeddings/oleObject133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e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4.bin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1.wmf"/><Relationship Id="rId1" Type="http://schemas.openxmlformats.org/officeDocument/2006/relationships/oleObject" Target="../embeddings/oleObject137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51.wmf"/><Relationship Id="rId1" Type="http://schemas.openxmlformats.org/officeDocument/2006/relationships/oleObject" Target="../embeddings/oleObject138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6.wmf"/><Relationship Id="rId7" Type="http://schemas.openxmlformats.org/officeDocument/2006/relationships/oleObject" Target="../embeddings/oleObject144.bin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51.wmf"/><Relationship Id="rId3" Type="http://schemas.openxmlformats.org/officeDocument/2006/relationships/oleObject" Target="../embeddings/oleObject142.bin"/><Relationship Id="rId2" Type="http://schemas.openxmlformats.org/officeDocument/2006/relationships/image" Target="../media/image154.wmf"/><Relationship Id="rId10" Type="http://schemas.openxmlformats.org/officeDocument/2006/relationships/vmlDrawing" Target="../drawings/vmlDrawing46.vml"/><Relationship Id="rId1" Type="http://schemas.openxmlformats.org/officeDocument/2006/relationships/oleObject" Target="../embeddings/oleObject141.bin"/></Relationships>
</file>

<file path=ppt/slides/_rels/slide6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6.wmf"/><Relationship Id="rId3" Type="http://schemas.openxmlformats.org/officeDocument/2006/relationships/oleObject" Target="../embeddings/oleObject146.bin"/><Relationship Id="rId2" Type="http://schemas.openxmlformats.org/officeDocument/2006/relationships/image" Target="../media/image152.wmf"/><Relationship Id="rId1" Type="http://schemas.openxmlformats.org/officeDocument/2006/relationships/oleObject" Target="../embeddings/oleObject145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9.wmf"/><Relationship Id="rId7" Type="http://schemas.openxmlformats.org/officeDocument/2006/relationships/oleObject" Target="../embeddings/oleObject150.bin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48.bin"/><Relationship Id="rId2" Type="http://schemas.openxmlformats.org/officeDocument/2006/relationships/image" Target="../media/image157.wmf"/><Relationship Id="rId10" Type="http://schemas.openxmlformats.org/officeDocument/2006/relationships/vmlDrawing" Target="../drawings/vmlDrawing48.vml"/><Relationship Id="rId1" Type="http://schemas.openxmlformats.org/officeDocument/2006/relationships/oleObject" Target="../embeddings/oleObject147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5.bin"/><Relationship Id="rId8" Type="http://schemas.openxmlformats.org/officeDocument/2006/relationships/image" Target="../media/image161.wmf"/><Relationship Id="rId7" Type="http://schemas.openxmlformats.org/officeDocument/2006/relationships/oleObject" Target="../embeddings/oleObject154.bin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60.wmf"/><Relationship Id="rId3" Type="http://schemas.openxmlformats.org/officeDocument/2006/relationships/oleObject" Target="../embeddings/oleObject152.bin"/><Relationship Id="rId2" Type="http://schemas.openxmlformats.org/officeDocument/2006/relationships/image" Target="../media/image157.wmf"/><Relationship Id="rId16" Type="http://schemas.openxmlformats.org/officeDocument/2006/relationships/vmlDrawing" Target="../drawings/vmlDrawing49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64.wmf"/><Relationship Id="rId13" Type="http://schemas.openxmlformats.org/officeDocument/2006/relationships/oleObject" Target="../embeddings/oleObject157.bin"/><Relationship Id="rId12" Type="http://schemas.openxmlformats.org/officeDocument/2006/relationships/image" Target="../media/image163.wmf"/><Relationship Id="rId11" Type="http://schemas.openxmlformats.org/officeDocument/2006/relationships/oleObject" Target="../embeddings/oleObject156.bin"/><Relationship Id="rId10" Type="http://schemas.openxmlformats.org/officeDocument/2006/relationships/image" Target="../media/image162.wmf"/><Relationship Id="rId1" Type="http://schemas.openxmlformats.org/officeDocument/2006/relationships/oleObject" Target="../embeddings/oleObject151.bin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5.emf"/><Relationship Id="rId1" Type="http://schemas.openxmlformats.org/officeDocument/2006/relationships/oleObject" Target="../embeddings/oleObject158.bin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6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52.wmf"/><Relationship Id="rId1" Type="http://schemas.openxmlformats.org/officeDocument/2006/relationships/oleObject" Target="../embeddings/oleObject159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9.emf"/><Relationship Id="rId7" Type="http://schemas.openxmlformats.org/officeDocument/2006/relationships/oleObject" Target="../embeddings/oleObject164.bin"/><Relationship Id="rId6" Type="http://schemas.openxmlformats.org/officeDocument/2006/relationships/image" Target="../media/image168.e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67.emf"/><Relationship Id="rId3" Type="http://schemas.openxmlformats.org/officeDocument/2006/relationships/oleObject" Target="../embeddings/oleObject162.bin"/><Relationship Id="rId2" Type="http://schemas.openxmlformats.org/officeDocument/2006/relationships/image" Target="../media/image166.emf"/><Relationship Id="rId10" Type="http://schemas.openxmlformats.org/officeDocument/2006/relationships/vmlDrawing" Target="../drawings/vmlDrawing52.vml"/><Relationship Id="rId1" Type="http://schemas.openxmlformats.org/officeDocument/2006/relationships/oleObject" Target="../embeddings/oleObject161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18.xml"/><Relationship Id="rId19" Type="http://schemas.openxmlformats.org/officeDocument/2006/relationships/tags" Target="../tags/tag133.xml"/><Relationship Id="rId18" Type="http://schemas.openxmlformats.org/officeDocument/2006/relationships/image" Target="../media/image56.png"/><Relationship Id="rId17" Type="http://schemas.openxmlformats.org/officeDocument/2006/relationships/tags" Target="../tags/tag132.xml"/><Relationship Id="rId16" Type="http://schemas.openxmlformats.org/officeDocument/2006/relationships/tags" Target="../tags/tag131.xml"/><Relationship Id="rId15" Type="http://schemas.openxmlformats.org/officeDocument/2006/relationships/tags" Target="../tags/tag130.xml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image" Target="../media/image170.emf"/><Relationship Id="rId10" Type="http://schemas.openxmlformats.org/officeDocument/2006/relationships/tags" Target="../tags/tag126.xml"/><Relationship Id="rId1" Type="http://schemas.openxmlformats.org/officeDocument/2006/relationships/tags" Target="../tags/tag11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8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35.xml"/><Relationship Id="rId19" Type="http://schemas.openxmlformats.org/officeDocument/2006/relationships/tags" Target="../tags/tag150.xml"/><Relationship Id="rId18" Type="http://schemas.openxmlformats.org/officeDocument/2006/relationships/image" Target="../media/image56.png"/><Relationship Id="rId17" Type="http://schemas.openxmlformats.org/officeDocument/2006/relationships/tags" Target="../tags/tag149.xml"/><Relationship Id="rId16" Type="http://schemas.openxmlformats.org/officeDocument/2006/relationships/tags" Target="../tags/tag148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image" Target="../media/image170.emf"/><Relationship Id="rId10" Type="http://schemas.openxmlformats.org/officeDocument/2006/relationships/tags" Target="../tags/tag143.xml"/><Relationship Id="rId1" Type="http://schemas.openxmlformats.org/officeDocument/2006/relationships/tags" Target="../tags/tag134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1.wmf"/><Relationship Id="rId1" Type="http://schemas.openxmlformats.org/officeDocument/2006/relationships/oleObject" Target="../embeddings/oleObject165.bin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175.w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73.wmf"/><Relationship Id="rId3" Type="http://schemas.openxmlformats.org/officeDocument/2006/relationships/oleObject" Target="../embeddings/oleObject167.bin"/><Relationship Id="rId2" Type="http://schemas.openxmlformats.org/officeDocument/2006/relationships/image" Target="../media/image172.wmf"/><Relationship Id="rId12" Type="http://schemas.openxmlformats.org/officeDocument/2006/relationships/vmlDrawing" Target="../drawings/vmlDrawing5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76.wmf"/><Relationship Id="rId1" Type="http://schemas.openxmlformats.org/officeDocument/2006/relationships/oleObject" Target="../embeddings/oleObject166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5.bin"/><Relationship Id="rId8" Type="http://schemas.openxmlformats.org/officeDocument/2006/relationships/image" Target="../media/image180.wmf"/><Relationship Id="rId7" Type="http://schemas.openxmlformats.org/officeDocument/2006/relationships/oleObject" Target="../embeddings/oleObject174.bin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78.wmf"/><Relationship Id="rId3" Type="http://schemas.openxmlformats.org/officeDocument/2006/relationships/oleObject" Target="../embeddings/oleObject172.bin"/><Relationship Id="rId2" Type="http://schemas.openxmlformats.org/officeDocument/2006/relationships/image" Target="../media/image177.wmf"/><Relationship Id="rId12" Type="http://schemas.openxmlformats.org/officeDocument/2006/relationships/vmlDrawing" Target="../drawings/vmlDrawing5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81.wmf"/><Relationship Id="rId1" Type="http://schemas.openxmlformats.org/officeDocument/2006/relationships/oleObject" Target="../embeddings/oleObject171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80.wmf"/><Relationship Id="rId3" Type="http://schemas.openxmlformats.org/officeDocument/2006/relationships/oleObject" Target="../embeddings/oleObject177.bin"/><Relationship Id="rId2" Type="http://schemas.openxmlformats.org/officeDocument/2006/relationships/image" Target="../media/image182.wmf"/><Relationship Id="rId1" Type="http://schemas.openxmlformats.org/officeDocument/2006/relationships/oleObject" Target="../embeddings/oleObject176.bin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3.bin"/><Relationship Id="rId8" Type="http://schemas.openxmlformats.org/officeDocument/2006/relationships/image" Target="../media/image185.wmf"/><Relationship Id="rId7" Type="http://schemas.openxmlformats.org/officeDocument/2006/relationships/oleObject" Target="../embeddings/oleObject182.bin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83.wmf"/><Relationship Id="rId3" Type="http://schemas.openxmlformats.org/officeDocument/2006/relationships/oleObject" Target="../embeddings/oleObject180.bin"/><Relationship Id="rId2" Type="http://schemas.openxmlformats.org/officeDocument/2006/relationships/image" Target="../media/image25.wmf"/><Relationship Id="rId16" Type="http://schemas.openxmlformats.org/officeDocument/2006/relationships/vmlDrawing" Target="../drawings/vmlDrawing57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88.wmf"/><Relationship Id="rId13" Type="http://schemas.openxmlformats.org/officeDocument/2006/relationships/oleObject" Target="../embeddings/oleObject185.bin"/><Relationship Id="rId12" Type="http://schemas.openxmlformats.org/officeDocument/2006/relationships/image" Target="../media/image187.wmf"/><Relationship Id="rId11" Type="http://schemas.openxmlformats.org/officeDocument/2006/relationships/oleObject" Target="../embeddings/oleObject184.bin"/><Relationship Id="rId10" Type="http://schemas.openxmlformats.org/officeDocument/2006/relationships/image" Target="../media/image186.wmf"/><Relationship Id="rId1" Type="http://schemas.openxmlformats.org/officeDocument/2006/relationships/oleObject" Target="../embeddings/oleObject179.bin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9.emf"/><Relationship Id="rId1" Type="http://schemas.openxmlformats.org/officeDocument/2006/relationships/oleObject" Target="../embeddings/oleObject186.bin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0.emf"/><Relationship Id="rId1" Type="http://schemas.openxmlformats.org/officeDocument/2006/relationships/oleObject" Target="../embeddings/oleObject187.bin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2.bin"/><Relationship Id="rId8" Type="http://schemas.openxmlformats.org/officeDocument/2006/relationships/image" Target="../media/image194.wmf"/><Relationship Id="rId7" Type="http://schemas.openxmlformats.org/officeDocument/2006/relationships/oleObject" Target="../embeddings/oleObject191.bin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92.wmf"/><Relationship Id="rId3" Type="http://schemas.openxmlformats.org/officeDocument/2006/relationships/oleObject" Target="../embeddings/oleObject189.bin"/><Relationship Id="rId2" Type="http://schemas.openxmlformats.org/officeDocument/2006/relationships/image" Target="../media/image191.wmf"/><Relationship Id="rId12" Type="http://schemas.openxmlformats.org/officeDocument/2006/relationships/vmlDrawing" Target="../drawings/vmlDrawing60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95.wmf"/><Relationship Id="rId1" Type="http://schemas.openxmlformats.org/officeDocument/2006/relationships/oleObject" Target="../embeddings/oleObject188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9.bin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7.bin"/><Relationship Id="rId8" Type="http://schemas.openxmlformats.org/officeDocument/2006/relationships/image" Target="../media/image197.wmf"/><Relationship Id="rId7" Type="http://schemas.openxmlformats.org/officeDocument/2006/relationships/oleObject" Target="../embeddings/oleObject196.bin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95.wmf"/><Relationship Id="rId3" Type="http://schemas.openxmlformats.org/officeDocument/2006/relationships/oleObject" Target="../embeddings/oleObject194.bin"/><Relationship Id="rId2" Type="http://schemas.openxmlformats.org/officeDocument/2006/relationships/image" Target="../media/image194.wmf"/><Relationship Id="rId14" Type="http://schemas.openxmlformats.org/officeDocument/2006/relationships/vmlDrawing" Target="../drawings/vmlDrawing6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99.wmf"/><Relationship Id="rId11" Type="http://schemas.openxmlformats.org/officeDocument/2006/relationships/oleObject" Target="../embeddings/oleObject198.bin"/><Relationship Id="rId10" Type="http://schemas.openxmlformats.org/officeDocument/2006/relationships/image" Target="../media/image198.wmf"/><Relationship Id="rId1" Type="http://schemas.openxmlformats.org/officeDocument/2006/relationships/oleObject" Target="../embeddings/oleObject193.bin"/></Relationships>
</file>

<file path=ppt/slides/_rels/slide8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3.bin"/><Relationship Id="rId8" Type="http://schemas.openxmlformats.org/officeDocument/2006/relationships/image" Target="../media/image203.wmf"/><Relationship Id="rId7" Type="http://schemas.openxmlformats.org/officeDocument/2006/relationships/oleObject" Target="../embeddings/oleObject202.bin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201.wmf"/><Relationship Id="rId3" Type="http://schemas.openxmlformats.org/officeDocument/2006/relationships/oleObject" Target="../embeddings/oleObject200.bin"/><Relationship Id="rId2" Type="http://schemas.openxmlformats.org/officeDocument/2006/relationships/image" Target="../media/image200.wmf"/><Relationship Id="rId12" Type="http://schemas.openxmlformats.org/officeDocument/2006/relationships/vmlDrawing" Target="../drawings/vmlDrawing6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04.wmf"/><Relationship Id="rId1" Type="http://schemas.openxmlformats.org/officeDocument/2006/relationships/oleObject" Target="../embeddings/oleObject199.bin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4.wmf"/><Relationship Id="rId1" Type="http://schemas.openxmlformats.org/officeDocument/2006/relationships/oleObject" Target="../embeddings/oleObject204.bin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5.emf"/><Relationship Id="rId1" Type="http://schemas.openxmlformats.org/officeDocument/2006/relationships/oleObject" Target="../embeddings/oleObject205.bin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6.wmf"/><Relationship Id="rId1" Type="http://schemas.openxmlformats.org/officeDocument/2006/relationships/oleObject" Target="../embeddings/oleObject206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8.w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206.wmf"/><Relationship Id="rId3" Type="http://schemas.openxmlformats.org/officeDocument/2006/relationships/oleObject" Target="../embeddings/oleObject208.bin"/><Relationship Id="rId2" Type="http://schemas.openxmlformats.org/officeDocument/2006/relationships/image" Target="../media/image207.wmf"/><Relationship Id="rId1" Type="http://schemas.openxmlformats.org/officeDocument/2006/relationships/oleObject" Target="../embeddings/oleObject207.bin"/></Relationships>
</file>

<file path=ppt/slides/_rels/slide8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2.wmf"/><Relationship Id="rId8" Type="http://schemas.openxmlformats.org/officeDocument/2006/relationships/oleObject" Target="../embeddings/oleObject214.bin"/><Relationship Id="rId7" Type="http://schemas.openxmlformats.org/officeDocument/2006/relationships/image" Target="../media/image211.wmf"/><Relationship Id="rId6" Type="http://schemas.openxmlformats.org/officeDocument/2006/relationships/oleObject" Target="../embeddings/oleObject213.bin"/><Relationship Id="rId5" Type="http://schemas.openxmlformats.org/officeDocument/2006/relationships/image" Target="../media/image210.wmf"/><Relationship Id="rId4" Type="http://schemas.openxmlformats.org/officeDocument/2006/relationships/oleObject" Target="../embeddings/oleObject212.bin"/><Relationship Id="rId3" Type="http://schemas.openxmlformats.org/officeDocument/2006/relationships/oleObject" Target="../embeddings/oleObject211.bin"/><Relationship Id="rId2" Type="http://schemas.openxmlformats.org/officeDocument/2006/relationships/image" Target="../media/image209.wmf"/><Relationship Id="rId11" Type="http://schemas.openxmlformats.org/officeDocument/2006/relationships/vmlDrawing" Target="../drawings/vmlDrawing67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210.bin"/></Relationships>
</file>

<file path=ppt/slides/_rels/slide8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4.emf"/><Relationship Id="rId3" Type="http://schemas.openxmlformats.org/officeDocument/2006/relationships/oleObject" Target="../embeddings/oleObject216.bin"/><Relationship Id="rId2" Type="http://schemas.openxmlformats.org/officeDocument/2006/relationships/image" Target="../media/image213.wmf"/><Relationship Id="rId1" Type="http://schemas.openxmlformats.org/officeDocument/2006/relationships/oleObject" Target="../embeddings/oleObject215.bin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5.emf"/><Relationship Id="rId1" Type="http://schemas.openxmlformats.org/officeDocument/2006/relationships/oleObject" Target="../embeddings/oleObject217.bin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6.emf"/><Relationship Id="rId1" Type="http://schemas.openxmlformats.org/officeDocument/2006/relationships/oleObject" Target="../embeddings/oleObject21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9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10.bin"/></Relationships>
</file>

<file path=ppt/slides/_rels/slide9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7.wmf"/><Relationship Id="rId3" Type="http://schemas.openxmlformats.org/officeDocument/2006/relationships/oleObject" Target="../embeddings/oleObject220.bin"/><Relationship Id="rId2" Type="http://schemas.openxmlformats.org/officeDocument/2006/relationships/image" Target="../media/image176.wmf"/><Relationship Id="rId1" Type="http://schemas.openxmlformats.org/officeDocument/2006/relationships/oleObject" Target="../embeddings/oleObject219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0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19.wmf"/><Relationship Id="rId3" Type="http://schemas.openxmlformats.org/officeDocument/2006/relationships/oleObject" Target="../embeddings/oleObject222.bin"/><Relationship Id="rId2" Type="http://schemas.openxmlformats.org/officeDocument/2006/relationships/image" Target="../media/image218.wmf"/><Relationship Id="rId1" Type="http://schemas.openxmlformats.org/officeDocument/2006/relationships/oleObject" Target="../embeddings/oleObject221.bin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1.wmf"/><Relationship Id="rId1" Type="http://schemas.openxmlformats.org/officeDocument/2006/relationships/oleObject" Target="../embeddings/oleObject224.bin"/></Relationships>
</file>

<file path=ppt/slides/_rels/slide9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4.vml"/><Relationship Id="rId6" Type="http://schemas.openxmlformats.org/officeDocument/2006/relationships/slideLayout" Target="../slideLayouts/slideLayout2.xml"/><Relationship Id="rId5" Type="http://schemas.openxmlformats.org/officeDocument/2006/relationships/oleObject" Target="../embeddings/oleObject227.bin"/><Relationship Id="rId4" Type="http://schemas.openxmlformats.org/officeDocument/2006/relationships/image" Target="../media/image223.wmf"/><Relationship Id="rId3" Type="http://schemas.openxmlformats.org/officeDocument/2006/relationships/oleObject" Target="../embeddings/oleObject226.bin"/><Relationship Id="rId2" Type="http://schemas.openxmlformats.org/officeDocument/2006/relationships/image" Target="../media/image222.emf"/><Relationship Id="rId1" Type="http://schemas.openxmlformats.org/officeDocument/2006/relationships/oleObject" Target="../embeddings/oleObject225.bin"/></Relationships>
</file>

<file path=ppt/slides/_rels/slide9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5.wmf"/><Relationship Id="rId3" Type="http://schemas.openxmlformats.org/officeDocument/2006/relationships/oleObject" Target="../embeddings/oleObject229.bin"/><Relationship Id="rId2" Type="http://schemas.openxmlformats.org/officeDocument/2006/relationships/image" Target="../media/image224.wmf"/><Relationship Id="rId1" Type="http://schemas.openxmlformats.org/officeDocument/2006/relationships/oleObject" Target="../embeddings/oleObject228.bin"/></Relationships>
</file>

<file path=ppt/slides/_rels/slide9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7.wmf"/><Relationship Id="rId3" Type="http://schemas.openxmlformats.org/officeDocument/2006/relationships/oleObject" Target="../embeddings/oleObject231.bin"/><Relationship Id="rId2" Type="http://schemas.openxmlformats.org/officeDocument/2006/relationships/image" Target="../media/image226.wmf"/><Relationship Id="rId1" Type="http://schemas.openxmlformats.org/officeDocument/2006/relationships/oleObject" Target="../embeddings/oleObject230.bin"/></Relationships>
</file>

<file path=ppt/slides/_rels/slide9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9.wmf"/><Relationship Id="rId3" Type="http://schemas.openxmlformats.org/officeDocument/2006/relationships/oleObject" Target="../embeddings/oleObject233.bin"/><Relationship Id="rId2" Type="http://schemas.openxmlformats.org/officeDocument/2006/relationships/image" Target="../media/image228.wmf"/><Relationship Id="rId1" Type="http://schemas.openxmlformats.org/officeDocument/2006/relationships/oleObject" Target="../embeddings/oleObject232.bin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0.emf"/><Relationship Id="rId1" Type="http://schemas.openxmlformats.org/officeDocument/2006/relationships/oleObject" Target="../embeddings/oleObject234.bin"/></Relationships>
</file>

<file path=ppt/slides/_rels/slide9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2.wmf"/><Relationship Id="rId3" Type="http://schemas.openxmlformats.org/officeDocument/2006/relationships/oleObject" Target="../embeddings/oleObject236.bin"/><Relationship Id="rId2" Type="http://schemas.openxmlformats.org/officeDocument/2006/relationships/image" Target="../media/image231.wmf"/><Relationship Id="rId1" Type="http://schemas.openxmlformats.org/officeDocument/2006/relationships/oleObject" Target="../embeddings/oleObject235.bin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3.wmf"/><Relationship Id="rId1" Type="http://schemas.openxmlformats.org/officeDocument/2006/relationships/oleObject" Target="../embeddings/oleObject2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2" name="标题 1"/>
          <p:cNvSpPr/>
          <p:nvPr>
            <p:ph type="ctrTitle"/>
          </p:nvPr>
        </p:nvSpPr>
        <p:spPr>
          <a:xfrm>
            <a:off x="1017905" y="66040"/>
            <a:ext cx="7772400" cy="1091565"/>
          </a:xfrm>
        </p:spPr>
        <p:txBody>
          <a:bodyPr/>
          <a:p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模拟调制系统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副标题 15"/>
          <p:cNvSpPr>
            <a:spLocks noGrp="1"/>
          </p:cNvSpPr>
          <p:nvPr>
            <p:ph type="subTitle" idx="1"/>
          </p:nvPr>
        </p:nvSpPr>
        <p:spPr>
          <a:xfrm>
            <a:off x="2483768" y="3717032"/>
            <a:ext cx="5796136" cy="1126976"/>
          </a:xfrm>
        </p:spPr>
        <p:txBody>
          <a:bodyPr>
            <a:normAutofit/>
          </a:bodyPr>
          <a:p>
            <a:r>
              <a:rPr lang="en-US" altLang="zh-CN" sz="3600" b="1" dirty="0" smtClean="0">
                <a:latin typeface="GulimChe" pitchFamily="49" charset="-127"/>
                <a:ea typeface="GulimChe" pitchFamily="49" charset="-127"/>
              </a:rPr>
              <a:t> 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3848" y="2996952"/>
            <a:ext cx="187220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>
            <a:graphicFrameLocks noGrp="1"/>
          </p:cNvGraphicFramePr>
          <p:nvPr/>
        </p:nvGraphicFramePr>
        <p:xfrm>
          <a:off x="762000" y="2133600"/>
          <a:ext cx="808355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250825" y="1223963"/>
            <a:ext cx="8718550" cy="5634037"/>
          </a:xfrm>
        </p:spPr>
        <p:txBody>
          <a:bodyPr vert="horz" wrap="square" lIns="91440" tIns="45720" rIns="91440" bIns="45720" anchor="t"/>
          <a:p>
            <a:pPr lvl="3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调制效率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由上述可见，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信号的总功率包括载波功率和边带功率两部分。只有边带功率才与调制信号有关，载波分量并不携带信息。有用功率（用于传输有用信息的边带功率）占信号总功率的比例称为调制效率：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4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当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cos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m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时，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4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代入上式，得到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4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4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当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)|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％调制），调制效率最高，这时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4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zh-CN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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max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＝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1/3</a:t>
            </a:r>
            <a:endParaRPr lang="en-US" altLang="zh-C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13316" name="Rectangle 5"/>
          <p:cNvSpPr/>
          <p:nvPr/>
        </p:nvSpPr>
        <p:spPr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3086100" y="3024188"/>
          <a:ext cx="270033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1548765" imgH="533400" progId="">
                  <p:embed/>
                </p:oleObj>
              </mc:Choice>
              <mc:Fallback>
                <p:oleObj name="" r:id="rId1" imgW="1548765" imgH="5334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86100" y="3024188"/>
                        <a:ext cx="2700338" cy="881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19" name="Rectangle 9"/>
          <p:cNvSpPr/>
          <p:nvPr/>
        </p:nvSpPr>
        <p:spPr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4706938" y="3968750"/>
          <a:ext cx="15303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875665" imgH="266700" progId="">
                  <p:embed/>
                </p:oleObj>
              </mc:Choice>
              <mc:Fallback>
                <p:oleObj name="" r:id="rId3" imgW="875665" imgH="266700" progId="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06938" y="3968750"/>
                        <a:ext cx="153035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11"/>
          <p:cNvSpPr/>
          <p:nvPr/>
        </p:nvSpPr>
        <p:spPr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4122738" y="4508500"/>
          <a:ext cx="31051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1866265" imgH="533400" progId="">
                  <p:embed/>
                </p:oleObj>
              </mc:Choice>
              <mc:Fallback>
                <p:oleObj name="" r:id="rId5" imgW="1866265" imgH="533400" progId="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22738" y="4508500"/>
                        <a:ext cx="3105150" cy="887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13"/>
          <p:cNvSpPr/>
          <p:nvPr/>
        </p:nvSpPr>
        <p:spPr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charRg st="5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106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charRg st="106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128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charRg st="128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138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795">
                                            <p:txEl>
                                              <p:charRg st="138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174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795">
                                            <p:txEl>
                                              <p:charRg st="174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122883" name="Rectangle 3"/>
          <p:cNvSpPr>
            <a:spLocks noGrp="1"/>
          </p:cNvSpPr>
          <p:nvPr>
            <p:ph idx="1"/>
          </p:nvPr>
        </p:nvSpPr>
        <p:spPr>
          <a:xfrm>
            <a:off x="0" y="1223963"/>
            <a:ext cx="8969375" cy="5634037"/>
          </a:xfrm>
        </p:spPr>
        <p:txBody>
          <a:bodyPr vert="horz" wrap="square" lIns="91440" tIns="45720" rIns="91440" bIns="45720" anchor="t"/>
          <a:p>
            <a:pPr lvl="3" eaLnBrk="1" hangingPunct="1">
              <a:lnSpc>
                <a:spcPct val="90000"/>
              </a:lnSpc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设窄带调频信号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并设相干载波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则相乘器的输出为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经低通滤波器取出其低频分量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再经微分器，即得解调输出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可见，相干解调可以恢复原调制信号。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28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97284" name="Rectangle 5"/>
          <p:cNvSpPr/>
          <p:nvPr/>
        </p:nvSpPr>
        <p:spPr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1827213" y="2663825"/>
          <a:ext cx="55816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1" imgW="2870200" imgH="330200" progId="">
                  <p:embed/>
                </p:oleObj>
              </mc:Choice>
              <mc:Fallback>
                <p:oleObj name="" r:id="rId1" imgW="2870200" imgH="330200" progId="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7213" y="2663825"/>
                        <a:ext cx="5581650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6" name="Rectangle 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3402013" y="3384550"/>
          <a:ext cx="19351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3" imgW="939800" imgH="228600" progId="">
                  <p:embed/>
                </p:oleObj>
              </mc:Choice>
              <mc:Fallback>
                <p:oleObj name="" r:id="rId3" imgW="939800" imgH="228600" progId="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2013" y="3384550"/>
                        <a:ext cx="1935162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8" name="Rectangle 9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2888" name="Object 8"/>
          <p:cNvGraphicFramePr>
            <a:graphicFrameLocks noChangeAspect="1"/>
          </p:cNvGraphicFramePr>
          <p:nvPr/>
        </p:nvGraphicFramePr>
        <p:xfrm>
          <a:off x="1962150" y="4149725"/>
          <a:ext cx="53562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5" imgW="3276600" imgH="393700" progId="">
                  <p:embed/>
                </p:oleObj>
              </mc:Choice>
              <mc:Fallback>
                <p:oleObj name="" r:id="rId5" imgW="3276600" imgH="393700" progId="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2150" y="4149725"/>
                        <a:ext cx="5356225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0" name="Rectangle 11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2890" name="Object 10"/>
          <p:cNvGraphicFramePr>
            <a:graphicFrameLocks noChangeAspect="1"/>
          </p:cNvGraphicFramePr>
          <p:nvPr/>
        </p:nvGraphicFramePr>
        <p:xfrm>
          <a:off x="5381625" y="4778375"/>
          <a:ext cx="26098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7" imgW="1511300" imgH="393700" progId="">
                  <p:embed/>
                </p:oleObj>
              </mc:Choice>
              <mc:Fallback>
                <p:oleObj name="" r:id="rId7" imgW="1511300" imgH="393700" progId="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81625" y="4778375"/>
                        <a:ext cx="260985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2" name="Rectangle 13"/>
          <p:cNvSpPr/>
          <p:nvPr/>
        </p:nvSpPr>
        <p:spPr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2892" name="Object 12"/>
          <p:cNvGraphicFramePr>
            <a:graphicFrameLocks noChangeAspect="1"/>
          </p:cNvGraphicFramePr>
          <p:nvPr/>
        </p:nvGraphicFramePr>
        <p:xfrm>
          <a:off x="3086100" y="5634038"/>
          <a:ext cx="20256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9" imgW="1167765" imgH="406400" progId="">
                  <p:embed/>
                </p:oleObj>
              </mc:Choice>
              <mc:Fallback>
                <p:oleObj name="" r:id="rId9" imgW="1167765" imgH="406400" progId="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86100" y="5634038"/>
                        <a:ext cx="2025650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14"/>
          <p:cNvGraphicFramePr>
            <a:graphicFrameLocks noChangeAspect="1"/>
          </p:cNvGraphicFramePr>
          <p:nvPr/>
        </p:nvGraphicFramePr>
        <p:xfrm>
          <a:off x="3536950" y="1268413"/>
          <a:ext cx="5202238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1" imgW="3583305" imgH="918845" progId="Word.Picture.8">
                  <p:embed/>
                </p:oleObj>
              </mc:Choice>
              <mc:Fallback>
                <p:oleObj name="" r:id="rId11" imgW="3583305" imgH="918845" progId="Word.Picture.8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36950" y="1268413"/>
                        <a:ext cx="5202238" cy="1266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charRg st="3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charRg st="3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charRg st="13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charRg st="13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charRg st="2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883">
                                            <p:txEl>
                                              <p:charRg st="2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charRg st="3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883">
                                            <p:txEl>
                                              <p:charRg st="31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charRg st="45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2883">
                                            <p:txEl>
                                              <p:charRg st="45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charRg st="6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2883">
                                            <p:txEl>
                                              <p:charRg st="60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81923" name="Rectangle 3"/>
          <p:cNvSpPr>
            <a:spLocks noGrp="1"/>
          </p:cNvSpPr>
          <p:nvPr>
            <p:ph idx="1"/>
          </p:nvPr>
        </p:nvSpPr>
        <p:spPr>
          <a:xfrm>
            <a:off x="927100" y="1224280"/>
            <a:ext cx="7665085" cy="257746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4.4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调频系统的抗噪声性能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从前面的分析可知，调频信号的解调有相干解调和非相干解调两种。相干解调仅适用于窄带调频信号，且需同步信号； 而非相干解调适用于窄带和宽带调频信号，而且不需同步信号，因而是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系统的主要解调方式。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122884" name="对象 122883"/>
          <p:cNvGraphicFramePr/>
          <p:nvPr/>
        </p:nvGraphicFramePr>
        <p:xfrm>
          <a:off x="569595" y="4020820"/>
          <a:ext cx="8004810" cy="1312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3390900" imgH="640080" progId="Visio.Drawing.4">
                  <p:embed/>
                </p:oleObj>
              </mc:Choice>
              <mc:Fallback>
                <p:oleObj name="" r:id="rId1" imgW="3390900" imgH="640080" progId="Visio.Drawing.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9595" y="4020820"/>
                        <a:ext cx="8004810" cy="1312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2" name="标题 122881"/>
          <p:cNvSpPr>
            <a:spLocks noGrp="1"/>
          </p:cNvSpPr>
          <p:nvPr/>
        </p:nvSpPr>
        <p:spPr>
          <a:xfrm>
            <a:off x="1905000" y="5791200"/>
            <a:ext cx="6172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/>
              <a:t>调频系统抗噪声性能分析模型</a:t>
            </a:r>
            <a:br>
              <a:rPr lang="zh-CN" altLang="en-US" sz="2000" dirty="0"/>
            </a:b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81923" name="Rectangle 3"/>
          <p:cNvSpPr>
            <a:spLocks noGrp="1"/>
          </p:cNvSpPr>
          <p:nvPr>
            <p:ph idx="1"/>
          </p:nvPr>
        </p:nvSpPr>
        <p:spPr>
          <a:xfrm>
            <a:off x="927100" y="1224280"/>
            <a:ext cx="7665085" cy="5334635"/>
          </a:xfrm>
        </p:spPr>
        <p:txBody>
          <a:bodyPr vert="horz" wrap="square" lIns="91440" tIns="45720" rIns="91440" bIns="45720" anchor="t"/>
          <a:p>
            <a:pPr lvl="1" eaLnBrk="1" hangingPunct="1"/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先计算解调器的输入信噪比。 设输入调频信号为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buNone/>
            </a:pPr>
            <a:r>
              <a:rPr lang="en-US" altLang="zh-CN" sz="22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</a:t>
            </a:r>
            <a:r>
              <a:rPr lang="en-US" altLang="zh-CN" sz="2200" b="1" baseline="-25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FM</a:t>
            </a:r>
            <a:r>
              <a:rPr lang="en-US" altLang="zh-CN" sz="22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(t)=Acos</a:t>
            </a:r>
            <a:r>
              <a:rPr lang="zh-CN" alt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［</a:t>
            </a:r>
            <a:r>
              <a:rPr lang="en-US" altLang="zh-CN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ω</a:t>
            </a:r>
            <a:r>
              <a:rPr lang="en-US" altLang="zh-CN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</a:t>
            </a:r>
            <a:r>
              <a:rPr lang="en-US" altLang="zh-CN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t+                        ]</a:t>
            </a:r>
            <a:endParaRPr lang="en-US" altLang="zh-CN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因而输入信号功率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S</a:t>
            </a:r>
            <a:r>
              <a:rPr lang="en-US" altLang="zh-CN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  </a:t>
            </a:r>
            <a:endParaRPr lang="en-US" altLang="zh-CN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理想带通滤波器的带宽与调频信号的带宽</a:t>
            </a:r>
            <a:r>
              <a:rPr lang="en-US" altLang="zh-CN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FM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相同，所以输入噪声功率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N</a:t>
            </a:r>
            <a:r>
              <a:rPr lang="en-US" altLang="zh-CN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=n</a:t>
            </a:r>
            <a:r>
              <a:rPr lang="en-US" altLang="zh-CN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FM</a:t>
            </a:r>
            <a:r>
              <a:rPr lang="en-US" altLang="zh-CN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endParaRPr lang="en-US" altLang="zh-CN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因此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输入信噪比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eaLnBrk="1" hangingPunct="1">
              <a:buNone/>
            </a:pP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110597" name="对象 110596"/>
          <p:cNvGraphicFramePr/>
          <p:nvPr/>
        </p:nvGraphicFramePr>
        <p:xfrm>
          <a:off x="3628073" y="1525588"/>
          <a:ext cx="167767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850900" imgH="330200" progId="Equation.3">
                  <p:embed/>
                </p:oleObj>
              </mc:Choice>
              <mc:Fallback>
                <p:oleObj name="" r:id="rId1" imgW="850900" imgH="330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28073" y="1525588"/>
                        <a:ext cx="1677670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对象 110597"/>
          <p:cNvGraphicFramePr/>
          <p:nvPr/>
        </p:nvGraphicFramePr>
        <p:xfrm>
          <a:off x="2166620" y="2511425"/>
          <a:ext cx="445135" cy="77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241300" imgH="419100" progId="Equation.3">
                  <p:embed/>
                </p:oleObj>
              </mc:Choice>
              <mc:Fallback>
                <p:oleObj name="" r:id="rId3" imgW="241300" imgH="4191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6620" y="2511425"/>
                        <a:ext cx="445135" cy="775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9" name="对象 110598"/>
          <p:cNvGraphicFramePr/>
          <p:nvPr/>
        </p:nvGraphicFramePr>
        <p:xfrm>
          <a:off x="2105025" y="5460365"/>
          <a:ext cx="1661795" cy="783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876300" imgH="457200" progId="Equation.3">
                  <p:embed/>
                </p:oleObj>
              </mc:Choice>
              <mc:Fallback>
                <p:oleObj name="" r:id="rId5" imgW="876300" imgH="457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5025" y="5460365"/>
                        <a:ext cx="1661795" cy="783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81923" name="Rectangle 3"/>
          <p:cNvSpPr>
            <a:spLocks noGrp="1"/>
          </p:cNvSpPr>
          <p:nvPr>
            <p:ph idx="1"/>
          </p:nvPr>
        </p:nvSpPr>
        <p:spPr>
          <a:xfrm>
            <a:off x="927100" y="1224280"/>
            <a:ext cx="7665085" cy="3364865"/>
          </a:xfrm>
        </p:spPr>
        <p:txBody>
          <a:bodyPr vert="horz" wrap="square" lIns="91440" tIns="45720" rIns="91440" bIns="45720" anchor="t"/>
          <a:p>
            <a:pPr lvl="1" eaLnBrk="1" hangingPunct="1"/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计算输出信噪比时，由于非相干解调不满足叠加性，无法分别计算信号与噪声功率，因此，也和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AM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信号的非相干解调一样，考虑两种极端情况，即大信噪比情况和小信噪比情况，使计算简化，以便得到一些有用的结论。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lnSpc>
                <a:spcPct val="100000"/>
              </a:lnSpc>
              <a:buNone/>
            </a:pPr>
            <a:endParaRPr lang="en-US" altLang="zh-C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1. 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大信噪比情况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在大信噪比条件下，信号和噪声的相互作用可以忽略， 这时可以把信号和噪声分开来算，经过分析，我们直接给出解调器的输出信噪比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109573" name="对象 109572"/>
          <p:cNvGraphicFramePr/>
          <p:nvPr/>
        </p:nvGraphicFramePr>
        <p:xfrm>
          <a:off x="2781618" y="4682490"/>
          <a:ext cx="253619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1193800" imgH="495300" progId="Equation.3">
                  <p:embed/>
                </p:oleObj>
              </mc:Choice>
              <mc:Fallback>
                <p:oleObj name="" r:id="rId1" imgW="1193800" imgH="4953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81618" y="4682490"/>
                        <a:ext cx="2536190" cy="106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81923" name="Rectangle 3"/>
          <p:cNvSpPr>
            <a:spLocks noGrp="1"/>
          </p:cNvSpPr>
          <p:nvPr>
            <p:ph idx="1"/>
          </p:nvPr>
        </p:nvSpPr>
        <p:spPr>
          <a:xfrm>
            <a:off x="918210" y="1133475"/>
            <a:ext cx="7665085" cy="5476240"/>
          </a:xfrm>
        </p:spPr>
        <p:txBody>
          <a:bodyPr vert="horz" wrap="square" lIns="91440" tIns="45720" rIns="91440" bIns="45720" anchor="t"/>
          <a:p>
            <a:pPr lvl="1" eaLnBrk="1" hangingPunct="1">
              <a:lnSpc>
                <a:spcPct val="100000"/>
              </a:lnSpc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为使上式具有简明的结果，我们考虑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m(t)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为单一频率余弦波时的情况，即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en-US" altLang="zh-CN" sz="22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  m(t)=cosω</a:t>
            </a:r>
            <a:r>
              <a:rPr lang="en-US" altLang="zh-CN" sz="2200" b="1" baseline="-25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sz="22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</a:t>
            </a:r>
            <a:endParaRPr lang="en-US" altLang="zh-CN" sz="2200" b="1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可得：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lnSpc>
                <a:spcPct val="100000"/>
              </a:lnSpc>
              <a:buNone/>
            </a:pP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可得解调器的制度增益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lnSpc>
                <a:spcPct val="100000"/>
              </a:lnSpc>
              <a:buNone/>
            </a:pP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lnSpc>
                <a:spcPct val="100000"/>
              </a:lnSpc>
              <a:buNone/>
            </a:pP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en-US" altLang="zh-CN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又因在宽带调频时， 信号带宽为</a:t>
            </a:r>
            <a:r>
              <a:rPr lang="en-US" altLang="zh-CN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B</a:t>
            </a:r>
            <a:r>
              <a:rPr lang="en-US" altLang="zh-CN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FM</a:t>
            </a:r>
            <a:r>
              <a:rPr lang="en-US" altLang="zh-CN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=2(m</a:t>
            </a:r>
            <a:r>
              <a:rPr lang="en-US" altLang="zh-CN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</a:t>
            </a:r>
            <a:r>
              <a:rPr lang="en-US" altLang="zh-CN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+1)f</a:t>
            </a:r>
            <a:r>
              <a:rPr lang="en-US" altLang="zh-CN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=2(Δf+f</a:t>
            </a:r>
            <a:r>
              <a:rPr lang="en-US" altLang="zh-CN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en-US" altLang="zh-CN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故： </a:t>
            </a:r>
            <a:r>
              <a:rPr lang="zh-CN" altLang="en-US" sz="2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</a:t>
            </a:r>
            <a:r>
              <a:rPr lang="en-US" altLang="zh-CN" sz="22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FM</a:t>
            </a:r>
            <a:r>
              <a:rPr lang="en-US" altLang="zh-CN" sz="2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=3m</a:t>
            </a:r>
            <a:r>
              <a:rPr lang="en-US" altLang="zh-CN" sz="22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</a:t>
            </a:r>
            <a:r>
              <a:rPr lang="en-US" altLang="zh-CN" sz="2200" b="1" baseline="30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(m</a:t>
            </a:r>
            <a:r>
              <a:rPr lang="en-US" altLang="zh-CN" sz="22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</a:t>
            </a:r>
            <a:r>
              <a:rPr lang="en-US" altLang="zh-CN" sz="2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+1)≈3m</a:t>
            </a:r>
            <a:r>
              <a:rPr lang="en-US" altLang="zh-CN" sz="2200" b="1" baseline="30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sz="22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</a:t>
            </a:r>
            <a:r>
              <a:rPr lang="en-US" altLang="zh-CN" sz="2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endParaRPr lang="en-US" altLang="zh-CN" sz="2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上式表明， 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大信噪比时宽带调频系统的制度增益是很高的， 它与调制指数的立方成正比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。例如调频广播中常取</a:t>
            </a:r>
            <a:r>
              <a:rPr lang="en-US" altLang="zh-CN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=5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 则制度增益</a:t>
            </a:r>
            <a:r>
              <a:rPr lang="en-US" altLang="zh-CN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</a:t>
            </a:r>
            <a:r>
              <a:rPr lang="en-US" altLang="zh-CN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FM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=450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。也就是说，加大调制指数</a:t>
            </a:r>
            <a:r>
              <a:rPr lang="en-US" altLang="zh-CN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，可使调频系统的抗噪声性能迅速改善。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112648" name="对象 112647"/>
          <p:cNvGraphicFramePr/>
          <p:nvPr/>
        </p:nvGraphicFramePr>
        <p:xfrm>
          <a:off x="2178685" y="2377440"/>
          <a:ext cx="2347595" cy="859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" imgW="1079500" imgH="457200" progId="Equation.3">
                  <p:embed/>
                </p:oleObj>
              </mc:Choice>
              <mc:Fallback>
                <p:oleObj name="" r:id="rId1" imgW="1079500" imgH="4572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78685" y="2377440"/>
                        <a:ext cx="2347595" cy="859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对象 111620"/>
          <p:cNvGraphicFramePr/>
          <p:nvPr/>
        </p:nvGraphicFramePr>
        <p:xfrm>
          <a:off x="2178685" y="3578860"/>
          <a:ext cx="3238500" cy="751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" imgW="1650365" imgH="431800" progId="Equation.3">
                  <p:embed/>
                </p:oleObj>
              </mc:Choice>
              <mc:Fallback>
                <p:oleObj name="" r:id="rId3" imgW="1650365" imgH="4318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8685" y="3578860"/>
                        <a:ext cx="3238500" cy="751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6" name="文本框 115715"/>
          <p:cNvSpPr txBox="1"/>
          <p:nvPr/>
        </p:nvSpPr>
        <p:spPr>
          <a:xfrm>
            <a:off x="711835" y="1343660"/>
            <a:ext cx="4389120" cy="42214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1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zh-CN" altLang="en-US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 2. 小信噪比情况与门限效应</a:t>
            </a:r>
            <a:endParaRPr lang="zh-CN" altLang="en-US" sz="2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楷体_GB2312"/>
            </a:endParaRP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以上分析都是在(Si/Ni)</a:t>
            </a:r>
            <a:r>
              <a:rPr lang="zh-CN" altLang="en-US" sz="22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FM</a:t>
            </a:r>
            <a:r>
              <a:rPr lang="zh-CN" altLang="en-US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足够大的条件下进行的。当(Si/Ni)</a:t>
            </a:r>
            <a:r>
              <a:rPr lang="zh-CN" altLang="en-US" sz="22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FM</a:t>
            </a:r>
            <a:r>
              <a:rPr lang="zh-CN" altLang="en-US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减小到一定程度时，解调器的输出中不存在单独的有用信号项，信号被噪声扰乱，因而(S</a:t>
            </a:r>
            <a:r>
              <a:rPr lang="zh-CN" altLang="en-US" sz="22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o</a:t>
            </a:r>
            <a:r>
              <a:rPr lang="zh-CN" altLang="en-US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/N</a:t>
            </a:r>
            <a:r>
              <a:rPr lang="zh-CN" altLang="en-US" sz="22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o</a:t>
            </a:r>
            <a:r>
              <a:rPr lang="zh-CN" altLang="en-US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)</a:t>
            </a:r>
            <a:r>
              <a:rPr lang="zh-CN" altLang="en-US" sz="22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FM</a:t>
            </a:r>
            <a:r>
              <a:rPr lang="zh-CN" altLang="en-US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急剧下降。这种情况与AM包络检波时相似，称之为</a:t>
            </a:r>
            <a:r>
              <a:rPr lang="zh-CN" altLang="en-US" sz="2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门限效应</a:t>
            </a:r>
            <a:r>
              <a:rPr lang="zh-CN" altLang="en-US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。出现门限效应时所对应的(S</a:t>
            </a:r>
            <a:r>
              <a:rPr lang="zh-CN" altLang="en-US" sz="22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i</a:t>
            </a:r>
            <a:r>
              <a:rPr lang="zh-CN" altLang="en-US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/N</a:t>
            </a:r>
            <a:r>
              <a:rPr lang="zh-CN" altLang="en-US" sz="22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i</a:t>
            </a:r>
            <a:r>
              <a:rPr lang="zh-CN" altLang="en-US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)</a:t>
            </a:r>
            <a:r>
              <a:rPr lang="zh-CN" altLang="en-US" sz="22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FM</a:t>
            </a:r>
            <a:r>
              <a:rPr lang="zh-CN" altLang="en-US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值被称为门限值（点），记为(S</a:t>
            </a:r>
            <a:r>
              <a:rPr lang="zh-CN" altLang="en-US" sz="22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i</a:t>
            </a:r>
            <a:r>
              <a:rPr lang="zh-CN" altLang="en-US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/N</a:t>
            </a:r>
            <a:r>
              <a:rPr lang="zh-CN" altLang="en-US" sz="22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i</a:t>
            </a:r>
            <a:r>
              <a:rPr lang="zh-CN" altLang="en-US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)</a:t>
            </a:r>
            <a:r>
              <a:rPr lang="zh-CN" altLang="en-US" sz="22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b</a:t>
            </a:r>
            <a:r>
              <a:rPr lang="zh-CN" altLang="en-US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楷体_GB2312"/>
              </a:rPr>
              <a:t>。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graphicFrame>
        <p:nvGraphicFramePr>
          <p:cNvPr id="172037" name="对象 172036"/>
          <p:cNvGraphicFramePr/>
          <p:nvPr/>
        </p:nvGraphicFramePr>
        <p:xfrm>
          <a:off x="5101590" y="1438910"/>
          <a:ext cx="3842385" cy="4814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" imgW="2141220" imgH="2590800" progId="Visio.Drawing.4">
                  <p:embed/>
                </p:oleObj>
              </mc:Choice>
              <mc:Fallback>
                <p:oleObj name="" r:id="rId1" imgW="2141220" imgH="2590800" progId="Visio.Drawing.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01590" y="1438910"/>
                        <a:ext cx="3842385" cy="4814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9830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4.5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各种模拟调制系统的比较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30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83979" name="表格 83978"/>
          <p:cNvGraphicFramePr/>
          <p:nvPr/>
        </p:nvGraphicFramePr>
        <p:xfrm>
          <a:off x="1150938" y="1763713"/>
          <a:ext cx="7470775" cy="4965700"/>
        </p:xfrm>
        <a:graphic>
          <a:graphicData uri="http://schemas.openxmlformats.org/drawingml/2006/table">
            <a:tbl>
              <a:tblPr/>
              <a:tblGrid>
                <a:gridCol w="722313"/>
                <a:gridCol w="1412875"/>
                <a:gridCol w="1884362"/>
                <a:gridCol w="1096963"/>
                <a:gridCol w="2354262"/>
              </a:tblGrid>
              <a:tr h="1003300">
                <a:tc>
                  <a:txBody>
                    <a:bodyPr/>
                    <a:p>
                      <a:pPr indent="76200">
                        <a:buNone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调制</a:t>
                      </a:r>
                      <a:endParaRPr lang="zh-CN" altLang="en-US" sz="1600" dirty="0">
                        <a:latin typeface="Tahoma" panose="020B0604030504040204" pitchFamily="34" charset="0"/>
                        <a:ea typeface="Times New Roman" panose="02020603050405020304" pitchFamily="18" charset="0"/>
                      </a:endParaRPr>
                    </a:p>
                    <a:p>
                      <a:pPr indent="76200" eaLnBrk="0" hangingPunct="0">
                        <a:buNone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方式</a:t>
                      </a:r>
                      <a:endParaRPr lang="zh-CN" altLang="en-US" sz="2800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T="45714" marB="4571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76200">
                        <a:buNone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传输带宽</a:t>
                      </a:r>
                      <a:endParaRPr lang="zh-CN" altLang="en-US" sz="2800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T="45714" marB="4571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2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4" marB="4571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设备复杂程度</a:t>
                      </a:r>
                      <a:endParaRPr lang="zh-CN" altLang="en-US" sz="2800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T="45714" marB="4571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304800">
                        <a:buNone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主要应用</a:t>
                      </a:r>
                      <a:endParaRPr lang="zh-CN" altLang="en-US" sz="2800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T="45714" marB="4571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p>
                      <a:pPr indent="152400"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AM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i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2f</a:t>
                      </a:r>
                      <a:r>
                        <a:rPr lang="en-US" altLang="zh-CN" sz="2400" i="1" baseline="-25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m</a:t>
                      </a:r>
                      <a:endParaRPr lang="en-US" altLang="zh-CN" sz="2400" i="1" baseline="-250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4" marB="4571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2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4" marB="4571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52400">
                        <a:buNone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简单</a:t>
                      </a:r>
                      <a:endParaRPr lang="zh-CN" altLang="en-US" sz="2800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T="45714" marB="4571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中短波无线电广播</a:t>
                      </a:r>
                      <a:endParaRPr lang="zh-CN" altLang="en-US" sz="1600" dirty="0">
                        <a:latin typeface="Tahoma" panose="020B0604030504040204" pitchFamily="34" charset="0"/>
                        <a:ea typeface="Times New Roman" panose="02020603050405020304" pitchFamily="18" charset="0"/>
                      </a:endParaRPr>
                    </a:p>
                  </a:txBody>
                  <a:tcPr marT="45714" marB="4571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9625">
                <a:tc>
                  <a:txBody>
                    <a:bodyPr/>
                    <a:p>
                      <a:pPr indent="152400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DSB</a:t>
                      </a:r>
                      <a:endParaRPr lang="en-US" altLang="zh-CN" sz="2800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T="45714" marB="4571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i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2f</a:t>
                      </a:r>
                      <a:r>
                        <a:rPr lang="en-US" altLang="zh-CN" sz="2400" i="1" baseline="-25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m</a:t>
                      </a:r>
                      <a:endParaRPr lang="en-US" altLang="zh-CN" sz="32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4" marB="4571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2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4" marB="4571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52400">
                        <a:buNone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中等</a:t>
                      </a:r>
                      <a:endParaRPr lang="zh-CN" altLang="en-US" sz="2800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T="45714" marB="4571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应用较少</a:t>
                      </a:r>
                      <a:endParaRPr lang="zh-CN" altLang="en-US" sz="2800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T="45714" marB="4571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SSB</a:t>
                      </a:r>
                      <a:endParaRPr lang="en-US" altLang="zh-CN" sz="3600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T="45714" marB="4571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i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f</a:t>
                      </a:r>
                      <a:r>
                        <a:rPr lang="en-US" altLang="zh-CN" sz="2400" i="1" baseline="-25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m</a:t>
                      </a:r>
                      <a:endParaRPr lang="en-US" altLang="zh-CN" sz="2400" i="1" baseline="-250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4" marB="4571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2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4" marB="4571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52400">
                        <a:buNone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复杂</a:t>
                      </a:r>
                      <a:endParaRPr lang="zh-CN" altLang="en-US" sz="2800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T="45714" marB="4571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短波无线电广播、话音频分复用、载波通信、数据传输</a:t>
                      </a:r>
                      <a:endParaRPr lang="zh-CN" altLang="en-US" sz="2400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T="45714" marB="4571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p>
                      <a:pPr indent="152400">
                        <a:buNone/>
                      </a:pPr>
                      <a:r>
                        <a:rPr lang="en-US" altLang="zh-CN" sz="2000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VSB</a:t>
                      </a:r>
                      <a:endParaRPr lang="en-US" altLang="zh-CN" sz="3200" dirty="0">
                        <a:latin typeface="宋体" panose="02010600030101010101" pitchFamily="2" charset="-122"/>
                        <a:ea typeface="Times New Roman" panose="02020603050405020304" pitchFamily="18" charset="0"/>
                      </a:endParaRPr>
                    </a:p>
                  </a:txBody>
                  <a:tcPr marT="45714" marB="4571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略大于</a:t>
                      </a:r>
                      <a:r>
                        <a:rPr lang="en-US" altLang="zh-CN" sz="2000" i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lang="en-US" altLang="zh-CN" sz="2000" i="1" baseline="-25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endParaRPr lang="en-US" altLang="zh-CN" sz="2000" i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52400">
                        <a:buNone/>
                      </a:pPr>
                      <a:r>
                        <a:rPr lang="en-US" altLang="zh-CN" sz="1400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  </a:t>
                      </a:r>
                      <a:endParaRPr lang="en-US" altLang="zh-CN" sz="1200" dirty="0">
                        <a:latin typeface="Tahoma" panose="020B0604030504040204" pitchFamily="34" charset="0"/>
                        <a:ea typeface="Times New Roman" panose="02020603050405020304" pitchFamily="18" charset="0"/>
                      </a:endParaRPr>
                    </a:p>
                    <a:p>
                      <a:pPr indent="152400" eaLnBrk="0" hangingPunct="0">
                        <a:buNone/>
                      </a:pPr>
                      <a:r>
                        <a:rPr lang="zh-CN" altLang="en-US" sz="1400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近似</a:t>
                      </a:r>
                      <a:r>
                        <a:rPr lang="en-US" altLang="zh-CN" sz="1400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SSB</a:t>
                      </a:r>
                      <a:endParaRPr lang="en-US" altLang="zh-CN" sz="2000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T="45714" marB="4571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52400">
                        <a:buNone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复杂</a:t>
                      </a:r>
                      <a:endParaRPr lang="zh-CN" altLang="en-US" sz="2800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T="45714" marB="4571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电视广播、数据传输</a:t>
                      </a:r>
                      <a:endParaRPr lang="zh-CN" altLang="en-US" sz="2400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T="45714" marB="4571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FM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T="45714" marB="4571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2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4" marB="4571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2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4" marB="4571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52400">
                        <a:buNone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中等</a:t>
                      </a:r>
                      <a:endParaRPr lang="zh-CN" altLang="en-US" sz="2800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T="45714" marB="4571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超短波小功率电台（窄带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FM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）；调频立体声广播等高质量通信（宽带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FM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Times New Roman" panose="02020603050405020304" pitchFamily="18" charset="0"/>
                        </a:rPr>
                        <a:t>）</a:t>
                      </a:r>
                      <a:endParaRPr lang="zh-CN" altLang="en-US" sz="2400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T="45714" marB="4571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352" name="Object 13"/>
          <p:cNvGraphicFramePr>
            <a:graphicFrameLocks noChangeAspect="1"/>
          </p:cNvGraphicFramePr>
          <p:nvPr/>
        </p:nvGraphicFramePr>
        <p:xfrm>
          <a:off x="3897313" y="2033588"/>
          <a:ext cx="67468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444500" imgH="228600" progId="">
                  <p:embed/>
                </p:oleObj>
              </mc:Choice>
              <mc:Fallback>
                <p:oleObj name="" r:id="rId1" imgW="444500" imgH="228600" progId="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97313" y="2033588"/>
                        <a:ext cx="674687" cy="34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53" name="Object 11"/>
          <p:cNvGraphicFramePr>
            <a:graphicFrameLocks noChangeAspect="1"/>
          </p:cNvGraphicFramePr>
          <p:nvPr/>
        </p:nvGraphicFramePr>
        <p:xfrm>
          <a:off x="3492500" y="2843213"/>
          <a:ext cx="1574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3" imgW="1282700" imgH="495300" progId="">
                  <p:embed/>
                </p:oleObj>
              </mc:Choice>
              <mc:Fallback>
                <p:oleObj name="" r:id="rId3" imgW="1282700" imgH="495300" progId="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2500" y="2843213"/>
                        <a:ext cx="157480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54" name="Object 9"/>
          <p:cNvGraphicFramePr>
            <a:graphicFrameLocks noChangeAspect="1"/>
          </p:cNvGraphicFramePr>
          <p:nvPr/>
        </p:nvGraphicFramePr>
        <p:xfrm>
          <a:off x="3492500" y="3519488"/>
          <a:ext cx="16192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5" imgW="1193800" imgH="495300" progId="">
                  <p:embed/>
                </p:oleObj>
              </mc:Choice>
              <mc:Fallback>
                <p:oleObj name="" r:id="rId5" imgW="1193800" imgH="495300" progId="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2500" y="3519488"/>
                        <a:ext cx="1619250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55" name="Object 7"/>
          <p:cNvGraphicFramePr>
            <a:graphicFrameLocks noChangeAspect="1"/>
          </p:cNvGraphicFramePr>
          <p:nvPr/>
        </p:nvGraphicFramePr>
        <p:xfrm>
          <a:off x="3492500" y="4373563"/>
          <a:ext cx="160178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7" imgW="1180465" imgH="495300" progId="">
                  <p:embed/>
                </p:oleObj>
              </mc:Choice>
              <mc:Fallback>
                <p:oleObj name="" r:id="rId7" imgW="1180465" imgH="495300" progId="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2500" y="4373563"/>
                        <a:ext cx="1601788" cy="665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56" name="Object 5"/>
          <p:cNvGraphicFramePr>
            <a:graphicFrameLocks noChangeAspect="1"/>
          </p:cNvGraphicFramePr>
          <p:nvPr/>
        </p:nvGraphicFramePr>
        <p:xfrm>
          <a:off x="2006600" y="6038850"/>
          <a:ext cx="12604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9" imgW="799465" imgH="241300" progId="">
                  <p:embed/>
                </p:oleObj>
              </mc:Choice>
              <mc:Fallback>
                <p:oleObj name="" r:id="rId9" imgW="799465" imgH="241300" progId="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6600" y="6038850"/>
                        <a:ext cx="1260475" cy="37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57" name="Object 4"/>
          <p:cNvGraphicFramePr>
            <a:graphicFrameLocks noChangeAspect="1"/>
          </p:cNvGraphicFramePr>
          <p:nvPr/>
        </p:nvGraphicFramePr>
        <p:xfrm>
          <a:off x="3402013" y="5949950"/>
          <a:ext cx="166528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1" imgW="1485265" imgH="495300" progId="">
                  <p:embed/>
                </p:oleObj>
              </mc:Choice>
              <mc:Fallback>
                <p:oleObj name="" r:id="rId11" imgW="1485265" imgH="495300" progId="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02013" y="5949950"/>
                        <a:ext cx="1665287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58" name="Rectangle 16"/>
          <p:cNvSpPr/>
          <p:nvPr/>
        </p:nvSpPr>
        <p:spPr>
          <a:xfrm>
            <a:off x="1852613" y="1441450"/>
            <a:ext cx="13716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8359" name="Rectangle 23"/>
          <p:cNvSpPr/>
          <p:nvPr/>
        </p:nvSpPr>
        <p:spPr>
          <a:xfrm>
            <a:off x="1852613" y="1441450"/>
            <a:ext cx="13716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8360" name="Rectangle 35"/>
          <p:cNvSpPr/>
          <p:nvPr/>
        </p:nvSpPr>
        <p:spPr>
          <a:xfrm>
            <a:off x="7767638" y="2797175"/>
            <a:ext cx="4127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228600"/>
            <a:endParaRPr lang="zh-CN" altLang="zh-CN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8361" name="Rectangle 48"/>
          <p:cNvSpPr/>
          <p:nvPr/>
        </p:nvSpPr>
        <p:spPr>
          <a:xfrm>
            <a:off x="341313" y="23479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lang="zh-CN" altLang="zh-CN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146435" name="Rectangle 3"/>
          <p:cNvSpPr>
            <a:spLocks noGrp="1"/>
          </p:cNvSpPr>
          <p:nvPr>
            <p:ph idx="1"/>
          </p:nvPr>
        </p:nvSpPr>
        <p:spPr>
          <a:xfrm>
            <a:off x="522288" y="1223963"/>
            <a:ext cx="8621712" cy="5634037"/>
          </a:xfrm>
        </p:spPr>
        <p:txBody>
          <a:bodyPr vert="horz" wrap="square" lIns="91440" tIns="45720" rIns="91440" bIns="45720" anchor="t"/>
          <a:p>
            <a:pPr lvl="1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抗噪声性能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WBFM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抗噪声性能最好，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DSB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VSB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抗噪声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性能次之，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抗噪声性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能最差。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右图画出了各种模拟调制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系统的性能曲线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图中的圆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点表示门限点。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门限点以下，曲线迅速下跌；门限点以上，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DSB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的信噪比比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4.7dB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以上，而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sz="2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6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）的信噪比比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22dB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当输入信噪比较高时，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的调频指数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sz="2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越大，抗噪声性能越好。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3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pic>
        <p:nvPicPr>
          <p:cNvPr id="97285" name="Picture 4" descr="t0412"/>
          <p:cNvPicPr>
            <a:picLocks noChangeAspect="1"/>
          </p:cNvPicPr>
          <p:nvPr/>
        </p:nvPicPr>
        <p:blipFill>
          <a:blip r:embed="rId1"/>
          <a:srcRect l="6746" r="6967"/>
          <a:stretch>
            <a:fillRect/>
          </a:stretch>
        </p:blipFill>
        <p:spPr>
          <a:xfrm>
            <a:off x="5573395" y="1302385"/>
            <a:ext cx="2966720" cy="32245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charRg st="6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435">
                                            <p:txEl>
                                              <p:charRg st="6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charRg st="2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6435">
                                            <p:txEl>
                                              <p:charRg st="2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charRg st="35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6435">
                                            <p:txEl>
                                              <p:charRg st="35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charRg st="4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6435">
                                            <p:txEl>
                                              <p:charRg st="47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charRg st="52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6435">
                                            <p:txEl>
                                              <p:charRg st="52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charRg st="64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6435">
                                            <p:txEl>
                                              <p:charRg st="64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charRg st="78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6435">
                                            <p:txEl>
                                              <p:charRg st="78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charRg st="87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6435">
                                            <p:txEl>
                                              <p:charRg st="87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charRg st="154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6435">
                                            <p:txEl>
                                              <p:charRg st="154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147459" name="Rectangle 3"/>
          <p:cNvSpPr>
            <a:spLocks noGrp="1"/>
          </p:cNvSpPr>
          <p:nvPr>
            <p:ph idx="1"/>
          </p:nvPr>
        </p:nvSpPr>
        <p:spPr>
          <a:xfrm>
            <a:off x="701675" y="1224280"/>
            <a:ext cx="7995920" cy="5633720"/>
          </a:xfrm>
        </p:spPr>
        <p:txBody>
          <a:bodyPr vert="horz" wrap="square" lIns="91440" tIns="45720" rIns="91440" bIns="45720" anchor="t"/>
          <a:p>
            <a:pPr lvl="1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频带利用率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3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的带宽最窄，其频带利用率最高；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占用的带宽随调频指数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sz="2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的增大而增大，其频带利用率最低。可以说，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是以牺牲有效性来换取可靠性的。因此， 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sz="2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值的选择要从通信质量和带宽限制两方面考虑。对于高质量通信（高保真音乐广播，电视伴音、双向式固定或移动通信、卫星通信和蜂窝电话系统）采用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WBFM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 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sz="2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值选大些。对于一般通信，要考虑接收微弱信号，带宽窄些，噪声影响小，常选用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sz="2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较小的调频方式。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3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charRg st="6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charRg st="6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148483" name="Rectangle 3"/>
          <p:cNvSpPr>
            <a:spLocks noGrp="1"/>
          </p:cNvSpPr>
          <p:nvPr>
            <p:ph idx="1"/>
          </p:nvPr>
        </p:nvSpPr>
        <p:spPr>
          <a:xfrm>
            <a:off x="611188" y="1223963"/>
            <a:ext cx="8358187" cy="5634037"/>
          </a:xfrm>
        </p:spPr>
        <p:txBody>
          <a:bodyPr vert="horz" wrap="square" lIns="91440" tIns="45720" rIns="91440" bIns="45720" anchor="t"/>
          <a:p>
            <a:pPr marL="990600" lvl="1" indent="-533400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特点与应用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2" indent="-457200" eaLnBrk="1" hangingPunct="1"/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：优点是接收设备简单；缺点是功率利用率低，抗干扰能力差。主要用在中波和短波调幅广播。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2" indent="-457200" eaLnBrk="1" hangingPunct="1"/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DSB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调制：优点是功率利用率高，且带宽与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相同，但设备较复杂。应用较少，一般用于点对点专用通信。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2" indent="-457200" eaLnBrk="1" hangingPunct="1"/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调制：优点是功率利用率和频带利用率都较高，抗干扰能力和抗选择性衰落能力均优于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，而带宽只有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的一半；缺点是发送和接收设备都复杂。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常用于频分多路复用系统中。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2" indent="-457200" eaLnBrk="1" hangingPunct="1"/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VSB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调制：抗噪声性能和频带利用率与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相当。在电视广播、数传等系统中得到了广泛应用。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2" indent="-457200" eaLnBrk="1" hangingPunct="1"/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 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的抗干扰能力强，广泛应用于长距离高质量的通信系统中。缺点是频带利用率低，存在门限效应。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37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charRg st="6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charRg st="6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charRg st="5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charRg st="51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charRg st="101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charRg st="101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charRg st="187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8483">
                                            <p:txEl>
                                              <p:charRg st="187" end="2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charRg st="232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8483">
                                            <p:txEl>
                                              <p:charRg st="232" end="2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701675" y="1223963"/>
            <a:ext cx="8267700" cy="5634037"/>
          </a:xfrm>
        </p:spPr>
        <p:txBody>
          <a:bodyPr vert="horz" wrap="square" lIns="91440" tIns="45720" rIns="91440" bIns="45720" anchor="t"/>
          <a:p>
            <a:pPr lvl="1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4.1.2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双边带调制（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时域表示式：无直流分量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频谱：无载频分量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曲线：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14340" name="Rectangle 5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42" name="Rectangle 7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44" name="Rectangle 9"/>
          <p:cNvSpPr/>
          <p:nvPr/>
        </p:nvSpPr>
        <p:spPr>
          <a:xfrm>
            <a:off x="0" y="21240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2771775" y="3608388"/>
          <a:ext cx="6372225" cy="324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7981315" imgH="3950970" progId="">
                  <p:embed/>
                </p:oleObj>
              </mc:Choice>
              <mc:Fallback>
                <p:oleObj name="" r:id="rId1" imgW="7981315" imgH="3950970" progId="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3608388"/>
                        <a:ext cx="6372225" cy="3249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2713355" y="2124075"/>
          <a:ext cx="3433763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810"/>
              </a:tblGrid>
              <a:tr h="52260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3012123" y="2124075"/>
          <a:ext cx="2835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1308100" imgH="228600" progId="">
                  <p:embed/>
                </p:oleObj>
              </mc:Choice>
              <mc:Fallback>
                <p:oleObj name="" r:id="rId3" imgW="1308100" imgH="228600" progId="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2123" y="2124075"/>
                        <a:ext cx="283527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2706370" y="2996565"/>
          <a:ext cx="4704715" cy="635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4715"/>
              </a:tblGrid>
              <a:tr h="6356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3005138" y="2954020"/>
          <a:ext cx="40370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2336800" imgH="393700" progId="">
                  <p:embed/>
                </p:oleObj>
              </mc:Choice>
              <mc:Fallback>
                <p:oleObj name="" r:id="rId5" imgW="2336800" imgH="393700" progId="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5138" y="2954020"/>
                        <a:ext cx="4037012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1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charRg st="17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3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819">
                                            <p:txEl>
                                              <p:charRg st="3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43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819">
                                            <p:txEl>
                                              <p:charRg st="43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1376680" y="1347470"/>
            <a:ext cx="6659245" cy="465518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4-1</a:t>
            </a:r>
            <a:endParaRPr lang="en-US" altLang="zh-CN" dirty="0"/>
          </a:p>
          <a:p>
            <a:pPr eaLnBrk="1" hangingPunct="1"/>
            <a:r>
              <a:rPr lang="en-US" altLang="zh-CN" dirty="0"/>
              <a:t>4-5</a:t>
            </a:r>
            <a:endParaRPr lang="en-US" altLang="zh-CN" dirty="0"/>
          </a:p>
          <a:p>
            <a:pPr eaLnBrk="1" hangingPunct="1"/>
            <a:r>
              <a:rPr lang="en-US" altLang="zh-CN" dirty="0"/>
              <a:t>4-13</a:t>
            </a:r>
            <a:endParaRPr lang="en-US" altLang="zh-CN" dirty="0"/>
          </a:p>
          <a:p>
            <a:pPr eaLnBrk="1" hangingPunct="1"/>
            <a:r>
              <a:rPr lang="en-US" altLang="zh-CN" dirty="0"/>
              <a:t>4-17</a:t>
            </a:r>
            <a:endParaRPr lang="en-US" altLang="zh-CN" dirty="0"/>
          </a:p>
        </p:txBody>
      </p:sp>
      <p:sp>
        <p:nvSpPr>
          <p:cNvPr id="312324" name="Rectangle 2"/>
          <p:cNvSpPr>
            <a:spLocks noGrp="1" noChangeArrowheads="1"/>
          </p:cNvSpPr>
          <p:nvPr/>
        </p:nvSpPr>
        <p:spPr>
          <a:xfrm>
            <a:off x="1075690" y="214630"/>
            <a:ext cx="8006715" cy="9188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l" eaLnBrk="1" hangingPunct="1"/>
            <a:r>
              <a:rPr sz="4400" dirty="0" smtClean="0"/>
              <a:t>作业</a:t>
            </a:r>
            <a:endParaRPr sz="4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360680" y="1657350"/>
            <a:ext cx="8583295" cy="3274695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调制效率：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％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优点：节省了载波功率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缺点：不能用包络检波，需用相干检波，较复杂。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1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charRg st="1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2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charRg st="21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385763" y="1223963"/>
            <a:ext cx="8583612" cy="5634037"/>
          </a:xfrm>
        </p:spPr>
        <p:txBody>
          <a:bodyPr vert="horz" wrap="square" lIns="91440" tIns="45720" rIns="91440" bIns="45720" anchor="t"/>
          <a:p>
            <a:pPr marL="914400" lvl="2" indent="0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4.1.3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单边带调制（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原理：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双边带信号两个边带中的任意一个都包含了调制信号频谱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的所有频谱成分，因此仅传输其中一个边带即可。这样既节省发送功率，还可节省一半传输频带，这种方式称为单边带调制。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产生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信号的方法有两种：滤波法和相移法。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296863" y="1223963"/>
            <a:ext cx="8847137" cy="5634037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滤波法及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信号的频域表示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滤波法的原理方框图 － 用边带滤波器，滤除不要的边带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图中，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为单边带滤波器的传输函数，若它具有如下理想高通特性：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则可滤除下边带。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若具有如下理想低通特性：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则可滤除上边带。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16388" name="Rectangle 5"/>
          <p:cNvSpPr/>
          <p:nvPr/>
        </p:nvSpPr>
        <p:spPr>
          <a:xfrm>
            <a:off x="0" y="28860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906713" y="2124075"/>
          <a:ext cx="414020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1512570" imgH="553085" progId="">
                  <p:embed/>
                </p:oleObj>
              </mc:Choice>
              <mc:Fallback>
                <p:oleObj name="" r:id="rId1" imgW="1512570" imgH="553085" progId="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06713" y="2124075"/>
                        <a:ext cx="4140200" cy="1493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7"/>
          <p:cNvSpPr/>
          <p:nvPr/>
        </p:nvSpPr>
        <p:spPr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3671888" y="4014788"/>
          <a:ext cx="33750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1993900" imgH="508000" progId="">
                  <p:embed/>
                </p:oleObj>
              </mc:Choice>
              <mc:Fallback>
                <p:oleObj name="" r:id="rId3" imgW="1993900" imgH="508000" progId="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1888" y="4014788"/>
                        <a:ext cx="3375025" cy="855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9"/>
          <p:cNvSpPr/>
          <p:nvPr/>
        </p:nvSpPr>
        <p:spPr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5337175" y="5094288"/>
          <a:ext cx="29702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1993900" imgH="508000" progId="">
                  <p:embed/>
                </p:oleObj>
              </mc:Choice>
              <mc:Fallback>
                <p:oleObj name="" r:id="rId5" imgW="1993900" imgH="508000" progId="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7175" y="5094288"/>
                        <a:ext cx="2970213" cy="75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5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charRg st="15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48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charRg st="48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8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15">
                                            <p:txEl>
                                              <p:charRg st="84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94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915">
                                            <p:txEl>
                                              <p:charRg st="94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08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915">
                                            <p:txEl>
                                              <p:charRg st="108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161925" y="1223963"/>
            <a:ext cx="8807450" cy="5634037"/>
          </a:xfrm>
        </p:spPr>
        <p:txBody>
          <a:bodyPr vert="horz" wrap="square" lIns="91440" tIns="45720" rIns="91440" bIns="45720" anchor="t"/>
          <a:p>
            <a:pPr lvl="3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信号的频谱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上边带频谱图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17412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4" name="Rectangle 7"/>
          <p:cNvSpPr/>
          <p:nvPr/>
        </p:nvSpPr>
        <p:spPr>
          <a:xfrm>
            <a:off x="0" y="19288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3402013" y="2033588"/>
          <a:ext cx="5202237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7868285" imgH="5497830" progId="">
                  <p:embed/>
                </p:oleObj>
              </mc:Choice>
              <mc:Fallback>
                <p:oleObj name="" r:id="rId1" imgW="7868285" imgH="5497830" progId="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rcRect l="9402" r="20575" b="6984"/>
                      <a:stretch>
                        <a:fillRect/>
                      </a:stretch>
                    </p:blipFill>
                    <p:spPr>
                      <a:xfrm>
                        <a:off x="3402013" y="2033588"/>
                        <a:ext cx="5202237" cy="448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2828925" y="1673225"/>
          <a:ext cx="3063875" cy="511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3875"/>
              </a:tblGrid>
              <a:tr h="51181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3111818" y="1718310"/>
          <a:ext cx="26098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1586865" imgH="254000" progId="">
                  <p:embed/>
                </p:oleObj>
              </mc:Choice>
              <mc:Fallback>
                <p:oleObj name="" r:id="rId3" imgW="1586865" imgH="254000" progId="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1818" y="1718310"/>
                        <a:ext cx="2609850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11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charRg st="11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127635" y="1224280"/>
            <a:ext cx="8841740" cy="4928870"/>
          </a:xfrm>
        </p:spPr>
        <p:txBody>
          <a:bodyPr vert="horz" wrap="square" lIns="91440" tIns="45720" rIns="91440" bIns="45720" anchor="t"/>
          <a:p>
            <a:pPr lvl="3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滤波法的技术难点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滤波特性很难做到具有陡峭的截止特性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例如，若经过滤波后的话音信号的最低频率为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300Hz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，则上下边带之间的频率间隔为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600Hz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，即允许过渡带为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600Hz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。在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600Hz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过渡带和不太高的载频情况下，滤波器不难实现；但当载频较高时，采用一级调制直接滤波的方法已不可能实现单边带调制。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当调制信号中含有直流及低频分量时滤波法就不适用了。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9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charRg st="9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27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charRg st="27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296863" y="1223963"/>
            <a:ext cx="8847137" cy="5634037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相移法和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信号的时域表示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信号的时域表示式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设单频调制信号为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载波为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则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信号的时域表示式为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若保留上边带，则有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若保留下边带，则有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19460" name="Rectangle 5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4257675" y="2079625"/>
          <a:ext cx="189071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1143000" imgH="228600" progId="">
                  <p:embed/>
                </p:oleObj>
              </mc:Choice>
              <mc:Fallback>
                <p:oleObj name="" r:id="rId1" imgW="1143000" imgH="228600" progId="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57675" y="2079625"/>
                        <a:ext cx="1890713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3242946" y="2484438"/>
          <a:ext cx="148653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838200" imgH="228600" progId="">
                  <p:embed/>
                </p:oleObj>
              </mc:Choice>
              <mc:Fallback>
                <p:oleObj name="" r:id="rId3" imgW="838200" imgH="228600" progId="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2946" y="2484438"/>
                        <a:ext cx="1486535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9"/>
          <p:cNvSpPr/>
          <p:nvPr/>
        </p:nvSpPr>
        <p:spPr>
          <a:xfrm>
            <a:off x="0" y="31099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2574290" y="3383281"/>
          <a:ext cx="4986020" cy="104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5" imgW="3048000" imgH="634365" progId="">
                  <p:embed/>
                </p:oleObj>
              </mc:Choice>
              <mc:Fallback>
                <p:oleObj name="" r:id="rId5" imgW="3048000" imgH="634365" progId="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4290" y="3383281"/>
                        <a:ext cx="4986020" cy="1043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11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7" name="Rectangle 13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71" name="Rectangle 16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72" name="Rectangle 18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1285875" y="5949950"/>
            <a:ext cx="7067550" cy="644525"/>
            <a:chOff x="640" y="3748"/>
            <a:chExt cx="4452" cy="406"/>
          </a:xfrm>
        </p:grpSpPr>
        <p:graphicFrame>
          <p:nvGraphicFramePr>
            <p:cNvPr id="19474" name="Object 15"/>
            <p:cNvGraphicFramePr>
              <a:graphicFrameLocks noChangeAspect="1"/>
            </p:cNvGraphicFramePr>
            <p:nvPr/>
          </p:nvGraphicFramePr>
          <p:xfrm>
            <a:off x="640" y="3748"/>
            <a:ext cx="1814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7" imgW="1739900" imgH="393700" progId="">
                    <p:embed/>
                  </p:oleObj>
                </mc:Choice>
                <mc:Fallback>
                  <p:oleObj name="" r:id="rId7" imgW="1739900" imgH="393700" progId="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40" y="3748"/>
                          <a:ext cx="1814" cy="4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5" name="Object 17"/>
            <p:cNvGraphicFramePr>
              <a:graphicFrameLocks noChangeAspect="1"/>
            </p:cNvGraphicFramePr>
            <p:nvPr/>
          </p:nvGraphicFramePr>
          <p:xfrm>
            <a:off x="2455" y="3748"/>
            <a:ext cx="2637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9" imgW="2628900" imgH="393700" progId="">
                    <p:embed/>
                  </p:oleObj>
                </mc:Choice>
                <mc:Fallback>
                  <p:oleObj name="" r:id="rId9" imgW="2628900" imgH="393700" progId="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55" y="3748"/>
                          <a:ext cx="2637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4"/>
          <p:cNvGrpSpPr/>
          <p:nvPr/>
        </p:nvGrpSpPr>
        <p:grpSpPr>
          <a:xfrm>
            <a:off x="6911975" y="4373563"/>
            <a:ext cx="2232025" cy="495300"/>
            <a:chOff x="4354" y="2755"/>
            <a:chExt cx="1406" cy="312"/>
          </a:xfrm>
        </p:grpSpPr>
        <p:sp>
          <p:nvSpPr>
            <p:cNvPr id="19477" name="AutoShape 21"/>
            <p:cNvSpPr/>
            <p:nvPr/>
          </p:nvSpPr>
          <p:spPr>
            <a:xfrm>
              <a:off x="4354" y="2755"/>
              <a:ext cx="1406" cy="312"/>
            </a:xfrm>
            <a:prstGeom prst="wedgeRoundRectCallout">
              <a:avLst>
                <a:gd name="adj1" fmla="val -72546"/>
                <a:gd name="adj2" fmla="val 293912"/>
                <a:gd name="adj3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zh-CN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78" name="AutoShape 20"/>
            <p:cNvSpPr/>
            <p:nvPr/>
          </p:nvSpPr>
          <p:spPr>
            <a:xfrm>
              <a:off x="4354" y="2755"/>
              <a:ext cx="1406" cy="312"/>
            </a:xfrm>
            <a:prstGeom prst="wedgeRoundRectCallout">
              <a:avLst>
                <a:gd name="adj1" fmla="val -66713"/>
                <a:gd name="adj2" fmla="val 97435"/>
                <a:gd name="adj3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两式仅正负号不同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206818" y="4868864"/>
          <a:ext cx="7146925" cy="64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4368800" imgH="393700" progId="">
                  <p:embed/>
                </p:oleObj>
              </mc:Choice>
              <mc:Fallback>
                <p:oleObj name="" r:id="rId11" imgW="4368800" imgH="393700" progId="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06818" y="4868864"/>
                        <a:ext cx="7146925" cy="648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15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charRg st="15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2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charRg st="2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37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charRg st="37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44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987">
                                            <p:txEl>
                                              <p:charRg st="44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62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987">
                                            <p:txEl>
                                              <p:charRg st="62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75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987">
                                            <p:txEl>
                                              <p:charRg st="75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161925" y="1223963"/>
            <a:ext cx="8807450" cy="5634037"/>
          </a:xfrm>
        </p:spPr>
        <p:txBody>
          <a:bodyPr vert="horz" wrap="square" lIns="91440" tIns="45720" rIns="91440" bIns="45720" anchor="t"/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将上两式合并：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式中，“－”表示上边带信号，“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+”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表示下边带信号。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40000"/>
              </a:lnSpc>
              <a:buNone/>
            </a:pP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希尔伯特变换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：上式中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sin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m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可以看作是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cos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m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相移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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/2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的结果。把这一相移过程称为希尔伯特变换，记为“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^ ”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，则有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lvl="3" eaLnBrk="1" hangingPunct="1">
              <a:lnSpc>
                <a:spcPct val="12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			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lvl="3" eaLnBrk="1" hangingPunct="1">
              <a:lnSpc>
                <a:spcPct val="7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这样，上式可以改写为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lvl="3" eaLnBrk="1" hangingPunct="1">
              <a:lnSpc>
                <a:spcPct val="70000"/>
              </a:lnSpc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2232025" y="1635125"/>
          <a:ext cx="558006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3162300" imgH="393700" progId="">
                  <p:embed/>
                </p:oleObj>
              </mc:Choice>
              <mc:Fallback>
                <p:oleObj name="" r:id="rId1" imgW="3162300" imgH="393700" progId="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32025" y="1635125"/>
                        <a:ext cx="5580063" cy="688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3267075" y="4598988"/>
          <a:ext cx="25209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1447800" imgH="228600" progId="">
                  <p:embed/>
                </p:oleObj>
              </mc:Choice>
              <mc:Fallback>
                <p:oleObj name="" r:id="rId3" imgW="1447800" imgH="228600" progId="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7075" y="4598988"/>
                        <a:ext cx="2520950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8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2232025" y="5589588"/>
          <a:ext cx="5761038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3098800" imgH="393700" progId="">
                  <p:embed/>
                </p:oleObj>
              </mc:Choice>
              <mc:Fallback>
                <p:oleObj name="" r:id="rId5" imgW="3098800" imgH="393700" progId="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2025" y="5589588"/>
                        <a:ext cx="5761038" cy="750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10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1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charRg st="1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37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charRg st="37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111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011">
                                            <p:txEl>
                                              <p:charRg st="111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206375" y="1223963"/>
            <a:ext cx="8763000" cy="5634037"/>
          </a:xfrm>
        </p:spPr>
        <p:txBody>
          <a:bodyPr vert="horz" wrap="square" lIns="91440" tIns="45720" rIns="91440" bIns="45720" anchor="t"/>
          <a:p>
            <a:pPr lvl="3" eaLnBrk="1" hangingPunct="1">
              <a:lnSpc>
                <a:spcPct val="190000"/>
              </a:lnSpc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lvl="3" eaLnBrk="1" hangingPunct="1">
              <a:lnSpc>
                <a:spcPct val="13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把上式推广到一般情况，则得到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lvl="3" eaLnBrk="1" hangingPunct="1">
              <a:lnSpc>
                <a:spcPct val="12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	</a:t>
            </a:r>
            <a:r>
              <a:rPr lang="zh-CN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5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式中，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5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若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的傅里叶变换，则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式中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上式中的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[-jsgn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sym typeface="Symbol" panose="05050102010706020507" pitchFamily="18" charset="2"/>
              </a:rPr>
              <a:t>可以看作是希尔伯特滤波器传递函数，即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962150" y="1223963"/>
          <a:ext cx="5761038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3098800" imgH="393700" progId="">
                  <p:embed/>
                </p:oleObj>
              </mc:Choice>
              <mc:Fallback>
                <p:oleObj name="" r:id="rId1" imgW="3098800" imgH="393700" progId="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2150" y="1223963"/>
                        <a:ext cx="5761038" cy="750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2501900" y="3249613"/>
          <a:ext cx="3505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1790700" imgH="228600" progId="">
                  <p:embed/>
                </p:oleObj>
              </mc:Choice>
              <mc:Fallback>
                <p:oleObj name="" r:id="rId3" imgW="1790700" imgH="228600" progId="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1900" y="3249613"/>
                        <a:ext cx="350520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5503863" y="3698875"/>
          <a:ext cx="34020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1714500" imgH="241300" progId="">
                  <p:embed/>
                </p:oleObj>
              </mc:Choice>
              <mc:Fallback>
                <p:oleObj name="" r:id="rId5" imgW="1714500" imgH="241300" progId="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3863" y="3698875"/>
                        <a:ext cx="3402012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9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2816225" y="4238625"/>
          <a:ext cx="30162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7" imgW="1651000" imgH="241300" progId="">
                  <p:embed/>
                </p:oleObj>
              </mc:Choice>
              <mc:Fallback>
                <p:oleObj name="" r:id="rId7" imgW="1651000" imgH="241300" progId="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6225" y="4238625"/>
                        <a:ext cx="3016250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11"/>
          <p:cNvSpPr/>
          <p:nvPr/>
        </p:nvSpPr>
        <p:spPr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2592388" y="4914900"/>
          <a:ext cx="31496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9" imgW="1828800" imgH="457200" progId="">
                  <p:embed/>
                </p:oleObj>
              </mc:Choice>
              <mc:Fallback>
                <p:oleObj name="" r:id="rId9" imgW="1828800" imgH="457200" progId="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2388" y="4914900"/>
                        <a:ext cx="3149600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Rectangle 13"/>
          <p:cNvSpPr/>
          <p:nvPr/>
        </p:nvSpPr>
        <p:spPr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4044" name="Object 12"/>
          <p:cNvGraphicFramePr>
            <a:graphicFrameLocks noChangeAspect="1"/>
          </p:cNvGraphicFramePr>
          <p:nvPr/>
        </p:nvGraphicFramePr>
        <p:xfrm>
          <a:off x="2276475" y="6162675"/>
          <a:ext cx="37353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1" imgW="2133600" imgH="254000" progId="">
                  <p:embed/>
                </p:oleObj>
              </mc:Choice>
              <mc:Fallback>
                <p:oleObj name="" r:id="rId11" imgW="2133600" imgH="254000" progId="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76475" y="6162675"/>
                        <a:ext cx="3735388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1770380" y="2433320"/>
          <a:ext cx="6495415" cy="73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5415"/>
              </a:tblGrid>
              <a:tr h="7340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2233930" y="2433320"/>
          <a:ext cx="54895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3" imgW="2387600" imgH="393700" progId="">
                  <p:embed/>
                </p:oleObj>
              </mc:Choice>
              <mc:Fallback>
                <p:oleObj name="" r:id="rId13" imgW="2387600" imgH="393700" progId="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33930" y="2433320"/>
                        <a:ext cx="5489575" cy="766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1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charRg st="1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26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4035">
                                            <p:txEl>
                                              <p:charRg st="26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47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4035">
                                            <p:txEl>
                                              <p:charRg st="47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51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4035">
                                            <p:txEl>
                                              <p:charRg st="51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1016000" y="1268413"/>
            <a:ext cx="7953375" cy="5589587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基本概念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调制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－ 把信号转换成适合在信道中传输的形式的一种过程。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调制信号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－ 指来自信源的基带信号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载波调制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－ 用调制信号去控制载波的参数的过程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载波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－ 未受调制的周期性振荡信号，它可以是正弦波，也可以是非正弦波。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已调信号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－ 载波受调制后称为已调信号。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解调（检波）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－ 调制的逆过程，其作用是将已调信号中的调制信号恢复出来。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5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charRg st="5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34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charRg st="34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5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charRg st="53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78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charRg st="78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14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charRg st="114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35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charRg st="135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190500" y="1232853"/>
            <a:ext cx="8763000" cy="5634037"/>
          </a:xfrm>
        </p:spPr>
        <p:txBody>
          <a:bodyPr vert="horz" wrap="square" lIns="91440" tIns="45720" rIns="91440" bIns="45720" anchor="t"/>
          <a:p>
            <a:pPr lvl="3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移相法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调制器方框图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2" indent="0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优点：不需要滤波器具有陡峭的截止特性。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缺点：宽带相移网络难用硬件实现。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pic>
        <p:nvPicPr>
          <p:cNvPr id="45072" name="Picture 16" descr="SSB调制器方框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1538" y="1673225"/>
            <a:ext cx="4816475" cy="30416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75860" y="4196715"/>
          <a:ext cx="1285875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850900" imgH="393700" progId="Equation.KSEE3">
                  <p:embed/>
                </p:oleObj>
              </mc:Choice>
              <mc:Fallback>
                <p:oleObj name="" r:id="rId2" imgW="850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75860" y="4196715"/>
                        <a:ext cx="1285875" cy="5181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2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charRg st="2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4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059">
                                            <p:txEl>
                                              <p:charRg st="41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lvl="2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信号的解调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信号的解调和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一样，不能采用简单的包络检波，因为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信号也是抑制载波的已调信号，它的包络不能直接反映调制信号的变化，所以仍需采用相干解调。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信号的性能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信号的实现比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要复杂，但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调制方式在传输信息时，不仅可节省发射功率，而且它所占用的频带宽度比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减少了一半。它目前已成为短波通信中一种重要的调制方式。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9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charRg st="9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9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charRg st="95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104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charRg st="104" end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566738" y="1223963"/>
            <a:ext cx="8326437" cy="5634037"/>
          </a:xfrm>
        </p:spPr>
        <p:txBody>
          <a:bodyPr vert="horz" wrap="square" lIns="91440" tIns="45720" rIns="91440" bIns="45720" anchor="t"/>
          <a:p>
            <a:pPr lvl="1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4.1.4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残留边带（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）调制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原理：残留边带调制是介于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DSB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之间的一种折中方式，它既克服了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DSB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信号占用频带宽的缺点，又解决了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信号实现中的困难。在这种调制方式中，不像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那样完全抑制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DSB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信号的一个边带，而是逐渐切割，使其残留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小部分，如下图所示：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24580" name="Rectangle 5"/>
          <p:cNvSpPr/>
          <p:nvPr/>
        </p:nvSpPr>
        <p:spPr>
          <a:xfrm>
            <a:off x="0" y="2057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3311525" y="3203575"/>
          <a:ext cx="5111750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5001260" imgH="3510915" progId="">
                  <p:embed/>
                </p:oleObj>
              </mc:Choice>
              <mc:Fallback>
                <p:oleObj name="" r:id="rId1" imgW="5001260" imgH="3510915" progId="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11525" y="3203575"/>
                        <a:ext cx="5111750" cy="365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18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charRg st="18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296863" y="1223963"/>
            <a:ext cx="8847137" cy="5634037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调制方法：用滤波法实现残留边带调制的原理框图与滤波法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SBB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调制器相同。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不过，这时图中滤波器的特性应按残留边带调制的要求来进行设计，而不再要求十分陡峭的截止特性，因而它比单边带滤波器容易制作。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25604" name="Rectangle 5"/>
          <p:cNvSpPr/>
          <p:nvPr/>
        </p:nvSpPr>
        <p:spPr>
          <a:xfrm>
            <a:off x="0" y="28860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457450" y="2259013"/>
          <a:ext cx="4321175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1512570" imgH="553085" progId="">
                  <p:embed/>
                </p:oleObj>
              </mc:Choice>
              <mc:Fallback>
                <p:oleObj name="" r:id="rId1" imgW="1512570" imgH="553085" progId="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57450" y="2259013"/>
                        <a:ext cx="4321175" cy="1557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41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charRg st="41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161925" y="1223963"/>
            <a:ext cx="8982075" cy="5634037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对残留边带滤波器特性的要求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由滤波法可知，残留边带信号的频谱为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3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上式中残留边带滤波器传输特性</a:t>
            </a:r>
            <a:r>
              <a:rPr lang="en-US" altLang="zh-CN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应满足：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30000"/>
              </a:lnSpc>
              <a:buNone/>
            </a:pP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2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      式中，</a:t>
            </a:r>
            <a:r>
              <a:rPr lang="zh-CN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H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－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调制信号的截止角频率。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2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上述条件的含义是：残留边带滤波器的特性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H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在</a:t>
            </a:r>
            <a:r>
              <a:rPr lang="zh-CN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c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处必须具有</a:t>
            </a: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互补对称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（奇对称）特性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相干解调时才能无失真地从残留边带信号中恢复所需的调制信号。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30000"/>
              </a:lnSpc>
              <a:buNone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736725" y="2214563"/>
            <a:ext cx="6172200" cy="619125"/>
            <a:chOff x="952" y="1364"/>
            <a:chExt cx="3888" cy="390"/>
          </a:xfrm>
        </p:grpSpPr>
        <p:graphicFrame>
          <p:nvGraphicFramePr>
            <p:cNvPr id="26630" name="Object 4"/>
            <p:cNvGraphicFramePr>
              <a:graphicFrameLocks noChangeAspect="1"/>
            </p:cNvGraphicFramePr>
            <p:nvPr/>
          </p:nvGraphicFramePr>
          <p:xfrm>
            <a:off x="952" y="1423"/>
            <a:ext cx="173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1" imgW="1612900" imgH="254000" progId="">
                    <p:embed/>
                  </p:oleObj>
                </mc:Choice>
                <mc:Fallback>
                  <p:oleObj name="" r:id="rId1" imgW="1612900" imgH="254000" progId="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52" y="1423"/>
                          <a:ext cx="1730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1" name="Object 6"/>
            <p:cNvGraphicFramePr>
              <a:graphicFrameLocks noChangeAspect="1"/>
            </p:cNvGraphicFramePr>
            <p:nvPr/>
          </p:nvGraphicFramePr>
          <p:xfrm>
            <a:off x="2651" y="1364"/>
            <a:ext cx="2189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3" imgW="2184400" imgH="393700" progId="Equation.DSMT4">
                    <p:embed/>
                  </p:oleObj>
                </mc:Choice>
                <mc:Fallback>
                  <p:oleObj name="" r:id="rId3" imgW="2184400" imgH="393700" progId="Equation.DSMT4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51" y="1364"/>
                          <a:ext cx="2189" cy="3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2" name="Rectangle 10"/>
          <p:cNvSpPr/>
          <p:nvPr/>
        </p:nvSpPr>
        <p:spPr>
          <a:xfrm>
            <a:off x="0" y="27765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2021840" y="3561080"/>
          <a:ext cx="5262245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5" imgW="2578100" imgH="254000" progId="">
                  <p:embed/>
                </p:oleObj>
              </mc:Choice>
              <mc:Fallback>
                <p:oleObj name="" r:id="rId5" imgW="2578100" imgH="254000" progId="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1840" y="3561080"/>
                        <a:ext cx="5262245" cy="525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14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charRg st="14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3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charRg st="35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第4章 模拟调制系统</a:t>
            </a:r>
            <a:endParaRPr lang="zh-CN" altLang="en-US" b="1" dirty="0"/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206375" y="1223963"/>
            <a:ext cx="8763000" cy="5634037"/>
          </a:xfrm>
        </p:spPr>
        <p:txBody>
          <a:bodyPr vert="horz" wrap="square" lIns="91440" tIns="45720" rIns="91440" bIns="45720" anchor="t"/>
          <a:p>
            <a:pPr lvl="3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残留边带滤波器特性的两种形式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残留“部分上边带”的滤波器特性：下图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残留“部分下边带”的滤波器特性 ：下图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2727325" y="2619375"/>
          <a:ext cx="418465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" imgW="6299200" imgH="6220460" progId="">
                  <p:embed/>
                </p:oleObj>
              </mc:Choice>
              <mc:Fallback>
                <p:oleObj name="" r:id="rId1" imgW="6299200" imgH="6220460" progId="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7325" y="2619375"/>
                        <a:ext cx="4184650" cy="3859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15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charRg st="15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3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charRg st="37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522288" y="1223963"/>
            <a:ext cx="8447087" cy="5634037"/>
          </a:xfrm>
        </p:spPr>
        <p:txBody>
          <a:bodyPr vert="horz" wrap="square" lIns="0" tIns="0" rIns="0" bIns="0" anchor="t"/>
          <a:p>
            <a:pPr lvl="1" eaLnBrk="1" hangingPunct="1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4.1.5 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线性调制的一般模型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滤波法模型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fontAlgn="ctr" hangingPunct="1">
              <a:buNone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在前几节的讨论基础上，可以归纳出滤波法线性调制的一般模型如下： 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fontAlgn="ctr" hangingPunct="1">
              <a:buNone/>
            </a:pP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fontAlgn="ctr" hangingPunct="1">
              <a:buNone/>
            </a:pP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fontAlgn="ctr" hangingPunct="1">
              <a:lnSpc>
                <a:spcPct val="110000"/>
              </a:lnSpc>
              <a:buNone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按照此模型得到的输出信号时域表示式为：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fontAlgn="ctr" hangingPunct="1">
              <a:lnSpc>
                <a:spcPct val="110000"/>
              </a:lnSpc>
              <a:buNone/>
            </a:pP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fontAlgn="ctr" hangingPunct="1">
              <a:lnSpc>
                <a:spcPct val="110000"/>
              </a:lnSpc>
              <a:buNone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按照此模型得到的输出信号频域表示式为：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fontAlgn="ctr" hangingPunct="1">
              <a:lnSpc>
                <a:spcPct val="110000"/>
              </a:lnSpc>
              <a:buNone/>
            </a:pP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fontAlgn="ctr" hangingPunct="1">
              <a:lnSpc>
                <a:spcPct val="110000"/>
              </a:lnSpc>
              <a:buNone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式中，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fontAlgn="ctr" hangingPunct="1">
              <a:lnSpc>
                <a:spcPct val="110000"/>
              </a:lnSpc>
              <a:buNone/>
            </a:pP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fontAlgn="ctr" hangingPunct="1">
              <a:lnSpc>
                <a:spcPct val="110000"/>
              </a:lnSpc>
              <a:buNone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只要适当选择</a:t>
            </a:r>
            <a:r>
              <a:rPr lang="en-US" altLang="zh-CN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，便可以得到各种幅度调制信号。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31748" name="Rectangle 5"/>
          <p:cNvSpPr/>
          <p:nvPr/>
        </p:nvSpPr>
        <p:spPr>
          <a:xfrm>
            <a:off x="0" y="28717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4392613" y="2303463"/>
          <a:ext cx="3690937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" imgW="1332230" imgH="508000" progId="">
                  <p:embed/>
                </p:oleObj>
              </mc:Choice>
              <mc:Fallback>
                <p:oleObj name="" r:id="rId1" imgW="1332230" imgH="508000" progId="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92613" y="2303463"/>
                        <a:ext cx="3690937" cy="138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2727325" y="4014788"/>
          <a:ext cx="32845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3" imgW="1676400" imgH="228600" progId="">
                  <p:embed/>
                </p:oleObj>
              </mc:Choice>
              <mc:Fallback>
                <p:oleObj name="" r:id="rId3" imgW="1676400" imgH="228600" progId="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7325" y="4014788"/>
                        <a:ext cx="3284538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9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2636838" y="4824413"/>
          <a:ext cx="42751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5" imgW="2616200" imgH="393700" progId="">
                  <p:embed/>
                </p:oleObj>
              </mc:Choice>
              <mc:Fallback>
                <p:oleObj name="" r:id="rId5" imgW="2616200" imgH="393700" progId="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6838" y="4824413"/>
                        <a:ext cx="4275137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11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2592388" y="5724525"/>
          <a:ext cx="14859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7" imgW="876300" imgH="203200" progId="">
                  <p:embed/>
                </p:oleObj>
              </mc:Choice>
              <mc:Fallback>
                <p:oleObj name="" r:id="rId7" imgW="876300" imgH="203200" progId="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2388" y="5724525"/>
                        <a:ext cx="1485900" cy="338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7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charRg st="17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2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charRg st="23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6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charRg st="60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8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275">
                                            <p:txEl>
                                              <p:charRg st="81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02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275">
                                            <p:txEl>
                                              <p:charRg st="102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07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4275">
                                            <p:txEl>
                                              <p:charRg st="107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14400" y="1210310"/>
            <a:ext cx="7315200" cy="15678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设        是零均值模拟基带信号，下列中（       ）是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DSB-SC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信号。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9375" y="1489710"/>
            <a:ext cx="889635" cy="58356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0" y="2778125"/>
            <a:ext cx="2907665" cy="70104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0" y="3638550"/>
            <a:ext cx="3286125" cy="65151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25650" y="4564380"/>
            <a:ext cx="3419475" cy="69977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87220" y="5073650"/>
            <a:ext cx="6342380" cy="1119505"/>
          </a:xfrm>
          <a:prstGeom prst="rect">
            <a:avLst/>
          </a:prstGeom>
        </p:spPr>
      </p:pic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5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4" name="图片 3" descr="tmp24E3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1131570"/>
            <a:ext cx="7315200" cy="16465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若基带信号        的带宽是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100Hz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，则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DSB-SC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已调信号                                           的带宽是（         ）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Hz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100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200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300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400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7470" y="1226185"/>
            <a:ext cx="889635" cy="58356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27555" y="1732280"/>
            <a:ext cx="4127500" cy="581025"/>
          </a:xfrm>
          <a:prstGeom prst="rect">
            <a:avLst/>
          </a:prstGeom>
        </p:spPr>
      </p:pic>
      <p:grpSp>
        <p:nvGrpSpPr>
          <p:cNvPr id="17" name="组合 16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24E3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6660" y="1180465"/>
            <a:ext cx="7315200" cy="11239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下列是已调信号的单边功率谱密度图，其中（       ）是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DSB-SC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的单边功率谱密度图。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114425" y="263461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367093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4779645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585216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9" name="对象 18"/>
          <p:cNvGraphicFramePr/>
          <p:nvPr/>
        </p:nvGraphicFramePr>
        <p:xfrm>
          <a:off x="2035810" y="2268855"/>
          <a:ext cx="2736850" cy="920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7" imgW="4146550" imgH="1670050" progId="Paint.Picture">
                  <p:embed/>
                </p:oleObj>
              </mc:Choice>
              <mc:Fallback>
                <p:oleObj name="" r:id="rId7" imgW="4146550" imgH="1670050" progId="Paint.Picture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35810" y="2268855"/>
                        <a:ext cx="2736850" cy="920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/>
          <p:nvPr/>
        </p:nvGraphicFramePr>
        <p:xfrm>
          <a:off x="1959610" y="3192145"/>
          <a:ext cx="2889250" cy="1113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9" imgW="4133850" imgH="1454150" progId="Paint.Picture">
                  <p:embed/>
                </p:oleObj>
              </mc:Choice>
              <mc:Fallback>
                <p:oleObj name="" r:id="rId9" imgW="4133850" imgH="1454150" progId="Paint.Picture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59610" y="3192145"/>
                        <a:ext cx="2889250" cy="1113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/>
          <p:nvPr/>
        </p:nvGraphicFramePr>
        <p:xfrm>
          <a:off x="1891030" y="4305935"/>
          <a:ext cx="3192780" cy="1106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1" imgW="4057650" imgH="1651000" progId="Paint.Picture">
                  <p:embed/>
                </p:oleObj>
              </mc:Choice>
              <mc:Fallback>
                <p:oleObj name="" r:id="rId11" imgW="4057650" imgH="1651000" progId="Paint.Picture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91030" y="4305935"/>
                        <a:ext cx="3192780" cy="1106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/>
          <p:nvPr/>
        </p:nvGraphicFramePr>
        <p:xfrm>
          <a:off x="1672590" y="5535295"/>
          <a:ext cx="3561715" cy="92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3" imgW="4133850" imgH="1619250" progId="Paint.Picture">
                  <p:embed/>
                </p:oleObj>
              </mc:Choice>
              <mc:Fallback>
                <p:oleObj name="" r:id="rId13" imgW="4133850" imgH="1619250" progId="Paint.Picture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2590" y="5535295"/>
                        <a:ext cx="3561715" cy="928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>
            <p:custDataLst>
              <p:tags r:id="rId15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24E3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701675" y="1268413"/>
            <a:ext cx="8267700" cy="5589587"/>
          </a:xfrm>
        </p:spPr>
        <p:txBody>
          <a:bodyPr vert="horz" wrap="square" lIns="91440" tIns="45720" rIns="91440" bIns="45720" anchor="t"/>
          <a:p>
            <a:pPr lvl="1" eaLnBrk="1" hangingPunct="1"/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调制的目的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提高无线通信时的天线辐射效率。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把多个基带信号分别搬移到不同的载频处，以实现信道的多路复用，提高信道利用率。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扩展信号带宽，提高系统抗干扰、抗衰落能力，还可实现传输带宽与信噪比之间的互换。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/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调制方式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模拟调制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数字调制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/>
            <a:r>
              <a:rPr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常见的模拟调制</a:t>
            </a:r>
            <a:endParaRPr lang="zh-CN" altLang="en-US" sz="2400" b="1" dirty="0"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幅度调制：调幅、双边带、单边带和残留边带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角度调制：频率调制、相位调制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7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charRg st="7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23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charRg st="23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6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charRg st="62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02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charRg st="102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08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charRg st="108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13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charRg st="113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19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charRg st="119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27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charRg st="127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48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charRg st="148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114425" y="1188085"/>
            <a:ext cx="7315200" cy="14097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某上单边带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SSB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调制器的基带信号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载波                      。下列中的（       ）是该调制器输出的已调信号。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0710" y="1636395"/>
            <a:ext cx="2185670" cy="6032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7705" y="2846070"/>
            <a:ext cx="2098040" cy="51816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7705" y="3672205"/>
            <a:ext cx="2192655" cy="5492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7705" y="4564380"/>
            <a:ext cx="4288155" cy="5143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57705" y="5394325"/>
            <a:ext cx="2192655" cy="5416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0920" y="1188085"/>
            <a:ext cx="2720975" cy="509270"/>
          </a:xfrm>
          <a:prstGeom prst="rect">
            <a:avLst/>
          </a:prstGeom>
        </p:spPr>
      </p:pic>
      <p:grpSp>
        <p:nvGrpSpPr>
          <p:cNvPr id="17" name="组合 16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2B4B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611188" y="1223963"/>
            <a:ext cx="8358187" cy="5634037"/>
          </a:xfrm>
        </p:spPr>
        <p:txBody>
          <a:bodyPr vert="horz" wrap="square" lIns="91440" tIns="45720" rIns="91440" bIns="45720" anchor="t"/>
          <a:p>
            <a:pPr marL="990600" lvl="1" indent="-533400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4.1.6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相干解调与包络检波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2" indent="-457200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相干解调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90700" lvl="3" indent="-419100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相干解调器的一般模型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90700" lvl="3" indent="-419100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90700" lvl="3" indent="-419100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90700" lvl="3" indent="-419100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90700" lvl="3" indent="-419100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90700" lvl="3" indent="-419100" eaLnBrk="1" hangingPunct="1">
              <a:lnSpc>
                <a:spcPct val="13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干解调器原理：为了无失真地恢复原基带信号，接收端必须提供一个与接收的已调载波严格同步（同频同相）的本地载波（称为相干载波），它与接收的已调信号相乘后，经低通滤波器取出低频分量，即可得到原始的基带调制信号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32772" name="Rectangle 5"/>
          <p:cNvSpPr/>
          <p:nvPr/>
        </p:nvSpPr>
        <p:spPr>
          <a:xfrm>
            <a:off x="0" y="2743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2636838" y="2259013"/>
          <a:ext cx="4456112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1354455" imgH="575945" progId="">
                  <p:embed/>
                </p:oleObj>
              </mc:Choice>
              <mc:Fallback>
                <p:oleObj name="" r:id="rId1" imgW="1354455" imgH="575945" progId="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36838" y="2259013"/>
                        <a:ext cx="4456112" cy="194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17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charRg st="17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22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charRg st="22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38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47">
                                            <p:txEl>
                                              <p:charRg st="38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xfrm>
            <a:off x="206375" y="1223963"/>
            <a:ext cx="8763000" cy="5634037"/>
          </a:xfrm>
        </p:spPr>
        <p:txBody>
          <a:bodyPr vert="horz" wrap="square" lIns="91440" tIns="45720" rIns="91440" bIns="45720" anchor="t"/>
          <a:p>
            <a:pPr lvl="3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相干解调器性能分析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已调信号的一般表达式为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与同频同相的相干载波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相乘后，得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经低通滤波器后，得到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2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因为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通过一个全通滤波器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后的结果，故上式中的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就是解调输出，即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33796" name="Rectangle 5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3176588" y="2033588"/>
          <a:ext cx="37353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" imgW="2057400" imgH="241300" progId="">
                  <p:embed/>
                </p:oleObj>
              </mc:Choice>
              <mc:Fallback>
                <p:oleObj name="" r:id="rId1" imgW="2057400" imgH="241300" progId="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76588" y="2033588"/>
                        <a:ext cx="3735387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7"/>
          <p:cNvSpPr/>
          <p:nvPr/>
        </p:nvSpPr>
        <p:spPr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2592388" y="2889250"/>
          <a:ext cx="47244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2997200" imgH="660400" progId="">
                  <p:embed/>
                </p:oleObj>
              </mc:Choice>
              <mc:Fallback>
                <p:oleObj name="" r:id="rId3" imgW="2997200" imgH="660400" progId="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2388" y="2889250"/>
                        <a:ext cx="4724400" cy="1169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9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3357563" y="4465638"/>
          <a:ext cx="16637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5" imgW="914400" imgH="393700" progId="">
                  <p:embed/>
                </p:oleObj>
              </mc:Choice>
              <mc:Fallback>
                <p:oleObj name="" r:id="rId5" imgW="914400" imgH="393700" progId="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7563" y="4465638"/>
                        <a:ext cx="1663700" cy="709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Rectangle 11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3402013" y="6148388"/>
          <a:ext cx="28352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7" imgW="1371600" imgH="393700" progId="">
                  <p:embed/>
                </p:oleObj>
              </mc:Choice>
              <mc:Fallback>
                <p:oleObj name="" r:id="rId7" imgW="1371600" imgH="393700" progId="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02013" y="6148388"/>
                        <a:ext cx="2835275" cy="709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1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charRg st="1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25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charRg st="25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49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371">
                                            <p:txEl>
                                              <p:charRg st="49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63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371">
                                            <p:txEl>
                                              <p:charRg st="63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206375" y="1223963"/>
            <a:ext cx="8763000" cy="5634037"/>
          </a:xfrm>
        </p:spPr>
        <p:txBody>
          <a:bodyPr vert="horz" wrap="square" lIns="91440" tIns="45720" rIns="91440" bIns="45720" anchor="t"/>
          <a:p>
            <a:pPr marL="1371600" lvl="2" indent="-457200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包络检波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90700" lvl="3" indent="-419100" eaLnBrk="1" hangingPunct="1">
              <a:lnSpc>
                <a:spcPct val="8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适用条件：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信号，且要求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)|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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，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marL="1790700" lvl="3" indent="-419100" eaLnBrk="1" hangingPunct="1">
              <a:lnSpc>
                <a:spcPct val="8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包络检波器结构：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marL="1790700" lvl="3" indent="-419100" eaLnBrk="1" hangingPunct="1">
              <a:lnSpc>
                <a:spcPct val="12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	通常由半波或全波整流器和低通滤波器组成。例如，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marL="1790700" lvl="3" indent="-419100" eaLnBrk="1" hangingPunct="1">
              <a:lnSpc>
                <a:spcPct val="14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marL="1790700" lvl="3" indent="-419100" eaLnBrk="1" hangingPunct="1">
              <a:lnSpc>
                <a:spcPct val="14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marL="1790700" lvl="3" indent="-419100" eaLnBrk="1" hangingPunct="1">
              <a:lnSpc>
                <a:spcPct val="11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性能分析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marL="1790700" lvl="3" indent="-419100" eaLnBrk="1" hangingPunct="1">
              <a:lnSpc>
                <a:spcPct val="8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	设输入信号是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marL="1790700" lvl="3" indent="-419100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	     选择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RC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满足如下关系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marL="1790700" lvl="3" indent="-419100" eaLnBrk="1" hangingPunct="1">
              <a:lnSpc>
                <a:spcPct val="12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		     式中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f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H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－ 调制信号的最高频率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marL="1790700" lvl="3" indent="-419100" eaLnBrk="1" hangingPunct="1">
              <a:lnSpc>
                <a:spcPct val="12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	在大信号检波时（一般大于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0.5 V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），二极管处于受控的开关状态，检波器的输出为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marL="1790700" lvl="3" indent="-419100" eaLnBrk="1" hangingPunct="1">
              <a:lnSpc>
                <a:spcPct val="12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	隔去直流后即可得到原信号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。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3357563" y="2754313"/>
          <a:ext cx="4321175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" imgW="1501140" imgH="451485" progId="">
                  <p:embed/>
                </p:oleObj>
              </mc:Choice>
              <mc:Fallback>
                <p:oleObj name="" r:id="rId1" imgW="1501140" imgH="451485" progId="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7563" y="2754313"/>
                        <a:ext cx="4321175" cy="1273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3851275" y="4217035"/>
          <a:ext cx="3074670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1714500" imgH="228600" progId="">
                  <p:embed/>
                </p:oleObj>
              </mc:Choice>
              <mc:Fallback>
                <p:oleObj name="" r:id="rId3" imgW="1714500" imgH="228600" progId="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275" y="4217035"/>
                        <a:ext cx="3074670" cy="408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9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5157788" y="4689475"/>
          <a:ext cx="171608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5" imgW="1155700" imgH="228600" progId="">
                  <p:embed/>
                </p:oleObj>
              </mc:Choice>
              <mc:Fallback>
                <p:oleObj name="" r:id="rId5" imgW="1155700" imgH="228600" progId="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57788" y="4689475"/>
                        <a:ext cx="1716087" cy="338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Rectangle 11"/>
          <p:cNvSpPr/>
          <p:nvPr/>
        </p:nvSpPr>
        <p:spPr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5997258" y="5986780"/>
          <a:ext cx="17557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7" imgW="1066165" imgH="254000" progId="">
                  <p:embed/>
                </p:oleObj>
              </mc:Choice>
              <mc:Fallback>
                <p:oleObj name="" r:id="rId7" imgW="1066165" imgH="254000" progId="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97258" y="5986780"/>
                        <a:ext cx="1755775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charRg st="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35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charRg st="35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4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charRg st="44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7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9395">
                                            <p:txEl>
                                              <p:charRg st="71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76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9395">
                                            <p:txEl>
                                              <p:charRg st="76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8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9395">
                                            <p:txEl>
                                              <p:charRg st="85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02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9395">
                                            <p:txEl>
                                              <p:charRg st="102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26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9395">
                                            <p:txEl>
                                              <p:charRg st="126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67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9395">
                                            <p:txEl>
                                              <p:charRg st="167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5791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相干解调器要求接收载波与发送载波（         ）。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1229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异步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同相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同步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同频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2B4B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5791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DSB-SC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相干解调器的输出是输入信号的（      ）。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包络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相位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同相分量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载频分量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2B4B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线性调制系统的抗噪声性能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4.2.1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分析模型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3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图中 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 已调信号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 信道加性高斯白噪声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2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 带通滤波后的噪声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2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 输出有用信号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2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 输出噪声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35844" name="Rectangle 5"/>
          <p:cNvSpPr/>
          <p:nvPr/>
        </p:nvSpPr>
        <p:spPr>
          <a:xfrm>
            <a:off x="0" y="2847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1781175" y="2303463"/>
          <a:ext cx="56261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2506345" imgH="699770" progId="">
                  <p:embed/>
                </p:oleObj>
              </mc:Choice>
              <mc:Fallback>
                <p:oleObj name="" r:id="rId1" imgW="2506345" imgH="699770" progId="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1175" y="2303463"/>
                        <a:ext cx="5626100" cy="1539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18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charRg st="18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32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charRg st="32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5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419">
                                            <p:txEl>
                                              <p:charRg st="50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73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0419">
                                            <p:txEl>
                                              <p:charRg st="73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9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0419">
                                            <p:txEl>
                                              <p:charRg st="97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117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0419">
                                            <p:txEl>
                                              <p:charRg st="117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296863" y="1223963"/>
            <a:ext cx="8672512" cy="5634037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噪声分析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4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为平稳窄带高斯噪声，它的表示式为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4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8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或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4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由于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4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式中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 解调器输入噪声的平均功率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4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设白噪声的单边功率谱密度为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，带通滤波器是高度为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、带宽为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的理想矩形函数，则解调器的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输入噪声功率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36868" name="Rectangle 5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2951163" y="2259013"/>
          <a:ext cx="3825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" imgW="2108200" imgH="228600" progId="">
                  <p:embed/>
                </p:oleObj>
              </mc:Choice>
              <mc:Fallback>
                <p:oleObj name="" r:id="rId1" imgW="2108200" imgH="228600" progId="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51163" y="2259013"/>
                        <a:ext cx="382587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2997200" y="2798763"/>
          <a:ext cx="31051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1663700" imgH="228600" progId="">
                  <p:embed/>
                </p:oleObj>
              </mc:Choice>
              <mc:Fallback>
                <p:oleObj name="" r:id="rId3" imgW="1663700" imgH="228600" progId="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7200" y="2798763"/>
                        <a:ext cx="310515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9"/>
          <p:cNvSpPr/>
          <p:nvPr/>
        </p:nvSpPr>
        <p:spPr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3041650" y="3294063"/>
          <a:ext cx="31067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5" imgW="1612900" imgH="266700" progId="">
                  <p:embed/>
                </p:oleObj>
              </mc:Choice>
              <mc:Fallback>
                <p:oleObj name="" r:id="rId5" imgW="1612900" imgH="266700" progId="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1650" y="3294063"/>
                        <a:ext cx="3106738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Rectangle 11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2951480" y="5560695"/>
          <a:ext cx="1336040" cy="4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7" imgW="622300" imgH="228600" progId="">
                  <p:embed/>
                </p:oleObj>
              </mc:Choice>
              <mc:Fallback>
                <p:oleObj name="" r:id="rId7" imgW="622300" imgH="228600" progId="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51480" y="5560695"/>
                        <a:ext cx="1336040" cy="494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5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charRg st="5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29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charRg st="29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32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43">
                                            <p:txEl>
                                              <p:charRg st="32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3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443">
                                            <p:txEl>
                                              <p:charRg st="36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5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443">
                                            <p:txEl>
                                              <p:charRg st="58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250825" y="1223963"/>
            <a:ext cx="8718550" cy="5634037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解调器输出信噪比定义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2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输出信噪比反映了解调器的抗噪声性能。显然，输出信噪比越大越好。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制度增益定义：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8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用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便于比较同类调制系统采用不同解调器时的性能。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也反映了这种调制制度的优劣。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式中输入信噪比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的定义是：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37892" name="Rectangle 5"/>
          <p:cNvSpPr/>
          <p:nvPr/>
        </p:nvSpPr>
        <p:spPr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894" name="Rectangle 7"/>
          <p:cNvSpPr/>
          <p:nvPr/>
        </p:nvSpPr>
        <p:spPr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896" name="Rectangle 9"/>
          <p:cNvSpPr/>
          <p:nvPr/>
        </p:nvSpPr>
        <p:spPr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539875" y="1673225"/>
          <a:ext cx="6536055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6055"/>
              </a:tblGrid>
              <a:tr h="8991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1919923" y="1673225"/>
          <a:ext cx="62547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" imgW="3517900" imgH="508000" progId="">
                  <p:embed/>
                </p:oleObj>
              </mc:Choice>
              <mc:Fallback>
                <p:oleObj name="" r:id="rId1" imgW="3517900" imgH="508000" progId="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923" y="1673225"/>
                        <a:ext cx="625475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1494155" y="5608955"/>
          <a:ext cx="6536055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6055"/>
              </a:tblGrid>
              <a:tr h="8991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2180590" y="5608955"/>
          <a:ext cx="504126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" imgW="3022600" imgH="508000" progId="">
                  <p:embed/>
                </p:oleObj>
              </mc:Choice>
              <mc:Fallback>
                <p:oleObj name="" r:id="rId3" imgW="3022600" imgH="508000" progId="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0590" y="5608955"/>
                        <a:ext cx="5041265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3651250" y="3461385"/>
          <a:ext cx="256667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670"/>
              </a:tblGrid>
              <a:tr h="7924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4304665" y="3490278"/>
          <a:ext cx="125888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5" imgW="748665" imgH="431800" progId="">
                  <p:embed/>
                </p:oleObj>
              </mc:Choice>
              <mc:Fallback>
                <p:oleObj name="" r:id="rId5" imgW="748665" imgH="431800" progId="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04665" y="3490278"/>
                        <a:ext cx="1258888" cy="73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13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467">
                                            <p:txEl>
                                              <p:charRg st="13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47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467">
                                            <p:txEl>
                                              <p:charRg st="47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56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2467">
                                            <p:txEl>
                                              <p:charRg st="56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82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2467">
                                            <p:txEl>
                                              <p:charRg st="82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10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2467">
                                            <p:txEl>
                                              <p:charRg st="100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476250" y="1223963"/>
            <a:ext cx="8493125" cy="5634037"/>
          </a:xfrm>
        </p:spPr>
        <p:txBody>
          <a:bodyPr vert="horz" wrap="square" lIns="91440" tIns="45720" rIns="91440" bIns="45720" anchor="t"/>
          <a:p>
            <a:pPr lvl="1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4.2.2  DSB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调制系统的性能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相干解调抗噪声性能分析模型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由于是线性系统，所以可以分别计算解调器输出的信号功率和噪声功率。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1692275" y="2259013"/>
          <a:ext cx="6210300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" imgW="3475990" imgH="922020" progId="Word.Picture.8">
                  <p:embed/>
                </p:oleObj>
              </mc:Choice>
              <mc:Fallback>
                <p:oleObj name="" r:id="rId1" imgW="3475990" imgH="922020" progId="Word.Picture.8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2259013"/>
                        <a:ext cx="6210300" cy="179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18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charRg st="18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4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3491">
                                            <p:txEl>
                                              <p:charRg st="41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927100" y="1320800"/>
            <a:ext cx="8042275" cy="55372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幅度调制（线性调制）的原理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一般原理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表示式：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设正弦型载波为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式中，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载波幅度；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</a:t>
            </a:r>
            <a:r>
              <a:rPr lang="zh-CN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c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载波角频率；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</a:t>
            </a:r>
            <a:r>
              <a:rPr lang="zh-CN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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0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载波初始相位（以后假定</a:t>
            </a:r>
            <a:r>
              <a:rPr lang="zh-CN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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＝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）。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则根据调制定义，幅度调制信号（已调信号）一般可表示成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式中，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)—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基带调制信号。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4356100" y="2745740"/>
          <a:ext cx="2792095" cy="56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358265" imgH="254000" progId="">
                  <p:embed/>
                </p:oleObj>
              </mc:Choice>
              <mc:Fallback>
                <p:oleObj name="" r:id="rId1" imgW="1358265" imgH="254000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56100" y="2745740"/>
                        <a:ext cx="2792095" cy="568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041650" y="5480685"/>
          <a:ext cx="3047365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295400" imgH="228600" progId="">
                  <p:embed/>
                </p:oleObj>
              </mc:Choice>
              <mc:Fallback>
                <p:oleObj name="" r:id="rId3" imgW="1295400" imgH="228600" progId="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1650" y="5480685"/>
                        <a:ext cx="3047365" cy="502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7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charRg st="17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22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charRg st="22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2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charRg st="27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35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charRg st="35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49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charRg st="49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66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27">
                                            <p:txEl>
                                              <p:charRg st="66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97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627">
                                            <p:txEl>
                                              <p:charRg st="97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26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627">
                                            <p:txEl>
                                              <p:charRg st="126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250825" y="1223963"/>
            <a:ext cx="8718550" cy="5634037"/>
          </a:xfrm>
        </p:spPr>
        <p:txBody>
          <a:bodyPr vert="horz" wrap="square" lIns="91440" tIns="45720" rIns="91440" bIns="45720" anchor="t"/>
          <a:p>
            <a:pPr marL="914400" lvl="2" indent="0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设解调器输入信号为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4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与相干载波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c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相乘后，得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4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4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经低通滤波器后，输出信号为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4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4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因此，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解调器输出端的有用信号功率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39940" name="Rectangle 5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2997200" y="2168525"/>
          <a:ext cx="22955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" imgW="1231265" imgH="228600" progId="">
                  <p:embed/>
                </p:oleObj>
              </mc:Choice>
              <mc:Fallback>
                <p:oleObj name="" r:id="rId1" imgW="1231265" imgH="228600" progId="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7200" y="2168525"/>
                        <a:ext cx="2295525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7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2457450" y="2979738"/>
          <a:ext cx="472598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3" imgW="2451100" imgH="393700" progId="">
                  <p:embed/>
                </p:oleObj>
              </mc:Choice>
              <mc:Fallback>
                <p:oleObj name="" r:id="rId3" imgW="2451100" imgH="393700" progId="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7450" y="2979738"/>
                        <a:ext cx="4725988" cy="754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9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2951163" y="4014788"/>
          <a:ext cx="17557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5" imgW="914400" imgH="393700" progId="">
                  <p:embed/>
                </p:oleObj>
              </mc:Choice>
              <mc:Fallback>
                <p:oleObj name="" r:id="rId5" imgW="914400" imgH="393700" progId="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1163" y="4014788"/>
                        <a:ext cx="1755775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Rectangle 11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2951163" y="5184775"/>
          <a:ext cx="2341562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7" imgW="1282700" imgH="393700" progId="">
                  <p:embed/>
                </p:oleObj>
              </mc:Choice>
              <mc:Fallback>
                <p:oleObj name="" r:id="rId7" imgW="1282700" imgH="393700" progId="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51163" y="5184775"/>
                        <a:ext cx="2341562" cy="738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>
          <a:xfrm>
            <a:off x="206375" y="1223963"/>
            <a:ext cx="8763000" cy="5634037"/>
          </a:xfrm>
        </p:spPr>
        <p:txBody>
          <a:bodyPr vert="horz" wrap="square" lIns="91440" tIns="45720" rIns="91440" bIns="45720" anchor="t"/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解调器输入端的窄带噪声可表示为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它与相干载波相乘后，得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3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经低通滤波器后，解调器最终的输出噪声为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3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3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故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输出噪声功率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3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3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或写成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2276475" y="1628775"/>
          <a:ext cx="40941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" imgW="2095500" imgH="228600" progId="">
                  <p:embed/>
                </p:oleObj>
              </mc:Choice>
              <mc:Fallback>
                <p:oleObj name="" r:id="rId1" imgW="2095500" imgH="228600" progId="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76475" y="1628775"/>
                        <a:ext cx="4094163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8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66" name="Rectangle 10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1827213" y="2528888"/>
            <a:ext cx="6238875" cy="1212850"/>
            <a:chOff x="1151" y="1593"/>
            <a:chExt cx="3930" cy="764"/>
          </a:xfrm>
        </p:grpSpPr>
        <p:graphicFrame>
          <p:nvGraphicFramePr>
            <p:cNvPr id="40968" name="Object 7"/>
            <p:cNvGraphicFramePr>
              <a:graphicFrameLocks noChangeAspect="1"/>
            </p:cNvGraphicFramePr>
            <p:nvPr/>
          </p:nvGraphicFramePr>
          <p:xfrm>
            <a:off x="1151" y="1593"/>
            <a:ext cx="345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3" imgW="3073400" imgH="228600" progId="">
                    <p:embed/>
                  </p:oleObj>
                </mc:Choice>
                <mc:Fallback>
                  <p:oleObj name="" r:id="rId3" imgW="3073400" imgH="228600" progId="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51" y="1593"/>
                          <a:ext cx="3458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9" name="Object 9"/>
            <p:cNvGraphicFramePr>
              <a:graphicFrameLocks noChangeAspect="1"/>
            </p:cNvGraphicFramePr>
            <p:nvPr/>
          </p:nvGraphicFramePr>
          <p:xfrm>
            <a:off x="2030" y="1905"/>
            <a:ext cx="3051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5" imgW="2628900" imgH="393700" progId="">
                    <p:embed/>
                  </p:oleObj>
                </mc:Choice>
                <mc:Fallback>
                  <p:oleObj name="" r:id="rId5" imgW="2628900" imgH="393700" progId="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30" y="1905"/>
                          <a:ext cx="3051" cy="4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0" name="Rectangle 13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5548" name="Object 12"/>
          <p:cNvGraphicFramePr>
            <a:graphicFrameLocks noChangeAspect="1"/>
          </p:cNvGraphicFramePr>
          <p:nvPr/>
        </p:nvGraphicFramePr>
        <p:xfrm>
          <a:off x="3492500" y="4135438"/>
          <a:ext cx="152876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7" imgW="888365" imgH="393700" progId="">
                  <p:embed/>
                </p:oleObj>
              </mc:Choice>
              <mc:Fallback>
                <p:oleObj name="" r:id="rId7" imgW="888365" imgH="393700" progId="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2500" y="4135438"/>
                        <a:ext cx="1528763" cy="67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Rectangle 15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5550" name="Object 14"/>
          <p:cNvGraphicFramePr>
            <a:graphicFrameLocks noChangeAspect="1"/>
          </p:cNvGraphicFramePr>
          <p:nvPr/>
        </p:nvGraphicFramePr>
        <p:xfrm>
          <a:off x="3402013" y="5184775"/>
          <a:ext cx="20256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9" imgW="1244600" imgH="393700" progId="">
                  <p:embed/>
                </p:oleObj>
              </mc:Choice>
              <mc:Fallback>
                <p:oleObj name="" r:id="rId9" imgW="1244600" imgH="393700" progId="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02013" y="5184775"/>
                        <a:ext cx="202565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Rectangle 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3041650" y="5994400"/>
          <a:ext cx="270033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1" imgW="1726565" imgH="393700" progId="">
                  <p:embed/>
                </p:oleObj>
              </mc:Choice>
              <mc:Fallback>
                <p:oleObj name="" r:id="rId11" imgW="1726565" imgH="393700" progId="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41650" y="5994400"/>
                        <a:ext cx="2700338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1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5539">
                                            <p:txEl>
                                              <p:charRg st="17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3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539">
                                            <p:txEl>
                                              <p:charRg st="32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53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5539">
                                            <p:txEl>
                                              <p:charRg st="53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63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5539">
                                            <p:txEl>
                                              <p:charRg st="63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914400" lvl="2" indent="0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解调器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输入信号平均功率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信噪比计算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输入信噪比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输出信噪比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41988" name="Rectangle 5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592388" y="2168525"/>
          <a:ext cx="400526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" imgW="2311400" imgH="393700" progId="">
                  <p:embed/>
                </p:oleObj>
              </mc:Choice>
              <mc:Fallback>
                <p:oleObj name="" r:id="rId1" imgW="2311400" imgH="393700" progId="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2388" y="2168525"/>
                        <a:ext cx="4005262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3402013" y="3789363"/>
          <a:ext cx="1665287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3" imgW="889000" imgH="609600" progId="">
                  <p:embed/>
                </p:oleObj>
              </mc:Choice>
              <mc:Fallback>
                <p:oleObj name="" r:id="rId3" imgW="889000" imgH="609600" progId="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2013" y="3789363"/>
                        <a:ext cx="1665287" cy="106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3402013" y="5319713"/>
          <a:ext cx="2341562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5" imgW="1384300" imgH="762000" progId="">
                  <p:embed/>
                </p:oleObj>
              </mc:Choice>
              <mc:Fallback>
                <p:oleObj name="" r:id="rId5" imgW="1384300" imgH="762000" progId="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2013" y="5319713"/>
                        <a:ext cx="2341562" cy="1290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296863" y="1223963"/>
            <a:ext cx="8672512" cy="5634037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制度增益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2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由此可见，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调制系统的制度增益为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。也就是说，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信号的解调器使信噪比改善一倍。这是因为采用相干解调，使输入噪声中的正交分量被消除的缘故。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43012" name="Rectangle 5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2828925" y="1673225"/>
          <a:ext cx="3368040" cy="86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40"/>
              </a:tblGrid>
              <a:tr h="8661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3409950" y="1672908"/>
          <a:ext cx="220503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" imgW="1155700" imgH="431800" progId="">
                  <p:embed/>
                </p:oleObj>
              </mc:Choice>
              <mc:Fallback>
                <p:oleObj name="" r:id="rId1" imgW="1155700" imgH="431800" progId="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09950" y="1672908"/>
                        <a:ext cx="2205038" cy="820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7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7587">
                                            <p:txEl>
                                              <p:charRg st="7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990600" lvl="1" indent="-533400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调制系统的性能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2" indent="-457200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噪声功率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2" indent="-457200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2" indent="-457200" eaLnBrk="1" hangingPunct="1">
              <a:lnSpc>
                <a:spcPct val="13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这里，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信号的带通滤波器的带宽。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2" indent="-457200" eaLnBrk="1" hangingPunct="1">
              <a:lnSpc>
                <a:spcPct val="13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信号功率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2" indent="-457200" eaLnBrk="1" hangingPunct="1">
              <a:lnSpc>
                <a:spcPct val="13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2" indent="-457200" eaLnBrk="1" hangingPunct="1">
              <a:lnSpc>
                <a:spcPct val="13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与相干载波相乘后，再经低通滤波可得解调器输出信号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2" indent="-457200" eaLnBrk="1" hangingPunct="1">
              <a:lnSpc>
                <a:spcPct val="13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因此，输出信号平均功率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44036" name="Rectangle 5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2816225" y="2079625"/>
          <a:ext cx="193516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" imgW="1155700" imgH="393700" progId="">
                  <p:embed/>
                </p:oleObj>
              </mc:Choice>
              <mc:Fallback>
                <p:oleObj name="" r:id="rId1" imgW="1155700" imgH="393700" progId="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6225" y="2079625"/>
                        <a:ext cx="1935163" cy="655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7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3581400" y="3654425"/>
          <a:ext cx="404971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3" imgW="2311400" imgH="393700" progId="">
                  <p:embed/>
                </p:oleObj>
              </mc:Choice>
              <mc:Fallback>
                <p:oleObj name="" r:id="rId3" imgW="2311400" imgH="393700" progId="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3654425"/>
                        <a:ext cx="4049713" cy="684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9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3536950" y="4689475"/>
          <a:ext cx="18002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5" imgW="914400" imgH="393700" progId="">
                  <p:embed/>
                </p:oleObj>
              </mc:Choice>
              <mc:Fallback>
                <p:oleObj name="" r:id="rId5" imgW="914400" imgH="393700" progId="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36950" y="4689475"/>
                        <a:ext cx="1800225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Rectangle 11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8618" name="Object 10"/>
          <p:cNvGraphicFramePr>
            <a:graphicFrameLocks noChangeAspect="1"/>
          </p:cNvGraphicFramePr>
          <p:nvPr/>
        </p:nvGraphicFramePr>
        <p:xfrm>
          <a:off x="5786438" y="5229225"/>
          <a:ext cx="310673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7" imgW="1943100" imgH="393700" progId="">
                  <p:embed/>
                </p:oleObj>
              </mc:Choice>
              <mc:Fallback>
                <p:oleObj name="" r:id="rId7" imgW="1943100" imgH="393700" progId="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86438" y="5229225"/>
                        <a:ext cx="3106737" cy="715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11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charRg st="11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17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8611">
                                            <p:txEl>
                                              <p:charRg st="17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46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8611">
                                            <p:txEl>
                                              <p:charRg st="46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5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8611">
                                            <p:txEl>
                                              <p:charRg st="51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58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8611">
                                            <p:txEl>
                                              <p:charRg st="58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84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8611">
                                            <p:txEl>
                                              <p:charRg st="84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>
          <a:xfrm>
            <a:off x="206375" y="1223963"/>
            <a:ext cx="8763000" cy="5634037"/>
          </a:xfrm>
        </p:spPr>
        <p:txBody>
          <a:bodyPr vert="horz" wrap="square" lIns="91440" tIns="45720" rIns="91440" bIns="45720" anchor="t"/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输入信号平均功率为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3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信噪比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3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单边带解调器的输入信噪比为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45060" name="Rectangle 5"/>
          <p:cNvSpPr/>
          <p:nvPr/>
        </p:nvSpPr>
        <p:spPr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2006600" y="1584325"/>
          <a:ext cx="4994275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2667000" imgH="812800" progId="">
                  <p:embed/>
                </p:oleObj>
              </mc:Choice>
              <mc:Fallback>
                <p:oleObj name="" r:id="rId1" imgW="2667000" imgH="812800" progId="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6600" y="1584325"/>
                        <a:ext cx="4994275" cy="1516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1209675" y="3068638"/>
          <a:ext cx="70453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3" imgW="4051300" imgH="228600" progId="">
                  <p:embed/>
                </p:oleObj>
              </mc:Choice>
              <mc:Fallback>
                <p:oleObj name="" r:id="rId3" imgW="4051300" imgH="228600" progId="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9675" y="3068638"/>
                        <a:ext cx="7045325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2951163" y="3473450"/>
          <a:ext cx="15748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5" imgW="812165" imgH="393700" progId="">
                  <p:embed/>
                </p:oleObj>
              </mc:Choice>
              <mc:Fallback>
                <p:oleObj name="" r:id="rId5" imgW="812165" imgH="393700" progId="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1163" y="3473450"/>
                        <a:ext cx="1574800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2816225" y="5184775"/>
          <a:ext cx="247491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7" imgW="1422400" imgH="609600" progId="">
                  <p:embed/>
                </p:oleObj>
              </mc:Choice>
              <mc:Fallback>
                <p:oleObj name="" r:id="rId7" imgW="1422400" imgH="609600" progId="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6225" y="5184775"/>
                        <a:ext cx="2474913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16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35">
                                            <p:txEl>
                                              <p:charRg st="16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2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635">
                                            <p:txEl>
                                              <p:charRg st="2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706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lvl="3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单边带解调器的输出信噪比为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制度增益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讨论：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因为在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系统中，信号和噪声有相同表示形式，所以相干解调过程中，信号和噪声中的正交分量均被抑制掉，故信噪比没有改善。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3222625" y="1628775"/>
          <a:ext cx="256540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" imgW="1447165" imgH="761365" progId="">
                  <p:embed/>
                </p:oleObj>
              </mc:Choice>
              <mc:Fallback>
                <p:oleObj name="" r:id="rId1" imgW="1447165" imgH="761365" progId="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22625" y="1628775"/>
                        <a:ext cx="2565400" cy="1350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Rectangle 7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594100" y="3249930"/>
          <a:ext cx="2464435" cy="749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435"/>
              </a:tblGrid>
              <a:tr h="7499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3913823" y="3249613"/>
          <a:ext cx="1935162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3" imgW="1104900" imgH="431800" progId="">
                  <p:embed/>
                </p:oleObj>
              </mc:Choice>
              <mc:Fallback>
                <p:oleObj name="" r:id="rId3" imgW="1104900" imgH="431800" progId="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13823" y="3249613"/>
                        <a:ext cx="1935162" cy="750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17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charRg st="17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2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659">
                                            <p:txEl>
                                              <p:charRg st="24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28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659">
                                            <p:txEl>
                                              <p:charRg st="28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>
          <a:xfrm>
            <a:off x="235585" y="1133158"/>
            <a:ext cx="8216900" cy="5678487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讨论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3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上述表明，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DSB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，这能否说明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系统的抗噪声性能比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好呢？回答是否定的。因为，两者的输入信号功率不同、带宽不同，在相同的噪声功率谱密度条件下，输入噪声功率也不同，所以两者的输出信噪比是在不同条件下得到的。如果我们在相同的输入信号功率，相同的输入噪声功率谱密度，相同的基带信号带宽条件下，对这两种调制方式进行比较，可以发现它们的输出信噪比是相等的。这就是说，两者的抗噪声性能是相同的。但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所需的传输带宽仅是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的一半，因此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得到普遍应用。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10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3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charRg st="3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lvl="1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4.2.3 AM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包络检波的性能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包络检波器分析模型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检波输出电压正比于输入信号的包络变化。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1692275" y="2168525"/>
          <a:ext cx="6594475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" imgW="3475990" imgH="922020" progId="Word.Picture.8">
                  <p:embed/>
                </p:oleObj>
              </mc:Choice>
              <mc:Fallback>
                <p:oleObj name="" r:id="rId1" imgW="3475990" imgH="922020" progId="Word.Picture.8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2168525"/>
                        <a:ext cx="6594475" cy="166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1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charRg st="1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3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07">
                                            <p:txEl>
                                              <p:charRg st="3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>
          <a:xfrm>
            <a:off x="250825" y="1223963"/>
            <a:ext cx="8718550" cy="5634037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输入信噪比计算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设解调器输入信号为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解调器输入噪声为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则解调器输入的信号功率和噪声功率分别为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输入信噪比为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1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2546350" y="2079625"/>
          <a:ext cx="32321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" imgW="1574800" imgH="228600" progId="">
                  <p:embed/>
                </p:oleObj>
              </mc:Choice>
              <mc:Fallback>
                <p:oleObj name="" r:id="rId1" imgW="1574800" imgH="228600" progId="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46350" y="2079625"/>
                        <a:ext cx="323215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2592388" y="2933700"/>
          <a:ext cx="38131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3" imgW="2032000" imgH="228600" progId="">
                  <p:embed/>
                </p:oleObj>
              </mc:Choice>
              <mc:Fallback>
                <p:oleObj name="" r:id="rId3" imgW="2032000" imgH="228600" progId="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2388" y="2933700"/>
                        <a:ext cx="3813175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9"/>
          <p:cNvSpPr/>
          <p:nvPr/>
        </p:nvSpPr>
        <p:spPr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2592388" y="3743325"/>
          <a:ext cx="28797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5" imgW="1586865" imgH="444500" progId="">
                  <p:embed/>
                </p:oleObj>
              </mc:Choice>
              <mc:Fallback>
                <p:oleObj name="" r:id="rId5" imgW="1586865" imgH="444500" progId="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2388" y="3743325"/>
                        <a:ext cx="2879725" cy="766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Rectangle 11"/>
          <p:cNvSpPr/>
          <p:nvPr/>
        </p:nvSpPr>
        <p:spPr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2592388" y="4508500"/>
          <a:ext cx="19796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7" imgW="1091565" imgH="266700" progId="">
                  <p:embed/>
                </p:oleObj>
              </mc:Choice>
              <mc:Fallback>
                <p:oleObj name="" r:id="rId7" imgW="1091565" imgH="266700" progId="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2388" y="4508500"/>
                        <a:ext cx="1979612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Rectangle 13"/>
          <p:cNvSpPr/>
          <p:nvPr/>
        </p:nvSpPr>
        <p:spPr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2727325" y="5499100"/>
          <a:ext cx="22955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9" imgW="1143000" imgH="482600" progId="">
                  <p:embed/>
                </p:oleObj>
              </mc:Choice>
              <mc:Fallback>
                <p:oleObj name="" r:id="rId9" imgW="1143000" imgH="482600" progId="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27325" y="5499100"/>
                        <a:ext cx="2295525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8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charRg st="8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21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charRg st="21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36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charRg st="36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6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731">
                                            <p:txEl>
                                              <p:charRg st="60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296863" y="1223963"/>
            <a:ext cx="8672512" cy="5634037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频谱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设调制信号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的频谱为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，则已调信号的频谱为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由以上表示式可见，在波形上，已调信号的幅度随基带信号的规律而正比地变化；在频谱结构上，它的频谱完全是基带信号频谱在频域内的简单搬移。由于这种搬移是线性的，因此，幅度调制通常又称为</a:t>
            </a: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线性调制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。但应注意，这里的“线性”并不意味着已调信号与调制信号之间符合线性变换关系。事实上，任何调制过程都是一种非线性的变换过程。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506980" y="2168525"/>
          <a:ext cx="4010025" cy="68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2286000" imgH="393700" progId="Equation.DSMT4">
                  <p:embed/>
                </p:oleObj>
              </mc:Choice>
              <mc:Fallback>
                <p:oleObj name="" r:id="rId1" imgW="2286000" imgH="3937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6980" y="2168525"/>
                        <a:ext cx="4010025" cy="685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3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charRg st="3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33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charRg st="33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74755" name="Rectangle 3"/>
          <p:cNvSpPr>
            <a:spLocks noGrp="1"/>
          </p:cNvSpPr>
          <p:nvPr>
            <p:ph idx="1"/>
          </p:nvPr>
        </p:nvSpPr>
        <p:spPr>
          <a:xfrm>
            <a:off x="250825" y="1223963"/>
            <a:ext cx="8718550" cy="5634037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包络计算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由于解调器输入是信号加噪声的混合波形，即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式中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2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上式中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便是所求的合成包络。当包络检波器的传输系数为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时，则检波器的输出就是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7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871663" y="2168525"/>
          <a:ext cx="630078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" imgW="3467100" imgH="457200" progId="">
                  <p:embed/>
                </p:oleObj>
              </mc:Choice>
              <mc:Fallback>
                <p:oleObj name="" r:id="rId1" imgW="3467100" imgH="457200" progId="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1663" y="2168525"/>
                        <a:ext cx="6300787" cy="830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2232025" y="3384550"/>
          <a:ext cx="43656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3" imgW="2743200" imgH="292100" progId="">
                  <p:embed/>
                </p:oleObj>
              </mc:Choice>
              <mc:Fallback>
                <p:oleObj name="" r:id="rId3" imgW="2743200" imgH="292100" progId="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2025" y="3384550"/>
                        <a:ext cx="4365625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2232025" y="3968750"/>
          <a:ext cx="36449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5" imgW="1981200" imgH="482600" progId="">
                  <p:embed/>
                </p:oleObj>
              </mc:Choice>
              <mc:Fallback>
                <p:oleObj name="" r:id="rId5" imgW="1981200" imgH="482600" progId="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2025" y="3968750"/>
                        <a:ext cx="3644900" cy="893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5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charRg st="5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29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charRg st="29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37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755">
                                            <p:txEl>
                                              <p:charRg st="37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>
          <a:xfrm>
            <a:off x="250825" y="1223963"/>
            <a:ext cx="8718550" cy="5634037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输出信噪比计算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大信噪比情况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输入信号幅度远大于噪声幅度，即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3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因而式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7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可以简化为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51204" name="Rectangle 5"/>
          <p:cNvSpPr/>
          <p:nvPr/>
        </p:nvSpPr>
        <p:spPr>
          <a:xfrm>
            <a:off x="0" y="32813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2727325" y="2484438"/>
          <a:ext cx="33289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777365" imgH="292100" progId="">
                  <p:embed/>
                </p:oleObj>
              </mc:Choice>
              <mc:Fallback>
                <p:oleObj name="" r:id="rId1" imgW="1777365" imgH="2921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7325" y="2484438"/>
                        <a:ext cx="3328988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3086100" y="3114675"/>
          <a:ext cx="43656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2743200" imgH="292100" progId="">
                  <p:embed/>
                </p:oleObj>
              </mc:Choice>
              <mc:Fallback>
                <p:oleObj name="" r:id="rId3" imgW="2743200" imgH="2921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6100" y="3114675"/>
                        <a:ext cx="4365625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Rectangle 8"/>
          <p:cNvSpPr/>
          <p:nvPr/>
        </p:nvSpPr>
        <p:spPr>
          <a:xfrm>
            <a:off x="0" y="32813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1646238" y="3878263"/>
          <a:ext cx="56705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3429000" imgH="292100" progId="">
                  <p:embed/>
                </p:oleObj>
              </mc:Choice>
              <mc:Fallback>
                <p:oleObj name="" r:id="rId5" imgW="3429000" imgH="292100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6238" y="3878263"/>
                        <a:ext cx="567055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Rectangle 10"/>
          <p:cNvSpPr/>
          <p:nvPr/>
        </p:nvSpPr>
        <p:spPr>
          <a:xfrm>
            <a:off x="0" y="27670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10" name="Rectangle 12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2141538" y="4419600"/>
            <a:ext cx="5084762" cy="2178050"/>
            <a:chOff x="1349" y="2784"/>
            <a:chExt cx="3203" cy="1372"/>
          </a:xfrm>
        </p:grpSpPr>
        <p:graphicFrame>
          <p:nvGraphicFramePr>
            <p:cNvPr id="51212" name="Object 9"/>
            <p:cNvGraphicFramePr>
              <a:graphicFrameLocks noChangeAspect="1"/>
            </p:cNvGraphicFramePr>
            <p:nvPr/>
          </p:nvGraphicFramePr>
          <p:xfrm>
            <a:off x="1349" y="2784"/>
            <a:ext cx="2211" cy="1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7" imgW="2133600" imgH="1320800" progId="">
                    <p:embed/>
                  </p:oleObj>
                </mc:Choice>
                <mc:Fallback>
                  <p:oleObj name="" r:id="rId7" imgW="2133600" imgH="1320800" progId="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49" y="2784"/>
                          <a:ext cx="2211" cy="13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3" name="Object 11"/>
            <p:cNvGraphicFramePr>
              <a:graphicFrameLocks noChangeAspect="1"/>
            </p:cNvGraphicFramePr>
            <p:nvPr/>
          </p:nvGraphicFramePr>
          <p:xfrm>
            <a:off x="3192" y="3776"/>
            <a:ext cx="13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9" imgW="1143000" imgH="228600" progId="">
                    <p:embed/>
                  </p:oleObj>
                </mc:Choice>
                <mc:Fallback>
                  <p:oleObj name="" r:id="rId9" imgW="1143000" imgH="228600" progId="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192" y="3776"/>
                          <a:ext cx="136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14" name="Rectangle 15"/>
          <p:cNvSpPr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15" name="Rectangle 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20"/>
          <p:cNvGrpSpPr/>
          <p:nvPr/>
        </p:nvGrpSpPr>
        <p:grpSpPr>
          <a:xfrm>
            <a:off x="5589588" y="4778375"/>
            <a:ext cx="3554412" cy="733425"/>
            <a:chOff x="3521" y="3010"/>
            <a:chExt cx="2239" cy="462"/>
          </a:xfrm>
        </p:grpSpPr>
        <p:sp>
          <p:nvSpPr>
            <p:cNvPr id="51217" name="AutoShape 16"/>
            <p:cNvSpPr/>
            <p:nvPr/>
          </p:nvSpPr>
          <p:spPr>
            <a:xfrm>
              <a:off x="3521" y="3010"/>
              <a:ext cx="2239" cy="455"/>
            </a:xfrm>
            <a:prstGeom prst="wedgeRoundRectCallout">
              <a:avLst>
                <a:gd name="adj1" fmla="val -68042"/>
                <a:gd name="adj2" fmla="val 126264"/>
                <a:gd name="adj3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zh-CN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1218" name="Object 14"/>
            <p:cNvGraphicFramePr>
              <a:graphicFrameLocks noChangeAspect="1"/>
            </p:cNvGraphicFramePr>
            <p:nvPr/>
          </p:nvGraphicFramePr>
          <p:xfrm>
            <a:off x="3645" y="3010"/>
            <a:ext cx="1944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1" imgW="1993900" imgH="419100" progId="">
                    <p:embed/>
                  </p:oleObj>
                </mc:Choice>
                <mc:Fallback>
                  <p:oleObj name="" r:id="rId11" imgW="1993900" imgH="419100" progId="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645" y="3010"/>
                          <a:ext cx="1944" cy="4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8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charRg st="8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15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charRg st="15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3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79">
                                            <p:txEl>
                                              <p:charRg st="33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38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779">
                                            <p:txEl>
                                              <p:charRg st="38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>
          <a:xfrm>
            <a:off x="0" y="1223963"/>
            <a:ext cx="8969375" cy="5634037"/>
          </a:xfrm>
        </p:spPr>
        <p:txBody>
          <a:bodyPr vert="horz" wrap="square" lIns="91440" tIns="45720" rIns="91440" bIns="45720" anchor="t"/>
          <a:p>
            <a:pPr lvl="3" eaLnBrk="1" hangingPunct="1"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由上式可见，有用信号与噪声独立地分成两项，因而可分别计算它们的功率。输出信号功率为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输出噪声功率为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故输出信噪比为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制度增益为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52228" name="Rectangle 5"/>
          <p:cNvSpPr/>
          <p:nvPr/>
        </p:nvSpPr>
        <p:spPr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3716338" y="2079625"/>
          <a:ext cx="11699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673100" imgH="266700" progId="">
                  <p:embed/>
                </p:oleObj>
              </mc:Choice>
              <mc:Fallback>
                <p:oleObj name="" r:id="rId1" imgW="673100" imgH="26670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16338" y="2079625"/>
                        <a:ext cx="116998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3176588" y="2798763"/>
          <a:ext cx="25654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1511300" imgH="266700" progId="">
                  <p:embed/>
                </p:oleObj>
              </mc:Choice>
              <mc:Fallback>
                <p:oleObj name="" r:id="rId3" imgW="1511300" imgH="266700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6588" y="2798763"/>
                        <a:ext cx="2565400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Rectangle 9"/>
          <p:cNvSpPr/>
          <p:nvPr/>
        </p:nvSpPr>
        <p:spPr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3311525" y="3519488"/>
          <a:ext cx="14414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761365" imgH="482600" progId="">
                  <p:embed/>
                </p:oleObj>
              </mc:Choice>
              <mc:Fallback>
                <p:oleObj name="" r:id="rId5" imgW="761365" imgH="482600" progId="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11525" y="3519488"/>
                        <a:ext cx="1441450" cy="919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Rectangle 11"/>
          <p:cNvSpPr/>
          <p:nvPr/>
        </p:nvSpPr>
        <p:spPr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2614930" y="4846320"/>
          <a:ext cx="4584065" cy="907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4065"/>
              </a:tblGrid>
              <a:tr h="90741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3311208" y="4886325"/>
          <a:ext cx="38703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2362200" imgH="508000" progId="">
                  <p:embed/>
                </p:oleObj>
              </mc:Choice>
              <mc:Fallback>
                <p:oleObj name="" r:id="rId7" imgW="2362200" imgH="508000" progId="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1208" y="4886325"/>
                        <a:ext cx="3870325" cy="827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44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charRg st="44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54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charRg st="54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64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charRg st="64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77827" name="Rectangle 3"/>
          <p:cNvSpPr>
            <a:spLocks noGrp="1"/>
          </p:cNvSpPr>
          <p:nvPr>
            <p:ph idx="1"/>
          </p:nvPr>
        </p:nvSpPr>
        <p:spPr>
          <a:xfrm>
            <a:off x="0" y="1223963"/>
            <a:ext cx="8969375" cy="5634037"/>
          </a:xfrm>
        </p:spPr>
        <p:txBody>
          <a:bodyPr vert="horz" wrap="square" lIns="91440" tIns="45720" rIns="91440" bIns="45720" anchor="t"/>
          <a:p>
            <a:pPr lvl="4" eaLnBrk="1" hangingPunct="1">
              <a:lnSpc>
                <a:spcPct val="80000"/>
              </a:lnSpc>
            </a:pPr>
            <a:endParaRPr lang="en-US" altLang="zh-CN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80000"/>
              </a:lnSpc>
            </a:pPr>
            <a:endParaRPr lang="en-US" altLang="zh-CN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1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讨论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AM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信号的调制制度增益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随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的减小而增加。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总是小于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，这说明包络检波器对输入信噪比没有改善，而是恶化了。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例如：对于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100%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的调制，且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是单频正弦信号，这时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的最大信噪比增益为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1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可以证明，采用同步检测法解调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信号时，得到的调制制度增益与上式给出的结果相同。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由此可见，对于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调制系统，在大信噪比时，采用包络检波器解调时的性能与同步检测器时的性能几乎一样。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53253" name="Rectangle 6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4572000" y="4059238"/>
          <a:ext cx="1081088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596900" imgH="393700" progId="">
                  <p:embed/>
                </p:oleObj>
              </mc:Choice>
              <mc:Fallback>
                <p:oleObj name="" r:id="rId1" imgW="596900" imgH="393700" progId="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0" y="4059238"/>
                        <a:ext cx="1081088" cy="703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3092450" y="1224280"/>
          <a:ext cx="3646170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6170"/>
              </a:tblGrid>
              <a:tr h="8915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3408045" y="1288733"/>
          <a:ext cx="38703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2362200" imgH="508000" progId="">
                  <p:embed/>
                </p:oleObj>
              </mc:Choice>
              <mc:Fallback>
                <p:oleObj name="" r:id="rId3" imgW="2362200" imgH="508000" progId="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8045" y="1288733"/>
                        <a:ext cx="3870325" cy="827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2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charRg st="2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5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7827">
                                            <p:txEl>
                                              <p:charRg st="5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34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7827">
                                            <p:txEl>
                                              <p:charRg st="34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73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7827">
                                            <p:txEl>
                                              <p:charRg st="73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119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7827">
                                            <p:txEl>
                                              <p:charRg st="119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charRg st="166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7827">
                                            <p:txEl>
                                              <p:charRg st="166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78851" name="Rectangle 3"/>
          <p:cNvSpPr>
            <a:spLocks noGrp="1"/>
          </p:cNvSpPr>
          <p:nvPr>
            <p:ph idx="1"/>
          </p:nvPr>
        </p:nvSpPr>
        <p:spPr>
          <a:xfrm>
            <a:off x="0" y="1223963"/>
            <a:ext cx="8969375" cy="5634037"/>
          </a:xfrm>
        </p:spPr>
        <p:txBody>
          <a:bodyPr vert="horz" wrap="square" lIns="91440" tIns="45720" rIns="91440" bIns="45720" anchor="t"/>
          <a:p>
            <a:pPr lvl="3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小信噪比情况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此时，输入信号幅度远小于噪声幅度，即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包络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变成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其中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zh-CN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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代表噪声的包络及相位：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54276" name="Rectangle 5"/>
          <p:cNvSpPr/>
          <p:nvPr/>
        </p:nvSpPr>
        <p:spPr>
          <a:xfrm>
            <a:off x="0" y="32813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2681288" y="1989138"/>
          <a:ext cx="29702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765300" imgH="292100" progId="">
                  <p:embed/>
                </p:oleObj>
              </mc:Choice>
              <mc:Fallback>
                <p:oleObj name="" r:id="rId1" imgW="1765300" imgH="292100" progId="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81288" y="1989138"/>
                        <a:ext cx="2970212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Rectangle 7"/>
          <p:cNvSpPr/>
          <p:nvPr/>
        </p:nvSpPr>
        <p:spPr>
          <a:xfrm>
            <a:off x="0" y="32813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2636838" y="2663825"/>
          <a:ext cx="43211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2743200" imgH="292100" progId="">
                  <p:embed/>
                </p:oleObj>
              </mc:Choice>
              <mc:Fallback>
                <p:oleObj name="" r:id="rId3" imgW="2743200" imgH="2921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6838" y="2663825"/>
                        <a:ext cx="4321175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Rectangle 9"/>
          <p:cNvSpPr/>
          <p:nvPr/>
        </p:nvSpPr>
        <p:spPr>
          <a:xfrm>
            <a:off x="0" y="32813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2322513" y="3563938"/>
          <a:ext cx="54006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3429000" imgH="292100" progId="">
                  <p:embed/>
                </p:oleObj>
              </mc:Choice>
              <mc:Fallback>
                <p:oleObj name="" r:id="rId5" imgW="3429000" imgH="292100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2513" y="3563938"/>
                        <a:ext cx="5400675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Rectangle 11"/>
          <p:cNvSpPr/>
          <p:nvPr/>
        </p:nvSpPr>
        <p:spPr>
          <a:xfrm>
            <a:off x="0" y="32813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283" name="Rectangle 13"/>
          <p:cNvSpPr/>
          <p:nvPr/>
        </p:nvSpPr>
        <p:spPr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746125" y="4284663"/>
          <a:ext cx="37290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2171700" imgH="292100" progId="">
                  <p:embed/>
                </p:oleObj>
              </mc:Choice>
              <mc:Fallback>
                <p:oleObj name="" r:id="rId7" imgW="2171700" imgH="292100" progId="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6125" y="4284663"/>
                        <a:ext cx="3729038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4527550" y="4103688"/>
          <a:ext cx="423068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2565400" imgH="533400" progId="">
                  <p:embed/>
                </p:oleObj>
              </mc:Choice>
              <mc:Fallback>
                <p:oleObj name="" r:id="rId9" imgW="2565400" imgH="533400" progId="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27550" y="4103688"/>
                        <a:ext cx="4230688" cy="881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Rectangle 15"/>
          <p:cNvSpPr/>
          <p:nvPr/>
        </p:nvSpPr>
        <p:spPr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746125" y="4914900"/>
          <a:ext cx="33750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1" imgW="1981200" imgH="469900" progId="">
                  <p:embed/>
                </p:oleObj>
              </mc:Choice>
              <mc:Fallback>
                <p:oleObj name="" r:id="rId11" imgW="1981200" imgH="4699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6125" y="4914900"/>
                        <a:ext cx="3375025" cy="795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Rectangle 18"/>
          <p:cNvSpPr/>
          <p:nvPr/>
        </p:nvSpPr>
        <p:spPr>
          <a:xfrm>
            <a:off x="0" y="2819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8865" name="Object 17"/>
          <p:cNvGraphicFramePr>
            <a:graphicFrameLocks noChangeAspect="1"/>
          </p:cNvGraphicFramePr>
          <p:nvPr/>
        </p:nvGraphicFramePr>
        <p:xfrm>
          <a:off x="1376363" y="6173788"/>
          <a:ext cx="2295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3" imgW="1307465" imgH="292100" progId="">
                  <p:embed/>
                </p:oleObj>
              </mc:Choice>
              <mc:Fallback>
                <p:oleObj name="" r:id="rId13" imgW="1307465" imgH="29210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76363" y="6173788"/>
                        <a:ext cx="229552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0" name="Rectangle 20"/>
          <p:cNvSpPr/>
          <p:nvPr/>
        </p:nvSpPr>
        <p:spPr>
          <a:xfrm>
            <a:off x="0" y="2819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8867" name="Object 19"/>
          <p:cNvGraphicFramePr>
            <a:graphicFrameLocks noChangeAspect="1"/>
          </p:cNvGraphicFramePr>
          <p:nvPr/>
        </p:nvGraphicFramePr>
        <p:xfrm>
          <a:off x="4076700" y="6037263"/>
          <a:ext cx="20701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5" imgW="1218565" imgH="482600" progId="">
                  <p:embed/>
                </p:oleObj>
              </mc:Choice>
              <mc:Fallback>
                <p:oleObj name="" r:id="rId15" imgW="1218565" imgH="482600" progId="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76700" y="6037263"/>
                        <a:ext cx="2070100" cy="820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charRg st="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28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charRg st="28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3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851">
                                            <p:txEl>
                                              <p:charRg st="33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4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8851">
                                            <p:txEl>
                                              <p:charRg st="42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>
          <a:xfrm>
            <a:off x="0" y="1223963"/>
            <a:ext cx="8969375" cy="5634037"/>
          </a:xfrm>
        </p:spPr>
        <p:txBody>
          <a:bodyPr vert="horz" wrap="square" lIns="91440" tIns="45720" rIns="91440" bIns="45720" anchor="t"/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因为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所以，可以把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进一步近似：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此时，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中没有单独的信号项，有用信号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被噪声扰乱，只能看作是噪声。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这时，输出信噪比不是按比例地随着输入信噪比下降，而是急剧恶化，通常把这种现象称为解调器的</a:t>
            </a: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门限效应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。开始出现门限效应的输入信噪比称为</a:t>
            </a: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门限值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29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55300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2232025" y="1268413"/>
          <a:ext cx="20256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1206500" imgH="228600" progId="">
                  <p:embed/>
                </p:oleObj>
              </mc:Choice>
              <mc:Fallback>
                <p:oleObj name="" r:id="rId1" imgW="1206500" imgH="228600" progId="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32025" y="1268413"/>
                        <a:ext cx="2025650" cy="382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Rectangle 7"/>
          <p:cNvSpPr/>
          <p:nvPr/>
        </p:nvSpPr>
        <p:spPr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2409190" y="2889092"/>
          <a:ext cx="3411220" cy="862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1803400" imgH="457200" progId="">
                  <p:embed/>
                </p:oleObj>
              </mc:Choice>
              <mc:Fallback>
                <p:oleObj name="" r:id="rId3" imgW="1803400" imgH="457200" progId="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9190" y="2889092"/>
                        <a:ext cx="3411220" cy="862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1871663" y="2079625"/>
          <a:ext cx="400526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2247900" imgH="469900" progId="">
                  <p:embed/>
                </p:oleObj>
              </mc:Choice>
              <mc:Fallback>
                <p:oleObj name="" r:id="rId5" imgW="2247900" imgH="469900" progId="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1663" y="2079625"/>
                        <a:ext cx="4005262" cy="795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Rectangle 10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5607050" y="3924300"/>
            <a:ext cx="3330575" cy="855663"/>
            <a:chOff x="3532" y="2472"/>
            <a:chExt cx="2098" cy="539"/>
          </a:xfrm>
        </p:grpSpPr>
        <p:sp>
          <p:nvSpPr>
            <p:cNvPr id="55307" name="AutoShape 11"/>
            <p:cNvSpPr/>
            <p:nvPr/>
          </p:nvSpPr>
          <p:spPr>
            <a:xfrm>
              <a:off x="3532" y="2472"/>
              <a:ext cx="2098" cy="539"/>
            </a:xfrm>
            <a:prstGeom prst="wedgeRoundRectCallout">
              <a:avLst>
                <a:gd name="adj1" fmla="val -46329"/>
                <a:gd name="adj2" fmla="val -118088"/>
                <a:gd name="adj3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zh-CN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5308" name="Object 9"/>
            <p:cNvGraphicFramePr>
              <a:graphicFrameLocks noChangeAspect="1"/>
            </p:cNvGraphicFramePr>
            <p:nvPr/>
          </p:nvGraphicFramePr>
          <p:xfrm>
            <a:off x="3589" y="2500"/>
            <a:ext cx="1984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7" imgW="1930400" imgH="431800" progId="">
                    <p:embed/>
                  </p:oleObj>
                </mc:Choice>
                <mc:Fallback>
                  <p:oleObj name="" r:id="rId7" imgW="1930400" imgH="431800" progId="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89" y="2500"/>
                          <a:ext cx="1984" cy="4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09" name="Rectangle 14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9885" name="Object 13"/>
          <p:cNvGraphicFramePr>
            <a:graphicFrameLocks noChangeAspect="1"/>
          </p:cNvGraphicFramePr>
          <p:nvPr/>
        </p:nvGraphicFramePr>
        <p:xfrm>
          <a:off x="2443957" y="3718719"/>
          <a:ext cx="30892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9" imgW="1688465" imgH="228600" progId="">
                  <p:embed/>
                </p:oleObj>
              </mc:Choice>
              <mc:Fallback>
                <p:oleObj name="" r:id="rId9" imgW="1688465" imgH="228600" progId="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43957" y="3718719"/>
                        <a:ext cx="3089275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3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charRg st="3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2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9875">
                                            <p:txEl>
                                              <p:charRg st="27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67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9875">
                                            <p:txEl>
                                              <p:charRg st="67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56322" name="Rectangle 3"/>
          <p:cNvSpPr>
            <a:spLocks noGrp="1"/>
          </p:cNvSpPr>
          <p:nvPr>
            <p:ph idx="1"/>
          </p:nvPr>
        </p:nvSpPr>
        <p:spPr>
          <a:xfrm>
            <a:off x="0" y="1223963"/>
            <a:ext cx="9144000" cy="5634037"/>
          </a:xfrm>
        </p:spPr>
        <p:txBody>
          <a:bodyPr vert="horz" wrap="square" lIns="91440" tIns="45720" rIns="91440" bIns="45720" anchor="t"/>
          <a:p>
            <a:pPr lvl="4" eaLnBrk="1" hangingPunct="1">
              <a:lnSpc>
                <a:spcPct val="13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讨论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3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门限效应是由包络检波器的非线性解调作用引起的。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3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用相干解调的方法解调各种线性调制信号时不存在门限效应。原因是信号与噪声可分别进行解调，解调器输出端总是单独存在有用信号项。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3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在大信噪比情况下，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信号包络检波器的性能几乎与相干解调法相同。但当输入信噪比低于门限值时，将会出现门限效应，这时解调器的输出信噪比将急剧恶化，系统无法正常工作。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3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14400" y="1217930"/>
            <a:ext cx="7115175" cy="15678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下图中若输入为窄带高斯噪声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则输出是（        ）。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9075" y="1562100"/>
            <a:ext cx="3844925" cy="4660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9300" y="2635250"/>
            <a:ext cx="1089025" cy="9429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9300" y="3638550"/>
            <a:ext cx="827405" cy="58293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9300" y="4393565"/>
            <a:ext cx="987425" cy="85598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61210" y="5421630"/>
            <a:ext cx="743585" cy="5238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77310" y="2635250"/>
            <a:ext cx="4682490" cy="1452880"/>
          </a:xfrm>
          <a:prstGeom prst="rect">
            <a:avLst/>
          </a:prstGeom>
        </p:spPr>
      </p:pic>
      <p:grpSp>
        <p:nvGrpSpPr>
          <p:cNvPr id="19" name="组合 18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4" name="图片 3" descr="tmp2B4B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" name="对象 26"/>
          <p:cNvGraphicFramePr/>
          <p:nvPr/>
        </p:nvGraphicFramePr>
        <p:xfrm>
          <a:off x="2072640" y="5527675"/>
          <a:ext cx="4343400" cy="931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" imgW="4552950" imgH="1155700" progId="Paint.Picture">
                  <p:embed/>
                </p:oleObj>
              </mc:Choice>
              <mc:Fallback>
                <p:oleObj name="" r:id="rId1" imgW="4552950" imgH="1155700" progId="Paint.Picture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72640" y="5527675"/>
                        <a:ext cx="4343400" cy="931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14425" y="1076960"/>
            <a:ext cx="7315200" cy="14808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关于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AM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信号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s(t)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叠加高斯白噪声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(t)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后的非相干解调，下列框图中正确的是（         ）。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634615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63537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63613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570865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8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1" name="对象 20"/>
          <p:cNvGraphicFramePr/>
          <p:nvPr/>
        </p:nvGraphicFramePr>
        <p:xfrm>
          <a:off x="2072640" y="2328545"/>
          <a:ext cx="483108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9" imgW="4565650" imgH="952500" progId="Paint.Picture">
                  <p:embed/>
                </p:oleObj>
              </mc:Choice>
              <mc:Fallback>
                <p:oleObj name="" r:id="rId9" imgW="4565650" imgH="952500" progId="Paint.Picture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72640" y="2328545"/>
                        <a:ext cx="4831080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/>
          <p:nvPr/>
        </p:nvGraphicFramePr>
        <p:xfrm>
          <a:off x="2159000" y="3427095"/>
          <a:ext cx="4582160" cy="108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1" imgW="4578350" imgH="1085850" progId="Paint.Picture">
                  <p:embed/>
                </p:oleObj>
              </mc:Choice>
              <mc:Fallback>
                <p:oleObj name="" r:id="rId11" imgW="4578350" imgH="1085850" progId="Paint.Picture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59000" y="3427095"/>
                        <a:ext cx="4582160" cy="1086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/>
          <p:nvPr/>
        </p:nvGraphicFramePr>
        <p:xfrm>
          <a:off x="2159000" y="4585335"/>
          <a:ext cx="4582795" cy="902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3" imgW="4591050" imgH="901700" progId="Paint.Picture">
                  <p:embed/>
                </p:oleObj>
              </mc:Choice>
              <mc:Fallback>
                <p:oleObj name="" r:id="rId13" imgW="4591050" imgH="901700" progId="Paint.Picture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59000" y="4585335"/>
                        <a:ext cx="4582795" cy="902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>
            <p:custDataLst>
              <p:tags r:id="rId15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5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4" name="图片 3" descr="tmp2B4B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2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81923" name="Rectangle 3"/>
          <p:cNvSpPr>
            <a:spLocks noGrp="1"/>
          </p:cNvSpPr>
          <p:nvPr>
            <p:ph idx="1"/>
          </p:nvPr>
        </p:nvSpPr>
        <p:spPr>
          <a:xfrm>
            <a:off x="927100" y="1223963"/>
            <a:ext cx="8216900" cy="5634037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非线性调制（角度调制）的原理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前言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频率调制简称调频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(FM)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，相位调制简称调相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(PM)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这两种调制中，载波的幅度都保持恒定，而频率和相位的变化都表现为载波瞬时相位的变化。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角度调制：频率调制和相位调制的总称。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已调信号频谱不再是原调制信号频谱的线性搬移，而是频谱的非线性变换，会产生与频谱搬移不同的新的频率成分，故又称为</a:t>
            </a: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非线性调制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与幅度调制技术相比，角度调制最突出的优势是其较高的抗噪声性能。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charRg st="19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charRg st="19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charRg st="2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charRg st="22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charRg st="4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charRg st="49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charRg st="91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23">
                                            <p:txEl>
                                              <p:charRg st="91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charRg st="110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23">
                                            <p:txEl>
                                              <p:charRg st="110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charRg st="172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23">
                                            <p:txEl>
                                              <p:charRg st="172" end="2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lvl="1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4.1.1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调幅（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时域表示式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式中	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 调制信号，均值为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 常数，表示叠加的直流分量。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频谱：若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为确知信号，则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信号的频谱为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若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为随机信号，则已调信号的频域表示式必须用功率谱描述。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调制器模型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9220" name="Rectangle 5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2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5021263" y="5138738"/>
          <a:ext cx="3554412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1185545" imgH="519430" progId="">
                  <p:embed/>
                </p:oleObj>
              </mc:Choice>
              <mc:Fallback>
                <p:oleObj name="" r:id="rId1" imgW="1185545" imgH="51943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21263" y="5138738"/>
                        <a:ext cx="3554412" cy="1522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2075180" y="2061845"/>
          <a:ext cx="5920740" cy="541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740"/>
              </a:tblGrid>
              <a:tr h="5416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199958" y="2115820"/>
          <a:ext cx="57165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3225800" imgH="228600" progId="">
                  <p:embed/>
                </p:oleObj>
              </mc:Choice>
              <mc:Fallback>
                <p:oleObj name="" r:id="rId3" imgW="3225800" imgH="228600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9958" y="2115820"/>
                        <a:ext cx="5716587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1778000" y="3978275"/>
          <a:ext cx="6797675" cy="706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7675"/>
              </a:tblGrid>
              <a:tr h="7067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2022475" y="3978275"/>
          <a:ext cx="61658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4102100" imgH="393700" progId="">
                  <p:embed/>
                </p:oleObj>
              </mc:Choice>
              <mc:Fallback>
                <p:oleObj name="" r:id="rId5" imgW="4102100" imgH="393700" progId="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2475" y="3978275"/>
                        <a:ext cx="6165850" cy="70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36485" y="5203825"/>
          <a:ext cx="872490" cy="4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431800" imgH="215900" progId="Equation.KSEE3">
                  <p:embed/>
                </p:oleObj>
              </mc:Choice>
              <mc:Fallback>
                <p:oleObj name="" r:id="rId7" imgW="4318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36485" y="5203825"/>
                        <a:ext cx="872490" cy="4146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12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charRg st="12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19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charRg st="19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42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675">
                                            <p:txEl>
                                              <p:charRg st="42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64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675">
                                            <p:txEl>
                                              <p:charRg st="64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90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8675">
                                            <p:txEl>
                                              <p:charRg st="90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123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8675">
                                            <p:txEl>
                                              <p:charRg st="123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829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lvl="1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4.3.1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角度调制的基本概念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信号的一般表达式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角度调制信号的一般表达式为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式中，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 载波的恒定振幅；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2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c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+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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)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＝ </a:t>
            </a:r>
            <a:r>
              <a:rPr lang="zh-CN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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)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 信号的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瞬时相位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2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</a:t>
            </a:r>
            <a:r>
              <a:rPr lang="zh-CN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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)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－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瞬时相位偏移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lvl="3" eaLnBrk="1" hangingPunct="1">
              <a:lnSpc>
                <a:spcPct val="120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d[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c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+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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)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]/d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 称为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瞬时角频率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lvl="3" eaLnBrk="1" hangingPunct="1">
              <a:lnSpc>
                <a:spcPct val="120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d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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)/d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－称为瞬时频偏。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5837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2951163" y="2573338"/>
          <a:ext cx="30527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1498600" imgH="228600" progId="">
                  <p:embed/>
                </p:oleObj>
              </mc:Choice>
              <mc:Fallback>
                <p:oleObj name="" r:id="rId1" imgW="1498600" imgH="228600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51163" y="2573338"/>
                        <a:ext cx="3052762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charRg st="16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charRg st="16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charRg st="3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947">
                                            <p:txEl>
                                              <p:charRg st="3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charRg st="4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947">
                                            <p:txEl>
                                              <p:charRg st="46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charRg st="65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947">
                                            <p:txEl>
                                              <p:charRg st="65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charRg st="99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947">
                                            <p:txEl>
                                              <p:charRg st="99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charRg st="116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947">
                                            <p:txEl>
                                              <p:charRg st="116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charRg st="148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2947">
                                            <p:txEl>
                                              <p:charRg st="148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>
          <a:xfrm>
            <a:off x="0" y="1223963"/>
            <a:ext cx="9144000" cy="5634037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相位调制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(PM)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：瞬时相位偏移随调制信号作线性变化，即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8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式中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CN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 调相灵敏度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，含义是单位调制信号幅度引起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信号的相位偏移量，单位是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rad/V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将上式代入一般表达式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得到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信号表达式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39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3357563" y="4014788"/>
          <a:ext cx="30527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1" imgW="1498600" imgH="228600" progId="">
                  <p:embed/>
                </p:oleObj>
              </mc:Choice>
              <mc:Fallback>
                <p:oleObj name="" r:id="rId1" imgW="1498600" imgH="228600" progId="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7563" y="4014788"/>
                        <a:ext cx="3052762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2817495" y="5045710"/>
          <a:ext cx="4132580" cy="511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580"/>
              </a:tblGrid>
              <a:tr h="51181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3016250" y="5059045"/>
          <a:ext cx="37353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1828800" imgH="241300" progId="">
                  <p:embed/>
                </p:oleObj>
              </mc:Choice>
              <mc:Fallback>
                <p:oleObj name="" r:id="rId3" imgW="1828800" imgH="241300" progId="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6250" y="5059045"/>
                        <a:ext cx="3735388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3298825" y="1694815"/>
          <a:ext cx="2240915" cy="511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915"/>
              </a:tblGrid>
              <a:tr h="51181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3556635" y="1733868"/>
          <a:ext cx="16652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914400" imgH="241300" progId="">
                  <p:embed/>
                </p:oleObj>
              </mc:Choice>
              <mc:Fallback>
                <p:oleObj name="" r:id="rId5" imgW="914400" imgH="241300" progId="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56635" y="1733868"/>
                        <a:ext cx="1665288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2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3971">
                                            <p:txEl>
                                              <p:charRg st="29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77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3971">
                                            <p:txEl>
                                              <p:charRg st="77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9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3971">
                                            <p:txEl>
                                              <p:charRg st="92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84995" name="Rectangle 3"/>
          <p:cNvSpPr>
            <a:spLocks noGrp="1"/>
          </p:cNvSpPr>
          <p:nvPr>
            <p:ph idx="1"/>
          </p:nvPr>
        </p:nvSpPr>
        <p:spPr>
          <a:xfrm>
            <a:off x="0" y="1223963"/>
            <a:ext cx="9144000" cy="5634037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频率调制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(FM)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：瞬时频率偏移随调制信号成比例变化，即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20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式中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CN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 调频灵敏度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，单位是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rad/s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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这时相位偏移为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1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将其代入一般表达式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1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得到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信号表达式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3176588" y="3338513"/>
          <a:ext cx="21605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" imgW="1244600" imgH="330200" progId="">
                  <p:embed/>
                </p:oleObj>
              </mc:Choice>
              <mc:Fallback>
                <p:oleObj name="" r:id="rId1" imgW="1244600" imgH="330200" progId="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76588" y="3338513"/>
                        <a:ext cx="2160587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906713" y="4284663"/>
          <a:ext cx="30527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3" imgW="1498600" imgH="228600" progId="">
                  <p:embed/>
                </p:oleObj>
              </mc:Choice>
              <mc:Fallback>
                <p:oleObj name="" r:id="rId3" imgW="1498600" imgH="228600" progId="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6713" y="4284663"/>
                        <a:ext cx="3052762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2979420" y="1672590"/>
          <a:ext cx="3008630" cy="676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630"/>
              </a:tblGrid>
              <a:tr h="6762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3583305" y="1672590"/>
          <a:ext cx="18002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5" imgW="1040765" imgH="393700" progId="">
                  <p:embed/>
                </p:oleObj>
              </mc:Choice>
              <mc:Fallback>
                <p:oleObj name="" r:id="rId5" imgW="1040765" imgH="393700" progId="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3305" y="1672590"/>
                        <a:ext cx="1800225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2541905" y="5353685"/>
          <a:ext cx="4925695" cy="64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5695"/>
              </a:tblGrid>
              <a:tr h="64960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2979420" y="5353368"/>
          <a:ext cx="4051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7" imgW="2120900" imgH="330200" progId="">
                  <p:embed/>
                </p:oleObj>
              </mc:Choice>
              <mc:Fallback>
                <p:oleObj name="" r:id="rId7" imgW="2120900" imgH="330200" progId="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9420" y="5353368"/>
                        <a:ext cx="40513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29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4995">
                                            <p:txEl>
                                              <p:charRg st="29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5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4995">
                                            <p:txEl>
                                              <p:charRg st="56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66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4995">
                                            <p:txEl>
                                              <p:charRg st="66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78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4995">
                                            <p:txEl>
                                              <p:charRg st="78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86019" name="Rectangle 3"/>
          <p:cNvSpPr>
            <a:spLocks noGrp="1"/>
          </p:cNvSpPr>
          <p:nvPr>
            <p:ph idx="1"/>
          </p:nvPr>
        </p:nvSpPr>
        <p:spPr>
          <a:xfrm>
            <a:off x="341313" y="1223963"/>
            <a:ext cx="8628062" cy="5634037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的区别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3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比较上两式可见，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是相位偏移随调制信号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线性变化，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是相位偏移随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的积分呈线性变化。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3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如果预先不知道调制信号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的具体形式，则无法判断已调信号是调相信号还是调频信号。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2141538" y="1808163"/>
          <a:ext cx="37353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1" imgW="1828800" imgH="241300" progId="">
                  <p:embed/>
                </p:oleObj>
              </mc:Choice>
              <mc:Fallback>
                <p:oleObj name="" r:id="rId1" imgW="1828800" imgH="241300" progId="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41538" y="1808163"/>
                        <a:ext cx="3735387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2141538" y="2259013"/>
          <a:ext cx="4051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3" imgW="2120900" imgH="330200" progId="">
                  <p:embed/>
                </p:oleObj>
              </mc:Choice>
              <mc:Fallback>
                <p:oleObj name="" r:id="rId3" imgW="2120900" imgH="330200" progId="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1538" y="2259013"/>
                        <a:ext cx="40513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1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6019">
                                            <p:txEl>
                                              <p:charRg st="13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65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6019">
                                            <p:txEl>
                                              <p:charRg st="65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87043" name="Rectangle 3"/>
          <p:cNvSpPr>
            <a:spLocks noGrp="1"/>
          </p:cNvSpPr>
          <p:nvPr>
            <p:ph idx="1"/>
          </p:nvPr>
        </p:nvSpPr>
        <p:spPr>
          <a:xfrm>
            <a:off x="206375" y="1223963"/>
            <a:ext cx="8763000" cy="5634037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单音调制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设调制信号为单一频率的正弦波，即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用它对载波进行相位调制时，将上式代入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得到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9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式中，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 调相指数，表示最大的相位偏移。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2051050" y="2124075"/>
          <a:ext cx="37353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" imgW="2032000" imgH="228600" progId="">
                  <p:embed/>
                </p:oleObj>
              </mc:Choice>
              <mc:Fallback>
                <p:oleObj name="" r:id="rId1" imgW="2032000" imgH="228600" progId="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050" y="2124075"/>
                        <a:ext cx="3735388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Rectangle 7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2816225" y="2979738"/>
          <a:ext cx="37353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3" imgW="1828800" imgH="241300" progId="">
                  <p:embed/>
                </p:oleObj>
              </mc:Choice>
              <mc:Fallback>
                <p:oleObj name="" r:id="rId3" imgW="1828800" imgH="241300" progId="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6225" y="2979738"/>
                        <a:ext cx="3735388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Rectangle 10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1466850" y="3789363"/>
            <a:ext cx="6840538" cy="476250"/>
            <a:chOff x="924" y="2387"/>
            <a:chExt cx="4309" cy="300"/>
          </a:xfrm>
        </p:grpSpPr>
        <p:graphicFrame>
          <p:nvGraphicFramePr>
            <p:cNvPr id="62473" name="Object 6"/>
            <p:cNvGraphicFramePr>
              <a:graphicFrameLocks noChangeAspect="1"/>
            </p:cNvGraphicFramePr>
            <p:nvPr/>
          </p:nvGraphicFramePr>
          <p:xfrm>
            <a:off x="924" y="2387"/>
            <a:ext cx="238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" r:id="rId5" imgW="2120900" imgH="241300" progId="">
                    <p:embed/>
                  </p:oleObj>
                </mc:Choice>
                <mc:Fallback>
                  <p:oleObj name="" r:id="rId5" imgW="2120900" imgH="241300" progId="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24" y="2387"/>
                          <a:ext cx="2381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4" name="Object 9"/>
            <p:cNvGraphicFramePr>
              <a:graphicFrameLocks noChangeAspect="1"/>
            </p:cNvGraphicFramePr>
            <p:nvPr/>
          </p:nvGraphicFramePr>
          <p:xfrm>
            <a:off x="3305" y="2387"/>
            <a:ext cx="192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" r:id="rId7" imgW="1536700" imgH="241300" progId="">
                    <p:embed/>
                  </p:oleObj>
                </mc:Choice>
                <mc:Fallback>
                  <p:oleObj name="" r:id="rId7" imgW="1536700" imgH="241300" progId="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05" y="2387"/>
                          <a:ext cx="1928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1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charRg st="1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3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043">
                                            <p:txEl>
                                              <p:charRg st="3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51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043">
                                            <p:txEl>
                                              <p:charRg st="51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5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7043">
                                            <p:txEl>
                                              <p:charRg st="56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0" y="1223963"/>
            <a:ext cx="8969375" cy="5634037"/>
          </a:xfrm>
        </p:spPr>
        <p:txBody>
          <a:bodyPr vert="horz" wrap="square" lIns="91440" tIns="45720" rIns="91440" bIns="45720" anchor="t"/>
          <a:p>
            <a:pPr lvl="3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用它对载波进行频率调制时，将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代入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得到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信号的表达式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式中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4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－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调频指数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，表示最大的相位偏移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4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6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－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最大角频偏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3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－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最大频偏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2276475" y="1673225"/>
          <a:ext cx="37353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1" imgW="2032000" imgH="228600" progId="">
                  <p:embed/>
                </p:oleObj>
              </mc:Choice>
              <mc:Fallback>
                <p:oleObj name="" r:id="rId1" imgW="2032000" imgH="228600" progId="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76475" y="1673225"/>
                        <a:ext cx="3735388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Rectangle 6"/>
          <p:cNvSpPr/>
          <p:nvPr/>
        </p:nvSpPr>
        <p:spPr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1962150" y="3203575"/>
          <a:ext cx="47704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3" imgW="2438400" imgH="330200" progId="">
                  <p:embed/>
                </p:oleObj>
              </mc:Choice>
              <mc:Fallback>
                <p:oleObj name="" r:id="rId3" imgW="2438400" imgH="330200" progId="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2150" y="3203575"/>
                        <a:ext cx="4770438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Rectangle 8"/>
          <p:cNvSpPr/>
          <p:nvPr/>
        </p:nvSpPr>
        <p:spPr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2276475" y="2303463"/>
          <a:ext cx="37814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5" imgW="2120900" imgH="330200" progId="">
                  <p:embed/>
                </p:oleObj>
              </mc:Choice>
              <mc:Fallback>
                <p:oleObj name="" r:id="rId5" imgW="2120900" imgH="330200" progId="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76475" y="2303463"/>
                        <a:ext cx="3781425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Rectangle 10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2771775" y="3968750"/>
          <a:ext cx="30146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7" imgW="1536700" imgH="241300" progId="">
                  <p:embed/>
                </p:oleObj>
              </mc:Choice>
              <mc:Fallback>
                <p:oleObj name="" r:id="rId7" imgW="1536700" imgH="241300" progId="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1775" y="3968750"/>
                        <a:ext cx="3014663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Rectangle 12"/>
          <p:cNvSpPr/>
          <p:nvPr/>
        </p:nvSpPr>
        <p:spPr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8075" name="Object 11"/>
          <p:cNvGraphicFramePr>
            <a:graphicFrameLocks noChangeAspect="1"/>
          </p:cNvGraphicFramePr>
          <p:nvPr/>
        </p:nvGraphicFramePr>
        <p:xfrm>
          <a:off x="2006600" y="4778375"/>
          <a:ext cx="26098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9" imgW="1498600" imgH="457200" progId="">
                  <p:embed/>
                </p:oleObj>
              </mc:Choice>
              <mc:Fallback>
                <p:oleObj name="" r:id="rId9" imgW="1498600" imgH="457200" progId="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6600" y="4778375"/>
                        <a:ext cx="2609850" cy="798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1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8077" name="Object 13"/>
          <p:cNvGraphicFramePr>
            <a:graphicFrameLocks noChangeAspect="1"/>
          </p:cNvGraphicFramePr>
          <p:nvPr/>
        </p:nvGraphicFramePr>
        <p:xfrm>
          <a:off x="2076133" y="5823903"/>
          <a:ext cx="14843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11" imgW="748665" imgH="241300" progId="">
                  <p:embed/>
                </p:oleObj>
              </mc:Choice>
              <mc:Fallback>
                <p:oleObj name="" r:id="rId11" imgW="748665" imgH="241300" progId="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76133" y="5823903"/>
                        <a:ext cx="1484312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3" name="Rectangle 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8079" name="Object 15"/>
          <p:cNvGraphicFramePr>
            <a:graphicFrameLocks noChangeAspect="1"/>
          </p:cNvGraphicFramePr>
          <p:nvPr/>
        </p:nvGraphicFramePr>
        <p:xfrm>
          <a:off x="2097088" y="6219825"/>
          <a:ext cx="14414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3" imgW="774065" imgH="241300" progId="">
                  <p:embed/>
                </p:oleObj>
              </mc:Choice>
              <mc:Fallback>
                <p:oleObj name="" r:id="rId13" imgW="774065" imgH="241300" progId="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97088" y="6219825"/>
                        <a:ext cx="144145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16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charRg st="16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21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067">
                                            <p:txEl>
                                              <p:charRg st="21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3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8067">
                                            <p:txEl>
                                              <p:charRg st="36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4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8067">
                                            <p:txEl>
                                              <p:charRg st="40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63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8067">
                                            <p:txEl>
                                              <p:charRg st="63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75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8067">
                                            <p:txEl>
                                              <p:charRg st="75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64514" name="Rectangle 3"/>
          <p:cNvSpPr>
            <a:spLocks noGrp="1"/>
          </p:cNvSpPr>
          <p:nvPr>
            <p:ph idx="1"/>
          </p:nvPr>
        </p:nvSpPr>
        <p:spPr>
          <a:xfrm>
            <a:off x="341313" y="1223963"/>
            <a:ext cx="8628062" cy="5634037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信号波形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PM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信号波形           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FM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信号波形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64516" name="Rectangle 5"/>
          <p:cNvSpPr/>
          <p:nvPr/>
        </p:nvSpPr>
        <p:spPr>
          <a:xfrm>
            <a:off x="0" y="20240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4517" name="Object 4"/>
          <p:cNvGraphicFramePr>
            <a:graphicFrameLocks noChangeAspect="1"/>
          </p:cNvGraphicFramePr>
          <p:nvPr/>
        </p:nvGraphicFramePr>
        <p:xfrm>
          <a:off x="1646238" y="1585913"/>
          <a:ext cx="5400675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1" imgW="6050915" imgH="4470400" progId="">
                  <p:embed/>
                </p:oleObj>
              </mc:Choice>
              <mc:Fallback>
                <p:oleObj name="" r:id="rId1" imgW="6050915" imgH="4470400" progId="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6238" y="1585913"/>
                        <a:ext cx="5400675" cy="451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>
          <a:xfrm>
            <a:off x="296863" y="1223963"/>
            <a:ext cx="8672512" cy="5634037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之间的关系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1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由于频率和相位之间存在微分与积分的关系，所以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之间是可以相互转换的。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1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比较下面两式可见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10000"/>
              </a:lnSpc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10000"/>
              </a:lnSpc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10000"/>
              </a:lnSpc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1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如果将调制信号先微分，而后进行调频，则得到的是调相波，这种方式叫间接调相；同样，如果将调制信号先积分，而后进行调相，则得到的是调频波，这种方式叫间接调频。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65540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5541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2681288" y="2979738"/>
            <a:ext cx="3511550" cy="1000125"/>
            <a:chOff x="1689" y="1877"/>
            <a:chExt cx="2212" cy="630"/>
          </a:xfrm>
        </p:grpSpPr>
        <p:graphicFrame>
          <p:nvGraphicFramePr>
            <p:cNvPr id="65543" name="Object 4"/>
            <p:cNvGraphicFramePr>
              <a:graphicFrameLocks noChangeAspect="1"/>
            </p:cNvGraphicFramePr>
            <p:nvPr/>
          </p:nvGraphicFramePr>
          <p:xfrm>
            <a:off x="1718" y="1877"/>
            <a:ext cx="1786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1" imgW="1828800" imgH="241300" progId="">
                    <p:embed/>
                  </p:oleObj>
                </mc:Choice>
                <mc:Fallback>
                  <p:oleObj name="" r:id="rId1" imgW="1828800" imgH="241300" progId="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18" y="1877"/>
                          <a:ext cx="1786" cy="2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4" name="Object 6"/>
            <p:cNvGraphicFramePr>
              <a:graphicFrameLocks noChangeAspect="1"/>
            </p:cNvGraphicFramePr>
            <p:nvPr/>
          </p:nvGraphicFramePr>
          <p:xfrm>
            <a:off x="1689" y="2160"/>
            <a:ext cx="2212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" r:id="rId3" imgW="2120900" imgH="330200" progId="">
                    <p:embed/>
                  </p:oleObj>
                </mc:Choice>
                <mc:Fallback>
                  <p:oleObj name="" r:id="rId3" imgW="2120900" imgH="330200" progId="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89" y="2160"/>
                          <a:ext cx="2212" cy="3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charRg st="1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charRg st="11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charRg st="51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charRg st="51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charRg st="63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0115">
                                            <p:txEl>
                                              <p:charRg st="63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第4章 模拟调制系统</a:t>
            </a:r>
            <a:endParaRPr lang="zh-CN" altLang="en-US" b="1" dirty="0"/>
          </a:p>
        </p:txBody>
      </p:sp>
      <p:sp>
        <p:nvSpPr>
          <p:cNvPr id="6656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lvl="3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方框图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56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66564" name="Rectangle 9"/>
          <p:cNvSpPr/>
          <p:nvPr/>
        </p:nvSpPr>
        <p:spPr>
          <a:xfrm>
            <a:off x="0" y="2143125"/>
            <a:ext cx="2603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sz="12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endParaRPr lang="en-US" altLang="zh-CN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6565" name="Rectangle 11"/>
          <p:cNvSpPr/>
          <p:nvPr/>
        </p:nvSpPr>
        <p:spPr>
          <a:xfrm>
            <a:off x="0" y="4186238"/>
            <a:ext cx="222250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sz="12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66566" name="Group 13"/>
          <p:cNvGrpSpPr/>
          <p:nvPr/>
        </p:nvGrpSpPr>
        <p:grpSpPr>
          <a:xfrm>
            <a:off x="1241425" y="1763713"/>
            <a:ext cx="7021513" cy="3863975"/>
            <a:chOff x="1207" y="1224"/>
            <a:chExt cx="3406" cy="1698"/>
          </a:xfrm>
        </p:grpSpPr>
        <p:graphicFrame>
          <p:nvGraphicFramePr>
            <p:cNvPr id="66567" name="Object 7"/>
            <p:cNvGraphicFramePr>
              <a:graphicFrameLocks noChangeAspect="1"/>
            </p:cNvGraphicFramePr>
            <p:nvPr/>
          </p:nvGraphicFramePr>
          <p:xfrm>
            <a:off x="1321" y="1224"/>
            <a:ext cx="121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" r:id="rId1" imgW="1072515" imgH="316230" progId="">
                    <p:embed/>
                  </p:oleObj>
                </mc:Choice>
                <mc:Fallback>
                  <p:oleObj name="" r:id="rId1" imgW="1072515" imgH="316230" progId="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21" y="1224"/>
                          <a:ext cx="1212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8" name="Object 6"/>
            <p:cNvGraphicFramePr>
              <a:graphicFrameLocks noChangeAspect="1"/>
            </p:cNvGraphicFramePr>
            <p:nvPr/>
          </p:nvGraphicFramePr>
          <p:xfrm>
            <a:off x="2568" y="1224"/>
            <a:ext cx="2016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" name="" r:id="rId3" imgW="1637030" imgH="316230" progId="">
                    <p:embed/>
                  </p:oleObj>
                </mc:Choice>
                <mc:Fallback>
                  <p:oleObj name="" r:id="rId3" imgW="1637030" imgH="316230" progId="">
                    <p:embed/>
                    <p:pic>
                      <p:nvPicPr>
                        <p:cNvPr id="0" name="图片 323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68" y="1224"/>
                          <a:ext cx="2016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9" name="Object 5"/>
            <p:cNvGraphicFramePr>
              <a:graphicFrameLocks noChangeAspect="1"/>
            </p:cNvGraphicFramePr>
            <p:nvPr/>
          </p:nvGraphicFramePr>
          <p:xfrm>
            <a:off x="1321" y="2273"/>
            <a:ext cx="122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5" imgW="1072515" imgH="316230" progId="">
                    <p:embed/>
                  </p:oleObj>
                </mc:Choice>
                <mc:Fallback>
                  <p:oleObj name="" r:id="rId5" imgW="1072515" imgH="316230" progId="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21" y="2273"/>
                          <a:ext cx="1224" cy="3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0" name="Object 4"/>
            <p:cNvGraphicFramePr>
              <a:graphicFrameLocks noChangeAspect="1"/>
            </p:cNvGraphicFramePr>
            <p:nvPr/>
          </p:nvGraphicFramePr>
          <p:xfrm>
            <a:off x="2597" y="2273"/>
            <a:ext cx="2016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" r:id="rId7" imgW="1637030" imgH="316230" progId="">
                    <p:embed/>
                  </p:oleObj>
                </mc:Choice>
                <mc:Fallback>
                  <p:oleObj name="" r:id="rId7" imgW="1637030" imgH="316230" progId="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97" y="2273"/>
                          <a:ext cx="2016" cy="3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1" name="Rectangle 10"/>
            <p:cNvSpPr/>
            <p:nvPr/>
          </p:nvSpPr>
          <p:spPr>
            <a:xfrm>
              <a:off x="1207" y="1675"/>
              <a:ext cx="2880" cy="3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indent="381000"/>
              <a:r>
                <a:rPr lang="zh-CN" altLang="en-US" dirty="0">
                  <a:latin typeface="宋体" panose="02010600030101010101" pitchFamily="2" charset="-122"/>
                  <a:ea typeface="楷体_GB2312" pitchFamily="49" charset="-122"/>
                </a:rPr>
                <a:t>（</a:t>
              </a:r>
              <a:r>
                <a:rPr lang="en-US" altLang="zh-CN" dirty="0">
                  <a:latin typeface="宋体" panose="02010600030101010101" pitchFamily="2" charset="-122"/>
                  <a:ea typeface="楷体_GB2312" pitchFamily="49" charset="-122"/>
                </a:rPr>
                <a:t>a</a:t>
              </a:r>
              <a:r>
                <a:rPr lang="zh-CN" altLang="en-US" dirty="0">
                  <a:latin typeface="宋体" panose="02010600030101010101" pitchFamily="2" charset="-122"/>
                  <a:ea typeface="楷体_GB2312" pitchFamily="49" charset="-122"/>
                </a:rPr>
                <a:t>）直接调频                     （</a:t>
              </a:r>
              <a:r>
                <a:rPr lang="en-US" altLang="zh-CN" dirty="0">
                  <a:latin typeface="宋体" panose="02010600030101010101" pitchFamily="2" charset="-122"/>
                  <a:ea typeface="楷体_GB2312" pitchFamily="49" charset="-122"/>
                </a:rPr>
                <a:t>b</a:t>
              </a:r>
              <a:r>
                <a:rPr lang="zh-CN" altLang="en-US" dirty="0">
                  <a:latin typeface="宋体" panose="02010600030101010101" pitchFamily="2" charset="-122"/>
                  <a:ea typeface="楷体_GB2312" pitchFamily="49" charset="-122"/>
                </a:rPr>
                <a:t>）间接调频</a:t>
              </a:r>
              <a:endParaRPr lang="zh-CN" altLang="en-US" sz="17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indent="381000" eaLnBrk="0" hangingPunct="0"/>
              <a:endParaRPr lang="en-US" altLang="zh-CN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6572" name="Rectangle 12"/>
            <p:cNvSpPr/>
            <p:nvPr/>
          </p:nvSpPr>
          <p:spPr>
            <a:xfrm>
              <a:off x="1236" y="2761"/>
              <a:ext cx="2862" cy="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r>
                <a:rPr lang="en-US" altLang="zh-CN" dirty="0">
                  <a:latin typeface="宋体" panose="02010600030101010101" pitchFamily="2" charset="-122"/>
                  <a:ea typeface="楷体_GB2312" pitchFamily="49" charset="-122"/>
                </a:rPr>
                <a:t>(c) </a:t>
              </a:r>
              <a:r>
                <a:rPr lang="zh-CN" altLang="en-US" dirty="0">
                  <a:latin typeface="宋体" panose="02010600030101010101" pitchFamily="2" charset="-122"/>
                  <a:ea typeface="楷体_GB2312" pitchFamily="49" charset="-122"/>
                </a:rPr>
                <a:t>直接调相                      </a:t>
              </a:r>
              <a:r>
                <a:rPr lang="en-US" altLang="zh-CN" dirty="0">
                  <a:latin typeface="宋体" panose="02010600030101010101" pitchFamily="2" charset="-122"/>
                  <a:ea typeface="楷体_GB2312" pitchFamily="49" charset="-122"/>
                </a:rPr>
                <a:t>(d) </a:t>
              </a:r>
              <a:r>
                <a:rPr lang="zh-CN" altLang="en-US" dirty="0">
                  <a:latin typeface="宋体" panose="02010600030101010101" pitchFamily="2" charset="-122"/>
                  <a:ea typeface="楷体_GB2312" pitchFamily="49" charset="-122"/>
                </a:rPr>
                <a:t>间接调相</a:t>
              </a: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057910" y="1209040"/>
            <a:ext cx="7315200" cy="14014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FM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信号                                                  的调频指数是（    ）。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35530" y="1209040"/>
            <a:ext cx="4760595" cy="600075"/>
          </a:xfrm>
          <a:prstGeom prst="rect">
            <a:avLst/>
          </a:prstGeom>
        </p:spPr>
      </p:pic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5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4" name="图片 3" descr="tmp2B4B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第4章 模拟调制系统</a:t>
            </a:r>
            <a:endParaRPr lang="zh-CN" altLang="en-US" b="1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147320" y="1224280"/>
            <a:ext cx="8822055" cy="5477510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波形图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1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由波形可以看出，当满足条件：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)|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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0</a:t>
            </a:r>
            <a:endParaRPr lang="en-US" altLang="zh-CN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lvl="3" eaLnBrk="1" hangingPunct="1">
              <a:lnSpc>
                <a:spcPct val="110000"/>
              </a:lnSpc>
              <a:buNone/>
            </a:pP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  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时，其包络与调制信号波形相同，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lvl="3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	因此用包络检波法很容易恢复出原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lvl="3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  始调制信号。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lvl="3" eaLnBrk="1" hangingPunct="1">
              <a:lnSpc>
                <a:spcPct val="11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否则，出现“过调幅”现象。这时用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lvl="3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	包络检波将发生失真。但是，可以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lvl="3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	采用其他的解调方法，如同步检波。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6102350" y="1628775"/>
          <a:ext cx="3041650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7868285" imgH="5497830" progId="">
                  <p:embed/>
                </p:oleObj>
              </mc:Choice>
              <mc:Fallback>
                <p:oleObj name="" r:id="rId1" imgW="7868285" imgH="5497830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rcRect r="59624"/>
                      <a:stretch>
                        <a:fillRect/>
                      </a:stretch>
                    </p:blipFill>
                    <p:spPr>
                      <a:xfrm>
                        <a:off x="6102350" y="1628775"/>
                        <a:ext cx="3041650" cy="432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4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charRg st="4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9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23">
                                            <p:txEl>
                                              <p:charRg st="19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34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charRg st="34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5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723">
                                            <p:txEl>
                                              <p:charRg st="55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7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723">
                                            <p:txEl>
                                              <p:charRg st="72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8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723">
                                            <p:txEl>
                                              <p:charRg st="82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99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23">
                                            <p:txEl>
                                              <p:charRg st="99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16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723">
                                            <p:txEl>
                                              <p:charRg st="116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057910" y="1209040"/>
            <a:ext cx="7315200" cy="11969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FM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信号                                                  的最大频偏是（    ）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Hz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100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200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300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400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>
                <a:shade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34895" y="1317625"/>
            <a:ext cx="4760595" cy="600075"/>
          </a:xfrm>
          <a:prstGeom prst="rect">
            <a:avLst/>
          </a:prstGeom>
        </p:spPr>
      </p:pic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5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4" name="图片 3" descr="tmp2B4B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92163" name="Rectangle 3"/>
          <p:cNvSpPr>
            <a:spLocks noGrp="1"/>
          </p:cNvSpPr>
          <p:nvPr>
            <p:ph idx="1"/>
          </p:nvPr>
        </p:nvSpPr>
        <p:spPr>
          <a:xfrm>
            <a:off x="476250" y="1223963"/>
            <a:ext cx="8493125" cy="5634037"/>
          </a:xfrm>
        </p:spPr>
        <p:txBody>
          <a:bodyPr vert="horz" wrap="square" lIns="91440" tIns="45720" rIns="91440" bIns="45720" anchor="t"/>
          <a:p>
            <a:pPr lvl="1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4.3.2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窄带调频（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定义：如果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信号的最大瞬时相位偏移满足下式条件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则称为窄带调频；反之，称为宽带调频。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5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3060065" y="2380615"/>
          <a:ext cx="39751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1" imgW="2120900" imgH="393700" progId="">
                  <p:embed/>
                </p:oleObj>
              </mc:Choice>
              <mc:Fallback>
                <p:oleObj name="" r:id="rId1" imgW="2120900" imgH="393700" progId="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60065" y="2380615"/>
                        <a:ext cx="3975100" cy="731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Rectangle 7"/>
          <p:cNvSpPr/>
          <p:nvPr/>
        </p:nvSpPr>
        <p:spPr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590" name="Rectangle 9"/>
          <p:cNvSpPr/>
          <p:nvPr/>
        </p:nvSpPr>
        <p:spPr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591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1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charRg st="17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46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63">
                                            <p:txEl>
                                              <p:charRg st="46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>
          <a:xfrm>
            <a:off x="476250" y="1223963"/>
            <a:ext cx="8493125" cy="5634037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时域表示式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将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信号一般表示式展开得到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6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当满足窄带调频条件时，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6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6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8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故上式可简化为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6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68612" name="Rectangle 5"/>
          <p:cNvSpPr/>
          <p:nvPr/>
        </p:nvSpPr>
        <p:spPr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1466850" y="2124075"/>
          <a:ext cx="400526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1" imgW="2171700" imgH="330200" progId="">
                  <p:embed/>
                </p:oleObj>
              </mc:Choice>
              <mc:Fallback>
                <p:oleObj name="" r:id="rId1" imgW="2171700" imgH="330200" progId="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6850" y="2124075"/>
                        <a:ext cx="4005263" cy="61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Rectangle 7"/>
          <p:cNvSpPr/>
          <p:nvPr/>
        </p:nvSpPr>
        <p:spPr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2097088" y="2619375"/>
          <a:ext cx="6796087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3" imgW="3657600" imgH="330200" progId="">
                  <p:embed/>
                </p:oleObj>
              </mc:Choice>
              <mc:Fallback>
                <p:oleObj name="" r:id="rId3" imgW="3657600" imgH="330200" progId="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7088" y="2619375"/>
                        <a:ext cx="6796087" cy="620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2366963" y="3068638"/>
            <a:ext cx="3151187" cy="1169987"/>
            <a:chOff x="1434" y="3379"/>
            <a:chExt cx="1985" cy="737"/>
          </a:xfrm>
        </p:grpSpPr>
        <p:sp>
          <p:nvSpPr>
            <p:cNvPr id="68618" name="AutoShape 12"/>
            <p:cNvSpPr/>
            <p:nvPr/>
          </p:nvSpPr>
          <p:spPr>
            <a:xfrm rot="-5400000">
              <a:off x="2652" y="2811"/>
              <a:ext cx="199" cy="1333"/>
            </a:xfrm>
            <a:prstGeom prst="leftBrace">
              <a:avLst>
                <a:gd name="adj1" fmla="val 55789"/>
                <a:gd name="adj2" fmla="val 50000"/>
              </a:avLst>
            </a:prstGeom>
            <a:noFill/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19" name="AutoShape 13"/>
            <p:cNvSpPr/>
            <p:nvPr/>
          </p:nvSpPr>
          <p:spPr>
            <a:xfrm>
              <a:off x="1434" y="3861"/>
              <a:ext cx="1049" cy="255"/>
            </a:xfrm>
            <a:prstGeom prst="wedgeRoundRectCallout">
              <a:avLst>
                <a:gd name="adj1" fmla="val 77074"/>
                <a:gd name="adj2" fmla="val -172352"/>
                <a:gd name="adj3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1</a:t>
              </a:r>
              <a:endParaRPr lang="en-US" altLang="zh-CN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5876925" y="1268413"/>
            <a:ext cx="3060700" cy="1574800"/>
            <a:chOff x="3702" y="2217"/>
            <a:chExt cx="1928" cy="992"/>
          </a:xfrm>
        </p:grpSpPr>
        <p:sp>
          <p:nvSpPr>
            <p:cNvPr id="68621" name="AutoShape 15"/>
            <p:cNvSpPr/>
            <p:nvPr/>
          </p:nvSpPr>
          <p:spPr>
            <a:xfrm rot="5400000" flipV="1">
              <a:off x="4792" y="2513"/>
              <a:ext cx="170" cy="1219"/>
            </a:xfrm>
            <a:prstGeom prst="leftBrace">
              <a:avLst>
                <a:gd name="adj1" fmla="val 59721"/>
                <a:gd name="adj2" fmla="val 50000"/>
              </a:avLst>
            </a:prstGeom>
            <a:noFill/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22" name="AutoShape 16"/>
            <p:cNvSpPr/>
            <p:nvPr/>
          </p:nvSpPr>
          <p:spPr>
            <a:xfrm>
              <a:off x="3702" y="2217"/>
              <a:ext cx="1928" cy="340"/>
            </a:xfrm>
            <a:prstGeom prst="wedgeRoundRectCallout">
              <a:avLst>
                <a:gd name="adj1" fmla="val 10426"/>
                <a:gd name="adj2" fmla="val 185296"/>
                <a:gd name="adj3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zh-CN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68623" name="Object 17"/>
            <p:cNvGraphicFramePr>
              <a:graphicFrameLocks noChangeAspect="1"/>
            </p:cNvGraphicFramePr>
            <p:nvPr/>
          </p:nvGraphicFramePr>
          <p:xfrm>
            <a:off x="4212" y="2217"/>
            <a:ext cx="90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5" imgW="901065" imgH="330200" progId="">
                    <p:embed/>
                  </p:oleObj>
                </mc:Choice>
                <mc:Fallback>
                  <p:oleObj name="" r:id="rId5" imgW="901065" imgH="330200" progId="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12" y="2217"/>
                          <a:ext cx="908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24" name="Rectangle 19"/>
          <p:cNvSpPr/>
          <p:nvPr/>
        </p:nvSpPr>
        <p:spPr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4226" name="Object 18"/>
          <p:cNvGraphicFramePr>
            <a:graphicFrameLocks noChangeAspect="1"/>
          </p:cNvGraphicFramePr>
          <p:nvPr/>
        </p:nvGraphicFramePr>
        <p:xfrm>
          <a:off x="4751388" y="3249613"/>
          <a:ext cx="364490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7" imgW="2171700" imgH="660400" progId="">
                  <p:embed/>
                </p:oleObj>
              </mc:Choice>
              <mc:Fallback>
                <p:oleObj name="" r:id="rId7" imgW="2171700" imgH="660400" progId="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51388" y="3249613"/>
                        <a:ext cx="3644900" cy="1103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6" name="Rectangle 21"/>
          <p:cNvSpPr/>
          <p:nvPr/>
        </p:nvSpPr>
        <p:spPr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4228" name="Object 20"/>
          <p:cNvGraphicFramePr>
            <a:graphicFrameLocks noChangeAspect="1"/>
          </p:cNvGraphicFramePr>
          <p:nvPr/>
        </p:nvGraphicFramePr>
        <p:xfrm>
          <a:off x="2141538" y="4643438"/>
          <a:ext cx="49514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9" imgW="2819400" imgH="330200" progId="">
                  <p:embed/>
                </p:oleObj>
              </mc:Choice>
              <mc:Fallback>
                <p:oleObj name="" r:id="rId9" imgW="2819400" imgH="330200" progId="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41538" y="4643438"/>
                        <a:ext cx="4951412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charRg st="6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charRg st="6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charRg st="25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11">
                                            <p:txEl>
                                              <p:charRg st="25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charRg st="39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4211">
                                            <p:txEl>
                                              <p:charRg st="39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95235" name="Rectangle 3"/>
          <p:cNvSpPr>
            <a:spLocks noGrp="1"/>
          </p:cNvSpPr>
          <p:nvPr>
            <p:ph idx="1"/>
          </p:nvPr>
        </p:nvSpPr>
        <p:spPr>
          <a:xfrm>
            <a:off x="385763" y="1223963"/>
            <a:ext cx="8583612" cy="5634037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频域表示式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利用以下傅里叶变换对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7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可得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信号的频域表达式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6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69636" name="Rectangle 5"/>
          <p:cNvSpPr/>
          <p:nvPr/>
        </p:nvSpPr>
        <p:spPr>
          <a:xfrm>
            <a:off x="0" y="30908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2097088" y="2124075"/>
          <a:ext cx="41846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1" imgW="2349500" imgH="673100" progId="">
                  <p:embed/>
                </p:oleObj>
              </mc:Choice>
              <mc:Fallback>
                <p:oleObj name="" r:id="rId1" imgW="2349500" imgH="673100" progId="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97088" y="2124075"/>
                        <a:ext cx="4184650" cy="1203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Rectangle 7"/>
          <p:cNvSpPr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2051050" y="3384550"/>
            <a:ext cx="4995863" cy="809625"/>
            <a:chOff x="1292" y="2132"/>
            <a:chExt cx="3091" cy="457"/>
          </a:xfrm>
        </p:grpSpPr>
        <p:graphicFrame>
          <p:nvGraphicFramePr>
            <p:cNvPr id="69640" name="Object 6"/>
            <p:cNvGraphicFramePr>
              <a:graphicFrameLocks noChangeAspect="1"/>
            </p:cNvGraphicFramePr>
            <p:nvPr/>
          </p:nvGraphicFramePr>
          <p:xfrm>
            <a:off x="1292" y="2132"/>
            <a:ext cx="1276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" r:id="rId3" imgW="1168400" imgH="419100" progId="">
                    <p:embed/>
                  </p:oleObj>
                </mc:Choice>
                <mc:Fallback>
                  <p:oleObj name="" r:id="rId3" imgW="1168400" imgH="419100" progId="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92" y="2132"/>
                          <a:ext cx="1276" cy="4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1" name="Text Box 8"/>
            <p:cNvSpPr txBox="1"/>
            <p:nvPr/>
          </p:nvSpPr>
          <p:spPr>
            <a:xfrm>
              <a:off x="2710" y="2217"/>
              <a:ext cx="1673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（设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的均值为</a:t>
              </a: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） 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9642" name="Rectangle 11"/>
          <p:cNvSpPr/>
          <p:nvPr/>
        </p:nvSpPr>
        <p:spPr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5242" name="Object 10"/>
          <p:cNvGraphicFramePr>
            <a:graphicFrameLocks noChangeAspect="1"/>
          </p:cNvGraphicFramePr>
          <p:nvPr/>
        </p:nvGraphicFramePr>
        <p:xfrm>
          <a:off x="1871663" y="4059238"/>
          <a:ext cx="580548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5" imgW="3022600" imgH="482600" progId="">
                  <p:embed/>
                </p:oleObj>
              </mc:Choice>
              <mc:Fallback>
                <p:oleObj name="" r:id="rId5" imgW="3022600" imgH="482600" progId="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1663" y="4059238"/>
                        <a:ext cx="5805487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Rectangle 13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645" name="Rectangle 15"/>
          <p:cNvSpPr/>
          <p:nvPr/>
        </p:nvSpPr>
        <p:spPr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2097088" y="5408613"/>
            <a:ext cx="4860925" cy="1243012"/>
            <a:chOff x="1321" y="3407"/>
            <a:chExt cx="3062" cy="783"/>
          </a:xfrm>
        </p:grpSpPr>
        <p:graphicFrame>
          <p:nvGraphicFramePr>
            <p:cNvPr id="69647" name="Object 12"/>
            <p:cNvGraphicFramePr>
              <a:graphicFrameLocks noChangeAspect="1"/>
            </p:cNvGraphicFramePr>
            <p:nvPr/>
          </p:nvGraphicFramePr>
          <p:xfrm>
            <a:off x="1321" y="3407"/>
            <a:ext cx="306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7" imgW="2349500" imgH="228600" progId="">
                    <p:embed/>
                  </p:oleObj>
                </mc:Choice>
                <mc:Fallback>
                  <p:oleObj name="" r:id="rId7" imgW="2349500" imgH="228600" progId="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21" y="3407"/>
                          <a:ext cx="3062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8" name="Object 14"/>
            <p:cNvGraphicFramePr>
              <a:graphicFrameLocks noChangeAspect="1"/>
            </p:cNvGraphicFramePr>
            <p:nvPr/>
          </p:nvGraphicFramePr>
          <p:xfrm>
            <a:off x="2200" y="3691"/>
            <a:ext cx="2183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" r:id="rId9" imgW="2120900" imgH="482600" progId="">
                    <p:embed/>
                  </p:oleObj>
                </mc:Choice>
                <mc:Fallback>
                  <p:oleObj name="" r:id="rId9" imgW="2120900" imgH="482600" progId="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00" y="3691"/>
                          <a:ext cx="2183" cy="4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charRg st="6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charRg st="6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charRg st="24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235">
                                            <p:txEl>
                                              <p:charRg st="24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>
          <a:xfrm>
            <a:off x="206375" y="1223963"/>
            <a:ext cx="8763000" cy="449262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信号频谱的比较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两者都含有一个载波和位于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±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c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处的两个边带，所以它们的带宽相同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4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不同的是，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的两个边频分别乘了因式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[1/(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 - 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c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)]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[1/(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 + 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c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)]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，由于因式是频率的函数，所以这种加权是频率加权，加权的结果引起调制信号频谱的失真。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4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另外，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的一个边带和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反相。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70660" name="Rectangle 5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1150938" y="1616075"/>
          <a:ext cx="7993062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1" imgW="4203700" imgH="393700" progId="">
                  <p:embed/>
                </p:oleObj>
              </mc:Choice>
              <mc:Fallback>
                <p:oleObj name="" r:id="rId1" imgW="4203700" imgH="393700" progId="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0938" y="1616075"/>
                        <a:ext cx="7993062" cy="820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>
          <a:xfrm>
            <a:off x="792163" y="2393950"/>
            <a:ext cx="8102600" cy="895350"/>
            <a:chOff x="385" y="1877"/>
            <a:chExt cx="5104" cy="564"/>
          </a:xfrm>
        </p:grpSpPr>
        <p:graphicFrame>
          <p:nvGraphicFramePr>
            <p:cNvPr id="70663" name="Object 7"/>
            <p:cNvGraphicFramePr>
              <a:graphicFrameLocks noChangeAspect="1"/>
            </p:cNvGraphicFramePr>
            <p:nvPr/>
          </p:nvGraphicFramePr>
          <p:xfrm>
            <a:off x="385" y="2008"/>
            <a:ext cx="2637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3" imgW="2349500" imgH="228600" progId="">
                    <p:embed/>
                  </p:oleObj>
                </mc:Choice>
                <mc:Fallback>
                  <p:oleObj name="" r:id="rId3" imgW="2349500" imgH="228600" progId="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5" y="2008"/>
                          <a:ext cx="2637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4" name="Object 8"/>
            <p:cNvGraphicFramePr>
              <a:graphicFrameLocks noChangeAspect="1"/>
            </p:cNvGraphicFramePr>
            <p:nvPr/>
          </p:nvGraphicFramePr>
          <p:xfrm>
            <a:off x="3022" y="1877"/>
            <a:ext cx="2467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" r:id="rId5" imgW="2120900" imgH="482600" progId="">
                    <p:embed/>
                  </p:oleObj>
                </mc:Choice>
                <mc:Fallback>
                  <p:oleObj name="" r:id="rId5" imgW="2120900" imgH="482600" progId="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22" y="1877"/>
                          <a:ext cx="2467" cy="5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charRg st="19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charRg st="19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charRg st="48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259">
                                            <p:txEl>
                                              <p:charRg st="48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charRg st="13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6259">
                                            <p:txEl>
                                              <p:charRg st="136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97283" name="Rectangle 3"/>
          <p:cNvSpPr>
            <a:spLocks noGrp="1"/>
          </p:cNvSpPr>
          <p:nvPr>
            <p:ph idx="1"/>
          </p:nvPr>
        </p:nvSpPr>
        <p:spPr>
          <a:xfrm>
            <a:off x="206375" y="1223963"/>
            <a:ext cx="8763000" cy="5634037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信号频谱的比较举例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以单音调制为例。设调制信号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则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按照上两式画出的频谱图和矢量图如下：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68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71684" name="Rectangle 5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5427663" y="1673225"/>
          <a:ext cx="21605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1" imgW="1143000" imgH="228600" progId="">
                  <p:embed/>
                </p:oleObj>
              </mc:Choice>
              <mc:Fallback>
                <p:oleObj name="" r:id="rId1" imgW="1143000" imgH="228600" progId="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27663" y="1673225"/>
                        <a:ext cx="216058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Rectangle 7"/>
          <p:cNvSpPr/>
          <p:nvPr/>
        </p:nvSpPr>
        <p:spPr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1692275" y="2438400"/>
          <a:ext cx="531018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3" imgW="2806700" imgH="330200" progId="">
                  <p:embed/>
                </p:oleObj>
              </mc:Choice>
              <mc:Fallback>
                <p:oleObj name="" r:id="rId3" imgW="2806700" imgH="330200" progId="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2438400"/>
                        <a:ext cx="5310188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Rectangle 9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2636838" y="3024188"/>
          <a:ext cx="45894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5" imgW="2349500" imgH="431800" progId="">
                  <p:embed/>
                </p:oleObj>
              </mc:Choice>
              <mc:Fallback>
                <p:oleObj name="" r:id="rId5" imgW="2349500" imgH="431800" progId="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6838" y="3024188"/>
                        <a:ext cx="4589462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Rectangle 11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7290" name="Object 10"/>
          <p:cNvGraphicFramePr>
            <a:graphicFrameLocks noChangeAspect="1"/>
          </p:cNvGraphicFramePr>
          <p:nvPr/>
        </p:nvGraphicFramePr>
        <p:xfrm>
          <a:off x="2636838" y="3789363"/>
          <a:ext cx="61658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7" imgW="3213100" imgH="431800" progId="">
                  <p:embed/>
                </p:oleObj>
              </mc:Choice>
              <mc:Fallback>
                <p:oleObj name="" r:id="rId7" imgW="3213100" imgH="431800" progId="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6838" y="3789363"/>
                        <a:ext cx="6165850" cy="742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" name="Rectangle 13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693" name="Rectangle 15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1376363" y="4778375"/>
            <a:ext cx="6931025" cy="442913"/>
            <a:chOff x="867" y="3010"/>
            <a:chExt cx="4366" cy="279"/>
          </a:xfrm>
        </p:grpSpPr>
        <p:graphicFrame>
          <p:nvGraphicFramePr>
            <p:cNvPr id="71695" name="Object 12"/>
            <p:cNvGraphicFramePr>
              <a:graphicFrameLocks noChangeAspect="1"/>
            </p:cNvGraphicFramePr>
            <p:nvPr/>
          </p:nvGraphicFramePr>
          <p:xfrm>
            <a:off x="867" y="3010"/>
            <a:ext cx="223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" name="" r:id="rId9" imgW="1828800" imgH="228600" progId="">
                    <p:embed/>
                  </p:oleObj>
                </mc:Choice>
                <mc:Fallback>
                  <p:oleObj name="" r:id="rId9" imgW="1828800" imgH="228600" progId="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67" y="3010"/>
                          <a:ext cx="2239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6" name="Object 14"/>
            <p:cNvGraphicFramePr>
              <a:graphicFrameLocks noChangeAspect="1"/>
            </p:cNvGraphicFramePr>
            <p:nvPr/>
          </p:nvGraphicFramePr>
          <p:xfrm>
            <a:off x="3107" y="3010"/>
            <a:ext cx="212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7" name="" r:id="rId11" imgW="1866900" imgH="228600" progId="">
                    <p:embed/>
                  </p:oleObj>
                </mc:Choice>
                <mc:Fallback>
                  <p:oleObj name="" r:id="rId11" imgW="1866900" imgH="228600" progId="">
                    <p:embed/>
                    <p:pic>
                      <p:nvPicPr>
                        <p:cNvPr id="0" name="图片 325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107" y="3010"/>
                          <a:ext cx="2126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697" name="Rectangle 17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7296" name="Object 16"/>
          <p:cNvGraphicFramePr>
            <a:graphicFrameLocks noChangeAspect="1"/>
          </p:cNvGraphicFramePr>
          <p:nvPr/>
        </p:nvGraphicFramePr>
        <p:xfrm>
          <a:off x="1916113" y="5138738"/>
          <a:ext cx="535622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3" imgW="2933700" imgH="393700" progId="">
                  <p:embed/>
                </p:oleObj>
              </mc:Choice>
              <mc:Fallback>
                <p:oleObj name="" r:id="rId13" imgW="2933700" imgH="393700" progId="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16113" y="5138738"/>
                        <a:ext cx="5356225" cy="712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17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charRg st="17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3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3">
                                            <p:txEl>
                                              <p:charRg st="3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4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7283">
                                            <p:txEl>
                                              <p:charRg st="47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charRg st="57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7283">
                                            <p:txEl>
                                              <p:charRg st="57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7270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lvl="3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频谱图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70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72708" name="Object 5"/>
          <p:cNvGraphicFramePr>
            <a:graphicFrameLocks noChangeAspect="1"/>
          </p:cNvGraphicFramePr>
          <p:nvPr/>
        </p:nvGraphicFramePr>
        <p:xfrm>
          <a:off x="1466850" y="1584325"/>
          <a:ext cx="6389688" cy="470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1" imgW="3133725" imgH="1957070" progId="Word.Document.8">
                  <p:embed/>
                </p:oleObj>
              </mc:Choice>
              <mc:Fallback>
                <p:oleObj name="" r:id="rId1" imgW="3133725" imgH="1957070" progId="Word.Document.8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2"/>
                      <a:srcRect r="20341" b="4324"/>
                      <a:stretch>
                        <a:fillRect/>
                      </a:stretch>
                    </p:blipFill>
                    <p:spPr>
                      <a:xfrm>
                        <a:off x="1466850" y="1584325"/>
                        <a:ext cx="6389688" cy="4706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第4章 模拟调制系统</a:t>
            </a:r>
            <a:endParaRPr lang="zh-CN" altLang="en-US" b="1" dirty="0"/>
          </a:p>
        </p:txBody>
      </p:sp>
      <p:sp>
        <p:nvSpPr>
          <p:cNvPr id="99331" name="Rectangle 3"/>
          <p:cNvSpPr>
            <a:spLocks noGrp="1"/>
          </p:cNvSpPr>
          <p:nvPr>
            <p:ph idx="1"/>
          </p:nvPr>
        </p:nvSpPr>
        <p:spPr>
          <a:xfrm>
            <a:off x="296863" y="1223963"/>
            <a:ext cx="8672512" cy="5634037"/>
          </a:xfrm>
        </p:spPr>
        <p:txBody>
          <a:bodyPr vert="horz" wrap="square" lIns="91440" tIns="45720" rIns="91440" bIns="45720" anchor="t"/>
          <a:p>
            <a:pPr lvl="3" eaLnBrk="1" hangingPunct="1"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矢量图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AM                          		(b) NBFM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中，两个边频的合成矢量与载波同相，所以只有幅度的变化，无相位的变化；而在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中，由于下边频为负，两个边频的合成矢量与载波则是正交相加，所以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不仅有相位的变化，幅度也有很小的变化。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由于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信号最大频率偏移较小，占据的带宽较窄，使得调频制度的抗干扰性能强的优点不能充分发挥，当然其抗干扰性能比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系统要好得多，因此对于高质量通信需要采用宽带调频。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73732" name="Rectangle 5"/>
          <p:cNvSpPr/>
          <p:nvPr/>
        </p:nvSpPr>
        <p:spPr>
          <a:xfrm>
            <a:off x="0" y="27765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3733" name="Object 4"/>
          <p:cNvGraphicFramePr>
            <a:graphicFrameLocks noChangeAspect="1"/>
          </p:cNvGraphicFramePr>
          <p:nvPr/>
        </p:nvGraphicFramePr>
        <p:xfrm>
          <a:off x="1241425" y="1358900"/>
          <a:ext cx="7246938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1" imgW="2788285" imgH="744855" progId="">
                  <p:embed/>
                </p:oleObj>
              </mc:Choice>
              <mc:Fallback>
                <p:oleObj name="" r:id="rId1" imgW="2788285" imgH="744855" progId="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1425" y="1358900"/>
                        <a:ext cx="7246938" cy="220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5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charRg st="56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162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charRg st="162" end="2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>
          <a:xfrm>
            <a:off x="522288" y="1223963"/>
            <a:ext cx="8447087" cy="5634037"/>
          </a:xfrm>
        </p:spPr>
        <p:txBody>
          <a:bodyPr vert="horz" wrap="square" lIns="91440" tIns="45720" rIns="91440" bIns="45720" anchor="t"/>
          <a:p>
            <a:pPr lvl="1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4.3.3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宽带调频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调频信号表达式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设：单音调制信号为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则单音调制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信号的时域表达式为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将上式利用三角公式展开，有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将上式中的两个因子分别展成傅里叶级数，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6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式中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－第一类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阶贝塞尔函数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7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74756" name="Rectangle 5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4886325" y="2214563"/>
          <a:ext cx="337661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1" imgW="2057400" imgH="228600" progId="">
                  <p:embed/>
                </p:oleObj>
              </mc:Choice>
              <mc:Fallback>
                <p:oleObj name="" r:id="rId1" imgW="2057400" imgH="228600" progId="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86325" y="2214563"/>
                        <a:ext cx="3376613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Rectangle 7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2727325" y="3068638"/>
          <a:ext cx="38258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3" imgW="2019300" imgH="241300" progId="">
                  <p:embed/>
                </p:oleObj>
              </mc:Choice>
              <mc:Fallback>
                <p:oleObj name="" r:id="rId3" imgW="2019300" imgH="241300" progId="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7325" y="3068638"/>
                        <a:ext cx="3825875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Rectangle 9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1062038" y="3924300"/>
          <a:ext cx="72009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5" imgW="3733800" imgH="241300" progId="">
                  <p:embed/>
                </p:oleObj>
              </mc:Choice>
              <mc:Fallback>
                <p:oleObj name="" r:id="rId5" imgW="3733800" imgH="241300" progId="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2038" y="3924300"/>
                        <a:ext cx="7200900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2" name="Rectangle 11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0362" name="Object 10"/>
          <p:cNvGraphicFramePr>
            <a:graphicFrameLocks noChangeAspect="1"/>
          </p:cNvGraphicFramePr>
          <p:nvPr/>
        </p:nvGraphicFramePr>
        <p:xfrm>
          <a:off x="2006600" y="4778375"/>
          <a:ext cx="576103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7" imgW="3187700" imgH="431800" progId="">
                  <p:embed/>
                </p:oleObj>
              </mc:Choice>
              <mc:Fallback>
                <p:oleObj name="" r:id="rId7" imgW="3187700" imgH="431800" progId="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6600" y="4778375"/>
                        <a:ext cx="5761038" cy="773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4" name="Rectangle 13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0364" name="Object 12"/>
          <p:cNvGraphicFramePr>
            <a:graphicFrameLocks noChangeAspect="1"/>
          </p:cNvGraphicFramePr>
          <p:nvPr/>
        </p:nvGraphicFramePr>
        <p:xfrm>
          <a:off x="2006600" y="5454650"/>
          <a:ext cx="55356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9" imgW="2882900" imgH="431800" progId="">
                  <p:embed/>
                </p:oleObj>
              </mc:Choice>
              <mc:Fallback>
                <p:oleObj name="" r:id="rId9" imgW="2882900" imgH="431800" progId="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6600" y="5454650"/>
                        <a:ext cx="5535613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/>
          <p:nvPr/>
        </p:nvGrpSpPr>
        <p:grpSpPr>
          <a:xfrm>
            <a:off x="2906713" y="4238625"/>
            <a:ext cx="2160587" cy="720725"/>
            <a:chOff x="1831" y="2670"/>
            <a:chExt cx="1361" cy="454"/>
          </a:xfrm>
        </p:grpSpPr>
        <p:sp>
          <p:nvSpPr>
            <p:cNvPr id="74767" name="AutoShape 14"/>
            <p:cNvSpPr/>
            <p:nvPr/>
          </p:nvSpPr>
          <p:spPr>
            <a:xfrm rot="-5400000">
              <a:off x="2582" y="2174"/>
              <a:ext cx="114" cy="1106"/>
            </a:xfrm>
            <a:prstGeom prst="leftBrace">
              <a:avLst>
                <a:gd name="adj1" fmla="val 80803"/>
                <a:gd name="adj2" fmla="val 50000"/>
              </a:avLst>
            </a:prstGeom>
            <a:noFill/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768" name="Line 15"/>
            <p:cNvSpPr/>
            <p:nvPr/>
          </p:nvSpPr>
          <p:spPr>
            <a:xfrm flipH="1">
              <a:off x="1831" y="2784"/>
              <a:ext cx="794" cy="340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3" name="Group 20"/>
          <p:cNvGrpSpPr/>
          <p:nvPr/>
        </p:nvGrpSpPr>
        <p:grpSpPr>
          <a:xfrm>
            <a:off x="2997200" y="4238625"/>
            <a:ext cx="5265738" cy="1485900"/>
            <a:chOff x="1888" y="2670"/>
            <a:chExt cx="3317" cy="936"/>
          </a:xfrm>
        </p:grpSpPr>
        <p:sp>
          <p:nvSpPr>
            <p:cNvPr id="74770" name="AutoShape 18"/>
            <p:cNvSpPr/>
            <p:nvPr/>
          </p:nvSpPr>
          <p:spPr>
            <a:xfrm rot="-5400000">
              <a:off x="4595" y="2174"/>
              <a:ext cx="114" cy="1106"/>
            </a:xfrm>
            <a:prstGeom prst="leftBrace">
              <a:avLst>
                <a:gd name="adj1" fmla="val 80803"/>
                <a:gd name="adj2" fmla="val 50000"/>
              </a:avLst>
            </a:prstGeom>
            <a:noFill/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771" name="Line 19"/>
            <p:cNvSpPr/>
            <p:nvPr/>
          </p:nvSpPr>
          <p:spPr>
            <a:xfrm flipH="1">
              <a:off x="1888" y="2784"/>
              <a:ext cx="2750" cy="822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charRg st="11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charRg st="11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charRg st="2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55">
                                            <p:txEl>
                                              <p:charRg st="2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charRg st="31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355">
                                            <p:txEl>
                                              <p:charRg st="31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charRg st="5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0355">
                                            <p:txEl>
                                              <p:charRg st="5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charRg st="6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0355">
                                            <p:txEl>
                                              <p:charRg st="66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charRg st="9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0355">
                                            <p:txEl>
                                              <p:charRg st="90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7577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lvl="2" eaLnBrk="1" hangingPunct="1">
              <a:lnSpc>
                <a:spcPct val="160000"/>
              </a:lnSpc>
            </a:pP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曲线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77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pic>
        <p:nvPicPr>
          <p:cNvPr id="75780" name="Picture 4" descr="贝塞尔函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875" y="1898650"/>
            <a:ext cx="7156450" cy="4275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0" y="1223963"/>
            <a:ext cx="8969375" cy="5634037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频谱图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由频谱可以看出，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信号的频谱由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载频分量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上边带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下边带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三部分组成。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上边带的频谱结构与原调制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信号的频谱结构相同，下边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带是上边带的镜像。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11268" name="Rectangle 5"/>
          <p:cNvSpPr/>
          <p:nvPr/>
        </p:nvSpPr>
        <p:spPr>
          <a:xfrm>
            <a:off x="0" y="1714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4841875" y="2124075"/>
          <a:ext cx="4302125" cy="350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7868285" imgH="5497830" progId="">
                  <p:embed/>
                </p:oleObj>
              </mc:Choice>
              <mc:Fallback>
                <p:oleObj name="" r:id="rId1" imgW="7868285" imgH="549783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rcRect l="38469" t="10509" b="18611"/>
                      <a:stretch>
                        <a:fillRect/>
                      </a:stretch>
                    </p:blipFill>
                    <p:spPr>
                      <a:xfrm>
                        <a:off x="4841875" y="2124075"/>
                        <a:ext cx="4302125" cy="3509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/>
          <p:nvPr/>
        </p:nvGrpSpPr>
        <p:grpSpPr>
          <a:xfrm>
            <a:off x="5381625" y="4014788"/>
            <a:ext cx="3556000" cy="404812"/>
            <a:chOff x="3390" y="2529"/>
            <a:chExt cx="2240" cy="255"/>
          </a:xfrm>
        </p:grpSpPr>
        <p:sp>
          <p:nvSpPr>
            <p:cNvPr id="11271" name="AutoShape 6"/>
            <p:cNvSpPr/>
            <p:nvPr/>
          </p:nvSpPr>
          <p:spPr>
            <a:xfrm>
              <a:off x="4950" y="2529"/>
              <a:ext cx="680" cy="227"/>
            </a:xfrm>
            <a:prstGeom prst="wedgeRoundRectCallout">
              <a:avLst>
                <a:gd name="adj1" fmla="val -15148"/>
                <a:gd name="adj2" fmla="val 149120"/>
                <a:gd name="adj3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ea typeface="楷体_GB2312" pitchFamily="49" charset="-122"/>
                </a:rPr>
                <a:t>载频分量</a:t>
              </a:r>
              <a:endParaRPr lang="zh-CN" altLang="en-US" sz="1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72" name="AutoShape 7"/>
            <p:cNvSpPr/>
            <p:nvPr/>
          </p:nvSpPr>
          <p:spPr>
            <a:xfrm>
              <a:off x="3390" y="2557"/>
              <a:ext cx="680" cy="227"/>
            </a:xfrm>
            <a:prstGeom prst="wedgeRoundRectCallout">
              <a:avLst>
                <a:gd name="adj1" fmla="val -15148"/>
                <a:gd name="adj2" fmla="val 149120"/>
                <a:gd name="adj3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ea typeface="楷体_GB2312" pitchFamily="49" charset="-122"/>
                </a:rPr>
                <a:t>载频分量</a:t>
              </a:r>
              <a:endParaRPr lang="zh-CN" altLang="en-US" sz="1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4211638" y="5634038"/>
            <a:ext cx="4725987" cy="811212"/>
            <a:chOff x="2653" y="3549"/>
            <a:chExt cx="2977" cy="511"/>
          </a:xfrm>
        </p:grpSpPr>
        <p:sp>
          <p:nvSpPr>
            <p:cNvPr id="11274" name="AutoShape 9"/>
            <p:cNvSpPr/>
            <p:nvPr/>
          </p:nvSpPr>
          <p:spPr>
            <a:xfrm>
              <a:off x="4950" y="3833"/>
              <a:ext cx="680" cy="227"/>
            </a:xfrm>
            <a:prstGeom prst="wedgeRoundRectCallout">
              <a:avLst>
                <a:gd name="adj1" fmla="val 15588"/>
                <a:gd name="adj2" fmla="val -310792"/>
                <a:gd name="adj3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ea typeface="楷体_GB2312" pitchFamily="49" charset="-122"/>
                </a:rPr>
                <a:t>上边带</a:t>
              </a:r>
              <a:endParaRPr lang="zh-CN" altLang="en-US" sz="1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75" name="AutoShape 10"/>
            <p:cNvSpPr/>
            <p:nvPr/>
          </p:nvSpPr>
          <p:spPr>
            <a:xfrm>
              <a:off x="2653" y="3549"/>
              <a:ext cx="680" cy="227"/>
            </a:xfrm>
            <a:prstGeom prst="wedgeRoundRectCallout">
              <a:avLst>
                <a:gd name="adj1" fmla="val 70148"/>
                <a:gd name="adj2" fmla="val -189648"/>
                <a:gd name="adj3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ea typeface="楷体_GB2312" pitchFamily="49" charset="-122"/>
                </a:rPr>
                <a:t>上边带</a:t>
              </a:r>
              <a:endParaRPr lang="zh-CN" altLang="en-US" sz="1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5651500" y="5634038"/>
            <a:ext cx="2295525" cy="360362"/>
            <a:chOff x="3560" y="3549"/>
            <a:chExt cx="1446" cy="227"/>
          </a:xfrm>
        </p:grpSpPr>
        <p:sp>
          <p:nvSpPr>
            <p:cNvPr id="11277" name="AutoShape 11"/>
            <p:cNvSpPr/>
            <p:nvPr/>
          </p:nvSpPr>
          <p:spPr>
            <a:xfrm>
              <a:off x="3560" y="3549"/>
              <a:ext cx="680" cy="227"/>
            </a:xfrm>
            <a:prstGeom prst="wedgeRoundRectCallout">
              <a:avLst>
                <a:gd name="adj1" fmla="val -8528"/>
                <a:gd name="adj2" fmla="val -191407"/>
                <a:gd name="adj3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ea typeface="楷体_GB2312" pitchFamily="49" charset="-122"/>
                </a:rPr>
                <a:t>下边带</a:t>
              </a:r>
              <a:endParaRPr lang="zh-CN" altLang="en-US" sz="1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78" name="AutoShape 12"/>
            <p:cNvSpPr/>
            <p:nvPr/>
          </p:nvSpPr>
          <p:spPr>
            <a:xfrm>
              <a:off x="4326" y="3549"/>
              <a:ext cx="680" cy="227"/>
            </a:xfrm>
            <a:prstGeom prst="wedgeRoundRectCallout">
              <a:avLst>
                <a:gd name="adj1" fmla="val 49412"/>
                <a:gd name="adj2" fmla="val -195815"/>
                <a:gd name="adj3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ea typeface="楷体_GB2312" pitchFamily="49" charset="-122"/>
                </a:rPr>
                <a:t>下边带</a:t>
              </a:r>
              <a:endParaRPr lang="zh-CN" altLang="en-US" sz="1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4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charRg st="4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21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charRg st="21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28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charRg st="28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34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771">
                                            <p:txEl>
                                              <p:charRg st="34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4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771">
                                            <p:txEl>
                                              <p:charRg st="4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4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771">
                                            <p:txEl>
                                              <p:charRg st="49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62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2771">
                                            <p:txEl>
                                              <p:charRg st="62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7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771">
                                            <p:txEl>
                                              <p:charRg st="76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102403" name="Rectangle 3"/>
          <p:cNvSpPr>
            <a:spLocks noGrp="1"/>
          </p:cNvSpPr>
          <p:nvPr>
            <p:ph idx="1"/>
          </p:nvPr>
        </p:nvSpPr>
        <p:spPr>
          <a:xfrm>
            <a:off x="296863" y="1223963"/>
            <a:ext cx="8672512" cy="5634037"/>
          </a:xfrm>
        </p:spPr>
        <p:txBody>
          <a:bodyPr vert="horz" wrap="square" lIns="91440" tIns="45720" rIns="91440" bIns="45720" anchor="t"/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6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代入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6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4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并利用三角公式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4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4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4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及贝塞尔函数的性质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4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4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则得到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信号的级数展开式如下：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8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2051050" y="1179513"/>
            <a:ext cx="5761038" cy="1406525"/>
            <a:chOff x="1292" y="743"/>
            <a:chExt cx="3629" cy="886"/>
          </a:xfrm>
        </p:grpSpPr>
        <p:graphicFrame>
          <p:nvGraphicFramePr>
            <p:cNvPr id="76805" name="Object 4"/>
            <p:cNvGraphicFramePr>
              <a:graphicFrameLocks noChangeAspect="1"/>
            </p:cNvGraphicFramePr>
            <p:nvPr/>
          </p:nvGraphicFramePr>
          <p:xfrm>
            <a:off x="1292" y="743"/>
            <a:ext cx="3629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9" name="" r:id="rId1" imgW="3187700" imgH="431800" progId="">
                    <p:embed/>
                  </p:oleObj>
                </mc:Choice>
                <mc:Fallback>
                  <p:oleObj name="" r:id="rId1" imgW="3187700" imgH="431800" progId="">
                    <p:embed/>
                    <p:pic>
                      <p:nvPicPr>
                        <p:cNvPr id="0" name="图片 326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92" y="743"/>
                          <a:ext cx="3629" cy="4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06" name="Object 5"/>
            <p:cNvGraphicFramePr>
              <a:graphicFrameLocks noChangeAspect="1"/>
            </p:cNvGraphicFramePr>
            <p:nvPr/>
          </p:nvGraphicFramePr>
          <p:xfrm>
            <a:off x="1349" y="1111"/>
            <a:ext cx="3487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4" name="" r:id="rId3" imgW="2882900" imgH="431800" progId="">
                    <p:embed/>
                  </p:oleObj>
                </mc:Choice>
                <mc:Fallback>
                  <p:oleObj name="" r:id="rId3" imgW="2882900" imgH="431800" progId="">
                    <p:embed/>
                    <p:pic>
                      <p:nvPicPr>
                        <p:cNvPr id="0" name="图片 327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49" y="1111"/>
                          <a:ext cx="3487" cy="5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1557338" y="2843213"/>
          <a:ext cx="72009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5" imgW="3733800" imgH="241300" progId="">
                  <p:embed/>
                </p:oleObj>
              </mc:Choice>
              <mc:Fallback>
                <p:oleObj name="" r:id="rId5" imgW="3733800" imgH="241300" progId="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7338" y="2843213"/>
                        <a:ext cx="7200900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Rectangle 9"/>
          <p:cNvSpPr/>
          <p:nvPr/>
        </p:nvSpPr>
        <p:spPr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2276475" y="3563938"/>
          <a:ext cx="445452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7" imgW="2578100" imgH="812800" progId="">
                  <p:embed/>
                </p:oleObj>
              </mc:Choice>
              <mc:Fallback>
                <p:oleObj name="" r:id="rId7" imgW="2578100" imgH="812800" progId="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76475" y="3563938"/>
                        <a:ext cx="4454525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0" name="Rectangle 11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410" name="Object 10"/>
          <p:cNvGraphicFramePr>
            <a:graphicFrameLocks noChangeAspect="1"/>
          </p:cNvGraphicFramePr>
          <p:nvPr/>
        </p:nvGraphicFramePr>
        <p:xfrm>
          <a:off x="4257675" y="5003800"/>
          <a:ext cx="45450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9" imgW="2362200" imgH="254000" progId="">
                  <p:embed/>
                </p:oleObj>
              </mc:Choice>
              <mc:Fallback>
                <p:oleObj name="" r:id="rId9" imgW="2362200" imgH="254000" progId="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57675" y="5003800"/>
                        <a:ext cx="454501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2" name="Rectangle 13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412" name="Object 12"/>
          <p:cNvGraphicFramePr>
            <a:graphicFrameLocks noChangeAspect="1"/>
          </p:cNvGraphicFramePr>
          <p:nvPr/>
        </p:nvGraphicFramePr>
        <p:xfrm>
          <a:off x="4346575" y="5543550"/>
          <a:ext cx="43211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11" imgW="2273300" imgH="241300" progId="">
                  <p:embed/>
                </p:oleObj>
              </mc:Choice>
              <mc:Fallback>
                <p:oleObj name="" r:id="rId11" imgW="2273300" imgH="241300" progId="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46575" y="5543550"/>
                        <a:ext cx="4321175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charRg st="4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charRg st="4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charRg st="8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charRg st="8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charRg st="1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03">
                                            <p:txEl>
                                              <p:charRg st="1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charRg st="29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03">
                                            <p:txEl>
                                              <p:charRg st="29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103427" name="Rectangle 3"/>
          <p:cNvSpPr>
            <a:spLocks noGrp="1"/>
          </p:cNvSpPr>
          <p:nvPr>
            <p:ph idx="1"/>
          </p:nvPr>
        </p:nvSpPr>
        <p:spPr>
          <a:xfrm>
            <a:off x="296863" y="1223963"/>
            <a:ext cx="8672512" cy="5634037"/>
          </a:xfrm>
        </p:spPr>
        <p:txBody>
          <a:bodyPr vert="horz" wrap="square" lIns="91440" tIns="45720" rIns="91440" bIns="45720" anchor="t"/>
          <a:p>
            <a:pPr lvl="2" eaLnBrk="1" hangingPunct="1"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调频信号的频域表达式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对上式进行傅里叶变换，即得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信号的频域表达式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8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77828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7829" name="Object 4"/>
          <p:cNvGraphicFramePr>
            <a:graphicFrameLocks noChangeAspect="1"/>
          </p:cNvGraphicFramePr>
          <p:nvPr/>
        </p:nvGraphicFramePr>
        <p:xfrm>
          <a:off x="1196975" y="1314450"/>
          <a:ext cx="75612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1" imgW="4076700" imgH="241300" progId="">
                  <p:embed/>
                </p:oleObj>
              </mc:Choice>
              <mc:Fallback>
                <p:oleObj name="" r:id="rId1" imgW="4076700" imgH="241300" progId="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6975" y="1314450"/>
                        <a:ext cx="7561263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30" name="Group 9"/>
          <p:cNvGrpSpPr/>
          <p:nvPr/>
        </p:nvGrpSpPr>
        <p:grpSpPr>
          <a:xfrm>
            <a:off x="2141538" y="1854200"/>
            <a:ext cx="5381625" cy="468313"/>
            <a:chOff x="1349" y="1168"/>
            <a:chExt cx="3390" cy="295"/>
          </a:xfrm>
        </p:grpSpPr>
        <p:graphicFrame>
          <p:nvGraphicFramePr>
            <p:cNvPr id="77831" name="Object 6"/>
            <p:cNvGraphicFramePr>
              <a:graphicFrameLocks noChangeAspect="1"/>
            </p:cNvGraphicFramePr>
            <p:nvPr/>
          </p:nvGraphicFramePr>
          <p:xfrm>
            <a:off x="1519" y="1168"/>
            <a:ext cx="322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5" name="" r:id="rId3" imgW="2616200" imgH="241300" progId="">
                    <p:embed/>
                  </p:oleObj>
                </mc:Choice>
                <mc:Fallback>
                  <p:oleObj name="" r:id="rId3" imgW="2616200" imgH="241300" progId="">
                    <p:embed/>
                    <p:pic>
                      <p:nvPicPr>
                        <p:cNvPr id="0" name="图片 327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19" y="1168"/>
                          <a:ext cx="3220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2" name="Text Box 8"/>
            <p:cNvSpPr txBox="1"/>
            <p:nvPr/>
          </p:nvSpPr>
          <p:spPr>
            <a:xfrm>
              <a:off x="1349" y="1196"/>
              <a:ext cx="25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endParaRPr lang="en-US" altLang="zh-CN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7833" name="Rectangle 11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7834" name="Group 13"/>
          <p:cNvGrpSpPr/>
          <p:nvPr/>
        </p:nvGrpSpPr>
        <p:grpSpPr>
          <a:xfrm>
            <a:off x="2232025" y="2393950"/>
            <a:ext cx="5872163" cy="461963"/>
            <a:chOff x="1406" y="1508"/>
            <a:chExt cx="3699" cy="291"/>
          </a:xfrm>
        </p:grpSpPr>
        <p:graphicFrame>
          <p:nvGraphicFramePr>
            <p:cNvPr id="77835" name="Object 10"/>
            <p:cNvGraphicFramePr>
              <a:graphicFrameLocks noChangeAspect="1"/>
            </p:cNvGraphicFramePr>
            <p:nvPr/>
          </p:nvGraphicFramePr>
          <p:xfrm>
            <a:off x="1519" y="1508"/>
            <a:ext cx="358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7" name="" r:id="rId5" imgW="2857500" imgH="241300" progId="">
                    <p:embed/>
                  </p:oleObj>
                </mc:Choice>
                <mc:Fallback>
                  <p:oleObj name="" r:id="rId5" imgW="2857500" imgH="241300" progId="">
                    <p:embed/>
                    <p:pic>
                      <p:nvPicPr>
                        <p:cNvPr id="0" name="图片 326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19" y="1508"/>
                          <a:ext cx="3586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6" name="Text Box 12"/>
            <p:cNvSpPr txBox="1"/>
            <p:nvPr/>
          </p:nvSpPr>
          <p:spPr>
            <a:xfrm>
              <a:off x="1406" y="1536"/>
              <a:ext cx="1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</a:rPr>
                <a:t>-</a:t>
              </a:r>
              <a:endParaRPr lang="en-US" altLang="zh-CN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7837" name="Group 18"/>
          <p:cNvGrpSpPr/>
          <p:nvPr/>
        </p:nvGrpSpPr>
        <p:grpSpPr>
          <a:xfrm>
            <a:off x="1916113" y="2754313"/>
            <a:ext cx="3417887" cy="809625"/>
            <a:chOff x="1207" y="1820"/>
            <a:chExt cx="2153" cy="510"/>
          </a:xfrm>
        </p:grpSpPr>
        <p:graphicFrame>
          <p:nvGraphicFramePr>
            <p:cNvPr id="77838" name="Object 14"/>
            <p:cNvGraphicFramePr>
              <a:graphicFrameLocks noChangeAspect="1"/>
            </p:cNvGraphicFramePr>
            <p:nvPr/>
          </p:nvGraphicFramePr>
          <p:xfrm>
            <a:off x="1434" y="1820"/>
            <a:ext cx="1926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8" name="" r:id="rId7" imgW="1752600" imgH="431800" progId="">
                    <p:embed/>
                  </p:oleObj>
                </mc:Choice>
                <mc:Fallback>
                  <p:oleObj name="" r:id="rId7" imgW="1752600" imgH="431800" progId="">
                    <p:embed/>
                    <p:pic>
                      <p:nvPicPr>
                        <p:cNvPr id="0" name="图片 326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34" y="1820"/>
                          <a:ext cx="1926" cy="5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9" name="Text Box 16"/>
            <p:cNvSpPr txBox="1"/>
            <p:nvPr/>
          </p:nvSpPr>
          <p:spPr>
            <a:xfrm>
              <a:off x="1207" y="1933"/>
              <a:ext cx="25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=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7840" name="Rectangle 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3491" name="Object 19"/>
          <p:cNvGraphicFramePr>
            <a:graphicFrameLocks noChangeAspect="1"/>
          </p:cNvGraphicFramePr>
          <p:nvPr/>
        </p:nvGraphicFramePr>
        <p:xfrm>
          <a:off x="1692275" y="4689475"/>
          <a:ext cx="64801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9" imgW="3695700" imgH="431800" progId="">
                  <p:embed/>
                </p:oleObj>
              </mc:Choice>
              <mc:Fallback>
                <p:oleObj name="" r:id="rId9" imgW="3695700" imgH="431800" progId="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2275" y="4689475"/>
                        <a:ext cx="6480175" cy="809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charRg st="6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charRg st="6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charRg st="1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charRg st="17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104453" name="Rectangle 5"/>
          <p:cNvSpPr>
            <a:spLocks noGrp="1"/>
          </p:cNvSpPr>
          <p:nvPr>
            <p:ph idx="1"/>
          </p:nvPr>
        </p:nvSpPr>
        <p:spPr>
          <a:xfrm>
            <a:off x="0" y="1223963"/>
            <a:ext cx="9144000" cy="5634037"/>
          </a:xfrm>
        </p:spPr>
        <p:txBody>
          <a:bodyPr vert="horz" wrap="square" lIns="91440" tIns="45720" rIns="91440" bIns="45720" anchor="t"/>
          <a:p>
            <a:pPr lvl="3" eaLnBrk="1" hangingPunct="1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讨论：由上式可见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4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调频信号的频谱由载波分量</a:t>
            </a:r>
            <a:r>
              <a:rPr lang="zh-CN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c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和无数边频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c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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n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组成。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4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时是载波分量</a:t>
            </a:r>
            <a:r>
              <a:rPr lang="zh-CN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c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，其幅度为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8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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时是对称分布在载频两侧的边频分量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c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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n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)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，其幅度为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，相邻边频之间的间隔为</a:t>
            </a:r>
            <a:r>
              <a:rPr lang="zh-CN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；且当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为奇数时，上下边频极性相反； 当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为偶数时极性相同。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lvl="4" eaLnBrk="1" hangingPunct="1">
              <a:lnSpc>
                <a:spcPct val="12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由此可见，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信号的频谱不再是调制信号频谱的线性搬移，而是一种非线性过程。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788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78852" name="Object 6"/>
          <p:cNvGraphicFramePr>
            <a:graphicFrameLocks noChangeAspect="1"/>
          </p:cNvGraphicFramePr>
          <p:nvPr/>
        </p:nvGraphicFramePr>
        <p:xfrm>
          <a:off x="1692275" y="1268413"/>
          <a:ext cx="64801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1" imgW="3695700" imgH="431800" progId="">
                  <p:embed/>
                </p:oleObj>
              </mc:Choice>
              <mc:Fallback>
                <p:oleObj name="" r:id="rId1" imgW="3695700" imgH="431800" progId="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1268413"/>
                        <a:ext cx="6480175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charRg st="2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3">
                                            <p:txEl>
                                              <p:charRg st="2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charRg st="11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3">
                                            <p:txEl>
                                              <p:charRg st="11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charRg st="4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453">
                                            <p:txEl>
                                              <p:charRg st="43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charRg st="72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453">
                                            <p:txEl>
                                              <p:charRg st="72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charRg st="163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453">
                                            <p:txEl>
                                              <p:charRg st="163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 </a:t>
            </a:r>
            <a:endParaRPr lang="zh-CN" altLang="en-US" sz="5400" b="1" dirty="0"/>
          </a:p>
        </p:txBody>
      </p:sp>
      <p:sp>
        <p:nvSpPr>
          <p:cNvPr id="79874" name="Rectangle 3"/>
          <p:cNvSpPr>
            <a:spLocks noGrp="1"/>
          </p:cNvSpPr>
          <p:nvPr>
            <p:ph idx="1"/>
          </p:nvPr>
        </p:nvSpPr>
        <p:spPr>
          <a:xfrm>
            <a:off x="206375" y="1223963"/>
            <a:ext cx="8763000" cy="5634037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某单音宽带调频波的频谱：图中只画出了单边振幅谱。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8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79876" name="Rectangle 5"/>
          <p:cNvSpPr/>
          <p:nvPr/>
        </p:nvSpPr>
        <p:spPr>
          <a:xfrm>
            <a:off x="0" y="2814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9877" name="Object 4"/>
          <p:cNvGraphicFramePr>
            <a:graphicFrameLocks noChangeAspect="1"/>
          </p:cNvGraphicFramePr>
          <p:nvPr/>
        </p:nvGraphicFramePr>
        <p:xfrm>
          <a:off x="2457450" y="1898650"/>
          <a:ext cx="4302125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1" imgW="1772285" imgH="711200" progId="">
                  <p:embed/>
                </p:oleObj>
              </mc:Choice>
              <mc:Fallback>
                <p:oleObj name="" r:id="rId1" imgW="1772285" imgH="711200" progId="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57450" y="1898650"/>
                        <a:ext cx="4302125" cy="171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106499" name="Rectangle 3"/>
          <p:cNvSpPr>
            <a:spLocks noGrp="1"/>
          </p:cNvSpPr>
          <p:nvPr>
            <p:ph idx="1"/>
          </p:nvPr>
        </p:nvSpPr>
        <p:spPr>
          <a:xfrm>
            <a:off x="206375" y="1223963"/>
            <a:ext cx="8763000" cy="5634038"/>
          </a:xfrm>
        </p:spPr>
        <p:txBody>
          <a:bodyPr vert="horz" wrap="square" lIns="91440" tIns="45720" rIns="91440" bIns="45720" anchor="t"/>
          <a:p>
            <a:pPr lvl="2" eaLnBrk="1" fontAlgn="base" hangingPunct="1"/>
            <a:r>
              <a:rPr lang="zh-CN" altLang="en-US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调频信号的带宽</a:t>
            </a:r>
            <a:endParaRPr lang="zh-CN" altLang="en-US" b="1" strike="noStrike" noProof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fontAlgn="base" hangingPunct="1"/>
            <a:r>
              <a:rPr lang="zh-CN" altLang="en-US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理论上调频信号的频带宽度为无限宽。</a:t>
            </a:r>
            <a:endParaRPr lang="zh-CN" altLang="en-US" b="1" strike="noStrike" noProof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fontAlgn="base" hangingPunct="1"/>
            <a:r>
              <a:rPr lang="zh-CN" altLang="en-US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实际上边频幅度随着</a:t>
            </a:r>
            <a:r>
              <a:rPr lang="en-US" altLang="zh-CN" b="1" i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的增大而逐渐减小，因此调频信号可近似认为具有有限频谱。</a:t>
            </a:r>
            <a:endParaRPr lang="zh-CN" altLang="en-US" b="1" strike="noStrike" noProof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fontAlgn="base" hangingPunct="1"/>
            <a:r>
              <a:rPr lang="zh-CN" altLang="en-US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通常采用的原则是，信号的频带宽度应包括幅度大于未调载波的</a:t>
            </a:r>
            <a:r>
              <a:rPr lang="en-US" altLang="zh-CN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10%</a:t>
            </a:r>
            <a:r>
              <a:rPr lang="zh-CN" altLang="en-US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以上的边频分量。</a:t>
            </a:r>
            <a:endParaRPr lang="zh-CN" altLang="en-US" b="1" strike="noStrike" noProof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fontAlgn="base" hangingPunct="1">
              <a:lnSpc>
                <a:spcPct val="120000"/>
              </a:lnSpc>
            </a:pPr>
            <a:r>
              <a:rPr lang="zh-CN" altLang="en-US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</a:t>
            </a:r>
            <a:r>
              <a:rPr lang="en-US" altLang="zh-CN" b="1" i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i="1" strike="noStrike" baseline="-25000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 1</a:t>
            </a:r>
            <a:r>
              <a:rPr lang="zh-CN" altLang="en-US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以后，取边频数</a:t>
            </a:r>
            <a:r>
              <a:rPr lang="en-US" altLang="zh-CN" b="1" i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zh-CN" b="1" i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i="1" strike="noStrike" baseline="-25000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</a:t>
            </a:r>
            <a:r>
              <a:rPr lang="zh-CN" altLang="en-US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即可。因为</a:t>
            </a:r>
            <a:r>
              <a:rPr lang="en-US" altLang="zh-CN" b="1" i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 </a:t>
            </a:r>
            <a:r>
              <a:rPr lang="en-US" altLang="zh-CN" b="1" i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i="1" strike="noStrike" baseline="-25000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</a:t>
            </a:r>
            <a:r>
              <a:rPr lang="zh-CN" altLang="en-US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以上的边频幅度均小于</a:t>
            </a:r>
            <a:r>
              <a:rPr lang="en-US" altLang="zh-CN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0.1</a:t>
            </a:r>
            <a:r>
              <a:rPr lang="zh-CN" altLang="en-US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b="1" strike="noStrike" noProof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fontAlgn="base" hangingPunct="1">
              <a:lnSpc>
                <a:spcPct val="120000"/>
              </a:lnSpc>
            </a:pPr>
            <a:r>
              <a:rPr lang="zh-CN" altLang="en-US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被保留的上、下边频数共有</a:t>
            </a:r>
            <a:r>
              <a:rPr lang="en-US" altLang="zh-CN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b="1" i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2(</a:t>
            </a:r>
            <a:r>
              <a:rPr lang="en-US" altLang="zh-CN" b="1" i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i="1" strike="noStrike" baseline="-25000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+ 1)</a:t>
            </a:r>
            <a:r>
              <a:rPr lang="zh-CN" altLang="en-US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个，相邻边频之间的频率间隔为</a:t>
            </a:r>
            <a:r>
              <a:rPr lang="en-US" altLang="zh-CN" b="1" i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i="1" strike="noStrike" baseline="-25000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zh-CN" altLang="en-US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，所以调频波的有效带宽为</a:t>
            </a:r>
            <a:endParaRPr lang="zh-CN" altLang="en-US" b="1" strike="noStrike" noProof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3" indent="0" eaLnBrk="1" fontAlgn="base" hangingPunct="1">
              <a:lnSpc>
                <a:spcPct val="120000"/>
              </a:lnSpc>
              <a:buNone/>
            </a:pPr>
            <a:r>
              <a:rPr lang="zh-CN" altLang="en-US" b="1" strike="noStrike" noProof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卡森（</a:t>
            </a:r>
            <a:r>
              <a:rPr lang="en-US" altLang="zh-CN" b="1" strike="noStrike" noProof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Carson</a:t>
            </a:r>
            <a:r>
              <a:rPr lang="zh-CN" altLang="en-US" b="1" strike="noStrike" noProof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）公式</a:t>
            </a:r>
            <a:r>
              <a:rPr lang="zh-CN" altLang="en-US" b="1" strike="noStrike" noProof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 </a:t>
            </a:r>
            <a:endParaRPr lang="zh-CN" altLang="en-US" b="1" strike="noStrike" noProof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89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80900" name="Rectangle 5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4930140" y="5342255"/>
          <a:ext cx="3625850" cy="53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850"/>
              </a:tblGrid>
              <a:tr h="53022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5122545" y="5413693"/>
          <a:ext cx="32416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1" imgW="2057400" imgH="241300" progId="">
                  <p:embed/>
                </p:oleObj>
              </mc:Choice>
              <mc:Fallback>
                <p:oleObj name="" r:id="rId1" imgW="2057400" imgH="241300" progId="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22545" y="5413693"/>
                        <a:ext cx="324167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charRg st="8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charRg st="8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charRg st="2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charRg st="26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charRg st="64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charRg st="64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charRg st="104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6499">
                                            <p:txEl>
                                              <p:charRg st="104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charRg st="158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6499">
                                            <p:txEl>
                                              <p:charRg st="158" end="2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1075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lvl="3" eaLnBrk="1" hangingPunct="1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2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&lt;&lt; 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时，上式可以近似为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20000"/>
              </a:lnSpc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2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这就是窄带调频的带宽。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2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&gt;&gt; 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时，上式可以近似为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20000"/>
              </a:lnSpc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2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这就是宽带调频的带宽。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2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当任意限带信号调制时，上式中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是调制信号的最高频率，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是最大频偏 </a:t>
            </a:r>
            <a:r>
              <a:rPr lang="zh-CN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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zh-CN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之比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2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例如，调频广播中规定的最大频偏</a:t>
            </a:r>
            <a:r>
              <a:rPr lang="zh-CN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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75kHz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，最高调制频率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15kHz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，故调频指数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＝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，由上式可计算出此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信号的频带宽度为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180kHz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3716338" y="2168525"/>
          <a:ext cx="12604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1" imgW="711200" imgH="228600" progId="">
                  <p:embed/>
                </p:oleObj>
              </mc:Choice>
              <mc:Fallback>
                <p:oleObj name="" r:id="rId1" imgW="711200" imgH="228600" progId="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16338" y="2168525"/>
                        <a:ext cx="1260475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6"/>
          <p:cNvGraphicFramePr>
            <a:graphicFrameLocks noChangeAspect="1"/>
          </p:cNvGraphicFramePr>
          <p:nvPr/>
        </p:nvGraphicFramePr>
        <p:xfrm>
          <a:off x="3176588" y="1223963"/>
          <a:ext cx="32416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3" imgW="2057400" imgH="241300" progId="">
                  <p:embed/>
                </p:oleObj>
              </mc:Choice>
              <mc:Fallback>
                <p:oleObj name="" r:id="rId3" imgW="2057400" imgH="241300" progId="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6588" y="1223963"/>
                        <a:ext cx="324167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6" name="Rectangle 8"/>
          <p:cNvSpPr/>
          <p:nvPr/>
        </p:nvSpPr>
        <p:spPr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3806825" y="3563938"/>
          <a:ext cx="12604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5" imgW="723900" imgH="215900" progId="">
                  <p:embed/>
                </p:oleObj>
              </mc:Choice>
              <mc:Fallback>
                <p:oleObj name="" r:id="rId5" imgW="723900" imgH="215900" progId="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6825" y="3563938"/>
                        <a:ext cx="126047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1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charRg st="1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21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charRg st="21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35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523">
                                            <p:txEl>
                                              <p:charRg st="35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5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7523">
                                            <p:txEl>
                                              <p:charRg st="55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69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7523">
                                            <p:txEl>
                                              <p:charRg st="69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116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7523">
                                            <p:txEl>
                                              <p:charRg st="116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108547" name="Rectangle 3"/>
          <p:cNvSpPr>
            <a:spLocks noGrp="1"/>
          </p:cNvSpPr>
          <p:nvPr>
            <p:ph idx="1"/>
          </p:nvPr>
        </p:nvSpPr>
        <p:spPr>
          <a:xfrm>
            <a:off x="250825" y="1223963"/>
            <a:ext cx="8718550" cy="5634037"/>
          </a:xfrm>
        </p:spPr>
        <p:txBody>
          <a:bodyPr vert="horz" wrap="square" lIns="91440" tIns="45720" rIns="91440" bIns="45720" anchor="t"/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调频信号的功率分配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调频信号的平均功率为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90000"/>
              </a:lnSpc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4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由帕塞瓦尔定理可知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40000"/>
              </a:lnSpc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20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利用贝塞尔函数的性质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200000"/>
              </a:lnSpc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20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得到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1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上式说明，调频信号的平均功率等于未调载波的平均功率，即调制后总的功率不变，只是将原来载波功率中的一部分分配给每个边频分量。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9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82948" name="Rectangle 5"/>
          <p:cNvSpPr/>
          <p:nvPr/>
        </p:nvSpPr>
        <p:spPr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3176588" y="2109788"/>
          <a:ext cx="15303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1" imgW="889000" imgH="279400" progId="">
                  <p:embed/>
                </p:oleObj>
              </mc:Choice>
              <mc:Fallback>
                <p:oleObj name="" r:id="rId1" imgW="889000" imgH="279400" progId="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76588" y="2109788"/>
                        <a:ext cx="1530350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0" name="Rectangle 7"/>
          <p:cNvSpPr/>
          <p:nvPr/>
        </p:nvSpPr>
        <p:spPr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2951" name="Rectangle 9"/>
          <p:cNvSpPr/>
          <p:nvPr/>
        </p:nvSpPr>
        <p:spPr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2411413" y="3024188"/>
            <a:ext cx="3646487" cy="784225"/>
            <a:chOff x="1519" y="1905"/>
            <a:chExt cx="2297" cy="494"/>
          </a:xfrm>
        </p:grpSpPr>
        <p:graphicFrame>
          <p:nvGraphicFramePr>
            <p:cNvPr id="82953" name="Object 6"/>
            <p:cNvGraphicFramePr>
              <a:graphicFrameLocks noChangeAspect="1"/>
            </p:cNvGraphicFramePr>
            <p:nvPr/>
          </p:nvGraphicFramePr>
          <p:xfrm>
            <a:off x="1519" y="1957"/>
            <a:ext cx="104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" name="" r:id="rId3" imgW="889000" imgH="279400" progId="">
                    <p:embed/>
                  </p:oleObj>
                </mc:Choice>
                <mc:Fallback>
                  <p:oleObj name="" r:id="rId3" imgW="889000" imgH="279400" progId="">
                    <p:embed/>
                    <p:pic>
                      <p:nvPicPr>
                        <p:cNvPr id="0" name="图片 32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19" y="1957"/>
                          <a:ext cx="1049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4" name="Object 8"/>
            <p:cNvGraphicFramePr>
              <a:graphicFrameLocks noChangeAspect="1"/>
            </p:cNvGraphicFramePr>
            <p:nvPr/>
          </p:nvGraphicFramePr>
          <p:xfrm>
            <a:off x="2597" y="1905"/>
            <a:ext cx="1219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" name="" r:id="rId4" imgW="1104900" imgH="444500" progId="">
                    <p:embed/>
                  </p:oleObj>
                </mc:Choice>
                <mc:Fallback>
                  <p:oleObj name="" r:id="rId4" imgW="1104900" imgH="444500" progId="">
                    <p:embed/>
                    <p:pic>
                      <p:nvPicPr>
                        <p:cNvPr id="0" name="图片 328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597" y="1905"/>
                          <a:ext cx="1219" cy="4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55" name="Rectangle 12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8555" name="Object 11"/>
          <p:cNvGraphicFramePr>
            <a:graphicFrameLocks noChangeAspect="1"/>
          </p:cNvGraphicFramePr>
          <p:nvPr/>
        </p:nvGraphicFramePr>
        <p:xfrm>
          <a:off x="3086100" y="4238625"/>
          <a:ext cx="175418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" r:id="rId6" imgW="977900" imgH="431800" progId="">
                  <p:embed/>
                </p:oleObj>
              </mc:Choice>
              <mc:Fallback>
                <p:oleObj name="" r:id="rId6" imgW="977900" imgH="431800" progId="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6100" y="4238625"/>
                        <a:ext cx="1754188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7" name="Rectangle 14"/>
          <p:cNvSpPr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8557" name="Object 13"/>
          <p:cNvGraphicFramePr>
            <a:graphicFrameLocks noChangeAspect="1"/>
          </p:cNvGraphicFramePr>
          <p:nvPr/>
        </p:nvGraphicFramePr>
        <p:xfrm>
          <a:off x="3086100" y="4959350"/>
          <a:ext cx="15748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8" imgW="889000" imgH="419100" progId="">
                  <p:embed/>
                </p:oleObj>
              </mc:Choice>
              <mc:Fallback>
                <p:oleObj name="" r:id="rId8" imgW="889000" imgH="419100" progId="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86100" y="4959350"/>
                        <a:ext cx="1574800" cy="744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charRg st="1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charRg st="1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charRg st="22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charRg st="22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8547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charRg st="46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8547">
                                            <p:txEl>
                                              <p:charRg st="46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charRg st="5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8547">
                                            <p:txEl>
                                              <p:charRg st="50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109571" name="Rectangle 3"/>
          <p:cNvSpPr>
            <a:spLocks noGrp="1"/>
          </p:cNvSpPr>
          <p:nvPr>
            <p:ph idx="1"/>
          </p:nvPr>
        </p:nvSpPr>
        <p:spPr>
          <a:xfrm>
            <a:off x="657225" y="1223963"/>
            <a:ext cx="8312150" cy="5634037"/>
          </a:xfrm>
        </p:spPr>
        <p:txBody>
          <a:bodyPr vert="horz" wrap="square" lIns="91440" tIns="45720" rIns="91440" bIns="45720" anchor="t"/>
          <a:p>
            <a:pPr lvl="1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4.3.4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调频信号的产生与解调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调频信号的产生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直接调频法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：用调制信号直接去控制载波振荡器的频率，使其按调制信号的规律线性地变化。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1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压控振荡器：每个压控振荡器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(VCO)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自身就是一个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调制器，因为它的振荡频率正比于输入控制电压，即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10000"/>
              </a:lnSpc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方框图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1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1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10000"/>
              </a:lnSpc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97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83972" name="Rectangle 5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3941763" y="4103688"/>
          <a:ext cx="243046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1" imgW="1231265" imgH="241300" progId="">
                  <p:embed/>
                </p:oleObj>
              </mc:Choice>
              <mc:Fallback>
                <p:oleObj name="" r:id="rId1" imgW="1231265" imgH="241300" progId="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41763" y="4103688"/>
                        <a:ext cx="2430462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Rectangle 7"/>
          <p:cNvSpPr/>
          <p:nvPr/>
        </p:nvSpPr>
        <p:spPr>
          <a:xfrm>
            <a:off x="0" y="3124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3897313" y="4778375"/>
          <a:ext cx="27908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3" imgW="1072515" imgH="316230" progId="">
                  <p:embed/>
                </p:oleObj>
              </mc:Choice>
              <mc:Fallback>
                <p:oleObj name="" r:id="rId3" imgW="1072515" imgH="316230" progId="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7313" y="4778375"/>
                        <a:ext cx="2790825" cy="884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charRg st="17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charRg st="17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charRg st="25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charRg st="25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charRg st="6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571">
                                            <p:txEl>
                                              <p:charRg st="67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charRg st="118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9571">
                                            <p:txEl>
                                              <p:charRg st="118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110595" name="Rectangle 3"/>
          <p:cNvSpPr>
            <a:spLocks noGrp="1"/>
          </p:cNvSpPr>
          <p:nvPr>
            <p:ph idx="1"/>
          </p:nvPr>
        </p:nvSpPr>
        <p:spPr>
          <a:xfrm>
            <a:off x="0" y="1223963"/>
            <a:ext cx="8969375" cy="5634037"/>
          </a:xfrm>
        </p:spPr>
        <p:txBody>
          <a:bodyPr vert="horz" wrap="square" lIns="91440" tIns="45720" rIns="91440" bIns="45720" anchor="t"/>
          <a:p>
            <a:pPr lvl="4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直接调频法的主要优缺点：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优点：可以获得较大的频偏。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缺点：频率稳定度不高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改进途径：采用如下锁相环（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PLL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）调制器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99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84996" name="Rectangle 5"/>
          <p:cNvSpPr/>
          <p:nvPr/>
        </p:nvSpPr>
        <p:spPr>
          <a:xfrm>
            <a:off x="0" y="27289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1962150" y="2889250"/>
          <a:ext cx="6435725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1" imgW="2573655" imgH="970915" progId="">
                  <p:embed/>
                </p:oleObj>
              </mc:Choice>
              <mc:Fallback>
                <p:oleObj name="" r:id="rId1" imgW="2573655" imgH="970915" progId="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2"/>
                      <a:srcRect t="13202" r="8759"/>
                      <a:stretch>
                        <a:fillRect/>
                      </a:stretch>
                    </p:blipFill>
                    <p:spPr>
                      <a:xfrm>
                        <a:off x="1962150" y="2889250"/>
                        <a:ext cx="6435725" cy="230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charRg st="13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charRg st="13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charRg st="2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charRg st="28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charRg st="4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595">
                                            <p:txEl>
                                              <p:charRg st="4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111619" name="Rectangle 3"/>
          <p:cNvSpPr>
            <a:spLocks noGrp="1"/>
          </p:cNvSpPr>
          <p:nvPr>
            <p:ph idx="1"/>
          </p:nvPr>
        </p:nvSpPr>
        <p:spPr>
          <a:xfrm>
            <a:off x="0" y="1223963"/>
            <a:ext cx="8969375" cy="5634037"/>
          </a:xfrm>
        </p:spPr>
        <p:txBody>
          <a:bodyPr vert="horz" wrap="square" lIns="91440" tIns="45720" rIns="91440" bIns="45720" anchor="t"/>
          <a:p>
            <a:pPr lvl="3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间接法调频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阿姆斯特朗（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Armstrong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）法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原理：先将调制信号积分，然后对载波进行调相，即可产生一个窄带调频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(NBFM)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信号，再经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次倍频器得到宽带调频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(WBFM)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方框图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86020" name="Rectangle 5"/>
          <p:cNvSpPr/>
          <p:nvPr/>
        </p:nvSpPr>
        <p:spPr>
          <a:xfrm>
            <a:off x="0" y="27765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2501900" y="3068638"/>
          <a:ext cx="5535613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1" imgW="2178685" imgH="846455" progId="">
                  <p:embed/>
                </p:oleObj>
              </mc:Choice>
              <mc:Fallback>
                <p:oleObj name="" r:id="rId1" imgW="2178685" imgH="846455" progId="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1900" y="3068638"/>
                        <a:ext cx="5535613" cy="213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charRg st="27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charRg st="27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charRg st="92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619">
                                            <p:txEl>
                                              <p:charRg st="92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267335" y="1224280"/>
            <a:ext cx="8676640" cy="5214620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信号的特性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1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带宽：它是带有载波分量的双边带信号，带宽是基带信号带宽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的两倍：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1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功率：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当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为确知信号时，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1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1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若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则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1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式中	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 	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 载波功率，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－ 边带功率。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12292" name="Rectangle 5"/>
          <p:cNvSpPr/>
          <p:nvPr/>
        </p:nvSpPr>
        <p:spPr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95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2636838" y="4284663"/>
          <a:ext cx="990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546100" imgH="241300" progId="">
                  <p:embed/>
                </p:oleObj>
              </mc:Choice>
              <mc:Fallback>
                <p:oleObj name="" r:id="rId1" imgW="546100" imgH="2413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36838" y="4284663"/>
                        <a:ext cx="9906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Rectangle 11"/>
          <p:cNvSpPr/>
          <p:nvPr/>
        </p:nvSpPr>
        <p:spPr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99" name="Rectangle 13"/>
          <p:cNvSpPr/>
          <p:nvPr/>
        </p:nvSpPr>
        <p:spPr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2997200" y="5994400"/>
          <a:ext cx="1647825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862965" imgH="266700" progId="">
                  <p:embed/>
                </p:oleObj>
              </mc:Choice>
              <mc:Fallback>
                <p:oleObj name="" r:id="rId3" imgW="862965" imgH="2667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7200" y="5994400"/>
                        <a:ext cx="1647825" cy="508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4219575" y="2132965"/>
          <a:ext cx="2527935" cy="522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35"/>
              </a:tblGrid>
              <a:tr h="52260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4773930" y="2165350"/>
          <a:ext cx="150749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723900" imgH="215900" progId="">
                  <p:embed/>
                </p:oleObj>
              </mc:Choice>
              <mc:Fallback>
                <p:oleObj name="" r:id="rId5" imgW="723900" imgH="2159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73930" y="2165350"/>
                        <a:ext cx="150749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2802255" y="4689475"/>
          <a:ext cx="3606800" cy="73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/>
              </a:tblGrid>
              <a:tr h="7340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3097848" y="4700905"/>
          <a:ext cx="301466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1764665" imgH="444500" progId="">
                  <p:embed/>
                </p:oleObj>
              </mc:Choice>
              <mc:Fallback>
                <p:oleObj name="" r:id="rId7" imgW="1764665" imgH="444500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97848" y="4700905"/>
                        <a:ext cx="3014662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09520" y="3295650"/>
          <a:ext cx="5733415" cy="98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9" imgW="3238500" imgH="558800" progId="Equation.KSEE3">
                  <p:embed/>
                </p:oleObj>
              </mc:Choice>
              <mc:Fallback>
                <p:oleObj name="" r:id="rId9" imgW="3238500" imgH="558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9520" y="3295650"/>
                        <a:ext cx="5733415" cy="989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8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charRg st="8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44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747">
                                            <p:txEl>
                                              <p:charRg st="44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4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747">
                                            <p:txEl>
                                              <p:charRg st="48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6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747">
                                            <p:txEl>
                                              <p:charRg st="65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69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747">
                                            <p:txEl>
                                              <p:charRg st="69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74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1747">
                                            <p:txEl>
                                              <p:charRg st="74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99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1747">
                                            <p:txEl>
                                              <p:charRg st="99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第4章 模拟调制系统</a:t>
            </a:r>
            <a:endParaRPr lang="zh-CN" altLang="en-US" b="1" dirty="0"/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>
          <a:xfrm>
            <a:off x="0" y="1223963"/>
            <a:ext cx="9144000" cy="5634037"/>
          </a:xfrm>
        </p:spPr>
        <p:txBody>
          <a:bodyPr vert="horz" wrap="square" lIns="91440" tIns="45720" rIns="91440" bIns="45720" anchor="t"/>
          <a:p>
            <a:pPr lvl="4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间接法产生窄带调频信号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由窄带调频公式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lnSpc>
                <a:spcPct val="15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可知，窄带调频信号可看成由正交分量与同相分量合成的。所以可以用下图产生窄带调频信号：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0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87044" name="Rectangle 5"/>
          <p:cNvSpPr/>
          <p:nvPr/>
        </p:nvSpPr>
        <p:spPr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2501900" y="1989138"/>
          <a:ext cx="522128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1" imgW="2819400" imgH="330200" progId="">
                  <p:embed/>
                </p:oleObj>
              </mc:Choice>
              <mc:Fallback>
                <p:oleObj name="" r:id="rId1" imgW="2819400" imgH="330200" progId="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1900" y="1989138"/>
                        <a:ext cx="5221288" cy="617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2636838" y="3563938"/>
          <a:ext cx="459105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3" imgW="2823845" imgH="1283970" progId="Word.Picture.8">
                  <p:embed/>
                </p:oleObj>
              </mc:Choice>
              <mc:Fallback>
                <p:oleObj name="" r:id="rId3" imgW="2823845" imgH="1283970" progId="Word.Picture.8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6838" y="3563938"/>
                        <a:ext cx="4591050" cy="208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charRg st="1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charRg st="1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charRg st="23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43">
                                            <p:txEl>
                                              <p:charRg st="23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113667" name="Rectangle 3"/>
          <p:cNvSpPr>
            <a:spLocks noGrp="1"/>
          </p:cNvSpPr>
          <p:nvPr>
            <p:ph idx="1"/>
          </p:nvPr>
        </p:nvSpPr>
        <p:spPr>
          <a:xfrm>
            <a:off x="0" y="1223963"/>
            <a:ext cx="8969375" cy="5634037"/>
          </a:xfrm>
        </p:spPr>
        <p:txBody>
          <a:bodyPr vert="horz" wrap="square" lIns="91440" tIns="45720" rIns="91440" bIns="45720" anchor="t"/>
          <a:p>
            <a:pPr lvl="4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倍频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目的：为提高调频指数，从而获得宽带调频。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方法：倍频器可以用非线性器件实现。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原理：以理想平方律器件为例，其输出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输入特性为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当输入信号为调频信号时，有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由上式可知，滤除直流成分后，可得到一个新的调频信号，其载频和相位偏移均增为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倍，由于相位偏移增为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倍，因而调频指数也必然增为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倍。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1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同理，经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次倍频后可以使调频信号的载频和调频指数增为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倍。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0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88068" name="Rectangle 6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3986213" y="2843213"/>
          <a:ext cx="15430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1" imgW="862965" imgH="241300" progId="">
                  <p:embed/>
                </p:oleObj>
              </mc:Choice>
              <mc:Fallback>
                <p:oleObj name="" r:id="rId1" imgW="862965" imgH="241300" progId="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86213" y="2843213"/>
                        <a:ext cx="1543050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Rectangle 8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3267075" y="3698875"/>
          <a:ext cx="27908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3" imgW="1498600" imgH="228600" progId="">
                  <p:embed/>
                </p:oleObj>
              </mc:Choice>
              <mc:Fallback>
                <p:oleObj name="" r:id="rId3" imgW="1498600" imgH="228600" progId="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7075" y="3698875"/>
                        <a:ext cx="2790825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2" name="Rectangle 10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3673" name="Object 9"/>
          <p:cNvGraphicFramePr>
            <a:graphicFrameLocks noChangeAspect="1"/>
          </p:cNvGraphicFramePr>
          <p:nvPr/>
        </p:nvGraphicFramePr>
        <p:xfrm>
          <a:off x="2862263" y="4103688"/>
          <a:ext cx="41846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5" imgW="2235200" imgH="393700" progId="">
                  <p:embed/>
                </p:oleObj>
              </mc:Choice>
              <mc:Fallback>
                <p:oleObj name="" r:id="rId5" imgW="2235200" imgH="393700" progId="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62263" y="4103688"/>
                        <a:ext cx="4184650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4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charRg st="4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26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667">
                                            <p:txEl>
                                              <p:charRg st="26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4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667">
                                            <p:txEl>
                                              <p:charRg st="45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7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3667">
                                            <p:txEl>
                                              <p:charRg st="71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90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3667">
                                            <p:txEl>
                                              <p:charRg st="90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charRg st="159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3667">
                                            <p:txEl>
                                              <p:charRg st="159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114691" name="Rectangle 3"/>
          <p:cNvSpPr>
            <a:spLocks noGrp="1"/>
          </p:cNvSpPr>
          <p:nvPr>
            <p:ph idx="1"/>
          </p:nvPr>
        </p:nvSpPr>
        <p:spPr>
          <a:xfrm>
            <a:off x="0" y="1223963"/>
            <a:ext cx="9144000" cy="5634037"/>
          </a:xfrm>
        </p:spPr>
        <p:txBody>
          <a:bodyPr vert="horz" wrap="square" lIns="91440" tIns="45720" rIns="91440" bIns="45720" anchor="t"/>
          <a:p>
            <a:pPr lvl="4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典型实例：调频广播发射机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2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载频：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200kHz 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20000"/>
              </a:lnSpc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调制信号最高频率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15kHz 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20000"/>
              </a:lnSpc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间接法产生的最大频偏 </a:t>
            </a:r>
            <a:r>
              <a:rPr lang="zh-CN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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25 Hz 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20000"/>
              </a:lnSpc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调频广播要求的最终频偏 </a:t>
            </a:r>
            <a:r>
              <a:rPr lang="zh-CN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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=75 kHz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，发射载频在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88-108 MHz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频段内，所以需要经过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2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2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次的倍频，以满足最终频偏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=75kHz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的要求。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2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但是，倍频器在提高相位偏移的同时，也使载波频率提高了，倍频后新的载波频率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高达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600MHz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，不符合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=88-108MHz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的要求，因此需用混频器进行下变频来解决这个问题。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0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89092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2771775" y="3946525"/>
          <a:ext cx="3960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1" imgW="2095500" imgH="228600" progId="">
                  <p:embed/>
                </p:oleObj>
              </mc:Choice>
              <mc:Fallback>
                <p:oleObj name="" r:id="rId1" imgW="2095500" imgH="228600" progId="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3946525"/>
                        <a:ext cx="396081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13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charRg st="13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3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charRg st="3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52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691">
                                            <p:txEl>
                                              <p:charRg st="52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78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691">
                                            <p:txEl>
                                              <p:charRg st="78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130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4691">
                                            <p:txEl>
                                              <p:charRg st="130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154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4691">
                                            <p:txEl>
                                              <p:charRg st="154" end="2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第4章 模拟调制系统</a:t>
            </a:r>
            <a:endParaRPr lang="zh-CN" altLang="en-US" b="1" dirty="0"/>
          </a:p>
        </p:txBody>
      </p:sp>
      <p:sp>
        <p:nvSpPr>
          <p:cNvPr id="90114" name="Rectangle 3"/>
          <p:cNvSpPr>
            <a:spLocks noGrp="1"/>
          </p:cNvSpPr>
          <p:nvPr>
            <p:ph idx="1"/>
          </p:nvPr>
        </p:nvSpPr>
        <p:spPr>
          <a:xfrm>
            <a:off x="0" y="1223963"/>
            <a:ext cx="8969375" cy="5634037"/>
          </a:xfrm>
        </p:spPr>
        <p:txBody>
          <a:bodyPr vert="horz" wrap="square" lIns="91440" tIns="45720" rIns="91440" bIns="45720" anchor="t"/>
          <a:p>
            <a:pPr lvl="4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具体方案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1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90116" name="Rectangle 5"/>
          <p:cNvSpPr/>
          <p:nvPr/>
        </p:nvSpPr>
        <p:spPr>
          <a:xfrm>
            <a:off x="0" y="28860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0117" name="Object 4"/>
          <p:cNvGraphicFramePr>
            <a:graphicFrameLocks noChangeAspect="1"/>
          </p:cNvGraphicFramePr>
          <p:nvPr/>
        </p:nvGraphicFramePr>
        <p:xfrm>
          <a:off x="0" y="1719263"/>
          <a:ext cx="9144000" cy="193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1" imgW="3827145" imgH="812800" progId="">
                  <p:embed/>
                </p:oleObj>
              </mc:Choice>
              <mc:Fallback>
                <p:oleObj name="" r:id="rId1" imgW="3827145" imgH="812800" progId="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719263"/>
                        <a:ext cx="9144000" cy="1935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0119" name="Object 6"/>
          <p:cNvGraphicFramePr>
            <a:graphicFrameLocks noChangeAspect="1"/>
          </p:cNvGraphicFramePr>
          <p:nvPr/>
        </p:nvGraphicFramePr>
        <p:xfrm>
          <a:off x="3041650" y="4059238"/>
          <a:ext cx="22955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3" imgW="1155700" imgH="457200" progId="">
                  <p:embed/>
                </p:oleObj>
              </mc:Choice>
              <mc:Fallback>
                <p:oleObj name="" r:id="rId3" imgW="1155700" imgH="457200" progId="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1650" y="4059238"/>
                        <a:ext cx="2295525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0" name="Text Box 8"/>
          <p:cNvSpPr txBox="1"/>
          <p:nvPr/>
        </p:nvSpPr>
        <p:spPr>
          <a:xfrm>
            <a:off x="2006600" y="2259013"/>
            <a:ext cx="134938" cy="2746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endParaRPr lang="en-US" altLang="zh-CN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90121" name="Group 13"/>
          <p:cNvGrpSpPr/>
          <p:nvPr/>
        </p:nvGrpSpPr>
        <p:grpSpPr>
          <a:xfrm>
            <a:off x="0" y="1719263"/>
            <a:ext cx="9144000" cy="1935162"/>
            <a:chOff x="0" y="1083"/>
            <a:chExt cx="5760" cy="1219"/>
          </a:xfrm>
        </p:grpSpPr>
        <p:graphicFrame>
          <p:nvGraphicFramePr>
            <p:cNvPr id="90122" name="Object 9"/>
            <p:cNvGraphicFramePr>
              <a:graphicFrameLocks noChangeAspect="1"/>
            </p:cNvGraphicFramePr>
            <p:nvPr/>
          </p:nvGraphicFramePr>
          <p:xfrm>
            <a:off x="0" y="1083"/>
            <a:ext cx="5760" cy="1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" name="" r:id="rId5" imgW="3827145" imgH="812800" progId="">
                    <p:embed/>
                  </p:oleObj>
                </mc:Choice>
                <mc:Fallback>
                  <p:oleObj name="" r:id="rId5" imgW="3827145" imgH="812800" progId="">
                    <p:embed/>
                    <p:pic>
                      <p:nvPicPr>
                        <p:cNvPr id="0" name="图片 33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1083"/>
                          <a:ext cx="5760" cy="1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3" name="Text Box 10"/>
            <p:cNvSpPr txBox="1"/>
            <p:nvPr/>
          </p:nvSpPr>
          <p:spPr>
            <a:xfrm>
              <a:off x="1264" y="1423"/>
              <a:ext cx="85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</a:t>
              </a:r>
              <a:endParaRPr lang="en-US" altLang="zh-CN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90124" name="Text Box 11"/>
            <p:cNvSpPr txBox="1"/>
            <p:nvPr/>
          </p:nvSpPr>
          <p:spPr>
            <a:xfrm>
              <a:off x="2370" y="1423"/>
              <a:ext cx="85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</a:t>
              </a:r>
              <a:endParaRPr lang="en-US" altLang="zh-CN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90125" name="Text Box 12"/>
            <p:cNvSpPr txBox="1"/>
            <p:nvPr/>
          </p:nvSpPr>
          <p:spPr>
            <a:xfrm>
              <a:off x="3759" y="1423"/>
              <a:ext cx="85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lIns="0" tIns="0" rIns="0" bIns="0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</a:t>
              </a:r>
              <a:endParaRPr lang="en-US" altLang="zh-CN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116739" name="Rectangle 3"/>
          <p:cNvSpPr>
            <a:spLocks noGrp="1"/>
          </p:cNvSpPr>
          <p:nvPr>
            <p:ph idx="1"/>
          </p:nvPr>
        </p:nvSpPr>
        <p:spPr>
          <a:xfrm>
            <a:off x="0" y="1223963"/>
            <a:ext cx="9144000" cy="5634037"/>
          </a:xfrm>
        </p:spPr>
        <p:txBody>
          <a:bodyPr vert="horz" wrap="square" lIns="91440" tIns="45720" rIns="91440" bIns="45720" anchor="t"/>
          <a:p>
            <a:pPr lvl="4" eaLnBrk="1" hangingPunct="1">
              <a:lnSpc>
                <a:spcPct val="120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4-1】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在上述宽带调频方案中，设调制信号是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=15 kHz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的单频余弦信号，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信号的载频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=200 kHz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，最大频偏</a:t>
            </a:r>
            <a:r>
              <a:rPr lang="zh-CN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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=25 Hz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；混频器参考频率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10.9 MHz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，选择倍频次数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64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=48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求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信号的调频指数；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求调频发射信号（即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WBFM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信号）的载频、最大频偏和调频指数。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信号的调频指数为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）调频发射信号的载频为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1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3897313" y="4464050"/>
          <a:ext cx="355441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1" imgW="1917700" imgH="431800" progId="">
                  <p:embed/>
                </p:oleObj>
              </mc:Choice>
              <mc:Fallback>
                <p:oleObj name="" r:id="rId1" imgW="1917700" imgH="431800" progId="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97313" y="4464050"/>
                        <a:ext cx="3554412" cy="795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Rectangle 7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1514475" y="5678488"/>
          <a:ext cx="71294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3" imgW="3898900" imgH="241300" progId="">
                  <p:embed/>
                </p:oleObj>
              </mc:Choice>
              <mc:Fallback>
                <p:oleObj name="" r:id="rId3" imgW="3898900" imgH="241300" progId="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4475" y="5678488"/>
                        <a:ext cx="7129463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charRg st="0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121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charRg st="121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147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charRg st="147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192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charRg st="192" end="2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215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6739">
                                            <p:txEl>
                                              <p:charRg st="215" end="2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117763" name="Rectangle 3"/>
          <p:cNvSpPr>
            <a:spLocks noGrp="1"/>
          </p:cNvSpPr>
          <p:nvPr>
            <p:ph idx="1"/>
          </p:nvPr>
        </p:nvSpPr>
        <p:spPr>
          <a:xfrm>
            <a:off x="206375" y="1223963"/>
            <a:ext cx="8763000" cy="5634037"/>
          </a:xfrm>
        </p:spPr>
        <p:txBody>
          <a:bodyPr vert="horz" wrap="square" lIns="91440" tIns="45720" rIns="91440" bIns="45720" anchor="t"/>
          <a:p>
            <a:pPr lvl="4" eaLnBrk="1" hangingPunct="1"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最大频偏为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调频指数为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92164" name="Rectangle 5"/>
          <p:cNvSpPr/>
          <p:nvPr/>
        </p:nvSpPr>
        <p:spPr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2862263" y="1628775"/>
          <a:ext cx="43656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" imgW="2413000" imgH="215900" progId="">
                  <p:embed/>
                </p:oleObj>
              </mc:Choice>
              <mc:Fallback>
                <p:oleObj name="" r:id="rId1" imgW="2413000" imgH="215900" progId="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62263" y="1628775"/>
                        <a:ext cx="4365625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Rectangle 7"/>
          <p:cNvSpPr/>
          <p:nvPr/>
        </p:nvSpPr>
        <p:spPr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7766" name="Object 6"/>
          <p:cNvGraphicFramePr>
            <a:graphicFrameLocks noChangeAspect="1"/>
          </p:cNvGraphicFramePr>
          <p:nvPr/>
        </p:nvGraphicFramePr>
        <p:xfrm>
          <a:off x="2816225" y="2484438"/>
          <a:ext cx="333057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3" imgW="1816100" imgH="457200" progId="">
                  <p:embed/>
                </p:oleObj>
              </mc:Choice>
              <mc:Fallback>
                <p:oleObj name="" r:id="rId3" imgW="1816100" imgH="457200" progId="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6225" y="2484438"/>
                        <a:ext cx="3330575" cy="836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763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118787" name="Rectangle 3"/>
          <p:cNvSpPr>
            <a:spLocks noGrp="1"/>
          </p:cNvSpPr>
          <p:nvPr>
            <p:ph idx="1"/>
          </p:nvPr>
        </p:nvSpPr>
        <p:spPr>
          <a:xfrm>
            <a:off x="206375" y="1223963"/>
            <a:ext cx="8763000" cy="5634037"/>
          </a:xfrm>
        </p:spPr>
        <p:txBody>
          <a:bodyPr vert="horz" wrap="square" lIns="91440" tIns="45720" rIns="91440" bIns="45720" anchor="t"/>
          <a:p>
            <a:pPr lvl="2" eaLnBrk="1" hangingPunct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调频信号的解调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非相干解调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：调频信号的一般表达式为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解调器的输出应为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2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完成这种频率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电压转换关系的器件是频率检波器，简称鉴频器。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2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鉴频器的种类很多，例如振幅鉴频器、相位鉴频器、比例鉴频器、正交鉴频器、斜率鉴频器、频率负反馈解调器、锁相环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(PLL)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鉴频器等。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2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下面以振幅鉴频器为例介绍：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1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93188" name="Rectangle 5"/>
          <p:cNvSpPr/>
          <p:nvPr/>
        </p:nvSpPr>
        <p:spPr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2636838" y="1989138"/>
          <a:ext cx="40957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1" imgW="2171700" imgH="330200" progId="">
                  <p:embed/>
                </p:oleObj>
              </mc:Choice>
              <mc:Fallback>
                <p:oleObj name="" r:id="rId1" imgW="2171700" imgH="330200" progId="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36838" y="1989138"/>
                        <a:ext cx="409575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0" name="Rectangle 7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3176588" y="2898775"/>
          <a:ext cx="18907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3" imgW="989965" imgH="241300" progId="">
                  <p:embed/>
                </p:oleObj>
              </mc:Choice>
              <mc:Fallback>
                <p:oleObj name="" r:id="rId3" imgW="989965" imgH="241300" progId="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6588" y="2898775"/>
                        <a:ext cx="1890712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charRg st="9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87">
                                            <p:txEl>
                                              <p:charRg st="9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charRg st="2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787">
                                            <p:txEl>
                                              <p:charRg st="2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charRg st="3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8787">
                                            <p:txEl>
                                              <p:charRg st="39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charRg st="69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8787">
                                            <p:txEl>
                                              <p:charRg st="69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charRg st="133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8787">
                                            <p:txEl>
                                              <p:charRg st="133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119811" name="Rectangle 3"/>
          <p:cNvSpPr>
            <a:spLocks noGrp="1"/>
          </p:cNvSpPr>
          <p:nvPr>
            <p:ph idx="1"/>
          </p:nvPr>
        </p:nvSpPr>
        <p:spPr>
          <a:xfrm>
            <a:off x="0" y="1223963"/>
            <a:ext cx="8969375" cy="5634037"/>
          </a:xfrm>
        </p:spPr>
        <p:txBody>
          <a:bodyPr vert="horz" wrap="square" lIns="91440" tIns="45720" rIns="91440" bIns="45720" anchor="t"/>
          <a:p>
            <a:pPr lvl="4" eaLnBrk="1" hangingPunct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振幅鉴频器方框图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图中，微分电路和包络检波器构成了具有近似理想鉴频特性的鉴频器。限幅器的作用是消除信道中噪声等引起的调频波的幅度起伏 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94212" name="Rectangle 5"/>
          <p:cNvSpPr/>
          <p:nvPr/>
        </p:nvSpPr>
        <p:spPr>
          <a:xfrm>
            <a:off x="0" y="22193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1376363" y="1538288"/>
          <a:ext cx="6977062" cy="343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" r:id="rId1" imgW="2923540" imgH="1445260" progId="">
                  <p:embed/>
                </p:oleObj>
              </mc:Choice>
              <mc:Fallback>
                <p:oleObj name="" r:id="rId1" imgW="2923540" imgH="1445260" progId="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6363" y="1538288"/>
                        <a:ext cx="6977062" cy="343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charRg st="18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charRg st="18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120835" name="Rectangle 3"/>
          <p:cNvSpPr>
            <a:spLocks noGrp="1"/>
          </p:cNvSpPr>
          <p:nvPr>
            <p:ph idx="1"/>
          </p:nvPr>
        </p:nvSpPr>
        <p:spPr>
          <a:xfrm>
            <a:off x="0" y="1223963"/>
            <a:ext cx="8969375" cy="5634037"/>
          </a:xfrm>
        </p:spPr>
        <p:txBody>
          <a:bodyPr vert="horz" wrap="square" lIns="91440" tIns="45720" rIns="91440" bIns="45720" anchor="t"/>
          <a:p>
            <a:pPr lvl="4" eaLnBrk="1" hangingPunct="1">
              <a:lnSpc>
                <a:spcPct val="120000"/>
              </a:lnSpc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微分器的作用是把幅度恒定的调频波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变成幅度和频率都随调制信号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变化的调幅调频波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，即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2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2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2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包络检波器则将其幅度变化检出并滤去直流，再经低通滤波后即得解调输出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20000"/>
              </a:lnSpc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eaLnBrk="1" hangingPunct="1">
              <a:lnSpc>
                <a:spcPct val="120000"/>
              </a:lnSpc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式中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为鉴频器灵敏度，单位为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V/rad/s  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2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sp>
        <p:nvSpPr>
          <p:cNvPr id="95236" name="Rectangle 5"/>
          <p:cNvSpPr/>
          <p:nvPr/>
        </p:nvSpPr>
        <p:spPr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2546350" y="2303463"/>
          <a:ext cx="52657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1" imgW="2971800" imgH="330200" progId="">
                  <p:embed/>
                </p:oleObj>
              </mc:Choice>
              <mc:Fallback>
                <p:oleObj name="" r:id="rId1" imgW="2971800" imgH="330200" progId="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46350" y="2303463"/>
                        <a:ext cx="5265738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8" name="Rectangle 7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3671888" y="3968750"/>
          <a:ext cx="18907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3" imgW="1143000" imgH="241300" progId="">
                  <p:embed/>
                </p:oleObj>
              </mc:Choice>
              <mc:Fallback>
                <p:oleObj name="" r:id="rId3" imgW="1143000" imgH="241300" progId="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1888" y="3968750"/>
                        <a:ext cx="1890712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charRg st="6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35">
                                            <p:txEl>
                                              <p:charRg st="68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charRg st="104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835">
                                            <p:txEl>
                                              <p:charRg st="104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5400" b="1" dirty="0"/>
              <a:t>第</a:t>
            </a:r>
            <a:r>
              <a:rPr lang="en-US" altLang="zh-CN" sz="5400" b="1" dirty="0"/>
              <a:t>4</a:t>
            </a:r>
            <a:r>
              <a:rPr lang="zh-CN" altLang="en-US" sz="5400" b="1" dirty="0"/>
              <a:t>章 模拟调制系统</a:t>
            </a:r>
            <a:endParaRPr lang="zh-CN" altLang="en-US" sz="5400" b="1" dirty="0"/>
          </a:p>
        </p:txBody>
      </p:sp>
      <p:sp>
        <p:nvSpPr>
          <p:cNvPr id="121859" name="Rectangle 3"/>
          <p:cNvSpPr>
            <a:spLocks noGrp="1"/>
          </p:cNvSpPr>
          <p:nvPr>
            <p:ph idx="1"/>
          </p:nvPr>
        </p:nvSpPr>
        <p:spPr>
          <a:xfrm>
            <a:off x="0" y="1223963"/>
            <a:ext cx="8969375" cy="5634037"/>
          </a:xfrm>
        </p:spPr>
        <p:txBody>
          <a:bodyPr vert="horz" wrap="square" lIns="91440" tIns="45720" rIns="91440" bIns="45720" anchor="t"/>
          <a:p>
            <a:pPr lvl="3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相干解调：相干解调仅适用于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NBFM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eaLnBrk="1" hangingPunct="1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由于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NBFM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信号可分解成同相分量与正交分量之和，因而可以采用线性调制中的相干解调法来进行解调，如下图所示。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2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b"/>
          <a:p>
            <a:pPr indent="0" algn="r"/>
            <a:fld id="{9A0DB2DC-4C9A-4742-B13C-FB6460FD3503}" type="slidenum">
              <a:rPr lang="en-US" altLang="zh-CN" sz="1400" dirty="0">
                <a:ea typeface="楷体_GB2312" pitchFamily="49" charset="-122"/>
              </a:rPr>
            </a:fld>
            <a:endParaRPr lang="en-US" altLang="zh-CN" sz="1400" dirty="0">
              <a:ea typeface="楷体_GB2312" pitchFamily="49" charset="-122"/>
            </a:endParaRPr>
          </a:p>
        </p:txBody>
      </p:sp>
      <p:graphicFrame>
        <p:nvGraphicFramePr>
          <p:cNvPr id="81922" name="Object 4"/>
          <p:cNvGraphicFramePr>
            <a:graphicFrameLocks noChangeAspect="1"/>
          </p:cNvGraphicFramePr>
          <p:nvPr/>
        </p:nvGraphicFramePr>
        <p:xfrm>
          <a:off x="1646238" y="2798763"/>
          <a:ext cx="7046912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1" imgW="3583305" imgH="918845" progId="Word.Picture.8">
                  <p:embed/>
                </p:oleObj>
              </mc:Choice>
              <mc:Fallback>
                <p:oleObj name="" r:id="rId1" imgW="3583305" imgH="918845" progId="Word.Picture.8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6238" y="2798763"/>
                        <a:ext cx="7046912" cy="171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charRg st="2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charRg st="20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TYPE" val="ProblemTypeMarker"/>
</p:tagLst>
</file>

<file path=ppt/tags/tag100.xml><?xml version="1.0" encoding="utf-8"?>
<p:tagLst xmlns:p="http://schemas.openxmlformats.org/presentationml/2006/main">
  <p:tag name="RAINPROBLEMTYPE" val="ProblemTypeMarker"/>
</p:tagLst>
</file>

<file path=ppt/tags/tag101.xml><?xml version="1.0" encoding="utf-8"?>
<p:tagLst xmlns:p="http://schemas.openxmlformats.org/presentationml/2006/main">
  <p:tag name="RAINPROBLEMTYPE" val="ProblemTypeMarker"/>
</p:tagLst>
</file>

<file path=ppt/tags/tag102.xml><?xml version="1.0" encoding="utf-8"?>
<p:tagLst xmlns:p="http://schemas.openxmlformats.org/presentationml/2006/main">
  <p:tag name="RAINPROBLEM" val="ProblemSetting"/>
  <p:tag name="RAINPROBLEMTYPE" val="MultipleChoice"/>
</p:tagLst>
</file>

<file path=ppt/tags/tag103.xml><?xml version="1.0" encoding="utf-8"?>
<p:tagLst xmlns:p="http://schemas.openxmlformats.org/presentationml/2006/main">
  <p:tag name="RAINPROBLEM" val="MultipleChoice"/>
  <p:tag name="PROBLEMSCORE" val="1.0"/>
</p:tagLst>
</file>

<file path=ppt/tags/tag104.xml><?xml version="1.0" encoding="utf-8"?>
<p:tagLst xmlns:p="http://schemas.openxmlformats.org/presentationml/2006/main">
  <p:tag name="RAINPROBLEM" val="ProblemBody"/>
</p:tagLst>
</file>

<file path=ppt/tags/tag10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0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9.xml><?xml version="1.0" encoding="utf-8"?>
<p:tagLst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p="http://schemas.openxmlformats.org/presentationml/2006/main">
  <p:tag name="RAINPROBLEMTYPE" val="ProblemTypeMarker"/>
</p:tagLst>
</file>

<file path=ppt/tags/tag110.xml><?xml version="1.0" encoding="utf-8"?>
<p:tagLst xmlns:p="http://schemas.openxmlformats.org/presentationml/2006/main">
  <p:tag name="RAINPROBLEMTYPE" val="ProblemTypeMarker"/>
</p:tagLst>
</file>

<file path=ppt/tags/tag111.xml><?xml version="1.0" encoding="utf-8"?>
<p:tagLst xmlns:p="http://schemas.openxmlformats.org/presentationml/2006/main">
  <p:tag name="RAINPROBLEMTYPE" val="ProblemTypeMarker"/>
</p:tagLst>
</file>

<file path=ppt/tags/tag112.xml><?xml version="1.0" encoding="utf-8"?>
<p:tagLst xmlns:p="http://schemas.openxmlformats.org/presentationml/2006/main">
  <p:tag name="RAINPROBLEMTYPE" val="ProblemTypeMarker"/>
</p:tagLst>
</file>

<file path=ppt/tags/tag113.xml><?xml version="1.0" encoding="utf-8"?>
<p:tagLst xmlns:p="http://schemas.openxmlformats.org/presentationml/2006/main">
  <p:tag name="RAINPROBLEMTYPE" val="ProblemTypeMarker"/>
</p:tagLst>
</file>

<file path=ppt/tags/tag114.xml><?xml version="1.0" encoding="utf-8"?>
<p:tagLst xmlns:p="http://schemas.openxmlformats.org/presentationml/2006/main">
  <p:tag name="RAINPROBLEMTYPE" val="ProblemTypeMarker"/>
</p:tagLst>
</file>

<file path=ppt/tags/tag115.xml><?xml version="1.0" encoding="utf-8"?>
<p:tagLst xmlns:p="http://schemas.openxmlformats.org/presentationml/2006/main">
  <p:tag name="RAINPROBLEM" val="ProblemSetting"/>
  <p:tag name="RAINPROBLEMTYPE" val="MultipleChoice"/>
</p:tagLst>
</file>

<file path=ppt/tags/tag116.xml><?xml version="1.0" encoding="utf-8"?>
<p:tagLst xmlns:p="http://schemas.openxmlformats.org/presentationml/2006/main">
  <p:tag name="RAINPROBLEM" val="MultipleChoice"/>
  <p:tag name="PROBLEMSCORE" val="1.0"/>
</p:tagLst>
</file>

<file path=ppt/tags/tag117.xml><?xml version="1.0" encoding="utf-8"?>
<p:tagLst xmlns:p="http://schemas.openxmlformats.org/presentationml/2006/main">
  <p:tag name="RAINPROBLEM" val="ProblemBody"/>
</p:tagLst>
</file>

<file path=ppt/tags/tag118.xml><?xml version="1.0" encoding="utf-8"?>
<p:tagLst xmlns:p="http://schemas.openxmlformats.org/presentationml/2006/main">
  <p:tag name="RAINPROBLEM" val="ProblemItem"/>
</p:tagLst>
</file>

<file path=ppt/tags/tag119.xml><?xml version="1.0" encoding="utf-8"?>
<p:tagLst xmlns:p="http://schemas.openxmlformats.org/presentationml/2006/main">
  <p:tag name="RAINPROBLEM" val="ProblemItem"/>
</p:tagLst>
</file>

<file path=ppt/tags/tag12.xml><?xml version="1.0" encoding="utf-8"?>
<p:tagLst xmlns:p="http://schemas.openxmlformats.org/presentationml/2006/main">
  <p:tag name="RAINPROBLEM" val="ProblemSetting"/>
  <p:tag name="RAINPROBLEMTYPE" val="MultipleChoice"/>
</p:tagLst>
</file>

<file path=ppt/tags/tag120.xml><?xml version="1.0" encoding="utf-8"?>
<p:tagLst xmlns:p="http://schemas.openxmlformats.org/presentationml/2006/main">
  <p:tag name="RAINPROBLEM" val="ProblemItem"/>
</p:tagLst>
</file>

<file path=ppt/tags/tag121.xml><?xml version="1.0" encoding="utf-8"?>
<p:tagLst xmlns:p="http://schemas.openxmlformats.org/presentationml/2006/main">
  <p:tag name="RAINPROBLEM" val="ProblemItem"/>
</p:tagLst>
</file>

<file path=ppt/tags/tag12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26.xml><?xml version="1.0" encoding="utf-8"?>
<p:tagLst xmlns:p="http://schemas.openxmlformats.org/presentationml/2006/main">
  <p:tag name="RAINPROBLEM" val="ProblemSubmit"/>
  <p:tag name="RAINPROBLEMTYPE" val="MultipleChoice"/>
</p:tagLst>
</file>

<file path=ppt/tags/tag127.xml><?xml version="1.0" encoding="utf-8"?>
<p:tagLst xmlns:p="http://schemas.openxmlformats.org/presentationml/2006/main">
  <p:tag name="RAINPROBLEMTYPE" val="ProblemTypeMarker"/>
</p:tagLst>
</file>

<file path=ppt/tags/tag128.xml><?xml version="1.0" encoding="utf-8"?>
<p:tagLst xmlns:p="http://schemas.openxmlformats.org/presentationml/2006/main">
  <p:tag name="RAINPROBLEMTYPE" val="ProblemTypeMarker"/>
</p:tagLst>
</file>

<file path=ppt/tags/tag129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" val="MultipleChoice"/>
  <p:tag name="PROBLEMSCORE" val="1.0"/>
</p:tagLst>
</file>

<file path=ppt/tags/tag130.xml><?xml version="1.0" encoding="utf-8"?>
<p:tagLst xmlns:p="http://schemas.openxmlformats.org/presentationml/2006/main">
  <p:tag name="RAINPROBLEMTYPE" val="ProblemTypeMarker"/>
</p:tagLst>
</file>

<file path=ppt/tags/tag131.xml><?xml version="1.0" encoding="utf-8"?>
<p:tagLst xmlns:p="http://schemas.openxmlformats.org/presentationml/2006/main">
  <p:tag name="RAINPROBLEMTYPE" val="ProblemTypeMarker"/>
</p:tagLst>
</file>

<file path=ppt/tags/tag132.xml><?xml version="1.0" encoding="utf-8"?>
<p:tagLst xmlns:p="http://schemas.openxmlformats.org/presentationml/2006/main">
  <p:tag name="RAINPROBLEM" val="ProblemSetting"/>
  <p:tag name="RAINPROBLEMTYPE" val="MultipleChoice"/>
</p:tagLst>
</file>

<file path=ppt/tags/tag133.xml><?xml version="1.0" encoding="utf-8"?>
<p:tagLst xmlns:p="http://schemas.openxmlformats.org/presentationml/2006/main">
  <p:tag name="RAINPROBLEM" val="MultipleChoice"/>
  <p:tag name="PROBLEMSCORE" val="1.0"/>
</p:tagLst>
</file>

<file path=ppt/tags/tag134.xml><?xml version="1.0" encoding="utf-8"?>
<p:tagLst xmlns:p="http://schemas.openxmlformats.org/presentationml/2006/main">
  <p:tag name="RAINPROBLEM" val="ProblemBody"/>
</p:tagLst>
</file>

<file path=ppt/tags/tag135.xml><?xml version="1.0" encoding="utf-8"?>
<p:tagLst xmlns:p="http://schemas.openxmlformats.org/presentationml/2006/main">
  <p:tag name="RAINPROBLEM" val="ProblemItem"/>
</p:tagLst>
</file>

<file path=ppt/tags/tag136.xml><?xml version="1.0" encoding="utf-8"?>
<p:tagLst xmlns:p="http://schemas.openxmlformats.org/presentationml/2006/main">
  <p:tag name="RAINPROBLEM" val="ProblemItem"/>
</p:tagLst>
</file>

<file path=ppt/tags/tag137.xml><?xml version="1.0" encoding="utf-8"?>
<p:tagLst xmlns:p="http://schemas.openxmlformats.org/presentationml/2006/main">
  <p:tag name="RAINPROBLEM" val="ProblemItem"/>
</p:tagLst>
</file>

<file path=ppt/tags/tag138.xml><?xml version="1.0" encoding="utf-8"?>
<p:tagLst xmlns:p="http://schemas.openxmlformats.org/presentationml/2006/main">
  <p:tag name="RAINPROBLEM" val="ProblemItem"/>
</p:tagLst>
</file>

<file path=ppt/tags/tag13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p="http://schemas.openxmlformats.org/presentationml/2006/main">
  <p:tag name="RAINPROBLEM" val="ProblemBody"/>
</p:tagLst>
</file>

<file path=ppt/tags/tag14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43.xml><?xml version="1.0" encoding="utf-8"?>
<p:tagLst xmlns:p="http://schemas.openxmlformats.org/presentationml/2006/main">
  <p:tag name="RAINPROBLEM" val="ProblemSubmit"/>
  <p:tag name="RAINPROBLEMTYPE" val="MultipleChoice"/>
</p:tagLst>
</file>

<file path=ppt/tags/tag144.xml><?xml version="1.0" encoding="utf-8"?>
<p:tagLst xmlns:p="http://schemas.openxmlformats.org/presentationml/2006/main">
  <p:tag name="RAINPROBLEMTYPE" val="ProblemTypeMarker"/>
</p:tagLst>
</file>

<file path=ppt/tags/tag145.xml><?xml version="1.0" encoding="utf-8"?>
<p:tagLst xmlns:p="http://schemas.openxmlformats.org/presentationml/2006/main">
  <p:tag name="RAINPROBLEMTYPE" val="ProblemTypeMarker"/>
</p:tagLst>
</file>

<file path=ppt/tags/tag146.xml><?xml version="1.0" encoding="utf-8"?>
<p:tagLst xmlns:p="http://schemas.openxmlformats.org/presentationml/2006/main">
  <p:tag name="RAINPROBLEMTYPE" val="ProblemTypeMarker"/>
</p:tagLst>
</file>

<file path=ppt/tags/tag147.xml><?xml version="1.0" encoding="utf-8"?>
<p:tagLst xmlns:p="http://schemas.openxmlformats.org/presentationml/2006/main">
  <p:tag name="RAINPROBLEMTYPE" val="ProblemTypeMarker"/>
</p:tagLst>
</file>

<file path=ppt/tags/tag148.xml><?xml version="1.0" encoding="utf-8"?>
<p:tagLst xmlns:p="http://schemas.openxmlformats.org/presentationml/2006/main">
  <p:tag name="RAINPROBLEMTYPE" val="ProblemTypeMarker"/>
</p:tagLst>
</file>

<file path=ppt/tags/tag149.xml><?xml version="1.0" encoding="utf-8"?>
<p:tagLst xmlns:p="http://schemas.openxmlformats.org/presentationml/2006/main">
  <p:tag name="RAINPROBLEM" val="ProblemSetting"/>
  <p:tag name="RAINPROBLEMTYPE" val="MultipleChoice"/>
</p:tagLst>
</file>

<file path=ppt/tags/tag15.xml><?xml version="1.0" encoding="utf-8"?>
<p:tagLst xmlns:p="http://schemas.openxmlformats.org/presentationml/2006/main">
  <p:tag name="RAINPROBLEM" val="ProblemItem"/>
</p:tagLst>
</file>

<file path=ppt/tags/tag150.xml><?xml version="1.0" encoding="utf-8"?>
<p:tagLst xmlns:p="http://schemas.openxmlformats.org/presentationml/2006/main">
  <p:tag name="RAINPROBLEM" val="MultipleChoice"/>
  <p:tag name="PROBLEMSCORE" val="1.0"/>
</p:tagLst>
</file>

<file path=ppt/tags/tag151.xml><?xml version="1.0" encoding="utf-8"?>
<p:tagLst xmlns:p="http://schemas.openxmlformats.org/presentationml/2006/main">
  <p:tag name="commondata" val="eyJoZGlkIjoiYmU5MDdiOTBhN2IyODQ4Y2NkZDU4MGU1NmNlMWM1YTEifQ=="/>
</p:tagLst>
</file>

<file path=ppt/tags/tag16.xml><?xml version="1.0" encoding="utf-8"?>
<p:tagLst xmlns:p="http://schemas.openxmlformats.org/presentationml/2006/main">
  <p:tag name="RAINPROBLEM" val="ProblemItem"/>
</p:tagLst>
</file>

<file path=ppt/tags/tag17.xml><?xml version="1.0" encoding="utf-8"?>
<p:tagLst xmlns:p="http://schemas.openxmlformats.org/presentationml/2006/main">
  <p:tag name="RAINPROBLEM" val="ProblemItem"/>
</p:tagLst>
</file>

<file path=ppt/tags/tag18.xml><?xml version="1.0" encoding="utf-8"?>
<p:tagLst xmlns:p="http://schemas.openxmlformats.org/presentationml/2006/main">
  <p:tag name="RAINPROBLEM" val="ProblemItem"/>
</p:tagLst>
</file>

<file path=ppt/tags/tag1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p="http://schemas.openxmlformats.org/presentationml/2006/main">
  <p:tag name="RAINPROBLEM" val="ProblemSubmit"/>
  <p:tag name="RAINPROBLEMTYPE" val="MultipleChoice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TYPE" val="ProblemTypeMarker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" val="ProblemSetting"/>
  <p:tag name="RAINPROBLEMTYPE" val="MultipleChoice"/>
</p:tagLst>
</file>

<file path=ppt/tags/tag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0.xml><?xml version="1.0" encoding="utf-8"?>
<p:tagLst xmlns:p="http://schemas.openxmlformats.org/presentationml/2006/main">
  <p:tag name="RAINPROBLEM" val="MultipleChoice"/>
  <p:tag name="PROBLEMSCORE" val="1.0"/>
</p:tagLst>
</file>

<file path=ppt/tags/tag31.xml><?xml version="1.0" encoding="utf-8"?>
<p:tagLst xmlns:p="http://schemas.openxmlformats.org/presentationml/2006/main">
  <p:tag name="RAINPROBLEM" val="ProblemBody"/>
</p:tagLst>
</file>

<file path=ppt/tags/tag3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p="http://schemas.openxmlformats.org/presentationml/2006/main">
  <p:tag name="RAINPROBLEM" val="ProblemSubmit"/>
  <p:tag name="RAINPROBLEMTYPE" val="MultipleChoice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0.xml><?xml version="1.0" encoding="utf-8"?>
<p:tagLst xmlns:p="http://schemas.openxmlformats.org/presentationml/2006/main">
  <p:tag name="RAINPROBLEMTYPE" val="ProblemTypeMarker"/>
</p:tagLst>
</file>

<file path=ppt/tags/tag41.xml><?xml version="1.0" encoding="utf-8"?>
<p:tagLst xmlns:p="http://schemas.openxmlformats.org/presentationml/2006/main">
  <p:tag name="RAINPROBLEMTYPE" val="ProblemTypeMarker"/>
</p:tagLst>
</file>

<file path=ppt/tags/tag42.xml><?xml version="1.0" encoding="utf-8"?>
<p:tagLst xmlns:p="http://schemas.openxmlformats.org/presentationml/2006/main">
  <p:tag name="RAINPROBLEM" val="ProblemSetting"/>
  <p:tag name="RAINPROBLEMTYPE" val="MultipleChoice"/>
</p:tagLst>
</file>

<file path=ppt/tags/tag43.xml><?xml version="1.0" encoding="utf-8"?>
<p:tagLst xmlns:p="http://schemas.openxmlformats.org/presentationml/2006/main">
  <p:tag name="RAINPROBLEM" val="MultipleChoice"/>
  <p:tag name="PROBLEMSCORE" val="1.0"/>
</p:tagLst>
</file>

<file path=ppt/tags/tag44.xml><?xml version="1.0" encoding="utf-8"?>
<p:tagLst xmlns:p="http://schemas.openxmlformats.org/presentationml/2006/main">
  <p:tag name="RAINPROBLEM" val="ProblemBody"/>
</p:tagLst>
</file>

<file path=ppt/tags/tag4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9.xml><?xml version="1.0" encoding="utf-8"?>
<p:tagLst xmlns:p="http://schemas.openxmlformats.org/presentationml/2006/main">
  <p:tag name="RAINPROBLEM" val="ProblemSubmit"/>
  <p:tag name="RAINPROBLEMTYPE" val="MultipleChoice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TYPE" val="ProblemTypeMarker"/>
</p:tagLst>
</file>

<file path=ppt/tags/tag54.xml><?xml version="1.0" encoding="utf-8"?>
<p:tagLst xmlns:p="http://schemas.openxmlformats.org/presentationml/2006/main">
  <p:tag name="RAINPROBLEMTYPE" val="ProblemTypeMarker"/>
</p:tagLst>
</file>

<file path=ppt/tags/tag55.xml><?xml version="1.0" encoding="utf-8"?>
<p:tagLst xmlns:p="http://schemas.openxmlformats.org/presentationml/2006/main">
  <p:tag name="RAINPROBLEM" val="ProblemSetting"/>
  <p:tag name="RAINPROBLEMTYPE" val="MultipleChoice"/>
</p:tagLst>
</file>

<file path=ppt/tags/tag56.xml><?xml version="1.0" encoding="utf-8"?>
<p:tagLst xmlns:p="http://schemas.openxmlformats.org/presentationml/2006/main">
  <p:tag name="RAINPROBLEM" val="MultipleChoice"/>
  <p:tag name="PROBLEMSCORE" val="1.0"/>
</p:tagLst>
</file>

<file path=ppt/tags/tag57.xml><?xml version="1.0" encoding="utf-8"?>
<p:tagLst xmlns:p="http://schemas.openxmlformats.org/presentationml/2006/main">
  <p:tag name="RAINPROBLEM" val="ProblemBody"/>
</p:tagLst>
</file>

<file path=ppt/tags/tag58.xml><?xml version="1.0" encoding="utf-8"?>
<p:tagLst xmlns:p="http://schemas.openxmlformats.org/presentationml/2006/main">
  <p:tag name="RAINPROBLEM" val="ProblemItem"/>
</p:tagLst>
</file>

<file path=ppt/tags/tag59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Submit"/>
  <p:tag name="RAINPROBLEMTYPE" val="MultipleChoice"/>
</p:tagLst>
</file>

<file path=ppt/tags/tag60.xml><?xml version="1.0" encoding="utf-8"?>
<p:tagLst xmlns:p="http://schemas.openxmlformats.org/presentationml/2006/main">
  <p:tag name="RAINPROBLEM" val="ProblemItem"/>
</p:tagLst>
</file>

<file path=ppt/tags/tag61.xml><?xml version="1.0" encoding="utf-8"?>
<p:tagLst xmlns:p="http://schemas.openxmlformats.org/presentationml/2006/main">
  <p:tag name="RAINPROBLEM" val="ProblemItem"/>
</p:tagLst>
</file>

<file path=ppt/tags/tag6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6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6.xml><?xml version="1.0" encoding="utf-8"?>
<p:tagLst xmlns:p="http://schemas.openxmlformats.org/presentationml/2006/main">
  <p:tag name="RAINPROBLEM" val="ProblemSubmit"/>
  <p:tag name="RAINPROBLEMTYPE" val="MultipleChoice"/>
</p:tagLst>
</file>

<file path=ppt/tags/tag67.xml><?xml version="1.0" encoding="utf-8"?>
<p:tagLst xmlns:p="http://schemas.openxmlformats.org/presentationml/2006/main">
  <p:tag name="RAINPROBLEMTYPE" val="ProblemTypeMarker"/>
</p:tagLst>
</file>

<file path=ppt/tags/tag68.xml><?xml version="1.0" encoding="utf-8"?>
<p:tagLst xmlns:p="http://schemas.openxmlformats.org/presentationml/2006/main">
  <p:tag name="RAINPROBLEMTYPE" val="ProblemTypeMarker"/>
</p:tagLst>
</file>

<file path=ppt/tags/tag69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70.xml><?xml version="1.0" encoding="utf-8"?>
<p:tagLst xmlns:p="http://schemas.openxmlformats.org/presentationml/2006/main">
  <p:tag name="RAINPROBLEMTYPE" val="ProblemTypeMarker"/>
</p:tagLst>
</file>

<file path=ppt/tags/tag71.xml><?xml version="1.0" encoding="utf-8"?>
<p:tagLst xmlns:p="http://schemas.openxmlformats.org/presentationml/2006/main">
  <p:tag name="RAINPROBLEMTYPE" val="ProblemTypeMarker"/>
</p:tagLst>
</file>

<file path=ppt/tags/tag72.xml><?xml version="1.0" encoding="utf-8"?>
<p:tagLst xmlns:p="http://schemas.openxmlformats.org/presentationml/2006/main">
  <p:tag name="RAINPROBLEM" val="ProblemSetting"/>
  <p:tag name="RAINPROBLEMTYPE" val="MultipleChoice"/>
</p:tagLst>
</file>

<file path=ppt/tags/tag73.xml><?xml version="1.0" encoding="utf-8"?>
<p:tagLst xmlns:p="http://schemas.openxmlformats.org/presentationml/2006/main">
  <p:tag name="RAINPROBLEM" val="MultipleChoice"/>
  <p:tag name="PROBLEMSCORE" val="1.0"/>
</p:tagLst>
</file>

<file path=ppt/tags/tag74.xml><?xml version="1.0" encoding="utf-8"?>
<p:tagLst xmlns:p="http://schemas.openxmlformats.org/presentationml/2006/main">
  <p:tag name="RAINPROBLEM" val="ProblemBody"/>
</p:tagLst>
</file>

<file path=ppt/tags/tag75.xml><?xml version="1.0" encoding="utf-8"?>
<p:tagLst xmlns:p="http://schemas.openxmlformats.org/presentationml/2006/main">
  <p:tag name="RAINPROBLEM" val="ProblemItem"/>
</p:tagLst>
</file>

<file path=ppt/tags/tag76.xml><?xml version="1.0" encoding="utf-8"?>
<p:tagLst xmlns:p="http://schemas.openxmlformats.org/presentationml/2006/main">
  <p:tag name="RAINPROBLEM" val="ProblemItem"/>
</p:tagLst>
</file>

<file path=ppt/tags/tag77.xml><?xml version="1.0" encoding="utf-8"?>
<p:tagLst xmlns:p="http://schemas.openxmlformats.org/presentationml/2006/main">
  <p:tag name="RAINPROBLEM" val="ProblemItem"/>
</p:tagLst>
</file>

<file path=ppt/tags/tag78.xml><?xml version="1.0" encoding="utf-8"?>
<p:tagLst xmlns:p="http://schemas.openxmlformats.org/presentationml/2006/main">
  <p:tag name="RAINPROBLEM" val="ProblemItem"/>
</p:tagLst>
</file>

<file path=ppt/tags/tag7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p="http://schemas.openxmlformats.org/presentationml/2006/main">
  <p:tag name="RAINPROBLEMTYPE" val="ProblemTypeMarker"/>
</p:tagLst>
</file>

<file path=ppt/tags/tag8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1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3.xml><?xml version="1.0" encoding="utf-8"?>
<p:tagLst xmlns:p="http://schemas.openxmlformats.org/presentationml/2006/main">
  <p:tag name="RAINPROBLEM" val="ProblemSubmit"/>
  <p:tag name="RAINPROBLEMTYPE" val="MultipleChoice"/>
</p:tagLst>
</file>

<file path=ppt/tags/tag84.xml><?xml version="1.0" encoding="utf-8"?>
<p:tagLst xmlns:p="http://schemas.openxmlformats.org/presentationml/2006/main">
  <p:tag name="RAINPROBLEMTYPE" val="ProblemTypeMarker"/>
</p:tagLst>
</file>

<file path=ppt/tags/tag85.xml><?xml version="1.0" encoding="utf-8"?>
<p:tagLst xmlns:p="http://schemas.openxmlformats.org/presentationml/2006/main">
  <p:tag name="RAINPROBLEMTYPE" val="ProblemTypeMarker"/>
</p:tagLst>
</file>

<file path=ppt/tags/tag86.xml><?xml version="1.0" encoding="utf-8"?>
<p:tagLst xmlns:p="http://schemas.openxmlformats.org/presentationml/2006/main">
  <p:tag name="RAINPROBLEMTYPE" val="ProblemTypeMarker"/>
</p:tagLst>
</file>

<file path=ppt/tags/tag87.xml><?xml version="1.0" encoding="utf-8"?>
<p:tagLst xmlns:p="http://schemas.openxmlformats.org/presentationml/2006/main">
  <p:tag name="RAINPROBLEMTYPE" val="ProblemTypeMarker"/>
</p:tagLst>
</file>

<file path=ppt/tags/tag88.xml><?xml version="1.0" encoding="utf-8"?>
<p:tagLst xmlns:p="http://schemas.openxmlformats.org/presentationml/2006/main">
  <p:tag name="RAINPROBLEMTYPE" val="ProblemTypeMarker"/>
</p:tagLst>
</file>

<file path=ppt/tags/tag89.xml><?xml version="1.0" encoding="utf-8"?>
<p:tagLst xmlns:p="http://schemas.openxmlformats.org/presentationml/2006/main">
  <p:tag name="RAINPROBLEM" val="ProblemSetting"/>
  <p:tag name="RAINPROBLEMTYPE" val="MultipleChoice"/>
</p:tagLst>
</file>

<file path=ppt/tags/tag9.xml><?xml version="1.0" encoding="utf-8"?>
<p:tagLst xmlns:p="http://schemas.openxmlformats.org/presentationml/2006/main">
  <p:tag name="RAINPROBLEMTYPE" val="ProblemTypeMarker"/>
</p:tagLst>
</file>

<file path=ppt/tags/tag90.xml><?xml version="1.0" encoding="utf-8"?>
<p:tagLst xmlns:p="http://schemas.openxmlformats.org/presentationml/2006/main">
  <p:tag name="RAINPROBLEM" val="MultipleChoice"/>
  <p:tag name="PROBLEMSCORE" val="1.0"/>
</p:tagLst>
</file>

<file path=ppt/tags/tag91.xml><?xml version="1.0" encoding="utf-8"?>
<p:tagLst xmlns:p="http://schemas.openxmlformats.org/presentationml/2006/main">
  <p:tag name="RAINPROBLEM" val="ProblemBody"/>
</p:tagLst>
</file>

<file path=ppt/tags/tag9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9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6.xml><?xml version="1.0" encoding="utf-8"?>
<p:tagLst xmlns:p="http://schemas.openxmlformats.org/presentationml/2006/main">
  <p:tag name="RAINPROBLEM" val="ProblemSubmit"/>
  <p:tag name="RAINPROBLEMTYPE" val="MultipleChoice"/>
</p:tagLst>
</file>

<file path=ppt/tags/tag97.xml><?xml version="1.0" encoding="utf-8"?>
<p:tagLst xmlns:p="http://schemas.openxmlformats.org/presentationml/2006/main">
  <p:tag name="RAINPROBLEMTYPE" val="ProblemTypeMarker"/>
</p:tagLst>
</file>

<file path=ppt/tags/tag98.xml><?xml version="1.0" encoding="utf-8"?>
<p:tagLst xmlns:p="http://schemas.openxmlformats.org/presentationml/2006/main">
  <p:tag name="RAINPROBLEMTYPE" val="ProblemTypeMarker"/>
</p:tagLst>
</file>

<file path=ppt/tags/tag9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主题1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12689</Words>
  <Application>WPS 演示</Application>
  <PresentationFormat>全屏显示(4:3)</PresentationFormat>
  <Paragraphs>1539</Paragraphs>
  <Slides>110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27</vt:i4>
      </vt:variant>
      <vt:variant>
        <vt:lpstr>幻灯片标题</vt:lpstr>
      </vt:variant>
      <vt:variant>
        <vt:i4>110</vt:i4>
      </vt:variant>
    </vt:vector>
  </HeadingPairs>
  <TitlesOfParts>
    <vt:vector size="154" baseType="lpstr">
      <vt:lpstr>Arial</vt:lpstr>
      <vt:lpstr>宋体</vt:lpstr>
      <vt:lpstr>Wingdings</vt:lpstr>
      <vt:lpstr>Times New Roman</vt:lpstr>
      <vt:lpstr>楷体_GB2312</vt:lpstr>
      <vt:lpstr>隶书</vt:lpstr>
      <vt:lpstr>楷体_GB2312</vt:lpstr>
      <vt:lpstr>新宋体</vt:lpstr>
      <vt:lpstr>Calibri</vt:lpstr>
      <vt:lpstr>GulimChe</vt:lpstr>
      <vt:lpstr>Malgun Gothic</vt:lpstr>
      <vt:lpstr>Symbol</vt:lpstr>
      <vt:lpstr>微软雅黑</vt:lpstr>
      <vt:lpstr>Arial Unicode MS</vt:lpstr>
      <vt:lpstr>Wingdings</vt:lpstr>
      <vt:lpstr>Tahoma</vt:lpstr>
      <vt:lpstr>主题1</vt:lpstr>
      <vt:lpstr>Paint.Picture</vt:lpstr>
      <vt:lpstr>Paint.Picture</vt:lpstr>
      <vt:lpstr>Paint.Picture</vt:lpstr>
      <vt:lpstr>Paint.Picture</vt:lpstr>
      <vt:lpstr>Equation.KSEE3</vt:lpstr>
      <vt:lpstr>Word.Document.8</vt:lpstr>
      <vt:lpstr>Word.Picture.8</vt:lpstr>
      <vt:lpstr>Word.Picture.8</vt:lpstr>
      <vt:lpstr>Word.Picture.8</vt:lpstr>
      <vt:lpstr>Visio.Drawing.4</vt:lpstr>
      <vt:lpstr>Equation.3</vt:lpstr>
      <vt:lpstr>Equation.3</vt:lpstr>
      <vt:lpstr>Equation.3</vt:lpstr>
      <vt:lpstr>Equation.3</vt:lpstr>
      <vt:lpstr>Equation.3</vt:lpstr>
      <vt:lpstr>Equation.3</vt:lpstr>
      <vt:lpstr>Visio.Drawing.4</vt:lpstr>
      <vt:lpstr>Equation.DSMT4</vt:lpstr>
      <vt:lpstr>Equation.KSEE3</vt:lpstr>
      <vt:lpstr>Equation.DSMT4</vt:lpstr>
      <vt:lpstr>Paint.Picture</vt:lpstr>
      <vt:lpstr>Paint.Picture</vt:lpstr>
      <vt:lpstr>Paint.Picture</vt:lpstr>
      <vt:lpstr>Paint.Picture</vt:lpstr>
      <vt:lpstr>Equation.KSEE3</vt:lpstr>
      <vt:lpstr>Word.Picture.8</vt:lpstr>
      <vt:lpstr>Word.Picture.8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PowerPoint 演示文稿</vt:lpstr>
      <vt:lpstr>PowerPoint 演示文稿</vt:lpstr>
      <vt:lpstr>PowerPoint 演示文稿</vt:lpstr>
      <vt:lpstr>PowerPoint 演示文稿</vt:lpstr>
      <vt:lpstr>第4章 模拟调制系统</vt:lpstr>
      <vt:lpstr>第4章 模拟调制系统</vt:lpstr>
      <vt:lpstr>第4章 模拟调制系统</vt:lpstr>
      <vt:lpstr>PowerPoint 演示文稿</vt:lpstr>
      <vt:lpstr>PowerPoint 演示文稿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PowerPoint 演示文稿</vt:lpstr>
      <vt:lpstr>PowerPoint 演示文稿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PowerPoint 演示文稿</vt:lpstr>
      <vt:lpstr>PowerPoint 演示文稿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 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第4章 模拟调制系统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通信原理</dc:title>
  <dc:creator>Administrator</dc:creator>
  <cp:lastModifiedBy>ZDY</cp:lastModifiedBy>
  <cp:revision>109</cp:revision>
  <dcterms:created xsi:type="dcterms:W3CDTF">2020-09-24T07:16:00Z</dcterms:created>
  <dcterms:modified xsi:type="dcterms:W3CDTF">2023-10-12T01:33:32Z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EDC9103D04A14FD0932F84D84A50FB16_12</vt:lpwstr>
  </property>
</Properties>
</file>