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4" r:id="rId33"/>
    <p:sldId id="288" r:id="rId34"/>
    <p:sldId id="289" r:id="rId35"/>
    <p:sldId id="290" r:id="rId36"/>
    <p:sldId id="291" r:id="rId37"/>
    <p:sldId id="292" r:id="rId38"/>
    <p:sldId id="293" r:id="rId39"/>
    <p:sldId id="294" r:id="rId40"/>
    <p:sldId id="295" r:id="rId41"/>
    <p:sldId id="296" r:id="rId42"/>
    <p:sldId id="297" r:id="rId43"/>
    <p:sldId id="416" r:id="rId44"/>
    <p:sldId id="417" r:id="rId45"/>
    <p:sldId id="336" r:id="rId46"/>
    <p:sldId id="337" r:id="rId47"/>
    <p:sldId id="338" r:id="rId48"/>
    <p:sldId id="340" r:id="rId49"/>
    <p:sldId id="341" r:id="rId50"/>
    <p:sldId id="342" r:id="rId51"/>
    <p:sldId id="344" r:id="rId52"/>
    <p:sldId id="343" r:id="rId53"/>
    <p:sldId id="345" r:id="rId54"/>
    <p:sldId id="347" r:id="rId55"/>
    <p:sldId id="348" r:id="rId56"/>
    <p:sldId id="349" r:id="rId57"/>
    <p:sldId id="350"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1" r:id="rId77"/>
    <p:sldId id="372" r:id="rId78"/>
    <p:sldId id="373" r:id="rId79"/>
    <p:sldId id="374" r:id="rId80"/>
    <p:sldId id="375" r:id="rId81"/>
    <p:sldId id="376" r:id="rId82"/>
    <p:sldId id="377" r:id="rId83"/>
    <p:sldId id="378" r:id="rId84"/>
    <p:sldId id="380" r:id="rId85"/>
    <p:sldId id="381" r:id="rId86"/>
    <p:sldId id="382" r:id="rId87"/>
    <p:sldId id="383" r:id="rId88"/>
    <p:sldId id="384" r:id="rId89"/>
    <p:sldId id="385" r:id="rId90"/>
    <p:sldId id="386" r:id="rId91"/>
    <p:sldId id="388" r:id="rId92"/>
    <p:sldId id="387" r:id="rId93"/>
    <p:sldId id="390" r:id="rId94"/>
    <p:sldId id="389" r:id="rId95"/>
    <p:sldId id="391" r:id="rId96"/>
    <p:sldId id="392" r:id="rId97"/>
    <p:sldId id="394" r:id="rId98"/>
    <p:sldId id="395"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9" r:id="rId1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15" y="-72"/>
      </p:cViewPr>
      <p:guideLst>
        <p:guide orient="horz" pos="2135"/>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rtl="0">
            <a:lnSpc>
              <a:spcPct val="100000"/>
            </a:lnSpc>
            <a:spcBef>
              <a:spcPct val="0"/>
            </a:spcBef>
            <a:spcAft>
              <a:spcPct val="35000"/>
            </a:spcAft>
          </a:pPr>
          <a:r>
            <a:rPr lang="en-US" b="1" smtClean="0">
              <a:solidFill>
                <a:schemeClr val="tx1"/>
              </a:solidFill>
            </a:rPr>
            <a:t>7.1 </a:t>
          </a:r>
          <a:r>
            <a:rPr lang="zh-CN" b="1" smtClean="0">
              <a:solidFill>
                <a:schemeClr val="tx1"/>
              </a:solidFill>
            </a:rPr>
            <a:t>二进制数字调制原理</a:t>
          </a:r>
          <a:r>
            <a:rPr lang="zh-CN" b="1" smtClean="0">
              <a:solidFill>
                <a:schemeClr val="tx1"/>
              </a:solidFill>
            </a:rPr>
            <a:t/>
          </a:r>
          <a:endParaRPr lang="zh-CN" b="1" smtClean="0">
            <a:solidFill>
              <a:schemeClr val="tx1"/>
            </a:solidFill>
          </a:endParaRPr>
        </a:p>
      </dgm:t>
    </dgm:pt>
    <dgm:pt modelId="{D3C42F58-7557-4373-A1F8-140A1EB168EE}" cxnId="{37ED7898-E5B8-4AEE-B744-6D00DBECB168}" type="parTrans">
      <dgm:prSet/>
      <dgm:spPr/>
      <dgm:t>
        <a:bodyPr/>
        <a:lstStyle/>
        <a:p>
          <a:endParaRPr lang="zh-CN" altLang="en-US"/>
        </a:p>
      </dgm:t>
    </dgm:pt>
    <dgm:pt modelId="{AC1523A4-9FD6-47B4-A3D3-4CBE4A753BA2}" cxnId="{37ED7898-E5B8-4AEE-B744-6D00DBECB168}" type="sibTrans">
      <dgm:prSet/>
      <dgm:spPr/>
      <dgm:t>
        <a:bodyPr/>
        <a:lstStyle/>
        <a:p>
          <a:endParaRPr lang="zh-CN" altLang="en-US"/>
        </a:p>
      </dgm:t>
    </dgm:pt>
    <dgm:pt modelId="{5CC8A041-45CD-4583-A4A8-9E5D7731621F}">
      <dgm:prSet phldr="0" custT="0"/>
      <dgm:spPr/>
      <dgm:t>
        <a:bodyPr vert="horz" wrap="square"/>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rtl="0">
            <a:lnSpc>
              <a:spcPct val="100000"/>
            </a:lnSpc>
            <a:spcBef>
              <a:spcPct val="0"/>
            </a:spcBef>
            <a:spcAft>
              <a:spcPct val="35000"/>
            </a:spcAft>
          </a:pPr>
          <a:r>
            <a:rPr lang="en-US" b="1" smtClean="0">
              <a:solidFill>
                <a:schemeClr val="tx1"/>
              </a:solidFill>
            </a:rPr>
            <a:t>7.2 </a:t>
          </a:r>
          <a:r>
            <a:rPr lang="zh-CN" b="1" smtClean="0">
              <a:solidFill>
                <a:schemeClr val="tx1"/>
              </a:solidFill>
            </a:rPr>
            <a:t>二进制数字调制系统的抗噪声性能</a:t>
          </a:r>
          <a:r>
            <a:rPr lang="zh-CN" b="1" smtClean="0">
              <a:solidFill>
                <a:schemeClr val="tx1"/>
              </a:solidFill>
            </a:rPr>
            <a:t/>
          </a:r>
          <a:endParaRPr lang="zh-CN" b="1" smtClean="0">
            <a:solidFill>
              <a:schemeClr val="tx1"/>
            </a:solidFill>
          </a:endParaRPr>
        </a:p>
      </dgm:t>
    </dgm:pt>
    <dgm:pt modelId="{F06016CF-29F7-4714-B3BD-0E89F3CFFE58}" cxnId="{DC8D0DEA-D890-4823-ABCB-17376D4EE39F}" type="parTrans">
      <dgm:prSet/>
      <dgm:spPr/>
      <dgm:t>
        <a:bodyPr/>
        <a:lstStyle/>
        <a:p>
          <a:endParaRPr lang="zh-CN" altLang="en-US"/>
        </a:p>
      </dgm:t>
    </dgm:pt>
    <dgm:pt modelId="{E65CD8D3-BC35-47A8-AB54-CF045918EFB4}" cxnId="{DC8D0DEA-D890-4823-ABCB-17376D4EE39F}" type="sibTrans">
      <dgm:prSet/>
      <dgm:spPr/>
      <dgm:t>
        <a:bodyPr/>
        <a:lstStyle/>
        <a:p>
          <a:endParaRPr lang="zh-CN" altLang="en-US"/>
        </a:p>
      </dgm:t>
    </dgm:pt>
    <dgm:pt modelId="{F1290C57-556B-4574-83A9-7DE4188A3240}">
      <dgm:prSet phldr="0" custT="0"/>
      <dgm:spPr/>
      <dgm:t>
        <a:bodyPr vert="horz" wrap="square"/>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rtl="0">
            <a:lnSpc>
              <a:spcPct val="100000"/>
            </a:lnSpc>
            <a:spcBef>
              <a:spcPct val="0"/>
            </a:spcBef>
            <a:spcAft>
              <a:spcPct val="35000"/>
            </a:spcAft>
          </a:pPr>
          <a:r>
            <a:rPr lang="en-US" b="1" smtClean="0">
              <a:solidFill>
                <a:schemeClr val="tx1"/>
              </a:solidFill>
            </a:rPr>
            <a:t>7.3 </a:t>
          </a:r>
          <a:r>
            <a:rPr lang="zh-CN" b="1" smtClean="0">
              <a:solidFill>
                <a:schemeClr val="tx1"/>
              </a:solidFill>
            </a:rPr>
            <a:t>二进制数字调制系统的性能比较</a:t>
          </a:r>
          <a:r>
            <a:rPr lang="zh-CN" b="1" smtClean="0">
              <a:solidFill>
                <a:schemeClr val="tx1"/>
              </a:solidFill>
            </a:rPr>
            <a:t/>
          </a:r>
          <a:endParaRPr lang="zh-CN" b="1" smtClean="0">
            <a:solidFill>
              <a:schemeClr val="tx1"/>
            </a:solidFill>
          </a:endParaRPr>
        </a:p>
      </dgm:t>
    </dgm:pt>
    <dgm:pt modelId="{358CFF06-2BA8-49C9-8737-A0F7CDA62231}" cxnId="{500132D0-D72E-40F0-8AAD-15441EF6437C}" type="parTrans">
      <dgm:prSet/>
      <dgm:spPr/>
      <dgm:t>
        <a:bodyPr/>
        <a:lstStyle/>
        <a:p>
          <a:endParaRPr lang="zh-CN" altLang="en-US"/>
        </a:p>
      </dgm:t>
    </dgm:pt>
    <dgm:pt modelId="{4D1C09CC-A72E-4958-BC9A-74B661275458}" cxnId="{500132D0-D72E-40F0-8AAD-15441EF6437C}" type="sibTrans">
      <dgm:prSet/>
      <dgm:spPr/>
      <dgm:t>
        <a:bodyPr/>
        <a:lstStyle/>
        <a:p>
          <a:endParaRPr lang="zh-CN" altLang="en-US"/>
        </a:p>
      </dgm:t>
    </dgm:pt>
    <dgm:pt modelId="{3656C86A-E658-44E3-AEA7-0986D147D72C}">
      <dgm:prSet phldr="0" custT="0"/>
      <dgm:spPr/>
      <dgm:t>
        <a:bodyPr vert="horz" wrap="square"/>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rtl="0">
            <a:lnSpc>
              <a:spcPct val="100000"/>
            </a:lnSpc>
            <a:spcBef>
              <a:spcPct val="0"/>
            </a:spcBef>
            <a:spcAft>
              <a:spcPct val="35000"/>
            </a:spcAft>
          </a:pPr>
          <a:r>
            <a:rPr lang="en-US" b="1" smtClean="0">
              <a:solidFill>
                <a:schemeClr val="tx1"/>
              </a:solidFill>
            </a:rPr>
            <a:t>7.4 </a:t>
          </a:r>
          <a:r>
            <a:rPr lang="zh-CN" b="1" smtClean="0">
              <a:solidFill>
                <a:schemeClr val="tx1"/>
              </a:solidFill>
            </a:rPr>
            <a:t>多进制数字调制系统</a:t>
          </a:r>
          <a:r>
            <a:rPr lang="zh-CN" b="1" smtClean="0">
              <a:solidFill>
                <a:schemeClr val="tx1"/>
              </a:solidFill>
            </a:rPr>
            <a:t/>
          </a:r>
          <a:endParaRPr lang="zh-CN" b="1" smtClean="0">
            <a:solidFill>
              <a:schemeClr val="tx1"/>
            </a:solidFill>
          </a:endParaRPr>
        </a:p>
      </dgm:t>
    </dgm:pt>
    <dgm:pt modelId="{97AA9039-3A55-45AB-A404-A02A7CA48E3F}" cxnId="{3B9FE867-1710-448D-9762-2CE46201C025}" type="parTrans">
      <dgm:prSet/>
      <dgm:spPr/>
      <dgm:t>
        <a:bodyPr/>
        <a:lstStyle/>
        <a:p>
          <a:endParaRPr lang="zh-CN" altLang="en-US"/>
        </a:p>
      </dgm:t>
    </dgm:pt>
    <dgm:pt modelId="{B0D7B40F-3F70-46E8-9B3A-B8AFE8CF1F80}" cxnId="{3B9FE867-1710-448D-9762-2CE46201C025}" type="sibTrans">
      <dgm:prSet/>
      <dgm:spPr/>
      <dgm:t>
        <a:bodyPr/>
        <a:lstStyle/>
        <a:p>
          <a:endParaRPr lang="zh-CN" altLang="en-US"/>
        </a:p>
      </dgm:t>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4">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4">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4">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4">
        <dgm:presLayoutVars>
          <dgm:chMax val="0"/>
          <dgm:bulletEnabled val="1"/>
        </dgm:presLayoutVars>
      </dgm:prSet>
      <dgm:spPr/>
      <dgm:t>
        <a:bodyPr/>
        <a:lstStyle/>
        <a:p>
          <a:endParaRPr lang="zh-CN" altLang="en-US"/>
        </a:p>
      </dgm:t>
    </dgm:pt>
  </dgm:ptLst>
  <dgm:cxnLst>
    <dgm:cxn modelId="{37ED7898-E5B8-4AEE-B744-6D00DBECB168}" srcId="{ECA75A96-4B34-45F0-AC93-19F1FCF4BE60}" destId="{51F34CC8-524F-46BF-8358-B9074C22D087}" srcOrd="0" destOrd="0" parTransId="{D3C42F58-7557-4373-A1F8-140A1EB168EE}" sibTransId="{AC1523A4-9FD6-47B4-A3D3-4CBE4A753BA2}"/>
    <dgm:cxn modelId="{DC8D0DEA-D890-4823-ABCB-17376D4EE39F}" srcId="{ECA75A96-4B34-45F0-AC93-19F1FCF4BE60}" destId="{5CC8A041-45CD-4583-A4A8-9E5D7731621F}" srcOrd="1" destOrd="0" parTransId="{F06016CF-29F7-4714-B3BD-0E89F3CFFE58}" sibTransId="{E65CD8D3-BC35-47A8-AB54-CF045918EFB4}"/>
    <dgm:cxn modelId="{500132D0-D72E-40F0-8AAD-15441EF6437C}" srcId="{ECA75A96-4B34-45F0-AC93-19F1FCF4BE60}" destId="{F1290C57-556B-4574-83A9-7DE4188A3240}" srcOrd="2" destOrd="0" parTransId="{358CFF06-2BA8-49C9-8737-A0F7CDA62231}" sibTransId="{4D1C09CC-A72E-4958-BC9A-74B661275458}"/>
    <dgm:cxn modelId="{3B9FE867-1710-448D-9762-2CE46201C025}" srcId="{ECA75A96-4B34-45F0-AC93-19F1FCF4BE60}" destId="{3656C86A-E658-44E3-AEA7-0986D147D72C}" srcOrd="3" destOrd="0" parTransId="{97AA9039-3A55-45AB-A404-A02A7CA48E3F}" sibTransId="{B0D7B40F-3F70-46E8-9B3A-B8AFE8CF1F80}"/>
    <dgm:cxn modelId="{7010C777-6FBC-4166-B0A6-3CF9774B2911}" type="presOf" srcId="{ECA75A96-4B34-45F0-AC93-19F1FCF4BE60}" destId="{585F700A-5CAB-4152-A75D-F1BA98CCBCDB}" srcOrd="0" destOrd="0" presId="urn:microsoft.com/office/officeart/2005/8/layout/vList2"/>
    <dgm:cxn modelId="{4763BB45-53BC-4867-A0A9-D6D7A5ACC979}" type="presParOf" srcId="{585F700A-5CAB-4152-A75D-F1BA98CCBCDB}" destId="{568B4FA6-0490-4BE0-B285-DC0B3A72E5DB}" srcOrd="0" destOrd="0" presId="urn:microsoft.com/office/officeart/2005/8/layout/vList2"/>
    <dgm:cxn modelId="{61829D00-09F1-458D-89AC-BD03A4D48544}" type="presOf" srcId="{51F34CC8-524F-46BF-8358-B9074C22D087}" destId="{568B4FA6-0490-4BE0-B285-DC0B3A72E5DB}" srcOrd="0" destOrd="0" presId="urn:microsoft.com/office/officeart/2005/8/layout/vList2"/>
    <dgm:cxn modelId="{AE2AB519-5108-4BE0-92AE-7D1B8144FF10}" type="presParOf" srcId="{585F700A-5CAB-4152-A75D-F1BA98CCBCDB}" destId="{7F774166-17F3-40CC-B788-91723BFD5411}" srcOrd="1" destOrd="0" presId="urn:microsoft.com/office/officeart/2005/8/layout/vList2"/>
    <dgm:cxn modelId="{AC80A041-4AA6-44A2-BDD1-C58AE2E7D47A}" type="presParOf" srcId="{585F700A-5CAB-4152-A75D-F1BA98CCBCDB}" destId="{235E3C1E-2181-41DC-A269-E673FDF40B61}" srcOrd="2" destOrd="0" presId="urn:microsoft.com/office/officeart/2005/8/layout/vList2"/>
    <dgm:cxn modelId="{13A72777-CF80-465C-9D7A-69A81AF129D5}" type="presOf" srcId="{5CC8A041-45CD-4583-A4A8-9E5D7731621F}" destId="{235E3C1E-2181-41DC-A269-E673FDF40B61}" srcOrd="0" destOrd="0" presId="urn:microsoft.com/office/officeart/2005/8/layout/vList2"/>
    <dgm:cxn modelId="{48C87600-414C-4607-A0F6-F93569E93560}" type="presParOf" srcId="{585F700A-5CAB-4152-A75D-F1BA98CCBCDB}" destId="{E5F774F0-E8B9-4287-ACD6-E6AE0C3D77AF}" srcOrd="3" destOrd="0" presId="urn:microsoft.com/office/officeart/2005/8/layout/vList2"/>
    <dgm:cxn modelId="{58C75EE1-F15A-4DF7-AD15-05A9746C4CF4}" type="presParOf" srcId="{585F700A-5CAB-4152-A75D-F1BA98CCBCDB}" destId="{FCCB6A61-4679-4F62-B0A8-DC24319EFD1B}" srcOrd="4" destOrd="0" presId="urn:microsoft.com/office/officeart/2005/8/layout/vList2"/>
    <dgm:cxn modelId="{C65F3DAB-D257-40AC-92D8-9662B47350DE}" type="presOf" srcId="{F1290C57-556B-4574-83A9-7DE4188A3240}" destId="{FCCB6A61-4679-4F62-B0A8-DC24319EFD1B}" srcOrd="0" destOrd="0" presId="urn:microsoft.com/office/officeart/2005/8/layout/vList2"/>
    <dgm:cxn modelId="{824BC2BB-7201-4905-9CCB-166C5C0E88B1}" type="presParOf" srcId="{585F700A-5CAB-4152-A75D-F1BA98CCBCDB}" destId="{38257BD4-97BE-4C4E-952A-DC4CC4179AEC}" srcOrd="5" destOrd="0" presId="urn:microsoft.com/office/officeart/2005/8/layout/vList2"/>
    <dgm:cxn modelId="{922C3C7F-2C58-4F7F-AA7E-E76938F3DE91}" type="presParOf" srcId="{585F700A-5CAB-4152-A75D-F1BA98CCBCDB}" destId="{43EA2D75-1F8F-435B-AD7E-D083D3757709}" srcOrd="6" destOrd="0" presId="urn:microsoft.com/office/officeart/2005/8/layout/vList2"/>
    <dgm:cxn modelId="{481577A2-6A6E-45CC-8BBD-254E385973B3}" type="presOf" srcId="{3656C86A-E658-44E3-AEA7-0986D147D72C}" destId="{43EA2D75-1F8F-435B-AD7E-D083D3757709}"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8B4FA6-0490-4BE0-B285-DC0B3A72E5DB}">
      <dsp:nvSpPr>
        <dsp:cNvPr id="0" name=""/>
        <dsp:cNvSpPr/>
      </dsp:nvSpPr>
      <dsp:spPr>
        <a:xfrm>
          <a:off x="0" y="43964"/>
          <a:ext cx="8083550" cy="65403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2.1 </a:t>
          </a:r>
          <a:r>
            <a:rPr lang="zh-CN" sz="2600" kern="1200" smtClean="0"/>
            <a:t>随机过程的基本概念和统计特性</a:t>
          </a:r>
          <a:endParaRPr lang="zh-CN" sz="2600" kern="1200"/>
        </a:p>
      </dsp:txBody>
      <dsp:txXfrm>
        <a:off x="0" y="43964"/>
        <a:ext cx="8083550" cy="654030"/>
      </dsp:txXfrm>
    </dsp:sp>
    <dsp:sp modelId="{235E3C1E-2181-41DC-A269-E673FDF40B61}">
      <dsp:nvSpPr>
        <dsp:cNvPr id="0" name=""/>
        <dsp:cNvSpPr/>
      </dsp:nvSpPr>
      <dsp:spPr>
        <a:xfrm>
          <a:off x="0" y="772874"/>
          <a:ext cx="8083550" cy="654030"/>
        </a:xfrm>
        <a:prstGeom prst="round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2.2 </a:t>
          </a:r>
          <a:r>
            <a:rPr lang="zh-CN" sz="2600" kern="1200" smtClean="0"/>
            <a:t>平稳随机过程</a:t>
          </a:r>
          <a:endParaRPr lang="zh-CN" sz="2600" kern="1200"/>
        </a:p>
      </dsp:txBody>
      <dsp:txXfrm>
        <a:off x="0" y="772874"/>
        <a:ext cx="8083550" cy="654030"/>
      </dsp:txXfrm>
    </dsp:sp>
    <dsp:sp modelId="{FCCB6A61-4679-4F62-B0A8-DC24319EFD1B}">
      <dsp:nvSpPr>
        <dsp:cNvPr id="0" name=""/>
        <dsp:cNvSpPr/>
      </dsp:nvSpPr>
      <dsp:spPr>
        <a:xfrm>
          <a:off x="0" y="1501784"/>
          <a:ext cx="8083550" cy="65403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2.3 </a:t>
          </a:r>
          <a:r>
            <a:rPr lang="zh-CN" sz="2600" kern="1200" smtClean="0"/>
            <a:t>高斯随机过程</a:t>
          </a:r>
          <a:endParaRPr lang="zh-CN" sz="2600" kern="1200"/>
        </a:p>
      </dsp:txBody>
      <dsp:txXfrm>
        <a:off x="0" y="1501784"/>
        <a:ext cx="8083550" cy="654030"/>
      </dsp:txXfrm>
    </dsp:sp>
    <dsp:sp modelId="{43EA2D75-1F8F-435B-AD7E-D083D3757709}">
      <dsp:nvSpPr>
        <dsp:cNvPr id="0" name=""/>
        <dsp:cNvSpPr/>
      </dsp:nvSpPr>
      <dsp:spPr>
        <a:xfrm>
          <a:off x="0" y="2230695"/>
          <a:ext cx="8083550" cy="654030"/>
        </a:xfrm>
        <a:prstGeom prst="round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2.4 </a:t>
          </a:r>
          <a:r>
            <a:rPr lang="zh-CN" sz="2600" kern="1200" smtClean="0"/>
            <a:t>随机过程通过线性系统</a:t>
          </a:r>
          <a:endParaRPr lang="zh-CN" sz="2600" kern="1200"/>
        </a:p>
      </dsp:txBody>
      <dsp:txXfrm>
        <a:off x="0" y="2230695"/>
        <a:ext cx="8083550" cy="654030"/>
      </dsp:txXfrm>
    </dsp:sp>
    <dsp:sp modelId="{FC779992-F92D-46D7-8684-B96FEACA89E5}">
      <dsp:nvSpPr>
        <dsp:cNvPr id="0" name=""/>
        <dsp:cNvSpPr/>
      </dsp:nvSpPr>
      <dsp:spPr>
        <a:xfrm>
          <a:off x="0" y="2959605"/>
          <a:ext cx="8083550" cy="65403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2.5 </a:t>
          </a:r>
          <a:r>
            <a:rPr lang="zh-CN" sz="2600" kern="1200" smtClean="0"/>
            <a:t>窄带随机过程</a:t>
          </a:r>
          <a:endParaRPr lang="zh-CN" sz="2600" kern="1200"/>
        </a:p>
      </dsp:txBody>
      <dsp:txXfrm>
        <a:off x="0" y="2959605"/>
        <a:ext cx="8083550" cy="654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2.wmf"/><Relationship Id="rId1" Type="http://schemas.openxmlformats.org/officeDocument/2006/relationships/image" Target="../media/image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81.wmf"/><Relationship Id="rId1"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59.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65.vml.rels><?xml version="1.0" encoding="UTF-8" standalone="yes"?>
<Relationships xmlns="http://schemas.openxmlformats.org/package/2006/relationships"><Relationship Id="rId9" Type="http://schemas.openxmlformats.org/officeDocument/2006/relationships/image" Target="../media/image132.wmf"/><Relationship Id="rId8" Type="http://schemas.openxmlformats.org/officeDocument/2006/relationships/image" Target="../media/image131.wmf"/><Relationship Id="rId7" Type="http://schemas.openxmlformats.org/officeDocument/2006/relationships/image" Target="../media/image130.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2" Type="http://schemas.openxmlformats.org/officeDocument/2006/relationships/image" Target="../media/image135.wmf"/><Relationship Id="rId11" Type="http://schemas.openxmlformats.org/officeDocument/2006/relationships/image" Target="../media/image134.wmf"/><Relationship Id="rId10" Type="http://schemas.openxmlformats.org/officeDocument/2006/relationships/image" Target="../media/image133.wmf"/><Relationship Id="rId1" Type="http://schemas.openxmlformats.org/officeDocument/2006/relationships/image" Target="../media/image12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85.vml.rels><?xml version="1.0" encoding="UTF-8" standalone="yes"?>
<Relationships xmlns="http://schemas.openxmlformats.org/package/2006/relationships"><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36498-2B80-4D5E-BFED-BF0639E789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89142-AAC7-4396-B46D-BEC51A5542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幻灯片图像占位符 1"/>
          <p:cNvSpPr>
            <a:spLocks noGrp="1" noRot="1" noChangeAspect="1" noTextEdit="1"/>
          </p:cNvSpPr>
          <p:nvPr>
            <p:ph type="sldImg"/>
          </p:nvPr>
        </p:nvSpPr>
        <p:spPr/>
      </p:sp>
      <p:sp>
        <p:nvSpPr>
          <p:cNvPr id="1351683" name="备注占位符 2"/>
          <p:cNvSpPr>
            <a:spLocks noGrp="1"/>
          </p:cNvSpPr>
          <p:nvPr>
            <p:ph type="body" idx="1"/>
          </p:nvPr>
        </p:nvSpPr>
        <p:spPr>
          <a:noFill/>
        </p:spPr>
        <p:txBody>
          <a:bodyPr/>
          <a:lstStyle/>
          <a:p>
            <a:endParaRPr lang="zh-CN" altLang="en-US" smtClean="0"/>
          </a:p>
        </p:txBody>
      </p:sp>
      <p:sp>
        <p:nvSpPr>
          <p:cNvPr id="1351684" name="灯片编号占位符 3"/>
          <p:cNvSpPr>
            <a:spLocks noGrp="1"/>
          </p:cNvSpPr>
          <p:nvPr>
            <p:ph type="sldNum" sz="quarter" idx="5"/>
          </p:nvPr>
        </p:nvSpPr>
        <p:spPr>
          <a:noFill/>
        </p:spPr>
        <p:txBody>
          <a:bodyPr/>
          <a:lstStyle/>
          <a:p>
            <a:fld id="{F151D23B-5696-4C17-A4BF-F0FB1A910A14}"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27100" y="214313"/>
            <a:ext cx="6010275" cy="6643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11750" y="1179513"/>
            <a:ext cx="4032250" cy="2762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111750" y="4094163"/>
            <a:ext cx="4032250" cy="2763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7" name="Rectangle 12"/>
          <p:cNvSpPr>
            <a:spLocks noGrp="1" noChangeArrowheads="1"/>
          </p:cNvSpPr>
          <p:nvPr>
            <p:ph type="ftr" sz="quarter" idx="11"/>
          </p:nvPr>
        </p:nvSpPr>
        <p:spPr/>
        <p:txBody>
          <a:bodyPr/>
          <a:lstStyle>
            <a:lvl1pPr>
              <a:defRPr/>
            </a:lvl1pPr>
          </a:lstStyle>
          <a:p>
            <a:endParaRPr lang="zh-CN" altLang="en-US"/>
          </a:p>
        </p:txBody>
      </p:sp>
      <p:sp>
        <p:nvSpPr>
          <p:cNvPr id="8"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88"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kumimoji="1" lang="zh-CN" altLang="zh-CN" sz="2400"/>
          </a:p>
        </p:txBody>
      </p:sp>
      <p:grpSp>
        <p:nvGrpSpPr>
          <p:cNvPr id="2" name="Group 14"/>
          <p:cNvGrpSpPr/>
          <p:nvPr/>
        </p:nvGrpSpPr>
        <p:grpSpPr bwMode="auto">
          <a:xfrm>
            <a:off x="0" y="368300"/>
            <a:ext cx="8542338" cy="1052513"/>
            <a:chOff x="80" y="629"/>
            <a:chExt cx="5381" cy="663"/>
          </a:xfrm>
        </p:grpSpPr>
        <p:sp>
          <p:nvSpPr>
            <p:cNvPr id="16386"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kumimoji="1" lang="zh-CN" altLang="zh-CN" sz="2400"/>
            </a:p>
          </p:txBody>
        </p:sp>
        <p:sp>
          <p:nvSpPr>
            <p:cNvPr id="1638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90"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sz="2400"/>
            </a:p>
          </p:txBody>
        </p:sp>
        <p:sp>
          <p:nvSpPr>
            <p:cNvPr id="16391" name="Rectangle 7"/>
            <p:cNvSpPr>
              <a:spLocks noChangeArrowheads="1"/>
            </p:cNvSpPr>
            <p:nvPr/>
          </p:nvSpPr>
          <p:spPr bwMode="gray">
            <a:xfrm>
              <a:off x="470" y="629"/>
              <a:ext cx="20" cy="663"/>
            </a:xfrm>
            <a:prstGeom prst="rect">
              <a:avLst/>
            </a:prstGeom>
            <a:solidFill>
              <a:schemeClr val="bg2"/>
            </a:solidFill>
            <a:ln w="9525">
              <a:noFill/>
              <a:miter lim="800000"/>
            </a:ln>
            <a:effectLst/>
          </p:spPr>
          <p:txBody>
            <a:bodyPr wrap="none" anchor="ctr"/>
            <a:lstStyle/>
            <a:p>
              <a:pPr algn="ctr">
                <a:defRPr/>
              </a:pPr>
              <a:endParaRPr kumimoji="1" lang="zh-CN" altLang="zh-CN" sz="2400"/>
            </a:p>
          </p:txBody>
        </p:sp>
        <p:sp>
          <p:nvSpPr>
            <p:cNvPr id="1639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sz="2400"/>
            </a:p>
          </p:txBody>
        </p:sp>
      </p:grpSp>
      <p:sp>
        <p:nvSpPr>
          <p:cNvPr id="712709" name="Rectangle 9"/>
          <p:cNvSpPr>
            <a:spLocks noGrp="1" noChangeArrowheads="1"/>
          </p:cNvSpPr>
          <p:nvPr>
            <p:ph type="title"/>
          </p:nvPr>
        </p:nvSpPr>
        <p:spPr bwMode="auto">
          <a:xfrm>
            <a:off x="1150938" y="214313"/>
            <a:ext cx="7793037" cy="919162"/>
          </a:xfrm>
          <a:prstGeom prst="rect">
            <a:avLst/>
          </a:prstGeom>
          <a:noFill/>
          <a:ln w="9525">
            <a:noFill/>
            <a:miter lim="800000"/>
          </a:ln>
        </p:spPr>
        <p:txBody>
          <a:bodyPr vert="horz" wrap="square" lIns="91440" tIns="45720" rIns="91440" bIns="45720" numCol="1" anchor="b" anchorCtr="0" compatLnSpc="1"/>
          <a:lstStyle/>
          <a:p>
            <a:pPr lvl="0"/>
            <a:r>
              <a:rPr lang="zh-CN" altLang="en-US" smtClean="0"/>
              <a:t>通信原理</a:t>
            </a:r>
            <a:r>
              <a:rPr lang="en-US" altLang="zh-CN" smtClean="0"/>
              <a:t>(</a:t>
            </a:r>
            <a:r>
              <a:rPr lang="zh-CN" altLang="en-US" smtClean="0"/>
              <a:t>第</a:t>
            </a:r>
            <a:r>
              <a:rPr lang="en-US" altLang="zh-CN" smtClean="0"/>
              <a:t>6</a:t>
            </a:r>
            <a:r>
              <a:rPr lang="zh-CN" altLang="en-US" smtClean="0"/>
              <a:t>版</a:t>
            </a:r>
            <a:r>
              <a:rPr lang="en-US" altLang="zh-CN" smtClean="0"/>
              <a:t>)</a:t>
            </a:r>
            <a:endParaRPr lang="en-US" altLang="zh-CN" smtClean="0"/>
          </a:p>
        </p:txBody>
      </p:sp>
      <p:sp>
        <p:nvSpPr>
          <p:cNvPr id="712710" name="Rectangle 10"/>
          <p:cNvSpPr>
            <a:spLocks noGrp="1" noChangeArrowheads="1"/>
          </p:cNvSpPr>
          <p:nvPr>
            <p:ph type="body" idx="1"/>
          </p:nvPr>
        </p:nvSpPr>
        <p:spPr bwMode="auto">
          <a:xfrm>
            <a:off x="927100" y="1179513"/>
            <a:ext cx="8216900" cy="56784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fld id="{530820CF-B880-4189-942D-D702A7CBA730}" type="datetimeFigureOut">
              <a:rPr lang="zh-CN" altLang="en-US" smtClean="0"/>
            </a:fld>
            <a:endParaRPr lang="zh-CN" altLang="en-US"/>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zh-CN" altLang="en-US"/>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9.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6" Type="http://schemas.openxmlformats.org/officeDocument/2006/relationships/vmlDrawing" Target="../drawings/vmlDrawing81.vml"/><Relationship Id="rId5" Type="http://schemas.openxmlformats.org/officeDocument/2006/relationships/slideLayout" Target="../slideLayouts/slideLayout2.xml"/><Relationship Id="rId4" Type="http://schemas.openxmlformats.org/officeDocument/2006/relationships/image" Target="../media/image156.wmf"/><Relationship Id="rId3" Type="http://schemas.openxmlformats.org/officeDocument/2006/relationships/oleObject" Target="../embeddings/oleObject160.bin"/><Relationship Id="rId2" Type="http://schemas.openxmlformats.org/officeDocument/2006/relationships/image" Target="../media/image155.wmf"/><Relationship Id="rId1" Type="http://schemas.openxmlformats.org/officeDocument/2006/relationships/oleObject" Target="../embeddings/oleObject159.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82.vml"/><Relationship Id="rId3" Type="http://schemas.openxmlformats.org/officeDocument/2006/relationships/slideLayout" Target="../slideLayouts/slideLayout2.xml"/><Relationship Id="rId2" Type="http://schemas.openxmlformats.org/officeDocument/2006/relationships/image" Target="../media/image157.wmf"/><Relationship Id="rId1" Type="http://schemas.openxmlformats.org/officeDocument/2006/relationships/oleObject" Target="../embeddings/oleObject161.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83.vml"/><Relationship Id="rId3" Type="http://schemas.openxmlformats.org/officeDocument/2006/relationships/slideLayout" Target="../slideLayouts/slideLayout2.xml"/><Relationship Id="rId2" Type="http://schemas.openxmlformats.org/officeDocument/2006/relationships/image" Target="../media/image158.wmf"/><Relationship Id="rId1" Type="http://schemas.openxmlformats.org/officeDocument/2006/relationships/oleObject" Target="../embeddings/oleObject162.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84.vml"/><Relationship Id="rId3" Type="http://schemas.openxmlformats.org/officeDocument/2006/relationships/slideLayout" Target="../slideLayouts/slideLayout2.xml"/><Relationship Id="rId2" Type="http://schemas.openxmlformats.org/officeDocument/2006/relationships/image" Target="../media/image159.wmf"/><Relationship Id="rId1" Type="http://schemas.openxmlformats.org/officeDocument/2006/relationships/oleObject" Target="../embeddings/oleObject163.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9" Type="http://schemas.openxmlformats.org/officeDocument/2006/relationships/oleObject" Target="../embeddings/oleObject168.bin"/><Relationship Id="rId8" Type="http://schemas.openxmlformats.org/officeDocument/2006/relationships/image" Target="../media/image163.wmf"/><Relationship Id="rId7" Type="http://schemas.openxmlformats.org/officeDocument/2006/relationships/oleObject" Target="../embeddings/oleObject167.bin"/><Relationship Id="rId6" Type="http://schemas.openxmlformats.org/officeDocument/2006/relationships/image" Target="../media/image162.wmf"/><Relationship Id="rId5" Type="http://schemas.openxmlformats.org/officeDocument/2006/relationships/oleObject" Target="../embeddings/oleObject166.bin"/><Relationship Id="rId4" Type="http://schemas.openxmlformats.org/officeDocument/2006/relationships/image" Target="../media/image161.wmf"/><Relationship Id="rId3" Type="http://schemas.openxmlformats.org/officeDocument/2006/relationships/oleObject" Target="../embeddings/oleObject165.bin"/><Relationship Id="rId2" Type="http://schemas.openxmlformats.org/officeDocument/2006/relationships/image" Target="../media/image160.wmf"/><Relationship Id="rId16" Type="http://schemas.openxmlformats.org/officeDocument/2006/relationships/vmlDrawing" Target="../drawings/vmlDrawing85.vml"/><Relationship Id="rId15" Type="http://schemas.openxmlformats.org/officeDocument/2006/relationships/slideLayout" Target="../slideLayouts/slideLayout2.xml"/><Relationship Id="rId14" Type="http://schemas.openxmlformats.org/officeDocument/2006/relationships/image" Target="../media/image166.wmf"/><Relationship Id="rId13" Type="http://schemas.openxmlformats.org/officeDocument/2006/relationships/oleObject" Target="../embeddings/oleObject170.bin"/><Relationship Id="rId12" Type="http://schemas.openxmlformats.org/officeDocument/2006/relationships/image" Target="../media/image165.wmf"/><Relationship Id="rId11" Type="http://schemas.openxmlformats.org/officeDocument/2006/relationships/oleObject" Target="../embeddings/oleObject169.bin"/><Relationship Id="rId10" Type="http://schemas.openxmlformats.org/officeDocument/2006/relationships/image" Target="../media/image164.wmf"/><Relationship Id="rId1" Type="http://schemas.openxmlformats.org/officeDocument/2006/relationships/oleObject" Target="../embeddings/oleObject164.bin"/></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86.vml"/><Relationship Id="rId3" Type="http://schemas.openxmlformats.org/officeDocument/2006/relationships/slideLayout" Target="../slideLayouts/slideLayout2.xml"/><Relationship Id="rId2" Type="http://schemas.openxmlformats.org/officeDocument/2006/relationships/image" Target="../media/image167.wmf"/><Relationship Id="rId1" Type="http://schemas.openxmlformats.org/officeDocument/2006/relationships/oleObject" Target="../embeddings/oleObject171.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5.wmf"/><Relationship Id="rId7" Type="http://schemas.openxmlformats.org/officeDocument/2006/relationships/oleObject" Target="../embeddings/oleObject26.bin"/><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 Id="rId3" Type="http://schemas.openxmlformats.org/officeDocument/2006/relationships/oleObject" Target="../embeddings/oleObject24.bin"/><Relationship Id="rId2" Type="http://schemas.openxmlformats.org/officeDocument/2006/relationships/image" Target="../media/image22.wmf"/><Relationship Id="rId14" Type="http://schemas.openxmlformats.org/officeDocument/2006/relationships/vmlDrawing" Target="../drawings/vmlDrawing13.vml"/><Relationship Id="rId13" Type="http://schemas.openxmlformats.org/officeDocument/2006/relationships/slideLayout" Target="../slideLayouts/slideLayout2.xml"/><Relationship Id="rId12" Type="http://schemas.openxmlformats.org/officeDocument/2006/relationships/image" Target="../media/image27.wmf"/><Relationship Id="rId11" Type="http://schemas.openxmlformats.org/officeDocument/2006/relationships/oleObject" Target="../embeddings/oleObject28.bin"/><Relationship Id="rId10" Type="http://schemas.openxmlformats.org/officeDocument/2006/relationships/image" Target="../media/image26.wmf"/><Relationship Id="rId1"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34.bin"/><Relationship Id="rId2" Type="http://schemas.openxmlformats.org/officeDocument/2006/relationships/image" Target="../media/image33.wmf"/><Relationship Id="rId1"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3" Type="http://schemas.openxmlformats.org/officeDocument/2006/relationships/oleObject" Target="../embeddings/oleObject36.bin"/><Relationship Id="rId2" Type="http://schemas.openxmlformats.org/officeDocument/2006/relationships/image" Target="../media/image35.wmf"/><Relationship Id="rId1"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41.bin"/><Relationship Id="rId4" Type="http://schemas.openxmlformats.org/officeDocument/2006/relationships/image" Target="../media/image41.wmf"/><Relationship Id="rId3" Type="http://schemas.openxmlformats.org/officeDocument/2006/relationships/oleObject" Target="../embeddings/oleObject40.bin"/><Relationship Id="rId2" Type="http://schemas.openxmlformats.org/officeDocument/2006/relationships/image" Target="../media/image40.wmf"/><Relationship Id="rId1"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5.wmf"/><Relationship Id="rId3" Type="http://schemas.openxmlformats.org/officeDocument/2006/relationships/oleObject" Target="../embeddings/oleObject43.bin"/><Relationship Id="rId2" Type="http://schemas.openxmlformats.org/officeDocument/2006/relationships/image" Target="../media/image43.wmf"/><Relationship Id="rId1"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47.bin"/><Relationship Id="rId2" Type="http://schemas.openxmlformats.org/officeDocument/2006/relationships/image" Target="../media/image46.wmf"/><Relationship Id="rId1"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49.wmf"/><Relationship Id="rId3" Type="http://schemas.openxmlformats.org/officeDocument/2006/relationships/oleObject" Target="../embeddings/oleObject49.bin"/><Relationship Id="rId2" Type="http://schemas.openxmlformats.org/officeDocument/2006/relationships/image" Target="../media/image48.wmf"/><Relationship Id="rId1"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52.bin"/><Relationship Id="rId4" Type="http://schemas.openxmlformats.org/officeDocument/2006/relationships/image" Target="../media/image42.wmf"/><Relationship Id="rId3" Type="http://schemas.openxmlformats.org/officeDocument/2006/relationships/oleObject" Target="../embeddings/oleObject51.bin"/><Relationship Id="rId2" Type="http://schemas.openxmlformats.org/officeDocument/2006/relationships/image" Target="../media/image4.wmf"/><Relationship Id="rId1"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54.bin"/><Relationship Id="rId2" Type="http://schemas.openxmlformats.org/officeDocument/2006/relationships/image" Target="../media/image51.wmf"/><Relationship Id="rId1"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53.emf"/><Relationship Id="rId1"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6.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58.bin"/><Relationship Id="rId2" Type="http://schemas.openxmlformats.org/officeDocument/2006/relationships/image" Target="../media/image55.wmf"/><Relationship Id="rId1" Type="http://schemas.openxmlformats.org/officeDocument/2006/relationships/oleObject" Target="../embeddings/oleObject57.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60.bin"/><Relationship Id="rId2" Type="http://schemas.openxmlformats.org/officeDocument/2006/relationships/image" Target="../media/image56.wmf"/><Relationship Id="rId1" Type="http://schemas.openxmlformats.org/officeDocument/2006/relationships/oleObject" Target="../embeddings/oleObject59.bin"/></Relationships>
</file>

<file path=ppt/slides/_rels/slide33.xml.rels><?xml version="1.0" encoding="UTF-8" standalone="yes"?>
<Relationships xmlns="http://schemas.openxmlformats.org/package/2006/relationships"><Relationship Id="rId7" Type="http://schemas.openxmlformats.org/officeDocument/2006/relationships/vmlDrawing" Target="../drawings/vmlDrawing32.vml"/><Relationship Id="rId6" Type="http://schemas.openxmlformats.org/officeDocument/2006/relationships/slideLayout" Target="../slideLayouts/slideLayout2.xml"/><Relationship Id="rId5" Type="http://schemas.openxmlformats.org/officeDocument/2006/relationships/oleObject" Target="../embeddings/oleObject63.bin"/><Relationship Id="rId4" Type="http://schemas.openxmlformats.org/officeDocument/2006/relationships/image" Target="../media/image59.wmf"/><Relationship Id="rId3" Type="http://schemas.openxmlformats.org/officeDocument/2006/relationships/oleObject" Target="../embeddings/oleObject62.bin"/><Relationship Id="rId2" Type="http://schemas.openxmlformats.org/officeDocument/2006/relationships/image" Target="../media/image58.wmf"/><Relationship Id="rId1" Type="http://schemas.openxmlformats.org/officeDocument/2006/relationships/oleObject" Target="../embeddings/oleObject61.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60.emf"/><Relationship Id="rId1" Type="http://schemas.openxmlformats.org/officeDocument/2006/relationships/oleObject" Target="../embeddings/oleObject64.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2.xml"/><Relationship Id="rId6" Type="http://schemas.openxmlformats.org/officeDocument/2006/relationships/image" Target="../media/image63.wmf"/><Relationship Id="rId5" Type="http://schemas.openxmlformats.org/officeDocument/2006/relationships/oleObject" Target="../embeddings/oleObject67.bin"/><Relationship Id="rId4" Type="http://schemas.openxmlformats.org/officeDocument/2006/relationships/image" Target="../media/image62.wmf"/><Relationship Id="rId3" Type="http://schemas.openxmlformats.org/officeDocument/2006/relationships/oleObject" Target="../embeddings/oleObject66.bin"/><Relationship Id="rId2" Type="http://schemas.openxmlformats.org/officeDocument/2006/relationships/image" Target="../media/image61.wmf"/><Relationship Id="rId1" Type="http://schemas.openxmlformats.org/officeDocument/2006/relationships/oleObject" Target="../embeddings/oleObject6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65.wmf"/><Relationship Id="rId3" Type="http://schemas.openxmlformats.org/officeDocument/2006/relationships/oleObject" Target="../embeddings/oleObject69.bin"/><Relationship Id="rId2" Type="http://schemas.openxmlformats.org/officeDocument/2006/relationships/image" Target="../media/image64.emf"/><Relationship Id="rId1" Type="http://schemas.openxmlformats.org/officeDocument/2006/relationships/oleObject" Target="../embeddings/oleObject68.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67.emf"/><Relationship Id="rId3" Type="http://schemas.openxmlformats.org/officeDocument/2006/relationships/oleObject" Target="../embeddings/oleObject71.bin"/><Relationship Id="rId2" Type="http://schemas.openxmlformats.org/officeDocument/2006/relationships/image" Target="../media/image66.wmf"/><Relationship Id="rId1" Type="http://schemas.openxmlformats.org/officeDocument/2006/relationships/oleObject" Target="../embeddings/oleObject7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72.bin"/></Relationships>
</file>

<file path=ppt/slides/_rels/slide4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69.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slideLayout" Target="../slideLayouts/slideLayout7.xml"/><Relationship Id="rId14" Type="http://schemas.openxmlformats.org/officeDocument/2006/relationships/tags" Target="../tags/tag30.xml"/><Relationship Id="rId13" Type="http://schemas.openxmlformats.org/officeDocument/2006/relationships/image" Target="../media/image69.png"/><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75.bin"/><Relationship Id="rId2" Type="http://schemas.openxmlformats.org/officeDocument/2006/relationships/image" Target="../media/image72.wmf"/><Relationship Id="rId1" Type="http://schemas.openxmlformats.org/officeDocument/2006/relationships/oleObject" Target="../embeddings/oleObject74.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76.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76.wmf"/><Relationship Id="rId3" Type="http://schemas.openxmlformats.org/officeDocument/2006/relationships/oleObject" Target="../embeddings/oleObject78.bin"/><Relationship Id="rId2" Type="http://schemas.openxmlformats.org/officeDocument/2006/relationships/image" Target="../media/image75.wmf"/><Relationship Id="rId1" Type="http://schemas.openxmlformats.org/officeDocument/2006/relationships/oleObject" Target="../embeddings/oleObject7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79.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80.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wmf"/><Relationship Id="rId7" Type="http://schemas.openxmlformats.org/officeDocument/2006/relationships/oleObject" Target="../embeddings/oleObject84.bin"/><Relationship Id="rId6" Type="http://schemas.openxmlformats.org/officeDocument/2006/relationships/image" Target="../media/image81.wmf"/><Relationship Id="rId5" Type="http://schemas.openxmlformats.org/officeDocument/2006/relationships/oleObject" Target="../embeddings/oleObject83.bin"/><Relationship Id="rId4" Type="http://schemas.openxmlformats.org/officeDocument/2006/relationships/image" Target="../media/image80.wmf"/><Relationship Id="rId3" Type="http://schemas.openxmlformats.org/officeDocument/2006/relationships/oleObject" Target="../embeddings/oleObject82.bin"/><Relationship Id="rId2" Type="http://schemas.openxmlformats.org/officeDocument/2006/relationships/image" Target="../media/image79.wmf"/><Relationship Id="rId10" Type="http://schemas.openxmlformats.org/officeDocument/2006/relationships/vmlDrawing" Target="../drawings/vmlDrawing44.vml"/><Relationship Id="rId1" Type="http://schemas.openxmlformats.org/officeDocument/2006/relationships/oleObject" Target="../embeddings/oleObject81.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2.xml"/><Relationship Id="rId2" Type="http://schemas.openxmlformats.org/officeDocument/2006/relationships/image" Target="../media/image83.wmf"/><Relationship Id="rId1" Type="http://schemas.openxmlformats.org/officeDocument/2006/relationships/oleObject" Target="../embeddings/oleObject85.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7.wmf"/><Relationship Id="rId7" Type="http://schemas.openxmlformats.org/officeDocument/2006/relationships/oleObject" Target="../embeddings/oleObject89.bin"/><Relationship Id="rId6" Type="http://schemas.openxmlformats.org/officeDocument/2006/relationships/image" Target="../media/image86.wmf"/><Relationship Id="rId5" Type="http://schemas.openxmlformats.org/officeDocument/2006/relationships/oleObject" Target="../embeddings/oleObject88.bin"/><Relationship Id="rId4" Type="http://schemas.openxmlformats.org/officeDocument/2006/relationships/image" Target="../media/image85.wmf"/><Relationship Id="rId3" Type="http://schemas.openxmlformats.org/officeDocument/2006/relationships/oleObject" Target="../embeddings/oleObject87.bin"/><Relationship Id="rId2" Type="http://schemas.openxmlformats.org/officeDocument/2006/relationships/image" Target="../media/image84.wmf"/><Relationship Id="rId10" Type="http://schemas.openxmlformats.org/officeDocument/2006/relationships/vmlDrawing" Target="../drawings/vmlDrawing46.vml"/><Relationship Id="rId1" Type="http://schemas.openxmlformats.org/officeDocument/2006/relationships/oleObject" Target="../embeddings/oleObject86.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89.wmf"/><Relationship Id="rId3" Type="http://schemas.openxmlformats.org/officeDocument/2006/relationships/oleObject" Target="../embeddings/oleObject91.bin"/><Relationship Id="rId2" Type="http://schemas.openxmlformats.org/officeDocument/2006/relationships/image" Target="../media/image88.wmf"/><Relationship Id="rId1" Type="http://schemas.openxmlformats.org/officeDocument/2006/relationships/oleObject" Target="../embeddings/oleObject90.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2.xml"/><Relationship Id="rId2" Type="http://schemas.openxmlformats.org/officeDocument/2006/relationships/image" Target="../media/image90.wmf"/><Relationship Id="rId1" Type="http://schemas.openxmlformats.org/officeDocument/2006/relationships/oleObject" Target="../embeddings/oleObject92.bin"/></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2.xml"/><Relationship Id="rId6" Type="http://schemas.openxmlformats.org/officeDocument/2006/relationships/image" Target="../media/image92.wmf"/><Relationship Id="rId5" Type="http://schemas.openxmlformats.org/officeDocument/2006/relationships/oleObject" Target="../embeddings/oleObject95.bin"/><Relationship Id="rId4" Type="http://schemas.openxmlformats.org/officeDocument/2006/relationships/image" Target="../media/image81.wmf"/><Relationship Id="rId3" Type="http://schemas.openxmlformats.org/officeDocument/2006/relationships/oleObject" Target="../embeddings/oleObject94.bin"/><Relationship Id="rId2" Type="http://schemas.openxmlformats.org/officeDocument/2006/relationships/image" Target="../media/image91.wmf"/><Relationship Id="rId1" Type="http://schemas.openxmlformats.org/officeDocument/2006/relationships/oleObject" Target="../embeddings/oleObject9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50.vml"/><Relationship Id="rId5" Type="http://schemas.openxmlformats.org/officeDocument/2006/relationships/slideLayout" Target="../slideLayouts/slideLayout2.xml"/><Relationship Id="rId4" Type="http://schemas.openxmlformats.org/officeDocument/2006/relationships/image" Target="../media/image94.wmf"/><Relationship Id="rId3" Type="http://schemas.openxmlformats.org/officeDocument/2006/relationships/oleObject" Target="../embeddings/oleObject97.bin"/><Relationship Id="rId2" Type="http://schemas.openxmlformats.org/officeDocument/2006/relationships/image" Target="../media/image93.wmf"/><Relationship Id="rId1" Type="http://schemas.openxmlformats.org/officeDocument/2006/relationships/oleObject" Target="../embeddings/oleObject9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2.xml"/><Relationship Id="rId2" Type="http://schemas.openxmlformats.org/officeDocument/2006/relationships/image" Target="../media/image95.wmf"/><Relationship Id="rId1" Type="http://schemas.openxmlformats.org/officeDocument/2006/relationships/oleObject" Target="../embeddings/oleObject98.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52.vml"/><Relationship Id="rId5" Type="http://schemas.openxmlformats.org/officeDocument/2006/relationships/slideLayout" Target="../slideLayouts/slideLayout2.xml"/><Relationship Id="rId4" Type="http://schemas.openxmlformats.org/officeDocument/2006/relationships/image" Target="../media/image97.wmf"/><Relationship Id="rId3" Type="http://schemas.openxmlformats.org/officeDocument/2006/relationships/oleObject" Target="../embeddings/oleObject100.bin"/><Relationship Id="rId2" Type="http://schemas.openxmlformats.org/officeDocument/2006/relationships/image" Target="../media/image96.wmf"/><Relationship Id="rId1" Type="http://schemas.openxmlformats.org/officeDocument/2006/relationships/oleObject" Target="../embeddings/oleObject99.bin"/></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2.xml"/><Relationship Id="rId6" Type="http://schemas.openxmlformats.org/officeDocument/2006/relationships/image" Target="../media/image100.wmf"/><Relationship Id="rId5" Type="http://schemas.openxmlformats.org/officeDocument/2006/relationships/oleObject" Target="../embeddings/oleObject103.bin"/><Relationship Id="rId4" Type="http://schemas.openxmlformats.org/officeDocument/2006/relationships/image" Target="../media/image99.wmf"/><Relationship Id="rId3" Type="http://schemas.openxmlformats.org/officeDocument/2006/relationships/oleObject" Target="../embeddings/oleObject102.bin"/><Relationship Id="rId2" Type="http://schemas.openxmlformats.org/officeDocument/2006/relationships/image" Target="../media/image98.wmf"/><Relationship Id="rId1" Type="http://schemas.openxmlformats.org/officeDocument/2006/relationships/oleObject" Target="../embeddings/oleObject101.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54.vml"/><Relationship Id="rId5" Type="http://schemas.openxmlformats.org/officeDocument/2006/relationships/slideLayout" Target="../slideLayouts/slideLayout2.xml"/><Relationship Id="rId4" Type="http://schemas.openxmlformats.org/officeDocument/2006/relationships/image" Target="../media/image102.wmf"/><Relationship Id="rId3" Type="http://schemas.openxmlformats.org/officeDocument/2006/relationships/oleObject" Target="../embeddings/oleObject105.bin"/><Relationship Id="rId2" Type="http://schemas.openxmlformats.org/officeDocument/2006/relationships/image" Target="../media/image101.wmf"/><Relationship Id="rId1" Type="http://schemas.openxmlformats.org/officeDocument/2006/relationships/oleObject" Target="../embeddings/oleObject104.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6.wmf"/><Relationship Id="rId7" Type="http://schemas.openxmlformats.org/officeDocument/2006/relationships/oleObject" Target="../embeddings/oleObject109.bin"/><Relationship Id="rId6" Type="http://schemas.openxmlformats.org/officeDocument/2006/relationships/image" Target="../media/image105.wmf"/><Relationship Id="rId5" Type="http://schemas.openxmlformats.org/officeDocument/2006/relationships/oleObject" Target="../embeddings/oleObject108.bin"/><Relationship Id="rId4" Type="http://schemas.openxmlformats.org/officeDocument/2006/relationships/image" Target="../media/image104.wmf"/><Relationship Id="rId3" Type="http://schemas.openxmlformats.org/officeDocument/2006/relationships/oleObject" Target="../embeddings/oleObject107.bin"/><Relationship Id="rId2" Type="http://schemas.openxmlformats.org/officeDocument/2006/relationships/image" Target="../media/image103.wmf"/><Relationship Id="rId14" Type="http://schemas.openxmlformats.org/officeDocument/2006/relationships/vmlDrawing" Target="../drawings/vmlDrawing55.vml"/><Relationship Id="rId13" Type="http://schemas.openxmlformats.org/officeDocument/2006/relationships/slideLayout" Target="../slideLayouts/slideLayout2.xml"/><Relationship Id="rId12" Type="http://schemas.openxmlformats.org/officeDocument/2006/relationships/image" Target="../media/image108.wmf"/><Relationship Id="rId11" Type="http://schemas.openxmlformats.org/officeDocument/2006/relationships/oleObject" Target="../embeddings/oleObject111.bin"/><Relationship Id="rId10" Type="http://schemas.openxmlformats.org/officeDocument/2006/relationships/image" Target="../media/image107.wmf"/><Relationship Id="rId1" Type="http://schemas.openxmlformats.org/officeDocument/2006/relationships/oleObject" Target="../embeddings/oleObject106.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110.wmf"/><Relationship Id="rId1" Type="http://schemas.openxmlformats.org/officeDocument/2006/relationships/oleObject" Target="../embeddings/oleObject11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2.xml"/><Relationship Id="rId2" Type="http://schemas.openxmlformats.org/officeDocument/2006/relationships/image" Target="../media/image111.wmf"/><Relationship Id="rId1" Type="http://schemas.openxmlformats.org/officeDocument/2006/relationships/oleObject" Target="../embeddings/oleObject113.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112.wmf"/><Relationship Id="rId1" Type="http://schemas.openxmlformats.org/officeDocument/2006/relationships/oleObject" Target="../embeddings/oleObject114.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59.vml"/><Relationship Id="rId5" Type="http://schemas.openxmlformats.org/officeDocument/2006/relationships/slideLayout" Target="../slideLayouts/slideLayout2.xml"/><Relationship Id="rId4" Type="http://schemas.openxmlformats.org/officeDocument/2006/relationships/image" Target="../media/image114.wmf"/><Relationship Id="rId3" Type="http://schemas.openxmlformats.org/officeDocument/2006/relationships/oleObject" Target="../embeddings/oleObject116.bin"/><Relationship Id="rId2" Type="http://schemas.openxmlformats.org/officeDocument/2006/relationships/image" Target="../media/image113.wmf"/><Relationship Id="rId1" Type="http://schemas.openxmlformats.org/officeDocument/2006/relationships/oleObject" Target="../embeddings/oleObject115.bin"/></Relationships>
</file>

<file path=ppt/slides/_rels/slide76.xml.rels><?xml version="1.0" encoding="UTF-8" standalone="yes"?>
<Relationships xmlns="http://schemas.openxmlformats.org/package/2006/relationships"><Relationship Id="rId8" Type="http://schemas.openxmlformats.org/officeDocument/2006/relationships/vmlDrawing" Target="../drawings/vmlDrawing60.vml"/><Relationship Id="rId7" Type="http://schemas.openxmlformats.org/officeDocument/2006/relationships/slideLayout" Target="../slideLayouts/slideLayout2.xml"/><Relationship Id="rId6" Type="http://schemas.openxmlformats.org/officeDocument/2006/relationships/image" Target="../media/image117.wmf"/><Relationship Id="rId5" Type="http://schemas.openxmlformats.org/officeDocument/2006/relationships/oleObject" Target="../embeddings/oleObject119.bin"/><Relationship Id="rId4" Type="http://schemas.openxmlformats.org/officeDocument/2006/relationships/image" Target="../media/image116.wmf"/><Relationship Id="rId3" Type="http://schemas.openxmlformats.org/officeDocument/2006/relationships/oleObject" Target="../embeddings/oleObject118.bin"/><Relationship Id="rId2" Type="http://schemas.openxmlformats.org/officeDocument/2006/relationships/image" Target="../media/image115.wmf"/><Relationship Id="rId1" Type="http://schemas.openxmlformats.org/officeDocument/2006/relationships/oleObject" Target="../embeddings/oleObject117.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2.xml"/><Relationship Id="rId2" Type="http://schemas.openxmlformats.org/officeDocument/2006/relationships/image" Target="../media/image118.wmf"/><Relationship Id="rId1" Type="http://schemas.openxmlformats.org/officeDocument/2006/relationships/oleObject" Target="../embeddings/oleObject120.bin"/></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62.vml"/><Relationship Id="rId7" Type="http://schemas.openxmlformats.org/officeDocument/2006/relationships/slideLayout" Target="../slideLayouts/slideLayout2.xml"/><Relationship Id="rId6" Type="http://schemas.openxmlformats.org/officeDocument/2006/relationships/image" Target="../media/image121.wmf"/><Relationship Id="rId5" Type="http://schemas.openxmlformats.org/officeDocument/2006/relationships/oleObject" Target="../embeddings/oleObject123.bin"/><Relationship Id="rId4" Type="http://schemas.openxmlformats.org/officeDocument/2006/relationships/image" Target="../media/image120.wmf"/><Relationship Id="rId3" Type="http://schemas.openxmlformats.org/officeDocument/2006/relationships/oleObject" Target="../embeddings/oleObject122.bin"/><Relationship Id="rId2" Type="http://schemas.openxmlformats.org/officeDocument/2006/relationships/image" Target="../media/image119.wmf"/><Relationship Id="rId1" Type="http://schemas.openxmlformats.org/officeDocument/2006/relationships/oleObject" Target="../embeddings/oleObject12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80.xml.rels><?xml version="1.0" encoding="UTF-8" standalone="yes"?>
<Relationships xmlns="http://schemas.openxmlformats.org/package/2006/relationships"><Relationship Id="rId7" Type="http://schemas.openxmlformats.org/officeDocument/2006/relationships/vmlDrawing" Target="../drawings/vmlDrawing63.vml"/><Relationship Id="rId6" Type="http://schemas.openxmlformats.org/officeDocument/2006/relationships/slideLayout" Target="../slideLayouts/slideLayout2.xml"/><Relationship Id="rId5" Type="http://schemas.openxmlformats.org/officeDocument/2006/relationships/image" Target="../media/image122.wmf"/><Relationship Id="rId4" Type="http://schemas.openxmlformats.org/officeDocument/2006/relationships/oleObject" Target="../embeddings/oleObject126.bin"/><Relationship Id="rId3" Type="http://schemas.openxmlformats.org/officeDocument/2006/relationships/oleObject" Target="../embeddings/oleObject125.bin"/><Relationship Id="rId2" Type="http://schemas.openxmlformats.org/officeDocument/2006/relationships/image" Target="../media/image59.wmf"/><Relationship Id="rId1" Type="http://schemas.openxmlformats.org/officeDocument/2006/relationships/oleObject" Target="../embeddings/oleObject124.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64.vml"/><Relationship Id="rId3" Type="http://schemas.openxmlformats.org/officeDocument/2006/relationships/slideLayout" Target="../slideLayouts/slideLayout2.xml"/><Relationship Id="rId2" Type="http://schemas.openxmlformats.org/officeDocument/2006/relationships/image" Target="../media/image123.wmf"/><Relationship Id="rId1" Type="http://schemas.openxmlformats.org/officeDocument/2006/relationships/oleObject" Target="../embeddings/oleObject127.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27.wmf"/><Relationship Id="rId7" Type="http://schemas.openxmlformats.org/officeDocument/2006/relationships/oleObject" Target="../embeddings/oleObject131.bin"/><Relationship Id="rId6" Type="http://schemas.openxmlformats.org/officeDocument/2006/relationships/image" Target="../media/image126.wmf"/><Relationship Id="rId5" Type="http://schemas.openxmlformats.org/officeDocument/2006/relationships/oleObject" Target="../embeddings/oleObject130.bin"/><Relationship Id="rId4" Type="http://schemas.openxmlformats.org/officeDocument/2006/relationships/image" Target="../media/image125.wmf"/><Relationship Id="rId3" Type="http://schemas.openxmlformats.org/officeDocument/2006/relationships/oleObject" Target="../embeddings/oleObject129.bin"/><Relationship Id="rId26" Type="http://schemas.openxmlformats.org/officeDocument/2006/relationships/vmlDrawing" Target="../drawings/vmlDrawing65.vml"/><Relationship Id="rId25" Type="http://schemas.openxmlformats.org/officeDocument/2006/relationships/slideLayout" Target="../slideLayouts/slideLayout2.xml"/><Relationship Id="rId24" Type="http://schemas.openxmlformats.org/officeDocument/2006/relationships/image" Target="../media/image135.wmf"/><Relationship Id="rId23" Type="http://schemas.openxmlformats.org/officeDocument/2006/relationships/oleObject" Target="../embeddings/oleObject139.bin"/><Relationship Id="rId22" Type="http://schemas.openxmlformats.org/officeDocument/2006/relationships/image" Target="../media/image134.wmf"/><Relationship Id="rId21" Type="http://schemas.openxmlformats.org/officeDocument/2006/relationships/oleObject" Target="../embeddings/oleObject138.bin"/><Relationship Id="rId20" Type="http://schemas.openxmlformats.org/officeDocument/2006/relationships/image" Target="../media/image133.wmf"/><Relationship Id="rId2" Type="http://schemas.openxmlformats.org/officeDocument/2006/relationships/image" Target="../media/image124.wmf"/><Relationship Id="rId19" Type="http://schemas.openxmlformats.org/officeDocument/2006/relationships/oleObject" Target="../embeddings/oleObject137.bin"/><Relationship Id="rId18" Type="http://schemas.openxmlformats.org/officeDocument/2006/relationships/image" Target="../media/image132.wmf"/><Relationship Id="rId17" Type="http://schemas.openxmlformats.org/officeDocument/2006/relationships/oleObject" Target="../embeddings/oleObject136.bin"/><Relationship Id="rId16" Type="http://schemas.openxmlformats.org/officeDocument/2006/relationships/image" Target="../media/image131.wmf"/><Relationship Id="rId15" Type="http://schemas.openxmlformats.org/officeDocument/2006/relationships/oleObject" Target="../embeddings/oleObject135.bin"/><Relationship Id="rId14" Type="http://schemas.openxmlformats.org/officeDocument/2006/relationships/image" Target="../media/image130.wmf"/><Relationship Id="rId13" Type="http://schemas.openxmlformats.org/officeDocument/2006/relationships/oleObject" Target="../embeddings/oleObject134.bin"/><Relationship Id="rId12" Type="http://schemas.openxmlformats.org/officeDocument/2006/relationships/image" Target="../media/image129.wmf"/><Relationship Id="rId11" Type="http://schemas.openxmlformats.org/officeDocument/2006/relationships/oleObject" Target="../embeddings/oleObject133.bin"/><Relationship Id="rId10" Type="http://schemas.openxmlformats.org/officeDocument/2006/relationships/image" Target="../media/image128.wmf"/><Relationship Id="rId1" Type="http://schemas.openxmlformats.org/officeDocument/2006/relationships/oleObject" Target="../embeddings/oleObject128.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2.xml"/><Relationship Id="rId2" Type="http://schemas.openxmlformats.org/officeDocument/2006/relationships/image" Target="../media/image136.wmf"/><Relationship Id="rId1" Type="http://schemas.openxmlformats.org/officeDocument/2006/relationships/oleObject" Target="../embeddings/oleObject140.bin"/></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67.vml"/><Relationship Id="rId3" Type="http://schemas.openxmlformats.org/officeDocument/2006/relationships/slideLayout" Target="../slideLayouts/slideLayout2.xml"/><Relationship Id="rId2" Type="http://schemas.openxmlformats.org/officeDocument/2006/relationships/image" Target="../media/image137.wmf"/><Relationship Id="rId1" Type="http://schemas.openxmlformats.org/officeDocument/2006/relationships/oleObject" Target="../embeddings/oleObject141.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2.xml"/><Relationship Id="rId2" Type="http://schemas.openxmlformats.org/officeDocument/2006/relationships/image" Target="../media/image138.wmf"/><Relationship Id="rId1" Type="http://schemas.openxmlformats.org/officeDocument/2006/relationships/oleObject" Target="../embeddings/oleObject142.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2.xml"/><Relationship Id="rId2" Type="http://schemas.openxmlformats.org/officeDocument/2006/relationships/image" Target="../media/image139.wmf"/><Relationship Id="rId1" Type="http://schemas.openxmlformats.org/officeDocument/2006/relationships/oleObject" Target="../embeddings/oleObject143.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70.vml"/><Relationship Id="rId3" Type="http://schemas.openxmlformats.org/officeDocument/2006/relationships/slideLayout" Target="../slideLayouts/slideLayout2.xml"/><Relationship Id="rId2" Type="http://schemas.openxmlformats.org/officeDocument/2006/relationships/image" Target="../media/image140.wmf"/><Relationship Id="rId1" Type="http://schemas.openxmlformats.org/officeDocument/2006/relationships/oleObject" Target="../embeddings/oleObject14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6.wmf"/><Relationship Id="rId7" Type="http://schemas.openxmlformats.org/officeDocument/2006/relationships/oleObject" Target="../embeddings/oleObject17.bin"/><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 Id="rId3" Type="http://schemas.openxmlformats.org/officeDocument/2006/relationships/oleObject" Target="../embeddings/oleObject15.bin"/><Relationship Id="rId2" Type="http://schemas.openxmlformats.org/officeDocument/2006/relationships/image" Target="../media/image13.wmf"/><Relationship Id="rId12" Type="http://schemas.openxmlformats.org/officeDocument/2006/relationships/vmlDrawing" Target="../drawings/vmlDrawing8.vml"/><Relationship Id="rId11" Type="http://schemas.openxmlformats.org/officeDocument/2006/relationships/slideLayout" Target="../slideLayouts/slideLayout12.xml"/><Relationship Id="rId10" Type="http://schemas.openxmlformats.org/officeDocument/2006/relationships/image" Target="../media/image17.wmf"/><Relationship Id="rId1" Type="http://schemas.openxmlformats.org/officeDocument/2006/relationships/oleObject" Target="../embeddings/oleObject14.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71.vml"/><Relationship Id="rId3" Type="http://schemas.openxmlformats.org/officeDocument/2006/relationships/slideLayout" Target="../slideLayouts/slideLayout2.xml"/><Relationship Id="rId2" Type="http://schemas.openxmlformats.org/officeDocument/2006/relationships/image" Target="../media/image141.wmf"/><Relationship Id="rId1" Type="http://schemas.openxmlformats.org/officeDocument/2006/relationships/oleObject" Target="../embeddings/oleObject145.bin"/></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2.xml"/><Relationship Id="rId2" Type="http://schemas.openxmlformats.org/officeDocument/2006/relationships/image" Target="../media/image142.wmf"/><Relationship Id="rId1" Type="http://schemas.openxmlformats.org/officeDocument/2006/relationships/oleObject" Target="../embeddings/oleObject146.bin"/></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2.xml"/><Relationship Id="rId2" Type="http://schemas.openxmlformats.org/officeDocument/2006/relationships/image" Target="../media/image143.wmf"/><Relationship Id="rId1" Type="http://schemas.openxmlformats.org/officeDocument/2006/relationships/oleObject" Target="../embeddings/oleObject147.bin"/></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74.vml"/><Relationship Id="rId5" Type="http://schemas.openxmlformats.org/officeDocument/2006/relationships/slideLayout" Target="../slideLayouts/slideLayout2.xml"/><Relationship Id="rId4" Type="http://schemas.openxmlformats.org/officeDocument/2006/relationships/image" Target="../media/image145.wmf"/><Relationship Id="rId3" Type="http://schemas.openxmlformats.org/officeDocument/2006/relationships/oleObject" Target="../embeddings/oleObject149.bin"/><Relationship Id="rId2" Type="http://schemas.openxmlformats.org/officeDocument/2006/relationships/image" Target="../media/image144.wmf"/><Relationship Id="rId1" Type="http://schemas.openxmlformats.org/officeDocument/2006/relationships/oleObject" Target="../embeddings/oleObject148.bin"/></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75.vml"/><Relationship Id="rId3" Type="http://schemas.openxmlformats.org/officeDocument/2006/relationships/slideLayout" Target="../slideLayouts/slideLayout2.xml"/><Relationship Id="rId2" Type="http://schemas.openxmlformats.org/officeDocument/2006/relationships/image" Target="../media/image146.wmf"/><Relationship Id="rId1" Type="http://schemas.openxmlformats.org/officeDocument/2006/relationships/oleObject" Target="../embeddings/oleObject150.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76.vml"/><Relationship Id="rId5" Type="http://schemas.openxmlformats.org/officeDocument/2006/relationships/slideLayout" Target="../slideLayouts/slideLayout2.xml"/><Relationship Id="rId4" Type="http://schemas.openxmlformats.org/officeDocument/2006/relationships/image" Target="../media/image148.wmf"/><Relationship Id="rId3" Type="http://schemas.openxmlformats.org/officeDocument/2006/relationships/oleObject" Target="../embeddings/oleObject152.bin"/><Relationship Id="rId2" Type="http://schemas.openxmlformats.org/officeDocument/2006/relationships/image" Target="../media/image147.wmf"/><Relationship Id="rId1" Type="http://schemas.openxmlformats.org/officeDocument/2006/relationships/oleObject" Target="../embeddings/oleObject151.bin"/></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2.xml"/><Relationship Id="rId2" Type="http://schemas.openxmlformats.org/officeDocument/2006/relationships/image" Target="../media/image149.wmf"/><Relationship Id="rId1" Type="http://schemas.openxmlformats.org/officeDocument/2006/relationships/oleObject" Target="../embeddings/oleObject153.bin"/></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2.xml"/><Relationship Id="rId2" Type="http://schemas.openxmlformats.org/officeDocument/2006/relationships/image" Target="../media/image150.wmf"/><Relationship Id="rId1" Type="http://schemas.openxmlformats.org/officeDocument/2006/relationships/oleObject" Target="../embeddings/oleObject154.bin"/></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2.xml"/><Relationship Id="rId2" Type="http://schemas.openxmlformats.org/officeDocument/2006/relationships/image" Target="../media/image151.wmf"/><Relationship Id="rId1" Type="http://schemas.openxmlformats.org/officeDocument/2006/relationships/oleObject" Target="../embeddings/oleObject155.bin"/></Relationships>
</file>

<file path=ppt/slides/_rels/slide99.xml.rels><?xml version="1.0" encoding="UTF-8" standalone="yes"?>
<Relationships xmlns="http://schemas.openxmlformats.org/package/2006/relationships"><Relationship Id="rId8" Type="http://schemas.openxmlformats.org/officeDocument/2006/relationships/vmlDrawing" Target="../drawings/vmlDrawing80.vml"/><Relationship Id="rId7" Type="http://schemas.openxmlformats.org/officeDocument/2006/relationships/slideLayout" Target="../slideLayouts/slideLayout2.xml"/><Relationship Id="rId6" Type="http://schemas.openxmlformats.org/officeDocument/2006/relationships/image" Target="../media/image154.wmf"/><Relationship Id="rId5" Type="http://schemas.openxmlformats.org/officeDocument/2006/relationships/oleObject" Target="../embeddings/oleObject158.bin"/><Relationship Id="rId4" Type="http://schemas.openxmlformats.org/officeDocument/2006/relationships/image" Target="../media/image153.wmf"/><Relationship Id="rId3" Type="http://schemas.openxmlformats.org/officeDocument/2006/relationships/oleObject" Target="../embeddings/oleObject157.bin"/><Relationship Id="rId2" Type="http://schemas.openxmlformats.org/officeDocument/2006/relationships/image" Target="../media/image152.wmf"/><Relationship Id="rId1" Type="http://schemas.openxmlformats.org/officeDocument/2006/relationships/oleObject" Target="../embeddings/oleObject1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灯片编号占位符 5"/>
          <p:cNvSpPr>
            <a:spLocks noGrp="1"/>
          </p:cNvSpPr>
          <p:nvPr>
            <p:ph type="sldNum" sz="quarter" idx="12"/>
          </p:nvPr>
        </p:nvSpPr>
        <p:spPr>
          <a:noFill/>
        </p:spPr>
        <p:txBody>
          <a:bodyPr/>
          <a:lstStyle/>
          <a:p>
            <a:fld id="{A8B5237C-8E69-402C-9FEC-A08D4C834D7F}" type="slidenum">
              <a:rPr lang="en-US" altLang="zh-CN" smtClean="0"/>
            </a:fld>
            <a:endParaRPr lang="en-US" altLang="zh-CN" smtClean="0"/>
          </a:p>
        </p:txBody>
      </p:sp>
      <p:graphicFrame>
        <p:nvGraphicFramePr>
          <p:cNvPr id="5" name="图示 4"/>
          <p:cNvGraphicFramePr>
            <a:graphicFrameLocks noGrp="1"/>
          </p:cNvGraphicFramePr>
          <p:nvPr/>
        </p:nvGraphicFramePr>
        <p:xfrm>
          <a:off x="762000" y="2133600"/>
          <a:ext cx="8083550" cy="3657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标题 1"/>
          <p:cNvSpPr/>
          <p:nvPr/>
        </p:nvSpPr>
        <p:spPr>
          <a:xfrm>
            <a:off x="565785" y="66040"/>
            <a:ext cx="854837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7</a:t>
            </a:r>
            <a:r>
              <a:rPr lang="zh-CN" altLang="en-US" sz="5400" b="1" dirty="0">
                <a:effectLst>
                  <a:outerShdw blurRad="38100" dist="38100" dir="2700000" algn="tl">
                    <a:srgbClr val="000000">
                      <a:alpha val="43137"/>
                    </a:srgbClr>
                  </a:outerShdw>
                </a:effectLst>
              </a:rPr>
              <a:t>章 数字频带传输系统</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灯片编号占位符 5"/>
          <p:cNvSpPr>
            <a:spLocks noGrp="1"/>
          </p:cNvSpPr>
          <p:nvPr>
            <p:ph type="sldNum" sz="quarter" idx="12"/>
          </p:nvPr>
        </p:nvSpPr>
        <p:spPr>
          <a:noFill/>
        </p:spPr>
        <p:txBody>
          <a:bodyPr/>
          <a:lstStyle/>
          <a:p>
            <a:fld id="{A1F31428-F6D3-4A5E-9333-84F31675A7E0}" type="slidenum">
              <a:rPr lang="en-US" altLang="zh-CN" smtClean="0"/>
            </a:fld>
            <a:endParaRPr lang="en-US" altLang="zh-CN" smtClean="0"/>
          </a:p>
        </p:txBody>
      </p:sp>
      <p:sp>
        <p:nvSpPr>
          <p:cNvPr id="32154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321541" name="Rectangle 3"/>
          <p:cNvSpPr>
            <a:spLocks noGrp="1" noChangeArrowheads="1"/>
          </p:cNvSpPr>
          <p:nvPr>
            <p:ph type="body" idx="1"/>
          </p:nvPr>
        </p:nvSpPr>
        <p:spPr/>
        <p:txBody>
          <a:bodyPr/>
          <a:lstStyle/>
          <a:p>
            <a:pPr lvl="3" eaLnBrk="1" hangingPunct="1"/>
            <a:r>
              <a:rPr lang="en-US" altLang="zh-CN" smtClean="0"/>
              <a:t>2ASK</a:t>
            </a:r>
            <a:r>
              <a:rPr lang="zh-CN" altLang="en-US" smtClean="0"/>
              <a:t>信号的功率谱密度示意图 </a:t>
            </a:r>
            <a:endParaRPr lang="zh-CN" altLang="en-US" smtClean="0"/>
          </a:p>
        </p:txBody>
      </p:sp>
      <p:sp>
        <p:nvSpPr>
          <p:cNvPr id="321542" name="Rectangle 5"/>
          <p:cNvSpPr>
            <a:spLocks noChangeArrowheads="1"/>
          </p:cNvSpPr>
          <p:nvPr/>
        </p:nvSpPr>
        <p:spPr bwMode="auto">
          <a:xfrm>
            <a:off x="0" y="2490788"/>
            <a:ext cx="9144000" cy="0"/>
          </a:xfrm>
          <a:prstGeom prst="rect">
            <a:avLst/>
          </a:prstGeom>
          <a:noFill/>
          <a:ln w="9525">
            <a:noFill/>
            <a:miter lim="800000"/>
          </a:ln>
        </p:spPr>
        <p:txBody>
          <a:bodyPr wrap="none" anchor="ctr">
            <a:spAutoFit/>
          </a:bodyPr>
          <a:lstStyle/>
          <a:p>
            <a:endParaRPr lang="zh-CN" altLang="en-US"/>
          </a:p>
        </p:txBody>
      </p:sp>
      <p:graphicFrame>
        <p:nvGraphicFramePr>
          <p:cNvPr id="321538" name="Object 4"/>
          <p:cNvGraphicFramePr>
            <a:graphicFrameLocks noChangeAspect="1"/>
          </p:cNvGraphicFramePr>
          <p:nvPr/>
        </p:nvGraphicFramePr>
        <p:xfrm>
          <a:off x="385763" y="1854200"/>
          <a:ext cx="8758237" cy="3200400"/>
        </p:xfrm>
        <a:graphic>
          <a:graphicData uri="http://schemas.openxmlformats.org/presentationml/2006/ole">
            <mc:AlternateContent xmlns:mc="http://schemas.openxmlformats.org/markup-compatibility/2006">
              <mc:Choice xmlns:v="urn:schemas-microsoft-com:vml" Requires="v">
                <p:oleObj spid="_x0000_s9217" name="" r:id="rId1" imgW="6547485" imgH="2336800" progId="">
                  <p:embed/>
                </p:oleObj>
              </mc:Choice>
              <mc:Fallback>
                <p:oleObj name="" r:id="rId1" imgW="6547485" imgH="2336800" progId="">
                  <p:embed/>
                  <p:pic>
                    <p:nvPicPr>
                      <p:cNvPr id="0" name="图片 9216"/>
                      <p:cNvPicPr>
                        <a:picLocks noChangeAspect="1"/>
                      </p:cNvPicPr>
                      <p:nvPr/>
                    </p:nvPicPr>
                    <p:blipFill>
                      <a:blip r:embed="rId2"/>
                      <a:stretch>
                        <a:fillRect/>
                      </a:stretch>
                    </p:blipFill>
                    <p:spPr>
                      <a:xfrm>
                        <a:off x="385763" y="1854200"/>
                        <a:ext cx="8758237" cy="3200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98220" y="1405890"/>
            <a:ext cx="7921625" cy="3476625"/>
          </a:xfrm>
          <a:prstGeom prst="rect">
            <a:avLst/>
          </a:prstGeom>
          <a:noFill/>
          <a:ln w="9525">
            <a:noFill/>
          </a:ln>
        </p:spPr>
        <p:txBody>
          <a:bodyPr wrap="square">
            <a:spAutoFit/>
          </a:bodyPr>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两者功率相差</a:t>
            </a:r>
            <a:r>
              <a:rPr lang="en-US" altLang="zh-CN" sz="2200" dirty="0">
                <a:latin typeface="Times New Roman" panose="02020603050405020304" pitchFamily="18" charset="0"/>
                <a:ea typeface="宋体" panose="02010600030101010101" pitchFamily="2" charset="-122"/>
                <a:sym typeface="+mn-ea"/>
              </a:rPr>
              <a:t>1.4dB</a:t>
            </a:r>
            <a:r>
              <a:rPr lang="zh-CN" altLang="en-US" sz="2200" dirty="0">
                <a:latin typeface="Times New Roman" panose="02020603050405020304" pitchFamily="18" charset="0"/>
                <a:ea typeface="宋体" panose="02010600030101010101" pitchFamily="2" charset="-122"/>
                <a:sym typeface="+mn-ea"/>
              </a:rPr>
              <a:t>。</a:t>
            </a:r>
            <a:endParaRPr lang="zh-CN" altLang="en-US" sz="2200" dirty="0">
              <a:latin typeface="Times New Roman" panose="02020603050405020304" pitchFamily="18" charset="0"/>
              <a:ea typeface="宋体" panose="02010600030101010101" pitchFamily="2" charset="-122"/>
              <a:sym typeface="+mn-ea"/>
            </a:endParaRPr>
          </a:p>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星型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只有两个振幅值，而方型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有三种振幅值。</a:t>
            </a:r>
            <a:endParaRPr lang="zh-CN" altLang="en-US" sz="2200" dirty="0">
              <a:latin typeface="Times New Roman" panose="02020603050405020304" pitchFamily="18" charset="0"/>
              <a:ea typeface="宋体" panose="02010600030101010101" pitchFamily="2" charset="-122"/>
              <a:sym typeface="+mn-ea"/>
            </a:endParaRPr>
          </a:p>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星型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只有</a:t>
            </a:r>
            <a:r>
              <a:rPr lang="en-US" altLang="zh-CN" sz="2200" dirty="0">
                <a:latin typeface="Times New Roman" panose="02020603050405020304" pitchFamily="18" charset="0"/>
                <a:ea typeface="宋体" panose="02010600030101010101" pitchFamily="2" charset="-122"/>
                <a:sym typeface="+mn-ea"/>
              </a:rPr>
              <a:t>8</a:t>
            </a:r>
            <a:r>
              <a:rPr lang="zh-CN" altLang="en-US" sz="2200" dirty="0">
                <a:latin typeface="Times New Roman" panose="02020603050405020304" pitchFamily="18" charset="0"/>
                <a:ea typeface="宋体" panose="02010600030101010101" pitchFamily="2" charset="-122"/>
                <a:sym typeface="+mn-ea"/>
              </a:rPr>
              <a:t>种相位值，而方型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有</a:t>
            </a:r>
            <a:r>
              <a:rPr lang="en-US" altLang="zh-CN" sz="2200" dirty="0">
                <a:latin typeface="Times New Roman" panose="02020603050405020304" pitchFamily="18" charset="0"/>
                <a:ea typeface="宋体" panose="02010600030101010101" pitchFamily="2" charset="-122"/>
                <a:sym typeface="+mn-ea"/>
              </a:rPr>
              <a:t>12</a:t>
            </a:r>
            <a:r>
              <a:rPr lang="zh-CN" altLang="en-US" sz="2200" dirty="0">
                <a:latin typeface="Times New Roman" panose="02020603050405020304" pitchFamily="18" charset="0"/>
                <a:ea typeface="宋体" panose="02010600030101010101" pitchFamily="2" charset="-122"/>
                <a:sym typeface="+mn-ea"/>
              </a:rPr>
              <a:t>种相位值。</a:t>
            </a:r>
            <a:endParaRPr lang="zh-CN" altLang="en-US" sz="2200" dirty="0">
              <a:latin typeface="Times New Roman" panose="02020603050405020304" pitchFamily="18" charset="0"/>
              <a:ea typeface="宋体" panose="02010600030101010101" pitchFamily="2" charset="-122"/>
              <a:sym typeface="+mn-ea"/>
            </a:endParaRPr>
          </a:p>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在衰落信道中，星型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比方型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更具有吸引力。</a:t>
            </a:r>
            <a:endParaRPr lang="zh-CN" altLang="en-US" sz="2200">
              <a:latin typeface="Times New Roman" panose="02020603050405020304" pitchFamily="18" charset="0"/>
              <a:ea typeface="宋体" panose="02010600030101010101" pitchFamily="2" charset="-122"/>
            </a:endParaRPr>
          </a:p>
          <a:p>
            <a:pPr algn="just">
              <a:spcBef>
                <a:spcPct val="50000"/>
              </a:spcBef>
            </a:pPr>
            <a:endParaRPr lang="zh-CN" altLang="en-US" sz="2200" kern="0" dirty="0" smtClean="0">
              <a:cs typeface="+mn-ea"/>
            </a:endParaRPr>
          </a:p>
          <a:p>
            <a:pPr algn="just">
              <a:spcBef>
                <a:spcPct val="50000"/>
              </a:spcBef>
            </a:pPr>
            <a:endParaRPr lang="zh-CN" altLang="en-US" sz="2200" kern="0" dirty="0" smtClean="0">
              <a:cs typeface="+mn-ea"/>
            </a:endParaRPr>
          </a:p>
          <a:p>
            <a:pPr algn="just">
              <a:spcBef>
                <a:spcPct val="50000"/>
              </a:spcBef>
            </a:pPr>
            <a:endParaRPr lang="zh-CN" altLang="en-US" sz="22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261620" y="944880"/>
            <a:ext cx="8575675" cy="5078095"/>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若已调信号的最大幅度为</a:t>
            </a:r>
            <a:r>
              <a:rPr lang="en-US" altLang="zh-CN" sz="2200" dirty="0">
                <a:latin typeface="Times New Roman" panose="02020603050405020304" pitchFamily="18" charset="0"/>
                <a:ea typeface="宋体" panose="02010600030101010101" pitchFamily="2" charset="-122"/>
                <a:sym typeface="+mn-ea"/>
              </a:rPr>
              <a:t>1</a:t>
            </a:r>
            <a:r>
              <a:rPr lang="zh-CN" altLang="en-US" sz="2200" dirty="0">
                <a:latin typeface="Times New Roman" panose="02020603050405020304" pitchFamily="18" charset="0"/>
                <a:ea typeface="宋体" panose="02010600030101010101" pitchFamily="2" charset="-122"/>
                <a:sym typeface="+mn-ea"/>
              </a:rPr>
              <a:t>，则</a:t>
            </a:r>
            <a:r>
              <a:rPr lang="en-US" altLang="zh-CN" sz="2200" dirty="0">
                <a:latin typeface="Times New Roman" panose="02020603050405020304" pitchFamily="18" charset="0"/>
                <a:ea typeface="宋体" panose="02010600030101010101" pitchFamily="2" charset="-122"/>
                <a:sym typeface="+mn-ea"/>
              </a:rPr>
              <a:t>MPSK</a:t>
            </a:r>
            <a:r>
              <a:rPr lang="zh-CN" altLang="en-US" sz="2200" dirty="0">
                <a:latin typeface="Times New Roman" panose="02020603050405020304" pitchFamily="18" charset="0"/>
                <a:ea typeface="宋体" panose="02010600030101010101" pitchFamily="2" charset="-122"/>
                <a:sym typeface="+mn-ea"/>
              </a:rPr>
              <a:t>信号星座图上信号点间的最小距离为</a:t>
            </a:r>
            <a:endParaRPr lang="zh-CN" altLang="en-US" sz="2200" dirty="0">
              <a:latin typeface="Times New Roman" panose="02020603050405020304" pitchFamily="18" charset="0"/>
              <a:ea typeface="宋体" panose="02010600030101010101" pitchFamily="2" charset="-122"/>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400" kern="0" dirty="0" smtClean="0">
              <a:cs typeface="+mn-ea"/>
            </a:endParaRPr>
          </a:p>
          <a:p>
            <a:pPr marL="1257300" lvl="2" indent="-342900" algn="l" fontAlgn="base">
              <a:lnSpc>
                <a:spcPct val="120000"/>
              </a:lnSpc>
              <a:spcBef>
                <a:spcPct val="20000"/>
              </a:spcBef>
              <a:buClr>
                <a:srgbClr val="FFCF01"/>
              </a:buClr>
              <a:buSzPct val="75000"/>
              <a:buFont typeface="Wingdings" panose="05000000000000000000" charset="0"/>
              <a:buChar char="p"/>
            </a:pPr>
            <a:r>
              <a:rPr lang="en-US" altLang="zh-CN" sz="2200" dirty="0">
                <a:latin typeface="Times New Roman" panose="02020603050405020304" pitchFamily="18" charset="0"/>
                <a:ea typeface="宋体" panose="02010600030101010101" pitchFamily="2" charset="-122"/>
                <a:sym typeface="+mn-ea"/>
              </a:rPr>
              <a:t>MQAM</a:t>
            </a:r>
            <a:r>
              <a:rPr lang="zh-CN" altLang="en-US" sz="2200" dirty="0">
                <a:latin typeface="Times New Roman" panose="02020603050405020304" pitchFamily="18" charset="0"/>
                <a:ea typeface="宋体" panose="02010600030101010101" pitchFamily="2" charset="-122"/>
                <a:sym typeface="+mn-ea"/>
              </a:rPr>
              <a:t>信号矩形星座图上信号点间的最小距离为</a:t>
            </a: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200" kern="0" dirty="0" smtClean="0">
              <a:cs typeface="+mn-ea"/>
            </a:endParaRPr>
          </a:p>
          <a:p>
            <a:pPr marL="1257300" lvl="2" indent="-342900" algn="l" fontAlgn="base">
              <a:lnSpc>
                <a:spcPct val="120000"/>
              </a:lnSpc>
              <a:spcBef>
                <a:spcPct val="2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当</a:t>
            </a:r>
            <a:r>
              <a:rPr lang="en-US" altLang="zh-CN" sz="2200" dirty="0">
                <a:latin typeface="Times New Roman" panose="02020603050405020304" pitchFamily="18" charset="0"/>
                <a:ea typeface="宋体" panose="02010600030101010101" pitchFamily="2" charset="-122"/>
                <a:sym typeface="+mn-ea"/>
              </a:rPr>
              <a:t>M=4</a:t>
            </a:r>
            <a:r>
              <a:rPr lang="zh-CN" altLang="en-US" sz="2200" dirty="0">
                <a:latin typeface="Times New Roman" panose="02020603050405020304" pitchFamily="18" charset="0"/>
                <a:ea typeface="宋体" panose="02010600030101010101" pitchFamily="2" charset="-122"/>
                <a:sym typeface="+mn-ea"/>
              </a:rPr>
              <a:t>时，</a:t>
            </a:r>
            <a:r>
              <a:rPr lang="en-US" altLang="zh-CN" sz="2200">
                <a:latin typeface="Times New Roman" panose="02020603050405020304" pitchFamily="18" charset="0"/>
                <a:ea typeface="宋体" panose="02010600030101010101" pitchFamily="2" charset="-122"/>
                <a:sym typeface="+mn-ea"/>
              </a:rPr>
              <a:t>d</a:t>
            </a:r>
            <a:r>
              <a:rPr lang="en-US" altLang="zh-CN" sz="2200" baseline="-25000">
                <a:latin typeface="Times New Roman" panose="02020603050405020304" pitchFamily="18" charset="0"/>
                <a:ea typeface="宋体" panose="02010600030101010101" pitchFamily="2" charset="-122"/>
                <a:sym typeface="+mn-ea"/>
              </a:rPr>
              <a:t>4PSK</a:t>
            </a:r>
            <a:r>
              <a:rPr lang="en-US" altLang="zh-CN" sz="2200" dirty="0">
                <a:latin typeface="Times New Roman" panose="02020603050405020304" pitchFamily="18" charset="0"/>
                <a:ea typeface="宋体" panose="02010600030101010101" pitchFamily="2" charset="-122"/>
                <a:sym typeface="+mn-ea"/>
              </a:rPr>
              <a:t>=d</a:t>
            </a:r>
            <a:r>
              <a:rPr lang="en-US" altLang="zh-CN" sz="2200" baseline="-25000" dirty="0">
                <a:latin typeface="Times New Roman" panose="02020603050405020304" pitchFamily="18" charset="0"/>
                <a:ea typeface="宋体" panose="02010600030101010101" pitchFamily="2" charset="-122"/>
                <a:sym typeface="+mn-ea"/>
              </a:rPr>
              <a:t>4QAM</a:t>
            </a:r>
            <a:r>
              <a:rPr lang="zh-CN" altLang="en-US" sz="2200" dirty="0">
                <a:latin typeface="Times New Roman" panose="02020603050405020304" pitchFamily="18" charset="0"/>
                <a:ea typeface="宋体" panose="02010600030101010101" pitchFamily="2" charset="-122"/>
                <a:sym typeface="+mn-ea"/>
              </a:rPr>
              <a:t>，实际上，</a:t>
            </a:r>
            <a:r>
              <a:rPr lang="en-US" altLang="zh-CN" sz="2200" dirty="0">
                <a:latin typeface="Times New Roman" panose="02020603050405020304" pitchFamily="18" charset="0"/>
                <a:ea typeface="宋体" panose="02010600030101010101" pitchFamily="2" charset="-122"/>
                <a:sym typeface="+mn-ea"/>
              </a:rPr>
              <a:t>4PSK</a:t>
            </a:r>
            <a:r>
              <a:rPr lang="zh-CN" altLang="en-US" sz="2200" dirty="0">
                <a:latin typeface="Times New Roman" panose="02020603050405020304" pitchFamily="18" charset="0"/>
                <a:ea typeface="宋体" panose="02010600030101010101" pitchFamily="2" charset="-122"/>
                <a:sym typeface="+mn-ea"/>
              </a:rPr>
              <a:t>和</a:t>
            </a:r>
            <a:r>
              <a:rPr lang="en-US" altLang="zh-CN" sz="2200" dirty="0">
                <a:latin typeface="Times New Roman" panose="02020603050405020304" pitchFamily="18" charset="0"/>
                <a:ea typeface="宋体" panose="02010600030101010101" pitchFamily="2" charset="-122"/>
                <a:sym typeface="+mn-ea"/>
              </a:rPr>
              <a:t>4QAM</a:t>
            </a:r>
            <a:r>
              <a:rPr lang="zh-CN" altLang="en-US" sz="2200" dirty="0">
                <a:latin typeface="Times New Roman" panose="02020603050405020304" pitchFamily="18" charset="0"/>
                <a:ea typeface="宋体" panose="02010600030101010101" pitchFamily="2" charset="-122"/>
                <a:sym typeface="+mn-ea"/>
              </a:rPr>
              <a:t>的星座图相同。当</a:t>
            </a:r>
            <a:r>
              <a:rPr lang="en-US" altLang="zh-CN" sz="2200" dirty="0">
                <a:latin typeface="Times New Roman" panose="02020603050405020304" pitchFamily="18" charset="0"/>
                <a:ea typeface="宋体" panose="02010600030101010101" pitchFamily="2" charset="-122"/>
                <a:sym typeface="+mn-ea"/>
              </a:rPr>
              <a:t>M=16</a:t>
            </a:r>
            <a:r>
              <a:rPr lang="zh-CN" altLang="en-US" sz="2200" dirty="0">
                <a:latin typeface="Times New Roman" panose="02020603050405020304" pitchFamily="18" charset="0"/>
                <a:ea typeface="宋体" panose="02010600030101010101" pitchFamily="2" charset="-122"/>
                <a:sym typeface="+mn-ea"/>
              </a:rPr>
              <a:t>时，</a:t>
            </a:r>
            <a:r>
              <a:rPr lang="en-US" altLang="zh-CN" sz="2200">
                <a:latin typeface="Times New Roman" panose="02020603050405020304" pitchFamily="18" charset="0"/>
                <a:ea typeface="宋体" panose="02010600030101010101" pitchFamily="2" charset="-122"/>
                <a:sym typeface="+mn-ea"/>
              </a:rPr>
              <a:t>d</a:t>
            </a:r>
            <a:r>
              <a:rPr lang="en-US" altLang="zh-CN" sz="2200" baseline="-25000">
                <a:latin typeface="Times New Roman" panose="02020603050405020304" pitchFamily="18" charset="0"/>
                <a:ea typeface="宋体" panose="02010600030101010101" pitchFamily="2" charset="-122"/>
                <a:sym typeface="+mn-ea"/>
              </a:rPr>
              <a:t>16QAM</a:t>
            </a:r>
            <a:r>
              <a:rPr lang="en-US" altLang="zh-CN" sz="2200">
                <a:latin typeface="Times New Roman" panose="02020603050405020304" pitchFamily="18" charset="0"/>
                <a:ea typeface="宋体" panose="02010600030101010101" pitchFamily="2" charset="-122"/>
                <a:sym typeface="+mn-ea"/>
              </a:rPr>
              <a:t>=0.47</a:t>
            </a:r>
            <a:r>
              <a:rPr lang="zh-CN" altLang="en-US" sz="2200">
                <a:latin typeface="Times New Roman" panose="02020603050405020304" pitchFamily="18" charset="0"/>
                <a:ea typeface="宋体" panose="02010600030101010101" pitchFamily="2" charset="-122"/>
                <a:sym typeface="+mn-ea"/>
              </a:rPr>
              <a:t>，而</a:t>
            </a:r>
            <a:r>
              <a:rPr lang="en-US" altLang="zh-CN" sz="2200">
                <a:latin typeface="Times New Roman" panose="02020603050405020304" pitchFamily="18" charset="0"/>
                <a:ea typeface="宋体" panose="02010600030101010101" pitchFamily="2" charset="-122"/>
                <a:sym typeface="+mn-ea"/>
              </a:rPr>
              <a:t>d</a:t>
            </a:r>
            <a:r>
              <a:rPr lang="en-US" altLang="zh-CN" sz="2200" baseline="-25000">
                <a:latin typeface="Times New Roman" panose="02020603050405020304" pitchFamily="18" charset="0"/>
                <a:ea typeface="宋体" panose="02010600030101010101" pitchFamily="2" charset="-122"/>
                <a:sym typeface="+mn-ea"/>
              </a:rPr>
              <a:t>16PSK</a:t>
            </a:r>
            <a:r>
              <a:rPr lang="en-US" altLang="zh-CN" sz="2200">
                <a:latin typeface="Times New Roman" panose="02020603050405020304" pitchFamily="18" charset="0"/>
                <a:ea typeface="宋体" panose="02010600030101010101" pitchFamily="2" charset="-122"/>
                <a:sym typeface="+mn-ea"/>
              </a:rPr>
              <a:t>=0.39</a:t>
            </a:r>
            <a:r>
              <a:rPr lang="zh-CN" altLang="en-US" sz="2200">
                <a:latin typeface="Times New Roman" panose="02020603050405020304" pitchFamily="18" charset="0"/>
                <a:ea typeface="宋体" panose="02010600030101010101" pitchFamily="2" charset="-122"/>
                <a:sym typeface="+mn-ea"/>
              </a:rPr>
              <a:t>，</a:t>
            </a:r>
            <a:r>
              <a:rPr lang="en-US" altLang="zh-CN" sz="2200">
                <a:latin typeface="Times New Roman" panose="02020603050405020304" pitchFamily="18" charset="0"/>
                <a:ea typeface="宋体" panose="02010600030101010101" pitchFamily="2" charset="-122"/>
                <a:sym typeface="+mn-ea"/>
              </a:rPr>
              <a:t>d</a:t>
            </a:r>
            <a:r>
              <a:rPr lang="en-US" altLang="zh-CN" sz="2200" baseline="-25000">
                <a:latin typeface="Times New Roman" panose="02020603050405020304" pitchFamily="18" charset="0"/>
                <a:ea typeface="宋体" panose="02010600030101010101" pitchFamily="2" charset="-122"/>
                <a:sym typeface="+mn-ea"/>
              </a:rPr>
              <a:t>16PSK</a:t>
            </a:r>
            <a:r>
              <a:rPr lang="zh-CN" altLang="en-US" sz="2200">
                <a:latin typeface="Times New Roman" panose="02020603050405020304" pitchFamily="18" charset="0"/>
                <a:ea typeface="宋体" panose="02010600030101010101" pitchFamily="2" charset="-122"/>
                <a:sym typeface="+mn-ea"/>
              </a:rPr>
              <a:t>＜</a:t>
            </a:r>
            <a:r>
              <a:rPr lang="en-US" altLang="zh-CN" sz="2200">
                <a:latin typeface="Times New Roman" panose="02020603050405020304" pitchFamily="18" charset="0"/>
                <a:ea typeface="宋体" panose="02010600030101010101" pitchFamily="2" charset="-122"/>
                <a:sym typeface="+mn-ea"/>
              </a:rPr>
              <a:t>d</a:t>
            </a:r>
            <a:r>
              <a:rPr lang="en-US" altLang="zh-CN" sz="2200" baseline="-2500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。这表明，</a:t>
            </a:r>
            <a:r>
              <a:rPr lang="en-US" altLang="zh-CN" sz="2200" dirty="0">
                <a:latin typeface="Times New Roman" panose="02020603050405020304" pitchFamily="18" charset="0"/>
                <a:ea typeface="宋体" panose="02010600030101010101" pitchFamily="2" charset="-122"/>
                <a:sym typeface="+mn-ea"/>
              </a:rPr>
              <a:t>16</a:t>
            </a:r>
            <a:r>
              <a:rPr lang="en-US" altLang="zh-CN" sz="2200">
                <a:latin typeface="Times New Roman" panose="02020603050405020304" pitchFamily="18" charset="0"/>
                <a:ea typeface="宋体" panose="02010600030101010101" pitchFamily="2" charset="-122"/>
                <a:sym typeface="+mn-ea"/>
              </a:rPr>
              <a:t>Q</a:t>
            </a:r>
            <a:r>
              <a:rPr lang="en-US" altLang="zh-CN" sz="2200" dirty="0">
                <a:latin typeface="Times New Roman" panose="02020603050405020304" pitchFamily="18" charset="0"/>
                <a:ea typeface="宋体" panose="02010600030101010101" pitchFamily="2" charset="-122"/>
                <a:sym typeface="+mn-ea"/>
              </a:rPr>
              <a:t>AM</a:t>
            </a:r>
            <a:r>
              <a:rPr lang="zh-CN" altLang="en-US" sz="2200" dirty="0">
                <a:latin typeface="Times New Roman" panose="02020603050405020304" pitchFamily="18" charset="0"/>
                <a:ea typeface="宋体" panose="02010600030101010101" pitchFamily="2" charset="-122"/>
                <a:sym typeface="+mn-ea"/>
              </a:rPr>
              <a:t>系统的抗干扰能力优于</a:t>
            </a:r>
            <a:r>
              <a:rPr lang="en-US" altLang="zh-CN" sz="2200" dirty="0">
                <a:latin typeface="Times New Roman" panose="02020603050405020304" pitchFamily="18" charset="0"/>
                <a:ea typeface="宋体" panose="02010600030101010101" pitchFamily="2" charset="-122"/>
                <a:sym typeface="+mn-ea"/>
              </a:rPr>
              <a:t>16</a:t>
            </a:r>
            <a:r>
              <a:rPr lang="en-US" altLang="zh-CN" sz="2200">
                <a:latin typeface="Times New Roman" panose="02020603050405020304" pitchFamily="18" charset="0"/>
                <a:ea typeface="宋体" panose="02010600030101010101" pitchFamily="2" charset="-122"/>
                <a:sym typeface="+mn-ea"/>
              </a:rPr>
              <a:t>PSK</a:t>
            </a:r>
            <a:r>
              <a:rPr lang="zh-CN" altLang="en-US" sz="2200">
                <a:latin typeface="Times New Roman" panose="02020603050405020304" pitchFamily="18" charset="0"/>
                <a:ea typeface="宋体" panose="02010600030101010101" pitchFamily="2" charset="-122"/>
                <a:sym typeface="+mn-ea"/>
              </a:rPr>
              <a:t>。 </a:t>
            </a:r>
            <a:endParaRPr lang="zh-CN" altLang="en-US" sz="22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9221" name="对象 9220"/>
          <p:cNvGraphicFramePr/>
          <p:nvPr/>
        </p:nvGraphicFramePr>
        <p:xfrm>
          <a:off x="3215005" y="2338388"/>
          <a:ext cx="2465705" cy="763270"/>
        </p:xfrm>
        <a:graphic>
          <a:graphicData uri="http://schemas.openxmlformats.org/presentationml/2006/ole">
            <mc:AlternateContent xmlns:mc="http://schemas.openxmlformats.org/markup-compatibility/2006">
              <mc:Choice xmlns:v="urn:schemas-microsoft-com:vml" Requires="v">
                <p:oleObj spid="_x0000_s3201" name="" r:id="rId1" imgW="1104900" imgH="393700" progId="Equation.3">
                  <p:embed/>
                </p:oleObj>
              </mc:Choice>
              <mc:Fallback>
                <p:oleObj name="" r:id="rId1" imgW="1104900" imgH="393700" progId="Equation.3">
                  <p:embed/>
                  <p:pic>
                    <p:nvPicPr>
                      <p:cNvPr id="0" name="图片 3200"/>
                      <p:cNvPicPr/>
                      <p:nvPr/>
                    </p:nvPicPr>
                    <p:blipFill>
                      <a:blip r:embed="rId2"/>
                      <a:stretch>
                        <a:fillRect/>
                      </a:stretch>
                    </p:blipFill>
                    <p:spPr>
                      <a:xfrm>
                        <a:off x="3215005" y="2338388"/>
                        <a:ext cx="2465705" cy="763270"/>
                      </a:xfrm>
                      <a:prstGeom prst="rect">
                        <a:avLst/>
                      </a:prstGeom>
                      <a:noFill/>
                      <a:ln w="38100">
                        <a:noFill/>
                        <a:miter/>
                      </a:ln>
                    </p:spPr>
                  </p:pic>
                </p:oleObj>
              </mc:Fallback>
            </mc:AlternateContent>
          </a:graphicData>
        </a:graphic>
      </p:graphicFrame>
      <p:graphicFrame>
        <p:nvGraphicFramePr>
          <p:cNvPr id="13318" name="对象 13317"/>
          <p:cNvGraphicFramePr/>
          <p:nvPr/>
        </p:nvGraphicFramePr>
        <p:xfrm>
          <a:off x="3498215" y="3761740"/>
          <a:ext cx="1899285" cy="809625"/>
        </p:xfrm>
        <a:graphic>
          <a:graphicData uri="http://schemas.openxmlformats.org/presentationml/2006/ole">
            <mc:AlternateContent xmlns:mc="http://schemas.openxmlformats.org/markup-compatibility/2006">
              <mc:Choice xmlns:v="urn:schemas-microsoft-com:vml" Requires="v">
                <p:oleObj spid="_x0000_s3203" name="" r:id="rId3" imgW="1016000" imgH="457200" progId="Equation.3">
                  <p:embed/>
                </p:oleObj>
              </mc:Choice>
              <mc:Fallback>
                <p:oleObj name="" r:id="rId3" imgW="1016000" imgH="457200" progId="Equation.3">
                  <p:embed/>
                  <p:pic>
                    <p:nvPicPr>
                      <p:cNvPr id="0" name="图片 3202"/>
                      <p:cNvPicPr/>
                      <p:nvPr/>
                    </p:nvPicPr>
                    <p:blipFill>
                      <a:blip r:embed="rId4"/>
                      <a:stretch>
                        <a:fillRect/>
                      </a:stretch>
                    </p:blipFill>
                    <p:spPr>
                      <a:xfrm>
                        <a:off x="3498215" y="3761740"/>
                        <a:ext cx="1899285" cy="8096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261620" y="944880"/>
            <a:ext cx="8575675" cy="933450"/>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sz="2200" dirty="0">
                <a:latin typeface="Times New Roman" panose="02020603050405020304" pitchFamily="18" charset="0"/>
                <a:ea typeface="宋体" panose="02010600030101010101" pitchFamily="2" charset="-122"/>
                <a:sym typeface="+mn-ea"/>
              </a:rPr>
              <a:t>MQAM解调原理</a:t>
            </a:r>
            <a:r>
              <a:rPr lang="zh-CN" altLang="en-US" sz="2200" dirty="0">
                <a:latin typeface="Times New Roman" panose="02020603050405020304" pitchFamily="18" charset="0"/>
                <a:ea typeface="宋体" panose="02010600030101010101" pitchFamily="2" charset="-122"/>
                <a:sym typeface="+mn-ea"/>
              </a:rPr>
              <a:t>：正交相干解调</a:t>
            </a:r>
            <a:endParaRPr lang="zh-CN" altLang="en-US" sz="2200" dirty="0">
              <a:latin typeface="Times New Roman" panose="02020603050405020304" pitchFamily="18" charset="0"/>
              <a:ea typeface="宋体" panose="02010600030101010101" pitchFamily="2" charset="-122"/>
              <a:sym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365" name="对象 15364"/>
          <p:cNvGraphicFramePr/>
          <p:nvPr/>
        </p:nvGraphicFramePr>
        <p:xfrm>
          <a:off x="753745" y="2277745"/>
          <a:ext cx="8083550" cy="2476500"/>
        </p:xfrm>
        <a:graphic>
          <a:graphicData uri="http://schemas.openxmlformats.org/presentationml/2006/ole">
            <mc:AlternateContent xmlns:mc="http://schemas.openxmlformats.org/markup-compatibility/2006">
              <mc:Choice xmlns:v="urn:schemas-microsoft-com:vml" Requires="v">
                <p:oleObj spid="_x0000_s3206" name="" r:id="rId1" imgW="3970020" imgH="1219200" progId="Visio.Drawing.4">
                  <p:embed/>
                </p:oleObj>
              </mc:Choice>
              <mc:Fallback>
                <p:oleObj name="" r:id="rId1" imgW="3970020" imgH="1219200" progId="Visio.Drawing.4">
                  <p:embed/>
                  <p:pic>
                    <p:nvPicPr>
                      <p:cNvPr id="0" name="图片 3205"/>
                      <p:cNvPicPr/>
                      <p:nvPr/>
                    </p:nvPicPr>
                    <p:blipFill>
                      <a:blip r:embed="rId2"/>
                      <a:stretch>
                        <a:fillRect/>
                      </a:stretch>
                    </p:blipFill>
                    <p:spPr>
                      <a:xfrm>
                        <a:off x="753745" y="2277745"/>
                        <a:ext cx="8083550" cy="2476500"/>
                      </a:xfrm>
                      <a:prstGeom prst="rect">
                        <a:avLst/>
                      </a:prstGeom>
                      <a:noFill/>
                      <a:ln w="38100">
                        <a:noFill/>
                        <a:miter/>
                      </a:ln>
                    </p:spPr>
                  </p:pic>
                </p:oleObj>
              </mc:Fallback>
            </mc:AlternateContent>
          </a:graphicData>
        </a:graphic>
      </p:graphicFrame>
      <p:sp>
        <p:nvSpPr>
          <p:cNvPr id="15364" name="文本框 15363"/>
          <p:cNvSpPr txBox="1"/>
          <p:nvPr/>
        </p:nvSpPr>
        <p:spPr>
          <a:xfrm>
            <a:off x="3019425" y="5222240"/>
            <a:ext cx="4495800" cy="398780"/>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18" charset="0"/>
                <a:ea typeface="宋体" panose="02010600030101010101" pitchFamily="2" charset="-122"/>
              </a:rPr>
              <a:t>MQAM</a:t>
            </a:r>
            <a:r>
              <a:rPr lang="zh-CN" altLang="en-US" sz="2000" dirty="0">
                <a:latin typeface="Times New Roman" panose="02020603050405020304" pitchFamily="18" charset="0"/>
                <a:ea typeface="宋体" panose="02010600030101010101" pitchFamily="2" charset="-122"/>
              </a:rPr>
              <a:t>信号相干解调原理图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261620" y="944880"/>
            <a:ext cx="8575675" cy="4990465"/>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sz="2200" dirty="0">
                <a:latin typeface="Times New Roman" panose="02020603050405020304" pitchFamily="18" charset="0"/>
                <a:ea typeface="宋体" panose="02010600030101010101" pitchFamily="2" charset="-122"/>
                <a:sym typeface="+mn-ea"/>
              </a:rPr>
              <a:t>MQAM抗噪声性能</a:t>
            </a:r>
            <a:endParaRPr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dirty="0">
                <a:latin typeface="Times New Roman" panose="02020603050405020304" pitchFamily="18" charset="0"/>
                <a:ea typeface="宋体" panose="02010600030101010101" pitchFamily="2" charset="-122"/>
                <a:sym typeface="+mn-ea"/>
              </a:rPr>
              <a:t>对于方型</a:t>
            </a:r>
            <a:r>
              <a:rPr lang="en-US" altLang="zh-CN" sz="2200" dirty="0">
                <a:latin typeface="Times New Roman" panose="02020603050405020304" pitchFamily="18" charset="0"/>
                <a:ea typeface="宋体" panose="02010600030101010101" pitchFamily="2" charset="-122"/>
                <a:sym typeface="+mn-ea"/>
              </a:rPr>
              <a:t>QAM</a:t>
            </a:r>
            <a:r>
              <a:rPr lang="zh-CN" altLang="en-US" sz="2200" dirty="0">
                <a:latin typeface="Times New Roman" panose="02020603050405020304" pitchFamily="18" charset="0"/>
                <a:ea typeface="宋体" panose="02010600030101010101" pitchFamily="2" charset="-122"/>
                <a:sym typeface="+mn-ea"/>
              </a:rPr>
              <a:t>，可以看成是由两个相互正交且独立的多电平</a:t>
            </a:r>
            <a:r>
              <a:rPr lang="en-US" altLang="zh-CN" sz="2200" dirty="0">
                <a:latin typeface="Times New Roman" panose="02020603050405020304" pitchFamily="18" charset="0"/>
                <a:ea typeface="宋体" panose="02010600030101010101" pitchFamily="2" charset="-122"/>
                <a:sym typeface="+mn-ea"/>
              </a:rPr>
              <a:t>ASK</a:t>
            </a:r>
            <a:r>
              <a:rPr lang="zh-CN" altLang="en-US" sz="2200" dirty="0">
                <a:latin typeface="Times New Roman" panose="02020603050405020304" pitchFamily="18" charset="0"/>
                <a:ea typeface="宋体" panose="02010600030101010101" pitchFamily="2" charset="-122"/>
                <a:sym typeface="+mn-ea"/>
              </a:rPr>
              <a:t>信号叠加而成。因此，利用多电平信号误码率的分析方法，可得到</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进制</a:t>
            </a:r>
            <a:r>
              <a:rPr lang="en-US" altLang="zh-CN" sz="2200" dirty="0">
                <a:latin typeface="Times New Roman" panose="02020603050405020304" pitchFamily="18" charset="0"/>
                <a:ea typeface="宋体" panose="02010600030101010101" pitchFamily="2" charset="-122"/>
                <a:sym typeface="+mn-ea"/>
              </a:rPr>
              <a:t>QAM</a:t>
            </a:r>
            <a:r>
              <a:rPr lang="zh-CN" altLang="en-US" sz="2200" dirty="0">
                <a:latin typeface="Times New Roman" panose="02020603050405020304" pitchFamily="18" charset="0"/>
                <a:ea typeface="宋体" panose="02010600030101010101" pitchFamily="2" charset="-122"/>
                <a:sym typeface="+mn-ea"/>
              </a:rPr>
              <a:t>的误码率为</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dirty="0">
                <a:latin typeface="Times New Roman" panose="02020603050405020304" pitchFamily="18" charset="0"/>
                <a:ea typeface="宋体" panose="02010600030101010101" pitchFamily="2" charset="-122"/>
                <a:sym typeface="+mn-ea"/>
              </a:rPr>
              <a:t>式中，</a:t>
            </a:r>
            <a:r>
              <a:rPr lang="en-US" altLang="zh-CN" sz="2200">
                <a:latin typeface="Times New Roman" panose="02020603050405020304" pitchFamily="18" charset="0"/>
                <a:ea typeface="宋体" panose="02010600030101010101" pitchFamily="2" charset="-122"/>
                <a:sym typeface="+mn-ea"/>
              </a:rPr>
              <a:t>M=L</a:t>
            </a:r>
            <a:r>
              <a:rPr lang="en-US" altLang="zh-CN" sz="2200" baseline="30000">
                <a:latin typeface="Times New Roman" panose="02020603050405020304" pitchFamily="18" charset="0"/>
                <a:ea typeface="宋体" panose="02010600030101010101" pitchFamily="2" charset="-122"/>
                <a:sym typeface="+mn-ea"/>
              </a:rPr>
              <a:t>2</a:t>
            </a:r>
            <a:r>
              <a:rPr lang="zh-CN" altLang="en-US" sz="2200" err="1">
                <a:latin typeface="Times New Roman" panose="02020603050405020304" pitchFamily="18" charset="0"/>
                <a:ea typeface="宋体" panose="02010600030101010101" pitchFamily="2" charset="-122"/>
                <a:sym typeface="+mn-ea"/>
              </a:rPr>
              <a:t>，</a:t>
            </a:r>
            <a:r>
              <a:rPr lang="en-US" altLang="zh-CN" sz="2200" err="1">
                <a:latin typeface="Times New Roman" panose="02020603050405020304" pitchFamily="18" charset="0"/>
                <a:ea typeface="宋体" panose="02010600030101010101" pitchFamily="2" charset="-122"/>
                <a:sym typeface="+mn-ea"/>
              </a:rPr>
              <a:t>E</a:t>
            </a:r>
            <a:r>
              <a:rPr lang="en-US" altLang="zh-CN" sz="2200" baseline="-25000" err="1">
                <a:latin typeface="Times New Roman" panose="02020603050405020304" pitchFamily="18" charset="0"/>
                <a:ea typeface="宋体" panose="02010600030101010101" pitchFamily="2" charset="-122"/>
                <a:sym typeface="+mn-ea"/>
              </a:rPr>
              <a:t>b</a:t>
            </a:r>
            <a:r>
              <a:rPr lang="zh-CN" altLang="en-US" sz="2200" dirty="0">
                <a:latin typeface="Times New Roman" panose="02020603050405020304" pitchFamily="18" charset="0"/>
                <a:ea typeface="宋体" panose="02010600030101010101" pitchFamily="2" charset="-122"/>
                <a:sym typeface="+mn-ea"/>
              </a:rPr>
              <a:t>为每比特码元能量，</a:t>
            </a:r>
            <a:r>
              <a:rPr lang="en-US" altLang="zh-CN" sz="2200">
                <a:latin typeface="Times New Roman" panose="02020603050405020304" pitchFamily="18" charset="0"/>
                <a:ea typeface="宋体" panose="02010600030101010101" pitchFamily="2" charset="-122"/>
                <a:sym typeface="+mn-ea"/>
              </a:rPr>
              <a:t>n</a:t>
            </a:r>
            <a:r>
              <a:rPr lang="en-US" altLang="zh-CN" sz="2200" baseline="-25000">
                <a:latin typeface="Times New Roman" panose="02020603050405020304" pitchFamily="18" charset="0"/>
                <a:ea typeface="宋体" panose="02010600030101010101" pitchFamily="2" charset="-122"/>
                <a:sym typeface="+mn-ea"/>
              </a:rPr>
              <a:t>0</a:t>
            </a:r>
            <a:r>
              <a:rPr lang="zh-CN" altLang="en-US" sz="2200" dirty="0">
                <a:latin typeface="Times New Roman" panose="02020603050405020304" pitchFamily="18" charset="0"/>
                <a:ea typeface="宋体" panose="02010600030101010101" pitchFamily="2" charset="-122"/>
                <a:sym typeface="+mn-ea"/>
              </a:rPr>
              <a:t>为噪声单边功率谱密度。  </a:t>
            </a:r>
            <a:endParaRPr lang="zh-CN" altLang="en-US" sz="2200">
              <a:latin typeface="Times New Roman" panose="02020603050405020304" pitchFamily="18" charset="0"/>
              <a:ea typeface="宋体" panose="02010600030101010101" pitchFamily="2" charset="-122"/>
            </a:endParaRPr>
          </a:p>
          <a:p>
            <a:pPr lvl="2" indent="0" algn="l" fontAlgn="base">
              <a:lnSpc>
                <a:spcPct val="120000"/>
              </a:lnSpc>
              <a:spcBef>
                <a:spcPct val="20000"/>
              </a:spcBef>
              <a:buClr>
                <a:schemeClr val="folHlink"/>
              </a:buClr>
              <a:buSzPct val="50000"/>
              <a:buFont typeface="Wingdings" panose="05000000000000000000" charset="0"/>
              <a:buNone/>
            </a:pPr>
            <a:endParaRPr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sz="2200" dirty="0">
              <a:latin typeface="Times New Roman" panose="02020603050405020304" pitchFamily="18" charset="0"/>
              <a:ea typeface="宋体" panose="02010600030101010101" pitchFamily="2" charset="-122"/>
              <a:sym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6389" name="对象 16388"/>
          <p:cNvGraphicFramePr/>
          <p:nvPr/>
        </p:nvGraphicFramePr>
        <p:xfrm>
          <a:off x="2324418" y="3141980"/>
          <a:ext cx="4120515" cy="1003300"/>
        </p:xfrm>
        <a:graphic>
          <a:graphicData uri="http://schemas.openxmlformats.org/presentationml/2006/ole">
            <mc:AlternateContent xmlns:mc="http://schemas.openxmlformats.org/markup-compatibility/2006">
              <mc:Choice xmlns:v="urn:schemas-microsoft-com:vml" Requires="v">
                <p:oleObj spid="_x0000_s3208" name="" r:id="rId1" imgW="1981200" imgH="482600" progId="Equation.3">
                  <p:embed/>
                </p:oleObj>
              </mc:Choice>
              <mc:Fallback>
                <p:oleObj name="" r:id="rId1" imgW="1981200" imgH="482600" progId="Equation.3">
                  <p:embed/>
                  <p:pic>
                    <p:nvPicPr>
                      <p:cNvPr id="0" name="图片 3207"/>
                      <p:cNvPicPr/>
                      <p:nvPr/>
                    </p:nvPicPr>
                    <p:blipFill>
                      <a:blip r:embed="rId2"/>
                      <a:stretch>
                        <a:fillRect/>
                      </a:stretch>
                    </p:blipFill>
                    <p:spPr>
                      <a:xfrm>
                        <a:off x="2324418" y="3141980"/>
                        <a:ext cx="4120515" cy="10033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7413" name="对象 17412"/>
          <p:cNvGraphicFramePr/>
          <p:nvPr/>
        </p:nvGraphicFramePr>
        <p:xfrm>
          <a:off x="2339340" y="1259840"/>
          <a:ext cx="3978275" cy="5029200"/>
        </p:xfrm>
        <a:graphic>
          <a:graphicData uri="http://schemas.openxmlformats.org/presentationml/2006/ole">
            <mc:AlternateContent xmlns:mc="http://schemas.openxmlformats.org/markup-compatibility/2006">
              <mc:Choice xmlns:v="urn:schemas-microsoft-com:vml" Requires="v">
                <p:oleObj spid="_x0000_s3209" name="" r:id="rId1" imgW="2644140" imgH="3345180" progId="Visio.Drawing.4">
                  <p:embed/>
                </p:oleObj>
              </mc:Choice>
              <mc:Fallback>
                <p:oleObj name="" r:id="rId1" imgW="2644140" imgH="3345180" progId="Visio.Drawing.4">
                  <p:embed/>
                  <p:pic>
                    <p:nvPicPr>
                      <p:cNvPr id="0" name="图片 3208"/>
                      <p:cNvPicPr/>
                      <p:nvPr/>
                    </p:nvPicPr>
                    <p:blipFill>
                      <a:blip r:embed="rId2"/>
                      <a:stretch>
                        <a:fillRect/>
                      </a:stretch>
                    </p:blipFill>
                    <p:spPr>
                      <a:xfrm>
                        <a:off x="2339340" y="1259840"/>
                        <a:ext cx="3978275" cy="5029200"/>
                      </a:xfrm>
                      <a:prstGeom prst="rect">
                        <a:avLst/>
                      </a:prstGeom>
                      <a:noFill/>
                      <a:ln w="38100">
                        <a:noFill/>
                        <a:miter/>
                      </a:ln>
                    </p:spPr>
                  </p:pic>
                </p:oleObj>
              </mc:Fallback>
            </mc:AlternateContent>
          </a:graphicData>
        </a:graphic>
      </p:graphicFrame>
      <p:sp>
        <p:nvSpPr>
          <p:cNvPr id="17412" name="文本框 17411"/>
          <p:cNvSpPr txBox="1"/>
          <p:nvPr/>
        </p:nvSpPr>
        <p:spPr>
          <a:xfrm>
            <a:off x="1860550" y="6289040"/>
            <a:ext cx="5562600" cy="398780"/>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18" charset="0"/>
                <a:ea typeface="宋体" panose="02010600030101010101" pitchFamily="2" charset="-122"/>
              </a:rPr>
              <a:t>M</a:t>
            </a:r>
            <a:r>
              <a:rPr lang="zh-CN" altLang="en-US" sz="2000" dirty="0">
                <a:latin typeface="Times New Roman" panose="02020603050405020304" pitchFamily="18" charset="0"/>
                <a:ea typeface="宋体" panose="02010600030101010101" pitchFamily="2" charset="-122"/>
              </a:rPr>
              <a:t>进制方型</a:t>
            </a:r>
            <a:r>
              <a:rPr lang="en-US" altLang="zh-CN" sz="2000" dirty="0">
                <a:latin typeface="Times New Roman" panose="02020603050405020304" pitchFamily="18" charset="0"/>
                <a:ea typeface="宋体" panose="02010600030101010101" pitchFamily="2" charset="-122"/>
              </a:rPr>
              <a:t>QAM</a:t>
            </a:r>
            <a:r>
              <a:rPr lang="zh-CN" altLang="en-US" sz="2000" dirty="0">
                <a:latin typeface="Times New Roman" panose="02020603050405020304" pitchFamily="18" charset="0"/>
                <a:ea typeface="宋体" panose="02010600030101010101" pitchFamily="2" charset="-122"/>
              </a:rPr>
              <a:t>的误码率曲线</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110045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3200" b="1" kern="0" dirty="0" smtClean="0">
                <a:sym typeface="+mn-ea"/>
              </a:rPr>
              <a:t>7.5</a:t>
            </a:r>
            <a:r>
              <a:rPr lang="zh-CN" altLang="en-US" sz="3200" b="1" dirty="0">
                <a:sym typeface="+mn-ea"/>
              </a:rPr>
              <a:t>数字调制比较</a:t>
            </a:r>
            <a:endParaRPr lang="en-US" altLang="zh-CN" sz="3200" b="1" kern="0" dirty="0" smtClean="0"/>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不同维数的数字调制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14725" name="表格 114724"/>
          <p:cNvGraphicFramePr/>
          <p:nvPr/>
        </p:nvGraphicFramePr>
        <p:xfrm>
          <a:off x="1398270" y="2666365"/>
          <a:ext cx="6786245" cy="2545080"/>
        </p:xfrm>
        <a:graphic>
          <a:graphicData uri="http://schemas.openxmlformats.org/drawingml/2006/table">
            <a:tbl>
              <a:tblPr/>
              <a:tblGrid>
                <a:gridCol w="2651125"/>
                <a:gridCol w="4135120"/>
              </a:tblGrid>
              <a:tr h="42354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dirty="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调制方式</a:t>
                      </a:r>
                      <a:endParaRPr lang="zh-CN" altLang="en-US" sz="20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133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a:t>一维调制</a:t>
                      </a:r>
                      <a:endParaRPr lang="zh-CN" altLang="en-US"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2ASK</a:t>
                      </a:r>
                      <a:r>
                        <a:rPr lang="zh-CN" altLang="en-US" sz="2000"/>
                        <a:t>、</a:t>
                      </a:r>
                      <a:r>
                        <a:rPr lang="en-US" altLang="zh-CN" sz="2000"/>
                        <a:t>2PSK</a:t>
                      </a:r>
                      <a:r>
                        <a:rPr lang="zh-CN" altLang="en-US" sz="2000"/>
                        <a:t>、</a:t>
                      </a:r>
                      <a:r>
                        <a:rPr lang="en-US" altLang="zh-CN" sz="2000"/>
                        <a:t>MASK</a:t>
                      </a:r>
                      <a:endParaRPr lang="en-US" altLang="zh-CN" sz="20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197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a:t>二维调制（</a:t>
                      </a:r>
                      <a:r>
                        <a:rPr lang="en-US" altLang="zh-CN" sz="2000"/>
                        <a:t>I/Q</a:t>
                      </a:r>
                      <a:r>
                        <a:rPr lang="zh-CN" altLang="en-US" sz="2000"/>
                        <a:t>正交）</a:t>
                      </a:r>
                      <a:endParaRPr lang="zh-CN" altLang="en-US"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MPSK</a:t>
                      </a:r>
                      <a:r>
                        <a:rPr lang="zh-CN" altLang="en-US" sz="2000"/>
                        <a:t>、</a:t>
                      </a:r>
                      <a:r>
                        <a:rPr lang="en-US" altLang="zh-CN" sz="2000"/>
                        <a:t>MQAM</a:t>
                      </a:r>
                      <a:endParaRPr lang="en-US" altLang="zh-CN" sz="20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911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a:t>二维调制（频率正交）</a:t>
                      </a:r>
                      <a:endParaRPr lang="zh-CN" altLang="en-US"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2FSK</a:t>
                      </a:r>
                      <a:endParaRPr lang="en-US" altLang="zh-CN" sz="20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39115">
                <a:tc>
                  <a:txBody>
                    <a:bodyPr/>
                    <a:p>
                      <a:pPr marL="0" lvl="0" indent="0" algn="ctr">
                        <a:buNone/>
                      </a:pPr>
                      <a:r>
                        <a:rPr lang="zh-CN" altLang="en-US" sz="2000">
                          <a:sym typeface="+mn-ea"/>
                        </a:rPr>
                        <a:t>多维调制（频率正交）</a:t>
                      </a:r>
                      <a:endParaRPr lang="zh-CN" altLang="en-US" sz="2000">
                        <a:sym typeface="+mn-ea"/>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sz="2000"/>
                        <a:t>MFSK</a:t>
                      </a:r>
                      <a:endParaRPr lang="en-US" altLang="zh-CN" sz="20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88519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endParaRPr lang="en-US" altLang="zh-CN" sz="3200" b="1" kern="0" dirty="0" smtClean="0"/>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相干解调和非相干解调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14725" name="表格 114724"/>
          <p:cNvGraphicFramePr/>
          <p:nvPr/>
        </p:nvGraphicFramePr>
        <p:xfrm>
          <a:off x="1398270" y="2666365"/>
          <a:ext cx="6786245" cy="2059940"/>
        </p:xfrm>
        <a:graphic>
          <a:graphicData uri="http://schemas.openxmlformats.org/drawingml/2006/table">
            <a:tbl>
              <a:tblPr/>
              <a:tblGrid>
                <a:gridCol w="2651125"/>
                <a:gridCol w="4135120"/>
              </a:tblGrid>
              <a:tr h="96710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只能相干解调</a:t>
                      </a:r>
                      <a:endParaRPr lang="zh-CN" altLang="en-US" sz="2000" dirty="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dirty="0"/>
                        <a:t>2PSK</a:t>
                      </a:r>
                      <a:r>
                        <a:rPr lang="zh-CN" altLang="en-US" sz="2000" dirty="0"/>
                        <a:t>、</a:t>
                      </a:r>
                      <a:r>
                        <a:rPr lang="en-US" altLang="zh-CN" sz="2000" dirty="0"/>
                        <a:t>MASK</a:t>
                      </a:r>
                      <a:r>
                        <a:rPr lang="zh-CN" altLang="en-US" sz="2000" dirty="0"/>
                        <a:t>、</a:t>
                      </a:r>
                      <a:r>
                        <a:rPr lang="en-US" altLang="zh-CN" sz="2000" dirty="0"/>
                        <a:t>MPSK</a:t>
                      </a:r>
                      <a:r>
                        <a:rPr lang="zh-CN" altLang="en-US" sz="2000" dirty="0"/>
                        <a:t>、</a:t>
                      </a:r>
                      <a:r>
                        <a:rPr lang="en-US" altLang="zh-CN" sz="2000" dirty="0"/>
                        <a:t>MQAM</a:t>
                      </a:r>
                      <a:endParaRPr lang="en-US" altLang="zh-CN" sz="20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9283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a:t>支持非相干解调</a:t>
                      </a:r>
                      <a:endParaRPr lang="zh-CN" altLang="en-US"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2ASK</a:t>
                      </a:r>
                      <a:r>
                        <a:rPr lang="zh-CN" altLang="en-US" sz="2000"/>
                        <a:t>、</a:t>
                      </a:r>
                      <a:r>
                        <a:rPr lang="en-US" altLang="zh-CN" sz="2000"/>
                        <a:t>2FSK</a:t>
                      </a:r>
                      <a:r>
                        <a:rPr lang="zh-CN" altLang="en-US" sz="2000"/>
                        <a:t>、</a:t>
                      </a:r>
                      <a:r>
                        <a:rPr lang="en-US" altLang="zh-CN" sz="2000"/>
                        <a:t>2DPSK</a:t>
                      </a:r>
                      <a:r>
                        <a:rPr lang="zh-CN" altLang="en-US" sz="2000"/>
                        <a:t>、</a:t>
                      </a:r>
                      <a:r>
                        <a:rPr lang="en-US" altLang="zh-CN" sz="2000"/>
                        <a:t>MFSK</a:t>
                      </a:r>
                      <a:endParaRPr lang="en-US" altLang="zh-CN" sz="20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88519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endParaRPr lang="en-US" altLang="zh-CN" sz="3200" b="1" kern="0" dirty="0" smtClean="0"/>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不同调制方式的频谱效率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14725" name="表格 114724"/>
          <p:cNvGraphicFramePr/>
          <p:nvPr/>
        </p:nvGraphicFramePr>
        <p:xfrm>
          <a:off x="1213485" y="2666365"/>
          <a:ext cx="6409055" cy="3123565"/>
        </p:xfrm>
        <a:graphic>
          <a:graphicData uri="http://schemas.openxmlformats.org/drawingml/2006/table">
            <a:tbl>
              <a:tblPr/>
              <a:tblGrid>
                <a:gridCol w="1938020"/>
                <a:gridCol w="1395095"/>
                <a:gridCol w="1449595"/>
                <a:gridCol w="1626180"/>
              </a:tblGrid>
              <a:tr h="42354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调制方式</a:t>
                      </a:r>
                      <a:endParaRPr lang="zh-CN" altLang="en-US" sz="1800" dirty="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zh-CN" altLang="en-US" sz="1800" dirty="0"/>
                        <a:t>带宽</a:t>
                      </a:r>
                      <a:endParaRPr lang="zh-CN" altLang="en-US" sz="1800" dirty="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zh-CN" altLang="en-US" sz="1800" dirty="0"/>
                        <a:t>频带利用率</a:t>
                      </a:r>
                      <a:endParaRPr lang="zh-CN" altLang="en-US" sz="1800" dirty="0"/>
                    </a:p>
                    <a:p>
                      <a:pPr marL="0" lvl="0" indent="0" algn="ctr">
                        <a:buNone/>
                      </a:pPr>
                      <a:r>
                        <a:rPr lang="en-US" altLang="zh-CN" sz="1800" dirty="0"/>
                        <a:t>band/Hz</a:t>
                      </a:r>
                      <a:endParaRPr lang="en-US" altLang="zh-CN" sz="1800" dirty="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sym typeface="+mn-ea"/>
                        </a:rPr>
                        <a:t>频带利用率</a:t>
                      </a:r>
                      <a:endParaRPr lang="zh-CN" altLang="en-US" sz="1800" dirty="0">
                        <a:sym typeface="+mn-ea"/>
                      </a:endParaRPr>
                    </a:p>
                    <a:p>
                      <a:pPr marL="0" lvl="0" indent="0" algn="ctr">
                        <a:buNone/>
                      </a:pPr>
                      <a:r>
                        <a:rPr lang="en-US" altLang="zh-CN" sz="1800" dirty="0">
                          <a:sym typeface="+mn-ea"/>
                        </a:rPr>
                        <a:t>b/s/Hz</a:t>
                      </a:r>
                      <a:endParaRPr lang="en-US" altLang="zh-CN" sz="1800" dirty="0">
                        <a:sym typeface="+mn-ea"/>
                      </a:endParaRPr>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133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600"/>
                        <a:t>矩形脉冲成形的一维调制以及二维</a:t>
                      </a:r>
                      <a:r>
                        <a:rPr lang="en-US" altLang="zh-CN" sz="1600"/>
                        <a:t>I/Q</a:t>
                      </a:r>
                      <a:r>
                        <a:rPr lang="zh-CN" altLang="en-US" sz="1600"/>
                        <a:t>调制</a:t>
                      </a:r>
                      <a:endParaRPr lang="zh-CN" altLang="en-US" sz="16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zh-CN" altLang="en-US" sz="1800"/>
                        <a:t>主瓣带宽为</a:t>
                      </a:r>
                      <a:r>
                        <a:rPr lang="en-US" altLang="zh-CN" sz="1800"/>
                        <a:t>2/T</a:t>
                      </a:r>
                      <a:r>
                        <a:rPr lang="en-US" altLang="zh-CN" sz="1800" baseline="-25000"/>
                        <a:t>s</a:t>
                      </a:r>
                      <a:endParaRPr lang="en-US" altLang="zh-CN" sz="1800" baseline="-25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sz="1800"/>
                        <a:t>0.5</a:t>
                      </a:r>
                      <a:endParaRPr lang="en-US" altLang="zh-CN" sz="18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en-US" altLang="zh-CN" sz="18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197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600"/>
                        <a:t>滚降系数为</a:t>
                      </a:r>
                      <a:r>
                        <a:rPr lang="zh-CN" altLang="en-US" sz="1600">
                          <a:latin typeface="Arial" panose="020B0604020202020204" pitchFamily="34" charset="0"/>
                          <a:cs typeface="Arial" panose="020B0604020202020204" pitchFamily="34" charset="0"/>
                        </a:rPr>
                        <a:t>α的根号升余弦脉 冲成形的一维调制以及二维</a:t>
                      </a:r>
                      <a:r>
                        <a:rPr lang="en-US" altLang="zh-CN" sz="1600">
                          <a:sym typeface="+mn-ea"/>
                        </a:rPr>
                        <a:t>I/Q</a:t>
                      </a:r>
                      <a:r>
                        <a:rPr lang="zh-CN" altLang="en-US" sz="1600">
                          <a:sym typeface="+mn-ea"/>
                        </a:rPr>
                        <a:t>调制</a:t>
                      </a:r>
                      <a:endParaRPr lang="zh-CN" altLang="en-US" sz="1600">
                        <a:latin typeface="Arial" panose="020B0604020202020204" pitchFamily="34" charset="0"/>
                        <a:cs typeface="Arial" panose="020B0604020202020204" pitchFamily="34" charset="0"/>
                        <a:sym typeface="+mn-ea"/>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endParaRPr lang="zh-CN" altLang="en-US" sz="18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endParaRPr lang="zh-CN" altLang="en-US" sz="18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en-US" altLang="zh-CN" sz="18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9115">
                <a:tc>
                  <a:txBody>
                    <a:bodyPr/>
                    <a:p>
                      <a:pPr marL="0" lvl="0" indent="0" algn="ctr">
                        <a:buNone/>
                      </a:pPr>
                      <a:r>
                        <a:rPr lang="en-US" altLang="zh-CN" sz="1800">
                          <a:sym typeface="+mn-ea"/>
                        </a:rPr>
                        <a:t>MFSK</a:t>
                      </a:r>
                      <a:r>
                        <a:rPr lang="zh-CN" altLang="en-US" sz="1800">
                          <a:sym typeface="+mn-ea"/>
                        </a:rPr>
                        <a:t>（含</a:t>
                      </a:r>
                      <a:r>
                        <a:rPr lang="en-US" altLang="zh-CN" sz="1800">
                          <a:sym typeface="+mn-ea"/>
                        </a:rPr>
                        <a:t>2FSK)</a:t>
                      </a:r>
                      <a:endParaRPr lang="en-US" altLang="zh-CN" sz="1800">
                        <a:sym typeface="+mn-ea"/>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zh-CN" altLang="en-US" sz="1800">
                          <a:sym typeface="+mn-ea"/>
                        </a:rPr>
                        <a:t>主瓣带宽最</a:t>
                      </a:r>
                      <a:endParaRPr lang="zh-CN" altLang="en-US" sz="1800">
                        <a:sym typeface="+mn-ea"/>
                      </a:endParaRPr>
                    </a:p>
                    <a:p>
                      <a:pPr marL="0" lvl="0" indent="0" algn="l">
                        <a:buNone/>
                      </a:pPr>
                      <a:r>
                        <a:rPr lang="zh-CN" altLang="en-US" sz="1800">
                          <a:sym typeface="+mn-ea"/>
                        </a:rPr>
                        <a:t>小是</a:t>
                      </a:r>
                      <a:endParaRPr lang="en-US" altLang="zh-CN" sz="1800" baseline="-25000">
                        <a:sym typeface="+mn-ea"/>
                      </a:endParaRPr>
                    </a:p>
                    <a:p>
                      <a:pPr marL="0" lvl="0" indent="0" algn="ctr">
                        <a:buNone/>
                      </a:pPr>
                      <a:endParaRPr lang="en-US" altLang="zh-CN" sz="1800" baseline="-25000">
                        <a:sym typeface="+mn-ea"/>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endParaRPr lang="zh-CN" altLang="en-US" sz="1800">
                        <a:sym typeface="+mn-ea"/>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endParaRPr lang="en-US" altLang="zh-CN" sz="18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32106" name="对象 132105"/>
          <p:cNvGraphicFramePr/>
          <p:nvPr/>
        </p:nvGraphicFramePr>
        <p:xfrm>
          <a:off x="6274435" y="3481070"/>
          <a:ext cx="1011555" cy="667385"/>
        </p:xfrm>
        <a:graphic>
          <a:graphicData uri="http://schemas.openxmlformats.org/presentationml/2006/ole">
            <mc:AlternateContent xmlns:mc="http://schemas.openxmlformats.org/markup-compatibility/2006">
              <mc:Choice xmlns:v="urn:schemas-microsoft-com:vml" Requires="v">
                <p:oleObj spid="_x0000_s3240" name="" r:id="rId1" imgW="609600" imgH="393700" progId="Equation.3">
                  <p:embed/>
                </p:oleObj>
              </mc:Choice>
              <mc:Fallback>
                <p:oleObj name="" r:id="rId1" imgW="609600" imgH="393700" progId="Equation.3">
                  <p:embed/>
                  <p:pic>
                    <p:nvPicPr>
                      <p:cNvPr id="0" name="图片 3239"/>
                      <p:cNvPicPr/>
                      <p:nvPr/>
                    </p:nvPicPr>
                    <p:blipFill>
                      <a:blip r:embed="rId2"/>
                      <a:stretch>
                        <a:fillRect/>
                      </a:stretch>
                    </p:blipFill>
                    <p:spPr>
                      <a:xfrm>
                        <a:off x="6274435" y="3481070"/>
                        <a:ext cx="1011555" cy="667385"/>
                      </a:xfrm>
                      <a:prstGeom prst="rect">
                        <a:avLst/>
                      </a:prstGeom>
                      <a:noFill/>
                      <a:ln w="38100">
                        <a:noFill/>
                        <a:miter/>
                      </a:ln>
                    </p:spPr>
                  </p:pic>
                </p:oleObj>
              </mc:Fallback>
            </mc:AlternateContent>
          </a:graphicData>
        </a:graphic>
      </p:graphicFrame>
      <p:graphicFrame>
        <p:nvGraphicFramePr>
          <p:cNvPr id="2" name="对象 1"/>
          <p:cNvGraphicFramePr/>
          <p:nvPr/>
        </p:nvGraphicFramePr>
        <p:xfrm>
          <a:off x="3443288" y="4361815"/>
          <a:ext cx="590550" cy="732155"/>
        </p:xfrm>
        <a:graphic>
          <a:graphicData uri="http://schemas.openxmlformats.org/presentationml/2006/ole">
            <mc:AlternateContent xmlns:mc="http://schemas.openxmlformats.org/markup-compatibility/2006">
              <mc:Choice xmlns:v="urn:schemas-microsoft-com:vml" Requires="v">
                <p:oleObj spid="_x0000_s3" name="" r:id="rId3" imgW="355600" imgH="431800" progId="Equation.3">
                  <p:embed/>
                </p:oleObj>
              </mc:Choice>
              <mc:Fallback>
                <p:oleObj name="" r:id="rId3" imgW="355600" imgH="431800" progId="Equation.3">
                  <p:embed/>
                  <p:pic>
                    <p:nvPicPr>
                      <p:cNvPr id="0" name="图片 3239"/>
                      <p:cNvPicPr/>
                      <p:nvPr/>
                    </p:nvPicPr>
                    <p:blipFill>
                      <a:blip r:embed="rId4"/>
                      <a:stretch>
                        <a:fillRect/>
                      </a:stretch>
                    </p:blipFill>
                    <p:spPr>
                      <a:xfrm>
                        <a:off x="3443288" y="4361815"/>
                        <a:ext cx="590550" cy="732155"/>
                      </a:xfrm>
                      <a:prstGeom prst="rect">
                        <a:avLst/>
                      </a:prstGeom>
                      <a:noFill/>
                      <a:ln w="38100">
                        <a:noFill/>
                        <a:miter/>
                      </a:ln>
                    </p:spPr>
                  </p:pic>
                </p:oleObj>
              </mc:Fallback>
            </mc:AlternateContent>
          </a:graphicData>
        </a:graphic>
      </p:graphicFrame>
      <p:graphicFrame>
        <p:nvGraphicFramePr>
          <p:cNvPr id="4" name="对象 3"/>
          <p:cNvGraphicFramePr/>
          <p:nvPr/>
        </p:nvGraphicFramePr>
        <p:xfrm>
          <a:off x="6441441" y="4361498"/>
          <a:ext cx="843915" cy="668020"/>
        </p:xfrm>
        <a:graphic>
          <a:graphicData uri="http://schemas.openxmlformats.org/presentationml/2006/ole">
            <mc:AlternateContent xmlns:mc="http://schemas.openxmlformats.org/markup-compatibility/2006">
              <mc:Choice xmlns:v="urn:schemas-microsoft-com:vml" Requires="v">
                <p:oleObj spid="_x0000_s5" name="" r:id="rId5" imgW="508000" imgH="393700" progId="Equation.3">
                  <p:embed/>
                </p:oleObj>
              </mc:Choice>
              <mc:Fallback>
                <p:oleObj name="" r:id="rId5" imgW="508000" imgH="393700" progId="Equation.3">
                  <p:embed/>
                  <p:pic>
                    <p:nvPicPr>
                      <p:cNvPr id="0" name="图片 3239"/>
                      <p:cNvPicPr/>
                      <p:nvPr/>
                    </p:nvPicPr>
                    <p:blipFill>
                      <a:blip r:embed="rId6"/>
                      <a:stretch>
                        <a:fillRect/>
                      </a:stretch>
                    </p:blipFill>
                    <p:spPr>
                      <a:xfrm>
                        <a:off x="6441441" y="4361498"/>
                        <a:ext cx="843915" cy="668020"/>
                      </a:xfrm>
                      <a:prstGeom prst="rect">
                        <a:avLst/>
                      </a:prstGeom>
                      <a:noFill/>
                      <a:ln w="38100">
                        <a:noFill/>
                        <a:miter/>
                      </a:ln>
                    </p:spPr>
                  </p:pic>
                </p:oleObj>
              </mc:Fallback>
            </mc:AlternateContent>
          </a:graphicData>
        </a:graphic>
      </p:graphicFrame>
      <p:graphicFrame>
        <p:nvGraphicFramePr>
          <p:cNvPr id="6" name="对象 5"/>
          <p:cNvGraphicFramePr/>
          <p:nvPr/>
        </p:nvGraphicFramePr>
        <p:xfrm>
          <a:off x="4844733" y="4361498"/>
          <a:ext cx="590550" cy="668020"/>
        </p:xfrm>
        <a:graphic>
          <a:graphicData uri="http://schemas.openxmlformats.org/presentationml/2006/ole">
            <mc:AlternateContent xmlns:mc="http://schemas.openxmlformats.org/markup-compatibility/2006">
              <mc:Choice xmlns:v="urn:schemas-microsoft-com:vml" Requires="v">
                <p:oleObj spid="_x0000_s7" name="" r:id="rId7" imgW="355600" imgH="393700" progId="Equation.3">
                  <p:embed/>
                </p:oleObj>
              </mc:Choice>
              <mc:Fallback>
                <p:oleObj name="" r:id="rId7" imgW="355600" imgH="393700" progId="Equation.3">
                  <p:embed/>
                  <p:pic>
                    <p:nvPicPr>
                      <p:cNvPr id="0" name="图片 3239"/>
                      <p:cNvPicPr/>
                      <p:nvPr/>
                    </p:nvPicPr>
                    <p:blipFill>
                      <a:blip r:embed="rId8"/>
                      <a:stretch>
                        <a:fillRect/>
                      </a:stretch>
                    </p:blipFill>
                    <p:spPr>
                      <a:xfrm>
                        <a:off x="4844733" y="4361498"/>
                        <a:ext cx="590550" cy="668020"/>
                      </a:xfrm>
                      <a:prstGeom prst="rect">
                        <a:avLst/>
                      </a:prstGeom>
                      <a:noFill/>
                      <a:ln w="38100">
                        <a:noFill/>
                        <a:miter/>
                      </a:ln>
                    </p:spPr>
                  </p:pic>
                </p:oleObj>
              </mc:Fallback>
            </mc:AlternateContent>
          </a:graphicData>
        </a:graphic>
      </p:graphicFrame>
      <p:graphicFrame>
        <p:nvGraphicFramePr>
          <p:cNvPr id="8" name="对象 7"/>
          <p:cNvGraphicFramePr/>
          <p:nvPr/>
        </p:nvGraphicFramePr>
        <p:xfrm>
          <a:off x="3794760" y="5465445"/>
          <a:ext cx="469265" cy="603250"/>
        </p:xfrm>
        <a:graphic>
          <a:graphicData uri="http://schemas.openxmlformats.org/presentationml/2006/ole">
            <mc:AlternateContent xmlns:mc="http://schemas.openxmlformats.org/markup-compatibility/2006">
              <mc:Choice xmlns:v="urn:schemas-microsoft-com:vml" Requires="v">
                <p:oleObj spid="_x0000_s9" name="" r:id="rId9" imgW="419100" imgH="431800" progId="Equation.3">
                  <p:embed/>
                </p:oleObj>
              </mc:Choice>
              <mc:Fallback>
                <p:oleObj name="" r:id="rId9" imgW="419100" imgH="431800" progId="Equation.3">
                  <p:embed/>
                  <p:pic>
                    <p:nvPicPr>
                      <p:cNvPr id="0" name="图片 3239"/>
                      <p:cNvPicPr/>
                      <p:nvPr/>
                    </p:nvPicPr>
                    <p:blipFill>
                      <a:blip r:embed="rId10"/>
                      <a:stretch>
                        <a:fillRect/>
                      </a:stretch>
                    </p:blipFill>
                    <p:spPr>
                      <a:xfrm>
                        <a:off x="3794760" y="5465445"/>
                        <a:ext cx="469265" cy="603250"/>
                      </a:xfrm>
                      <a:prstGeom prst="rect">
                        <a:avLst/>
                      </a:prstGeom>
                      <a:noFill/>
                      <a:ln w="38100">
                        <a:noFill/>
                        <a:miter/>
                      </a:ln>
                    </p:spPr>
                  </p:pic>
                </p:oleObj>
              </mc:Fallback>
            </mc:AlternateContent>
          </a:graphicData>
        </a:graphic>
      </p:graphicFrame>
      <p:graphicFrame>
        <p:nvGraphicFramePr>
          <p:cNvPr id="10" name="对象 9"/>
          <p:cNvGraphicFramePr/>
          <p:nvPr/>
        </p:nvGraphicFramePr>
        <p:xfrm>
          <a:off x="4966971" y="5320348"/>
          <a:ext cx="696595" cy="668020"/>
        </p:xfrm>
        <a:graphic>
          <a:graphicData uri="http://schemas.openxmlformats.org/presentationml/2006/ole">
            <mc:AlternateContent xmlns:mc="http://schemas.openxmlformats.org/markup-compatibility/2006">
              <mc:Choice xmlns:v="urn:schemas-microsoft-com:vml" Requires="v">
                <p:oleObj spid="_x0000_s11" name="" r:id="rId11" imgW="419100" imgH="393700" progId="Equation.3">
                  <p:embed/>
                </p:oleObj>
              </mc:Choice>
              <mc:Fallback>
                <p:oleObj name="" r:id="rId11" imgW="419100" imgH="393700" progId="Equation.3">
                  <p:embed/>
                  <p:pic>
                    <p:nvPicPr>
                      <p:cNvPr id="0" name="图片 3239"/>
                      <p:cNvPicPr/>
                      <p:nvPr/>
                    </p:nvPicPr>
                    <p:blipFill>
                      <a:blip r:embed="rId12"/>
                      <a:stretch>
                        <a:fillRect/>
                      </a:stretch>
                    </p:blipFill>
                    <p:spPr>
                      <a:xfrm>
                        <a:off x="4966971" y="5320348"/>
                        <a:ext cx="696595" cy="668020"/>
                      </a:xfrm>
                      <a:prstGeom prst="rect">
                        <a:avLst/>
                      </a:prstGeom>
                      <a:noFill/>
                      <a:ln w="38100">
                        <a:noFill/>
                        <a:miter/>
                      </a:ln>
                    </p:spPr>
                  </p:pic>
                </p:oleObj>
              </mc:Fallback>
            </mc:AlternateContent>
          </a:graphicData>
        </a:graphic>
      </p:graphicFrame>
      <p:graphicFrame>
        <p:nvGraphicFramePr>
          <p:cNvPr id="12" name="对象 11"/>
          <p:cNvGraphicFramePr/>
          <p:nvPr/>
        </p:nvGraphicFramePr>
        <p:xfrm>
          <a:off x="6442711" y="5320348"/>
          <a:ext cx="843915" cy="668020"/>
        </p:xfrm>
        <a:graphic>
          <a:graphicData uri="http://schemas.openxmlformats.org/presentationml/2006/ole">
            <mc:AlternateContent xmlns:mc="http://schemas.openxmlformats.org/markup-compatibility/2006">
              <mc:Choice xmlns:v="urn:schemas-microsoft-com:vml" Requires="v">
                <p:oleObj spid="_x0000_s13" name="" r:id="rId13" imgW="508000" imgH="393700" progId="Equation.3">
                  <p:embed/>
                </p:oleObj>
              </mc:Choice>
              <mc:Fallback>
                <p:oleObj name="" r:id="rId13" imgW="508000" imgH="393700" progId="Equation.3">
                  <p:embed/>
                  <p:pic>
                    <p:nvPicPr>
                      <p:cNvPr id="0" name="图片 3239"/>
                      <p:cNvPicPr/>
                      <p:nvPr/>
                    </p:nvPicPr>
                    <p:blipFill>
                      <a:blip r:embed="rId14"/>
                      <a:stretch>
                        <a:fillRect/>
                      </a:stretch>
                    </p:blipFill>
                    <p:spPr>
                      <a:xfrm>
                        <a:off x="6442711" y="5320348"/>
                        <a:ext cx="843915" cy="66802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579310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endParaRPr lang="en-US" altLang="zh-CN" sz="3200" b="1" kern="0" dirty="0" smtClean="0"/>
          </a:p>
          <a:p>
            <a:pPr marL="1257300" lvl="2" indent="-342900" algn="l" fontAlgn="base">
              <a:lnSpc>
                <a:spcPct val="120000"/>
              </a:lnSpc>
              <a:spcBef>
                <a:spcPct val="20000"/>
              </a:spcBef>
              <a:buClr>
                <a:schemeClr val="folHlink"/>
              </a:buClr>
              <a:buSzPct val="75000"/>
              <a:buFont typeface="Wingdings" panose="05000000000000000000" charset="0"/>
              <a:buChar char="u"/>
            </a:pPr>
            <a:r>
              <a:rPr lang="zh-CN" altLang="en-US" sz="2400" kern="0" dirty="0" smtClean="0">
                <a:cs typeface="+mn-ea"/>
              </a:rPr>
              <a:t>比较</a:t>
            </a:r>
            <a:r>
              <a:rPr lang="en-US" altLang="zh-CN" sz="2400" kern="0" dirty="0" smtClean="0">
                <a:cs typeface="+mn-ea"/>
              </a:rPr>
              <a:t>MASK</a:t>
            </a:r>
            <a:r>
              <a:rPr lang="zh-CN" altLang="en-US" sz="2400" kern="0" dirty="0" smtClean="0">
                <a:cs typeface="+mn-ea"/>
              </a:rPr>
              <a:t>、</a:t>
            </a:r>
            <a:r>
              <a:rPr lang="en-US" altLang="zh-CN" sz="2400" kern="0" dirty="0" smtClean="0">
                <a:cs typeface="+mn-ea"/>
              </a:rPr>
              <a:t>MPSK</a:t>
            </a:r>
            <a:r>
              <a:rPr lang="zh-CN" altLang="en-US" sz="2400" kern="0" dirty="0" smtClean="0">
                <a:cs typeface="+mn-ea"/>
              </a:rPr>
              <a:t>、</a:t>
            </a:r>
            <a:r>
              <a:rPr lang="en-US" altLang="zh-CN" sz="2400" kern="0" dirty="0" smtClean="0">
                <a:cs typeface="+mn-ea"/>
              </a:rPr>
              <a:t>MQAM</a:t>
            </a:r>
            <a:endParaRPr lang="en-US" altLang="zh-CN" sz="2400" kern="0" dirty="0" smtClean="0">
              <a:cs typeface="+mn-ea"/>
            </a:endParaRPr>
          </a:p>
          <a:p>
            <a:pPr marL="1257300" lvl="2" indent="-342900" algn="l" fontAlgn="base">
              <a:lnSpc>
                <a:spcPct val="100000"/>
              </a:lnSpc>
              <a:spcBef>
                <a:spcPct val="20000"/>
              </a:spcBef>
              <a:buClr>
                <a:srgbClr val="FFCF01"/>
              </a:buClr>
              <a:buSzPct val="50000"/>
              <a:buFont typeface="Wingdings" panose="05000000000000000000" charset="0"/>
              <a:buChar char="p"/>
            </a:pPr>
            <a:r>
              <a:rPr lang="en-US" altLang="zh-CN" sz="2200" kern="0" dirty="0" smtClean="0">
                <a:cs typeface="+mn-ea"/>
                <a:sym typeface="+mn-ea"/>
              </a:rPr>
              <a:t>R</a:t>
            </a:r>
            <a:r>
              <a:rPr lang="en-US" altLang="zh-CN" sz="2200" kern="0" baseline="-25000" dirty="0" smtClean="0">
                <a:cs typeface="+mn-ea"/>
                <a:sym typeface="+mn-ea"/>
              </a:rPr>
              <a:t>b</a:t>
            </a:r>
            <a:r>
              <a:rPr lang="zh-CN" altLang="en-US" sz="2200" kern="0" dirty="0" smtClean="0">
                <a:cs typeface="+mn-ea"/>
                <a:sym typeface="+mn-ea"/>
              </a:rPr>
              <a:t>和</a:t>
            </a:r>
            <a:r>
              <a:rPr lang="en-US" altLang="zh-CN" sz="2200" kern="0" dirty="0" smtClean="0">
                <a:cs typeface="+mn-ea"/>
                <a:sym typeface="+mn-ea"/>
              </a:rPr>
              <a:t>M</a:t>
            </a:r>
            <a:r>
              <a:rPr lang="zh-CN" altLang="en-US" sz="2200" kern="0" dirty="0" smtClean="0">
                <a:cs typeface="+mn-ea"/>
                <a:sym typeface="+mn-ea"/>
              </a:rPr>
              <a:t>相同时，占用带宽相同，主瓣宽度都是</a:t>
            </a:r>
            <a:endParaRPr lang="zh-CN" altLang="en-US" sz="2200" kern="0" dirty="0" smtClean="0">
              <a:cs typeface="+mn-ea"/>
            </a:endParaRPr>
          </a:p>
          <a:p>
            <a:pPr marL="1257300" lvl="2" indent="-342900" algn="l" fontAlgn="base">
              <a:lnSpc>
                <a:spcPct val="100000"/>
              </a:lnSpc>
              <a:spcBef>
                <a:spcPct val="20000"/>
              </a:spcBef>
              <a:buClr>
                <a:srgbClr val="FFCF01"/>
              </a:buClr>
              <a:buSzPct val="50000"/>
              <a:buFont typeface="Wingdings" panose="05000000000000000000" charset="0"/>
              <a:buChar char="p"/>
            </a:pPr>
            <a:endParaRPr lang="zh-CN" altLang="en-US" sz="2200" kern="0" dirty="0" smtClean="0">
              <a:cs typeface="+mn-ea"/>
            </a:endParaRPr>
          </a:p>
          <a:p>
            <a:pPr marL="1257300" lvl="2" indent="-342900" algn="l" fontAlgn="base">
              <a:lnSpc>
                <a:spcPct val="100000"/>
              </a:lnSpc>
              <a:spcBef>
                <a:spcPct val="20000"/>
              </a:spcBef>
              <a:buClr>
                <a:srgbClr val="FFCF01"/>
              </a:buClr>
              <a:buSzPct val="50000"/>
              <a:buFont typeface="Wingdings" panose="05000000000000000000" charset="0"/>
              <a:buChar char="p"/>
            </a:pPr>
            <a:r>
              <a:rPr lang="zh-CN" altLang="en-US" sz="2200" kern="0" dirty="0" smtClean="0">
                <a:cs typeface="+mn-ea"/>
              </a:rPr>
              <a:t>固定</a:t>
            </a:r>
            <a:r>
              <a:rPr lang="en-US" altLang="zh-CN" sz="2200" kern="0" dirty="0" smtClean="0">
                <a:cs typeface="+mn-ea"/>
              </a:rPr>
              <a:t>R</a:t>
            </a:r>
            <a:r>
              <a:rPr lang="en-US" altLang="zh-CN" sz="2200" kern="0" baseline="-25000" dirty="0" smtClean="0">
                <a:cs typeface="+mn-ea"/>
              </a:rPr>
              <a:t>b</a:t>
            </a:r>
            <a:r>
              <a:rPr lang="zh-CN" altLang="en-US" sz="2200" kern="0" dirty="0" smtClean="0">
                <a:cs typeface="+mn-ea"/>
              </a:rPr>
              <a:t>，增大</a:t>
            </a:r>
            <a:r>
              <a:rPr lang="en-US" altLang="zh-CN" sz="2200" kern="0" dirty="0" smtClean="0">
                <a:cs typeface="+mn-ea"/>
              </a:rPr>
              <a:t>M</a:t>
            </a:r>
            <a:r>
              <a:rPr lang="zh-CN" altLang="en-US" sz="2200" kern="0" dirty="0" smtClean="0">
                <a:cs typeface="+mn-ea"/>
              </a:rPr>
              <a:t>时：</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zh-CN" altLang="en-US" sz="2200" kern="0" dirty="0" smtClean="0">
                <a:cs typeface="+mn-ea"/>
              </a:rPr>
              <a:t>     带宽减小</a:t>
            </a:r>
            <a:r>
              <a:rPr lang="en-US" altLang="zh-CN" sz="2200" kern="0" dirty="0" smtClean="0">
                <a:cs typeface="+mn-ea"/>
              </a:rPr>
              <a:t>——</a:t>
            </a:r>
            <a:r>
              <a:rPr lang="zh-CN" altLang="en-US" sz="2200" kern="0" dirty="0" smtClean="0">
                <a:cs typeface="+mn-ea"/>
              </a:rPr>
              <a:t>频带利用率（有效性）提高</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zh-CN" altLang="en-US" sz="2200" kern="0" dirty="0" smtClean="0">
                <a:cs typeface="+mn-ea"/>
              </a:rPr>
              <a:t>     误码率上升</a:t>
            </a:r>
            <a:r>
              <a:rPr lang="en-US" altLang="zh-CN" sz="2200" kern="0" dirty="0" smtClean="0">
                <a:cs typeface="+mn-ea"/>
              </a:rPr>
              <a:t>——</a:t>
            </a:r>
            <a:r>
              <a:rPr lang="zh-CN" altLang="en-US" sz="2200" kern="0" dirty="0" smtClean="0">
                <a:cs typeface="+mn-ea"/>
              </a:rPr>
              <a:t>可靠性降低（相同</a:t>
            </a:r>
            <a:r>
              <a:rPr lang="en-US" altLang="zh-CN" sz="2200" kern="0" dirty="0" smtClean="0">
                <a:cs typeface="+mn-ea"/>
              </a:rPr>
              <a:t>E</a:t>
            </a:r>
            <a:r>
              <a:rPr lang="en-US" altLang="zh-CN" sz="2200" kern="0" baseline="-25000" dirty="0" smtClean="0">
                <a:cs typeface="+mn-ea"/>
              </a:rPr>
              <a:t>b</a:t>
            </a:r>
            <a:r>
              <a:rPr lang="en-US" altLang="zh-CN" sz="2200" kern="0" dirty="0" smtClean="0">
                <a:cs typeface="+mn-ea"/>
              </a:rPr>
              <a:t>/N</a:t>
            </a:r>
            <a:r>
              <a:rPr lang="en-US" altLang="zh-CN" sz="2200" kern="0" baseline="-25000" dirty="0" smtClean="0">
                <a:cs typeface="+mn-ea"/>
              </a:rPr>
              <a:t>0</a:t>
            </a:r>
            <a:r>
              <a:rPr lang="zh-CN" altLang="en-US" sz="2200" kern="0" dirty="0" smtClean="0">
                <a:cs typeface="+mn-ea"/>
              </a:rPr>
              <a:t>）</a:t>
            </a:r>
            <a:endParaRPr lang="zh-CN" altLang="en-US" sz="2200" kern="0" dirty="0" smtClean="0">
              <a:cs typeface="+mn-ea"/>
            </a:endParaRPr>
          </a:p>
          <a:p>
            <a:pPr marL="1257300" lvl="2" indent="-342900" algn="l" fontAlgn="base">
              <a:lnSpc>
                <a:spcPct val="100000"/>
              </a:lnSpc>
              <a:spcBef>
                <a:spcPct val="20000"/>
              </a:spcBef>
              <a:buClr>
                <a:srgbClr val="FFCF01"/>
              </a:buClr>
              <a:buSzPct val="50000"/>
              <a:buFont typeface="Wingdings" panose="05000000000000000000" charset="0"/>
              <a:buChar char="p"/>
            </a:pPr>
            <a:r>
              <a:rPr lang="zh-CN" altLang="en-US" sz="2200" kern="0" dirty="0" smtClean="0">
                <a:cs typeface="+mn-ea"/>
              </a:rPr>
              <a:t> 用可靠性换取有效性</a:t>
            </a:r>
            <a:endParaRPr lang="zh-CN" altLang="en-US" sz="2200" kern="0" dirty="0" smtClean="0">
              <a:cs typeface="+mn-ea"/>
            </a:endParaRPr>
          </a:p>
          <a:p>
            <a:pPr marL="1257300" lvl="2" indent="-342900" algn="l" fontAlgn="base">
              <a:lnSpc>
                <a:spcPct val="100000"/>
              </a:lnSpc>
              <a:spcBef>
                <a:spcPct val="20000"/>
              </a:spcBef>
              <a:buClr>
                <a:srgbClr val="FFCF01"/>
              </a:buClr>
              <a:buSzPct val="50000"/>
              <a:buFont typeface="Wingdings" panose="05000000000000000000" charset="0"/>
              <a:buChar char="p"/>
            </a:pPr>
            <a:r>
              <a:rPr lang="zh-CN" altLang="en-US" sz="2200" kern="0" dirty="0" smtClean="0">
                <a:cs typeface="+mn-ea"/>
              </a:rPr>
              <a:t>三者的误码性能不同</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zh-CN" altLang="en-US" sz="2200" kern="0" dirty="0" smtClean="0">
                <a:cs typeface="+mn-ea"/>
              </a:rPr>
              <a:t>     </a:t>
            </a:r>
            <a:r>
              <a:rPr lang="en-US" altLang="zh-CN" sz="2200" kern="0" dirty="0" smtClean="0">
                <a:cs typeface="+mn-ea"/>
              </a:rPr>
              <a:t>MASK</a:t>
            </a:r>
            <a:r>
              <a:rPr lang="zh-CN" altLang="en-US" sz="2200" kern="0" dirty="0" smtClean="0">
                <a:cs typeface="+mn-ea"/>
              </a:rPr>
              <a:t>性能最差</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en-US" altLang="zh-CN" sz="2200" kern="0" dirty="0" smtClean="0">
                <a:cs typeface="+mn-ea"/>
              </a:rPr>
              <a:t>     M&lt;=8</a:t>
            </a:r>
            <a:r>
              <a:rPr lang="zh-CN" altLang="en-US" sz="2200" kern="0" dirty="0" smtClean="0">
                <a:cs typeface="+mn-ea"/>
              </a:rPr>
              <a:t>时，通常使用</a:t>
            </a:r>
            <a:r>
              <a:rPr lang="en-US" altLang="zh-CN" sz="2200" kern="0" dirty="0" smtClean="0">
                <a:cs typeface="+mn-ea"/>
              </a:rPr>
              <a:t>MPSK</a:t>
            </a:r>
            <a:r>
              <a:rPr lang="zh-CN" altLang="en-US" sz="2200" kern="0" dirty="0" smtClean="0">
                <a:cs typeface="+mn-ea"/>
              </a:rPr>
              <a:t> </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zh-CN" altLang="en-US" sz="2200" kern="0" dirty="0" smtClean="0">
                <a:cs typeface="+mn-ea"/>
              </a:rPr>
              <a:t>     </a:t>
            </a:r>
            <a:r>
              <a:rPr lang="en-US" altLang="zh-CN" sz="2200" kern="0" dirty="0" smtClean="0">
                <a:cs typeface="+mn-ea"/>
              </a:rPr>
              <a:t>M&gt;=8</a:t>
            </a:r>
            <a:r>
              <a:rPr lang="zh-CN" altLang="en-US" sz="2200" kern="0" dirty="0" smtClean="0">
                <a:cs typeface="+mn-ea"/>
              </a:rPr>
              <a:t>时，使用</a:t>
            </a:r>
            <a:r>
              <a:rPr lang="en-US" altLang="zh-CN" sz="2200" kern="0" dirty="0" smtClean="0">
                <a:cs typeface="+mn-ea"/>
              </a:rPr>
              <a:t>MQAM</a:t>
            </a:r>
            <a:endParaRPr lang="en-US" altLang="zh-CN"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en-US" altLang="zh-CN" sz="2200" kern="0" dirty="0" smtClean="0">
                <a:cs typeface="+mn-ea"/>
              </a:rPr>
              <a:t>     MFSK</a:t>
            </a:r>
            <a:r>
              <a:rPr lang="zh-CN" altLang="en-US" sz="2200" kern="0" dirty="0" smtClean="0">
                <a:cs typeface="+mn-ea"/>
              </a:rPr>
              <a:t>性能随</a:t>
            </a:r>
            <a:r>
              <a:rPr lang="en-US" altLang="zh-CN" sz="2200" kern="0" dirty="0" smtClean="0">
                <a:cs typeface="+mn-ea"/>
              </a:rPr>
              <a:t>M</a:t>
            </a:r>
            <a:r>
              <a:rPr lang="zh-CN" altLang="en-US" sz="2200" kern="0" dirty="0" smtClean="0">
                <a:cs typeface="+mn-ea"/>
              </a:rPr>
              <a:t>增加，带宽增加，抗噪声性能变好   </a:t>
            </a:r>
            <a:endParaRPr lang="zh-CN" altLang="en-US" sz="2200" kern="0" dirty="0" smtClean="0">
              <a:cs typeface="+mn-ea"/>
            </a:endParaRPr>
          </a:p>
          <a:p>
            <a:pPr lvl="2" indent="0" algn="l" fontAlgn="base">
              <a:lnSpc>
                <a:spcPct val="100000"/>
              </a:lnSpc>
              <a:spcBef>
                <a:spcPct val="20000"/>
              </a:spcBef>
              <a:buClr>
                <a:srgbClr val="FFCF01"/>
              </a:buClr>
              <a:buSzPct val="50000"/>
              <a:buFont typeface="Wingdings" panose="05000000000000000000" charset="0"/>
              <a:buNone/>
            </a:pP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4" name="对象 13"/>
          <p:cNvGraphicFramePr/>
          <p:nvPr/>
        </p:nvGraphicFramePr>
        <p:xfrm>
          <a:off x="1863090" y="2652078"/>
          <a:ext cx="1981835" cy="388620"/>
        </p:xfrm>
        <a:graphic>
          <a:graphicData uri="http://schemas.openxmlformats.org/presentationml/2006/ole">
            <mc:AlternateContent xmlns:mc="http://schemas.openxmlformats.org/markup-compatibility/2006">
              <mc:Choice xmlns:v="urn:schemas-microsoft-com:vml" Requires="v">
                <p:oleObj spid="_x0000_s15" name="" r:id="rId1" imgW="1193800" imgH="228600" progId="Equation.3">
                  <p:embed/>
                </p:oleObj>
              </mc:Choice>
              <mc:Fallback>
                <p:oleObj name="" r:id="rId1" imgW="1193800" imgH="228600" progId="Equation.3">
                  <p:embed/>
                  <p:pic>
                    <p:nvPicPr>
                      <p:cNvPr id="0" name="图片 3239"/>
                      <p:cNvPicPr/>
                      <p:nvPr/>
                    </p:nvPicPr>
                    <p:blipFill>
                      <a:blip r:embed="rId2"/>
                      <a:stretch>
                        <a:fillRect/>
                      </a:stretch>
                    </p:blipFill>
                    <p:spPr>
                      <a:xfrm>
                        <a:off x="1863090" y="2652078"/>
                        <a:ext cx="1981835" cy="38862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47470"/>
            <a:ext cx="6659245" cy="4655185"/>
          </a:xfrm>
        </p:spPr>
        <p:txBody>
          <a:bodyPr vert="horz" wrap="square" lIns="91440" tIns="45720" rIns="91440" bIns="45720" anchor="t"/>
          <a:p>
            <a:pPr eaLnBrk="1" hangingPunct="1"/>
            <a:r>
              <a:rPr lang="en-US" altLang="zh-CN" dirty="0"/>
              <a:t>7-1</a:t>
            </a:r>
            <a:endParaRPr lang="en-US" altLang="zh-CN" dirty="0"/>
          </a:p>
          <a:p>
            <a:pPr eaLnBrk="1" hangingPunct="1"/>
            <a:r>
              <a:rPr lang="en-US" altLang="zh-CN" dirty="0"/>
              <a:t>7-4</a:t>
            </a:r>
            <a:endParaRPr lang="en-US" altLang="zh-CN" dirty="0"/>
          </a:p>
          <a:p>
            <a:pPr eaLnBrk="1" hangingPunct="1"/>
            <a:r>
              <a:rPr lang="en-US" altLang="zh-CN" dirty="0"/>
              <a:t>7-7</a:t>
            </a:r>
            <a:endParaRPr lang="en-US" altLang="zh-CN" dirty="0"/>
          </a:p>
          <a:p>
            <a:pPr eaLnBrk="1" hangingPunct="1"/>
            <a:r>
              <a:rPr lang="en-US" altLang="zh-CN" dirty="0"/>
              <a:t>7-8</a:t>
            </a:r>
            <a:endParaRPr lang="en-US" altLang="zh-CN" dirty="0"/>
          </a:p>
          <a:p>
            <a:pPr eaLnBrk="1" hangingPunct="1"/>
            <a:r>
              <a:rPr lang="en-US" altLang="zh-CN" dirty="0"/>
              <a:t>9-1</a:t>
            </a:r>
            <a:endParaRPr lang="en-US" altLang="zh-CN"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灯片编号占位符 5"/>
          <p:cNvSpPr>
            <a:spLocks noGrp="1"/>
          </p:cNvSpPr>
          <p:nvPr>
            <p:ph type="sldNum" sz="quarter" idx="12"/>
          </p:nvPr>
        </p:nvSpPr>
        <p:spPr>
          <a:noFill/>
        </p:spPr>
        <p:txBody>
          <a:bodyPr/>
          <a:lstStyle/>
          <a:p>
            <a:fld id="{FF7A6B2E-30BB-44B0-AF28-ED7792E18B99}" type="slidenum">
              <a:rPr lang="en-US" altLang="zh-CN" smtClean="0"/>
            </a:fld>
            <a:endParaRPr lang="en-US" altLang="zh-CN" smtClean="0"/>
          </a:p>
        </p:txBody>
      </p:sp>
      <p:sp>
        <p:nvSpPr>
          <p:cNvPr id="32256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1987" name="Rectangle 3"/>
          <p:cNvSpPr>
            <a:spLocks noGrp="1" noChangeArrowheads="1"/>
          </p:cNvSpPr>
          <p:nvPr>
            <p:ph type="body" idx="1"/>
          </p:nvPr>
        </p:nvSpPr>
        <p:spPr>
          <a:xfrm>
            <a:off x="0" y="1223963"/>
            <a:ext cx="9144000" cy="5634037"/>
          </a:xfrm>
        </p:spPr>
        <p:txBody>
          <a:bodyPr/>
          <a:lstStyle/>
          <a:p>
            <a:pPr lvl="3" eaLnBrk="1" hangingPunct="1"/>
            <a:r>
              <a:rPr lang="zh-CN" altLang="en-US" dirty="0" smtClean="0"/>
              <a:t>从以上分析及上图可以看出： </a:t>
            </a:r>
            <a:endParaRPr lang="zh-CN" altLang="en-US" dirty="0" smtClean="0"/>
          </a:p>
          <a:p>
            <a:pPr lvl="4" eaLnBrk="1" hangingPunct="1">
              <a:lnSpc>
                <a:spcPct val="120000"/>
              </a:lnSpc>
            </a:pPr>
            <a:r>
              <a:rPr lang="en-US" altLang="zh-CN" dirty="0" smtClean="0"/>
              <a:t>2ASK</a:t>
            </a:r>
            <a:r>
              <a:rPr lang="zh-CN" altLang="en-US" dirty="0" smtClean="0"/>
              <a:t>信号的功率谱由连续谱和离散谱两部分组成；连续谱取决于</a:t>
            </a:r>
            <a:r>
              <a:rPr lang="en-US" altLang="zh-CN" i="1" dirty="0" smtClean="0"/>
              <a:t>g</a:t>
            </a:r>
            <a:r>
              <a:rPr lang="en-US" altLang="zh-CN" dirty="0" smtClean="0"/>
              <a:t>(</a:t>
            </a:r>
            <a:r>
              <a:rPr lang="en-US" altLang="zh-CN" i="1" dirty="0" smtClean="0"/>
              <a:t>t</a:t>
            </a:r>
            <a:r>
              <a:rPr lang="en-US" altLang="zh-CN" dirty="0" smtClean="0"/>
              <a:t>)</a:t>
            </a:r>
            <a:r>
              <a:rPr lang="zh-CN" altLang="en-US" dirty="0" smtClean="0"/>
              <a:t>经线性调制后的双边带谱，而离散谱由载波分量确定。</a:t>
            </a:r>
            <a:endParaRPr lang="zh-CN" altLang="en-US" dirty="0" smtClean="0"/>
          </a:p>
          <a:p>
            <a:pPr lvl="4" eaLnBrk="1" hangingPunct="1">
              <a:lnSpc>
                <a:spcPct val="120000"/>
              </a:lnSpc>
            </a:pPr>
            <a:r>
              <a:rPr lang="zh-CN" altLang="en-US" dirty="0" smtClean="0"/>
              <a:t> </a:t>
            </a:r>
            <a:r>
              <a:rPr lang="en-US" altLang="zh-CN" dirty="0" smtClean="0"/>
              <a:t>2ASK</a:t>
            </a:r>
            <a:r>
              <a:rPr lang="zh-CN" altLang="en-US" dirty="0" smtClean="0"/>
              <a:t>信号的带宽是基带信号带宽的两倍，若只计谱的主瓣（第一个谱零点位置），则有</a:t>
            </a:r>
            <a:endParaRPr lang="zh-CN" altLang="en-US" dirty="0" smtClean="0"/>
          </a:p>
          <a:p>
            <a:pPr lvl="4" eaLnBrk="1" hangingPunct="1">
              <a:lnSpc>
                <a:spcPct val="120000"/>
              </a:lnSpc>
            </a:pPr>
            <a:endParaRPr lang="zh-CN" altLang="en-US" dirty="0" smtClean="0"/>
          </a:p>
          <a:p>
            <a:pPr lvl="4" eaLnBrk="1" hangingPunct="1">
              <a:buFont typeface="Wingdings" panose="05000000000000000000" pitchFamily="2" charset="2"/>
              <a:buNone/>
            </a:pPr>
            <a:r>
              <a:rPr lang="zh-CN" altLang="en-US" dirty="0" smtClean="0"/>
              <a:t>	式中   </a:t>
            </a:r>
            <a:r>
              <a:rPr lang="en-US" altLang="zh-CN" i="1" dirty="0" err="1" smtClean="0"/>
              <a:t>f</a:t>
            </a:r>
            <a:r>
              <a:rPr lang="en-US" altLang="zh-CN" i="1" baseline="-25000" dirty="0" err="1" smtClean="0"/>
              <a:t>s</a:t>
            </a:r>
            <a:r>
              <a:rPr lang="en-US" altLang="zh-CN" dirty="0" smtClean="0"/>
              <a:t> = 1/</a:t>
            </a:r>
            <a:r>
              <a:rPr lang="en-US" altLang="zh-CN" i="1" dirty="0" smtClean="0"/>
              <a:t>T</a:t>
            </a:r>
            <a:r>
              <a:rPr lang="en-US" altLang="zh-CN" i="1" baseline="-25000" dirty="0" smtClean="0"/>
              <a:t>s</a:t>
            </a:r>
            <a:endParaRPr lang="en-US" altLang="zh-CN" i="1" baseline="-25000" dirty="0" smtClean="0"/>
          </a:p>
          <a:p>
            <a:pPr lvl="4" eaLnBrk="1" hangingPunct="1">
              <a:buFont typeface="Wingdings" panose="05000000000000000000" pitchFamily="2" charset="2"/>
              <a:buNone/>
            </a:pPr>
            <a:endParaRPr lang="en-US" altLang="zh-CN" i="1" baseline="-25000" dirty="0" smtClean="0"/>
          </a:p>
          <a:p>
            <a:pPr lvl="4" eaLnBrk="1" hangingPunct="1">
              <a:buFont typeface="Wingdings" panose="05000000000000000000" pitchFamily="2" charset="2"/>
              <a:buNone/>
            </a:pPr>
            <a:r>
              <a:rPr lang="en-US" altLang="zh-CN" i="1" baseline="-25000" dirty="0" smtClean="0"/>
              <a:t>	</a:t>
            </a:r>
            <a:r>
              <a:rPr lang="zh-CN" altLang="en-US" dirty="0" smtClean="0"/>
              <a:t>即，</a:t>
            </a:r>
            <a:r>
              <a:rPr lang="en-US" altLang="zh-CN" dirty="0" smtClean="0"/>
              <a:t>2ASK</a:t>
            </a:r>
            <a:r>
              <a:rPr lang="zh-CN" altLang="en-US" dirty="0" smtClean="0"/>
              <a:t>信号的传输带宽是码元速率的两倍。 </a:t>
            </a:r>
            <a:endParaRPr lang="zh-CN" altLang="en-US" dirty="0" smtClean="0"/>
          </a:p>
        </p:txBody>
      </p:sp>
      <p:sp>
        <p:nvSpPr>
          <p:cNvPr id="322566"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3941763" y="3878263"/>
          <a:ext cx="1439862" cy="431800"/>
        </p:xfrm>
        <a:graphic>
          <a:graphicData uri="http://schemas.openxmlformats.org/presentationml/2006/ole">
            <mc:AlternateContent xmlns:mc="http://schemas.openxmlformats.org/markup-compatibility/2006">
              <mc:Choice xmlns:v="urn:schemas-microsoft-com:vml" Requires="v">
                <p:oleObj spid="_x0000_s10241" name="公式" r:id="rId1" imgW="18288000" imgH="5486400" progId="">
                  <p:embed/>
                </p:oleObj>
              </mc:Choice>
              <mc:Fallback>
                <p:oleObj name="公式" r:id="rId1" imgW="18288000" imgH="5486400" progId="">
                  <p:embed/>
                  <p:pic>
                    <p:nvPicPr>
                      <p:cNvPr id="0" name="图片 10240"/>
                      <p:cNvPicPr>
                        <a:picLocks noChangeAspect="1"/>
                      </p:cNvPicPr>
                      <p:nvPr/>
                    </p:nvPicPr>
                    <p:blipFill>
                      <a:blip r:embed="rId2"/>
                      <a:stretch>
                        <a:fillRect/>
                      </a:stretch>
                    </p:blipFill>
                    <p:spPr>
                      <a:xfrm>
                        <a:off x="3941763" y="3878263"/>
                        <a:ext cx="1439862" cy="4318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灯片编号占位符 5"/>
          <p:cNvSpPr>
            <a:spLocks noGrp="1"/>
          </p:cNvSpPr>
          <p:nvPr>
            <p:ph type="sldNum" sz="quarter" idx="12"/>
          </p:nvPr>
        </p:nvSpPr>
        <p:spPr>
          <a:noFill/>
        </p:spPr>
        <p:txBody>
          <a:bodyPr/>
          <a:lstStyle/>
          <a:p>
            <a:fld id="{9DEBBEC8-0053-40BF-8A99-2B8781217DFD}" type="slidenum">
              <a:rPr lang="en-US" altLang="zh-CN" smtClean="0"/>
            </a:fld>
            <a:endParaRPr lang="en-US" altLang="zh-CN" smtClean="0"/>
          </a:p>
        </p:txBody>
      </p:sp>
      <p:sp>
        <p:nvSpPr>
          <p:cNvPr id="3235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3011" name="Rectangle 3"/>
          <p:cNvSpPr>
            <a:spLocks noGrp="1" noChangeArrowheads="1"/>
          </p:cNvSpPr>
          <p:nvPr>
            <p:ph type="body" idx="1"/>
          </p:nvPr>
        </p:nvSpPr>
        <p:spPr>
          <a:xfrm>
            <a:off x="611188" y="1223963"/>
            <a:ext cx="8532812" cy="5634037"/>
          </a:xfrm>
        </p:spPr>
        <p:txBody>
          <a:bodyPr/>
          <a:lstStyle/>
          <a:p>
            <a:pPr lvl="1" eaLnBrk="1" hangingPunct="1">
              <a:lnSpc>
                <a:spcPct val="120000"/>
              </a:lnSpc>
            </a:pPr>
            <a:r>
              <a:rPr lang="en-US" altLang="zh-CN" dirty="0" smtClean="0"/>
              <a:t>7.1.2  </a:t>
            </a:r>
            <a:r>
              <a:rPr lang="zh-CN" altLang="en-US" dirty="0" smtClean="0"/>
              <a:t>二进制频移键控（</a:t>
            </a:r>
            <a:r>
              <a:rPr lang="en-US" altLang="zh-CN" dirty="0" smtClean="0"/>
              <a:t>2FSK</a:t>
            </a:r>
            <a:r>
              <a:rPr lang="zh-CN" altLang="en-US" dirty="0" smtClean="0"/>
              <a:t>）</a:t>
            </a:r>
            <a:endParaRPr lang="zh-CN" altLang="en-US" dirty="0" smtClean="0"/>
          </a:p>
          <a:p>
            <a:pPr lvl="2" eaLnBrk="1" hangingPunct="1">
              <a:lnSpc>
                <a:spcPct val="120000"/>
              </a:lnSpc>
            </a:pPr>
            <a:r>
              <a:rPr lang="zh-CN" altLang="en-US" dirty="0" smtClean="0"/>
              <a:t>基本原理 </a:t>
            </a:r>
            <a:endParaRPr lang="zh-CN" altLang="en-US" dirty="0" smtClean="0"/>
          </a:p>
          <a:p>
            <a:pPr lvl="3" eaLnBrk="1" hangingPunct="1">
              <a:lnSpc>
                <a:spcPct val="140000"/>
              </a:lnSpc>
            </a:pPr>
            <a:r>
              <a:rPr lang="zh-CN" altLang="en-US" dirty="0" smtClean="0"/>
              <a:t>表达式：在</a:t>
            </a:r>
            <a:r>
              <a:rPr lang="en-US" altLang="zh-CN" dirty="0" smtClean="0"/>
              <a:t>2FSK</a:t>
            </a:r>
            <a:r>
              <a:rPr lang="zh-CN" altLang="en-US" dirty="0" smtClean="0"/>
              <a:t>中，载波的频率随二进制基带信号在</a:t>
            </a:r>
            <a:r>
              <a:rPr lang="en-US" altLang="zh-CN" i="1" dirty="0" smtClean="0"/>
              <a:t>f</a:t>
            </a:r>
            <a:r>
              <a:rPr lang="en-US" altLang="zh-CN" baseline="-25000" dirty="0" smtClean="0"/>
              <a:t>1</a:t>
            </a:r>
            <a:r>
              <a:rPr lang="zh-CN" altLang="en-US" dirty="0" smtClean="0"/>
              <a:t>和</a:t>
            </a:r>
            <a:r>
              <a:rPr lang="en-US" altLang="zh-CN" i="1" dirty="0" smtClean="0"/>
              <a:t>f</a:t>
            </a:r>
            <a:r>
              <a:rPr lang="en-US" altLang="zh-CN" baseline="-25000" dirty="0" smtClean="0"/>
              <a:t>2</a:t>
            </a:r>
            <a:r>
              <a:rPr lang="zh-CN" altLang="en-US" dirty="0" smtClean="0"/>
              <a:t>两个频率点间变化。故其表达式为 </a:t>
            </a:r>
            <a:endParaRPr lang="zh-CN" altLang="en-US" dirty="0" smtClean="0"/>
          </a:p>
          <a:p>
            <a:pPr lvl="3" eaLnBrk="1" hangingPunct="1">
              <a:lnSpc>
                <a:spcPct val="120000"/>
              </a:lnSpc>
            </a:pPr>
            <a:endParaRPr lang="zh-CN" altLang="en-US" dirty="0" smtClean="0"/>
          </a:p>
          <a:p>
            <a:pPr lvl="3" eaLnBrk="1" hangingPunct="1">
              <a:lnSpc>
                <a:spcPct val="120000"/>
              </a:lnSpc>
            </a:pPr>
            <a:endParaRPr lang="en-US" altLang="zh-CN" dirty="0" smtClean="0"/>
          </a:p>
        </p:txBody>
      </p:sp>
      <p:sp>
        <p:nvSpPr>
          <p:cNvPr id="323590" name="Rectangle 5"/>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43012" name="Object 4"/>
          <p:cNvGraphicFramePr>
            <a:graphicFrameLocks noChangeAspect="1"/>
          </p:cNvGraphicFramePr>
          <p:nvPr/>
        </p:nvGraphicFramePr>
        <p:xfrm>
          <a:off x="2501900" y="3429000"/>
          <a:ext cx="5535613" cy="866775"/>
        </p:xfrm>
        <a:graphic>
          <a:graphicData uri="http://schemas.openxmlformats.org/presentationml/2006/ole">
            <mc:AlternateContent xmlns:mc="http://schemas.openxmlformats.org/markup-compatibility/2006">
              <mc:Choice xmlns:v="urn:schemas-microsoft-com:vml" Requires="v">
                <p:oleObj spid="_x0000_s11265" name="公式" r:id="rId1" imgW="67360800" imgH="11582400" progId="">
                  <p:embed/>
                </p:oleObj>
              </mc:Choice>
              <mc:Fallback>
                <p:oleObj name="公式" r:id="rId1" imgW="67360800" imgH="11582400" progId="">
                  <p:embed/>
                  <p:pic>
                    <p:nvPicPr>
                      <p:cNvPr id="0" name="图片 11264"/>
                      <p:cNvPicPr>
                        <a:picLocks noChangeAspect="1"/>
                      </p:cNvPicPr>
                      <p:nvPr/>
                    </p:nvPicPr>
                    <p:blipFill>
                      <a:blip r:embed="rId2"/>
                      <a:stretch>
                        <a:fillRect/>
                      </a:stretch>
                    </p:blipFill>
                    <p:spPr>
                      <a:xfrm>
                        <a:off x="2501900" y="3429000"/>
                        <a:ext cx="5535613" cy="866775"/>
                      </a:xfrm>
                      <a:prstGeom prst="rect">
                        <a:avLst/>
                      </a:prstGeom>
                      <a:noFill/>
                      <a:ln w="9525">
                        <a:noFill/>
                      </a:ln>
                    </p:spPr>
                  </p:pic>
                </p:oleObj>
              </mc:Fallback>
            </mc:AlternateContent>
          </a:graphicData>
        </a:graphic>
      </p:graphicFrame>
      <p:sp>
        <p:nvSpPr>
          <p:cNvPr id="323591" name="Rectangle 7"/>
          <p:cNvSpPr>
            <a:spLocks noChangeArrowheads="1"/>
          </p:cNvSpPr>
          <p:nvPr/>
        </p:nvSpPr>
        <p:spPr bwMode="auto">
          <a:xfrm>
            <a:off x="0" y="22145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灯片编号占位符 5"/>
          <p:cNvSpPr>
            <a:spLocks noGrp="1"/>
          </p:cNvSpPr>
          <p:nvPr>
            <p:ph type="sldNum" sz="quarter" idx="12"/>
          </p:nvPr>
        </p:nvSpPr>
        <p:spPr>
          <a:noFill/>
        </p:spPr>
        <p:txBody>
          <a:bodyPr/>
          <a:lstStyle/>
          <a:p>
            <a:fld id="{7D7FA777-7D1C-4566-87D7-944E4EEA6F11}" type="slidenum">
              <a:rPr lang="en-US" altLang="zh-CN" smtClean="0"/>
            </a:fld>
            <a:endParaRPr lang="en-US" altLang="zh-CN" smtClean="0"/>
          </a:p>
        </p:txBody>
      </p:sp>
      <p:sp>
        <p:nvSpPr>
          <p:cNvPr id="32461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4035" name="Rectangle 3"/>
          <p:cNvSpPr>
            <a:spLocks noGrp="1" noChangeArrowheads="1"/>
          </p:cNvSpPr>
          <p:nvPr>
            <p:ph type="body" idx="1"/>
          </p:nvPr>
        </p:nvSpPr>
        <p:spPr>
          <a:xfrm>
            <a:off x="206375" y="1223963"/>
            <a:ext cx="8937625" cy="5634037"/>
          </a:xfrm>
        </p:spPr>
        <p:txBody>
          <a:bodyPr/>
          <a:lstStyle/>
          <a:p>
            <a:pPr lvl="3" eaLnBrk="1" hangingPunct="1"/>
            <a:r>
              <a:rPr lang="zh-CN" altLang="en-US" dirty="0" smtClean="0"/>
              <a:t>典型波形：</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lnSpc>
                <a:spcPct val="110000"/>
              </a:lnSpc>
            </a:pPr>
            <a:r>
              <a:rPr lang="zh-CN" altLang="en-US" dirty="0" smtClean="0"/>
              <a:t>由图可见，</a:t>
            </a:r>
            <a:r>
              <a:rPr lang="en-US" altLang="zh-CN" b="1" dirty="0" smtClean="0"/>
              <a:t>2FSK</a:t>
            </a:r>
            <a:r>
              <a:rPr lang="en-US" altLang="zh-CN" dirty="0" smtClean="0"/>
              <a:t> </a:t>
            </a:r>
            <a:r>
              <a:rPr lang="zh-CN" altLang="en-US" dirty="0" smtClean="0"/>
              <a:t>信号的波形</a:t>
            </a:r>
            <a:r>
              <a:rPr lang="en-US" altLang="zh-CN" dirty="0" smtClean="0"/>
              <a:t>(a)</a:t>
            </a:r>
            <a:r>
              <a:rPr lang="zh-CN" altLang="en-US" dirty="0" smtClean="0"/>
              <a:t>可以分解为波形</a:t>
            </a:r>
            <a:r>
              <a:rPr lang="en-US" altLang="zh-CN" dirty="0" smtClean="0"/>
              <a:t>(b)</a:t>
            </a:r>
            <a:r>
              <a:rPr lang="zh-CN" altLang="en-US" dirty="0" smtClean="0"/>
              <a:t>和波形（</a:t>
            </a:r>
            <a:r>
              <a:rPr lang="en-US" altLang="zh-CN" dirty="0" smtClean="0"/>
              <a:t>c</a:t>
            </a:r>
            <a:r>
              <a:rPr lang="zh-CN" altLang="en-US" dirty="0" smtClean="0"/>
              <a:t>），也就是说，一个</a:t>
            </a:r>
            <a:r>
              <a:rPr lang="en-US" altLang="zh-CN" b="1" dirty="0" smtClean="0"/>
              <a:t>2FSK</a:t>
            </a:r>
            <a:r>
              <a:rPr lang="zh-CN" altLang="en-US" dirty="0" smtClean="0"/>
              <a:t>信号可以看成是两个不同载频的</a:t>
            </a:r>
            <a:r>
              <a:rPr lang="en-US" altLang="zh-CN" dirty="0" smtClean="0"/>
              <a:t>2ASK</a:t>
            </a:r>
            <a:r>
              <a:rPr lang="zh-CN" altLang="en-US" dirty="0" smtClean="0"/>
              <a:t>信号的叠加。因此，</a:t>
            </a:r>
            <a:r>
              <a:rPr lang="en-US" altLang="zh-CN" b="1" dirty="0" smtClean="0"/>
              <a:t>2FSK</a:t>
            </a:r>
            <a:r>
              <a:rPr lang="zh-CN" altLang="en-US" dirty="0" smtClean="0"/>
              <a:t>信号的时域表达式又可写成</a:t>
            </a:r>
            <a:endParaRPr lang="zh-CN" altLang="en-US" dirty="0" smtClean="0"/>
          </a:p>
        </p:txBody>
      </p:sp>
      <p:graphicFrame>
        <p:nvGraphicFramePr>
          <p:cNvPr id="44036" name="Object 4"/>
          <p:cNvGraphicFramePr>
            <a:graphicFrameLocks noChangeAspect="1"/>
          </p:cNvGraphicFramePr>
          <p:nvPr/>
        </p:nvGraphicFramePr>
        <p:xfrm>
          <a:off x="2546350" y="1314450"/>
          <a:ext cx="6391275" cy="3554413"/>
        </p:xfrm>
        <a:graphic>
          <a:graphicData uri="http://schemas.openxmlformats.org/presentationml/2006/ole">
            <mc:AlternateContent xmlns:mc="http://schemas.openxmlformats.org/markup-compatibility/2006">
              <mc:Choice xmlns:v="urn:schemas-microsoft-com:vml" Requires="v">
                <p:oleObj spid="_x0000_s12289" name="Visio" r:id="rId1" imgW="5306060" imgH="3375660" progId="">
                  <p:embed/>
                </p:oleObj>
              </mc:Choice>
              <mc:Fallback>
                <p:oleObj name="Visio" r:id="rId1" imgW="5306060" imgH="3375660" progId="">
                  <p:embed/>
                  <p:pic>
                    <p:nvPicPr>
                      <p:cNvPr id="0" name="图片 12288"/>
                      <p:cNvPicPr>
                        <a:picLocks noChangeAspect="1"/>
                      </p:cNvPicPr>
                      <p:nvPr/>
                    </p:nvPicPr>
                    <p:blipFill>
                      <a:blip r:embed="rId2"/>
                      <a:stretch>
                        <a:fillRect/>
                      </a:stretch>
                    </p:blipFill>
                    <p:spPr>
                      <a:xfrm>
                        <a:off x="2546350" y="1314450"/>
                        <a:ext cx="6391275" cy="35544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灯片编号占位符 5"/>
          <p:cNvSpPr>
            <a:spLocks noGrp="1"/>
          </p:cNvSpPr>
          <p:nvPr>
            <p:ph type="sldNum" sz="quarter" idx="12"/>
          </p:nvPr>
        </p:nvSpPr>
        <p:spPr>
          <a:noFill/>
        </p:spPr>
        <p:txBody>
          <a:bodyPr/>
          <a:lstStyle/>
          <a:p>
            <a:fld id="{4B538ABE-1F18-4A68-852C-3C387F5453D2}" type="slidenum">
              <a:rPr lang="en-US" altLang="zh-CN" smtClean="0"/>
            </a:fld>
            <a:endParaRPr lang="en-US" altLang="zh-CN" smtClean="0"/>
          </a:p>
        </p:txBody>
      </p:sp>
      <p:sp>
        <p:nvSpPr>
          <p:cNvPr id="32563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5059" name="Rectangle 3"/>
          <p:cNvSpPr>
            <a:spLocks noGrp="1" noChangeArrowheads="1"/>
          </p:cNvSpPr>
          <p:nvPr>
            <p:ph type="body" idx="1"/>
          </p:nvPr>
        </p:nvSpPr>
        <p:spPr>
          <a:xfrm>
            <a:off x="250825" y="1223963"/>
            <a:ext cx="8893175" cy="5634037"/>
          </a:xfrm>
        </p:spPr>
        <p:txBody>
          <a:bodyPr/>
          <a:lstStyle/>
          <a:p>
            <a:pPr lvl="3" eaLnBrk="1" hangingPunct="1">
              <a:buFont typeface="Wingdings" panose="05000000000000000000" pitchFamily="2" charset="2"/>
              <a:buNone/>
            </a:pPr>
            <a:endParaRPr lang="en-US" altLang="zh-CN" dirty="0" smtClean="0"/>
          </a:p>
          <a:p>
            <a:pPr lvl="3" eaLnBrk="1" hangingPunct="1">
              <a:buFont typeface="Wingdings" panose="05000000000000000000" pitchFamily="2" charset="2"/>
              <a:buNone/>
            </a:pPr>
            <a:endParaRPr lang="en-US" altLang="zh-CN" dirty="0" smtClean="0"/>
          </a:p>
          <a:p>
            <a:pPr lvl="3" eaLnBrk="1" hangingPunct="1">
              <a:lnSpc>
                <a:spcPct val="120000"/>
              </a:lnSpc>
              <a:buFont typeface="Wingdings" panose="05000000000000000000" pitchFamily="2" charset="2"/>
              <a:buNone/>
            </a:pPr>
            <a:r>
              <a:rPr lang="zh-CN" altLang="en-US" dirty="0" smtClean="0"/>
              <a:t>式中  </a:t>
            </a:r>
            <a:r>
              <a:rPr lang="en-US" altLang="zh-CN" i="1" dirty="0" smtClean="0"/>
              <a:t>g</a:t>
            </a:r>
            <a:r>
              <a:rPr lang="en-US" altLang="zh-CN" dirty="0" smtClean="0"/>
              <a:t>(</a:t>
            </a:r>
            <a:r>
              <a:rPr lang="en-US" altLang="zh-CN" i="1" dirty="0" smtClean="0"/>
              <a:t>t</a:t>
            </a:r>
            <a:r>
              <a:rPr lang="en-US" altLang="zh-CN" dirty="0" smtClean="0"/>
              <a:t>) </a:t>
            </a:r>
            <a:r>
              <a:rPr lang="zh-CN" altLang="en-US" dirty="0" smtClean="0"/>
              <a:t>－ 单个矩形脉冲，</a:t>
            </a:r>
            <a:endParaRPr lang="zh-CN" altLang="en-US" dirty="0" smtClean="0"/>
          </a:p>
          <a:p>
            <a:pPr lvl="3" eaLnBrk="1" hangingPunct="1">
              <a:buFont typeface="Wingdings" panose="05000000000000000000" pitchFamily="2" charset="2"/>
              <a:buNone/>
            </a:pPr>
            <a:r>
              <a:rPr lang="zh-CN" altLang="en-US" dirty="0" smtClean="0"/>
              <a:t>		    </a:t>
            </a:r>
            <a:r>
              <a:rPr lang="en-US" altLang="zh-CN" i="1" dirty="0" smtClean="0"/>
              <a:t>T</a:t>
            </a:r>
            <a:r>
              <a:rPr lang="en-US" altLang="zh-CN" i="1" baseline="-25000" dirty="0" smtClean="0"/>
              <a:t>s</a:t>
            </a:r>
            <a:r>
              <a:rPr lang="en-US" altLang="zh-CN" dirty="0" smtClean="0"/>
              <a:t> </a:t>
            </a:r>
            <a:r>
              <a:rPr lang="zh-CN" altLang="en-US" dirty="0" smtClean="0"/>
              <a:t>－ 脉冲持续时间；</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lnSpc>
                <a:spcPct val="140000"/>
              </a:lnSpc>
              <a:buFont typeface="Wingdings" panose="05000000000000000000" pitchFamily="2" charset="2"/>
              <a:buNone/>
            </a:pPr>
            <a:r>
              <a:rPr lang="zh-CN" altLang="en-US" dirty="0" smtClean="0"/>
              <a:t>		    </a:t>
            </a:r>
            <a:r>
              <a:rPr lang="zh-CN" altLang="en-US" i="1" dirty="0" smtClean="0">
                <a:sym typeface="Symbol" panose="05050102010706020507" pitchFamily="18" charset="2"/>
              </a:rPr>
              <a:t></a:t>
            </a:r>
            <a:r>
              <a:rPr lang="en-US" altLang="zh-CN" i="1" baseline="-25000" dirty="0" smtClean="0">
                <a:sym typeface="Symbol" panose="05050102010706020507" pitchFamily="18" charset="2"/>
              </a:rPr>
              <a:t>n</a:t>
            </a:r>
            <a:r>
              <a:rPr lang="zh-CN" altLang="en-US" dirty="0" smtClean="0">
                <a:sym typeface="Symbol" panose="05050102010706020507" pitchFamily="18" charset="2"/>
              </a:rPr>
              <a:t>和</a:t>
            </a:r>
            <a:r>
              <a:rPr lang="zh-CN" altLang="en-US" i="1" dirty="0" smtClean="0">
                <a:sym typeface="Symbol" panose="05050102010706020507" pitchFamily="18" charset="2"/>
              </a:rPr>
              <a:t></a:t>
            </a:r>
            <a:r>
              <a:rPr lang="en-US" altLang="zh-CN" i="1" baseline="-25000" dirty="0" smtClean="0">
                <a:sym typeface="Symbol" panose="05050102010706020507" pitchFamily="18" charset="2"/>
              </a:rPr>
              <a:t>n</a:t>
            </a:r>
            <a:r>
              <a:rPr lang="zh-CN" altLang="en-US" dirty="0" smtClean="0"/>
              <a:t>分别是第</a:t>
            </a:r>
            <a:r>
              <a:rPr lang="en-US" altLang="zh-CN" i="1" dirty="0" smtClean="0"/>
              <a:t>n</a:t>
            </a:r>
            <a:r>
              <a:rPr lang="zh-CN" altLang="en-US" dirty="0" smtClean="0"/>
              <a:t>个信号码元（</a:t>
            </a:r>
            <a:r>
              <a:rPr lang="en-US" altLang="zh-CN" dirty="0" smtClean="0"/>
              <a:t>1</a:t>
            </a:r>
            <a:r>
              <a:rPr lang="zh-CN" altLang="en-US" dirty="0" smtClean="0"/>
              <a:t>或</a:t>
            </a:r>
            <a:r>
              <a:rPr lang="en-US" altLang="zh-CN" dirty="0" smtClean="0"/>
              <a:t>0</a:t>
            </a:r>
            <a:r>
              <a:rPr lang="zh-CN" altLang="en-US" dirty="0" smtClean="0"/>
              <a:t>）的初始相位，通常可令其为零。因此，</a:t>
            </a:r>
            <a:r>
              <a:rPr lang="en-US" altLang="zh-CN" dirty="0" smtClean="0"/>
              <a:t>2FSK</a:t>
            </a:r>
            <a:r>
              <a:rPr lang="zh-CN" altLang="en-US" dirty="0" smtClean="0"/>
              <a:t>信号的表达式可简化为</a:t>
            </a:r>
            <a:endParaRPr lang="en-US" altLang="zh-CN" dirty="0" smtClean="0"/>
          </a:p>
          <a:p>
            <a:pPr lvl="3" eaLnBrk="1" hangingPunct="1">
              <a:lnSpc>
                <a:spcPct val="140000"/>
              </a:lnSpc>
              <a:buFont typeface="Wingdings" panose="05000000000000000000" pitchFamily="2" charset="2"/>
              <a:buNone/>
            </a:pPr>
            <a:endParaRPr lang="en-US" altLang="zh-CN" dirty="0" smtClean="0"/>
          </a:p>
          <a:p>
            <a:pPr lvl="3">
              <a:lnSpc>
                <a:spcPct val="140000"/>
              </a:lnSpc>
              <a:buNone/>
            </a:pPr>
            <a:r>
              <a:rPr lang="zh-CN" altLang="en-US" dirty="0" smtClean="0"/>
              <a:t>式中 </a:t>
            </a:r>
            <a:endParaRPr lang="zh-CN" altLang="en-US" dirty="0" smtClean="0"/>
          </a:p>
        </p:txBody>
      </p:sp>
      <p:sp>
        <p:nvSpPr>
          <p:cNvPr id="325641"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45060" name="Object 4"/>
          <p:cNvGraphicFramePr>
            <a:graphicFrameLocks noChangeAspect="1"/>
          </p:cNvGraphicFramePr>
          <p:nvPr/>
        </p:nvGraphicFramePr>
        <p:xfrm>
          <a:off x="1466850" y="1268413"/>
          <a:ext cx="7381875" cy="835025"/>
        </p:xfrm>
        <a:graphic>
          <a:graphicData uri="http://schemas.openxmlformats.org/presentationml/2006/ole">
            <mc:AlternateContent xmlns:mc="http://schemas.openxmlformats.org/markup-compatibility/2006">
              <mc:Choice xmlns:v="urn:schemas-microsoft-com:vml" Requires="v">
                <p:oleObj spid="_x0000_s13313" name="公式" r:id="rId1" imgW="110337600" imgH="10972800" progId="">
                  <p:embed/>
                </p:oleObj>
              </mc:Choice>
              <mc:Fallback>
                <p:oleObj name="公式" r:id="rId1" imgW="110337600" imgH="10972800" progId="">
                  <p:embed/>
                  <p:pic>
                    <p:nvPicPr>
                      <p:cNvPr id="0" name="图片 13312"/>
                      <p:cNvPicPr>
                        <a:picLocks noChangeAspect="1"/>
                      </p:cNvPicPr>
                      <p:nvPr/>
                    </p:nvPicPr>
                    <p:blipFill>
                      <a:blip r:embed="rId2"/>
                      <a:stretch>
                        <a:fillRect/>
                      </a:stretch>
                    </p:blipFill>
                    <p:spPr>
                      <a:xfrm>
                        <a:off x="1466850" y="1268413"/>
                        <a:ext cx="7381875" cy="835025"/>
                      </a:xfrm>
                      <a:prstGeom prst="rect">
                        <a:avLst/>
                      </a:prstGeom>
                      <a:noFill/>
                      <a:ln w="9525">
                        <a:noFill/>
                      </a:ln>
                    </p:spPr>
                  </p:pic>
                </p:oleObj>
              </mc:Fallback>
            </mc:AlternateContent>
          </a:graphicData>
        </a:graphic>
      </p:graphicFrame>
      <p:sp>
        <p:nvSpPr>
          <p:cNvPr id="325642" name="Rectangle 7"/>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45062" name="Object 6"/>
          <p:cNvGraphicFramePr>
            <a:graphicFrameLocks noChangeAspect="1"/>
          </p:cNvGraphicFramePr>
          <p:nvPr/>
        </p:nvGraphicFramePr>
        <p:xfrm>
          <a:off x="2411413" y="2889250"/>
          <a:ext cx="3151187" cy="842963"/>
        </p:xfrm>
        <a:graphic>
          <a:graphicData uri="http://schemas.openxmlformats.org/presentationml/2006/ole">
            <mc:AlternateContent xmlns:mc="http://schemas.openxmlformats.org/markup-compatibility/2006">
              <mc:Choice xmlns:v="urn:schemas-microsoft-com:vml" Requires="v">
                <p:oleObj spid="_x0000_s13314" name="公式" r:id="rId3" imgW="43586400" imgH="11582400" progId="">
                  <p:embed/>
                </p:oleObj>
              </mc:Choice>
              <mc:Fallback>
                <p:oleObj name="公式" r:id="rId3" imgW="43586400" imgH="11582400" progId="">
                  <p:embed/>
                  <p:pic>
                    <p:nvPicPr>
                      <p:cNvPr id="0" name="图片 13313"/>
                      <p:cNvPicPr>
                        <a:picLocks noChangeAspect="1"/>
                      </p:cNvPicPr>
                      <p:nvPr/>
                    </p:nvPicPr>
                    <p:blipFill>
                      <a:blip r:embed="rId4"/>
                      <a:stretch>
                        <a:fillRect/>
                      </a:stretch>
                    </p:blipFill>
                    <p:spPr>
                      <a:xfrm>
                        <a:off x="2411413" y="2889250"/>
                        <a:ext cx="3151187" cy="842963"/>
                      </a:xfrm>
                      <a:prstGeom prst="rect">
                        <a:avLst/>
                      </a:prstGeom>
                      <a:noFill/>
                      <a:ln w="9525">
                        <a:noFill/>
                      </a:ln>
                    </p:spPr>
                  </p:pic>
                </p:oleObj>
              </mc:Fallback>
            </mc:AlternateContent>
          </a:graphicData>
        </a:graphic>
      </p:graphicFrame>
      <p:graphicFrame>
        <p:nvGraphicFramePr>
          <p:cNvPr id="45064" name="Object 8"/>
          <p:cNvGraphicFramePr>
            <a:graphicFrameLocks noChangeAspect="1"/>
          </p:cNvGraphicFramePr>
          <p:nvPr/>
        </p:nvGraphicFramePr>
        <p:xfrm>
          <a:off x="2411413" y="3743325"/>
          <a:ext cx="2924175" cy="862013"/>
        </p:xfrm>
        <a:graphic>
          <a:graphicData uri="http://schemas.openxmlformats.org/presentationml/2006/ole">
            <mc:AlternateContent xmlns:mc="http://schemas.openxmlformats.org/markup-compatibility/2006">
              <mc:Choice xmlns:v="urn:schemas-microsoft-com:vml" Requires="v">
                <p:oleObj spid="_x0000_s13315" name="公式" r:id="rId5" imgW="39624000" imgH="11582400" progId="">
                  <p:embed/>
                </p:oleObj>
              </mc:Choice>
              <mc:Fallback>
                <p:oleObj name="公式" r:id="rId5" imgW="39624000" imgH="11582400" progId="">
                  <p:embed/>
                  <p:pic>
                    <p:nvPicPr>
                      <p:cNvPr id="0" name="图片 13314"/>
                      <p:cNvPicPr>
                        <a:picLocks noChangeAspect="1"/>
                      </p:cNvPicPr>
                      <p:nvPr/>
                    </p:nvPicPr>
                    <p:blipFill>
                      <a:blip r:embed="rId6"/>
                      <a:stretch>
                        <a:fillRect/>
                      </a:stretch>
                    </p:blipFill>
                    <p:spPr>
                      <a:xfrm>
                        <a:off x="2411413" y="3743325"/>
                        <a:ext cx="2924175" cy="862013"/>
                      </a:xfrm>
                      <a:prstGeom prst="rect">
                        <a:avLst/>
                      </a:prstGeom>
                      <a:noFill/>
                      <a:ln w="9525">
                        <a:noFill/>
                      </a:ln>
                    </p:spPr>
                  </p:pic>
                </p:oleObj>
              </mc:Fallback>
            </mc:AlternateContent>
          </a:graphicData>
        </a:graphic>
      </p:graphicFrame>
      <p:sp>
        <p:nvSpPr>
          <p:cNvPr id="325643" name="Rectangle 11"/>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45066" name="Object 10"/>
          <p:cNvGraphicFramePr>
            <a:graphicFrameLocks noChangeAspect="1"/>
          </p:cNvGraphicFramePr>
          <p:nvPr/>
        </p:nvGraphicFramePr>
        <p:xfrm>
          <a:off x="2483768" y="5445224"/>
          <a:ext cx="4725988" cy="487362"/>
        </p:xfrm>
        <a:graphic>
          <a:graphicData uri="http://schemas.openxmlformats.org/presentationml/2006/ole">
            <mc:AlternateContent xmlns:mc="http://schemas.openxmlformats.org/markup-compatibility/2006">
              <mc:Choice xmlns:v="urn:schemas-microsoft-com:vml" Requires="v">
                <p:oleObj spid="_x0000_s13316" name="公式" r:id="rId7" imgW="53340000" imgH="5486400" progId="">
                  <p:embed/>
                </p:oleObj>
              </mc:Choice>
              <mc:Fallback>
                <p:oleObj name="公式" r:id="rId7" imgW="53340000" imgH="5486400" progId="">
                  <p:embed/>
                  <p:pic>
                    <p:nvPicPr>
                      <p:cNvPr id="0" name="图片 13315"/>
                      <p:cNvPicPr>
                        <a:picLocks noChangeAspect="1"/>
                      </p:cNvPicPr>
                      <p:nvPr/>
                    </p:nvPicPr>
                    <p:blipFill>
                      <a:blip r:embed="rId8"/>
                      <a:stretch>
                        <a:fillRect/>
                      </a:stretch>
                    </p:blipFill>
                    <p:spPr>
                      <a:xfrm>
                        <a:off x="2483768" y="5445224"/>
                        <a:ext cx="4725988" cy="487362"/>
                      </a:xfrm>
                      <a:prstGeom prst="rect">
                        <a:avLst/>
                      </a:prstGeom>
                      <a:noFill/>
                      <a:ln w="9525">
                        <a:noFill/>
                      </a:ln>
                    </p:spPr>
                  </p:pic>
                </p:oleObj>
              </mc:Fallback>
            </mc:AlternateContent>
          </a:graphicData>
        </a:graphic>
      </p:graphicFrame>
      <p:graphicFrame>
        <p:nvGraphicFramePr>
          <p:cNvPr id="14378" name="Object 42"/>
          <p:cNvGraphicFramePr>
            <a:graphicFrameLocks noChangeAspect="1"/>
          </p:cNvGraphicFramePr>
          <p:nvPr/>
        </p:nvGraphicFramePr>
        <p:xfrm>
          <a:off x="2527548" y="6038180"/>
          <a:ext cx="2303256" cy="559172"/>
        </p:xfrm>
        <a:graphic>
          <a:graphicData uri="http://schemas.openxmlformats.org/presentationml/2006/ole">
            <mc:AlternateContent xmlns:mc="http://schemas.openxmlformats.org/markup-compatibility/2006">
              <mc:Choice xmlns:v="urn:schemas-microsoft-com:vml" Requires="v">
                <p:oleObj spid="_x0000_s13317" name="公式" r:id="rId9" imgW="33832800" imgH="8229600" progId="">
                  <p:embed/>
                </p:oleObj>
              </mc:Choice>
              <mc:Fallback>
                <p:oleObj name="公式" r:id="rId9" imgW="33832800" imgH="8229600" progId="">
                  <p:embed/>
                  <p:pic>
                    <p:nvPicPr>
                      <p:cNvPr id="0" name="图片 13316"/>
                      <p:cNvPicPr>
                        <a:picLocks noChangeAspect="1"/>
                      </p:cNvPicPr>
                      <p:nvPr/>
                    </p:nvPicPr>
                    <p:blipFill>
                      <a:blip r:embed="rId10"/>
                      <a:stretch>
                        <a:fillRect/>
                      </a:stretch>
                    </p:blipFill>
                    <p:spPr>
                      <a:xfrm>
                        <a:off x="2527548" y="6038180"/>
                        <a:ext cx="2303256" cy="559172"/>
                      </a:xfrm>
                      <a:prstGeom prst="rect">
                        <a:avLst/>
                      </a:prstGeom>
                      <a:noFill/>
                      <a:ln w="9525">
                        <a:noFill/>
                      </a:ln>
                    </p:spPr>
                  </p:pic>
                </p:oleObj>
              </mc:Fallback>
            </mc:AlternateContent>
          </a:graphicData>
        </a:graphic>
      </p:graphicFrame>
      <p:graphicFrame>
        <p:nvGraphicFramePr>
          <p:cNvPr id="14379" name="Object 43"/>
          <p:cNvGraphicFramePr>
            <a:graphicFrameLocks noChangeAspect="1"/>
          </p:cNvGraphicFramePr>
          <p:nvPr/>
        </p:nvGraphicFramePr>
        <p:xfrm>
          <a:off x="5004048" y="6021288"/>
          <a:ext cx="2425700" cy="596900"/>
        </p:xfrm>
        <a:graphic>
          <a:graphicData uri="http://schemas.openxmlformats.org/presentationml/2006/ole">
            <mc:AlternateContent xmlns:mc="http://schemas.openxmlformats.org/markup-compatibility/2006">
              <mc:Choice xmlns:v="urn:schemas-microsoft-com:vml" Requires="v">
                <p:oleObj spid="_x0000_s13318" name="公式" r:id="rId11" imgW="34442400" imgH="8534400" progId="">
                  <p:embed/>
                </p:oleObj>
              </mc:Choice>
              <mc:Fallback>
                <p:oleObj name="公式" r:id="rId11" imgW="34442400" imgH="8534400" progId="">
                  <p:embed/>
                  <p:pic>
                    <p:nvPicPr>
                      <p:cNvPr id="0" name="图片 13317"/>
                      <p:cNvPicPr>
                        <a:picLocks noChangeAspect="1"/>
                      </p:cNvPicPr>
                      <p:nvPr/>
                    </p:nvPicPr>
                    <p:blipFill>
                      <a:blip r:embed="rId12"/>
                      <a:stretch>
                        <a:fillRect/>
                      </a:stretch>
                    </p:blipFill>
                    <p:spPr>
                      <a:xfrm>
                        <a:off x="5004048" y="6021288"/>
                        <a:ext cx="2425700" cy="596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灯片编号占位符 5"/>
          <p:cNvSpPr>
            <a:spLocks noGrp="1"/>
          </p:cNvSpPr>
          <p:nvPr>
            <p:ph type="sldNum" sz="quarter" idx="12"/>
          </p:nvPr>
        </p:nvSpPr>
        <p:spPr>
          <a:noFill/>
        </p:spPr>
        <p:txBody>
          <a:bodyPr/>
          <a:lstStyle/>
          <a:p>
            <a:fld id="{046EADB0-DAA7-49D0-A227-ED9F19A83E0C}" type="slidenum">
              <a:rPr lang="en-US" altLang="zh-CN" smtClean="0"/>
            </a:fld>
            <a:endParaRPr lang="en-US" altLang="zh-CN" smtClean="0"/>
          </a:p>
        </p:txBody>
      </p:sp>
      <p:sp>
        <p:nvSpPr>
          <p:cNvPr id="32666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6083" name="Rectangle 3"/>
          <p:cNvSpPr>
            <a:spLocks noGrp="1" noChangeArrowheads="1"/>
          </p:cNvSpPr>
          <p:nvPr>
            <p:ph type="body" idx="1"/>
          </p:nvPr>
        </p:nvSpPr>
        <p:spPr>
          <a:xfrm>
            <a:off x="0" y="1223963"/>
            <a:ext cx="9144000" cy="5634037"/>
          </a:xfrm>
        </p:spPr>
        <p:txBody>
          <a:bodyPr/>
          <a:lstStyle/>
          <a:p>
            <a:pPr lvl="3" eaLnBrk="1" hangingPunct="1">
              <a:lnSpc>
                <a:spcPct val="60000"/>
              </a:lnSpc>
              <a:buFont typeface="Wingdings" panose="05000000000000000000" pitchFamily="2" charset="2"/>
              <a:buNone/>
            </a:pPr>
            <a:endParaRPr lang="zh-CN" altLang="en-US" dirty="0" smtClean="0"/>
          </a:p>
          <a:p>
            <a:pPr lvl="2" eaLnBrk="1" hangingPunct="1">
              <a:lnSpc>
                <a:spcPct val="140000"/>
              </a:lnSpc>
            </a:pPr>
            <a:r>
              <a:rPr lang="en-US" altLang="zh-CN" dirty="0" smtClean="0"/>
              <a:t>2FSK</a:t>
            </a:r>
            <a:r>
              <a:rPr lang="zh-CN" altLang="en-US" dirty="0" smtClean="0"/>
              <a:t>信号的产生方法 </a:t>
            </a:r>
            <a:endParaRPr lang="zh-CN" altLang="en-US" dirty="0" smtClean="0"/>
          </a:p>
          <a:p>
            <a:pPr lvl="3" eaLnBrk="1" hangingPunct="1">
              <a:lnSpc>
                <a:spcPct val="120000"/>
              </a:lnSpc>
            </a:pPr>
            <a:r>
              <a:rPr lang="zh-CN" altLang="en-US" dirty="0" smtClean="0"/>
              <a:t>采用模拟调频电路来实现：信号在相邻码元之间的相位是连续变化的。</a:t>
            </a:r>
            <a:endParaRPr lang="zh-CN" altLang="en-US" dirty="0" smtClean="0"/>
          </a:p>
          <a:p>
            <a:pPr lvl="3" eaLnBrk="1" hangingPunct="1">
              <a:lnSpc>
                <a:spcPct val="120000"/>
              </a:lnSpc>
            </a:pPr>
            <a:r>
              <a:rPr lang="zh-CN" altLang="en-US" dirty="0" smtClean="0"/>
              <a:t>采用键控法来实现：相邻码元之间的相位不一定连续。</a:t>
            </a:r>
            <a:endParaRPr lang="zh-CN" altLang="en-US" dirty="0" smtClean="0"/>
          </a:p>
        </p:txBody>
      </p:sp>
      <p:sp>
        <p:nvSpPr>
          <p:cNvPr id="326665"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46089" name="Object 9"/>
          <p:cNvGraphicFramePr>
            <a:graphicFrameLocks noChangeAspect="1"/>
          </p:cNvGraphicFramePr>
          <p:nvPr/>
        </p:nvGraphicFramePr>
        <p:xfrm>
          <a:off x="1691680" y="3501008"/>
          <a:ext cx="6300787" cy="2627312"/>
        </p:xfrm>
        <a:graphic>
          <a:graphicData uri="http://schemas.openxmlformats.org/presentationml/2006/ole">
            <mc:AlternateContent xmlns:mc="http://schemas.openxmlformats.org/markup-compatibility/2006">
              <mc:Choice xmlns:v="urn:schemas-microsoft-com:vml" Requires="v">
                <p:oleObj spid="_x0000_s14337" name="Visio" r:id="rId1" imgW="53378100" imgH="25469850" progId="">
                  <p:embed/>
                </p:oleObj>
              </mc:Choice>
              <mc:Fallback>
                <p:oleObj name="Visio" r:id="rId1" imgW="53378100" imgH="25469850" progId="">
                  <p:embed/>
                  <p:pic>
                    <p:nvPicPr>
                      <p:cNvPr id="0" name="图片 14336"/>
                      <p:cNvPicPr>
                        <a:picLocks noChangeAspect="1"/>
                      </p:cNvPicPr>
                      <p:nvPr/>
                    </p:nvPicPr>
                    <p:blipFill>
                      <a:blip r:embed="rId2"/>
                      <a:srcRect l="5342" t="8397" r="4730" b="5655"/>
                      <a:stretch>
                        <a:fillRect/>
                      </a:stretch>
                    </p:blipFill>
                    <p:spPr>
                      <a:xfrm>
                        <a:off x="1691680" y="3501008"/>
                        <a:ext cx="6300787" cy="26273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灯片编号占位符 5"/>
          <p:cNvSpPr>
            <a:spLocks noGrp="1"/>
          </p:cNvSpPr>
          <p:nvPr>
            <p:ph type="sldNum" sz="quarter" idx="12"/>
          </p:nvPr>
        </p:nvSpPr>
        <p:spPr>
          <a:noFill/>
        </p:spPr>
        <p:txBody>
          <a:bodyPr/>
          <a:lstStyle/>
          <a:p>
            <a:fld id="{F350B0D6-2BCE-4570-A6D1-704B07A76EE2}" type="slidenum">
              <a:rPr lang="en-US" altLang="zh-CN" smtClean="0"/>
            </a:fld>
            <a:endParaRPr lang="en-US" altLang="zh-CN" smtClean="0"/>
          </a:p>
        </p:txBody>
      </p:sp>
      <p:sp>
        <p:nvSpPr>
          <p:cNvPr id="32768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7107" name="Rectangle 3"/>
          <p:cNvSpPr>
            <a:spLocks noGrp="1" noChangeArrowheads="1"/>
          </p:cNvSpPr>
          <p:nvPr>
            <p:ph type="body" idx="1"/>
          </p:nvPr>
        </p:nvSpPr>
        <p:spPr>
          <a:xfrm>
            <a:off x="250825" y="1223963"/>
            <a:ext cx="8893175" cy="5634037"/>
          </a:xfrm>
        </p:spPr>
        <p:txBody>
          <a:bodyPr/>
          <a:lstStyle/>
          <a:p>
            <a:pPr lvl="2" eaLnBrk="1" hangingPunct="1"/>
            <a:r>
              <a:rPr lang="en-US" altLang="zh-CN" smtClean="0"/>
              <a:t>2FSK</a:t>
            </a:r>
            <a:r>
              <a:rPr lang="zh-CN" altLang="en-US" smtClean="0"/>
              <a:t>信号的解调方法</a:t>
            </a:r>
            <a:endParaRPr lang="zh-CN" altLang="en-US" smtClean="0"/>
          </a:p>
          <a:p>
            <a:pPr lvl="3" eaLnBrk="1" hangingPunct="1"/>
            <a:r>
              <a:rPr lang="zh-CN" altLang="en-US" smtClean="0"/>
              <a:t>非相干解调</a:t>
            </a:r>
            <a:endParaRPr lang="zh-CN" altLang="en-US" smtClean="0"/>
          </a:p>
        </p:txBody>
      </p:sp>
      <p:sp>
        <p:nvSpPr>
          <p:cNvPr id="327686"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47108" name="Object 4"/>
          <p:cNvGraphicFramePr>
            <a:graphicFrameLocks noChangeAspect="1"/>
          </p:cNvGraphicFramePr>
          <p:nvPr/>
        </p:nvGraphicFramePr>
        <p:xfrm>
          <a:off x="657225" y="2033588"/>
          <a:ext cx="7721600" cy="3148012"/>
        </p:xfrm>
        <a:graphic>
          <a:graphicData uri="http://schemas.openxmlformats.org/presentationml/2006/ole">
            <mc:AlternateContent xmlns:mc="http://schemas.openxmlformats.org/markup-compatibility/2006">
              <mc:Choice xmlns:v="urn:schemas-microsoft-com:vml" Requires="v">
                <p:oleObj spid="_x0000_s15361" name="Visio" r:id="rId1" imgW="50587275" imgH="21155025" progId="">
                  <p:embed/>
                </p:oleObj>
              </mc:Choice>
              <mc:Fallback>
                <p:oleObj name="Visio" r:id="rId1" imgW="50587275" imgH="21155025" progId="">
                  <p:embed/>
                  <p:pic>
                    <p:nvPicPr>
                      <p:cNvPr id="0" name="图片 15360"/>
                      <p:cNvPicPr>
                        <a:picLocks noChangeAspect="1"/>
                      </p:cNvPicPr>
                      <p:nvPr/>
                    </p:nvPicPr>
                    <p:blipFill>
                      <a:blip r:embed="rId2"/>
                      <a:srcRect l="15382" t="9753" r="5399" b="8447"/>
                      <a:stretch>
                        <a:fillRect/>
                      </a:stretch>
                    </p:blipFill>
                    <p:spPr>
                      <a:xfrm>
                        <a:off x="657225" y="2033588"/>
                        <a:ext cx="7721600" cy="31480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灯片编号占位符 5"/>
          <p:cNvSpPr>
            <a:spLocks noGrp="1"/>
          </p:cNvSpPr>
          <p:nvPr>
            <p:ph type="sldNum" sz="quarter" idx="12"/>
          </p:nvPr>
        </p:nvSpPr>
        <p:spPr>
          <a:noFill/>
        </p:spPr>
        <p:txBody>
          <a:bodyPr/>
          <a:lstStyle/>
          <a:p>
            <a:fld id="{6D8B0F6E-B340-4A18-B9D8-CA98EF30860E}" type="slidenum">
              <a:rPr lang="en-US" altLang="zh-CN" smtClean="0"/>
            </a:fld>
            <a:endParaRPr lang="en-US" altLang="zh-CN" smtClean="0"/>
          </a:p>
        </p:txBody>
      </p:sp>
      <p:sp>
        <p:nvSpPr>
          <p:cNvPr id="32870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8131" name="Rectangle 3"/>
          <p:cNvSpPr>
            <a:spLocks noGrp="1" noChangeArrowheads="1"/>
          </p:cNvSpPr>
          <p:nvPr>
            <p:ph type="body" idx="1"/>
          </p:nvPr>
        </p:nvSpPr>
        <p:spPr>
          <a:xfrm>
            <a:off x="341313" y="1223963"/>
            <a:ext cx="8802687" cy="5634037"/>
          </a:xfrm>
        </p:spPr>
        <p:txBody>
          <a:bodyPr/>
          <a:lstStyle/>
          <a:p>
            <a:pPr lvl="3" eaLnBrk="1" hangingPunct="1"/>
            <a:r>
              <a:rPr lang="zh-CN" altLang="en-US" smtClean="0"/>
              <a:t>相干解调</a:t>
            </a:r>
            <a:endParaRPr lang="zh-CN" altLang="en-US" smtClean="0"/>
          </a:p>
        </p:txBody>
      </p:sp>
      <p:sp>
        <p:nvSpPr>
          <p:cNvPr id="328710" name="Rectangle 5"/>
          <p:cNvSpPr>
            <a:spLocks noChangeArrowheads="1"/>
          </p:cNvSpPr>
          <p:nvPr/>
        </p:nvSpPr>
        <p:spPr bwMode="auto">
          <a:xfrm>
            <a:off x="0" y="2286000"/>
            <a:ext cx="9144000" cy="0"/>
          </a:xfrm>
          <a:prstGeom prst="rect">
            <a:avLst/>
          </a:prstGeom>
          <a:noFill/>
          <a:ln w="9525">
            <a:noFill/>
            <a:miter lim="800000"/>
          </a:ln>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341313" y="1989138"/>
          <a:ext cx="8551862" cy="2851150"/>
        </p:xfrm>
        <a:graphic>
          <a:graphicData uri="http://schemas.openxmlformats.org/presentationml/2006/ole">
            <mc:AlternateContent xmlns:mc="http://schemas.openxmlformats.org/markup-compatibility/2006">
              <mc:Choice xmlns:v="urn:schemas-microsoft-com:vml" Requires="v">
                <p:oleObj spid="_x0000_s16385" name="Visio" r:id="rId1" imgW="50587275" imgH="21155025" progId="">
                  <p:embed/>
                </p:oleObj>
              </mc:Choice>
              <mc:Fallback>
                <p:oleObj name="Visio" r:id="rId1" imgW="50587275" imgH="21155025" progId="">
                  <p:embed/>
                  <p:pic>
                    <p:nvPicPr>
                      <p:cNvPr id="0" name="图片 16384"/>
                      <p:cNvPicPr>
                        <a:picLocks noChangeAspect="1"/>
                      </p:cNvPicPr>
                      <p:nvPr/>
                    </p:nvPicPr>
                    <p:blipFill>
                      <a:blip r:embed="rId2"/>
                      <a:srcRect l="1714" t="10378" r="5724" b="9381"/>
                      <a:stretch>
                        <a:fillRect/>
                      </a:stretch>
                    </p:blipFill>
                    <p:spPr>
                      <a:xfrm>
                        <a:off x="341313" y="1989138"/>
                        <a:ext cx="8551862" cy="28511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灯片编号占位符 5"/>
          <p:cNvSpPr>
            <a:spLocks noGrp="1"/>
          </p:cNvSpPr>
          <p:nvPr>
            <p:ph type="sldNum" sz="quarter" idx="12"/>
          </p:nvPr>
        </p:nvSpPr>
        <p:spPr>
          <a:noFill/>
        </p:spPr>
        <p:txBody>
          <a:bodyPr/>
          <a:lstStyle/>
          <a:p>
            <a:fld id="{644DD6E6-F2FC-42E2-8442-3BC86FD133E9}" type="slidenum">
              <a:rPr lang="en-US" altLang="zh-CN" smtClean="0"/>
            </a:fld>
            <a:endParaRPr lang="en-US" altLang="zh-CN" smtClean="0"/>
          </a:p>
        </p:txBody>
      </p:sp>
      <p:sp>
        <p:nvSpPr>
          <p:cNvPr id="32973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9155" name="Rectangle 3"/>
          <p:cNvSpPr>
            <a:spLocks noGrp="1" noChangeArrowheads="1"/>
          </p:cNvSpPr>
          <p:nvPr>
            <p:ph type="body" idx="1"/>
          </p:nvPr>
        </p:nvSpPr>
        <p:spPr>
          <a:xfrm>
            <a:off x="250825" y="1223963"/>
            <a:ext cx="8893175" cy="5634037"/>
          </a:xfrm>
        </p:spPr>
        <p:txBody>
          <a:bodyPr/>
          <a:lstStyle/>
          <a:p>
            <a:pPr lvl="3" eaLnBrk="1" hangingPunct="1"/>
            <a:r>
              <a:rPr lang="zh-CN" altLang="en-US" dirty="0" smtClean="0"/>
              <a:t>其他解调方法：比如鉴频法、差分检测法、过零检测法等。下图给出了</a:t>
            </a:r>
            <a:r>
              <a:rPr lang="zh-CN" altLang="en-US" b="1" dirty="0" smtClean="0"/>
              <a:t>过零检测法</a:t>
            </a:r>
            <a:r>
              <a:rPr lang="zh-CN" altLang="en-US" dirty="0" smtClean="0"/>
              <a:t>的原理方框图及各点时间波形。 </a:t>
            </a:r>
            <a:endParaRPr lang="zh-CN" altLang="en-US" dirty="0" smtClean="0"/>
          </a:p>
        </p:txBody>
      </p:sp>
      <p:sp>
        <p:nvSpPr>
          <p:cNvPr id="329734" name="Rectangle 5"/>
          <p:cNvSpPr>
            <a:spLocks noChangeArrowheads="1"/>
          </p:cNvSpPr>
          <p:nvPr/>
        </p:nvSpPr>
        <p:spPr bwMode="auto">
          <a:xfrm>
            <a:off x="0" y="2781300"/>
            <a:ext cx="9144000" cy="0"/>
          </a:xfrm>
          <a:prstGeom prst="rect">
            <a:avLst/>
          </a:prstGeom>
          <a:noFill/>
          <a:ln w="9525">
            <a:noFill/>
            <a:miter lim="800000"/>
          </a:ln>
        </p:spPr>
        <p:txBody>
          <a:bodyPr wrap="none" anchor="ctr">
            <a:spAutoFit/>
          </a:bodyPr>
          <a:lstStyle/>
          <a:p>
            <a:endParaRPr lang="zh-CN" altLang="en-US"/>
          </a:p>
        </p:txBody>
      </p:sp>
      <p:graphicFrame>
        <p:nvGraphicFramePr>
          <p:cNvPr id="49156" name="Object 4"/>
          <p:cNvGraphicFramePr>
            <a:graphicFrameLocks noChangeAspect="1"/>
          </p:cNvGraphicFramePr>
          <p:nvPr/>
        </p:nvGraphicFramePr>
        <p:xfrm>
          <a:off x="1601788" y="2079625"/>
          <a:ext cx="7289800" cy="1196975"/>
        </p:xfrm>
        <a:graphic>
          <a:graphicData uri="http://schemas.openxmlformats.org/presentationml/2006/ole">
            <mc:AlternateContent xmlns:mc="http://schemas.openxmlformats.org/markup-compatibility/2006">
              <mc:Choice xmlns:v="urn:schemas-microsoft-com:vml" Requires="v">
                <p:oleObj spid="_x0000_s17409" name="Visio" r:id="rId1" imgW="50587275" imgH="12487275" progId="">
                  <p:embed/>
                </p:oleObj>
              </mc:Choice>
              <mc:Fallback>
                <p:oleObj name="Visio" r:id="rId1" imgW="50587275" imgH="12487275" progId="">
                  <p:embed/>
                  <p:pic>
                    <p:nvPicPr>
                      <p:cNvPr id="0" name="图片 17408"/>
                      <p:cNvPicPr>
                        <a:picLocks noChangeAspect="1"/>
                      </p:cNvPicPr>
                      <p:nvPr/>
                    </p:nvPicPr>
                    <p:blipFill>
                      <a:blip r:embed="rId2"/>
                      <a:srcRect t="23233" r="5615" b="13737"/>
                      <a:stretch>
                        <a:fillRect/>
                      </a:stretch>
                    </p:blipFill>
                    <p:spPr>
                      <a:xfrm>
                        <a:off x="1601788" y="2079625"/>
                        <a:ext cx="7289800" cy="1196975"/>
                      </a:xfrm>
                      <a:prstGeom prst="rect">
                        <a:avLst/>
                      </a:prstGeom>
                      <a:noFill/>
                      <a:ln w="9525">
                        <a:noFill/>
                      </a:ln>
                    </p:spPr>
                  </p:pic>
                </p:oleObj>
              </mc:Fallback>
            </mc:AlternateContent>
          </a:graphicData>
        </a:graphic>
      </p:graphicFrame>
      <p:pic>
        <p:nvPicPr>
          <p:cNvPr id="49158" name="Picture 6" descr="t7-10"/>
          <p:cNvPicPr>
            <a:picLocks noChangeAspect="1" noChangeArrowheads="1"/>
          </p:cNvPicPr>
          <p:nvPr/>
        </p:nvPicPr>
        <p:blipFill>
          <a:blip r:embed="rId3" cstate="print"/>
          <a:srcRect l="18806" t="3862" r="11995" b="5826"/>
          <a:stretch>
            <a:fillRect/>
          </a:stretch>
        </p:blipFill>
        <p:spPr bwMode="auto">
          <a:xfrm>
            <a:off x="2592388" y="3338513"/>
            <a:ext cx="5489575" cy="318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灯片编号占位符 5"/>
          <p:cNvSpPr>
            <a:spLocks noGrp="1"/>
          </p:cNvSpPr>
          <p:nvPr>
            <p:ph type="sldNum" sz="quarter" idx="12"/>
          </p:nvPr>
        </p:nvSpPr>
        <p:spPr>
          <a:noFill/>
        </p:spPr>
        <p:txBody>
          <a:bodyPr/>
          <a:lstStyle/>
          <a:p>
            <a:fld id="{28F2913B-B6FE-42B4-A0C4-35A1D8F63DAE}" type="slidenum">
              <a:rPr lang="en-US" altLang="zh-CN" smtClean="0"/>
            </a:fld>
            <a:endParaRPr lang="en-US" altLang="zh-CN" smtClean="0"/>
          </a:p>
        </p:txBody>
      </p:sp>
      <p:sp>
        <p:nvSpPr>
          <p:cNvPr id="33075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0179" name="Rectangle 3"/>
          <p:cNvSpPr>
            <a:spLocks noGrp="1" noChangeArrowheads="1"/>
          </p:cNvSpPr>
          <p:nvPr>
            <p:ph type="body" idx="1"/>
          </p:nvPr>
        </p:nvSpPr>
        <p:spPr>
          <a:xfrm>
            <a:off x="296863" y="1223963"/>
            <a:ext cx="8847137" cy="5634037"/>
          </a:xfrm>
        </p:spPr>
        <p:txBody>
          <a:bodyPr/>
          <a:lstStyle/>
          <a:p>
            <a:pPr lvl="2" eaLnBrk="1" hangingPunct="1"/>
            <a:r>
              <a:rPr lang="zh-CN" altLang="en-US" dirty="0" smtClean="0"/>
              <a:t>功率谱密度</a:t>
            </a:r>
            <a:endParaRPr lang="zh-CN" altLang="en-US" dirty="0" smtClean="0"/>
          </a:p>
          <a:p>
            <a:pPr lvl="3" eaLnBrk="1" hangingPunct="1">
              <a:lnSpc>
                <a:spcPct val="120000"/>
              </a:lnSpc>
              <a:buFont typeface="Wingdings" panose="05000000000000000000" pitchFamily="2" charset="2"/>
              <a:buNone/>
            </a:pPr>
            <a:r>
              <a:rPr lang="zh-CN" altLang="en-US" dirty="0" smtClean="0"/>
              <a:t>	对相位不连续的</a:t>
            </a:r>
            <a:r>
              <a:rPr lang="en-US" altLang="zh-CN" dirty="0" smtClean="0"/>
              <a:t>2FSK</a:t>
            </a:r>
            <a:r>
              <a:rPr lang="zh-CN" altLang="en-US" dirty="0" smtClean="0"/>
              <a:t>信号，可以看成由两个不同载频的</a:t>
            </a:r>
            <a:r>
              <a:rPr lang="en-US" altLang="zh-CN" dirty="0" smtClean="0"/>
              <a:t>2ASK</a:t>
            </a:r>
            <a:r>
              <a:rPr lang="zh-CN" altLang="en-US" dirty="0" smtClean="0"/>
              <a:t>信号的叠加，它可以表示为 </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其中，</a:t>
            </a:r>
            <a:r>
              <a:rPr lang="en-US" altLang="zh-CN" i="1" dirty="0" smtClean="0"/>
              <a:t>s</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s</a:t>
            </a:r>
            <a:r>
              <a:rPr lang="en-US" altLang="zh-CN" baseline="-25000" dirty="0" smtClean="0"/>
              <a:t>2</a:t>
            </a:r>
            <a:r>
              <a:rPr lang="en-US" altLang="zh-CN" dirty="0" smtClean="0"/>
              <a:t>(</a:t>
            </a:r>
            <a:r>
              <a:rPr lang="en-US" altLang="zh-CN" i="1" dirty="0" smtClean="0"/>
              <a:t>t</a:t>
            </a:r>
            <a:r>
              <a:rPr lang="en-US" altLang="zh-CN" dirty="0" smtClean="0"/>
              <a:t>)</a:t>
            </a:r>
            <a:r>
              <a:rPr lang="zh-CN" altLang="en-US" dirty="0" smtClean="0"/>
              <a:t>为两路二进制基带信号。</a:t>
            </a:r>
            <a:endParaRPr lang="zh-CN" altLang="en-US" dirty="0" smtClean="0"/>
          </a:p>
          <a:p>
            <a:pPr lvl="3" eaLnBrk="1" hangingPunct="1">
              <a:lnSpc>
                <a:spcPct val="120000"/>
              </a:lnSpc>
              <a:buFont typeface="Wingdings" panose="05000000000000000000" pitchFamily="2" charset="2"/>
              <a:buNone/>
            </a:pPr>
            <a:r>
              <a:rPr lang="zh-CN" altLang="en-US" dirty="0" smtClean="0"/>
              <a:t>	据</a:t>
            </a:r>
            <a:r>
              <a:rPr lang="en-US" altLang="zh-CN" dirty="0" smtClean="0"/>
              <a:t>2ASK</a:t>
            </a:r>
            <a:r>
              <a:rPr lang="zh-CN" altLang="en-US" dirty="0" smtClean="0"/>
              <a:t>信号功率谱密度的表示式，不难写出这种</a:t>
            </a:r>
            <a:r>
              <a:rPr lang="en-US" altLang="zh-CN" dirty="0" smtClean="0"/>
              <a:t>2FSK</a:t>
            </a:r>
            <a:r>
              <a:rPr lang="zh-CN" altLang="en-US" dirty="0" smtClean="0"/>
              <a:t>信号的功率谱密度的表示式：</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令概率</a:t>
            </a:r>
            <a:r>
              <a:rPr lang="en-US" altLang="zh-CN" dirty="0" smtClean="0"/>
              <a:t>P = ½</a:t>
            </a:r>
            <a:r>
              <a:rPr lang="zh-CN" altLang="en-US" dirty="0" smtClean="0"/>
              <a:t>，只需将</a:t>
            </a:r>
            <a:r>
              <a:rPr lang="en-US" altLang="zh-CN" dirty="0" smtClean="0"/>
              <a:t>2ASK</a:t>
            </a:r>
            <a:r>
              <a:rPr lang="zh-CN" altLang="en-US" dirty="0" smtClean="0"/>
              <a:t>信号频谱中的</a:t>
            </a:r>
            <a:r>
              <a:rPr lang="en-US" altLang="zh-CN" i="1" dirty="0" err="1" smtClean="0"/>
              <a:t>f</a:t>
            </a:r>
            <a:r>
              <a:rPr lang="en-US" altLang="zh-CN" baseline="-25000" dirty="0" err="1" smtClean="0"/>
              <a:t>c</a:t>
            </a:r>
            <a:r>
              <a:rPr lang="zh-CN" altLang="en-US" dirty="0" smtClean="0"/>
              <a:t>分别替换为</a:t>
            </a:r>
            <a:r>
              <a:rPr lang="en-US" altLang="zh-CN" i="1" dirty="0" smtClean="0"/>
              <a:t>f</a:t>
            </a:r>
            <a:r>
              <a:rPr lang="en-US" altLang="zh-CN" baseline="-25000" dirty="0" smtClean="0"/>
              <a:t>1</a:t>
            </a:r>
            <a:r>
              <a:rPr lang="zh-CN" altLang="en-US" dirty="0" smtClean="0"/>
              <a:t>和</a:t>
            </a:r>
            <a:r>
              <a:rPr lang="en-US" altLang="zh-CN" i="1" dirty="0" smtClean="0"/>
              <a:t>f</a:t>
            </a:r>
            <a:r>
              <a:rPr lang="en-US" altLang="zh-CN" baseline="-25000" dirty="0" smtClean="0"/>
              <a:t>2</a:t>
            </a:r>
            <a:r>
              <a:rPr lang="zh-CN" altLang="en-US" dirty="0" smtClean="0"/>
              <a:t>，然后代入上式，即可得到下式： </a:t>
            </a:r>
            <a:endParaRPr lang="zh-CN" altLang="en-US" dirty="0" smtClean="0"/>
          </a:p>
        </p:txBody>
      </p:sp>
      <p:sp>
        <p:nvSpPr>
          <p:cNvPr id="330759"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50180" name="Object 4"/>
          <p:cNvGraphicFramePr>
            <a:graphicFrameLocks noChangeAspect="1"/>
          </p:cNvGraphicFramePr>
          <p:nvPr/>
        </p:nvGraphicFramePr>
        <p:xfrm>
          <a:off x="2457450" y="2573338"/>
          <a:ext cx="4635500" cy="466725"/>
        </p:xfrm>
        <a:graphic>
          <a:graphicData uri="http://schemas.openxmlformats.org/presentationml/2006/ole">
            <mc:AlternateContent xmlns:mc="http://schemas.openxmlformats.org/markup-compatibility/2006">
              <mc:Choice xmlns:v="urn:schemas-microsoft-com:vml" Requires="v">
                <p:oleObj spid="_x0000_s18433" name="公式" r:id="rId1" imgW="54559200" imgH="5486400" progId="">
                  <p:embed/>
                </p:oleObj>
              </mc:Choice>
              <mc:Fallback>
                <p:oleObj name="公式" r:id="rId1" imgW="54559200" imgH="5486400" progId="">
                  <p:embed/>
                  <p:pic>
                    <p:nvPicPr>
                      <p:cNvPr id="0" name="图片 18432"/>
                      <p:cNvPicPr>
                        <a:picLocks noChangeAspect="1"/>
                      </p:cNvPicPr>
                      <p:nvPr/>
                    </p:nvPicPr>
                    <p:blipFill>
                      <a:blip r:embed="rId2"/>
                      <a:stretch>
                        <a:fillRect/>
                      </a:stretch>
                    </p:blipFill>
                    <p:spPr>
                      <a:xfrm>
                        <a:off x="2457450" y="2573338"/>
                        <a:ext cx="4635500" cy="466725"/>
                      </a:xfrm>
                      <a:prstGeom prst="rect">
                        <a:avLst/>
                      </a:prstGeom>
                      <a:noFill/>
                      <a:ln w="9525">
                        <a:noFill/>
                      </a:ln>
                    </p:spPr>
                  </p:pic>
                </p:oleObj>
              </mc:Fallback>
            </mc:AlternateContent>
          </a:graphicData>
        </a:graphic>
      </p:graphicFrame>
      <p:sp>
        <p:nvSpPr>
          <p:cNvPr id="330760" name="Rectangle 7"/>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1150938" y="4329113"/>
          <a:ext cx="7424737" cy="677862"/>
        </p:xfrm>
        <a:graphic>
          <a:graphicData uri="http://schemas.openxmlformats.org/presentationml/2006/ole">
            <mc:AlternateContent xmlns:mc="http://schemas.openxmlformats.org/markup-compatibility/2006">
              <mc:Choice xmlns:v="urn:schemas-microsoft-com:vml" Requires="v">
                <p:oleObj spid="_x0000_s18434" name="公式" r:id="rId3" imgW="102717600" imgH="9448800" progId="">
                  <p:embed/>
                </p:oleObj>
              </mc:Choice>
              <mc:Fallback>
                <p:oleObj name="公式" r:id="rId3" imgW="102717600" imgH="9448800" progId="">
                  <p:embed/>
                  <p:pic>
                    <p:nvPicPr>
                      <p:cNvPr id="0" name="图片 18433"/>
                      <p:cNvPicPr>
                        <a:picLocks noChangeAspect="1"/>
                      </p:cNvPicPr>
                      <p:nvPr/>
                    </p:nvPicPr>
                    <p:blipFill>
                      <a:blip r:embed="rId4"/>
                      <a:stretch>
                        <a:fillRect/>
                      </a:stretch>
                    </p:blipFill>
                    <p:spPr>
                      <a:xfrm>
                        <a:off x="1150938" y="4329113"/>
                        <a:ext cx="7424737" cy="6778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25603" name="Rectangle 3"/>
          <p:cNvSpPr>
            <a:spLocks noGrp="1" noChangeArrowheads="1"/>
          </p:cNvSpPr>
          <p:nvPr>
            <p:ph type="body" idx="1"/>
          </p:nvPr>
        </p:nvSpPr>
        <p:spPr/>
        <p:txBody>
          <a:bodyPr/>
          <a:lstStyle/>
          <a:p>
            <a:pPr eaLnBrk="1" hangingPunct="1"/>
            <a:r>
              <a:rPr lang="zh-CN" altLang="en-US" dirty="0" smtClean="0"/>
              <a:t>概述</a:t>
            </a:r>
            <a:endParaRPr lang="zh-CN" altLang="en-US" dirty="0" smtClean="0"/>
          </a:p>
          <a:p>
            <a:pPr lvl="1" eaLnBrk="1" hangingPunct="1"/>
            <a:r>
              <a:rPr lang="zh-CN" altLang="en-US" sz="2200" dirty="0" smtClean="0"/>
              <a:t>数字调制：把数字基带信号变换为数字带通信号（已调信号）的过程。</a:t>
            </a:r>
            <a:endParaRPr lang="zh-CN" altLang="en-US" sz="2200" dirty="0" smtClean="0"/>
          </a:p>
          <a:p>
            <a:pPr lvl="1" eaLnBrk="1" hangingPunct="1"/>
            <a:r>
              <a:rPr lang="zh-CN" altLang="en-US" sz="2200" dirty="0" smtClean="0"/>
              <a:t>数字频带传输系统：通常</a:t>
            </a:r>
            <a:r>
              <a:rPr lang="zh-CN" altLang="en-US" sz="2200" dirty="0"/>
              <a:t>指</a:t>
            </a:r>
            <a:r>
              <a:rPr lang="zh-CN" altLang="en-US" sz="2200" dirty="0" smtClean="0"/>
              <a:t>包括调制和解调过程的数字传输系统。</a:t>
            </a:r>
            <a:endParaRPr lang="zh-CN" altLang="en-US" sz="2200" dirty="0" smtClean="0"/>
          </a:p>
          <a:p>
            <a:pPr lvl="1" eaLnBrk="1" hangingPunct="1"/>
            <a:r>
              <a:rPr lang="zh-CN" altLang="en-US" sz="2200" dirty="0" smtClean="0"/>
              <a:t>数字调制技术有两种方法：</a:t>
            </a:r>
            <a:endParaRPr lang="zh-CN" altLang="en-US" sz="2200" dirty="0" smtClean="0"/>
          </a:p>
          <a:p>
            <a:pPr lvl="2" eaLnBrk="1" hangingPunct="1"/>
            <a:r>
              <a:rPr lang="zh-CN" altLang="en-US" sz="2200" dirty="0" smtClean="0"/>
              <a:t>利用模拟调制的方法去实现数字式调制；</a:t>
            </a:r>
            <a:endParaRPr lang="zh-CN" altLang="en-US" sz="2200" dirty="0" smtClean="0"/>
          </a:p>
          <a:p>
            <a:pPr lvl="2" eaLnBrk="1" hangingPunct="1"/>
            <a:r>
              <a:rPr lang="zh-CN" altLang="en-US" sz="2200" dirty="0" smtClean="0"/>
              <a:t>通过开关键控载波，通常称为</a:t>
            </a:r>
            <a:r>
              <a:rPr lang="zh-CN" altLang="en-US" sz="2200" b="1" dirty="0" smtClean="0"/>
              <a:t>键控法</a:t>
            </a:r>
            <a:r>
              <a:rPr lang="zh-CN" altLang="en-US" sz="2200" dirty="0" smtClean="0"/>
              <a:t>。</a:t>
            </a:r>
            <a:endParaRPr lang="zh-CN" altLang="en-US" sz="2200" dirty="0" smtClean="0"/>
          </a:p>
          <a:p>
            <a:pPr lvl="2" eaLnBrk="1" hangingPunct="1"/>
            <a:r>
              <a:rPr lang="zh-CN" altLang="en-US" sz="2200" dirty="0" smtClean="0"/>
              <a:t>基本键控方式：振幅键控、频移键控、相移键控</a:t>
            </a:r>
            <a:endParaRPr lang="zh-CN" altLang="en-US" sz="2200" dirty="0" smtClean="0"/>
          </a:p>
          <a:p>
            <a:pPr lvl="2" eaLnBrk="1" hangingPunct="1"/>
            <a:endParaRPr lang="zh-CN" altLang="en-US" sz="2200" dirty="0" smtClean="0"/>
          </a:p>
          <a:p>
            <a:pPr lvl="2" eaLnBrk="1" hangingPunct="1"/>
            <a:endParaRPr lang="zh-CN" altLang="en-US" sz="2200" dirty="0" smtClean="0"/>
          </a:p>
          <a:p>
            <a:pPr lvl="2" eaLnBrk="1" hangingPunct="1"/>
            <a:endParaRPr lang="zh-CN" altLang="en-US" sz="2200" dirty="0" smtClean="0"/>
          </a:p>
          <a:p>
            <a:pPr lvl="1" eaLnBrk="1" hangingPunct="1">
              <a:lnSpc>
                <a:spcPct val="190000"/>
              </a:lnSpc>
            </a:pPr>
            <a:r>
              <a:rPr lang="zh-CN" altLang="en-US" sz="2200" dirty="0" smtClean="0"/>
              <a:t>数字调制可分为</a:t>
            </a:r>
            <a:r>
              <a:rPr lang="zh-CN" altLang="en-US" sz="2200" b="1" dirty="0" smtClean="0">
                <a:solidFill>
                  <a:srgbClr val="FF0000"/>
                </a:solidFill>
              </a:rPr>
              <a:t>二进制调制</a:t>
            </a:r>
            <a:r>
              <a:rPr lang="zh-CN" altLang="en-US" sz="2200" dirty="0" smtClean="0"/>
              <a:t>和</a:t>
            </a:r>
            <a:r>
              <a:rPr lang="en-US" altLang="zh-CN" sz="2200" b="1" dirty="0" smtClean="0">
                <a:solidFill>
                  <a:srgbClr val="FF0000"/>
                </a:solidFill>
              </a:rPr>
              <a:t>M</a:t>
            </a:r>
            <a:r>
              <a:rPr lang="zh-CN" altLang="en-US" sz="2200" b="1" dirty="0" smtClean="0">
                <a:solidFill>
                  <a:srgbClr val="FF0000"/>
                </a:solidFill>
              </a:rPr>
              <a:t>进制调制</a:t>
            </a:r>
            <a:r>
              <a:rPr lang="zh-CN" altLang="en-US" sz="2200" dirty="0" smtClean="0"/>
              <a:t>。 </a:t>
            </a:r>
            <a:endParaRPr lang="zh-CN" altLang="en-US" sz="2200" dirty="0" smtClean="0"/>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pSp>
        <p:nvGrpSpPr>
          <p:cNvPr id="2" name="Group 7"/>
          <p:cNvGrpSpPr/>
          <p:nvPr/>
        </p:nvGrpSpPr>
        <p:grpSpPr bwMode="auto">
          <a:xfrm>
            <a:off x="2051050" y="4733925"/>
            <a:ext cx="6165850" cy="1536700"/>
            <a:chOff x="1321" y="3209"/>
            <a:chExt cx="3884" cy="968"/>
          </a:xfrm>
        </p:grpSpPr>
        <p:graphicFrame>
          <p:nvGraphicFramePr>
            <p:cNvPr id="312322" name="Object 4"/>
            <p:cNvGraphicFramePr>
              <a:graphicFrameLocks noChangeAspect="1"/>
            </p:cNvGraphicFramePr>
            <p:nvPr/>
          </p:nvGraphicFramePr>
          <p:xfrm>
            <a:off x="1321" y="3209"/>
            <a:ext cx="3884" cy="759"/>
          </p:xfrm>
          <a:graphic>
            <a:graphicData uri="http://schemas.openxmlformats.org/presentationml/2006/ole">
              <mc:AlternateContent xmlns:mc="http://schemas.openxmlformats.org/markup-compatibility/2006">
                <mc:Choice xmlns:v="urn:schemas-microsoft-com:vml" Requires="v">
                  <p:oleObj spid="_x0000_s1025" name="Visio" r:id="rId1" imgW="8850630" imgH="1501140" progId="">
                    <p:embed/>
                  </p:oleObj>
                </mc:Choice>
                <mc:Fallback>
                  <p:oleObj name="Visio" r:id="rId1" imgW="8850630" imgH="1501140" progId="">
                    <p:embed/>
                    <p:pic>
                      <p:nvPicPr>
                        <p:cNvPr id="0" name="图片 1024"/>
                        <p:cNvPicPr>
                          <a:picLocks noChangeAspect="1"/>
                        </p:cNvPicPr>
                        <p:nvPr/>
                      </p:nvPicPr>
                      <p:blipFill>
                        <a:blip r:embed="rId2"/>
                        <a:stretch>
                          <a:fillRect/>
                        </a:stretch>
                      </p:blipFill>
                      <p:spPr>
                        <a:xfrm>
                          <a:off x="1321" y="3209"/>
                          <a:ext cx="3884" cy="759"/>
                        </a:xfrm>
                        <a:prstGeom prst="rect">
                          <a:avLst/>
                        </a:prstGeom>
                        <a:noFill/>
                        <a:ln w="9525">
                          <a:noFill/>
                        </a:ln>
                      </p:spPr>
                    </p:pic>
                  </p:oleObj>
                </mc:Fallback>
              </mc:AlternateContent>
            </a:graphicData>
          </a:graphic>
        </p:graphicFrame>
        <p:sp>
          <p:nvSpPr>
            <p:cNvPr id="312328" name="Text Box 6"/>
            <p:cNvSpPr txBox="1">
              <a:spLocks noChangeArrowheads="1"/>
            </p:cNvSpPr>
            <p:nvPr/>
          </p:nvSpPr>
          <p:spPr bwMode="auto">
            <a:xfrm>
              <a:off x="1434" y="3946"/>
              <a:ext cx="3686" cy="231"/>
            </a:xfrm>
            <a:prstGeom prst="rect">
              <a:avLst/>
            </a:prstGeom>
            <a:noFill/>
            <a:ln w="9525">
              <a:noFill/>
              <a:miter lim="800000"/>
            </a:ln>
          </p:spPr>
          <p:txBody>
            <a:bodyPr>
              <a:spAutoFit/>
            </a:bodyPr>
            <a:lstStyle/>
            <a:p>
              <a:pPr>
                <a:spcBef>
                  <a:spcPct val="50000"/>
                </a:spcBef>
              </a:pPr>
              <a:r>
                <a:rPr lang="en-US" altLang="zh-CN"/>
                <a:t>    </a:t>
              </a:r>
              <a:r>
                <a:rPr lang="zh-CN" altLang="en-US"/>
                <a:t>振幅键控	        频移键控	         相移键控</a:t>
              </a:r>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1" name="灯片编号占位符 5"/>
          <p:cNvSpPr>
            <a:spLocks noGrp="1"/>
          </p:cNvSpPr>
          <p:nvPr>
            <p:ph type="sldNum" sz="quarter" idx="12"/>
          </p:nvPr>
        </p:nvSpPr>
        <p:spPr>
          <a:noFill/>
        </p:spPr>
        <p:txBody>
          <a:bodyPr/>
          <a:lstStyle/>
          <a:p>
            <a:fld id="{571293AA-FE5E-4C15-9AAD-57D4BB969A77}" type="slidenum">
              <a:rPr lang="en-US" altLang="zh-CN" smtClean="0"/>
            </a:fld>
            <a:endParaRPr lang="en-US" altLang="zh-CN" smtClean="0"/>
          </a:p>
        </p:txBody>
      </p:sp>
      <p:sp>
        <p:nvSpPr>
          <p:cNvPr id="33178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1203" name="Rectangle 3"/>
          <p:cNvSpPr>
            <a:spLocks noGrp="1" noChangeArrowheads="1"/>
          </p:cNvSpPr>
          <p:nvPr>
            <p:ph type="body" idx="1"/>
          </p:nvPr>
        </p:nvSpPr>
        <p:spPr>
          <a:xfrm>
            <a:off x="206375" y="1350963"/>
            <a:ext cx="8956675" cy="5634037"/>
          </a:xfrm>
        </p:spPr>
        <p:txBody>
          <a:bodyPr/>
          <a:lstStyle/>
          <a:p>
            <a:pPr lvl="3" eaLnBrk="1" hangingPunct="1">
              <a:buFont typeface="Wingdings" panose="05000000000000000000" pitchFamily="2" charset="2"/>
              <a:buNone/>
            </a:pPr>
            <a:r>
              <a:rPr lang="en-US" altLang="zh-CN" smtClean="0"/>
              <a:t>  </a:t>
            </a:r>
            <a:endParaRPr lang="en-US" altLang="zh-CN" smtClean="0"/>
          </a:p>
          <a:p>
            <a:pPr lvl="3" eaLnBrk="1" hangingPunct="1">
              <a:buFont typeface="Wingdings" panose="05000000000000000000" pitchFamily="2" charset="2"/>
              <a:buNone/>
            </a:pPr>
            <a:endParaRPr lang="en-US" altLang="zh-CN" smtClean="0"/>
          </a:p>
          <a:p>
            <a:pPr lvl="3" eaLnBrk="1" hangingPunct="1">
              <a:buFont typeface="Wingdings" panose="05000000000000000000" pitchFamily="2" charset="2"/>
              <a:buNone/>
            </a:pPr>
            <a:endParaRPr lang="en-US" altLang="zh-CN" smtClean="0"/>
          </a:p>
          <a:p>
            <a:pPr lvl="3" eaLnBrk="1" hangingPunct="1">
              <a:buFont typeface="Wingdings" panose="05000000000000000000" pitchFamily="2" charset="2"/>
              <a:buNone/>
            </a:pPr>
            <a:endParaRPr lang="en-US" altLang="zh-CN" smtClean="0"/>
          </a:p>
          <a:p>
            <a:pPr lvl="3" eaLnBrk="1" hangingPunct="1">
              <a:buFont typeface="Wingdings" panose="05000000000000000000" pitchFamily="2" charset="2"/>
              <a:buNone/>
            </a:pPr>
            <a:endParaRPr lang="en-US" altLang="zh-CN" smtClean="0"/>
          </a:p>
          <a:p>
            <a:pPr lvl="3" eaLnBrk="1" hangingPunct="1">
              <a:buFont typeface="Wingdings" panose="05000000000000000000" pitchFamily="2" charset="2"/>
              <a:buNone/>
            </a:pPr>
            <a:endParaRPr lang="en-US" altLang="zh-CN" smtClean="0"/>
          </a:p>
          <a:p>
            <a:pPr lvl="3" eaLnBrk="1" hangingPunct="1">
              <a:buFont typeface="Wingdings" panose="05000000000000000000" pitchFamily="2" charset="2"/>
              <a:buNone/>
            </a:pPr>
            <a:r>
              <a:rPr lang="zh-CN" altLang="en-US" smtClean="0"/>
              <a:t>其曲线如下：</a:t>
            </a:r>
            <a:endParaRPr lang="zh-CN" altLang="en-US" smtClean="0"/>
          </a:p>
        </p:txBody>
      </p:sp>
      <p:sp>
        <p:nvSpPr>
          <p:cNvPr id="331784"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pSp>
        <p:nvGrpSpPr>
          <p:cNvPr id="2" name="Group 10"/>
          <p:cNvGrpSpPr/>
          <p:nvPr/>
        </p:nvGrpSpPr>
        <p:grpSpPr bwMode="auto">
          <a:xfrm>
            <a:off x="1511300" y="1223963"/>
            <a:ext cx="6570663" cy="2474912"/>
            <a:chOff x="952" y="771"/>
            <a:chExt cx="4140" cy="1690"/>
          </a:xfrm>
        </p:grpSpPr>
        <p:graphicFrame>
          <p:nvGraphicFramePr>
            <p:cNvPr id="331778" name="Object 4"/>
            <p:cNvGraphicFramePr>
              <a:graphicFrameLocks noChangeAspect="1"/>
            </p:cNvGraphicFramePr>
            <p:nvPr/>
          </p:nvGraphicFramePr>
          <p:xfrm>
            <a:off x="952" y="771"/>
            <a:ext cx="3799" cy="638"/>
          </p:xfrm>
          <a:graphic>
            <a:graphicData uri="http://schemas.openxmlformats.org/presentationml/2006/ole">
              <mc:AlternateContent xmlns:mc="http://schemas.openxmlformats.org/markup-compatibility/2006">
                <mc:Choice xmlns:v="urn:schemas-microsoft-com:vml" Requires="v">
                  <p:oleObj spid="_x0000_s19457" name="公式" r:id="rId1" imgW="80162400" imgH="13411200" progId="">
                    <p:embed/>
                  </p:oleObj>
                </mc:Choice>
                <mc:Fallback>
                  <p:oleObj name="公式" r:id="rId1" imgW="80162400" imgH="13411200" progId="">
                    <p:embed/>
                    <p:pic>
                      <p:nvPicPr>
                        <p:cNvPr id="0" name="图片 19456"/>
                        <p:cNvPicPr>
                          <a:picLocks noChangeAspect="1"/>
                        </p:cNvPicPr>
                        <p:nvPr/>
                      </p:nvPicPr>
                      <p:blipFill>
                        <a:blip r:embed="rId2"/>
                        <a:stretch>
                          <a:fillRect/>
                        </a:stretch>
                      </p:blipFill>
                      <p:spPr>
                        <a:xfrm>
                          <a:off x="952" y="771"/>
                          <a:ext cx="3799" cy="638"/>
                        </a:xfrm>
                        <a:prstGeom prst="rect">
                          <a:avLst/>
                        </a:prstGeom>
                        <a:noFill/>
                        <a:ln w="9525">
                          <a:noFill/>
                        </a:ln>
                      </p:spPr>
                    </p:pic>
                  </p:oleObj>
                </mc:Fallback>
              </mc:AlternateContent>
            </a:graphicData>
          </a:graphic>
        </p:graphicFrame>
        <p:graphicFrame>
          <p:nvGraphicFramePr>
            <p:cNvPr id="331779" name="Object 6"/>
            <p:cNvGraphicFramePr>
              <a:graphicFrameLocks noChangeAspect="1"/>
            </p:cNvGraphicFramePr>
            <p:nvPr/>
          </p:nvGraphicFramePr>
          <p:xfrm>
            <a:off x="1633" y="1451"/>
            <a:ext cx="2806" cy="565"/>
          </p:xfrm>
          <a:graphic>
            <a:graphicData uri="http://schemas.openxmlformats.org/presentationml/2006/ole">
              <mc:AlternateContent xmlns:mc="http://schemas.openxmlformats.org/markup-compatibility/2006">
                <mc:Choice xmlns:v="urn:schemas-microsoft-com:vml" Requires="v">
                  <p:oleObj spid="_x0000_s19458" name="公式" r:id="rId3" imgW="67056000" imgH="13411200" progId="">
                    <p:embed/>
                  </p:oleObj>
                </mc:Choice>
                <mc:Fallback>
                  <p:oleObj name="公式" r:id="rId3" imgW="67056000" imgH="13411200" progId="">
                    <p:embed/>
                    <p:pic>
                      <p:nvPicPr>
                        <p:cNvPr id="0" name="图片 19457"/>
                        <p:cNvPicPr>
                          <a:picLocks noChangeAspect="1"/>
                        </p:cNvPicPr>
                        <p:nvPr/>
                      </p:nvPicPr>
                      <p:blipFill>
                        <a:blip r:embed="rId4"/>
                        <a:stretch>
                          <a:fillRect/>
                        </a:stretch>
                      </p:blipFill>
                      <p:spPr>
                        <a:xfrm>
                          <a:off x="1633" y="1451"/>
                          <a:ext cx="2806" cy="565"/>
                        </a:xfrm>
                        <a:prstGeom prst="rect">
                          <a:avLst/>
                        </a:prstGeom>
                        <a:noFill/>
                        <a:ln w="9525">
                          <a:noFill/>
                        </a:ln>
                      </p:spPr>
                    </p:pic>
                  </p:oleObj>
                </mc:Fallback>
              </mc:AlternateContent>
            </a:graphicData>
          </a:graphic>
        </p:graphicFrame>
        <p:graphicFrame>
          <p:nvGraphicFramePr>
            <p:cNvPr id="331780" name="Object 8"/>
            <p:cNvGraphicFramePr>
              <a:graphicFrameLocks noChangeAspect="1"/>
            </p:cNvGraphicFramePr>
            <p:nvPr/>
          </p:nvGraphicFramePr>
          <p:xfrm>
            <a:off x="1661" y="2047"/>
            <a:ext cx="3431" cy="414"/>
          </p:xfrm>
          <a:graphic>
            <a:graphicData uri="http://schemas.openxmlformats.org/presentationml/2006/ole">
              <mc:AlternateContent xmlns:mc="http://schemas.openxmlformats.org/markup-compatibility/2006">
                <mc:Choice xmlns:v="urn:schemas-microsoft-com:vml" Requires="v">
                  <p:oleObj spid="_x0000_s19459" name="公式" r:id="rId5" imgW="77724000" imgH="9448800" progId="">
                    <p:embed/>
                  </p:oleObj>
                </mc:Choice>
                <mc:Fallback>
                  <p:oleObj name="公式" r:id="rId5" imgW="77724000" imgH="9448800" progId="">
                    <p:embed/>
                    <p:pic>
                      <p:nvPicPr>
                        <p:cNvPr id="0" name="图片 19458"/>
                        <p:cNvPicPr>
                          <a:picLocks noChangeAspect="1"/>
                        </p:cNvPicPr>
                        <p:nvPr/>
                      </p:nvPicPr>
                      <p:blipFill>
                        <a:blip r:embed="rId6"/>
                        <a:stretch>
                          <a:fillRect/>
                        </a:stretch>
                      </p:blipFill>
                      <p:spPr>
                        <a:xfrm>
                          <a:off x="1661" y="2047"/>
                          <a:ext cx="3431" cy="414"/>
                        </a:xfrm>
                        <a:prstGeom prst="rect">
                          <a:avLst/>
                        </a:prstGeom>
                        <a:noFill/>
                        <a:ln w="9525">
                          <a:noFill/>
                        </a:ln>
                      </p:spPr>
                    </p:pic>
                  </p:oleObj>
                </mc:Fallback>
              </mc:AlternateContent>
            </a:graphicData>
          </a:graphic>
        </p:graphicFrame>
      </p:grpSp>
      <p:pic>
        <p:nvPicPr>
          <p:cNvPr id="51211" name="Picture 11" descr="t7-20"/>
          <p:cNvPicPr>
            <a:picLocks noChangeAspect="1" noChangeArrowheads="1"/>
          </p:cNvPicPr>
          <p:nvPr/>
        </p:nvPicPr>
        <p:blipFill>
          <a:blip r:embed="rId7" cstate="print"/>
          <a:srcRect l="16187" t="13353" r="16161" b="4941"/>
          <a:stretch>
            <a:fillRect/>
          </a:stretch>
        </p:blipFill>
        <p:spPr bwMode="auto">
          <a:xfrm>
            <a:off x="3176588" y="3789363"/>
            <a:ext cx="5491162"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灯片编号占位符 5"/>
          <p:cNvSpPr>
            <a:spLocks noGrp="1"/>
          </p:cNvSpPr>
          <p:nvPr>
            <p:ph type="sldNum" sz="quarter" idx="12"/>
          </p:nvPr>
        </p:nvSpPr>
        <p:spPr>
          <a:noFill/>
        </p:spPr>
        <p:txBody>
          <a:bodyPr/>
          <a:lstStyle/>
          <a:p>
            <a:fld id="{55BA41C8-84AA-439A-9B61-BDA29102D5D0}" type="slidenum">
              <a:rPr lang="en-US" altLang="zh-CN" smtClean="0"/>
            </a:fld>
            <a:endParaRPr lang="en-US" altLang="zh-CN" smtClean="0"/>
          </a:p>
        </p:txBody>
      </p:sp>
      <p:sp>
        <p:nvSpPr>
          <p:cNvPr id="33280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2227" name="Rectangle 3"/>
          <p:cNvSpPr>
            <a:spLocks noGrp="1" noChangeArrowheads="1"/>
          </p:cNvSpPr>
          <p:nvPr>
            <p:ph type="body" idx="1"/>
          </p:nvPr>
        </p:nvSpPr>
        <p:spPr>
          <a:xfrm>
            <a:off x="0" y="1223963"/>
            <a:ext cx="9144000" cy="5634037"/>
          </a:xfrm>
        </p:spPr>
        <p:txBody>
          <a:bodyPr/>
          <a:lstStyle/>
          <a:p>
            <a:pPr lvl="3" eaLnBrk="1" hangingPunct="1">
              <a:buFont typeface="Wingdings" panose="05000000000000000000" pitchFamily="2" charset="2"/>
              <a:buNone/>
            </a:pPr>
            <a:r>
              <a:rPr lang="zh-CN" altLang="en-US" dirty="0" smtClean="0"/>
              <a:t>由上图可以看出：</a:t>
            </a:r>
            <a:endParaRPr lang="zh-CN" altLang="en-US" dirty="0" smtClean="0"/>
          </a:p>
          <a:p>
            <a:pPr lvl="3" eaLnBrk="1" hangingPunct="1">
              <a:lnSpc>
                <a:spcPct val="120000"/>
              </a:lnSpc>
            </a:pPr>
            <a:r>
              <a:rPr lang="zh-CN" altLang="en-US" dirty="0" smtClean="0"/>
              <a:t>相位不连续</a:t>
            </a:r>
            <a:r>
              <a:rPr lang="en-US" altLang="zh-CN" dirty="0" smtClean="0"/>
              <a:t>2FSK</a:t>
            </a:r>
            <a:r>
              <a:rPr lang="zh-CN" altLang="en-US" dirty="0" smtClean="0"/>
              <a:t>信号的功率谱由连续谱和离散谱组成。其中，连续谱由两个中心位于</a:t>
            </a:r>
            <a:r>
              <a:rPr lang="en-US" altLang="zh-CN" i="1" dirty="0" smtClean="0"/>
              <a:t>f</a:t>
            </a:r>
            <a:r>
              <a:rPr lang="en-US" altLang="zh-CN" baseline="-25000" dirty="0" smtClean="0"/>
              <a:t>1</a:t>
            </a:r>
            <a:r>
              <a:rPr lang="zh-CN" altLang="en-US" dirty="0" smtClean="0"/>
              <a:t>和</a:t>
            </a:r>
            <a:r>
              <a:rPr lang="en-US" altLang="zh-CN" i="1" dirty="0" smtClean="0"/>
              <a:t>f</a:t>
            </a:r>
            <a:r>
              <a:rPr lang="en-US" altLang="zh-CN" baseline="-25000" dirty="0" smtClean="0"/>
              <a:t>2</a:t>
            </a:r>
            <a:r>
              <a:rPr lang="zh-CN" altLang="en-US" dirty="0" smtClean="0"/>
              <a:t>处的双边谱叠加而成，离散谱位于两个载频</a:t>
            </a:r>
            <a:r>
              <a:rPr lang="en-US" altLang="zh-CN" i="1" dirty="0" smtClean="0"/>
              <a:t>f</a:t>
            </a:r>
            <a:r>
              <a:rPr lang="en-US" altLang="zh-CN" baseline="-25000" dirty="0" smtClean="0"/>
              <a:t>1</a:t>
            </a:r>
            <a:r>
              <a:rPr lang="zh-CN" altLang="en-US" dirty="0" smtClean="0"/>
              <a:t>和</a:t>
            </a:r>
            <a:r>
              <a:rPr lang="en-US" altLang="zh-CN" i="1" dirty="0" smtClean="0"/>
              <a:t>f</a:t>
            </a:r>
            <a:r>
              <a:rPr lang="en-US" altLang="zh-CN" baseline="-25000" dirty="0" smtClean="0"/>
              <a:t>2</a:t>
            </a:r>
            <a:r>
              <a:rPr lang="zh-CN" altLang="en-US" dirty="0" smtClean="0"/>
              <a:t>处；</a:t>
            </a:r>
            <a:endParaRPr lang="zh-CN" altLang="en-US" dirty="0" smtClean="0"/>
          </a:p>
          <a:p>
            <a:pPr lvl="3" eaLnBrk="1" hangingPunct="1">
              <a:lnSpc>
                <a:spcPct val="120000"/>
              </a:lnSpc>
            </a:pPr>
            <a:r>
              <a:rPr lang="zh-CN" altLang="en-US" dirty="0" smtClean="0"/>
              <a:t>连续谱的形状随着两个载频之差的大小而变化，若</a:t>
            </a:r>
            <a:r>
              <a:rPr lang="en-US" altLang="zh-CN" dirty="0" smtClean="0"/>
              <a:t>| </a:t>
            </a:r>
            <a:r>
              <a:rPr lang="en-US" altLang="zh-CN" i="1" dirty="0" smtClean="0"/>
              <a:t>f</a:t>
            </a:r>
            <a:r>
              <a:rPr lang="en-US" altLang="zh-CN" baseline="-25000" dirty="0" smtClean="0"/>
              <a:t>1</a:t>
            </a:r>
            <a:r>
              <a:rPr lang="en-US" altLang="zh-CN" dirty="0" smtClean="0"/>
              <a:t> – </a:t>
            </a:r>
            <a:r>
              <a:rPr lang="en-US" altLang="zh-CN" i="1" dirty="0" smtClean="0"/>
              <a:t>f</a:t>
            </a:r>
            <a:r>
              <a:rPr lang="en-US" altLang="zh-CN" baseline="-25000" dirty="0" smtClean="0"/>
              <a:t>2 </a:t>
            </a:r>
            <a:r>
              <a:rPr lang="en-US" altLang="zh-CN" dirty="0" smtClean="0"/>
              <a:t>| &lt; </a:t>
            </a:r>
            <a:r>
              <a:rPr lang="en-US" altLang="zh-CN" i="1" dirty="0" err="1" smtClean="0"/>
              <a:t>f</a:t>
            </a:r>
            <a:r>
              <a:rPr lang="en-US" altLang="zh-CN" i="1" baseline="-25000" dirty="0" err="1" smtClean="0"/>
              <a:t>s</a:t>
            </a:r>
            <a:r>
              <a:rPr lang="zh-CN" altLang="en-US" dirty="0" smtClean="0"/>
              <a:t>，连续谱在 </a:t>
            </a:r>
            <a:r>
              <a:rPr lang="en-US" altLang="zh-CN" i="1" dirty="0" err="1" smtClean="0"/>
              <a:t>f</a:t>
            </a:r>
            <a:r>
              <a:rPr lang="en-US" altLang="zh-CN" i="1" baseline="-25000" dirty="0" err="1" smtClean="0"/>
              <a:t>c</a:t>
            </a:r>
            <a:r>
              <a:rPr lang="en-US" altLang="zh-CN" i="1" baseline="-25000" dirty="0" smtClean="0"/>
              <a:t> </a:t>
            </a:r>
            <a:r>
              <a:rPr lang="zh-CN" altLang="en-US" dirty="0" smtClean="0"/>
              <a:t>处出现单峰；若</a:t>
            </a:r>
            <a:r>
              <a:rPr lang="en-US" altLang="zh-CN" dirty="0" smtClean="0"/>
              <a:t>| </a:t>
            </a:r>
            <a:r>
              <a:rPr lang="en-US" altLang="zh-CN" i="1" dirty="0" smtClean="0"/>
              <a:t>f</a:t>
            </a:r>
            <a:r>
              <a:rPr lang="en-US" altLang="zh-CN" baseline="-25000" dirty="0" smtClean="0"/>
              <a:t>1</a:t>
            </a:r>
            <a:r>
              <a:rPr lang="en-US" altLang="zh-CN" dirty="0" smtClean="0"/>
              <a:t> – </a:t>
            </a:r>
            <a:r>
              <a:rPr lang="en-US" altLang="zh-CN" i="1" dirty="0" smtClean="0"/>
              <a:t>f</a:t>
            </a:r>
            <a:r>
              <a:rPr lang="en-US" altLang="zh-CN" baseline="-25000" dirty="0" smtClean="0"/>
              <a:t>2 </a:t>
            </a:r>
            <a:r>
              <a:rPr lang="en-US" altLang="zh-CN" dirty="0" smtClean="0"/>
              <a:t>| &gt; </a:t>
            </a:r>
            <a:r>
              <a:rPr lang="en-US" altLang="zh-CN" i="1" dirty="0" err="1" smtClean="0"/>
              <a:t>f</a:t>
            </a:r>
            <a:r>
              <a:rPr lang="en-US" altLang="zh-CN" i="1" baseline="-25000" dirty="0" err="1" smtClean="0"/>
              <a:t>s</a:t>
            </a:r>
            <a:r>
              <a:rPr lang="en-US" altLang="zh-CN" dirty="0" smtClean="0"/>
              <a:t> </a:t>
            </a:r>
            <a:r>
              <a:rPr lang="zh-CN" altLang="en-US" dirty="0" smtClean="0"/>
              <a:t>，则出现双峰；</a:t>
            </a:r>
            <a:endParaRPr lang="zh-CN" altLang="en-US" dirty="0" smtClean="0"/>
          </a:p>
          <a:p>
            <a:pPr lvl="3" eaLnBrk="1" hangingPunct="1">
              <a:lnSpc>
                <a:spcPct val="120000"/>
              </a:lnSpc>
            </a:pPr>
            <a:r>
              <a:rPr lang="zh-CN" altLang="en-US" dirty="0" smtClean="0"/>
              <a:t>若以功率谱第一个零点之间的频率间隔计算</a:t>
            </a:r>
            <a:r>
              <a:rPr lang="en-US" altLang="zh-CN" dirty="0" smtClean="0"/>
              <a:t>2FSK</a:t>
            </a:r>
            <a:r>
              <a:rPr lang="zh-CN" altLang="en-US" dirty="0" smtClean="0"/>
              <a:t>信号的带宽，则其带宽近似为</a:t>
            </a:r>
            <a:endParaRPr lang="zh-CN" altLang="en-US" dirty="0" smtClean="0"/>
          </a:p>
          <a:p>
            <a:pPr lvl="3" eaLnBrk="1" hangingPunct="1">
              <a:lnSpc>
                <a:spcPct val="120000"/>
              </a:lnSpc>
            </a:pPr>
            <a:endParaRPr lang="zh-CN" altLang="en-US" dirty="0" smtClean="0"/>
          </a:p>
          <a:p>
            <a:pPr lvl="3" eaLnBrk="1" hangingPunct="1">
              <a:lnSpc>
                <a:spcPct val="120000"/>
              </a:lnSpc>
              <a:buFont typeface="Wingdings" panose="05000000000000000000" pitchFamily="2" charset="2"/>
              <a:buNone/>
            </a:pPr>
            <a:r>
              <a:rPr lang="zh-CN" altLang="en-US" dirty="0" smtClean="0"/>
              <a:t>	其中，</a:t>
            </a:r>
            <a:r>
              <a:rPr lang="en-US" altLang="zh-CN" i="1" dirty="0" err="1" smtClean="0"/>
              <a:t>f</a:t>
            </a:r>
            <a:r>
              <a:rPr lang="en-US" altLang="zh-CN" i="1" baseline="-25000" dirty="0" err="1" smtClean="0"/>
              <a:t>s</a:t>
            </a:r>
            <a:r>
              <a:rPr lang="en-US" altLang="zh-CN" dirty="0" smtClean="0"/>
              <a:t> = 1/</a:t>
            </a:r>
            <a:r>
              <a:rPr lang="en-US" altLang="zh-CN" i="1" dirty="0" smtClean="0"/>
              <a:t>T</a:t>
            </a:r>
            <a:r>
              <a:rPr lang="en-US" altLang="zh-CN" i="1" baseline="-25000" dirty="0" smtClean="0"/>
              <a:t>s</a:t>
            </a:r>
            <a:r>
              <a:rPr lang="zh-CN" altLang="en-US" dirty="0" smtClean="0"/>
              <a:t>为基带信号的带宽。图中的</a:t>
            </a:r>
            <a:r>
              <a:rPr lang="en-US" altLang="zh-CN" i="1" dirty="0" err="1" smtClean="0"/>
              <a:t>f</a:t>
            </a:r>
            <a:r>
              <a:rPr lang="en-US" altLang="zh-CN" i="1" baseline="-25000" dirty="0" err="1" smtClean="0"/>
              <a:t>c</a:t>
            </a:r>
            <a:r>
              <a:rPr lang="zh-CN" altLang="en-US" dirty="0" smtClean="0"/>
              <a:t>为两个载频的中心频率。</a:t>
            </a:r>
            <a:endParaRPr lang="zh-CN" altLang="en-US" dirty="0" smtClean="0"/>
          </a:p>
        </p:txBody>
      </p:sp>
      <p:sp>
        <p:nvSpPr>
          <p:cNvPr id="332806" name="Rectangle 5"/>
          <p:cNvSpPr>
            <a:spLocks noChangeArrowheads="1"/>
          </p:cNvSpPr>
          <p:nvPr/>
        </p:nvSpPr>
        <p:spPr bwMode="auto">
          <a:xfrm>
            <a:off x="0" y="3300413"/>
            <a:ext cx="9144000" cy="0"/>
          </a:xfrm>
          <a:prstGeom prst="rect">
            <a:avLst/>
          </a:prstGeom>
          <a:noFill/>
          <a:ln w="9525">
            <a:noFill/>
            <a:miter lim="800000"/>
          </a:ln>
        </p:spPr>
        <p:txBody>
          <a:bodyPr wrap="none" anchor="ctr">
            <a:spAutoFit/>
          </a:bodyPr>
          <a:lstStyle/>
          <a:p>
            <a:endParaRPr lang="zh-CN" altLang="en-US"/>
          </a:p>
        </p:txBody>
      </p:sp>
      <p:graphicFrame>
        <p:nvGraphicFramePr>
          <p:cNvPr id="52228" name="Object 4"/>
          <p:cNvGraphicFramePr>
            <a:graphicFrameLocks noChangeAspect="1"/>
          </p:cNvGraphicFramePr>
          <p:nvPr/>
        </p:nvGraphicFramePr>
        <p:xfrm>
          <a:off x="3132138" y="4643438"/>
          <a:ext cx="2386012" cy="447675"/>
        </p:xfrm>
        <a:graphic>
          <a:graphicData uri="http://schemas.openxmlformats.org/presentationml/2006/ole">
            <mc:AlternateContent xmlns:mc="http://schemas.openxmlformats.org/markup-compatibility/2006">
              <mc:Choice xmlns:v="urn:schemas-microsoft-com:vml" Requires="v">
                <p:oleObj spid="_x0000_s20481" name="公式" r:id="rId1" imgW="32918400" imgH="6096000" progId="">
                  <p:embed/>
                </p:oleObj>
              </mc:Choice>
              <mc:Fallback>
                <p:oleObj name="公式" r:id="rId1" imgW="32918400" imgH="6096000" progId="">
                  <p:embed/>
                  <p:pic>
                    <p:nvPicPr>
                      <p:cNvPr id="0" name="图片 20480"/>
                      <p:cNvPicPr>
                        <a:picLocks noChangeAspect="1"/>
                      </p:cNvPicPr>
                      <p:nvPr/>
                    </p:nvPicPr>
                    <p:blipFill>
                      <a:blip r:embed="rId2"/>
                      <a:stretch>
                        <a:fillRect/>
                      </a:stretch>
                    </p:blipFill>
                    <p:spPr>
                      <a:xfrm>
                        <a:off x="3132138" y="4643438"/>
                        <a:ext cx="2386012" cy="4476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灯片编号占位符 5"/>
          <p:cNvSpPr>
            <a:spLocks noGrp="1"/>
          </p:cNvSpPr>
          <p:nvPr>
            <p:ph type="sldNum" sz="quarter" idx="12"/>
          </p:nvPr>
        </p:nvSpPr>
        <p:spPr>
          <a:noFill/>
        </p:spPr>
        <p:txBody>
          <a:bodyPr/>
          <a:lstStyle/>
          <a:p>
            <a:fld id="{C653161D-DA50-436D-A145-F56EBF23D159}" type="slidenum">
              <a:rPr lang="en-US" altLang="zh-CN" smtClean="0"/>
            </a:fld>
            <a:endParaRPr lang="en-US" altLang="zh-CN" smtClean="0"/>
          </a:p>
        </p:txBody>
      </p:sp>
      <p:sp>
        <p:nvSpPr>
          <p:cNvPr id="33383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3251" name="Rectangle 3"/>
          <p:cNvSpPr>
            <a:spLocks noGrp="1" noChangeArrowheads="1"/>
          </p:cNvSpPr>
          <p:nvPr>
            <p:ph type="body" idx="1"/>
          </p:nvPr>
        </p:nvSpPr>
        <p:spPr>
          <a:xfrm>
            <a:off x="566738" y="1223963"/>
            <a:ext cx="8577262" cy="5634037"/>
          </a:xfrm>
        </p:spPr>
        <p:txBody>
          <a:bodyPr/>
          <a:lstStyle/>
          <a:p>
            <a:pPr lvl="1" eaLnBrk="1" hangingPunct="1"/>
            <a:r>
              <a:rPr lang="en-US" altLang="zh-CN" dirty="0" smtClean="0"/>
              <a:t>7.1.3  </a:t>
            </a:r>
            <a:r>
              <a:rPr lang="zh-CN" altLang="en-US" dirty="0" smtClean="0"/>
              <a:t>二进制相移键控（</a:t>
            </a:r>
            <a:r>
              <a:rPr lang="en-US" altLang="zh-CN" dirty="0" smtClean="0"/>
              <a:t>2PSK</a:t>
            </a:r>
            <a:r>
              <a:rPr lang="zh-CN" altLang="en-US" dirty="0" smtClean="0"/>
              <a:t>） </a:t>
            </a:r>
            <a:endParaRPr lang="zh-CN" altLang="en-US" dirty="0" smtClean="0"/>
          </a:p>
          <a:p>
            <a:pPr lvl="2" eaLnBrk="1" hangingPunct="1"/>
            <a:r>
              <a:rPr lang="en-US" altLang="zh-CN" dirty="0" smtClean="0"/>
              <a:t>2PSK</a:t>
            </a:r>
            <a:r>
              <a:rPr lang="zh-CN" altLang="en-US" dirty="0" smtClean="0"/>
              <a:t>信号的表达式：</a:t>
            </a:r>
            <a:endParaRPr lang="zh-CN" altLang="en-US" dirty="0" smtClean="0"/>
          </a:p>
          <a:p>
            <a:pPr lvl="3" eaLnBrk="1" hangingPunct="1">
              <a:lnSpc>
                <a:spcPct val="120000"/>
              </a:lnSpc>
              <a:buFont typeface="Wingdings" panose="05000000000000000000" pitchFamily="2" charset="2"/>
              <a:buNone/>
            </a:pPr>
            <a:r>
              <a:rPr lang="zh-CN" altLang="en-US" dirty="0" smtClean="0"/>
              <a:t>	在</a:t>
            </a:r>
            <a:r>
              <a:rPr lang="en-US" altLang="zh-CN" dirty="0" smtClean="0"/>
              <a:t>2PSK</a:t>
            </a:r>
            <a:r>
              <a:rPr lang="zh-CN" altLang="en-US" dirty="0" smtClean="0"/>
              <a:t>中，通常用初始相位</a:t>
            </a:r>
            <a:r>
              <a:rPr lang="en-US" altLang="zh-CN" dirty="0" smtClean="0"/>
              <a:t>0</a:t>
            </a:r>
            <a:r>
              <a:rPr lang="zh-CN" altLang="en-US" dirty="0" smtClean="0"/>
              <a:t>和</a:t>
            </a:r>
            <a:r>
              <a:rPr lang="zh-CN" altLang="en-US" dirty="0" smtClean="0">
                <a:sym typeface="Symbol" panose="05050102010706020507" pitchFamily="18" charset="2"/>
              </a:rPr>
              <a:t></a:t>
            </a:r>
            <a:r>
              <a:rPr lang="zh-CN" altLang="en-US" dirty="0" smtClean="0"/>
              <a:t>分别表示二进制“</a:t>
            </a:r>
            <a:r>
              <a:rPr lang="en-US" altLang="zh-CN" dirty="0" smtClean="0"/>
              <a:t>1”</a:t>
            </a:r>
            <a:r>
              <a:rPr lang="zh-CN" altLang="en-US" dirty="0" smtClean="0"/>
              <a:t>和“</a:t>
            </a:r>
            <a:r>
              <a:rPr lang="en-US" altLang="zh-CN" dirty="0" smtClean="0"/>
              <a:t>0”</a:t>
            </a:r>
            <a:r>
              <a:rPr lang="zh-CN" altLang="en-US" dirty="0" smtClean="0"/>
              <a:t>。因此，</a:t>
            </a:r>
            <a:r>
              <a:rPr lang="en-US" altLang="zh-CN" dirty="0" smtClean="0"/>
              <a:t>2PSK</a:t>
            </a:r>
            <a:r>
              <a:rPr lang="zh-CN" altLang="en-US" dirty="0" smtClean="0"/>
              <a:t>信号的时域表达式为 </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式中，</a:t>
            </a:r>
            <a:r>
              <a:rPr lang="zh-CN" altLang="en-US" i="1" dirty="0" smtClean="0">
                <a:sym typeface="Symbol" panose="05050102010706020507" pitchFamily="18" charset="2"/>
              </a:rPr>
              <a:t></a:t>
            </a:r>
            <a:r>
              <a:rPr lang="en-US" altLang="zh-CN" i="1" baseline="-25000" dirty="0" smtClean="0">
                <a:sym typeface="Symbol" panose="05050102010706020507" pitchFamily="18" charset="2"/>
              </a:rPr>
              <a:t>n</a:t>
            </a:r>
            <a:r>
              <a:rPr lang="zh-CN" altLang="en-US" dirty="0" smtClean="0"/>
              <a:t>表示第</a:t>
            </a:r>
            <a:r>
              <a:rPr lang="en-US" altLang="zh-CN" i="1" dirty="0" smtClean="0"/>
              <a:t>n</a:t>
            </a:r>
            <a:r>
              <a:rPr lang="zh-CN" altLang="en-US" dirty="0" smtClean="0"/>
              <a:t>个符号的绝对相位：</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因此，上式可以改写为</a:t>
            </a:r>
            <a:endParaRPr lang="zh-CN" altLang="en-US" dirty="0" smtClean="0"/>
          </a:p>
        </p:txBody>
      </p:sp>
      <p:sp>
        <p:nvSpPr>
          <p:cNvPr id="333832"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53252" name="Object 4"/>
          <p:cNvGraphicFramePr>
            <a:graphicFrameLocks noChangeAspect="1"/>
          </p:cNvGraphicFramePr>
          <p:nvPr/>
        </p:nvGraphicFramePr>
        <p:xfrm>
          <a:off x="3267075" y="3024188"/>
          <a:ext cx="3284538" cy="460375"/>
        </p:xfrm>
        <a:graphic>
          <a:graphicData uri="http://schemas.openxmlformats.org/presentationml/2006/ole">
            <mc:AlternateContent xmlns:mc="http://schemas.openxmlformats.org/markup-compatibility/2006">
              <mc:Choice xmlns:v="urn:schemas-microsoft-com:vml" Requires="v">
                <p:oleObj spid="_x0000_s21505" name="公式" r:id="rId1" imgW="39014400" imgH="5486400" progId="">
                  <p:embed/>
                </p:oleObj>
              </mc:Choice>
              <mc:Fallback>
                <p:oleObj name="公式" r:id="rId1" imgW="39014400" imgH="5486400" progId="">
                  <p:embed/>
                  <p:pic>
                    <p:nvPicPr>
                      <p:cNvPr id="0" name="图片 21504"/>
                      <p:cNvPicPr>
                        <a:picLocks noChangeAspect="1"/>
                      </p:cNvPicPr>
                      <p:nvPr/>
                    </p:nvPicPr>
                    <p:blipFill>
                      <a:blip r:embed="rId2"/>
                      <a:stretch>
                        <a:fillRect/>
                      </a:stretch>
                    </p:blipFill>
                    <p:spPr>
                      <a:xfrm>
                        <a:off x="3267075" y="3024188"/>
                        <a:ext cx="3284538" cy="460375"/>
                      </a:xfrm>
                      <a:prstGeom prst="rect">
                        <a:avLst/>
                      </a:prstGeom>
                      <a:noFill/>
                      <a:ln w="9525">
                        <a:noFill/>
                      </a:ln>
                    </p:spPr>
                  </p:pic>
                </p:oleObj>
              </mc:Fallback>
            </mc:AlternateContent>
          </a:graphicData>
        </a:graphic>
      </p:graphicFrame>
      <p:sp>
        <p:nvSpPr>
          <p:cNvPr id="333833" name="Rectangle 7"/>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53254" name="Object 6"/>
          <p:cNvGraphicFramePr>
            <a:graphicFrameLocks noChangeAspect="1"/>
          </p:cNvGraphicFramePr>
          <p:nvPr/>
        </p:nvGraphicFramePr>
        <p:xfrm>
          <a:off x="3385185" y="4072255"/>
          <a:ext cx="3049270" cy="850900"/>
        </p:xfrm>
        <a:graphic>
          <a:graphicData uri="http://schemas.openxmlformats.org/presentationml/2006/ole">
            <mc:AlternateContent xmlns:mc="http://schemas.openxmlformats.org/markup-compatibility/2006">
              <mc:Choice xmlns:v="urn:schemas-microsoft-com:vml" Requires="v">
                <p:oleObj spid="_x0000_s21506" name="公式" r:id="rId3" imgW="1498600" imgH="482600" progId="">
                  <p:embed/>
                </p:oleObj>
              </mc:Choice>
              <mc:Fallback>
                <p:oleObj name="公式" r:id="rId3" imgW="1498600" imgH="482600" progId="">
                  <p:embed/>
                  <p:pic>
                    <p:nvPicPr>
                      <p:cNvPr id="0" name="图片 21505"/>
                      <p:cNvPicPr>
                        <a:picLocks noChangeAspect="1"/>
                      </p:cNvPicPr>
                      <p:nvPr/>
                    </p:nvPicPr>
                    <p:blipFill>
                      <a:blip r:embed="rId4"/>
                      <a:stretch>
                        <a:fillRect/>
                      </a:stretch>
                    </p:blipFill>
                    <p:spPr>
                      <a:xfrm>
                        <a:off x="3385185" y="4072255"/>
                        <a:ext cx="3049270" cy="850900"/>
                      </a:xfrm>
                      <a:prstGeom prst="rect">
                        <a:avLst/>
                      </a:prstGeom>
                      <a:noFill/>
                      <a:ln w="9525">
                        <a:noFill/>
                      </a:ln>
                    </p:spPr>
                  </p:pic>
                </p:oleObj>
              </mc:Fallback>
            </mc:AlternateContent>
          </a:graphicData>
        </a:graphic>
      </p:graphicFrame>
      <p:sp>
        <p:nvSpPr>
          <p:cNvPr id="333834" name="Rectangle 9"/>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53256" name="Object 8"/>
          <p:cNvGraphicFramePr>
            <a:graphicFrameLocks noChangeAspect="1"/>
          </p:cNvGraphicFramePr>
          <p:nvPr/>
        </p:nvGraphicFramePr>
        <p:xfrm>
          <a:off x="2681288" y="5408613"/>
          <a:ext cx="4140200" cy="847725"/>
        </p:xfrm>
        <a:graphic>
          <a:graphicData uri="http://schemas.openxmlformats.org/presentationml/2006/ole">
            <mc:AlternateContent xmlns:mc="http://schemas.openxmlformats.org/markup-compatibility/2006">
              <mc:Choice xmlns:v="urn:schemas-microsoft-com:vml" Requires="v">
                <p:oleObj spid="_x0000_s21507" name="公式" r:id="rId5" imgW="56997600" imgH="11582400" progId="">
                  <p:embed/>
                </p:oleObj>
              </mc:Choice>
              <mc:Fallback>
                <p:oleObj name="公式" r:id="rId5" imgW="56997600" imgH="11582400" progId="">
                  <p:embed/>
                  <p:pic>
                    <p:nvPicPr>
                      <p:cNvPr id="0" name="图片 21506"/>
                      <p:cNvPicPr>
                        <a:picLocks noChangeAspect="1"/>
                      </p:cNvPicPr>
                      <p:nvPr/>
                    </p:nvPicPr>
                    <p:blipFill>
                      <a:blip r:embed="rId6"/>
                      <a:stretch>
                        <a:fillRect/>
                      </a:stretch>
                    </p:blipFill>
                    <p:spPr>
                      <a:xfrm>
                        <a:off x="2681288" y="5408613"/>
                        <a:ext cx="4140200" cy="8477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3" name="灯片编号占位符 5"/>
          <p:cNvSpPr>
            <a:spLocks noGrp="1"/>
          </p:cNvSpPr>
          <p:nvPr>
            <p:ph type="sldNum" sz="quarter" idx="12"/>
          </p:nvPr>
        </p:nvSpPr>
        <p:spPr>
          <a:noFill/>
        </p:spPr>
        <p:txBody>
          <a:bodyPr/>
          <a:lstStyle/>
          <a:p>
            <a:fld id="{710FEC60-E566-4121-94F5-29DA2F3E1FBF}" type="slidenum">
              <a:rPr lang="en-US" altLang="zh-CN" smtClean="0"/>
            </a:fld>
            <a:endParaRPr lang="en-US" altLang="zh-CN" smtClean="0"/>
          </a:p>
        </p:txBody>
      </p:sp>
      <p:sp>
        <p:nvSpPr>
          <p:cNvPr id="33485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5299" name="Rectangle 3"/>
          <p:cNvSpPr>
            <a:spLocks noGrp="1" noChangeArrowheads="1"/>
          </p:cNvSpPr>
          <p:nvPr>
            <p:ph type="body" idx="1"/>
          </p:nvPr>
        </p:nvSpPr>
        <p:spPr>
          <a:xfrm>
            <a:off x="0" y="1223963"/>
            <a:ext cx="9144000" cy="5634037"/>
          </a:xfrm>
        </p:spPr>
        <p:txBody>
          <a:bodyPr/>
          <a:lstStyle/>
          <a:p>
            <a:pPr lvl="3" eaLnBrk="1" hangingPunct="1">
              <a:lnSpc>
                <a:spcPct val="110000"/>
              </a:lnSpc>
              <a:buFont typeface="Wingdings" panose="05000000000000000000" pitchFamily="2" charset="2"/>
              <a:buNone/>
            </a:pPr>
            <a:r>
              <a:rPr lang="en-US" altLang="zh-CN" dirty="0" smtClean="0"/>
              <a:t>	</a:t>
            </a:r>
            <a:r>
              <a:rPr lang="zh-CN" altLang="en-US" dirty="0" smtClean="0"/>
              <a:t>由于两种码元的波形相同，极性相反，故</a:t>
            </a:r>
            <a:r>
              <a:rPr lang="en-US" altLang="zh-CN" dirty="0" smtClean="0"/>
              <a:t>2PSK</a:t>
            </a:r>
            <a:r>
              <a:rPr lang="zh-CN" altLang="en-US" dirty="0" smtClean="0"/>
              <a:t>信号可以表述为一个双极性不归零矩形脉冲序列与一个正弦载波的相乘：</a:t>
            </a:r>
            <a:endParaRPr lang="zh-CN" altLang="en-US" dirty="0" smtClean="0"/>
          </a:p>
          <a:p>
            <a:pPr lvl="3" eaLnBrk="1" hangingPunct="1">
              <a:lnSpc>
                <a:spcPct val="110000"/>
              </a:lnSpc>
              <a:buFont typeface="Wingdings" panose="05000000000000000000" pitchFamily="2" charset="2"/>
              <a:buNone/>
            </a:pPr>
            <a:endParaRPr lang="zh-CN" altLang="en-US" dirty="0" smtClean="0"/>
          </a:p>
          <a:p>
            <a:pPr lvl="3" eaLnBrk="1" hangingPunct="1">
              <a:lnSpc>
                <a:spcPct val="110000"/>
              </a:lnSpc>
              <a:buFont typeface="Wingdings" panose="05000000000000000000" pitchFamily="2" charset="2"/>
              <a:buNone/>
            </a:pPr>
            <a:r>
              <a:rPr lang="zh-CN" altLang="en-US" dirty="0" smtClean="0"/>
              <a:t>	式中</a:t>
            </a:r>
            <a:endParaRPr lang="zh-CN" altLang="en-US" dirty="0" smtClean="0"/>
          </a:p>
          <a:p>
            <a:pPr lvl="3" eaLnBrk="1" hangingPunct="1">
              <a:lnSpc>
                <a:spcPct val="110000"/>
              </a:lnSpc>
              <a:buFont typeface="Wingdings" panose="05000000000000000000" pitchFamily="2" charset="2"/>
              <a:buNone/>
            </a:pPr>
            <a:endParaRPr lang="zh-CN" altLang="en-US" dirty="0" smtClean="0"/>
          </a:p>
          <a:p>
            <a:pPr lvl="3" eaLnBrk="1" hangingPunct="1">
              <a:lnSpc>
                <a:spcPct val="110000"/>
              </a:lnSpc>
              <a:buFont typeface="Wingdings" panose="05000000000000000000" pitchFamily="2" charset="2"/>
              <a:buNone/>
            </a:pPr>
            <a:r>
              <a:rPr lang="zh-CN" altLang="en-US" dirty="0" smtClean="0"/>
              <a:t>	这里，</a:t>
            </a:r>
            <a:r>
              <a:rPr lang="en-US" altLang="zh-CN" i="1" dirty="0" smtClean="0"/>
              <a:t>g</a:t>
            </a:r>
            <a:r>
              <a:rPr lang="en-US" altLang="zh-CN" dirty="0" smtClean="0"/>
              <a:t>(</a:t>
            </a:r>
            <a:r>
              <a:rPr lang="en-US" altLang="zh-CN" i="1" dirty="0" smtClean="0"/>
              <a:t>t</a:t>
            </a:r>
            <a:r>
              <a:rPr lang="en-US" altLang="zh-CN" dirty="0" smtClean="0"/>
              <a:t>)</a:t>
            </a:r>
            <a:r>
              <a:rPr lang="zh-CN" altLang="en-US" dirty="0" smtClean="0"/>
              <a:t>是脉宽为</a:t>
            </a:r>
            <a:r>
              <a:rPr lang="en-US" altLang="zh-CN" i="1" dirty="0" smtClean="0"/>
              <a:t>T</a:t>
            </a:r>
            <a:r>
              <a:rPr lang="en-US" altLang="zh-CN" i="1" baseline="-25000" dirty="0" smtClean="0"/>
              <a:t>s</a:t>
            </a:r>
            <a:r>
              <a:rPr lang="zh-CN" altLang="en-US" dirty="0" smtClean="0"/>
              <a:t>的单个矩形脉冲，而</a:t>
            </a:r>
            <a:r>
              <a:rPr lang="en-US" altLang="zh-CN" i="1" dirty="0" smtClean="0"/>
              <a:t>a</a:t>
            </a:r>
            <a:r>
              <a:rPr lang="en-US" altLang="zh-CN" i="1" baseline="-25000" dirty="0" smtClean="0"/>
              <a:t>n</a:t>
            </a:r>
            <a:r>
              <a:rPr lang="zh-CN" altLang="en-US" dirty="0" smtClean="0"/>
              <a:t>的统计特性为</a:t>
            </a:r>
            <a:endParaRPr lang="zh-CN" altLang="en-US" dirty="0" smtClean="0"/>
          </a:p>
          <a:p>
            <a:pPr lvl="3" eaLnBrk="1" hangingPunct="1">
              <a:lnSpc>
                <a:spcPct val="110000"/>
              </a:lnSpc>
              <a:buFont typeface="Wingdings" panose="05000000000000000000" pitchFamily="2" charset="2"/>
              <a:buNone/>
            </a:pPr>
            <a:endParaRPr lang="zh-CN" altLang="en-US" dirty="0" smtClean="0"/>
          </a:p>
          <a:p>
            <a:pPr lvl="3" eaLnBrk="1" hangingPunct="1">
              <a:lnSpc>
                <a:spcPct val="110000"/>
              </a:lnSpc>
              <a:buFont typeface="Wingdings" panose="05000000000000000000" pitchFamily="2" charset="2"/>
              <a:buNone/>
            </a:pPr>
            <a:endParaRPr lang="zh-CN" altLang="en-US" dirty="0" smtClean="0"/>
          </a:p>
          <a:p>
            <a:pPr lvl="3" eaLnBrk="1" hangingPunct="1">
              <a:lnSpc>
                <a:spcPct val="140000"/>
              </a:lnSpc>
              <a:buFont typeface="Wingdings" panose="05000000000000000000" pitchFamily="2" charset="2"/>
              <a:buNone/>
            </a:pPr>
            <a:r>
              <a:rPr lang="zh-CN" altLang="en-US" dirty="0" smtClean="0"/>
              <a:t>	即发送二进制符号“</a:t>
            </a:r>
            <a:r>
              <a:rPr lang="en-US" altLang="zh-CN" dirty="0" smtClean="0"/>
              <a:t>1”</a:t>
            </a:r>
            <a:r>
              <a:rPr lang="zh-CN" altLang="en-US" dirty="0" smtClean="0"/>
              <a:t>时（</a:t>
            </a:r>
            <a:r>
              <a:rPr lang="en-US" altLang="zh-CN" i="1" dirty="0" smtClean="0"/>
              <a:t>a</a:t>
            </a:r>
            <a:r>
              <a:rPr lang="en-US" altLang="zh-CN" i="1" baseline="-25000" dirty="0" smtClean="0"/>
              <a:t>n</a:t>
            </a:r>
            <a:r>
              <a:rPr lang="zh-CN" altLang="en-US" dirty="0" smtClean="0"/>
              <a:t>取</a:t>
            </a:r>
            <a:r>
              <a:rPr lang="en-US" altLang="zh-CN" dirty="0" smtClean="0"/>
              <a:t>+1</a:t>
            </a:r>
            <a:r>
              <a:rPr lang="zh-CN" altLang="en-US" dirty="0" smtClean="0"/>
              <a:t>），</a:t>
            </a:r>
            <a:r>
              <a:rPr lang="en-US" altLang="zh-CN" dirty="0" smtClean="0"/>
              <a:t>e</a:t>
            </a:r>
            <a:r>
              <a:rPr lang="en-US" altLang="zh-CN" baseline="-25000" dirty="0" smtClean="0"/>
              <a:t>2PSK</a:t>
            </a:r>
            <a:r>
              <a:rPr lang="en-US" altLang="zh-CN" dirty="0" smtClean="0"/>
              <a:t>(</a:t>
            </a:r>
            <a:r>
              <a:rPr lang="en-US" altLang="zh-CN" i="1" dirty="0" smtClean="0"/>
              <a:t>t</a:t>
            </a:r>
            <a:r>
              <a:rPr lang="en-US" altLang="zh-CN" dirty="0" smtClean="0"/>
              <a:t>)</a:t>
            </a:r>
            <a:r>
              <a:rPr lang="zh-CN" altLang="en-US" dirty="0" smtClean="0"/>
              <a:t>取</a:t>
            </a:r>
            <a:r>
              <a:rPr lang="en-US" altLang="zh-CN" dirty="0" smtClean="0"/>
              <a:t>0</a:t>
            </a:r>
            <a:r>
              <a:rPr lang="zh-CN" altLang="en-US" dirty="0" smtClean="0"/>
              <a:t>相位；发送二进制符号“</a:t>
            </a:r>
            <a:r>
              <a:rPr lang="en-US" altLang="zh-CN" dirty="0" smtClean="0"/>
              <a:t>0”</a:t>
            </a:r>
            <a:r>
              <a:rPr lang="zh-CN" altLang="en-US" dirty="0" smtClean="0"/>
              <a:t>时（ </a:t>
            </a:r>
            <a:r>
              <a:rPr lang="en-US" altLang="zh-CN" i="1" dirty="0" smtClean="0"/>
              <a:t>a</a:t>
            </a:r>
            <a:r>
              <a:rPr lang="en-US" altLang="zh-CN" i="1" baseline="-25000" dirty="0" smtClean="0"/>
              <a:t>n</a:t>
            </a:r>
            <a:r>
              <a:rPr lang="zh-CN" altLang="en-US" dirty="0" smtClean="0"/>
              <a:t>取 </a:t>
            </a:r>
            <a:r>
              <a:rPr lang="en-US" altLang="zh-CN" dirty="0" smtClean="0"/>
              <a:t>-1</a:t>
            </a:r>
            <a:r>
              <a:rPr lang="zh-CN" altLang="en-US" dirty="0" smtClean="0"/>
              <a:t>）， </a:t>
            </a:r>
            <a:r>
              <a:rPr lang="en-US" altLang="zh-CN" dirty="0" smtClean="0"/>
              <a:t>e</a:t>
            </a:r>
            <a:r>
              <a:rPr lang="en-US" altLang="zh-CN" baseline="-25000" dirty="0" smtClean="0"/>
              <a:t>2PSK</a:t>
            </a:r>
            <a:r>
              <a:rPr lang="en-US" altLang="zh-CN" dirty="0" smtClean="0"/>
              <a:t>(</a:t>
            </a:r>
            <a:r>
              <a:rPr lang="en-US" altLang="zh-CN" i="1" dirty="0" smtClean="0"/>
              <a:t>t</a:t>
            </a:r>
            <a:r>
              <a:rPr lang="en-US" altLang="zh-CN" dirty="0" smtClean="0"/>
              <a:t>)</a:t>
            </a:r>
            <a:r>
              <a:rPr lang="zh-CN" altLang="en-US" dirty="0" smtClean="0"/>
              <a:t>取</a:t>
            </a:r>
            <a:r>
              <a:rPr lang="zh-CN" altLang="en-US" dirty="0" smtClean="0">
                <a:sym typeface="Symbol" panose="05050102010706020507" pitchFamily="18" charset="2"/>
              </a:rPr>
              <a:t></a:t>
            </a:r>
            <a:r>
              <a:rPr lang="zh-CN" altLang="en-US" dirty="0" smtClean="0"/>
              <a:t>相位。这种以载波的不同相位直接去表示相应二进制数字信号的调制方式，称为二进制</a:t>
            </a:r>
            <a:r>
              <a:rPr lang="zh-CN" altLang="en-US" b="1" dirty="0" smtClean="0">
                <a:solidFill>
                  <a:schemeClr val="hlink"/>
                </a:solidFill>
              </a:rPr>
              <a:t>绝对相移</a:t>
            </a:r>
            <a:r>
              <a:rPr lang="zh-CN" altLang="en-US" b="1" dirty="0" smtClean="0"/>
              <a:t>方式</a:t>
            </a:r>
            <a:r>
              <a:rPr lang="zh-CN" altLang="en-US" dirty="0" smtClean="0"/>
              <a:t>。</a:t>
            </a:r>
            <a:endParaRPr lang="zh-CN" altLang="en-US" dirty="0" smtClean="0"/>
          </a:p>
        </p:txBody>
      </p:sp>
      <p:sp>
        <p:nvSpPr>
          <p:cNvPr id="334856"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55300" name="Object 4"/>
          <p:cNvGraphicFramePr>
            <a:graphicFrameLocks noChangeAspect="1"/>
          </p:cNvGraphicFramePr>
          <p:nvPr/>
        </p:nvGraphicFramePr>
        <p:xfrm>
          <a:off x="3267075" y="2033588"/>
          <a:ext cx="2744788" cy="473075"/>
        </p:xfrm>
        <a:graphic>
          <a:graphicData uri="http://schemas.openxmlformats.org/presentationml/2006/ole">
            <mc:AlternateContent xmlns:mc="http://schemas.openxmlformats.org/markup-compatibility/2006">
              <mc:Choice xmlns:v="urn:schemas-microsoft-com:vml" Requires="v">
                <p:oleObj spid="_x0000_s22529" name="公式" r:id="rId1" imgW="31699200" imgH="5486400" progId="">
                  <p:embed/>
                </p:oleObj>
              </mc:Choice>
              <mc:Fallback>
                <p:oleObj name="公式" r:id="rId1" imgW="31699200" imgH="5486400" progId="">
                  <p:embed/>
                  <p:pic>
                    <p:nvPicPr>
                      <p:cNvPr id="0" name="图片 22528"/>
                      <p:cNvPicPr>
                        <a:picLocks noChangeAspect="1"/>
                      </p:cNvPicPr>
                      <p:nvPr/>
                    </p:nvPicPr>
                    <p:blipFill>
                      <a:blip r:embed="rId2"/>
                      <a:stretch>
                        <a:fillRect/>
                      </a:stretch>
                    </p:blipFill>
                    <p:spPr>
                      <a:xfrm>
                        <a:off x="3267075" y="2033588"/>
                        <a:ext cx="2744788" cy="473075"/>
                      </a:xfrm>
                      <a:prstGeom prst="rect">
                        <a:avLst/>
                      </a:prstGeom>
                      <a:noFill/>
                      <a:ln w="9525">
                        <a:noFill/>
                      </a:ln>
                    </p:spPr>
                  </p:pic>
                </p:oleObj>
              </mc:Fallback>
            </mc:AlternateContent>
          </a:graphicData>
        </a:graphic>
      </p:graphicFrame>
      <p:sp>
        <p:nvSpPr>
          <p:cNvPr id="334857" name="Rectangle 7"/>
          <p:cNvSpPr>
            <a:spLocks noChangeArrowheads="1"/>
          </p:cNvSpPr>
          <p:nvPr/>
        </p:nvSpPr>
        <p:spPr bwMode="auto">
          <a:xfrm>
            <a:off x="0" y="3257550"/>
            <a:ext cx="9144000" cy="0"/>
          </a:xfrm>
          <a:prstGeom prst="rect">
            <a:avLst/>
          </a:prstGeom>
          <a:noFill/>
          <a:ln w="9525">
            <a:noFill/>
            <a:miter lim="800000"/>
          </a:ln>
        </p:spPr>
        <p:txBody>
          <a:bodyPr wrap="none" anchor="ctr">
            <a:spAutoFit/>
          </a:bodyPr>
          <a:lstStyle/>
          <a:p>
            <a:endParaRPr lang="zh-CN" altLang="en-US"/>
          </a:p>
        </p:txBody>
      </p:sp>
      <p:graphicFrame>
        <p:nvGraphicFramePr>
          <p:cNvPr id="55302" name="Object 6"/>
          <p:cNvGraphicFramePr>
            <a:graphicFrameLocks noChangeAspect="1"/>
          </p:cNvGraphicFramePr>
          <p:nvPr/>
        </p:nvGraphicFramePr>
        <p:xfrm>
          <a:off x="3311525" y="2754313"/>
          <a:ext cx="2339975" cy="585787"/>
        </p:xfrm>
        <a:graphic>
          <a:graphicData uri="http://schemas.openxmlformats.org/presentationml/2006/ole">
            <mc:AlternateContent xmlns:mc="http://schemas.openxmlformats.org/markup-compatibility/2006">
              <mc:Choice xmlns:v="urn:schemas-microsoft-com:vml" Requires="v">
                <p:oleObj spid="_x0000_s22530" name="公式" r:id="rId3" imgW="32918400" imgH="8229600" progId="">
                  <p:embed/>
                </p:oleObj>
              </mc:Choice>
              <mc:Fallback>
                <p:oleObj name="公式" r:id="rId3" imgW="32918400" imgH="8229600" progId="">
                  <p:embed/>
                  <p:pic>
                    <p:nvPicPr>
                      <p:cNvPr id="0" name="图片 22529"/>
                      <p:cNvPicPr>
                        <a:picLocks noChangeAspect="1"/>
                      </p:cNvPicPr>
                      <p:nvPr/>
                    </p:nvPicPr>
                    <p:blipFill>
                      <a:blip r:embed="rId4"/>
                      <a:stretch>
                        <a:fillRect/>
                      </a:stretch>
                    </p:blipFill>
                    <p:spPr>
                      <a:xfrm>
                        <a:off x="3311525" y="2754313"/>
                        <a:ext cx="2339975" cy="585787"/>
                      </a:xfrm>
                      <a:prstGeom prst="rect">
                        <a:avLst/>
                      </a:prstGeom>
                      <a:noFill/>
                      <a:ln w="9525">
                        <a:noFill/>
                      </a:ln>
                    </p:spPr>
                  </p:pic>
                </p:oleObj>
              </mc:Fallback>
            </mc:AlternateContent>
          </a:graphicData>
        </a:graphic>
      </p:graphicFrame>
      <p:graphicFrame>
        <p:nvGraphicFramePr>
          <p:cNvPr id="55304" name="Object 8"/>
          <p:cNvGraphicFramePr>
            <a:graphicFrameLocks noChangeAspect="1"/>
          </p:cNvGraphicFramePr>
          <p:nvPr/>
        </p:nvGraphicFramePr>
        <p:xfrm>
          <a:off x="2906713" y="3789363"/>
          <a:ext cx="2746375" cy="858837"/>
        </p:xfrm>
        <a:graphic>
          <a:graphicData uri="http://schemas.openxmlformats.org/presentationml/2006/ole">
            <mc:AlternateContent xmlns:mc="http://schemas.openxmlformats.org/markup-compatibility/2006">
              <mc:Choice xmlns:v="urn:schemas-microsoft-com:vml" Requires="v">
                <p:oleObj spid="_x0000_s22531" name="公式" r:id="rId5" imgW="37185600" imgH="11582400" progId="">
                  <p:embed/>
                </p:oleObj>
              </mc:Choice>
              <mc:Fallback>
                <p:oleObj name="公式" r:id="rId5" imgW="37185600" imgH="11582400" progId="">
                  <p:embed/>
                  <p:pic>
                    <p:nvPicPr>
                      <p:cNvPr id="0" name="图片 22530"/>
                      <p:cNvPicPr>
                        <a:picLocks noChangeAspect="1"/>
                      </p:cNvPicPr>
                      <p:nvPr/>
                    </p:nvPicPr>
                    <p:blipFill>
                      <a:blip r:embed="rId6"/>
                      <a:stretch>
                        <a:fillRect/>
                      </a:stretch>
                    </p:blipFill>
                    <p:spPr>
                      <a:xfrm>
                        <a:off x="2906713" y="3789363"/>
                        <a:ext cx="2746375" cy="85883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灯片编号占位符 5"/>
          <p:cNvSpPr>
            <a:spLocks noGrp="1"/>
          </p:cNvSpPr>
          <p:nvPr>
            <p:ph type="sldNum" sz="quarter" idx="12"/>
          </p:nvPr>
        </p:nvSpPr>
        <p:spPr>
          <a:noFill/>
        </p:spPr>
        <p:txBody>
          <a:bodyPr/>
          <a:lstStyle/>
          <a:p>
            <a:fld id="{79DC7E83-F21A-4403-ADF0-3C17446FB5DB}" type="slidenum">
              <a:rPr lang="en-US" altLang="zh-CN" smtClean="0"/>
            </a:fld>
            <a:endParaRPr lang="en-US" altLang="zh-CN" smtClean="0"/>
          </a:p>
        </p:txBody>
      </p:sp>
      <p:sp>
        <p:nvSpPr>
          <p:cNvPr id="33587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4275" name="Rectangle 3"/>
          <p:cNvSpPr>
            <a:spLocks noGrp="1" noChangeArrowheads="1"/>
          </p:cNvSpPr>
          <p:nvPr>
            <p:ph type="body" idx="1"/>
          </p:nvPr>
        </p:nvSpPr>
        <p:spPr>
          <a:xfrm>
            <a:off x="341313" y="1223963"/>
            <a:ext cx="8802687" cy="5634037"/>
          </a:xfrm>
        </p:spPr>
        <p:txBody>
          <a:bodyPr/>
          <a:lstStyle/>
          <a:p>
            <a:pPr lvl="2" eaLnBrk="1" hangingPunct="1"/>
            <a:r>
              <a:rPr lang="zh-CN" altLang="en-US" smtClean="0"/>
              <a:t>典型波形</a:t>
            </a:r>
            <a:endParaRPr lang="zh-CN" altLang="en-US" smtClean="0"/>
          </a:p>
        </p:txBody>
      </p:sp>
      <p:sp>
        <p:nvSpPr>
          <p:cNvPr id="335878" name="Rectangle 5"/>
          <p:cNvSpPr>
            <a:spLocks noChangeArrowheads="1"/>
          </p:cNvSpPr>
          <p:nvPr/>
        </p:nvSpPr>
        <p:spPr bwMode="auto">
          <a:xfrm>
            <a:off x="0" y="2900363"/>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p:cNvGraphicFramePr/>
          <p:nvPr/>
        </p:nvGraphicFramePr>
        <p:xfrm>
          <a:off x="1323975" y="1793875"/>
          <a:ext cx="6660515" cy="2090420"/>
        </p:xfrm>
        <a:graphic>
          <a:graphicData uri="http://schemas.openxmlformats.org/presentationml/2006/ole">
            <mc:AlternateContent xmlns:mc="http://schemas.openxmlformats.org/markup-compatibility/2006">
              <mc:Choice xmlns:v="urn:schemas-microsoft-com:vml" Requires="v">
                <p:oleObj spid="_x0000_s3" name="" r:id="rId1" imgW="6654800" imgH="2089150" progId="Paint.Picture">
                  <p:embed/>
                </p:oleObj>
              </mc:Choice>
              <mc:Fallback>
                <p:oleObj name="" r:id="rId1" imgW="6654800" imgH="2089150" progId="Paint.Picture">
                  <p:embed/>
                  <p:pic>
                    <p:nvPicPr>
                      <p:cNvPr id="0" name="图片 2"/>
                      <p:cNvPicPr/>
                      <p:nvPr/>
                    </p:nvPicPr>
                    <p:blipFill>
                      <a:blip r:embed="rId2"/>
                      <a:stretch>
                        <a:fillRect/>
                      </a:stretch>
                    </p:blipFill>
                    <p:spPr>
                      <a:xfrm>
                        <a:off x="1323975" y="1793875"/>
                        <a:ext cx="6660515" cy="20904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灯片编号占位符 5"/>
          <p:cNvSpPr>
            <a:spLocks noGrp="1"/>
          </p:cNvSpPr>
          <p:nvPr>
            <p:ph type="sldNum" sz="quarter" idx="12"/>
          </p:nvPr>
        </p:nvSpPr>
        <p:spPr>
          <a:noFill/>
        </p:spPr>
        <p:txBody>
          <a:bodyPr/>
          <a:lstStyle/>
          <a:p>
            <a:fld id="{EADDA623-336F-4095-A600-D79E2C4F3EBB}" type="slidenum">
              <a:rPr lang="en-US" altLang="zh-CN" smtClean="0"/>
            </a:fld>
            <a:endParaRPr lang="en-US" altLang="zh-CN" smtClean="0"/>
          </a:p>
        </p:txBody>
      </p:sp>
      <p:sp>
        <p:nvSpPr>
          <p:cNvPr id="33690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6323" name="Rectangle 3"/>
          <p:cNvSpPr>
            <a:spLocks noGrp="1" noChangeArrowheads="1"/>
          </p:cNvSpPr>
          <p:nvPr>
            <p:ph type="body" idx="1"/>
          </p:nvPr>
        </p:nvSpPr>
        <p:spPr>
          <a:xfrm>
            <a:off x="341313" y="1223963"/>
            <a:ext cx="8802687" cy="5634037"/>
          </a:xfrm>
        </p:spPr>
        <p:txBody>
          <a:bodyPr/>
          <a:lstStyle/>
          <a:p>
            <a:pPr lvl="2" eaLnBrk="1" hangingPunct="1"/>
            <a:r>
              <a:rPr lang="en-US" altLang="zh-CN" smtClean="0"/>
              <a:t>2PSK</a:t>
            </a:r>
            <a:r>
              <a:rPr lang="zh-CN" altLang="en-US" smtClean="0"/>
              <a:t>信号的调制器原理方框图</a:t>
            </a:r>
            <a:endParaRPr lang="zh-CN" altLang="en-US" smtClean="0"/>
          </a:p>
          <a:p>
            <a:pPr lvl="3" eaLnBrk="1" hangingPunct="1"/>
            <a:r>
              <a:rPr lang="zh-CN" altLang="en-US" smtClean="0"/>
              <a:t>模拟调制的方法 </a:t>
            </a:r>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r>
              <a:rPr lang="zh-CN" altLang="en-US" smtClean="0"/>
              <a:t>键控法 </a:t>
            </a:r>
            <a:endParaRPr lang="zh-CN" altLang="en-US" smtClean="0"/>
          </a:p>
        </p:txBody>
      </p:sp>
      <p:sp>
        <p:nvSpPr>
          <p:cNvPr id="336903" name="Rectangle 5"/>
          <p:cNvSpPr>
            <a:spLocks noChangeArrowheads="1"/>
          </p:cNvSpPr>
          <p:nvPr/>
        </p:nvSpPr>
        <p:spPr bwMode="auto">
          <a:xfrm>
            <a:off x="0" y="2809875"/>
            <a:ext cx="9144000" cy="0"/>
          </a:xfrm>
          <a:prstGeom prst="rect">
            <a:avLst/>
          </a:prstGeom>
          <a:noFill/>
          <a:ln w="9525">
            <a:noFill/>
            <a:miter lim="800000"/>
          </a:ln>
        </p:spPr>
        <p:txBody>
          <a:bodyPr wrap="none" anchor="ctr">
            <a:spAutoFit/>
          </a:bodyPr>
          <a:lstStyle/>
          <a:p>
            <a:endParaRPr lang="zh-CN" altLang="en-US"/>
          </a:p>
        </p:txBody>
      </p:sp>
      <p:graphicFrame>
        <p:nvGraphicFramePr>
          <p:cNvPr id="56324" name="Object 4"/>
          <p:cNvGraphicFramePr>
            <a:graphicFrameLocks noChangeAspect="1"/>
          </p:cNvGraphicFramePr>
          <p:nvPr/>
        </p:nvGraphicFramePr>
        <p:xfrm>
          <a:off x="2501900" y="1943100"/>
          <a:ext cx="4859338" cy="1749425"/>
        </p:xfrm>
        <a:graphic>
          <a:graphicData uri="http://schemas.openxmlformats.org/presentationml/2006/ole">
            <mc:AlternateContent xmlns:mc="http://schemas.openxmlformats.org/markup-compatibility/2006">
              <mc:Choice xmlns:v="urn:schemas-microsoft-com:vml" Requires="v">
                <p:oleObj spid="_x0000_s24577" name="Visio" r:id="rId1" imgW="31613475" imgH="7915275" progId="">
                  <p:embed/>
                </p:oleObj>
              </mc:Choice>
              <mc:Fallback>
                <p:oleObj name="Visio" r:id="rId1" imgW="31613475" imgH="7915275" progId="">
                  <p:embed/>
                  <p:pic>
                    <p:nvPicPr>
                      <p:cNvPr id="0" name="图片 24576"/>
                      <p:cNvPicPr>
                        <a:picLocks noChangeAspect="1"/>
                      </p:cNvPicPr>
                      <p:nvPr/>
                    </p:nvPicPr>
                    <p:blipFill>
                      <a:blip r:embed="rId2"/>
                      <a:srcRect l="14473" r="26222" b="14592"/>
                      <a:stretch>
                        <a:fillRect/>
                      </a:stretch>
                    </p:blipFill>
                    <p:spPr>
                      <a:xfrm>
                        <a:off x="2501900" y="1943100"/>
                        <a:ext cx="4859338" cy="1749425"/>
                      </a:xfrm>
                      <a:prstGeom prst="rect">
                        <a:avLst/>
                      </a:prstGeom>
                      <a:noFill/>
                      <a:ln w="9525">
                        <a:noFill/>
                      </a:ln>
                    </p:spPr>
                  </p:pic>
                </p:oleObj>
              </mc:Fallback>
            </mc:AlternateContent>
          </a:graphicData>
        </a:graphic>
      </p:graphicFrame>
      <p:sp>
        <p:nvSpPr>
          <p:cNvPr id="336904" name="Rectangle 7"/>
          <p:cNvSpPr>
            <a:spLocks noChangeArrowheads="1"/>
          </p:cNvSpPr>
          <p:nvPr/>
        </p:nvSpPr>
        <p:spPr bwMode="auto">
          <a:xfrm>
            <a:off x="0" y="2705100"/>
            <a:ext cx="9144000" cy="0"/>
          </a:xfrm>
          <a:prstGeom prst="rect">
            <a:avLst/>
          </a:prstGeom>
          <a:noFill/>
          <a:ln w="9525">
            <a:noFill/>
            <a:miter lim="800000"/>
          </a:ln>
        </p:spPr>
        <p:txBody>
          <a:bodyPr wrap="none" anchor="ctr">
            <a:spAutoFit/>
          </a:bodyPr>
          <a:lstStyle/>
          <a:p>
            <a:endParaRPr lang="zh-CN" altLang="en-US"/>
          </a:p>
        </p:txBody>
      </p:sp>
      <p:graphicFrame>
        <p:nvGraphicFramePr>
          <p:cNvPr id="56326" name="Object 6"/>
          <p:cNvGraphicFramePr>
            <a:graphicFrameLocks noChangeAspect="1"/>
          </p:cNvGraphicFramePr>
          <p:nvPr/>
        </p:nvGraphicFramePr>
        <p:xfrm>
          <a:off x="2951163" y="4149725"/>
          <a:ext cx="4140200" cy="2141538"/>
        </p:xfrm>
        <a:graphic>
          <a:graphicData uri="http://schemas.openxmlformats.org/presentationml/2006/ole">
            <mc:AlternateContent xmlns:mc="http://schemas.openxmlformats.org/markup-compatibility/2006">
              <mc:Choice xmlns:v="urn:schemas-microsoft-com:vml" Requires="v">
                <p:oleObj spid="_x0000_s24578" name="Visio" r:id="rId3" imgW="31613475" imgH="9648825" progId="">
                  <p:embed/>
                </p:oleObj>
              </mc:Choice>
              <mc:Fallback>
                <p:oleObj name="Visio" r:id="rId3" imgW="31613475" imgH="9648825" progId="">
                  <p:embed/>
                  <p:pic>
                    <p:nvPicPr>
                      <p:cNvPr id="0" name="图片 24577"/>
                      <p:cNvPicPr>
                        <a:picLocks noChangeAspect="1"/>
                      </p:cNvPicPr>
                      <p:nvPr/>
                    </p:nvPicPr>
                    <p:blipFill>
                      <a:blip r:embed="rId4"/>
                      <a:srcRect l="18544" r="29039" b="11018"/>
                      <a:stretch>
                        <a:fillRect/>
                      </a:stretch>
                    </p:blipFill>
                    <p:spPr>
                      <a:xfrm>
                        <a:off x="2951163" y="4149725"/>
                        <a:ext cx="4140200" cy="21415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灯片编号占位符 5"/>
          <p:cNvSpPr>
            <a:spLocks noGrp="1"/>
          </p:cNvSpPr>
          <p:nvPr>
            <p:ph type="sldNum" sz="quarter" idx="12"/>
          </p:nvPr>
        </p:nvSpPr>
        <p:spPr>
          <a:noFill/>
        </p:spPr>
        <p:txBody>
          <a:bodyPr/>
          <a:lstStyle/>
          <a:p>
            <a:fld id="{6FC3164B-1D66-4B99-86E4-1D10AB205970}" type="slidenum">
              <a:rPr lang="en-US" altLang="zh-CN" smtClean="0"/>
            </a:fld>
            <a:endParaRPr lang="en-US" altLang="zh-CN" smtClean="0"/>
          </a:p>
        </p:txBody>
      </p:sp>
      <p:sp>
        <p:nvSpPr>
          <p:cNvPr id="33792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7347" name="Rectangle 3"/>
          <p:cNvSpPr>
            <a:spLocks noGrp="1" noChangeArrowheads="1"/>
          </p:cNvSpPr>
          <p:nvPr>
            <p:ph type="body" idx="1"/>
          </p:nvPr>
        </p:nvSpPr>
        <p:spPr>
          <a:xfrm>
            <a:off x="431800" y="1223963"/>
            <a:ext cx="8712200" cy="5634037"/>
          </a:xfrm>
        </p:spPr>
        <p:txBody>
          <a:bodyPr/>
          <a:lstStyle/>
          <a:p>
            <a:pPr lvl="2" eaLnBrk="1" hangingPunct="1"/>
            <a:r>
              <a:rPr lang="en-US" altLang="zh-CN" smtClean="0"/>
              <a:t>2PSK</a:t>
            </a:r>
            <a:r>
              <a:rPr lang="zh-CN" altLang="en-US" smtClean="0"/>
              <a:t>信号的解调器原理方框图和波形图：</a:t>
            </a:r>
            <a:endParaRPr lang="zh-CN" altLang="en-US" smtClean="0"/>
          </a:p>
        </p:txBody>
      </p:sp>
      <p:sp>
        <p:nvSpPr>
          <p:cNvPr id="337927" name="Rectangle 5"/>
          <p:cNvSpPr>
            <a:spLocks noChangeArrowheads="1"/>
          </p:cNvSpPr>
          <p:nvPr/>
        </p:nvSpPr>
        <p:spPr bwMode="auto">
          <a:xfrm>
            <a:off x="0" y="2757488"/>
            <a:ext cx="9144000" cy="0"/>
          </a:xfrm>
          <a:prstGeom prst="rect">
            <a:avLst/>
          </a:prstGeom>
          <a:noFill/>
          <a:ln w="9525">
            <a:noFill/>
            <a:miter lim="800000"/>
          </a:ln>
        </p:spPr>
        <p:txBody>
          <a:bodyPr wrap="none" anchor="ctr">
            <a:spAutoFit/>
          </a:bodyPr>
          <a:lstStyle/>
          <a:p>
            <a:endParaRPr lang="zh-CN" altLang="en-US"/>
          </a:p>
        </p:txBody>
      </p:sp>
      <p:graphicFrame>
        <p:nvGraphicFramePr>
          <p:cNvPr id="57348" name="Object 4"/>
          <p:cNvGraphicFramePr>
            <a:graphicFrameLocks noChangeAspect="1"/>
          </p:cNvGraphicFramePr>
          <p:nvPr/>
        </p:nvGraphicFramePr>
        <p:xfrm>
          <a:off x="1196975" y="1538288"/>
          <a:ext cx="7650163" cy="1620837"/>
        </p:xfrm>
        <a:graphic>
          <a:graphicData uri="http://schemas.openxmlformats.org/presentationml/2006/ole">
            <mc:AlternateContent xmlns:mc="http://schemas.openxmlformats.org/markup-compatibility/2006">
              <mc:Choice xmlns:v="urn:schemas-microsoft-com:vml" Requires="v">
                <p:oleObj spid="_x0000_s25601" name="Visio" r:id="rId1" imgW="50587275" imgH="12392025" progId="">
                  <p:embed/>
                </p:oleObj>
              </mc:Choice>
              <mc:Fallback>
                <p:oleObj name="Visio" r:id="rId1" imgW="50587275" imgH="12392025" progId="">
                  <p:embed/>
                  <p:pic>
                    <p:nvPicPr>
                      <p:cNvPr id="0" name="图片 25600"/>
                      <p:cNvPicPr>
                        <a:picLocks noChangeAspect="1"/>
                      </p:cNvPicPr>
                      <p:nvPr/>
                    </p:nvPicPr>
                    <p:blipFill>
                      <a:blip r:embed="rId2"/>
                      <a:srcRect l="2554" t="9116" b="10037"/>
                      <a:stretch>
                        <a:fillRect/>
                      </a:stretch>
                    </p:blipFill>
                    <p:spPr>
                      <a:xfrm>
                        <a:off x="1196975" y="1538288"/>
                        <a:ext cx="7650163" cy="1620837"/>
                      </a:xfrm>
                      <a:prstGeom prst="rect">
                        <a:avLst/>
                      </a:prstGeom>
                      <a:noFill/>
                      <a:ln w="9525">
                        <a:noFill/>
                      </a:ln>
                    </p:spPr>
                  </p:pic>
                </p:oleObj>
              </mc:Fallback>
            </mc:AlternateContent>
          </a:graphicData>
        </a:graphic>
      </p:graphicFrame>
      <p:sp>
        <p:nvSpPr>
          <p:cNvPr id="337928" name="Rectangle 7"/>
          <p:cNvSpPr>
            <a:spLocks noChangeArrowheads="1"/>
          </p:cNvSpPr>
          <p:nvPr/>
        </p:nvSpPr>
        <p:spPr bwMode="auto">
          <a:xfrm>
            <a:off x="0" y="1757363"/>
            <a:ext cx="9144000" cy="0"/>
          </a:xfrm>
          <a:prstGeom prst="rect">
            <a:avLst/>
          </a:prstGeom>
          <a:noFill/>
          <a:ln w="9525">
            <a:noFill/>
            <a:miter lim="800000"/>
          </a:ln>
        </p:spPr>
        <p:txBody>
          <a:bodyPr wrap="none" anchor="ctr">
            <a:spAutoFit/>
          </a:bodyPr>
          <a:lstStyle/>
          <a:p>
            <a:endParaRPr lang="zh-CN" altLang="en-US"/>
          </a:p>
        </p:txBody>
      </p:sp>
      <p:graphicFrame>
        <p:nvGraphicFramePr>
          <p:cNvPr id="6" name="对象 5"/>
          <p:cNvGraphicFramePr/>
          <p:nvPr/>
        </p:nvGraphicFramePr>
        <p:xfrm>
          <a:off x="2009140" y="3019425"/>
          <a:ext cx="5363845" cy="3838575"/>
        </p:xfrm>
        <a:graphic>
          <a:graphicData uri="http://schemas.openxmlformats.org/presentationml/2006/ole">
            <mc:AlternateContent xmlns:mc="http://schemas.openxmlformats.org/markup-compatibility/2006">
              <mc:Choice xmlns:v="urn:schemas-microsoft-com:vml" Requires="v">
                <p:oleObj spid="_x0000_s7" name="" r:id="rId3" imgW="5359400" imgH="3835400" progId="Paint.Picture">
                  <p:embed/>
                </p:oleObj>
              </mc:Choice>
              <mc:Fallback>
                <p:oleObj name="" r:id="rId3" imgW="5359400" imgH="3835400" progId="Paint.Picture">
                  <p:embed/>
                  <p:pic>
                    <p:nvPicPr>
                      <p:cNvPr id="0" name="图片 6"/>
                      <p:cNvPicPr/>
                      <p:nvPr/>
                    </p:nvPicPr>
                    <p:blipFill>
                      <a:blip r:embed="rId4"/>
                      <a:stretch>
                        <a:fillRect/>
                      </a:stretch>
                    </p:blipFill>
                    <p:spPr>
                      <a:xfrm>
                        <a:off x="2009140" y="3019425"/>
                        <a:ext cx="5363845" cy="38385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灯片编号占位符 5"/>
          <p:cNvSpPr>
            <a:spLocks noGrp="1"/>
          </p:cNvSpPr>
          <p:nvPr>
            <p:ph type="sldNum" sz="quarter" idx="12"/>
          </p:nvPr>
        </p:nvSpPr>
        <p:spPr>
          <a:noFill/>
        </p:spPr>
        <p:txBody>
          <a:bodyPr/>
          <a:lstStyle/>
          <a:p>
            <a:fld id="{DA39A635-6294-428E-9A9B-27BA77D4B090}" type="slidenum">
              <a:rPr lang="en-US" altLang="zh-CN" smtClean="0"/>
            </a:fld>
            <a:endParaRPr lang="en-US" altLang="zh-CN" smtClean="0"/>
          </a:p>
        </p:txBody>
      </p:sp>
      <p:sp>
        <p:nvSpPr>
          <p:cNvPr id="33895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8371" name="Rectangle 3"/>
          <p:cNvSpPr>
            <a:spLocks noGrp="1" noChangeArrowheads="1"/>
          </p:cNvSpPr>
          <p:nvPr>
            <p:ph type="body" idx="1"/>
          </p:nvPr>
        </p:nvSpPr>
        <p:spPr>
          <a:xfrm>
            <a:off x="296863" y="1223963"/>
            <a:ext cx="8847137" cy="5634037"/>
          </a:xfrm>
        </p:spPr>
        <p:txBody>
          <a:bodyPr/>
          <a:lstStyle/>
          <a:p>
            <a:pPr lvl="2" eaLnBrk="1" hangingPunct="1"/>
            <a:r>
              <a:rPr lang="zh-CN" altLang="en-US" dirty="0" smtClean="0"/>
              <a:t>功率谱密度</a:t>
            </a:r>
            <a:endParaRPr lang="zh-CN" altLang="en-US" dirty="0" smtClean="0"/>
          </a:p>
          <a:p>
            <a:pPr lvl="3" eaLnBrk="1" hangingPunct="1">
              <a:lnSpc>
                <a:spcPct val="130000"/>
              </a:lnSpc>
              <a:buFont typeface="Wingdings" panose="05000000000000000000" pitchFamily="2" charset="2"/>
              <a:buNone/>
            </a:pPr>
            <a:r>
              <a:rPr lang="zh-CN" altLang="en-US" dirty="0" smtClean="0"/>
              <a:t>	比较</a:t>
            </a:r>
            <a:r>
              <a:rPr lang="en-US" altLang="zh-CN" dirty="0" smtClean="0"/>
              <a:t>2ASK</a:t>
            </a:r>
            <a:r>
              <a:rPr lang="zh-CN" altLang="en-US" dirty="0" smtClean="0"/>
              <a:t>信号的表达式和</a:t>
            </a:r>
            <a:r>
              <a:rPr lang="en-US" altLang="zh-CN" dirty="0" smtClean="0"/>
              <a:t>2PSK</a:t>
            </a:r>
            <a:r>
              <a:rPr lang="zh-CN" altLang="en-US" dirty="0" smtClean="0"/>
              <a:t>信号的表达式：</a:t>
            </a:r>
            <a:endParaRPr lang="zh-CN" altLang="en-US" dirty="0" smtClean="0"/>
          </a:p>
          <a:p>
            <a:pPr lvl="3" eaLnBrk="1" hangingPunct="1">
              <a:lnSpc>
                <a:spcPct val="130000"/>
              </a:lnSpc>
              <a:buFont typeface="Wingdings" panose="05000000000000000000" pitchFamily="2" charset="2"/>
              <a:buNone/>
            </a:pPr>
            <a:r>
              <a:rPr lang="zh-CN" altLang="en-US" dirty="0" smtClean="0"/>
              <a:t>		</a:t>
            </a:r>
            <a:r>
              <a:rPr lang="en-US" altLang="zh-CN" dirty="0" smtClean="0"/>
              <a:t>2ASK</a:t>
            </a:r>
            <a:r>
              <a:rPr lang="zh-CN" altLang="en-US" dirty="0" smtClean="0"/>
              <a:t>：</a:t>
            </a:r>
            <a:endParaRPr lang="zh-CN" altLang="en-US" dirty="0" smtClean="0"/>
          </a:p>
          <a:p>
            <a:pPr lvl="3" eaLnBrk="1" hangingPunct="1">
              <a:lnSpc>
                <a:spcPct val="130000"/>
              </a:lnSpc>
              <a:buFont typeface="Wingdings" panose="05000000000000000000" pitchFamily="2" charset="2"/>
              <a:buNone/>
            </a:pPr>
            <a:r>
              <a:rPr lang="zh-CN" altLang="en-US" dirty="0" smtClean="0"/>
              <a:t>		</a:t>
            </a:r>
            <a:r>
              <a:rPr lang="en-US" altLang="zh-CN" dirty="0" smtClean="0"/>
              <a:t>2PSK</a:t>
            </a:r>
            <a:r>
              <a:rPr lang="zh-CN" altLang="en-US" dirty="0" smtClean="0"/>
              <a:t>：</a:t>
            </a: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可知，两者的表示形式完全一样，区别仅在于基带信号</a:t>
            </a:r>
            <a:r>
              <a:rPr lang="en-US" altLang="zh-CN" i="1" dirty="0" smtClean="0"/>
              <a:t>s</a:t>
            </a:r>
            <a:r>
              <a:rPr lang="en-US" altLang="zh-CN" dirty="0" smtClean="0"/>
              <a:t>(</a:t>
            </a:r>
            <a:r>
              <a:rPr lang="en-US" altLang="zh-CN" i="1" dirty="0" smtClean="0"/>
              <a:t>t</a:t>
            </a:r>
            <a:r>
              <a:rPr lang="en-US" altLang="zh-CN" dirty="0" smtClean="0"/>
              <a:t>)</a:t>
            </a:r>
            <a:r>
              <a:rPr lang="zh-CN" altLang="en-US" dirty="0" smtClean="0"/>
              <a:t>不同（</a:t>
            </a:r>
            <a:r>
              <a:rPr lang="en-US" altLang="zh-CN" i="1" dirty="0" smtClean="0"/>
              <a:t>a</a:t>
            </a:r>
            <a:r>
              <a:rPr lang="en-US" altLang="zh-CN" i="1" baseline="-25000" dirty="0" smtClean="0"/>
              <a:t>n</a:t>
            </a:r>
            <a:r>
              <a:rPr lang="zh-CN" altLang="en-US" dirty="0" smtClean="0"/>
              <a:t>不同），前者为单极性，后者为双极性。因此，我们可以直接引用</a:t>
            </a:r>
            <a:r>
              <a:rPr lang="en-US" altLang="zh-CN" dirty="0" smtClean="0"/>
              <a:t>2ASK</a:t>
            </a:r>
            <a:r>
              <a:rPr lang="zh-CN" altLang="en-US" dirty="0" smtClean="0"/>
              <a:t>信号功率谱密度的公式来表述</a:t>
            </a:r>
            <a:r>
              <a:rPr lang="en-US" altLang="zh-CN" dirty="0" smtClean="0"/>
              <a:t>2PSK</a:t>
            </a:r>
            <a:r>
              <a:rPr lang="zh-CN" altLang="en-US" dirty="0" smtClean="0"/>
              <a:t>信号的功率谱，即</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应当注意，这里的</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是双极性矩形脉冲序列的功率谱。</a:t>
            </a:r>
            <a:endParaRPr lang="zh-CN" altLang="en-US" dirty="0" smtClean="0"/>
          </a:p>
        </p:txBody>
      </p:sp>
      <p:sp>
        <p:nvSpPr>
          <p:cNvPr id="338952"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38946" name="Object 4"/>
          <p:cNvGraphicFramePr>
            <a:graphicFrameLocks noChangeAspect="1"/>
          </p:cNvGraphicFramePr>
          <p:nvPr/>
        </p:nvGraphicFramePr>
        <p:xfrm>
          <a:off x="3357563" y="2214563"/>
          <a:ext cx="2609850" cy="447675"/>
        </p:xfrm>
        <a:graphic>
          <a:graphicData uri="http://schemas.openxmlformats.org/presentationml/2006/ole">
            <mc:AlternateContent xmlns:mc="http://schemas.openxmlformats.org/markup-compatibility/2006">
              <mc:Choice xmlns:v="urn:schemas-microsoft-com:vml" Requires="v">
                <p:oleObj spid="_x0000_s26625" name="公式" r:id="rId1" imgW="32004000" imgH="5486400" progId="">
                  <p:embed/>
                </p:oleObj>
              </mc:Choice>
              <mc:Fallback>
                <p:oleObj name="公式" r:id="rId1" imgW="32004000" imgH="5486400" progId="">
                  <p:embed/>
                  <p:pic>
                    <p:nvPicPr>
                      <p:cNvPr id="0" name="图片 26624"/>
                      <p:cNvPicPr>
                        <a:picLocks noChangeAspect="1"/>
                      </p:cNvPicPr>
                      <p:nvPr/>
                    </p:nvPicPr>
                    <p:blipFill>
                      <a:blip r:embed="rId2"/>
                      <a:stretch>
                        <a:fillRect/>
                      </a:stretch>
                    </p:blipFill>
                    <p:spPr>
                      <a:xfrm>
                        <a:off x="3357563" y="2214563"/>
                        <a:ext cx="2609850" cy="447675"/>
                      </a:xfrm>
                      <a:prstGeom prst="rect">
                        <a:avLst/>
                      </a:prstGeom>
                      <a:noFill/>
                      <a:ln w="9525">
                        <a:noFill/>
                      </a:ln>
                    </p:spPr>
                  </p:pic>
                </p:oleObj>
              </mc:Fallback>
            </mc:AlternateContent>
          </a:graphicData>
        </a:graphic>
      </p:graphicFrame>
      <p:sp>
        <p:nvSpPr>
          <p:cNvPr id="338953"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38947" name="Object 6"/>
          <p:cNvGraphicFramePr>
            <a:graphicFrameLocks noChangeAspect="1"/>
          </p:cNvGraphicFramePr>
          <p:nvPr/>
        </p:nvGraphicFramePr>
        <p:xfrm>
          <a:off x="3267075" y="2708275"/>
          <a:ext cx="4456113" cy="912813"/>
        </p:xfrm>
        <a:graphic>
          <a:graphicData uri="http://schemas.openxmlformats.org/presentationml/2006/ole">
            <mc:AlternateContent xmlns:mc="http://schemas.openxmlformats.org/markup-compatibility/2006">
              <mc:Choice xmlns:v="urn:schemas-microsoft-com:vml" Requires="v">
                <p:oleObj spid="_x0000_s26626" name="公式" r:id="rId3" imgW="56997600" imgH="11582400" progId="">
                  <p:embed/>
                </p:oleObj>
              </mc:Choice>
              <mc:Fallback>
                <p:oleObj name="公式" r:id="rId3" imgW="56997600" imgH="11582400" progId="">
                  <p:embed/>
                  <p:pic>
                    <p:nvPicPr>
                      <p:cNvPr id="0" name="图片 26625"/>
                      <p:cNvPicPr>
                        <a:picLocks noChangeAspect="1"/>
                      </p:cNvPicPr>
                      <p:nvPr/>
                    </p:nvPicPr>
                    <p:blipFill>
                      <a:blip r:embed="rId4"/>
                      <a:stretch>
                        <a:fillRect/>
                      </a:stretch>
                    </p:blipFill>
                    <p:spPr>
                      <a:xfrm>
                        <a:off x="3267075" y="2708275"/>
                        <a:ext cx="4456113" cy="912813"/>
                      </a:xfrm>
                      <a:prstGeom prst="rect">
                        <a:avLst/>
                      </a:prstGeom>
                      <a:noFill/>
                      <a:ln w="9525">
                        <a:noFill/>
                      </a:ln>
                    </p:spPr>
                  </p:pic>
                </p:oleObj>
              </mc:Fallback>
            </mc:AlternateContent>
          </a:graphicData>
        </a:graphic>
      </p:graphicFrame>
      <p:sp>
        <p:nvSpPr>
          <p:cNvPr id="338954" name="Rectangle 9"/>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graphicFrame>
        <p:nvGraphicFramePr>
          <p:cNvPr id="58376" name="Object 8"/>
          <p:cNvGraphicFramePr>
            <a:graphicFrameLocks noChangeAspect="1"/>
          </p:cNvGraphicFramePr>
          <p:nvPr/>
        </p:nvGraphicFramePr>
        <p:xfrm>
          <a:off x="2906713" y="5408613"/>
          <a:ext cx="4230687" cy="690562"/>
        </p:xfrm>
        <a:graphic>
          <a:graphicData uri="http://schemas.openxmlformats.org/presentationml/2006/ole">
            <mc:AlternateContent xmlns:mc="http://schemas.openxmlformats.org/markup-compatibility/2006">
              <mc:Choice xmlns:v="urn:schemas-microsoft-com:vml" Requires="v">
                <p:oleObj spid="_x0000_s26627" name="公式" r:id="rId5" imgW="57302400" imgH="9448800" progId="">
                  <p:embed/>
                </p:oleObj>
              </mc:Choice>
              <mc:Fallback>
                <p:oleObj name="公式" r:id="rId5" imgW="57302400" imgH="9448800" progId="">
                  <p:embed/>
                  <p:pic>
                    <p:nvPicPr>
                      <p:cNvPr id="0" name="图片 26626"/>
                      <p:cNvPicPr>
                        <a:picLocks noChangeAspect="1"/>
                      </p:cNvPicPr>
                      <p:nvPr/>
                    </p:nvPicPr>
                    <p:blipFill>
                      <a:blip r:embed="rId6"/>
                      <a:stretch>
                        <a:fillRect/>
                      </a:stretch>
                    </p:blipFill>
                    <p:spPr>
                      <a:xfrm>
                        <a:off x="2906713" y="5408613"/>
                        <a:ext cx="4230687" cy="6905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5" name="灯片编号占位符 5"/>
          <p:cNvSpPr>
            <a:spLocks noGrp="1"/>
          </p:cNvSpPr>
          <p:nvPr>
            <p:ph type="sldNum" sz="quarter" idx="12"/>
          </p:nvPr>
        </p:nvSpPr>
        <p:spPr>
          <a:noFill/>
        </p:spPr>
        <p:txBody>
          <a:bodyPr/>
          <a:lstStyle/>
          <a:p>
            <a:fld id="{AE37D6E5-9E4B-4102-8D6A-155AA78E9F67}" type="slidenum">
              <a:rPr lang="en-US" altLang="zh-CN" smtClean="0"/>
            </a:fld>
            <a:endParaRPr lang="en-US" altLang="zh-CN" smtClean="0"/>
          </a:p>
        </p:txBody>
      </p:sp>
      <p:sp>
        <p:nvSpPr>
          <p:cNvPr id="33997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0419" name="Rectangle 3"/>
          <p:cNvSpPr>
            <a:spLocks noGrp="1" noChangeArrowheads="1"/>
          </p:cNvSpPr>
          <p:nvPr>
            <p:ph type="body" idx="1"/>
          </p:nvPr>
        </p:nvSpPr>
        <p:spPr>
          <a:xfrm>
            <a:off x="341313" y="1223963"/>
            <a:ext cx="8802687" cy="5634037"/>
          </a:xfrm>
        </p:spPr>
        <p:txBody>
          <a:bodyPr/>
          <a:lstStyle/>
          <a:p>
            <a:pPr lvl="3" eaLnBrk="1" hangingPunct="1">
              <a:lnSpc>
                <a:spcPct val="110000"/>
              </a:lnSpc>
              <a:buFont typeface="Wingdings" panose="05000000000000000000" pitchFamily="2" charset="2"/>
              <a:buNone/>
            </a:pPr>
            <a:r>
              <a:rPr lang="en-US" altLang="zh-CN" dirty="0" smtClean="0"/>
              <a:t> 	</a:t>
            </a:r>
            <a:r>
              <a:rPr lang="zh-CN" altLang="en-US" dirty="0" smtClean="0"/>
              <a:t>由</a:t>
            </a:r>
            <a:r>
              <a:rPr lang="en-US" altLang="zh-CN" dirty="0" smtClean="0"/>
              <a:t>5.2</a:t>
            </a:r>
            <a:r>
              <a:rPr lang="zh-CN" altLang="en-US" dirty="0" smtClean="0"/>
              <a:t>节知，双极性的不归零矩形随机脉冲序列的功率谱密度为</a:t>
            </a:r>
            <a:endParaRPr lang="zh-CN" altLang="en-US" dirty="0" smtClean="0"/>
          </a:p>
          <a:p>
            <a:pPr lvl="3" eaLnBrk="1" hangingPunct="1">
              <a:lnSpc>
                <a:spcPct val="110000"/>
              </a:lnSpc>
              <a:buFont typeface="Wingdings" panose="05000000000000000000" pitchFamily="2" charset="2"/>
              <a:buNone/>
            </a:pPr>
            <a:endParaRPr lang="zh-CN" altLang="en-US" dirty="0" smtClean="0"/>
          </a:p>
          <a:p>
            <a:pPr lvl="3" eaLnBrk="1" hangingPunct="1">
              <a:lnSpc>
                <a:spcPct val="110000"/>
              </a:lnSpc>
              <a:buFont typeface="Wingdings" panose="05000000000000000000" pitchFamily="2" charset="2"/>
              <a:buNone/>
            </a:pPr>
            <a:r>
              <a:rPr lang="zh-CN" altLang="en-US" dirty="0" smtClean="0"/>
              <a:t>	</a:t>
            </a:r>
            <a:endParaRPr lang="en-US" altLang="zh-CN" dirty="0" smtClean="0"/>
          </a:p>
          <a:p>
            <a:pPr lvl="3" eaLnBrk="1" hangingPunct="1">
              <a:lnSpc>
                <a:spcPct val="110000"/>
              </a:lnSpc>
              <a:buFont typeface="Wingdings" panose="05000000000000000000" pitchFamily="2" charset="2"/>
              <a:buNone/>
            </a:pPr>
            <a:r>
              <a:rPr lang="zh-CN" altLang="en-US" dirty="0" smtClean="0"/>
              <a:t>	则</a:t>
            </a:r>
            <a:r>
              <a:rPr lang="en-US" altLang="zh-CN" dirty="0" smtClean="0"/>
              <a:t>2PSK</a:t>
            </a:r>
            <a:r>
              <a:rPr lang="zh-CN" altLang="en-US" dirty="0" smtClean="0"/>
              <a:t>信号的功率谱密度为</a:t>
            </a:r>
            <a:endParaRPr lang="zh-CN" altLang="en-US" dirty="0" smtClean="0"/>
          </a:p>
        </p:txBody>
      </p:sp>
      <p:sp>
        <p:nvSpPr>
          <p:cNvPr id="339978" name="Rectangle 5"/>
          <p:cNvSpPr>
            <a:spLocks noChangeArrowheads="1"/>
          </p:cNvSpPr>
          <p:nvPr/>
        </p:nvSpPr>
        <p:spPr bwMode="auto">
          <a:xfrm>
            <a:off x="0" y="3290888"/>
            <a:ext cx="9144000" cy="0"/>
          </a:xfrm>
          <a:prstGeom prst="rect">
            <a:avLst/>
          </a:prstGeom>
          <a:noFill/>
          <a:ln w="9525">
            <a:noFill/>
            <a:miter lim="800000"/>
          </a:ln>
        </p:spPr>
        <p:txBody>
          <a:bodyPr wrap="none" anchor="ctr">
            <a:spAutoFit/>
          </a:bodyPr>
          <a:lstStyle/>
          <a:p>
            <a:endParaRPr lang="zh-CN" altLang="en-US"/>
          </a:p>
        </p:txBody>
      </p:sp>
      <p:sp>
        <p:nvSpPr>
          <p:cNvPr id="339979" name="Rectangle 7"/>
          <p:cNvSpPr>
            <a:spLocks noChangeArrowheads="1"/>
          </p:cNvSpPr>
          <p:nvPr/>
        </p:nvSpPr>
        <p:spPr bwMode="auto">
          <a:xfrm>
            <a:off x="0" y="3086100"/>
            <a:ext cx="9144000" cy="0"/>
          </a:xfrm>
          <a:prstGeom prst="rect">
            <a:avLst/>
          </a:prstGeom>
          <a:noFill/>
          <a:ln w="9525">
            <a:noFill/>
            <a:miter lim="800000"/>
          </a:ln>
        </p:spPr>
        <p:txBody>
          <a:bodyPr wrap="none" anchor="ctr">
            <a:spAutoFit/>
          </a:bodyPr>
          <a:lstStyle/>
          <a:p>
            <a:endParaRPr lang="zh-CN" altLang="en-US"/>
          </a:p>
        </p:txBody>
      </p:sp>
      <p:sp>
        <p:nvSpPr>
          <p:cNvPr id="339980" name="Rectangle 9"/>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39981" name="Rectangle 11"/>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39983" name="Rectangle 14"/>
          <p:cNvSpPr>
            <a:spLocks noChangeArrowheads="1"/>
          </p:cNvSpPr>
          <p:nvPr/>
        </p:nvSpPr>
        <p:spPr bwMode="auto">
          <a:xfrm>
            <a:off x="0" y="3148013"/>
            <a:ext cx="9144000" cy="0"/>
          </a:xfrm>
          <a:prstGeom prst="rect">
            <a:avLst/>
          </a:prstGeom>
          <a:noFill/>
          <a:ln w="9525">
            <a:noFill/>
            <a:miter lim="800000"/>
          </a:ln>
        </p:spPr>
        <p:txBody>
          <a:bodyPr wrap="none" anchor="ctr">
            <a:spAutoFit/>
          </a:bodyPr>
          <a:lstStyle/>
          <a:p>
            <a:endParaRPr lang="zh-CN" altLang="en-US"/>
          </a:p>
        </p:txBody>
      </p:sp>
      <p:graphicFrame>
        <p:nvGraphicFramePr>
          <p:cNvPr id="60429" name="Object 13"/>
          <p:cNvGraphicFramePr>
            <a:graphicFrameLocks noChangeAspect="1"/>
          </p:cNvGraphicFramePr>
          <p:nvPr/>
        </p:nvGraphicFramePr>
        <p:xfrm>
          <a:off x="1691680" y="3789040"/>
          <a:ext cx="6121400" cy="1035050"/>
        </p:xfrm>
        <a:graphic>
          <a:graphicData uri="http://schemas.openxmlformats.org/presentationml/2006/ole">
            <mc:AlternateContent xmlns:mc="http://schemas.openxmlformats.org/markup-compatibility/2006">
              <mc:Choice xmlns:v="urn:schemas-microsoft-com:vml" Requires="v">
                <p:oleObj spid="_x0000_s27649" name="公式" r:id="rId1" imgW="79857600" imgH="13411200" progId="">
                  <p:embed/>
                </p:oleObj>
              </mc:Choice>
              <mc:Fallback>
                <p:oleObj name="公式" r:id="rId1" imgW="79857600" imgH="13411200" progId="">
                  <p:embed/>
                  <p:pic>
                    <p:nvPicPr>
                      <p:cNvPr id="0" name="图片 27648"/>
                      <p:cNvPicPr>
                        <a:picLocks noChangeAspect="1"/>
                      </p:cNvPicPr>
                      <p:nvPr/>
                    </p:nvPicPr>
                    <p:blipFill>
                      <a:blip r:embed="rId2"/>
                      <a:stretch>
                        <a:fillRect/>
                      </a:stretch>
                    </p:blipFill>
                    <p:spPr>
                      <a:xfrm>
                        <a:off x="1691680" y="3789040"/>
                        <a:ext cx="6121400" cy="1035050"/>
                      </a:xfrm>
                      <a:prstGeom prst="rect">
                        <a:avLst/>
                      </a:prstGeom>
                      <a:noFill/>
                      <a:ln w="9525">
                        <a:noFill/>
                      </a:ln>
                    </p:spPr>
                  </p:pic>
                </p:oleObj>
              </mc:Fallback>
            </mc:AlternateContent>
          </a:graphicData>
        </a:graphic>
      </p:graphicFrame>
      <p:graphicFrame>
        <p:nvGraphicFramePr>
          <p:cNvPr id="28724" name="Object 52" descr="ppt/media/image22.wmf"/>
          <p:cNvGraphicFramePr>
            <a:graphicFrameLocks noChangeAspect="1"/>
          </p:cNvGraphicFramePr>
          <p:nvPr/>
        </p:nvGraphicFramePr>
        <p:xfrm>
          <a:off x="3419872" y="2060848"/>
          <a:ext cx="2811997" cy="504056"/>
        </p:xfrm>
        <a:graphic>
          <a:graphicData uri="http://schemas.openxmlformats.org/presentationml/2006/ole">
            <mc:AlternateContent xmlns:mc="http://schemas.openxmlformats.org/markup-compatibility/2006">
              <mc:Choice xmlns:v="urn:schemas-microsoft-com:vml" Requires="v">
                <p:oleObj spid="_x0000_s27650" name="公式" r:id="rId3" imgW="32004000" imgH="5791200" progId="">
                  <p:embed/>
                </p:oleObj>
              </mc:Choice>
              <mc:Fallback>
                <p:oleObj name="公式" r:id="rId3" imgW="32004000" imgH="5791200" progId="">
                  <p:embed/>
                  <p:pic>
                    <p:nvPicPr>
                      <p:cNvPr id="0" name="图片 27649" descr="image22"/>
                      <p:cNvPicPr>
                        <a:picLocks noChangeAspect="1"/>
                      </p:cNvPicPr>
                      <p:nvPr/>
                    </p:nvPicPr>
                    <p:blipFill>
                      <a:blip r:embed="rId4"/>
                      <a:stretch>
                        <a:fillRect/>
                      </a:stretch>
                    </p:blipFill>
                    <p:spPr>
                      <a:xfrm>
                        <a:off x="3419872" y="2060848"/>
                        <a:ext cx="2811997" cy="50405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灯片编号占位符 5"/>
          <p:cNvSpPr>
            <a:spLocks noGrp="1"/>
          </p:cNvSpPr>
          <p:nvPr>
            <p:ph type="sldNum" sz="quarter" idx="12"/>
          </p:nvPr>
        </p:nvSpPr>
        <p:spPr>
          <a:noFill/>
        </p:spPr>
        <p:txBody>
          <a:bodyPr/>
          <a:lstStyle/>
          <a:p>
            <a:fld id="{E2C7F670-4E6F-4432-B4D4-B1F27F1E9A2B}" type="slidenum">
              <a:rPr lang="en-US" altLang="zh-CN" smtClean="0"/>
            </a:fld>
            <a:endParaRPr lang="en-US" altLang="zh-CN" smtClean="0"/>
          </a:p>
        </p:txBody>
      </p:sp>
      <p:sp>
        <p:nvSpPr>
          <p:cNvPr id="34099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1443" name="Rectangle 3"/>
          <p:cNvSpPr>
            <a:spLocks noGrp="1" noChangeArrowheads="1"/>
          </p:cNvSpPr>
          <p:nvPr>
            <p:ph type="body" idx="1"/>
          </p:nvPr>
        </p:nvSpPr>
        <p:spPr>
          <a:xfrm>
            <a:off x="385763" y="1223963"/>
            <a:ext cx="8758237" cy="5634037"/>
          </a:xfrm>
        </p:spPr>
        <p:txBody>
          <a:bodyPr/>
          <a:lstStyle/>
          <a:p>
            <a:pPr lvl="3" eaLnBrk="1" hangingPunct="1"/>
            <a:r>
              <a:rPr lang="zh-CN" altLang="en-US" dirty="0" smtClean="0"/>
              <a:t>功率谱密度曲线</a:t>
            </a:r>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buFont typeface="Wingdings" panose="05000000000000000000" pitchFamily="2" charset="2"/>
              <a:buNone/>
            </a:pPr>
            <a:r>
              <a:rPr lang="zh-CN" altLang="en-US" dirty="0" smtClean="0"/>
              <a:t>	</a:t>
            </a:r>
            <a:endParaRPr lang="zh-CN" altLang="en-US" dirty="0" smtClean="0"/>
          </a:p>
          <a:p>
            <a:pPr lvl="3" eaLnBrk="1" hangingPunct="1">
              <a:lnSpc>
                <a:spcPct val="120000"/>
              </a:lnSpc>
              <a:buFont typeface="Wingdings" panose="05000000000000000000" pitchFamily="2" charset="2"/>
              <a:buNone/>
            </a:pPr>
            <a:r>
              <a:rPr lang="zh-CN" altLang="en-US" dirty="0" smtClean="0"/>
              <a:t>	从以上分析可见，二进制相移键控信号的频谱特性与</a:t>
            </a:r>
            <a:r>
              <a:rPr lang="en-US" altLang="zh-CN" dirty="0" smtClean="0"/>
              <a:t>2ASK</a:t>
            </a:r>
            <a:r>
              <a:rPr lang="zh-CN" altLang="en-US" dirty="0" smtClean="0"/>
              <a:t>的十分相似，带宽也是基带信号带宽的两倍。区别仅在于当</a:t>
            </a:r>
            <a:r>
              <a:rPr lang="en-US" altLang="zh-CN" i="1" dirty="0" smtClean="0"/>
              <a:t>P=</a:t>
            </a:r>
            <a:r>
              <a:rPr lang="en-US" altLang="zh-CN" dirty="0" smtClean="0"/>
              <a:t>1/2</a:t>
            </a:r>
            <a:r>
              <a:rPr lang="zh-CN" altLang="en-US" dirty="0" smtClean="0"/>
              <a:t>时，其谱中无离散谱（即载波分量），它可以看作是双极性基带信号作用下的调幅信号。</a:t>
            </a:r>
            <a:endParaRPr lang="zh-CN" altLang="en-US" dirty="0" smtClean="0"/>
          </a:p>
        </p:txBody>
      </p:sp>
      <p:sp>
        <p:nvSpPr>
          <p:cNvPr id="340998" name="Rectangle 5"/>
          <p:cNvSpPr>
            <a:spLocks noChangeArrowheads="1"/>
          </p:cNvSpPr>
          <p:nvPr/>
        </p:nvSpPr>
        <p:spPr bwMode="auto">
          <a:xfrm>
            <a:off x="0" y="2571750"/>
            <a:ext cx="9144000" cy="0"/>
          </a:xfrm>
          <a:prstGeom prst="rect">
            <a:avLst/>
          </a:prstGeom>
          <a:noFill/>
          <a:ln w="9525">
            <a:noFill/>
            <a:miter lim="800000"/>
          </a:ln>
        </p:spPr>
        <p:txBody>
          <a:bodyPr wrap="none" anchor="ctr">
            <a:spAutoFit/>
          </a:bodyPr>
          <a:lstStyle/>
          <a:p>
            <a:endParaRPr lang="zh-CN" altLang="en-US"/>
          </a:p>
        </p:txBody>
      </p:sp>
      <p:graphicFrame>
        <p:nvGraphicFramePr>
          <p:cNvPr id="61444" name="Object 4"/>
          <p:cNvGraphicFramePr>
            <a:graphicFrameLocks noChangeAspect="1"/>
          </p:cNvGraphicFramePr>
          <p:nvPr/>
        </p:nvGraphicFramePr>
        <p:xfrm>
          <a:off x="1241425" y="1493838"/>
          <a:ext cx="7021513" cy="2622550"/>
        </p:xfrm>
        <a:graphic>
          <a:graphicData uri="http://schemas.openxmlformats.org/presentationml/2006/ole">
            <mc:AlternateContent xmlns:mc="http://schemas.openxmlformats.org/markup-compatibility/2006">
              <mc:Choice xmlns:v="urn:schemas-microsoft-com:vml" Requires="v">
                <p:oleObj spid="_x0000_s28673" name="Visio" r:id="rId1" imgW="6209030" imgH="2325370" progId="">
                  <p:embed/>
                </p:oleObj>
              </mc:Choice>
              <mc:Fallback>
                <p:oleObj name="Visio" r:id="rId1" imgW="6209030" imgH="2325370" progId="">
                  <p:embed/>
                  <p:pic>
                    <p:nvPicPr>
                      <p:cNvPr id="0" name="图片 28672"/>
                      <p:cNvPicPr>
                        <a:picLocks noChangeAspect="1"/>
                      </p:cNvPicPr>
                      <p:nvPr/>
                    </p:nvPicPr>
                    <p:blipFill>
                      <a:blip r:embed="rId2"/>
                      <a:stretch>
                        <a:fillRect/>
                      </a:stretch>
                    </p:blipFill>
                    <p:spPr>
                      <a:xfrm>
                        <a:off x="1241425" y="1493838"/>
                        <a:ext cx="7021513" cy="26225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灯片编号占位符 5"/>
          <p:cNvSpPr>
            <a:spLocks noGrp="1"/>
          </p:cNvSpPr>
          <p:nvPr>
            <p:ph type="sldNum" sz="quarter" idx="12"/>
          </p:nvPr>
        </p:nvSpPr>
        <p:spPr>
          <a:noFill/>
        </p:spPr>
        <p:txBody>
          <a:bodyPr/>
          <a:lstStyle/>
          <a:p>
            <a:fld id="{5393DACE-4F17-4A47-996D-A0F3677EB867}" type="slidenum">
              <a:rPr lang="en-US" altLang="zh-CN" smtClean="0"/>
            </a:fld>
            <a:endParaRPr lang="en-US" altLang="zh-CN" smtClean="0"/>
          </a:p>
        </p:txBody>
      </p:sp>
      <p:sp>
        <p:nvSpPr>
          <p:cNvPr id="31334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26627" name="Rectangle 3"/>
          <p:cNvSpPr>
            <a:spLocks noGrp="1" noChangeArrowheads="1"/>
          </p:cNvSpPr>
          <p:nvPr>
            <p:ph type="body" idx="1"/>
          </p:nvPr>
        </p:nvSpPr>
        <p:spPr/>
        <p:txBody>
          <a:bodyPr/>
          <a:lstStyle/>
          <a:p>
            <a:pPr eaLnBrk="1" hangingPunct="1"/>
            <a:r>
              <a:rPr lang="en-US" altLang="zh-CN" dirty="0" smtClean="0"/>
              <a:t>7.1 </a:t>
            </a:r>
            <a:r>
              <a:rPr lang="zh-CN" altLang="en-US" dirty="0" smtClean="0"/>
              <a:t>二进制数字调制原理</a:t>
            </a:r>
            <a:endParaRPr lang="zh-CN" altLang="en-US" dirty="0" smtClean="0"/>
          </a:p>
          <a:p>
            <a:pPr lvl="1" eaLnBrk="1" hangingPunct="1"/>
            <a:r>
              <a:rPr lang="en-US" altLang="zh-CN" dirty="0" smtClean="0"/>
              <a:t>7.1.1 </a:t>
            </a:r>
            <a:r>
              <a:rPr lang="zh-CN" altLang="en-US" dirty="0" smtClean="0"/>
              <a:t>二进制振幅键控</a:t>
            </a:r>
            <a:r>
              <a:rPr lang="en-US" altLang="zh-CN" dirty="0" smtClean="0"/>
              <a:t>(2ASK</a:t>
            </a:r>
            <a:r>
              <a:rPr lang="zh-CN" altLang="en-US" dirty="0" smtClean="0"/>
              <a:t>）</a:t>
            </a:r>
            <a:endParaRPr lang="zh-CN" altLang="en-US" dirty="0" smtClean="0"/>
          </a:p>
          <a:p>
            <a:pPr lvl="2" eaLnBrk="1" hangingPunct="1">
              <a:lnSpc>
                <a:spcPct val="80000"/>
              </a:lnSpc>
            </a:pPr>
            <a:r>
              <a:rPr lang="zh-CN" altLang="en-US" dirty="0" smtClean="0"/>
              <a:t>基本原理：</a:t>
            </a:r>
            <a:endParaRPr lang="zh-CN" altLang="en-US" dirty="0" smtClean="0"/>
          </a:p>
          <a:p>
            <a:pPr lvl="3" eaLnBrk="1" hangingPunct="1"/>
            <a:r>
              <a:rPr lang="zh-CN" altLang="en-US" dirty="0" smtClean="0"/>
              <a:t>“通</a:t>
            </a:r>
            <a:r>
              <a:rPr lang="en-US" altLang="zh-CN" dirty="0" smtClean="0"/>
              <a:t>-</a:t>
            </a:r>
            <a:r>
              <a:rPr lang="zh-CN" altLang="en-US" dirty="0" smtClean="0"/>
              <a:t>断键控</a:t>
            </a:r>
            <a:r>
              <a:rPr lang="en-US" altLang="zh-CN" dirty="0" smtClean="0"/>
              <a:t>(OOK)”</a:t>
            </a:r>
            <a:r>
              <a:rPr lang="zh-CN" altLang="en-US" dirty="0" smtClean="0"/>
              <a:t>信号表达式 </a:t>
            </a:r>
            <a:endParaRPr lang="zh-CN" altLang="en-US" dirty="0" smtClean="0"/>
          </a:p>
          <a:p>
            <a:pPr lvl="3" eaLnBrk="1" hangingPunct="1"/>
            <a:endParaRPr lang="zh-CN" altLang="en-US" dirty="0" smtClean="0"/>
          </a:p>
          <a:p>
            <a:pPr lvl="3" eaLnBrk="1" hangingPunct="1"/>
            <a:r>
              <a:rPr lang="zh-CN" altLang="en-US" dirty="0" smtClean="0"/>
              <a:t>波形</a:t>
            </a:r>
            <a:endParaRPr lang="zh-CN" altLang="en-US" dirty="0" smtClean="0"/>
          </a:p>
        </p:txBody>
      </p:sp>
      <p:sp>
        <p:nvSpPr>
          <p:cNvPr id="313351" name="Rectangle 5"/>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26628" name="Object 4"/>
          <p:cNvGraphicFramePr>
            <a:graphicFrameLocks noChangeAspect="1"/>
          </p:cNvGraphicFramePr>
          <p:nvPr/>
        </p:nvGraphicFramePr>
        <p:xfrm>
          <a:off x="3716338" y="3024188"/>
          <a:ext cx="5175250" cy="777875"/>
        </p:xfrm>
        <a:graphic>
          <a:graphicData uri="http://schemas.openxmlformats.org/presentationml/2006/ole">
            <mc:AlternateContent xmlns:mc="http://schemas.openxmlformats.org/markup-compatibility/2006">
              <mc:Choice xmlns:v="urn:schemas-microsoft-com:vml" Requires="v">
                <p:oleObj spid="_x0000_s2049" name="公式" r:id="rId1" imgW="77419200" imgH="11582400" progId="">
                  <p:embed/>
                </p:oleObj>
              </mc:Choice>
              <mc:Fallback>
                <p:oleObj name="公式" r:id="rId1" imgW="77419200" imgH="11582400" progId="">
                  <p:embed/>
                  <p:pic>
                    <p:nvPicPr>
                      <p:cNvPr id="0" name="图片 2048"/>
                      <p:cNvPicPr>
                        <a:picLocks noChangeAspect="1"/>
                      </p:cNvPicPr>
                      <p:nvPr/>
                    </p:nvPicPr>
                    <p:blipFill>
                      <a:blip r:embed="rId2"/>
                      <a:stretch>
                        <a:fillRect/>
                      </a:stretch>
                    </p:blipFill>
                    <p:spPr>
                      <a:xfrm>
                        <a:off x="3716338" y="3024188"/>
                        <a:ext cx="5175250" cy="777875"/>
                      </a:xfrm>
                      <a:prstGeom prst="rect">
                        <a:avLst/>
                      </a:prstGeom>
                      <a:noFill/>
                      <a:ln w="9525">
                        <a:noFill/>
                      </a:ln>
                    </p:spPr>
                  </p:pic>
                </p:oleObj>
              </mc:Fallback>
            </mc:AlternateContent>
          </a:graphicData>
        </a:graphic>
      </p:graphicFrame>
      <p:sp>
        <p:nvSpPr>
          <p:cNvPr id="313352" name="Rectangle 7"/>
          <p:cNvSpPr>
            <a:spLocks noChangeArrowheads="1"/>
          </p:cNvSpPr>
          <p:nvPr/>
        </p:nvSpPr>
        <p:spPr bwMode="auto">
          <a:xfrm>
            <a:off x="0" y="2224088"/>
            <a:ext cx="9144000" cy="0"/>
          </a:xfrm>
          <a:prstGeom prst="rect">
            <a:avLst/>
          </a:prstGeom>
          <a:noFill/>
          <a:ln w="9525">
            <a:noFill/>
            <a:miter lim="800000"/>
          </a:ln>
        </p:spPr>
        <p:txBody>
          <a:bodyPr wrap="none" anchor="ctr">
            <a:spAutoFit/>
          </a:bodyPr>
          <a:lstStyle/>
          <a:p>
            <a:endParaRPr lang="zh-CN" altLang="en-US"/>
          </a:p>
        </p:txBody>
      </p:sp>
      <p:graphicFrame>
        <p:nvGraphicFramePr>
          <p:cNvPr id="26630" name="Object 6"/>
          <p:cNvGraphicFramePr>
            <a:graphicFrameLocks noChangeAspect="1"/>
          </p:cNvGraphicFramePr>
          <p:nvPr/>
        </p:nvGraphicFramePr>
        <p:xfrm>
          <a:off x="2366963" y="3924300"/>
          <a:ext cx="4951412" cy="2933700"/>
        </p:xfrm>
        <a:graphic>
          <a:graphicData uri="http://schemas.openxmlformats.org/presentationml/2006/ole">
            <mc:AlternateContent xmlns:mc="http://schemas.openxmlformats.org/markup-compatibility/2006">
              <mc:Choice xmlns:v="urn:schemas-microsoft-com:vml" Requires="v">
                <p:oleObj spid="_x0000_s2069" name="Visio" r:id="rId3" imgW="4718685" imgH="3070860" progId="">
                  <p:embed/>
                </p:oleObj>
              </mc:Choice>
              <mc:Fallback>
                <p:oleObj name="Visio" r:id="rId3" imgW="4718685" imgH="3070860" progId="">
                  <p:embed/>
                  <p:pic>
                    <p:nvPicPr>
                      <p:cNvPr id="0" name="图片 2068"/>
                      <p:cNvPicPr>
                        <a:picLocks noChangeAspect="1"/>
                      </p:cNvPicPr>
                      <p:nvPr/>
                    </p:nvPicPr>
                    <p:blipFill>
                      <a:blip r:embed="rId4"/>
                      <a:stretch>
                        <a:fillRect/>
                      </a:stretch>
                    </p:blipFill>
                    <p:spPr>
                      <a:xfrm>
                        <a:off x="2366963" y="3924300"/>
                        <a:ext cx="4951412" cy="29337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灯片编号占位符 5"/>
          <p:cNvSpPr>
            <a:spLocks noGrp="1"/>
          </p:cNvSpPr>
          <p:nvPr>
            <p:ph type="sldNum" sz="quarter" idx="12"/>
          </p:nvPr>
        </p:nvSpPr>
        <p:spPr>
          <a:noFill/>
        </p:spPr>
        <p:txBody>
          <a:bodyPr/>
          <a:lstStyle/>
          <a:p>
            <a:fld id="{C85115FC-8C84-497F-B703-51A00E7ED3B2}" type="slidenum">
              <a:rPr lang="en-US" altLang="zh-CN" smtClean="0"/>
            </a:fld>
            <a:endParaRPr lang="en-US" altLang="zh-CN" smtClean="0"/>
          </a:p>
        </p:txBody>
      </p:sp>
      <p:sp>
        <p:nvSpPr>
          <p:cNvPr id="85401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59395" name="Rectangle 3"/>
          <p:cNvSpPr>
            <a:spLocks noGrp="1" noChangeArrowheads="1"/>
          </p:cNvSpPr>
          <p:nvPr>
            <p:ph type="body" idx="1"/>
          </p:nvPr>
        </p:nvSpPr>
        <p:spPr>
          <a:xfrm>
            <a:off x="250825" y="1224280"/>
            <a:ext cx="8635365" cy="5633720"/>
          </a:xfrm>
        </p:spPr>
        <p:txBody>
          <a:bodyPr/>
          <a:lstStyle/>
          <a:p>
            <a:pPr marL="914400" lvl="2" indent="0" algn="l" eaLnBrk="1" hangingPunct="1">
              <a:lnSpc>
                <a:spcPct val="100000"/>
              </a:lnSpc>
              <a:buNone/>
            </a:pPr>
            <a:r>
              <a:rPr lang="zh-CN" altLang="en-US" dirty="0" smtClean="0">
                <a:cs typeface="+mn-ea"/>
              </a:rPr>
              <a:t>移相键控(2PSK)的问题:</a:t>
            </a:r>
            <a:endParaRPr lang="zh-CN" altLang="en-US" dirty="0" smtClean="0">
              <a:cs typeface="+mn-ea"/>
            </a:endParaRPr>
          </a:p>
          <a:p>
            <a:pPr lvl="2" algn="l" eaLnBrk="1" hangingPunct="1">
              <a:lnSpc>
                <a:spcPct val="150000"/>
              </a:lnSpc>
              <a:buFont typeface="Wingdings" panose="05000000000000000000" pitchFamily="2" charset="2"/>
            </a:pPr>
            <a:r>
              <a:rPr lang="en-US" altLang="zh-CN" sz="2200" b="1" dirty="0" smtClean="0">
                <a:solidFill>
                  <a:srgbClr val="FF0000"/>
                </a:solidFill>
                <a:effectLst>
                  <a:outerShdw blurRad="38100" dist="38100" dir="2700000" algn="tl">
                    <a:srgbClr val="000000">
                      <a:alpha val="43137"/>
                    </a:srgbClr>
                  </a:outerShdw>
                </a:effectLst>
                <a:cs typeface="+mn-ea"/>
              </a:rPr>
              <a:t>PSK</a:t>
            </a:r>
            <a:r>
              <a:rPr lang="zh-CN" altLang="en-US" sz="2200" dirty="0" smtClean="0">
                <a:cs typeface="+mn-ea"/>
              </a:rPr>
              <a:t>：用码元的载波相位表示数字信息</a:t>
            </a:r>
            <a:endParaRPr lang="zh-CN" altLang="en-US" sz="2200" dirty="0" smtClean="0">
              <a:cs typeface="+mn-ea"/>
            </a:endParaRPr>
          </a:p>
          <a:p>
            <a:pPr marL="914400" lvl="2" indent="0" algn="l" eaLnBrk="1" hangingPunct="1">
              <a:lnSpc>
                <a:spcPct val="150000"/>
              </a:lnSpc>
              <a:buFont typeface="Wingdings" panose="05000000000000000000" pitchFamily="2" charset="2"/>
              <a:buNone/>
            </a:pPr>
            <a:endParaRPr lang="zh-CN" altLang="en-US" sz="2200" dirty="0" smtClean="0">
              <a:cs typeface="+mn-ea"/>
            </a:endParaRPr>
          </a:p>
          <a:p>
            <a:pPr marL="914400" lvl="2" indent="0" algn="l" eaLnBrk="1" hangingPunct="1">
              <a:lnSpc>
                <a:spcPct val="150000"/>
              </a:lnSpc>
              <a:buFont typeface="Wingdings" panose="05000000000000000000" pitchFamily="2" charset="2"/>
              <a:buNone/>
            </a:pPr>
            <a:endParaRPr lang="zh-CN" altLang="en-US" sz="2200" dirty="0" smtClean="0">
              <a:cs typeface="+mn-ea"/>
            </a:endParaRPr>
          </a:p>
          <a:p>
            <a:pPr lvl="2" algn="l" eaLnBrk="1" hangingPunct="1">
              <a:lnSpc>
                <a:spcPct val="150000"/>
              </a:lnSpc>
              <a:buFont typeface="Wingdings" panose="05000000000000000000" pitchFamily="2" charset="2"/>
            </a:pPr>
            <a:r>
              <a:rPr lang="zh-CN" altLang="en-US" sz="2200" dirty="0" smtClean="0">
                <a:cs typeface="+mn-ea"/>
              </a:rPr>
              <a:t>只能用相干解调，在得到同步载波过程中会有相位</a:t>
            </a:r>
            <a:r>
              <a:rPr lang="en-US" altLang="zh-CN" sz="2200" dirty="0" smtClean="0">
                <a:cs typeface="+mn-ea"/>
              </a:rPr>
              <a:t>0</a:t>
            </a:r>
            <a:r>
              <a:rPr lang="zh-CN" altLang="en-US" sz="2200" dirty="0" smtClean="0">
                <a:cs typeface="+mn-ea"/>
              </a:rPr>
              <a:t>、</a:t>
            </a:r>
            <a:r>
              <a:rPr lang="zh-CN" altLang="en-US" sz="2200" dirty="0" smtClean="0">
                <a:latin typeface="Arial" panose="020B0604020202020204" pitchFamily="34" charset="0"/>
                <a:cs typeface="Arial" panose="020B0604020202020204" pitchFamily="34" charset="0"/>
              </a:rPr>
              <a:t>π的不确定性</a:t>
            </a:r>
            <a:r>
              <a:rPr lang="en-US" altLang="zh-CN" sz="2200" dirty="0" smtClean="0">
                <a:latin typeface="Arial" panose="020B0604020202020204" pitchFamily="34" charset="0"/>
                <a:cs typeface="Arial" panose="020B0604020202020204" pitchFamily="34" charset="0"/>
              </a:rPr>
              <a:t>——</a:t>
            </a:r>
            <a:r>
              <a:rPr lang="zh-CN" altLang="en-US" sz="2200" dirty="0" smtClean="0">
                <a:latin typeface="Arial" panose="020B0604020202020204" pitchFamily="34" charset="0"/>
                <a:cs typeface="Arial" panose="020B0604020202020204" pitchFamily="34" charset="0"/>
              </a:rPr>
              <a:t>相位模糊问题，导致误码。</a:t>
            </a:r>
            <a:endParaRPr lang="zh-CN" altLang="en-US" sz="2200" dirty="0" smtClean="0">
              <a:latin typeface="Arial" panose="020B0604020202020204" pitchFamily="34" charset="0"/>
              <a:cs typeface="Arial" panose="020B0604020202020204" pitchFamily="34" charset="0"/>
            </a:endParaRPr>
          </a:p>
          <a:p>
            <a:pPr lvl="2" algn="l" eaLnBrk="1" hangingPunct="1">
              <a:lnSpc>
                <a:spcPct val="150000"/>
              </a:lnSpc>
              <a:buFont typeface="Wingdings" panose="05000000000000000000" pitchFamily="2" charset="2"/>
            </a:pPr>
            <a:r>
              <a:rPr lang="zh-CN" altLang="en-US" sz="2200" dirty="0" smtClean="0">
                <a:latin typeface="Arial" panose="020B0604020202020204" pitchFamily="34" charset="0"/>
                <a:cs typeface="Arial" panose="020B0604020202020204" pitchFamily="34" charset="0"/>
              </a:rPr>
              <a:t>克服相位模糊，采用</a:t>
            </a:r>
            <a:r>
              <a:rPr lang="en-US" altLang="zh-CN" sz="2200" b="1" dirty="0" smtClean="0">
                <a:solidFill>
                  <a:srgbClr val="FF0000"/>
                </a:solidFill>
                <a:effectLst>
                  <a:outerShdw blurRad="38100" dist="38100" dir="2700000" algn="tl">
                    <a:srgbClr val="000000">
                      <a:alpha val="43137"/>
                    </a:srgbClr>
                  </a:outerShdw>
                </a:effectLst>
                <a:cs typeface="+mn-lt"/>
              </a:rPr>
              <a:t>DPSK</a:t>
            </a:r>
            <a:endParaRPr lang="zh-CN" altLang="en-US" sz="2200" b="1" dirty="0" smtClean="0">
              <a:solidFill>
                <a:srgbClr val="FF0000"/>
              </a:solidFill>
              <a:effectLst>
                <a:outerShdw blurRad="38100" dist="38100" dir="2700000" algn="tl">
                  <a:srgbClr val="000000">
                    <a:alpha val="43137"/>
                  </a:srgbClr>
                </a:outerShdw>
              </a:effectLst>
              <a:cs typeface="+mn-lt"/>
            </a:endParaRPr>
          </a:p>
        </p:txBody>
      </p:sp>
      <p:graphicFrame>
        <p:nvGraphicFramePr>
          <p:cNvPr id="338947" name="Object 6"/>
          <p:cNvGraphicFramePr>
            <a:graphicFrameLocks noChangeAspect="1"/>
          </p:cNvGraphicFramePr>
          <p:nvPr/>
        </p:nvGraphicFramePr>
        <p:xfrm>
          <a:off x="2175510" y="2270760"/>
          <a:ext cx="4413885" cy="995680"/>
        </p:xfrm>
        <a:graphic>
          <a:graphicData uri="http://schemas.openxmlformats.org/presentationml/2006/ole">
            <mc:AlternateContent xmlns:mc="http://schemas.openxmlformats.org/markup-compatibility/2006">
              <mc:Choice xmlns:v="urn:schemas-microsoft-com:vml" Requires="v">
                <p:oleObj spid="_x0000_s26626" name="公式" r:id="rId1" imgW="2145665" imgH="482600" progId="">
                  <p:embed/>
                </p:oleObj>
              </mc:Choice>
              <mc:Fallback>
                <p:oleObj name="公式" r:id="rId1" imgW="2145665" imgH="482600" progId="">
                  <p:embed/>
                  <p:pic>
                    <p:nvPicPr>
                      <p:cNvPr id="0" name="图片 26625"/>
                      <p:cNvPicPr>
                        <a:picLocks noChangeAspect="1"/>
                      </p:cNvPicPr>
                      <p:nvPr/>
                    </p:nvPicPr>
                    <p:blipFill>
                      <a:blip r:embed="rId2"/>
                      <a:stretch>
                        <a:fillRect/>
                      </a:stretch>
                    </p:blipFill>
                    <p:spPr>
                      <a:xfrm>
                        <a:off x="2175510" y="2270760"/>
                        <a:ext cx="4413885" cy="9956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灯片编号占位符 5"/>
          <p:cNvSpPr>
            <a:spLocks noGrp="1"/>
          </p:cNvSpPr>
          <p:nvPr>
            <p:ph type="sldNum" sz="quarter" idx="12"/>
          </p:nvPr>
        </p:nvSpPr>
        <p:spPr>
          <a:noFill/>
        </p:spPr>
        <p:txBody>
          <a:bodyPr/>
          <a:lstStyle/>
          <a:p>
            <a:fld id="{6EBDEDDA-8DFC-49C6-90C9-AC4D7FBD4E98}" type="slidenum">
              <a:rPr lang="en-US" altLang="zh-CN" smtClean="0"/>
            </a:fld>
            <a:endParaRPr lang="en-US" altLang="zh-CN" smtClean="0"/>
          </a:p>
        </p:txBody>
      </p:sp>
      <p:sp>
        <p:nvSpPr>
          <p:cNvPr id="34202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2467" name="Rectangle 3"/>
          <p:cNvSpPr>
            <a:spLocks noGrp="1" noChangeArrowheads="1"/>
          </p:cNvSpPr>
          <p:nvPr>
            <p:ph type="body" idx="1"/>
          </p:nvPr>
        </p:nvSpPr>
        <p:spPr>
          <a:xfrm>
            <a:off x="701675" y="1223963"/>
            <a:ext cx="8442325" cy="5634037"/>
          </a:xfrm>
        </p:spPr>
        <p:txBody>
          <a:bodyPr/>
          <a:lstStyle/>
          <a:p>
            <a:pPr lvl="1" eaLnBrk="1" hangingPunct="1"/>
            <a:r>
              <a:rPr lang="en-US" altLang="zh-CN" dirty="0" smtClean="0"/>
              <a:t>7.1.4  </a:t>
            </a:r>
            <a:r>
              <a:rPr lang="zh-CN" altLang="en-US" dirty="0" smtClean="0"/>
              <a:t>二进制差分相移键控（</a:t>
            </a:r>
            <a:r>
              <a:rPr lang="en-US" altLang="zh-CN" dirty="0" smtClean="0"/>
              <a:t>2DPSK</a:t>
            </a:r>
            <a:r>
              <a:rPr lang="zh-CN" altLang="en-US" dirty="0" smtClean="0"/>
              <a:t>）</a:t>
            </a:r>
            <a:endParaRPr lang="zh-CN" altLang="en-US" dirty="0" smtClean="0"/>
          </a:p>
          <a:p>
            <a:pPr lvl="2" eaLnBrk="1" hangingPunct="1"/>
            <a:r>
              <a:rPr lang="en-US" altLang="zh-CN" dirty="0" smtClean="0"/>
              <a:t>2DPSK</a:t>
            </a:r>
            <a:r>
              <a:rPr lang="zh-CN" altLang="en-US" dirty="0" smtClean="0"/>
              <a:t>原理</a:t>
            </a:r>
            <a:endParaRPr lang="zh-CN" altLang="en-US" dirty="0" smtClean="0"/>
          </a:p>
          <a:p>
            <a:pPr lvl="3" eaLnBrk="1" hangingPunct="1"/>
            <a:r>
              <a:rPr lang="en-US" altLang="zh-CN" dirty="0" smtClean="0"/>
              <a:t>2DPSK</a:t>
            </a:r>
            <a:r>
              <a:rPr lang="zh-CN" altLang="en-US" dirty="0" smtClean="0"/>
              <a:t>是利用相邻码元的载波相位差表示数字信息，所以又称</a:t>
            </a:r>
            <a:r>
              <a:rPr lang="zh-CN" altLang="en-US" b="1" dirty="0" smtClean="0">
                <a:solidFill>
                  <a:srgbClr val="FF0000"/>
                </a:solidFill>
              </a:rPr>
              <a:t>相对相移键控</a:t>
            </a:r>
            <a:r>
              <a:rPr lang="zh-CN" altLang="en-US" dirty="0" smtClean="0"/>
              <a:t>。</a:t>
            </a:r>
            <a:endParaRPr lang="zh-CN" altLang="en-US" dirty="0" smtClean="0"/>
          </a:p>
          <a:p>
            <a:pPr lvl="3" eaLnBrk="1" hangingPunct="1"/>
            <a:r>
              <a:rPr lang="zh-CN" altLang="en-US" dirty="0" smtClean="0"/>
              <a:t>假设</a:t>
            </a:r>
            <a:r>
              <a:rPr lang="zh-CN" altLang="en-US" i="1" dirty="0" smtClean="0">
                <a:sym typeface="Symbol" panose="05050102010706020507" pitchFamily="18" charset="2"/>
              </a:rPr>
              <a:t></a:t>
            </a:r>
            <a:r>
              <a:rPr lang="zh-CN" altLang="en-US" dirty="0" smtClean="0"/>
              <a:t>为当前码元与前一码元的载波相位差，定义数字信息与</a:t>
            </a:r>
            <a:r>
              <a:rPr lang="zh-CN" altLang="en-US" i="1" dirty="0" smtClean="0">
                <a:sym typeface="Symbol" panose="05050102010706020507" pitchFamily="18" charset="2"/>
              </a:rPr>
              <a:t> </a:t>
            </a:r>
            <a:r>
              <a:rPr lang="zh-CN" altLang="en-US" dirty="0" smtClean="0"/>
              <a:t>之间的关系为</a:t>
            </a:r>
            <a:endParaRPr lang="zh-CN" altLang="en-US" dirty="0" smtClean="0"/>
          </a:p>
          <a:p>
            <a:pPr lvl="3" eaLnBrk="1" hangingPunct="1"/>
            <a:endParaRPr lang="zh-CN" altLang="en-US" dirty="0" smtClean="0"/>
          </a:p>
          <a:p>
            <a:pPr lvl="3" eaLnBrk="1" hangingPunct="1"/>
            <a:endParaRPr lang="zh-CN" altLang="en-US" dirty="0" smtClean="0"/>
          </a:p>
          <a:p>
            <a:pPr lvl="3" eaLnBrk="1" hangingPunct="1">
              <a:lnSpc>
                <a:spcPct val="120000"/>
              </a:lnSpc>
              <a:buFont typeface="Wingdings" panose="05000000000000000000" pitchFamily="2" charset="2"/>
              <a:buNone/>
            </a:pPr>
            <a:r>
              <a:rPr lang="zh-CN" altLang="en-US" dirty="0" smtClean="0"/>
              <a:t>	于是可以将一组二进制数字信息与其对应的</a:t>
            </a:r>
            <a:r>
              <a:rPr lang="en-US" altLang="zh-CN" dirty="0" smtClean="0"/>
              <a:t>2DPSK</a:t>
            </a:r>
            <a:r>
              <a:rPr lang="zh-CN" altLang="en-US" dirty="0" smtClean="0"/>
              <a:t>信号的载波相位关系示例如下： </a:t>
            </a:r>
            <a:endParaRPr lang="zh-CN" altLang="en-US" dirty="0" smtClean="0"/>
          </a:p>
        </p:txBody>
      </p:sp>
      <p:graphicFrame>
        <p:nvGraphicFramePr>
          <p:cNvPr id="62468" name="Object 4"/>
          <p:cNvGraphicFramePr>
            <a:graphicFrameLocks noChangeAspect="1"/>
          </p:cNvGraphicFramePr>
          <p:nvPr/>
        </p:nvGraphicFramePr>
        <p:xfrm>
          <a:off x="3509645" y="3601085"/>
          <a:ext cx="3452495" cy="880745"/>
        </p:xfrm>
        <a:graphic>
          <a:graphicData uri="http://schemas.openxmlformats.org/presentationml/2006/ole">
            <mc:AlternateContent xmlns:mc="http://schemas.openxmlformats.org/markup-compatibility/2006">
              <mc:Choice xmlns:v="urn:schemas-microsoft-com:vml" Requires="v">
                <p:oleObj spid="_x0000_s29697" name="公式" r:id="rId1" imgW="1917065" imgH="482600" progId="">
                  <p:embed/>
                </p:oleObj>
              </mc:Choice>
              <mc:Fallback>
                <p:oleObj name="公式" r:id="rId1" imgW="1917065" imgH="482600" progId="">
                  <p:embed/>
                  <p:pic>
                    <p:nvPicPr>
                      <p:cNvPr id="0" name="图片 29696"/>
                      <p:cNvPicPr>
                        <a:picLocks noChangeAspect="1"/>
                      </p:cNvPicPr>
                      <p:nvPr/>
                    </p:nvPicPr>
                    <p:blipFill>
                      <a:blip r:embed="rId2"/>
                      <a:stretch>
                        <a:fillRect/>
                      </a:stretch>
                    </p:blipFill>
                    <p:spPr>
                      <a:xfrm>
                        <a:off x="3509645" y="3601085"/>
                        <a:ext cx="3452495" cy="880745"/>
                      </a:xfrm>
                      <a:prstGeom prst="rect">
                        <a:avLst/>
                      </a:prstGeom>
                      <a:noFill/>
                      <a:ln w="9525">
                        <a:noFill/>
                      </a:ln>
                    </p:spPr>
                  </p:pic>
                </p:oleObj>
              </mc:Fallback>
            </mc:AlternateContent>
          </a:graphicData>
        </a:graphic>
      </p:graphicFrame>
      <p:graphicFrame>
        <p:nvGraphicFramePr>
          <p:cNvPr id="62470" name="Object 6"/>
          <p:cNvGraphicFramePr>
            <a:graphicFrameLocks noChangeAspect="1"/>
          </p:cNvGraphicFramePr>
          <p:nvPr/>
        </p:nvGraphicFramePr>
        <p:xfrm>
          <a:off x="2411413" y="5364163"/>
          <a:ext cx="5849937" cy="1212850"/>
        </p:xfrm>
        <a:graphic>
          <a:graphicData uri="http://schemas.openxmlformats.org/presentationml/2006/ole">
            <mc:AlternateContent xmlns:mc="http://schemas.openxmlformats.org/markup-compatibility/2006">
              <mc:Choice xmlns:v="urn:schemas-microsoft-com:vml" Requires="v">
                <p:oleObj spid="_x0000_s29698" name="公式" r:id="rId3" imgW="80467200" imgH="16764000" progId="">
                  <p:embed/>
                </p:oleObj>
              </mc:Choice>
              <mc:Fallback>
                <p:oleObj name="公式" r:id="rId3" imgW="80467200" imgH="16764000" progId="">
                  <p:embed/>
                  <p:pic>
                    <p:nvPicPr>
                      <p:cNvPr id="0" name="图片 29697"/>
                      <p:cNvPicPr>
                        <a:picLocks noChangeAspect="1"/>
                      </p:cNvPicPr>
                      <p:nvPr/>
                    </p:nvPicPr>
                    <p:blipFill>
                      <a:blip r:embed="rId4"/>
                      <a:stretch>
                        <a:fillRect/>
                      </a:stretch>
                    </p:blipFill>
                    <p:spPr>
                      <a:xfrm>
                        <a:off x="2411413" y="5364163"/>
                        <a:ext cx="5849937" cy="12128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灯片编号占位符 5"/>
          <p:cNvSpPr>
            <a:spLocks noGrp="1"/>
          </p:cNvSpPr>
          <p:nvPr>
            <p:ph type="sldNum" sz="quarter" idx="12"/>
          </p:nvPr>
        </p:nvSpPr>
        <p:spPr>
          <a:noFill/>
        </p:spPr>
        <p:txBody>
          <a:bodyPr/>
          <a:lstStyle/>
          <a:p>
            <a:fld id="{980C6496-9827-44AB-89F4-6F2A63AAF6B9}" type="slidenum">
              <a:rPr lang="en-US" altLang="zh-CN" smtClean="0"/>
            </a:fld>
            <a:endParaRPr lang="en-US" altLang="zh-CN" smtClean="0"/>
          </a:p>
        </p:txBody>
      </p:sp>
      <p:sp>
        <p:nvSpPr>
          <p:cNvPr id="34304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3491" name="Rectangle 3"/>
          <p:cNvSpPr>
            <a:spLocks noGrp="1" noChangeArrowheads="1"/>
          </p:cNvSpPr>
          <p:nvPr>
            <p:ph type="body" idx="1"/>
          </p:nvPr>
        </p:nvSpPr>
        <p:spPr>
          <a:xfrm>
            <a:off x="0" y="1223963"/>
            <a:ext cx="9144000" cy="5634037"/>
          </a:xfrm>
        </p:spPr>
        <p:txBody>
          <a:bodyPr/>
          <a:lstStyle/>
          <a:p>
            <a:pPr lvl="3" eaLnBrk="1" hangingPunct="1">
              <a:lnSpc>
                <a:spcPct val="90000"/>
              </a:lnSpc>
              <a:buFont typeface="Wingdings" panose="05000000000000000000" pitchFamily="2" charset="2"/>
              <a:buNone/>
            </a:pPr>
            <a:endParaRPr lang="en-US" altLang="zh-CN" dirty="0" smtClean="0"/>
          </a:p>
          <a:p>
            <a:pPr lvl="3" eaLnBrk="1" hangingPunct="1">
              <a:lnSpc>
                <a:spcPct val="90000"/>
              </a:lnSpc>
              <a:buFont typeface="Wingdings" panose="05000000000000000000" pitchFamily="2" charset="2"/>
              <a:buNone/>
            </a:pPr>
            <a:endParaRPr lang="en-US" altLang="zh-CN" dirty="0" smtClean="0"/>
          </a:p>
          <a:p>
            <a:pPr lvl="3" eaLnBrk="1" hangingPunct="1">
              <a:lnSpc>
                <a:spcPct val="90000"/>
              </a:lnSpc>
              <a:buFont typeface="Wingdings" panose="05000000000000000000" pitchFamily="2" charset="2"/>
              <a:buNone/>
            </a:pPr>
            <a:endParaRPr lang="en-US" altLang="zh-CN" dirty="0" smtClean="0"/>
          </a:p>
          <a:p>
            <a:pPr lvl="3" eaLnBrk="1" hangingPunct="1">
              <a:lnSpc>
                <a:spcPct val="170000"/>
              </a:lnSpc>
              <a:buFont typeface="Wingdings" panose="05000000000000000000" pitchFamily="2" charset="2"/>
              <a:buNone/>
            </a:pPr>
            <a:r>
              <a:rPr lang="zh-CN" altLang="en-US" dirty="0" smtClean="0"/>
              <a:t>相应的</a:t>
            </a:r>
            <a:r>
              <a:rPr lang="en-US" altLang="zh-CN" dirty="0" smtClean="0"/>
              <a:t>2DPSK</a:t>
            </a:r>
            <a:r>
              <a:rPr lang="zh-CN" altLang="en-US" dirty="0" smtClean="0"/>
              <a:t>信号的波形如下：</a:t>
            </a:r>
            <a:endParaRPr lang="zh-CN" altLang="en-US" dirty="0" smtClean="0"/>
          </a:p>
          <a:p>
            <a:pPr lvl="3" eaLnBrk="1" hangingPunct="1">
              <a:lnSpc>
                <a:spcPct val="150000"/>
              </a:lnSpc>
              <a:buFont typeface="Wingdings" panose="05000000000000000000" pitchFamily="2" charset="2"/>
              <a:buNone/>
            </a:pPr>
            <a:endParaRPr lang="zh-CN" altLang="en-US" dirty="0" smtClean="0"/>
          </a:p>
          <a:p>
            <a:pPr lvl="3" eaLnBrk="1" hangingPunct="1">
              <a:lnSpc>
                <a:spcPct val="150000"/>
              </a:lnSpc>
              <a:buFont typeface="Wingdings" panose="05000000000000000000" pitchFamily="2" charset="2"/>
              <a:buNone/>
            </a:pPr>
            <a:endParaRPr lang="zh-CN" altLang="en-US" dirty="0" smtClean="0"/>
          </a:p>
          <a:p>
            <a:pPr lvl="3" eaLnBrk="1" hangingPunct="1">
              <a:lnSpc>
                <a:spcPct val="150000"/>
              </a:lnSpc>
              <a:buFont typeface="Wingdings" panose="05000000000000000000" pitchFamily="2" charset="2"/>
              <a:buNone/>
            </a:pPr>
            <a:endParaRPr lang="zh-CN" altLang="en-US" dirty="0" smtClean="0"/>
          </a:p>
          <a:p>
            <a:pPr lvl="3" eaLnBrk="1" hangingPunct="1">
              <a:lnSpc>
                <a:spcPct val="150000"/>
              </a:lnSpc>
              <a:buFont typeface="Wingdings" panose="05000000000000000000" pitchFamily="2" charset="2"/>
              <a:buNone/>
            </a:pPr>
            <a:endParaRPr lang="zh-CN" altLang="en-US" dirty="0" smtClean="0"/>
          </a:p>
          <a:p>
            <a:pPr lvl="3" eaLnBrk="1" hangingPunct="1">
              <a:lnSpc>
                <a:spcPct val="150000"/>
              </a:lnSpc>
              <a:buFont typeface="Wingdings" panose="05000000000000000000" pitchFamily="2" charset="2"/>
              <a:buNone/>
            </a:pPr>
            <a:r>
              <a:rPr lang="zh-CN" altLang="en-US" dirty="0" smtClean="0"/>
              <a:t>	由此例可知，对于相同的基带信号，由于初始相位不同，</a:t>
            </a:r>
            <a:r>
              <a:rPr lang="en-US" altLang="zh-CN" dirty="0" smtClean="0"/>
              <a:t>2DPSK</a:t>
            </a:r>
            <a:r>
              <a:rPr lang="zh-CN" altLang="en-US" dirty="0" smtClean="0"/>
              <a:t>信号的相位可以不同。即</a:t>
            </a:r>
            <a:r>
              <a:rPr lang="en-US" altLang="zh-CN" dirty="0" smtClean="0"/>
              <a:t>2DPSK</a:t>
            </a:r>
            <a:r>
              <a:rPr lang="zh-CN" altLang="en-US" dirty="0" smtClean="0"/>
              <a:t>信号的相位并不直接代表基带信号，而前后码元的相对相位才决定信息符号。</a:t>
            </a:r>
            <a:endParaRPr lang="zh-CN" altLang="en-US" dirty="0" smtClean="0"/>
          </a:p>
        </p:txBody>
      </p:sp>
      <p:sp>
        <p:nvSpPr>
          <p:cNvPr id="343047"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43043" name="Object 6"/>
          <p:cNvGraphicFramePr>
            <a:graphicFrameLocks noChangeAspect="1"/>
          </p:cNvGraphicFramePr>
          <p:nvPr/>
        </p:nvGraphicFramePr>
        <p:xfrm>
          <a:off x="2051050" y="1314450"/>
          <a:ext cx="5849938" cy="1079500"/>
        </p:xfrm>
        <a:graphic>
          <a:graphicData uri="http://schemas.openxmlformats.org/presentationml/2006/ole">
            <mc:AlternateContent xmlns:mc="http://schemas.openxmlformats.org/markup-compatibility/2006">
              <mc:Choice xmlns:v="urn:schemas-microsoft-com:vml" Requires="v">
                <p:oleObj spid="_x0000_s30722" name="公式" r:id="rId1" imgW="80467200" imgH="16764000" progId="">
                  <p:embed/>
                </p:oleObj>
              </mc:Choice>
              <mc:Fallback>
                <p:oleObj name="公式" r:id="rId1" imgW="80467200" imgH="16764000" progId="">
                  <p:embed/>
                  <p:pic>
                    <p:nvPicPr>
                      <p:cNvPr id="0" name="图片 30721"/>
                      <p:cNvPicPr>
                        <a:picLocks noChangeAspect="1"/>
                      </p:cNvPicPr>
                      <p:nvPr/>
                    </p:nvPicPr>
                    <p:blipFill>
                      <a:blip r:embed="rId2"/>
                      <a:stretch>
                        <a:fillRect/>
                      </a:stretch>
                    </p:blipFill>
                    <p:spPr>
                      <a:xfrm>
                        <a:off x="2051050" y="1314450"/>
                        <a:ext cx="5849938" cy="1079500"/>
                      </a:xfrm>
                      <a:prstGeom prst="rect">
                        <a:avLst/>
                      </a:prstGeom>
                      <a:noFill/>
                      <a:ln w="9525">
                        <a:noFill/>
                      </a:ln>
                    </p:spPr>
                  </p:pic>
                </p:oleObj>
              </mc:Fallback>
            </mc:AlternateContent>
          </a:graphicData>
        </a:graphic>
      </p:graphicFrame>
      <p:graphicFrame>
        <p:nvGraphicFramePr>
          <p:cNvPr id="2" name="对象 1"/>
          <p:cNvGraphicFramePr/>
          <p:nvPr/>
        </p:nvGraphicFramePr>
        <p:xfrm>
          <a:off x="345440" y="2970530"/>
          <a:ext cx="8299450" cy="2141220"/>
        </p:xfrm>
        <a:graphic>
          <a:graphicData uri="http://schemas.openxmlformats.org/presentationml/2006/ole">
            <mc:AlternateContent xmlns:mc="http://schemas.openxmlformats.org/markup-compatibility/2006">
              <mc:Choice xmlns:v="urn:schemas-microsoft-com:vml" Requires="v">
                <p:oleObj spid="_x0000_s3" name="" r:id="rId3" imgW="8293100" imgH="2139950" progId="Paint.Picture">
                  <p:embed/>
                </p:oleObj>
              </mc:Choice>
              <mc:Fallback>
                <p:oleObj name="" r:id="rId3" imgW="8293100" imgH="2139950" progId="Paint.Picture">
                  <p:embed/>
                  <p:pic>
                    <p:nvPicPr>
                      <p:cNvPr id="0" name="图片 2"/>
                      <p:cNvPicPr/>
                      <p:nvPr/>
                    </p:nvPicPr>
                    <p:blipFill>
                      <a:blip r:embed="rId4"/>
                      <a:stretch>
                        <a:fillRect/>
                      </a:stretch>
                    </p:blipFill>
                    <p:spPr>
                      <a:xfrm>
                        <a:off x="345440" y="2970530"/>
                        <a:ext cx="8299450" cy="21412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灯片编号占位符 5"/>
          <p:cNvSpPr>
            <a:spLocks noGrp="1"/>
          </p:cNvSpPr>
          <p:nvPr>
            <p:ph type="sldNum" sz="quarter" idx="12"/>
          </p:nvPr>
        </p:nvSpPr>
        <p:spPr>
          <a:noFill/>
        </p:spPr>
        <p:txBody>
          <a:bodyPr/>
          <a:lstStyle/>
          <a:p>
            <a:fld id="{025345FA-E429-4910-8B5A-5DE5AE24E6F0}" type="slidenum">
              <a:rPr lang="en-US" altLang="zh-CN" smtClean="0"/>
            </a:fld>
            <a:endParaRPr lang="en-US" altLang="zh-CN" smtClean="0"/>
          </a:p>
        </p:txBody>
      </p:sp>
      <p:sp>
        <p:nvSpPr>
          <p:cNvPr id="34407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4515" name="Rectangle 3"/>
          <p:cNvSpPr>
            <a:spLocks noGrp="1" noChangeArrowheads="1"/>
          </p:cNvSpPr>
          <p:nvPr>
            <p:ph type="body" idx="1"/>
          </p:nvPr>
        </p:nvSpPr>
        <p:spPr>
          <a:xfrm>
            <a:off x="431800" y="1223963"/>
            <a:ext cx="8712200" cy="5634037"/>
          </a:xfrm>
        </p:spPr>
        <p:txBody>
          <a:bodyPr/>
          <a:lstStyle/>
          <a:p>
            <a:pPr lvl="3" eaLnBrk="1" hangingPunct="1"/>
            <a:r>
              <a:rPr lang="zh-CN" altLang="en-US" dirty="0" smtClean="0"/>
              <a:t>数字信息与</a:t>
            </a:r>
            <a:r>
              <a:rPr lang="zh-CN" altLang="en-US" i="1" dirty="0" smtClean="0">
                <a:sym typeface="Symbol" panose="05050102010706020507" pitchFamily="18" charset="2"/>
              </a:rPr>
              <a:t></a:t>
            </a:r>
            <a:r>
              <a:rPr lang="zh-CN" altLang="en-US" dirty="0" smtClean="0"/>
              <a:t>之间的关系也可定义为</a:t>
            </a:r>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r>
              <a:rPr lang="en-US" altLang="zh-CN" dirty="0" smtClean="0"/>
              <a:t>2DPSK</a:t>
            </a:r>
            <a:r>
              <a:rPr lang="zh-CN" altLang="en-US" dirty="0" smtClean="0"/>
              <a:t>信号的矢量图</a:t>
            </a:r>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lnSpc>
                <a:spcPct val="150000"/>
              </a:lnSpc>
              <a:buFont typeface="Wingdings" panose="05000000000000000000" pitchFamily="2" charset="2"/>
              <a:buNone/>
            </a:pPr>
            <a:r>
              <a:rPr lang="zh-CN" altLang="en-US" dirty="0" smtClean="0"/>
              <a:t>	在</a:t>
            </a:r>
            <a:r>
              <a:rPr lang="en-US" altLang="zh-CN" dirty="0" smtClean="0"/>
              <a:t>B</a:t>
            </a:r>
            <a:r>
              <a:rPr lang="zh-CN" altLang="en-US" dirty="0" smtClean="0"/>
              <a:t>方式中，当前码元的相位相对于前一码元的相位改变</a:t>
            </a:r>
            <a:r>
              <a:rPr lang="zh-CN" altLang="en-US" dirty="0" smtClean="0">
                <a:sym typeface="Symbol" panose="05050102010706020507" pitchFamily="18" charset="2"/>
              </a:rPr>
              <a:t></a:t>
            </a:r>
            <a:r>
              <a:rPr lang="en-US" altLang="zh-CN" dirty="0" smtClean="0">
                <a:sym typeface="Symbol" panose="05050102010706020507" pitchFamily="18" charset="2"/>
              </a:rPr>
              <a:t>/2</a:t>
            </a:r>
            <a:r>
              <a:rPr lang="zh-CN" altLang="en-US" dirty="0" smtClean="0"/>
              <a:t>。因此，在相邻码元之间必定有相位突跳。在接收端检测此相位突跳就能确定每个码元的起止时刻。</a:t>
            </a:r>
            <a:endParaRPr lang="zh-CN" altLang="en-US" dirty="0" smtClean="0"/>
          </a:p>
        </p:txBody>
      </p:sp>
      <p:graphicFrame>
        <p:nvGraphicFramePr>
          <p:cNvPr id="64516" name="Object 4"/>
          <p:cNvGraphicFramePr>
            <a:graphicFrameLocks noChangeAspect="1"/>
          </p:cNvGraphicFramePr>
          <p:nvPr/>
        </p:nvGraphicFramePr>
        <p:xfrm>
          <a:off x="2681288" y="1808163"/>
          <a:ext cx="3735387" cy="935037"/>
        </p:xfrm>
        <a:graphic>
          <a:graphicData uri="http://schemas.openxmlformats.org/presentationml/2006/ole">
            <mc:AlternateContent xmlns:mc="http://schemas.openxmlformats.org/markup-compatibility/2006">
              <mc:Choice xmlns:v="urn:schemas-microsoft-com:vml" Requires="v">
                <p:oleObj spid="_x0000_s31745" name="公式" r:id="rId1" imgW="46634400" imgH="11582400" progId="">
                  <p:embed/>
                </p:oleObj>
              </mc:Choice>
              <mc:Fallback>
                <p:oleObj name="公式" r:id="rId1" imgW="46634400" imgH="11582400" progId="">
                  <p:embed/>
                  <p:pic>
                    <p:nvPicPr>
                      <p:cNvPr id="0" name="图片 31744"/>
                      <p:cNvPicPr>
                        <a:picLocks noChangeAspect="1"/>
                      </p:cNvPicPr>
                      <p:nvPr/>
                    </p:nvPicPr>
                    <p:blipFill>
                      <a:blip r:embed="rId2"/>
                      <a:stretch>
                        <a:fillRect/>
                      </a:stretch>
                    </p:blipFill>
                    <p:spPr>
                      <a:xfrm>
                        <a:off x="2681288" y="1808163"/>
                        <a:ext cx="3735387" cy="935037"/>
                      </a:xfrm>
                      <a:prstGeom prst="rect">
                        <a:avLst/>
                      </a:prstGeom>
                      <a:noFill/>
                      <a:ln w="9525">
                        <a:noFill/>
                      </a:ln>
                    </p:spPr>
                  </p:pic>
                </p:oleObj>
              </mc:Fallback>
            </mc:AlternateContent>
          </a:graphicData>
        </a:graphic>
      </p:graphicFrame>
      <p:sp>
        <p:nvSpPr>
          <p:cNvPr id="344072" name="Rectangle 7"/>
          <p:cNvSpPr>
            <a:spLocks noChangeArrowheads="1"/>
          </p:cNvSpPr>
          <p:nvPr/>
        </p:nvSpPr>
        <p:spPr bwMode="auto">
          <a:xfrm>
            <a:off x="0" y="2790825"/>
            <a:ext cx="9144000" cy="0"/>
          </a:xfrm>
          <a:prstGeom prst="rect">
            <a:avLst/>
          </a:prstGeom>
          <a:noFill/>
          <a:ln w="9525">
            <a:noFill/>
            <a:miter lim="800000"/>
          </a:ln>
        </p:spPr>
        <p:txBody>
          <a:bodyPr wrap="none" anchor="ctr">
            <a:spAutoFit/>
          </a:bodyPr>
          <a:lstStyle/>
          <a:p>
            <a:endParaRPr lang="zh-CN" altLang="en-US"/>
          </a:p>
        </p:txBody>
      </p:sp>
      <p:sp>
        <p:nvSpPr>
          <p:cNvPr id="344073" name="Rectangle 9"/>
          <p:cNvSpPr>
            <a:spLocks noChangeArrowheads="1"/>
          </p:cNvSpPr>
          <p:nvPr/>
        </p:nvSpPr>
        <p:spPr bwMode="auto">
          <a:xfrm>
            <a:off x="0" y="2790825"/>
            <a:ext cx="9144000" cy="0"/>
          </a:xfrm>
          <a:prstGeom prst="rect">
            <a:avLst/>
          </a:prstGeom>
          <a:noFill/>
          <a:ln w="9525">
            <a:noFill/>
            <a:miter lim="800000"/>
          </a:ln>
        </p:spPr>
        <p:txBody>
          <a:bodyPr wrap="none" anchor="ctr">
            <a:spAutoFit/>
          </a:bodyPr>
          <a:lstStyle/>
          <a:p>
            <a:endParaRPr lang="zh-CN" altLang="en-US"/>
          </a:p>
        </p:txBody>
      </p:sp>
      <p:grpSp>
        <p:nvGrpSpPr>
          <p:cNvPr id="2" name="Group 12"/>
          <p:cNvGrpSpPr/>
          <p:nvPr/>
        </p:nvGrpSpPr>
        <p:grpSpPr bwMode="auto">
          <a:xfrm>
            <a:off x="2232025" y="3563938"/>
            <a:ext cx="2746375" cy="1762125"/>
            <a:chOff x="1406" y="2245"/>
            <a:chExt cx="1730" cy="1110"/>
          </a:xfrm>
        </p:grpSpPr>
        <p:graphicFrame>
          <p:nvGraphicFramePr>
            <p:cNvPr id="344068" name="Object 6"/>
            <p:cNvGraphicFramePr>
              <a:graphicFrameLocks noChangeAspect="1"/>
            </p:cNvGraphicFramePr>
            <p:nvPr/>
          </p:nvGraphicFramePr>
          <p:xfrm>
            <a:off x="1406" y="2245"/>
            <a:ext cx="1730" cy="537"/>
          </p:xfrm>
          <a:graphic>
            <a:graphicData uri="http://schemas.openxmlformats.org/presentationml/2006/ole">
              <mc:AlternateContent xmlns:mc="http://schemas.openxmlformats.org/markup-compatibility/2006">
                <mc:Choice xmlns:v="urn:schemas-microsoft-com:vml" Requires="v">
                  <p:oleObj spid="_x0000_s31746" name="Visio" r:id="rId3" imgW="50587275" imgH="12392025" progId="">
                    <p:embed/>
                  </p:oleObj>
                </mc:Choice>
                <mc:Fallback>
                  <p:oleObj name="Visio" r:id="rId3" imgW="50587275" imgH="12392025" progId="">
                    <p:embed/>
                    <p:pic>
                      <p:nvPicPr>
                        <p:cNvPr id="0" name="图片 31745"/>
                        <p:cNvPicPr>
                          <a:picLocks noChangeAspect="1"/>
                        </p:cNvPicPr>
                        <p:nvPr/>
                      </p:nvPicPr>
                      <p:blipFill>
                        <a:blip r:embed="rId4"/>
                        <a:srcRect l="4160" t="29739" r="63416" b="29045"/>
                        <a:stretch>
                          <a:fillRect/>
                        </a:stretch>
                      </p:blipFill>
                      <p:spPr>
                        <a:xfrm>
                          <a:off x="1406" y="2245"/>
                          <a:ext cx="1730" cy="537"/>
                        </a:xfrm>
                        <a:prstGeom prst="rect">
                          <a:avLst/>
                        </a:prstGeom>
                        <a:noFill/>
                        <a:ln w="9525">
                          <a:noFill/>
                        </a:ln>
                      </p:spPr>
                    </p:pic>
                  </p:oleObj>
                </mc:Fallback>
              </mc:AlternateContent>
            </a:graphicData>
          </a:graphic>
        </p:graphicFrame>
        <p:sp>
          <p:nvSpPr>
            <p:cNvPr id="344077" name="Text Box 10"/>
            <p:cNvSpPr txBox="1">
              <a:spLocks noChangeArrowheads="1"/>
            </p:cNvSpPr>
            <p:nvPr/>
          </p:nvSpPr>
          <p:spPr bwMode="auto">
            <a:xfrm>
              <a:off x="1888" y="3124"/>
              <a:ext cx="879" cy="231"/>
            </a:xfrm>
            <a:prstGeom prst="rect">
              <a:avLst/>
            </a:prstGeom>
            <a:noFill/>
            <a:ln w="9525">
              <a:noFill/>
              <a:miter lim="800000"/>
            </a:ln>
          </p:spPr>
          <p:txBody>
            <a:bodyPr>
              <a:spAutoFit/>
            </a:bodyPr>
            <a:lstStyle/>
            <a:p>
              <a:pPr algn="ctr">
                <a:spcBef>
                  <a:spcPct val="50000"/>
                </a:spcBef>
              </a:pP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a:t>
              </a:r>
              <a:r>
                <a:rPr lang="zh-CN" altLang="en-US"/>
                <a:t>方式 </a:t>
              </a:r>
              <a:endParaRPr lang="zh-CN" altLang="en-US"/>
            </a:p>
          </p:txBody>
        </p:sp>
      </p:grpSp>
      <p:grpSp>
        <p:nvGrpSpPr>
          <p:cNvPr id="3" name="Group 13"/>
          <p:cNvGrpSpPr/>
          <p:nvPr/>
        </p:nvGrpSpPr>
        <p:grpSpPr bwMode="auto">
          <a:xfrm>
            <a:off x="5516563" y="3068638"/>
            <a:ext cx="2070100" cy="2212975"/>
            <a:chOff x="3475" y="1933"/>
            <a:chExt cx="1304" cy="1394"/>
          </a:xfrm>
        </p:grpSpPr>
        <p:graphicFrame>
          <p:nvGraphicFramePr>
            <p:cNvPr id="344067" name="Object 8"/>
            <p:cNvGraphicFramePr>
              <a:graphicFrameLocks noChangeAspect="1"/>
            </p:cNvGraphicFramePr>
            <p:nvPr/>
          </p:nvGraphicFramePr>
          <p:xfrm>
            <a:off x="3475" y="1933"/>
            <a:ext cx="1304" cy="1300"/>
          </p:xfrm>
          <a:graphic>
            <a:graphicData uri="http://schemas.openxmlformats.org/presentationml/2006/ole">
              <mc:AlternateContent xmlns:mc="http://schemas.openxmlformats.org/markup-compatibility/2006">
                <mc:Choice xmlns:v="urn:schemas-microsoft-com:vml" Requires="v">
                  <p:oleObj spid="_x0000_s31747" name="Visio" r:id="rId5" imgW="50587275" imgH="12392025" progId="">
                    <p:embed/>
                  </p:oleObj>
                </mc:Choice>
                <mc:Fallback>
                  <p:oleObj name="Visio" r:id="rId5" imgW="50587275" imgH="12392025" progId="">
                    <p:embed/>
                    <p:pic>
                      <p:nvPicPr>
                        <p:cNvPr id="0" name="图片 31746"/>
                        <p:cNvPicPr>
                          <a:picLocks noChangeAspect="1"/>
                        </p:cNvPicPr>
                        <p:nvPr/>
                      </p:nvPicPr>
                      <p:blipFill>
                        <a:blip r:embed="rId4"/>
                        <a:srcRect l="67209" r="8487" b="740"/>
                        <a:stretch>
                          <a:fillRect/>
                        </a:stretch>
                      </p:blipFill>
                      <p:spPr>
                        <a:xfrm>
                          <a:off x="3475" y="1933"/>
                          <a:ext cx="1304" cy="1300"/>
                        </a:xfrm>
                        <a:prstGeom prst="rect">
                          <a:avLst/>
                        </a:prstGeom>
                        <a:noFill/>
                        <a:ln w="9525">
                          <a:noFill/>
                        </a:ln>
                      </p:spPr>
                    </p:pic>
                  </p:oleObj>
                </mc:Fallback>
              </mc:AlternateContent>
            </a:graphicData>
          </a:graphic>
        </p:graphicFrame>
        <p:sp>
          <p:nvSpPr>
            <p:cNvPr id="344076" name="Text Box 11"/>
            <p:cNvSpPr txBox="1">
              <a:spLocks noChangeArrowheads="1"/>
            </p:cNvSpPr>
            <p:nvPr/>
          </p:nvSpPr>
          <p:spPr bwMode="auto">
            <a:xfrm>
              <a:off x="3730" y="3096"/>
              <a:ext cx="879" cy="231"/>
            </a:xfrm>
            <a:prstGeom prst="rect">
              <a:avLst/>
            </a:prstGeom>
            <a:noFill/>
            <a:ln w="9525">
              <a:noFill/>
              <a:miter lim="800000"/>
            </a:ln>
          </p:spPr>
          <p:txBody>
            <a:bodyPr>
              <a:spAutoFit/>
            </a:bodyPr>
            <a:lstStyle/>
            <a:p>
              <a:pPr algn="ctr">
                <a:spcBef>
                  <a:spcPct val="50000"/>
                </a:spcBef>
              </a:pP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B</a:t>
              </a:r>
              <a:r>
                <a:rPr lang="zh-CN" altLang="en-US"/>
                <a:t>方式 </a:t>
              </a:r>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灯片编号占位符 5"/>
          <p:cNvSpPr>
            <a:spLocks noGrp="1"/>
          </p:cNvSpPr>
          <p:nvPr>
            <p:ph type="sldNum" sz="quarter" idx="12"/>
          </p:nvPr>
        </p:nvSpPr>
        <p:spPr>
          <a:noFill/>
        </p:spPr>
        <p:txBody>
          <a:bodyPr/>
          <a:lstStyle/>
          <a:p>
            <a:fld id="{7F45CA22-A47D-4B28-91D6-E684D7CF2AFB}" type="slidenum">
              <a:rPr lang="en-US" altLang="zh-CN" smtClean="0"/>
            </a:fld>
            <a:endParaRPr lang="en-US" altLang="zh-CN" smtClean="0"/>
          </a:p>
        </p:txBody>
      </p:sp>
      <p:sp>
        <p:nvSpPr>
          <p:cNvPr id="34509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5539" name="Rectangle 3"/>
          <p:cNvSpPr>
            <a:spLocks noGrp="1" noChangeArrowheads="1"/>
          </p:cNvSpPr>
          <p:nvPr>
            <p:ph type="body" idx="1"/>
          </p:nvPr>
        </p:nvSpPr>
        <p:spPr>
          <a:xfrm>
            <a:off x="341313" y="1223963"/>
            <a:ext cx="8802687" cy="5634037"/>
          </a:xfrm>
        </p:spPr>
        <p:txBody>
          <a:bodyPr/>
          <a:lstStyle/>
          <a:p>
            <a:pPr lvl="2" eaLnBrk="1" hangingPunct="1"/>
            <a:r>
              <a:rPr lang="en-US" altLang="zh-CN" dirty="0" smtClean="0"/>
              <a:t>2DPSK</a:t>
            </a:r>
            <a:r>
              <a:rPr lang="zh-CN" altLang="en-US" dirty="0" smtClean="0"/>
              <a:t>信号的产生方法</a:t>
            </a:r>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buFont typeface="Wingdings" panose="05000000000000000000" pitchFamily="2" charset="2"/>
              <a:buNone/>
            </a:pPr>
            <a:r>
              <a:rPr lang="zh-CN" altLang="en-US" dirty="0" smtClean="0"/>
              <a:t>	</a:t>
            </a:r>
            <a:endParaRPr lang="zh-CN" altLang="en-US" dirty="0" smtClean="0"/>
          </a:p>
          <a:p>
            <a:pPr lvl="2" eaLnBrk="1" hangingPunct="1">
              <a:lnSpc>
                <a:spcPct val="110000"/>
              </a:lnSpc>
              <a:buFont typeface="Wingdings" panose="05000000000000000000" pitchFamily="2" charset="2"/>
              <a:buNone/>
            </a:pPr>
            <a:r>
              <a:rPr lang="zh-CN" altLang="en-US" dirty="0" smtClean="0"/>
              <a:t>	由上图可见，先对二进制数字基带信号进行差分编码，即把表示数字信息序列的绝对码变换成</a:t>
            </a:r>
            <a:r>
              <a:rPr lang="zh-CN" altLang="en-US" b="1" dirty="0" smtClean="0">
                <a:solidFill>
                  <a:schemeClr val="hlink"/>
                </a:solidFill>
              </a:rPr>
              <a:t>相对码（差分码）</a:t>
            </a:r>
            <a:r>
              <a:rPr lang="zh-CN" altLang="en-US" dirty="0" smtClean="0">
                <a:solidFill>
                  <a:schemeClr val="hlink"/>
                </a:solidFill>
              </a:rPr>
              <a:t>，</a:t>
            </a:r>
            <a:r>
              <a:rPr lang="zh-CN" altLang="en-US" dirty="0" smtClean="0"/>
              <a:t>然后再根据相对码进行绝对调相，从而产生二进制差分相移键控信号。</a:t>
            </a:r>
            <a:endParaRPr lang="zh-CN" altLang="en-US" dirty="0" smtClean="0"/>
          </a:p>
          <a:p>
            <a:pPr lvl="2" eaLnBrk="1" hangingPunct="1">
              <a:buFont typeface="Wingdings" panose="05000000000000000000" pitchFamily="2" charset="2"/>
              <a:buNone/>
            </a:pPr>
            <a:r>
              <a:rPr lang="zh-CN" altLang="en-US" dirty="0" smtClean="0"/>
              <a:t>	上图中使用的是传号差分码，即载波的相位遇到原数字信息“</a:t>
            </a:r>
            <a:r>
              <a:rPr lang="en-US" altLang="zh-CN" dirty="0" smtClean="0"/>
              <a:t>1”</a:t>
            </a:r>
            <a:r>
              <a:rPr lang="zh-CN" altLang="en-US" dirty="0" smtClean="0"/>
              <a:t>变化，遇到“</a:t>
            </a:r>
            <a:r>
              <a:rPr lang="en-US" altLang="zh-CN" dirty="0" smtClean="0"/>
              <a:t>0”</a:t>
            </a:r>
            <a:r>
              <a:rPr lang="zh-CN" altLang="en-US" dirty="0" smtClean="0"/>
              <a:t>则不变。</a:t>
            </a:r>
            <a:endParaRPr lang="zh-CN" altLang="en-US" dirty="0" smtClean="0"/>
          </a:p>
        </p:txBody>
      </p:sp>
      <p:graphicFrame>
        <p:nvGraphicFramePr>
          <p:cNvPr id="65540" name="Object 4"/>
          <p:cNvGraphicFramePr>
            <a:graphicFrameLocks noChangeAspect="1"/>
          </p:cNvGraphicFramePr>
          <p:nvPr/>
        </p:nvGraphicFramePr>
        <p:xfrm>
          <a:off x="1106488" y="1763713"/>
          <a:ext cx="8037512" cy="2386012"/>
        </p:xfrm>
        <a:graphic>
          <a:graphicData uri="http://schemas.openxmlformats.org/presentationml/2006/ole">
            <mc:AlternateContent xmlns:mc="http://schemas.openxmlformats.org/markup-compatibility/2006">
              <mc:Choice xmlns:v="urn:schemas-microsoft-com:vml" Requires="v">
                <p:oleObj spid="_x0000_s32769" name="Visio" r:id="rId1" imgW="6434455" imgH="2020570" progId="">
                  <p:embed/>
                </p:oleObj>
              </mc:Choice>
              <mc:Fallback>
                <p:oleObj name="Visio" r:id="rId1" imgW="6434455" imgH="2020570" progId="">
                  <p:embed/>
                  <p:pic>
                    <p:nvPicPr>
                      <p:cNvPr id="0" name="图片 32768"/>
                      <p:cNvPicPr>
                        <a:picLocks noChangeAspect="1"/>
                      </p:cNvPicPr>
                      <p:nvPr/>
                    </p:nvPicPr>
                    <p:blipFill>
                      <a:blip r:embed="rId2"/>
                      <a:stretch>
                        <a:fillRect/>
                      </a:stretch>
                    </p:blipFill>
                    <p:spPr>
                      <a:xfrm>
                        <a:off x="1106488" y="1763713"/>
                        <a:ext cx="8037512" cy="23860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灯片编号占位符 5"/>
          <p:cNvSpPr>
            <a:spLocks noGrp="1"/>
          </p:cNvSpPr>
          <p:nvPr>
            <p:ph type="sldNum" sz="quarter" idx="12"/>
          </p:nvPr>
        </p:nvSpPr>
        <p:spPr>
          <a:noFill/>
        </p:spPr>
        <p:txBody>
          <a:bodyPr/>
          <a:lstStyle/>
          <a:p>
            <a:fld id="{9B3E9580-D8AB-4F07-84FF-85F05DE7146D}" type="slidenum">
              <a:rPr lang="en-US" altLang="zh-CN" smtClean="0"/>
            </a:fld>
            <a:endParaRPr lang="en-US" altLang="zh-CN" smtClean="0"/>
          </a:p>
        </p:txBody>
      </p:sp>
      <p:sp>
        <p:nvSpPr>
          <p:cNvPr id="34611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6563" name="Rectangle 3"/>
          <p:cNvSpPr>
            <a:spLocks noGrp="1" noChangeArrowheads="1"/>
          </p:cNvSpPr>
          <p:nvPr>
            <p:ph type="body" idx="1"/>
          </p:nvPr>
        </p:nvSpPr>
        <p:spPr>
          <a:xfrm>
            <a:off x="250825" y="1223963"/>
            <a:ext cx="8893175" cy="5634037"/>
          </a:xfrm>
        </p:spPr>
        <p:txBody>
          <a:bodyPr/>
          <a:lstStyle/>
          <a:p>
            <a:pPr lvl="3" eaLnBrk="1" hangingPunct="1"/>
            <a:r>
              <a:rPr lang="en-US" altLang="zh-CN" dirty="0" smtClean="0"/>
              <a:t>2DPSK</a:t>
            </a:r>
            <a:r>
              <a:rPr lang="zh-CN" altLang="en-US" dirty="0" smtClean="0"/>
              <a:t>信号调制器原理方框图</a:t>
            </a:r>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endParaRPr lang="zh-CN" altLang="en-US" dirty="0" smtClean="0"/>
          </a:p>
          <a:p>
            <a:pPr lvl="3" eaLnBrk="1" hangingPunct="1">
              <a:buFont typeface="Wingdings" panose="05000000000000000000" pitchFamily="2" charset="2"/>
              <a:buNone/>
            </a:pPr>
            <a:r>
              <a:rPr lang="zh-CN" altLang="en-US" dirty="0" smtClean="0"/>
              <a:t>	差分码可取传号差分码或空号差分码。其中，传号差分码的编码规则为</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r>
              <a:rPr lang="zh-CN" altLang="en-US" dirty="0" smtClean="0"/>
              <a:t>	式中，⊕为模</a:t>
            </a:r>
            <a:r>
              <a:rPr lang="en-US" altLang="zh-CN" dirty="0" smtClean="0"/>
              <a:t>2</a:t>
            </a:r>
            <a:r>
              <a:rPr lang="zh-CN" altLang="en-US" dirty="0" smtClean="0"/>
              <a:t>加，</a:t>
            </a:r>
            <a:r>
              <a:rPr lang="en-US" altLang="zh-CN" i="1" dirty="0" smtClean="0"/>
              <a:t>b</a:t>
            </a:r>
            <a:r>
              <a:rPr lang="en-US" altLang="zh-CN" i="1" baseline="-25000" dirty="0" smtClean="0"/>
              <a:t>n</a:t>
            </a:r>
            <a:r>
              <a:rPr lang="en-US" altLang="zh-CN" baseline="-25000" dirty="0" smtClean="0"/>
              <a:t>-1</a:t>
            </a:r>
            <a:r>
              <a:rPr lang="zh-CN" altLang="en-US" dirty="0" smtClean="0"/>
              <a:t>为</a:t>
            </a:r>
            <a:r>
              <a:rPr lang="en-US" altLang="zh-CN" i="1" dirty="0" err="1" smtClean="0"/>
              <a:t>b</a:t>
            </a:r>
            <a:r>
              <a:rPr lang="en-US" altLang="zh-CN" i="1" baseline="-25000" dirty="0" err="1" smtClean="0"/>
              <a:t>n</a:t>
            </a:r>
            <a:r>
              <a:rPr lang="zh-CN" altLang="en-US" dirty="0" smtClean="0"/>
              <a:t>的前一码元，最初的</a:t>
            </a:r>
            <a:r>
              <a:rPr lang="en-US" altLang="zh-CN" i="1" dirty="0" smtClean="0"/>
              <a:t>b</a:t>
            </a:r>
            <a:r>
              <a:rPr lang="en-US" altLang="zh-CN" i="1" baseline="-25000" dirty="0" smtClean="0"/>
              <a:t>n</a:t>
            </a:r>
            <a:r>
              <a:rPr lang="en-US" altLang="zh-CN" baseline="-25000" dirty="0" smtClean="0"/>
              <a:t>-1</a:t>
            </a:r>
            <a:r>
              <a:rPr lang="zh-CN" altLang="en-US" dirty="0" smtClean="0"/>
              <a:t>可任意设定。 </a:t>
            </a:r>
            <a:endParaRPr lang="zh-CN" altLang="en-US" dirty="0" smtClean="0"/>
          </a:p>
          <a:p>
            <a:pPr lvl="3" eaLnBrk="1" hangingPunct="1">
              <a:buFont typeface="Wingdings" panose="05000000000000000000" pitchFamily="2" charset="2"/>
              <a:buNone/>
            </a:pPr>
            <a:r>
              <a:rPr lang="zh-CN" altLang="en-US" dirty="0" smtClean="0"/>
              <a:t>	上式的逆过程称为差分译码（码反变换），即</a:t>
            </a:r>
            <a:endParaRPr lang="zh-CN" altLang="en-US" dirty="0" smtClean="0"/>
          </a:p>
        </p:txBody>
      </p:sp>
      <p:sp>
        <p:nvSpPr>
          <p:cNvPr id="346120" name="Rectangle 5"/>
          <p:cNvSpPr>
            <a:spLocks noChangeArrowheads="1"/>
          </p:cNvSpPr>
          <p:nvPr/>
        </p:nvSpPr>
        <p:spPr bwMode="auto">
          <a:xfrm>
            <a:off x="0" y="2686050"/>
            <a:ext cx="9144000" cy="0"/>
          </a:xfrm>
          <a:prstGeom prst="rect">
            <a:avLst/>
          </a:prstGeom>
          <a:noFill/>
          <a:ln w="9525">
            <a:noFill/>
            <a:miter lim="800000"/>
          </a:ln>
        </p:spPr>
        <p:txBody>
          <a:bodyPr wrap="none" anchor="ctr">
            <a:spAutoFit/>
          </a:bodyPr>
          <a:lstStyle/>
          <a:p>
            <a:endParaRPr lang="zh-CN" altLang="en-US"/>
          </a:p>
        </p:txBody>
      </p:sp>
      <p:graphicFrame>
        <p:nvGraphicFramePr>
          <p:cNvPr id="66564" name="Object 4"/>
          <p:cNvGraphicFramePr>
            <a:graphicFrameLocks noChangeAspect="1"/>
          </p:cNvGraphicFramePr>
          <p:nvPr/>
        </p:nvGraphicFramePr>
        <p:xfrm>
          <a:off x="2457450" y="1584325"/>
          <a:ext cx="5219700" cy="2384425"/>
        </p:xfrm>
        <a:graphic>
          <a:graphicData uri="http://schemas.openxmlformats.org/presentationml/2006/ole">
            <mc:AlternateContent xmlns:mc="http://schemas.openxmlformats.org/markup-compatibility/2006">
              <mc:Choice xmlns:v="urn:schemas-microsoft-com:vml" Requires="v">
                <p:oleObj spid="_x0000_s33793" name="Visio" r:id="rId1" imgW="31613475" imgH="9648825" progId="">
                  <p:embed/>
                </p:oleObj>
              </mc:Choice>
              <mc:Fallback>
                <p:oleObj name="Visio" r:id="rId1" imgW="31613475" imgH="9648825" progId="">
                  <p:embed/>
                  <p:pic>
                    <p:nvPicPr>
                      <p:cNvPr id="0" name="图片 33792"/>
                      <p:cNvPicPr>
                        <a:picLocks noChangeAspect="1"/>
                      </p:cNvPicPr>
                      <p:nvPr/>
                    </p:nvPicPr>
                    <p:blipFill>
                      <a:blip r:embed="rId2"/>
                      <a:srcRect l="17891" r="18456" b="3703"/>
                      <a:stretch>
                        <a:fillRect/>
                      </a:stretch>
                    </p:blipFill>
                    <p:spPr>
                      <a:xfrm>
                        <a:off x="2457450" y="1584325"/>
                        <a:ext cx="5219700" cy="2384425"/>
                      </a:xfrm>
                      <a:prstGeom prst="rect">
                        <a:avLst/>
                      </a:prstGeom>
                      <a:noFill/>
                      <a:ln w="9525">
                        <a:noFill/>
                      </a:ln>
                    </p:spPr>
                  </p:pic>
                </p:oleObj>
              </mc:Fallback>
            </mc:AlternateContent>
          </a:graphicData>
        </a:graphic>
      </p:graphicFrame>
      <p:sp>
        <p:nvSpPr>
          <p:cNvPr id="346121" name="Rectangle 7"/>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66566" name="Object 6"/>
          <p:cNvGraphicFramePr>
            <a:graphicFrameLocks noChangeAspect="1"/>
          </p:cNvGraphicFramePr>
          <p:nvPr/>
        </p:nvGraphicFramePr>
        <p:xfrm>
          <a:off x="3941763" y="4689475"/>
          <a:ext cx="1619250" cy="422275"/>
        </p:xfrm>
        <a:graphic>
          <a:graphicData uri="http://schemas.openxmlformats.org/presentationml/2006/ole">
            <mc:AlternateContent xmlns:mc="http://schemas.openxmlformats.org/markup-compatibility/2006">
              <mc:Choice xmlns:v="urn:schemas-microsoft-com:vml" Requires="v">
                <p:oleObj spid="_x0000_s33794" name="公式" r:id="rId3" imgW="21031200" imgH="5486400" progId="">
                  <p:embed/>
                </p:oleObj>
              </mc:Choice>
              <mc:Fallback>
                <p:oleObj name="公式" r:id="rId3" imgW="21031200" imgH="5486400" progId="">
                  <p:embed/>
                  <p:pic>
                    <p:nvPicPr>
                      <p:cNvPr id="0" name="图片 33793"/>
                      <p:cNvPicPr>
                        <a:picLocks noChangeAspect="1"/>
                      </p:cNvPicPr>
                      <p:nvPr/>
                    </p:nvPicPr>
                    <p:blipFill>
                      <a:blip r:embed="rId4"/>
                      <a:stretch>
                        <a:fillRect/>
                      </a:stretch>
                    </p:blipFill>
                    <p:spPr>
                      <a:xfrm>
                        <a:off x="3941763" y="4689475"/>
                        <a:ext cx="1619250" cy="422275"/>
                      </a:xfrm>
                      <a:prstGeom prst="rect">
                        <a:avLst/>
                      </a:prstGeom>
                      <a:noFill/>
                      <a:ln w="9525">
                        <a:noFill/>
                      </a:ln>
                    </p:spPr>
                  </p:pic>
                </p:oleObj>
              </mc:Fallback>
            </mc:AlternateContent>
          </a:graphicData>
        </a:graphic>
      </p:graphicFrame>
      <p:sp>
        <p:nvSpPr>
          <p:cNvPr id="346122" name="Rectangle 9"/>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66568" name="Object 8"/>
          <p:cNvGraphicFramePr>
            <a:graphicFrameLocks noChangeAspect="1"/>
          </p:cNvGraphicFramePr>
          <p:nvPr/>
        </p:nvGraphicFramePr>
        <p:xfrm>
          <a:off x="3806825" y="6264275"/>
          <a:ext cx="1530350" cy="398463"/>
        </p:xfrm>
        <a:graphic>
          <a:graphicData uri="http://schemas.openxmlformats.org/presentationml/2006/ole">
            <mc:AlternateContent xmlns:mc="http://schemas.openxmlformats.org/markup-compatibility/2006">
              <mc:Choice xmlns:v="urn:schemas-microsoft-com:vml" Requires="v">
                <p:oleObj spid="_x0000_s33795" name="公式" r:id="rId5" imgW="21031200" imgH="5486400" progId="">
                  <p:embed/>
                </p:oleObj>
              </mc:Choice>
              <mc:Fallback>
                <p:oleObj name="公式" r:id="rId5" imgW="21031200" imgH="5486400" progId="">
                  <p:embed/>
                  <p:pic>
                    <p:nvPicPr>
                      <p:cNvPr id="0" name="图片 33794"/>
                      <p:cNvPicPr>
                        <a:picLocks noChangeAspect="1"/>
                      </p:cNvPicPr>
                      <p:nvPr/>
                    </p:nvPicPr>
                    <p:blipFill>
                      <a:blip r:embed="rId6"/>
                      <a:stretch>
                        <a:fillRect/>
                      </a:stretch>
                    </p:blipFill>
                    <p:spPr>
                      <a:xfrm>
                        <a:off x="3806825" y="6264275"/>
                        <a:ext cx="1530350" cy="3984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灯片编号占位符 5"/>
          <p:cNvSpPr>
            <a:spLocks noGrp="1"/>
          </p:cNvSpPr>
          <p:nvPr>
            <p:ph type="sldNum" sz="quarter" idx="12"/>
          </p:nvPr>
        </p:nvSpPr>
        <p:spPr>
          <a:noFill/>
        </p:spPr>
        <p:txBody>
          <a:bodyPr/>
          <a:lstStyle/>
          <a:p>
            <a:fld id="{E8131D13-7358-499B-ABFD-DDF55F751BC0}" type="slidenum">
              <a:rPr lang="en-US" altLang="zh-CN" smtClean="0"/>
            </a:fld>
            <a:endParaRPr lang="en-US" altLang="zh-CN" smtClean="0"/>
          </a:p>
        </p:txBody>
      </p:sp>
      <p:sp>
        <p:nvSpPr>
          <p:cNvPr id="8550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7587" name="Rectangle 3"/>
          <p:cNvSpPr>
            <a:spLocks noGrp="1" noChangeArrowheads="1"/>
          </p:cNvSpPr>
          <p:nvPr>
            <p:ph type="body" idx="1"/>
          </p:nvPr>
        </p:nvSpPr>
        <p:spPr>
          <a:xfrm>
            <a:off x="431800" y="1223963"/>
            <a:ext cx="8712200" cy="5634037"/>
          </a:xfrm>
        </p:spPr>
        <p:txBody>
          <a:bodyPr/>
          <a:lstStyle/>
          <a:p>
            <a:pPr lvl="2" eaLnBrk="1" hangingPunct="1"/>
            <a:r>
              <a:rPr lang="en-US" altLang="zh-CN" dirty="0" smtClean="0"/>
              <a:t>2DPSK</a:t>
            </a:r>
            <a:r>
              <a:rPr lang="zh-CN" altLang="en-US" dirty="0" smtClean="0"/>
              <a:t>信号的解调方法之一 </a:t>
            </a:r>
            <a:endParaRPr lang="zh-CN" altLang="en-US" dirty="0" smtClean="0"/>
          </a:p>
          <a:p>
            <a:pPr lvl="3" eaLnBrk="1" hangingPunct="1"/>
            <a:r>
              <a:rPr lang="zh-CN" altLang="en-US" dirty="0" smtClean="0"/>
              <a:t>相干解调</a:t>
            </a:r>
            <a:r>
              <a:rPr lang="en-US" altLang="zh-CN" dirty="0" smtClean="0"/>
              <a:t>(</a:t>
            </a:r>
            <a:r>
              <a:rPr lang="zh-CN" altLang="en-US" dirty="0" smtClean="0"/>
              <a:t>极性比较法</a:t>
            </a:r>
            <a:r>
              <a:rPr lang="en-US" altLang="zh-CN" dirty="0" smtClean="0"/>
              <a:t>)</a:t>
            </a:r>
            <a:r>
              <a:rPr lang="zh-CN" altLang="en-US" dirty="0" smtClean="0"/>
              <a:t>加码反变换法</a:t>
            </a:r>
            <a:endParaRPr lang="zh-CN" altLang="en-US" dirty="0" smtClean="0"/>
          </a:p>
          <a:p>
            <a:pPr lvl="4" eaLnBrk="1" hangingPunct="1">
              <a:lnSpc>
                <a:spcPct val="120000"/>
              </a:lnSpc>
            </a:pPr>
            <a:r>
              <a:rPr lang="zh-CN" altLang="en-US" dirty="0" smtClean="0"/>
              <a:t>原理：先对</a:t>
            </a:r>
            <a:r>
              <a:rPr lang="en-US" altLang="zh-CN" dirty="0" smtClean="0"/>
              <a:t>2DPSK</a:t>
            </a:r>
            <a:r>
              <a:rPr lang="zh-CN" altLang="en-US" dirty="0" smtClean="0"/>
              <a:t>信号进行相干解调，恢复出相对码，再经码反变换器变换为绝对码，从而恢复出发送的二进制数字信息。在解调过程中，由于载波相位模糊性的影响，使得解调出的相对码也可能是“</a:t>
            </a:r>
            <a:r>
              <a:rPr lang="en-US" altLang="zh-CN" dirty="0" smtClean="0"/>
              <a:t>1”</a:t>
            </a:r>
            <a:r>
              <a:rPr lang="zh-CN" altLang="en-US" dirty="0" smtClean="0"/>
              <a:t>和“</a:t>
            </a:r>
            <a:r>
              <a:rPr lang="en-US" altLang="zh-CN" dirty="0" smtClean="0"/>
              <a:t>0”</a:t>
            </a:r>
            <a:r>
              <a:rPr lang="zh-CN" altLang="en-US" dirty="0" smtClean="0"/>
              <a:t>倒置，但经差分译码（码反变换）得到的绝对码不会发生任何倒置的现象，从而解决了载波相位模糊性带来的问题。 </a:t>
            </a: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灯片编号占位符 5"/>
          <p:cNvSpPr>
            <a:spLocks noGrp="1"/>
          </p:cNvSpPr>
          <p:nvPr>
            <p:ph type="sldNum" sz="quarter" idx="12"/>
          </p:nvPr>
        </p:nvSpPr>
        <p:spPr>
          <a:noFill/>
        </p:spPr>
        <p:txBody>
          <a:bodyPr/>
          <a:lstStyle/>
          <a:p>
            <a:fld id="{1D2E0293-BDF5-426B-9904-8A0ADE61A774}" type="slidenum">
              <a:rPr lang="en-US" altLang="zh-CN" smtClean="0"/>
            </a:fld>
            <a:endParaRPr lang="en-US" altLang="zh-CN" smtClean="0"/>
          </a:p>
        </p:txBody>
      </p:sp>
      <p:sp>
        <p:nvSpPr>
          <p:cNvPr id="34714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8611" name="Rectangle 3"/>
          <p:cNvSpPr>
            <a:spLocks noGrp="1" noChangeArrowheads="1"/>
          </p:cNvSpPr>
          <p:nvPr>
            <p:ph type="body" idx="1"/>
          </p:nvPr>
        </p:nvSpPr>
        <p:spPr>
          <a:xfrm>
            <a:off x="431800" y="1223963"/>
            <a:ext cx="8712200" cy="5634037"/>
          </a:xfrm>
        </p:spPr>
        <p:txBody>
          <a:bodyPr/>
          <a:lstStyle/>
          <a:p>
            <a:pPr lvl="3" eaLnBrk="1" hangingPunct="1"/>
            <a:r>
              <a:rPr lang="en-US" altLang="zh-CN" smtClean="0"/>
              <a:t>2DPSK</a:t>
            </a:r>
            <a:r>
              <a:rPr lang="zh-CN" altLang="en-US" smtClean="0"/>
              <a:t>的相干解调器原理图和各点波形 </a:t>
            </a:r>
            <a:endParaRPr lang="zh-CN" altLang="en-US" smtClean="0"/>
          </a:p>
        </p:txBody>
      </p:sp>
      <p:sp>
        <p:nvSpPr>
          <p:cNvPr id="347143" name="Rectangle 5"/>
          <p:cNvSpPr>
            <a:spLocks noChangeArrowheads="1"/>
          </p:cNvSpPr>
          <p:nvPr/>
        </p:nvSpPr>
        <p:spPr bwMode="auto">
          <a:xfrm>
            <a:off x="0" y="1643063"/>
            <a:ext cx="9144000" cy="0"/>
          </a:xfrm>
          <a:prstGeom prst="rect">
            <a:avLst/>
          </a:prstGeom>
          <a:noFill/>
          <a:ln w="9525">
            <a:noFill/>
            <a:miter lim="800000"/>
          </a:ln>
        </p:spPr>
        <p:txBody>
          <a:bodyPr wrap="none" anchor="ctr">
            <a:spAutoFit/>
          </a:bodyPr>
          <a:lstStyle/>
          <a:p>
            <a:endParaRPr lang="zh-CN" altLang="en-US"/>
          </a:p>
        </p:txBody>
      </p:sp>
      <p:graphicFrame>
        <p:nvGraphicFramePr>
          <p:cNvPr id="68612" name="Object 4"/>
          <p:cNvGraphicFramePr>
            <a:graphicFrameLocks noChangeAspect="1"/>
          </p:cNvGraphicFramePr>
          <p:nvPr/>
        </p:nvGraphicFramePr>
        <p:xfrm>
          <a:off x="1962150" y="2963863"/>
          <a:ext cx="5310188" cy="3894137"/>
        </p:xfrm>
        <a:graphic>
          <a:graphicData uri="http://schemas.openxmlformats.org/presentationml/2006/ole">
            <mc:AlternateContent xmlns:mc="http://schemas.openxmlformats.org/markup-compatibility/2006">
              <mc:Choice xmlns:v="urn:schemas-microsoft-com:vml" Requires="v">
                <p:oleObj spid="_x0000_s34817" name="Visio" r:id="rId1" imgW="5971540" imgH="5701030" progId="">
                  <p:embed/>
                </p:oleObj>
              </mc:Choice>
              <mc:Fallback>
                <p:oleObj name="Visio" r:id="rId1" imgW="5971540" imgH="5701030" progId="">
                  <p:embed/>
                  <p:pic>
                    <p:nvPicPr>
                      <p:cNvPr id="0" name="图片 34816"/>
                      <p:cNvPicPr>
                        <a:picLocks noChangeAspect="1"/>
                      </p:cNvPicPr>
                      <p:nvPr/>
                    </p:nvPicPr>
                    <p:blipFill>
                      <a:blip r:embed="rId2"/>
                      <a:stretch>
                        <a:fillRect/>
                      </a:stretch>
                    </p:blipFill>
                    <p:spPr>
                      <a:xfrm>
                        <a:off x="1962150" y="2963863"/>
                        <a:ext cx="5310188" cy="3894137"/>
                      </a:xfrm>
                      <a:prstGeom prst="rect">
                        <a:avLst/>
                      </a:prstGeom>
                      <a:noFill/>
                      <a:ln w="9525">
                        <a:noFill/>
                      </a:ln>
                    </p:spPr>
                  </p:pic>
                </p:oleObj>
              </mc:Fallback>
            </mc:AlternateContent>
          </a:graphicData>
        </a:graphic>
      </p:graphicFrame>
      <p:sp>
        <p:nvSpPr>
          <p:cNvPr id="347144" name="Rectangle 7"/>
          <p:cNvSpPr>
            <a:spLocks noChangeArrowheads="1"/>
          </p:cNvSpPr>
          <p:nvPr/>
        </p:nvSpPr>
        <p:spPr bwMode="auto">
          <a:xfrm>
            <a:off x="0" y="2809875"/>
            <a:ext cx="9144000" cy="0"/>
          </a:xfrm>
          <a:prstGeom prst="rect">
            <a:avLst/>
          </a:prstGeom>
          <a:noFill/>
          <a:ln w="9525">
            <a:noFill/>
            <a:miter lim="800000"/>
          </a:ln>
        </p:spPr>
        <p:txBody>
          <a:bodyPr wrap="none" anchor="ctr">
            <a:spAutoFit/>
          </a:bodyPr>
          <a:lstStyle/>
          <a:p>
            <a:endParaRPr lang="zh-CN" altLang="en-US"/>
          </a:p>
        </p:txBody>
      </p:sp>
      <p:graphicFrame>
        <p:nvGraphicFramePr>
          <p:cNvPr id="68614" name="Object 6"/>
          <p:cNvGraphicFramePr>
            <a:graphicFrameLocks noChangeAspect="1"/>
          </p:cNvGraphicFramePr>
          <p:nvPr/>
        </p:nvGraphicFramePr>
        <p:xfrm>
          <a:off x="881063" y="1584325"/>
          <a:ext cx="7516812" cy="1390650"/>
        </p:xfrm>
        <a:graphic>
          <a:graphicData uri="http://schemas.openxmlformats.org/presentationml/2006/ole">
            <mc:AlternateContent xmlns:mc="http://schemas.openxmlformats.org/markup-compatibility/2006">
              <mc:Choice xmlns:v="urn:schemas-microsoft-com:vml" Requires="v">
                <p:oleObj spid="_x0000_s34818" name="Visio" r:id="rId3" imgW="50587275" imgH="12392025" progId="">
                  <p:embed/>
                </p:oleObj>
              </mc:Choice>
              <mc:Fallback>
                <p:oleObj name="Visio" r:id="rId3" imgW="50587275" imgH="12392025" progId="">
                  <p:embed/>
                  <p:pic>
                    <p:nvPicPr>
                      <p:cNvPr id="0" name="图片 34817"/>
                      <p:cNvPicPr>
                        <a:picLocks noChangeAspect="1"/>
                      </p:cNvPicPr>
                      <p:nvPr/>
                    </p:nvPicPr>
                    <p:blipFill>
                      <a:blip r:embed="rId4"/>
                      <a:srcRect t="7307" b="12820"/>
                      <a:stretch>
                        <a:fillRect/>
                      </a:stretch>
                    </p:blipFill>
                    <p:spPr>
                      <a:xfrm>
                        <a:off x="881063" y="1584325"/>
                        <a:ext cx="7516812" cy="13906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灯片编号占位符 5"/>
          <p:cNvSpPr>
            <a:spLocks noGrp="1"/>
          </p:cNvSpPr>
          <p:nvPr>
            <p:ph type="sldNum" sz="quarter" idx="12"/>
          </p:nvPr>
        </p:nvSpPr>
        <p:spPr>
          <a:noFill/>
        </p:spPr>
        <p:txBody>
          <a:bodyPr/>
          <a:lstStyle/>
          <a:p>
            <a:fld id="{3131C6B6-C6F5-49A8-9007-CBD6740D009C}" type="slidenum">
              <a:rPr lang="en-US" altLang="zh-CN" smtClean="0"/>
            </a:fld>
            <a:endParaRPr lang="en-US" altLang="zh-CN" smtClean="0"/>
          </a:p>
        </p:txBody>
      </p:sp>
      <p:sp>
        <p:nvSpPr>
          <p:cNvPr id="34816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9635" name="Rectangle 3"/>
          <p:cNvSpPr>
            <a:spLocks noGrp="1" noChangeArrowheads="1"/>
          </p:cNvSpPr>
          <p:nvPr>
            <p:ph type="body" idx="1"/>
          </p:nvPr>
        </p:nvSpPr>
        <p:spPr>
          <a:xfrm>
            <a:off x="0" y="1223963"/>
            <a:ext cx="9144000" cy="5634037"/>
          </a:xfrm>
        </p:spPr>
        <p:txBody>
          <a:bodyPr/>
          <a:lstStyle/>
          <a:p>
            <a:pPr lvl="2" eaLnBrk="1" hangingPunct="1"/>
            <a:r>
              <a:rPr lang="en-US" altLang="zh-CN" smtClean="0"/>
              <a:t>2DPSK</a:t>
            </a:r>
            <a:r>
              <a:rPr lang="zh-CN" altLang="en-US" smtClean="0"/>
              <a:t>信号的解调方法之二：差分相干解调</a:t>
            </a:r>
            <a:r>
              <a:rPr lang="en-US" altLang="zh-CN" smtClean="0"/>
              <a:t>(</a:t>
            </a:r>
            <a:r>
              <a:rPr lang="zh-CN" altLang="en-US" smtClean="0"/>
              <a:t>相位比较）法 </a:t>
            </a:r>
            <a:endParaRPr lang="zh-CN" altLang="en-US" smtClean="0"/>
          </a:p>
          <a:p>
            <a:pPr lvl="2" eaLnBrk="1" hangingPunct="1"/>
            <a:endParaRPr lang="en-US" altLang="zh-CN" smtClean="0"/>
          </a:p>
        </p:txBody>
      </p:sp>
      <p:sp>
        <p:nvSpPr>
          <p:cNvPr id="348167" name="Rectangle 5"/>
          <p:cNvSpPr>
            <a:spLocks noChangeArrowheads="1"/>
          </p:cNvSpPr>
          <p:nvPr/>
        </p:nvSpPr>
        <p:spPr bwMode="auto">
          <a:xfrm>
            <a:off x="0" y="2786063"/>
            <a:ext cx="9144000" cy="0"/>
          </a:xfrm>
          <a:prstGeom prst="rect">
            <a:avLst/>
          </a:prstGeom>
          <a:noFill/>
          <a:ln w="9525">
            <a:noFill/>
            <a:miter lim="800000"/>
          </a:ln>
        </p:spPr>
        <p:txBody>
          <a:bodyPr wrap="none" anchor="ctr">
            <a:spAutoFit/>
          </a:bodyPr>
          <a:lstStyle/>
          <a:p>
            <a:endParaRPr lang="zh-CN" altLang="en-US"/>
          </a:p>
        </p:txBody>
      </p:sp>
      <p:graphicFrame>
        <p:nvGraphicFramePr>
          <p:cNvPr id="69636" name="Object 4"/>
          <p:cNvGraphicFramePr>
            <a:graphicFrameLocks noChangeAspect="1"/>
          </p:cNvGraphicFramePr>
          <p:nvPr/>
        </p:nvGraphicFramePr>
        <p:xfrm>
          <a:off x="1241425" y="1538288"/>
          <a:ext cx="7156450" cy="1514475"/>
        </p:xfrm>
        <a:graphic>
          <a:graphicData uri="http://schemas.openxmlformats.org/presentationml/2006/ole">
            <mc:AlternateContent xmlns:mc="http://schemas.openxmlformats.org/markup-compatibility/2006">
              <mc:Choice xmlns:v="urn:schemas-microsoft-com:vml" Requires="v">
                <p:oleObj spid="_x0000_s35841" name="Visio" r:id="rId1" imgW="50587275" imgH="12392025" progId="">
                  <p:embed/>
                </p:oleObj>
              </mc:Choice>
              <mc:Fallback>
                <p:oleObj name="Visio" r:id="rId1" imgW="50587275" imgH="12392025" progId="">
                  <p:embed/>
                  <p:pic>
                    <p:nvPicPr>
                      <p:cNvPr id="0" name="图片 35840"/>
                      <p:cNvPicPr>
                        <a:picLocks noChangeAspect="1"/>
                      </p:cNvPicPr>
                      <p:nvPr/>
                    </p:nvPicPr>
                    <p:blipFill>
                      <a:blip r:embed="rId2"/>
                      <a:stretch>
                        <a:fillRect/>
                      </a:stretch>
                    </p:blipFill>
                    <p:spPr>
                      <a:xfrm>
                        <a:off x="1241425" y="1538288"/>
                        <a:ext cx="7156450" cy="1514475"/>
                      </a:xfrm>
                      <a:prstGeom prst="rect">
                        <a:avLst/>
                      </a:prstGeom>
                      <a:noFill/>
                      <a:ln w="9525">
                        <a:noFill/>
                      </a:ln>
                    </p:spPr>
                  </p:pic>
                </p:oleObj>
              </mc:Fallback>
            </mc:AlternateContent>
          </a:graphicData>
        </a:graphic>
      </p:graphicFrame>
      <p:sp>
        <p:nvSpPr>
          <p:cNvPr id="348168" name="Rectangle 7"/>
          <p:cNvSpPr>
            <a:spLocks noChangeArrowheads="1"/>
          </p:cNvSpPr>
          <p:nvPr/>
        </p:nvSpPr>
        <p:spPr bwMode="auto">
          <a:xfrm>
            <a:off x="0" y="1700213"/>
            <a:ext cx="9144000" cy="0"/>
          </a:xfrm>
          <a:prstGeom prst="rect">
            <a:avLst/>
          </a:prstGeom>
          <a:noFill/>
          <a:ln w="9525">
            <a:noFill/>
            <a:miter lim="800000"/>
          </a:ln>
        </p:spPr>
        <p:txBody>
          <a:bodyPr wrap="none" anchor="ctr">
            <a:spAutoFit/>
          </a:bodyPr>
          <a:lstStyle/>
          <a:p>
            <a:endParaRPr lang="zh-CN" altLang="en-US"/>
          </a:p>
        </p:txBody>
      </p:sp>
      <p:graphicFrame>
        <p:nvGraphicFramePr>
          <p:cNvPr id="69638" name="Object 6"/>
          <p:cNvGraphicFramePr>
            <a:graphicFrameLocks noChangeAspect="1"/>
          </p:cNvGraphicFramePr>
          <p:nvPr/>
        </p:nvGraphicFramePr>
        <p:xfrm>
          <a:off x="2051050" y="2979738"/>
          <a:ext cx="5626100" cy="3878262"/>
        </p:xfrm>
        <a:graphic>
          <a:graphicData uri="http://schemas.openxmlformats.org/presentationml/2006/ole">
            <mc:AlternateContent xmlns:mc="http://schemas.openxmlformats.org/markup-compatibility/2006">
              <mc:Choice xmlns:v="urn:schemas-microsoft-com:vml" Requires="v">
                <p:oleObj spid="_x0000_s35842" name="Visio" r:id="rId3" imgW="6717030" imgH="5080000" progId="">
                  <p:embed/>
                </p:oleObj>
              </mc:Choice>
              <mc:Fallback>
                <p:oleObj name="Visio" r:id="rId3" imgW="6717030" imgH="5080000" progId="">
                  <p:embed/>
                  <p:pic>
                    <p:nvPicPr>
                      <p:cNvPr id="0" name="图片 35841"/>
                      <p:cNvPicPr>
                        <a:picLocks noChangeAspect="1"/>
                      </p:cNvPicPr>
                      <p:nvPr/>
                    </p:nvPicPr>
                    <p:blipFill>
                      <a:blip r:embed="rId4"/>
                      <a:stretch>
                        <a:fillRect/>
                      </a:stretch>
                    </p:blipFill>
                    <p:spPr>
                      <a:xfrm>
                        <a:off x="2051050" y="2979738"/>
                        <a:ext cx="5626100" cy="38782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灯片编号占位符 5"/>
          <p:cNvSpPr>
            <a:spLocks noGrp="1"/>
          </p:cNvSpPr>
          <p:nvPr>
            <p:ph type="sldNum" sz="quarter" idx="12"/>
          </p:nvPr>
        </p:nvSpPr>
        <p:spPr>
          <a:noFill/>
        </p:spPr>
        <p:txBody>
          <a:bodyPr/>
          <a:lstStyle/>
          <a:p>
            <a:fld id="{881F90E5-F1C7-4873-B114-826FF375B1D6}" type="slidenum">
              <a:rPr lang="en-US" altLang="zh-CN" smtClean="0"/>
            </a:fld>
            <a:endParaRPr lang="en-US" altLang="zh-CN" smtClean="0"/>
          </a:p>
        </p:txBody>
      </p:sp>
      <p:sp>
        <p:nvSpPr>
          <p:cNvPr id="85606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70659" name="Rectangle 3"/>
          <p:cNvSpPr>
            <a:spLocks noGrp="1" noChangeArrowheads="1"/>
          </p:cNvSpPr>
          <p:nvPr>
            <p:ph type="body" idx="1"/>
          </p:nvPr>
        </p:nvSpPr>
        <p:spPr>
          <a:xfrm>
            <a:off x="0" y="1223963"/>
            <a:ext cx="9144000" cy="5634037"/>
          </a:xfrm>
        </p:spPr>
        <p:txBody>
          <a:bodyPr/>
          <a:lstStyle/>
          <a:p>
            <a:pPr lvl="3" eaLnBrk="1" hangingPunct="1">
              <a:lnSpc>
                <a:spcPct val="150000"/>
              </a:lnSpc>
            </a:pPr>
            <a:r>
              <a:rPr lang="zh-CN" altLang="en-US" dirty="0" smtClean="0"/>
              <a:t>用这种方法解调时不需要专门的相干载波，只需由收到的</a:t>
            </a:r>
            <a:r>
              <a:rPr lang="en-US" altLang="zh-CN" dirty="0" smtClean="0"/>
              <a:t>2DPSK</a:t>
            </a:r>
            <a:r>
              <a:rPr lang="zh-CN" altLang="en-US" dirty="0" smtClean="0"/>
              <a:t>信号延时一个码元间隔，然后与</a:t>
            </a:r>
            <a:r>
              <a:rPr lang="en-US" altLang="zh-CN" dirty="0" smtClean="0"/>
              <a:t>2DPSK</a:t>
            </a:r>
            <a:r>
              <a:rPr lang="zh-CN" altLang="en-US" dirty="0" smtClean="0"/>
              <a:t>信号本身相乘。相乘器起着相位比较的作用，相乘结果反映了前后码元的相位差，经低通滤波后再抽样判决，即可直接恢复出原始数字信息，故解调器中不需要码反变换器。</a:t>
            </a:r>
            <a:endParaRPr lang="zh-CN" altLang="en-US" dirty="0" smtClean="0"/>
          </a:p>
          <a:p>
            <a:pPr lvl="3" eaLnBrk="1" hangingPunct="1">
              <a:lnSpc>
                <a:spcPct val="150000"/>
              </a:lnSpc>
            </a:pPr>
            <a:endParaRPr lang="zh-CN" altLang="en-US" dirty="0" smtClean="0"/>
          </a:p>
          <a:p>
            <a:pPr lvl="2" eaLnBrk="1" hangingPunct="1"/>
            <a:r>
              <a:rPr lang="en-US" altLang="zh-CN" dirty="0" smtClean="0"/>
              <a:t>2DPSK</a:t>
            </a:r>
            <a:r>
              <a:rPr lang="zh-CN" altLang="en-US" dirty="0" smtClean="0"/>
              <a:t>系统是一种实用的数字调相系统，但其抗加性白噪声性能比</a:t>
            </a:r>
            <a:r>
              <a:rPr lang="en-US" altLang="zh-CN" dirty="0" smtClean="0"/>
              <a:t>2PSK</a:t>
            </a:r>
            <a:r>
              <a:rPr lang="zh-CN" altLang="en-US" dirty="0" smtClean="0"/>
              <a:t>的要差。</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灯片编号占位符 5"/>
          <p:cNvSpPr>
            <a:spLocks noGrp="1"/>
          </p:cNvSpPr>
          <p:nvPr>
            <p:ph type="sldNum" sz="quarter" idx="12"/>
          </p:nvPr>
        </p:nvSpPr>
        <p:spPr>
          <a:noFill/>
        </p:spPr>
        <p:txBody>
          <a:bodyPr/>
          <a:lstStyle/>
          <a:p>
            <a:fld id="{393C841F-5751-4AE1-93F3-A942E695C66B}" type="slidenum">
              <a:rPr lang="en-US" altLang="zh-CN" smtClean="0"/>
            </a:fld>
            <a:endParaRPr lang="en-US" altLang="zh-CN" smtClean="0"/>
          </a:p>
        </p:txBody>
      </p:sp>
      <p:sp>
        <p:nvSpPr>
          <p:cNvPr id="31437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27651" name="Rectangle 3"/>
          <p:cNvSpPr>
            <a:spLocks noGrp="1" noChangeArrowheads="1"/>
          </p:cNvSpPr>
          <p:nvPr>
            <p:ph type="body" idx="1"/>
          </p:nvPr>
        </p:nvSpPr>
        <p:spPr>
          <a:xfrm>
            <a:off x="206375" y="1223963"/>
            <a:ext cx="8937625" cy="5634037"/>
          </a:xfrm>
        </p:spPr>
        <p:txBody>
          <a:bodyPr/>
          <a:lstStyle/>
          <a:p>
            <a:pPr lvl="2" eaLnBrk="1" hangingPunct="1"/>
            <a:r>
              <a:rPr lang="en-US" altLang="zh-CN" dirty="0" smtClean="0"/>
              <a:t>2ASK</a:t>
            </a:r>
            <a:r>
              <a:rPr lang="zh-CN" altLang="en-US" dirty="0" smtClean="0"/>
              <a:t>信号的一般表达式</a:t>
            </a:r>
            <a:endParaRPr lang="zh-CN" altLang="en-US" dirty="0" smtClean="0"/>
          </a:p>
          <a:p>
            <a:pPr lvl="3" eaLnBrk="1" hangingPunct="1"/>
            <a:endParaRPr lang="zh-CN" altLang="en-US" dirty="0" smtClean="0"/>
          </a:p>
          <a:p>
            <a:pPr lvl="3" eaLnBrk="1" hangingPunct="1">
              <a:buFont typeface="Wingdings" panose="05000000000000000000" pitchFamily="2" charset="2"/>
              <a:buNone/>
            </a:pPr>
            <a:r>
              <a:rPr lang="zh-CN" altLang="en-US" dirty="0" smtClean="0"/>
              <a:t>	其中</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r>
              <a:rPr lang="zh-CN" altLang="en-US" dirty="0" smtClean="0"/>
              <a:t>		       </a:t>
            </a:r>
            <a:r>
              <a:rPr lang="en-US" altLang="zh-CN" i="1" dirty="0" err="1" smtClean="0"/>
              <a:t>T</a:t>
            </a:r>
            <a:r>
              <a:rPr lang="en-US" altLang="zh-CN" i="1" baseline="-25000" dirty="0" err="1" smtClean="0"/>
              <a:t>s</a:t>
            </a:r>
            <a:r>
              <a:rPr lang="en-US" altLang="zh-CN" i="1" baseline="-25000" dirty="0" smtClean="0"/>
              <a:t> </a:t>
            </a:r>
            <a:r>
              <a:rPr lang="zh-CN" altLang="en-US" i="1" dirty="0" smtClean="0"/>
              <a:t>－ </a:t>
            </a:r>
            <a:r>
              <a:rPr lang="zh-CN" altLang="en-US" dirty="0" smtClean="0"/>
              <a:t>码元持续时间；</a:t>
            </a:r>
            <a:endParaRPr lang="zh-CN" altLang="en-US" dirty="0" smtClean="0"/>
          </a:p>
          <a:p>
            <a:pPr lvl="3" eaLnBrk="1" hangingPunct="1">
              <a:lnSpc>
                <a:spcPct val="130000"/>
              </a:lnSpc>
              <a:buFont typeface="Wingdings" panose="05000000000000000000" pitchFamily="2" charset="2"/>
              <a:buNone/>
            </a:pPr>
            <a:r>
              <a:rPr lang="zh-CN" altLang="en-US" i="1" dirty="0" smtClean="0"/>
              <a:t>            </a:t>
            </a:r>
            <a:r>
              <a:rPr lang="en-US" altLang="zh-CN" i="1" dirty="0" smtClean="0"/>
              <a:t>g</a:t>
            </a:r>
            <a:r>
              <a:rPr lang="en-US" altLang="zh-CN" dirty="0" smtClean="0"/>
              <a:t>(</a:t>
            </a:r>
            <a:r>
              <a:rPr lang="en-US" altLang="zh-CN" i="1" dirty="0" smtClean="0"/>
              <a:t>t</a:t>
            </a:r>
            <a:r>
              <a:rPr lang="en-US" altLang="zh-CN" dirty="0" smtClean="0"/>
              <a:t>) </a:t>
            </a:r>
            <a:r>
              <a:rPr lang="zh-CN" altLang="en-US" dirty="0" smtClean="0"/>
              <a:t>－ 持续时间为</a:t>
            </a:r>
            <a:r>
              <a:rPr lang="en-US" altLang="zh-CN" i="1" dirty="0" err="1" smtClean="0"/>
              <a:t>T</a:t>
            </a:r>
            <a:r>
              <a:rPr lang="en-US" altLang="zh-CN" i="1" baseline="-25000" dirty="0" err="1" smtClean="0"/>
              <a:t>s</a:t>
            </a:r>
            <a:r>
              <a:rPr lang="zh-CN" altLang="en-US" dirty="0" smtClean="0"/>
              <a:t>的基带脉冲波形，通常假设是高		    度为</a:t>
            </a:r>
            <a:r>
              <a:rPr lang="en-US" altLang="zh-CN" dirty="0" smtClean="0"/>
              <a:t>1</a:t>
            </a:r>
            <a:r>
              <a:rPr lang="zh-CN" altLang="en-US" dirty="0" smtClean="0"/>
              <a:t>，宽度等于</a:t>
            </a:r>
            <a:r>
              <a:rPr lang="en-US" altLang="zh-CN" i="1" dirty="0" err="1" smtClean="0"/>
              <a:t>T</a:t>
            </a:r>
            <a:r>
              <a:rPr lang="en-US" altLang="zh-CN" i="1" baseline="-25000" dirty="0" err="1" smtClean="0"/>
              <a:t>s</a:t>
            </a:r>
            <a:r>
              <a:rPr lang="zh-CN" altLang="en-US" dirty="0" smtClean="0"/>
              <a:t>的矩形脉冲； </a:t>
            </a:r>
            <a:endParaRPr lang="zh-CN" altLang="en-US" dirty="0" smtClean="0"/>
          </a:p>
          <a:p>
            <a:pPr lvl="3" eaLnBrk="1" hangingPunct="1">
              <a:lnSpc>
                <a:spcPct val="130000"/>
              </a:lnSpc>
              <a:buFont typeface="Wingdings" panose="05000000000000000000" pitchFamily="2" charset="2"/>
              <a:buNone/>
            </a:pPr>
            <a:r>
              <a:rPr lang="zh-CN" altLang="en-US" dirty="0" smtClean="0"/>
              <a:t>		         </a:t>
            </a:r>
            <a:r>
              <a:rPr lang="en-US" altLang="zh-CN" i="1" dirty="0" smtClean="0"/>
              <a:t>a</a:t>
            </a:r>
            <a:r>
              <a:rPr lang="en-US" altLang="zh-CN" i="1" baseline="-25000" dirty="0" smtClean="0"/>
              <a:t>n</a:t>
            </a:r>
            <a:r>
              <a:rPr lang="en-US" altLang="zh-CN" dirty="0" smtClean="0"/>
              <a:t> </a:t>
            </a:r>
            <a:r>
              <a:rPr lang="zh-CN" altLang="en-US" dirty="0" smtClean="0"/>
              <a:t>－ 第</a:t>
            </a:r>
            <a:r>
              <a:rPr lang="en-US" altLang="zh-CN" i="1" dirty="0" smtClean="0"/>
              <a:t>N</a:t>
            </a:r>
            <a:r>
              <a:rPr lang="zh-CN" altLang="en-US" dirty="0" smtClean="0"/>
              <a:t>个符号的电平取值，若取</a:t>
            </a: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130000"/>
              </a:lnSpc>
              <a:buFont typeface="Wingdings" panose="05000000000000000000" pitchFamily="2" charset="2"/>
              <a:buNone/>
            </a:pPr>
            <a:r>
              <a:rPr lang="zh-CN" altLang="en-US" dirty="0" smtClean="0"/>
              <a:t>			则相应的</a:t>
            </a:r>
            <a:r>
              <a:rPr lang="en-US" altLang="zh-CN" dirty="0" smtClean="0"/>
              <a:t>2ASK</a:t>
            </a:r>
            <a:r>
              <a:rPr lang="zh-CN" altLang="en-US" dirty="0" smtClean="0"/>
              <a:t>信号就是</a:t>
            </a:r>
            <a:r>
              <a:rPr lang="en-US" altLang="zh-CN" dirty="0" smtClean="0"/>
              <a:t>OOK</a:t>
            </a:r>
            <a:r>
              <a:rPr lang="zh-CN" altLang="en-US" dirty="0" smtClean="0"/>
              <a:t>信号。</a:t>
            </a:r>
            <a:endParaRPr lang="zh-CN" altLang="en-US" dirty="0" smtClean="0"/>
          </a:p>
        </p:txBody>
      </p:sp>
      <p:sp>
        <p:nvSpPr>
          <p:cNvPr id="314376"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27652" name="Object 4"/>
          <p:cNvGraphicFramePr>
            <a:graphicFrameLocks noChangeAspect="1"/>
          </p:cNvGraphicFramePr>
          <p:nvPr/>
        </p:nvGraphicFramePr>
        <p:xfrm>
          <a:off x="2906713" y="1584325"/>
          <a:ext cx="2700337" cy="461963"/>
        </p:xfrm>
        <a:graphic>
          <a:graphicData uri="http://schemas.openxmlformats.org/presentationml/2006/ole">
            <mc:AlternateContent xmlns:mc="http://schemas.openxmlformats.org/markup-compatibility/2006">
              <mc:Choice xmlns:v="urn:schemas-microsoft-com:vml" Requires="v">
                <p:oleObj spid="_x0000_s3073" name="公式" r:id="rId1" imgW="32004000" imgH="5486400" progId="">
                  <p:embed/>
                </p:oleObj>
              </mc:Choice>
              <mc:Fallback>
                <p:oleObj name="公式" r:id="rId1" imgW="32004000" imgH="5486400" progId="">
                  <p:embed/>
                  <p:pic>
                    <p:nvPicPr>
                      <p:cNvPr id="0" name="图片 3072"/>
                      <p:cNvPicPr>
                        <a:picLocks noChangeAspect="1"/>
                      </p:cNvPicPr>
                      <p:nvPr/>
                    </p:nvPicPr>
                    <p:blipFill>
                      <a:blip r:embed="rId2"/>
                      <a:stretch>
                        <a:fillRect/>
                      </a:stretch>
                    </p:blipFill>
                    <p:spPr>
                      <a:xfrm>
                        <a:off x="2906713" y="1584325"/>
                        <a:ext cx="2700337" cy="461963"/>
                      </a:xfrm>
                      <a:prstGeom prst="rect">
                        <a:avLst/>
                      </a:prstGeom>
                      <a:noFill/>
                      <a:ln w="9525">
                        <a:noFill/>
                      </a:ln>
                    </p:spPr>
                  </p:pic>
                </p:oleObj>
              </mc:Fallback>
            </mc:AlternateContent>
          </a:graphicData>
        </a:graphic>
      </p:graphicFrame>
      <p:sp>
        <p:nvSpPr>
          <p:cNvPr id="314377" name="Rectangle 7"/>
          <p:cNvSpPr>
            <a:spLocks noChangeArrowheads="1"/>
          </p:cNvSpPr>
          <p:nvPr/>
        </p:nvSpPr>
        <p:spPr bwMode="auto">
          <a:xfrm>
            <a:off x="0" y="3257550"/>
            <a:ext cx="9144000" cy="0"/>
          </a:xfrm>
          <a:prstGeom prst="rect">
            <a:avLst/>
          </a:prstGeom>
          <a:noFill/>
          <a:ln w="9525">
            <a:noFill/>
            <a:miter lim="800000"/>
          </a:ln>
        </p:spPr>
        <p:txBody>
          <a:bodyPr wrap="none" anchor="ctr">
            <a:spAutoFit/>
          </a:bodyPr>
          <a:lstStyle/>
          <a:p>
            <a:endParaRPr lang="zh-CN" altLang="en-US"/>
          </a:p>
        </p:txBody>
      </p:sp>
      <p:graphicFrame>
        <p:nvGraphicFramePr>
          <p:cNvPr id="27654" name="Object 6"/>
          <p:cNvGraphicFramePr>
            <a:graphicFrameLocks noChangeAspect="1"/>
          </p:cNvGraphicFramePr>
          <p:nvPr/>
        </p:nvGraphicFramePr>
        <p:xfrm>
          <a:off x="2501900" y="2214563"/>
          <a:ext cx="2609850" cy="652462"/>
        </p:xfrm>
        <a:graphic>
          <a:graphicData uri="http://schemas.openxmlformats.org/presentationml/2006/ole">
            <mc:AlternateContent xmlns:mc="http://schemas.openxmlformats.org/markup-compatibility/2006">
              <mc:Choice xmlns:v="urn:schemas-microsoft-com:vml" Requires="v">
                <p:oleObj spid="_x0000_s3102" name="公式" r:id="rId3" imgW="32918400" imgH="8229600" progId="">
                  <p:embed/>
                </p:oleObj>
              </mc:Choice>
              <mc:Fallback>
                <p:oleObj name="公式" r:id="rId3" imgW="32918400" imgH="8229600" progId="">
                  <p:embed/>
                  <p:pic>
                    <p:nvPicPr>
                      <p:cNvPr id="0" name="图片 3101"/>
                      <p:cNvPicPr>
                        <a:picLocks noChangeAspect="1"/>
                      </p:cNvPicPr>
                      <p:nvPr/>
                    </p:nvPicPr>
                    <p:blipFill>
                      <a:blip r:embed="rId4"/>
                      <a:stretch>
                        <a:fillRect/>
                      </a:stretch>
                    </p:blipFill>
                    <p:spPr>
                      <a:xfrm>
                        <a:off x="2501900" y="2214563"/>
                        <a:ext cx="2609850" cy="652462"/>
                      </a:xfrm>
                      <a:prstGeom prst="rect">
                        <a:avLst/>
                      </a:prstGeom>
                      <a:noFill/>
                      <a:ln w="9525">
                        <a:noFill/>
                      </a:ln>
                    </p:spPr>
                  </p:pic>
                </p:oleObj>
              </mc:Fallback>
            </mc:AlternateContent>
          </a:graphicData>
        </a:graphic>
      </p:graphicFrame>
      <p:sp>
        <p:nvSpPr>
          <p:cNvPr id="314378" name="Rectangle 9"/>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graphicFrame>
        <p:nvGraphicFramePr>
          <p:cNvPr id="314372" name="Object 8"/>
          <p:cNvGraphicFramePr>
            <a:graphicFrameLocks noChangeAspect="1"/>
          </p:cNvGraphicFramePr>
          <p:nvPr/>
        </p:nvGraphicFramePr>
        <p:xfrm>
          <a:off x="3446463" y="4643438"/>
          <a:ext cx="3194050" cy="847725"/>
        </p:xfrm>
        <a:graphic>
          <a:graphicData uri="http://schemas.openxmlformats.org/presentationml/2006/ole">
            <mc:AlternateContent xmlns:mc="http://schemas.openxmlformats.org/markup-compatibility/2006">
              <mc:Choice xmlns:v="urn:schemas-microsoft-com:vml" Requires="v">
                <p:oleObj spid="_x0000_s3103" name="公式" r:id="rId5" imgW="43891200" imgH="11582400" progId="">
                  <p:embed/>
                </p:oleObj>
              </mc:Choice>
              <mc:Fallback>
                <p:oleObj name="公式" r:id="rId5" imgW="43891200" imgH="11582400" progId="">
                  <p:embed/>
                  <p:pic>
                    <p:nvPicPr>
                      <p:cNvPr id="0" name="图片 3102"/>
                      <p:cNvPicPr>
                        <a:picLocks noChangeAspect="1"/>
                      </p:cNvPicPr>
                      <p:nvPr/>
                    </p:nvPicPr>
                    <p:blipFill>
                      <a:blip r:embed="rId6"/>
                      <a:stretch>
                        <a:fillRect/>
                      </a:stretch>
                    </p:blipFill>
                    <p:spPr>
                      <a:xfrm>
                        <a:off x="3446463" y="4643438"/>
                        <a:ext cx="3194050" cy="8477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灯片编号占位符 5"/>
          <p:cNvSpPr>
            <a:spLocks noGrp="1"/>
          </p:cNvSpPr>
          <p:nvPr>
            <p:ph type="sldNum" sz="quarter" idx="12"/>
          </p:nvPr>
        </p:nvSpPr>
        <p:spPr>
          <a:noFill/>
        </p:spPr>
        <p:txBody>
          <a:bodyPr/>
          <a:lstStyle/>
          <a:p>
            <a:fld id="{5A429685-0543-41B7-B0AB-033F53255734}" type="slidenum">
              <a:rPr lang="en-US" altLang="zh-CN" smtClean="0"/>
            </a:fld>
            <a:endParaRPr lang="en-US" altLang="zh-CN" smtClean="0"/>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71683" name="Rectangle 3"/>
          <p:cNvSpPr>
            <a:spLocks noGrp="1" noChangeArrowheads="1"/>
          </p:cNvSpPr>
          <p:nvPr>
            <p:ph type="body" idx="1"/>
          </p:nvPr>
        </p:nvSpPr>
        <p:spPr>
          <a:xfrm>
            <a:off x="385763" y="1223963"/>
            <a:ext cx="8758237" cy="5634037"/>
          </a:xfrm>
        </p:spPr>
        <p:txBody>
          <a:bodyPr/>
          <a:lstStyle/>
          <a:p>
            <a:pPr lvl="2" eaLnBrk="1" hangingPunct="1"/>
            <a:r>
              <a:rPr lang="zh-CN" altLang="en-US" dirty="0" smtClean="0"/>
              <a:t>功率谱密度 </a:t>
            </a:r>
            <a:endParaRPr lang="zh-CN" altLang="en-US" dirty="0" smtClean="0"/>
          </a:p>
          <a:p>
            <a:pPr lvl="2" eaLnBrk="1" hangingPunct="1">
              <a:lnSpc>
                <a:spcPct val="120000"/>
              </a:lnSpc>
              <a:buFont typeface="Wingdings" panose="05000000000000000000" pitchFamily="2" charset="2"/>
              <a:buNone/>
            </a:pPr>
            <a:r>
              <a:rPr lang="zh-CN" altLang="en-US" dirty="0" smtClean="0"/>
              <a:t>	从前面讨论的</a:t>
            </a:r>
            <a:r>
              <a:rPr lang="en-US" altLang="zh-CN" dirty="0" smtClean="0"/>
              <a:t>2DPSK</a:t>
            </a:r>
            <a:r>
              <a:rPr lang="zh-CN" altLang="en-US" dirty="0" smtClean="0"/>
              <a:t>信号的调制过程及其波形可以知道，</a:t>
            </a:r>
            <a:r>
              <a:rPr lang="en-US" altLang="zh-CN" dirty="0" smtClean="0"/>
              <a:t>2DPSK</a:t>
            </a:r>
            <a:r>
              <a:rPr lang="zh-CN" altLang="en-US" dirty="0" smtClean="0"/>
              <a:t>可以与</a:t>
            </a:r>
            <a:r>
              <a:rPr lang="en-US" altLang="zh-CN" dirty="0" smtClean="0"/>
              <a:t>2PSK</a:t>
            </a:r>
            <a:r>
              <a:rPr lang="zh-CN" altLang="en-US" dirty="0" smtClean="0"/>
              <a:t>具有相同形式的表达式。所不同的是</a:t>
            </a:r>
            <a:r>
              <a:rPr lang="en-US" altLang="zh-CN" dirty="0" smtClean="0"/>
              <a:t>2PSK</a:t>
            </a:r>
            <a:r>
              <a:rPr lang="zh-CN" altLang="en-US" dirty="0" smtClean="0"/>
              <a:t>中的基带信号</a:t>
            </a:r>
            <a:r>
              <a:rPr lang="en-US" altLang="zh-CN" i="1" dirty="0" smtClean="0"/>
              <a:t>s</a:t>
            </a:r>
            <a:r>
              <a:rPr lang="en-US" altLang="zh-CN" dirty="0" smtClean="0"/>
              <a:t>(</a:t>
            </a:r>
            <a:r>
              <a:rPr lang="en-US" altLang="zh-CN" i="1" dirty="0" smtClean="0"/>
              <a:t>t</a:t>
            </a:r>
            <a:r>
              <a:rPr lang="en-US" altLang="zh-CN" dirty="0" smtClean="0"/>
              <a:t>)</a:t>
            </a:r>
            <a:r>
              <a:rPr lang="zh-CN" altLang="en-US" dirty="0" smtClean="0"/>
              <a:t>对应的是绝对码序列；而</a:t>
            </a:r>
            <a:r>
              <a:rPr lang="en-US" altLang="zh-CN" dirty="0" smtClean="0"/>
              <a:t>2DPSK</a:t>
            </a:r>
            <a:r>
              <a:rPr lang="zh-CN" altLang="en-US" dirty="0" smtClean="0"/>
              <a:t>中的基带信号</a:t>
            </a:r>
            <a:r>
              <a:rPr lang="en-US" altLang="zh-CN" i="1" dirty="0" smtClean="0"/>
              <a:t>s</a:t>
            </a:r>
            <a:r>
              <a:rPr lang="en-US" altLang="zh-CN" dirty="0" smtClean="0"/>
              <a:t>(</a:t>
            </a:r>
            <a:r>
              <a:rPr lang="en-US" altLang="zh-CN" i="1" dirty="0" smtClean="0"/>
              <a:t>t</a:t>
            </a:r>
            <a:r>
              <a:rPr lang="en-US" altLang="zh-CN" dirty="0" smtClean="0"/>
              <a:t>)</a:t>
            </a:r>
            <a:r>
              <a:rPr lang="zh-CN" altLang="en-US" dirty="0" smtClean="0"/>
              <a:t>对应的是码变换后的相对码序列。因此，</a:t>
            </a:r>
            <a:r>
              <a:rPr lang="en-US" altLang="zh-CN" dirty="0" smtClean="0"/>
              <a:t>2DPSK</a:t>
            </a:r>
            <a:r>
              <a:rPr lang="zh-CN" altLang="en-US" dirty="0" smtClean="0"/>
              <a:t>信号和</a:t>
            </a:r>
            <a:r>
              <a:rPr lang="en-US" altLang="zh-CN" dirty="0" smtClean="0"/>
              <a:t>2PSK</a:t>
            </a:r>
            <a:r>
              <a:rPr lang="zh-CN" altLang="en-US" dirty="0" smtClean="0"/>
              <a:t>信号的功率谱密度是完全一样的。信号带宽为</a:t>
            </a:r>
            <a:endParaRPr lang="zh-CN" altLang="en-US" dirty="0" smtClean="0"/>
          </a:p>
          <a:p>
            <a:pPr lvl="2" eaLnBrk="1" hangingPunct="1">
              <a:lnSpc>
                <a:spcPct val="120000"/>
              </a:lnSpc>
              <a:buFont typeface="Wingdings" panose="05000000000000000000" pitchFamily="2" charset="2"/>
              <a:buNone/>
            </a:pPr>
            <a:endParaRPr lang="zh-CN" altLang="en-US" dirty="0" smtClean="0"/>
          </a:p>
          <a:p>
            <a:pPr lvl="2" eaLnBrk="1" hangingPunct="1">
              <a:lnSpc>
                <a:spcPct val="120000"/>
              </a:lnSpc>
              <a:buFont typeface="Wingdings" panose="05000000000000000000" pitchFamily="2" charset="2"/>
              <a:buNone/>
            </a:pPr>
            <a:r>
              <a:rPr lang="zh-CN" altLang="en-US" dirty="0" smtClean="0"/>
              <a:t>	与</a:t>
            </a:r>
            <a:r>
              <a:rPr lang="en-US" altLang="zh-CN" dirty="0" smtClean="0"/>
              <a:t>2ASK</a:t>
            </a:r>
            <a:r>
              <a:rPr lang="zh-CN" altLang="en-US" dirty="0" smtClean="0"/>
              <a:t>的相同，也是码元速率的两倍。</a:t>
            </a:r>
            <a:endParaRPr lang="zh-CN" altLang="en-US" dirty="0" smtClean="0"/>
          </a:p>
        </p:txBody>
      </p:sp>
      <p:sp>
        <p:nvSpPr>
          <p:cNvPr id="349190"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71684" name="Object 4"/>
          <p:cNvGraphicFramePr>
            <a:graphicFrameLocks noChangeAspect="1"/>
          </p:cNvGraphicFramePr>
          <p:nvPr/>
        </p:nvGraphicFramePr>
        <p:xfrm>
          <a:off x="2816225" y="4465638"/>
          <a:ext cx="2611438" cy="450850"/>
        </p:xfrm>
        <a:graphic>
          <a:graphicData uri="http://schemas.openxmlformats.org/presentationml/2006/ole">
            <mc:AlternateContent xmlns:mc="http://schemas.openxmlformats.org/markup-compatibility/2006">
              <mc:Choice xmlns:v="urn:schemas-microsoft-com:vml" Requires="v">
                <p:oleObj spid="_x0000_s36865" name="公式" r:id="rId1" imgW="31699200" imgH="5486400" progId="">
                  <p:embed/>
                </p:oleObj>
              </mc:Choice>
              <mc:Fallback>
                <p:oleObj name="公式" r:id="rId1" imgW="31699200" imgH="5486400" progId="">
                  <p:embed/>
                  <p:pic>
                    <p:nvPicPr>
                      <p:cNvPr id="0" name="图片 36864"/>
                      <p:cNvPicPr>
                        <a:picLocks noChangeAspect="1"/>
                      </p:cNvPicPr>
                      <p:nvPr/>
                    </p:nvPicPr>
                    <p:blipFill>
                      <a:blip r:embed="rId2"/>
                      <a:stretch>
                        <a:fillRect/>
                      </a:stretch>
                    </p:blipFill>
                    <p:spPr>
                      <a:xfrm>
                        <a:off x="2816225" y="4465638"/>
                        <a:ext cx="2611438" cy="4508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033145" y="635000"/>
            <a:ext cx="7196455"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下列当中，可以采用差分相干解调的是（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2FSK</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DPSK</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OOK</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BPSK</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183"/>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635000"/>
            <a:ext cx="7115175"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与理想载波同步的</a:t>
            </a:r>
            <a:r>
              <a:rPr lang="en-US" altLang="zh-CN" sz="2600">
                <a:solidFill>
                  <a:srgbClr val="000000"/>
                </a:solidFill>
                <a:latin typeface="微软雅黑" panose="020B0503020204020204" charset="-122"/>
                <a:ea typeface="微软雅黑" panose="020B0503020204020204" charset="-122"/>
              </a:rPr>
              <a:t>2PSK</a:t>
            </a:r>
            <a:r>
              <a:rPr lang="zh-CN" altLang="en-US" sz="2600">
                <a:solidFill>
                  <a:srgbClr val="000000"/>
                </a:solidFill>
                <a:latin typeface="微软雅黑" panose="020B0503020204020204" charset="-122"/>
                <a:ea typeface="微软雅黑" panose="020B0503020204020204" charset="-122"/>
              </a:rPr>
              <a:t>相比，</a:t>
            </a:r>
            <a:r>
              <a:rPr lang="en-US" altLang="zh-CN" sz="2600">
                <a:solidFill>
                  <a:srgbClr val="000000"/>
                </a:solidFill>
                <a:latin typeface="微软雅黑" panose="020B0503020204020204" charset="-122"/>
                <a:ea typeface="微软雅黑" panose="020B0503020204020204" charset="-122"/>
              </a:rPr>
              <a:t>DPSK</a:t>
            </a:r>
            <a:r>
              <a:rPr lang="zh-CN" altLang="en-US" sz="2600">
                <a:solidFill>
                  <a:srgbClr val="000000"/>
                </a:solidFill>
                <a:latin typeface="微软雅黑" panose="020B0503020204020204" charset="-122"/>
                <a:ea typeface="微软雅黑" panose="020B0503020204020204" charset="-122"/>
              </a:rPr>
              <a:t>由于采用了差分编码，所以有更低的误比特率。</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7"/>
            </p:custDataLst>
          </p:nvPr>
        </p:nvGrpSpPr>
        <p:grpSpPr>
          <a:xfrm>
            <a:off x="0" y="0"/>
            <a:ext cx="9144000" cy="635000"/>
            <a:chOff x="0" y="0"/>
            <a:chExt cx="14400" cy="1000"/>
          </a:xfrm>
        </p:grpSpPr>
        <p:sp>
          <p:nvSpPr>
            <p:cNvPr id="13"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183"/>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538289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3200" b="1" kern="0" dirty="0" smtClean="0">
                <a:sym typeface="+mn-ea"/>
              </a:rPr>
              <a:t>7.2二进制数字调制系统的抗噪声性能</a:t>
            </a:r>
            <a:endParaRPr lang="en-US" altLang="zh-CN" sz="3200" b="1" kern="0" dirty="0" smtClean="0"/>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在数字通信系统中，信号的传输过程会受到各种干扰，从而影响对信号的恢复。</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通信系统的抗噪声性能是指系统克服加性噪声影响的能力。</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在数字通信系统中，衡量系统抗噪声性能的重要指标是</a:t>
            </a:r>
            <a:r>
              <a:rPr lang="zh-CN" altLang="en-US" sz="2400" b="1" kern="0" dirty="0" smtClean="0">
                <a:solidFill>
                  <a:srgbClr val="FF0000"/>
                </a:solidFill>
                <a:cs typeface="+mn-ea"/>
              </a:rPr>
              <a:t>误码率</a:t>
            </a:r>
            <a:r>
              <a:rPr lang="zh-CN" altLang="en-US" sz="2400" kern="0" dirty="0" smtClean="0">
                <a:cs typeface="+mn-ea"/>
              </a:rPr>
              <a:t>。</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 分析二进制数字调制系统的抗噪声性能，也就是分析在信道等效</a:t>
            </a:r>
            <a:r>
              <a:rPr lang="zh-CN" altLang="en-US" sz="2400" b="1" kern="0" dirty="0" smtClean="0">
                <a:solidFill>
                  <a:srgbClr val="FF0000"/>
                </a:solidFill>
                <a:cs typeface="+mn-ea"/>
              </a:rPr>
              <a:t>加性高斯白噪声</a:t>
            </a:r>
            <a:r>
              <a:rPr lang="zh-CN" altLang="en-US" sz="2400" kern="0" dirty="0" smtClean="0">
                <a:cs typeface="+mn-ea"/>
              </a:rPr>
              <a:t>的干扰下系统的误码性能，得出</a:t>
            </a:r>
            <a:r>
              <a:rPr lang="zh-CN" altLang="en-US" sz="2400" b="1" kern="0" dirty="0" smtClean="0">
                <a:solidFill>
                  <a:srgbClr val="FF0000"/>
                </a:solidFill>
                <a:cs typeface="+mn-ea"/>
              </a:rPr>
              <a:t>误码率</a:t>
            </a:r>
            <a:r>
              <a:rPr lang="zh-CN" altLang="en-US" sz="2400" kern="0" dirty="0" smtClean="0">
                <a:cs typeface="+mn-ea"/>
              </a:rPr>
              <a:t>与</a:t>
            </a:r>
            <a:r>
              <a:rPr lang="zh-CN" altLang="en-US" sz="2400" b="1" kern="0" dirty="0" smtClean="0">
                <a:solidFill>
                  <a:srgbClr val="FF0000"/>
                </a:solidFill>
                <a:cs typeface="+mn-ea"/>
              </a:rPr>
              <a:t>信噪比</a:t>
            </a:r>
            <a:r>
              <a:rPr lang="zh-CN" altLang="en-US" sz="2400" kern="0" dirty="0" smtClean="0">
                <a:cs typeface="+mn-ea"/>
              </a:rPr>
              <a:t>之间的数学关系。 </a:t>
            </a:r>
            <a:endParaRPr lang="zh-CN" altLang="en-US" sz="2400" kern="0" dirty="0" smtClean="0">
              <a:cs typeface="+mn-ea"/>
            </a:endParaRPr>
          </a:p>
          <a:p>
            <a:pPr marL="1143000" lvl="2" indent="-228600" algn="l" fontAlgn="base">
              <a:lnSpc>
                <a:spcPct val="120000"/>
              </a:lnSpc>
              <a:spcBef>
                <a:spcPct val="20000"/>
              </a:spcBef>
              <a:buClr>
                <a:schemeClr val="folHlink"/>
              </a:buClr>
              <a:buSzPct val="50000"/>
              <a:buFont typeface="Wingdings" panose="05000000000000000000" pitchFamily="2" charset="2"/>
            </a:pP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3567430"/>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7.2.1</a:t>
            </a:r>
            <a:r>
              <a:rPr lang="zh-CN" altLang="en-US" sz="2800" b="1" dirty="0">
                <a:latin typeface="Times New Roman" panose="02020603050405020304" pitchFamily="18" charset="0"/>
                <a:ea typeface="宋体" panose="02010600030101010101" pitchFamily="2" charset="-122"/>
              </a:rPr>
              <a:t>二进制振幅键控</a:t>
            </a:r>
            <a:r>
              <a:rPr lang="en-US" altLang="zh-CN" sz="2800" b="1" dirty="0">
                <a:latin typeface="Times New Roman" panose="02020603050405020304" pitchFamily="18" charset="0"/>
                <a:ea typeface="宋体" panose="02010600030101010101" pitchFamily="2" charset="-122"/>
              </a:rPr>
              <a:t>(2ASK)</a:t>
            </a:r>
            <a:r>
              <a:rPr lang="zh-CN" altLang="en-US" sz="2800" b="1" dirty="0">
                <a:latin typeface="Times New Roman" panose="02020603050405020304" pitchFamily="18" charset="0"/>
                <a:ea typeface="宋体" panose="02010600030101010101" pitchFamily="2" charset="-122"/>
              </a:rPr>
              <a:t>系统的抗噪声性能</a:t>
            </a:r>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对二进制振幅键控信号可采用包络检波法进行解调，也可以采用同步检测法进行解调。但两种解调器结构形式不同， 因此分析方法也不同。</a:t>
            </a: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同步检测法的系统性能</a:t>
            </a:r>
            <a:endParaRPr lang="zh-CN" altLang="en-US" sz="2400" b="1">
              <a:latin typeface="Times New Roman" panose="02020603050405020304" pitchFamily="18" charset="0"/>
              <a:ea typeface="宋体" panose="02010600030101010101" pitchFamily="2" charset="-122"/>
            </a:endParaRPr>
          </a:p>
          <a:p>
            <a:pPr algn="just">
              <a:lnSpc>
                <a:spcPct val="100000"/>
              </a:lnSpc>
              <a:spcBef>
                <a:spcPct val="50000"/>
              </a:spcBef>
            </a:pPr>
            <a:r>
              <a:rPr lang="zh-CN" altLang="en-US" sz="2400" dirty="0">
                <a:latin typeface="Times New Roman" panose="02020603050405020304" pitchFamily="18" charset="0"/>
                <a:ea typeface="宋体" panose="02010600030101010101" pitchFamily="2" charset="-122"/>
              </a:rPr>
              <a:t>         对</a:t>
            </a:r>
            <a:r>
              <a:rPr lang="en-US" altLang="zh-CN" sz="2400" dirty="0">
                <a:latin typeface="Times New Roman" panose="02020603050405020304" pitchFamily="18" charset="0"/>
                <a:ea typeface="宋体" panose="02010600030101010101" pitchFamily="2" charset="-122"/>
              </a:rPr>
              <a:t>2ASK</a:t>
            </a:r>
            <a:r>
              <a:rPr lang="zh-CN" altLang="en-US" sz="2400" dirty="0">
                <a:latin typeface="Times New Roman" panose="02020603050405020304" pitchFamily="18" charset="0"/>
                <a:ea typeface="宋体" panose="02010600030101010101" pitchFamily="2" charset="-122"/>
              </a:rPr>
              <a:t>系统，同步检测法的系统性能分析模型如图所示。</a:t>
            </a:r>
            <a:endParaRPr lang="zh-CN" altLang="en-US" sz="240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59765" y="4785995"/>
            <a:ext cx="8275955" cy="1346835"/>
          </a:xfrm>
          <a:prstGeom prst="rect">
            <a:avLst/>
          </a:prstGeom>
        </p:spPr>
      </p:pic>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05485" y="1301115"/>
            <a:ext cx="8305800" cy="5515610"/>
          </a:xfrm>
          <a:prstGeom prst="rect">
            <a:avLst/>
          </a:prstGeom>
          <a:noFill/>
          <a:ln w="9525">
            <a:noFill/>
          </a:ln>
        </p:spPr>
        <p:txBody>
          <a:bodyPr wrap="square">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接收端带通滤波器输入合成波形</a:t>
            </a:r>
            <a:r>
              <a:rPr lang="en-US" altLang="zh-CN" sz="2400" err="1">
                <a:latin typeface="Times New Roman" panose="02020603050405020304" pitchFamily="18" charset="0"/>
                <a:ea typeface="宋体" panose="02010600030101010101" pitchFamily="2" charset="-122"/>
                <a:sym typeface="+mn-ea"/>
              </a:rPr>
              <a:t>y</a:t>
            </a:r>
            <a:r>
              <a:rPr lang="en-US" altLang="zh-CN" sz="2400" baseline="-25000" err="1">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为</a:t>
            </a:r>
            <a:endParaRPr lang="zh-CN" altLang="en-US" sz="2400" dirty="0">
              <a:latin typeface="Times New Roman" panose="02020603050405020304" pitchFamily="18" charset="0"/>
              <a:ea typeface="宋体" panose="02010600030101010101" pitchFamily="2" charset="-122"/>
              <a:sym typeface="+mn-ea"/>
            </a:endParaRPr>
          </a:p>
          <a:p>
            <a:pPr>
              <a:lnSpc>
                <a:spcPct val="130000"/>
              </a:lnSpc>
              <a:spcBef>
                <a:spcPct val="50000"/>
              </a:spcBef>
            </a:pPr>
            <a:endParaRPr lang="zh-CN" altLang="en-US" sz="2400" dirty="0">
              <a:latin typeface="Times New Roman" panose="02020603050405020304" pitchFamily="18" charset="0"/>
              <a:ea typeface="宋体" panose="02010600030101010101" pitchFamily="2" charset="-122"/>
              <a:sym typeface="+mn-ea"/>
            </a:endParaRPr>
          </a:p>
          <a:p>
            <a:pPr>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其中</a:t>
            </a:r>
            <a:endParaRPr lang="zh-CN" altLang="en-US" sz="2400" dirty="0">
              <a:latin typeface="Times New Roman" panose="02020603050405020304" pitchFamily="18" charset="0"/>
              <a:ea typeface="宋体" panose="02010600030101010101" pitchFamily="2" charset="-122"/>
              <a:sym typeface="+mn-ea"/>
            </a:endParaRPr>
          </a:p>
          <a:p>
            <a:pPr>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endParaRPr>
          </a:p>
          <a:p>
            <a:pPr>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设接收端带通滤波器具有理想矩形传输特性，恰好使信号完整通过，则带通滤波器的输出波形</a:t>
            </a:r>
            <a:r>
              <a:rPr lang="en-US" altLang="zh-CN" sz="2400" dirty="0">
                <a:latin typeface="Times New Roman" panose="02020603050405020304" pitchFamily="18" charset="0"/>
                <a:ea typeface="宋体" panose="02010600030101010101" pitchFamily="2" charset="-122"/>
                <a:sym typeface="+mn-ea"/>
              </a:rPr>
              <a:t>y(t)</a:t>
            </a:r>
            <a:r>
              <a:rPr lang="zh-CN" altLang="en-US" sz="2400" dirty="0">
                <a:latin typeface="Times New Roman" panose="02020603050405020304" pitchFamily="18" charset="0"/>
                <a:ea typeface="宋体" panose="02010600030101010101" pitchFamily="2" charset="-122"/>
                <a:sym typeface="+mn-ea"/>
              </a:rPr>
              <a:t>为</a:t>
            </a:r>
            <a:endParaRPr lang="zh-CN" altLang="en-US" sz="2400" dirty="0">
              <a:latin typeface="Times New Roman" panose="02020603050405020304" pitchFamily="18" charset="0"/>
              <a:ea typeface="宋体" panose="02010600030101010101" pitchFamily="2" charset="-122"/>
              <a:sym typeface="+mn-ea"/>
            </a:endParaRPr>
          </a:p>
          <a:p>
            <a:pPr>
              <a:lnSpc>
                <a:spcPct val="130000"/>
              </a:lnSpc>
              <a:spcBef>
                <a:spcPct val="50000"/>
              </a:spcBef>
            </a:pPr>
            <a:endParaRPr lang="zh-CN" altLang="en-US" sz="2400" dirty="0">
              <a:latin typeface="Times New Roman" panose="02020603050405020304" pitchFamily="18" charset="0"/>
              <a:ea typeface="宋体" panose="02010600030101010101" pitchFamily="2" charset="-122"/>
            </a:endParaRPr>
          </a:p>
          <a:p>
            <a:pPr>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由第 </a:t>
            </a:r>
            <a:r>
              <a:rPr lang="en-US" altLang="zh-CN" sz="2400" dirty="0">
                <a:latin typeface="Times New Roman" panose="02020603050405020304" pitchFamily="18" charset="0"/>
                <a:ea typeface="宋体" panose="02010600030101010101" pitchFamily="2" charset="-122"/>
                <a:sym typeface="+mn-ea"/>
              </a:rPr>
              <a:t>2 </a:t>
            </a:r>
            <a:r>
              <a:rPr lang="zh-CN" altLang="en-US" sz="2400" dirty="0">
                <a:latin typeface="Times New Roman" panose="02020603050405020304" pitchFamily="18" charset="0"/>
                <a:ea typeface="宋体" panose="02010600030101010101" pitchFamily="2" charset="-122"/>
                <a:sym typeface="+mn-ea"/>
              </a:rPr>
              <a:t>章随机信号分析可知， </a:t>
            </a:r>
            <a:r>
              <a:rPr lang="en-US" altLang="zh-CN" sz="2400" dirty="0">
                <a:latin typeface="Times New Roman" panose="02020603050405020304" pitchFamily="18" charset="0"/>
                <a:ea typeface="宋体" panose="02010600030101010101" pitchFamily="2" charset="-122"/>
                <a:sym typeface="+mn-ea"/>
              </a:rPr>
              <a:t>n(t)</a:t>
            </a:r>
            <a:r>
              <a:rPr lang="zh-CN" altLang="en-US" sz="2400" dirty="0">
                <a:latin typeface="Times New Roman" panose="02020603050405020304" pitchFamily="18" charset="0"/>
                <a:ea typeface="宋体" panose="02010600030101010101" pitchFamily="2" charset="-122"/>
                <a:sym typeface="+mn-ea"/>
              </a:rPr>
              <a:t>为窄带高斯噪声， 其均值为零，方差为</a:t>
            </a:r>
            <a:r>
              <a:rPr lang="en-US" altLang="zh-CN" sz="2400">
                <a:latin typeface="Times New Roman" panose="02020603050405020304" pitchFamily="18" charset="0"/>
                <a:ea typeface="宋体" panose="02010600030101010101" pitchFamily="2" charset="-122"/>
                <a:sym typeface="+mn-ea"/>
              </a:rPr>
              <a:t>σ</a:t>
            </a:r>
            <a:r>
              <a:rPr lang="en-US" altLang="zh-CN" sz="2400" baseline="30000">
                <a:latin typeface="Times New Roman" panose="02020603050405020304" pitchFamily="18" charset="0"/>
                <a:ea typeface="宋体" panose="02010600030101010101" pitchFamily="2" charset="-122"/>
                <a:sym typeface="+mn-ea"/>
              </a:rPr>
              <a:t>2</a:t>
            </a:r>
            <a:r>
              <a:rPr lang="en-US" altLang="zh-CN" sz="2400" baseline="-2500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。且</a:t>
            </a:r>
            <a:r>
              <a:rPr lang="zh-CN" altLang="en-US" sz="2400" err="1">
                <a:latin typeface="Times New Roman" panose="02020603050405020304" pitchFamily="18" charset="0"/>
                <a:ea typeface="宋体" panose="02010600030101010101" pitchFamily="2" charset="-122"/>
                <a:sym typeface="+mn-ea"/>
              </a:rPr>
              <a:t> </a:t>
            </a:r>
            <a:r>
              <a:rPr lang="en-US" altLang="zh-CN" sz="2400" err="1">
                <a:latin typeface="Times New Roman" panose="02020603050405020304" pitchFamily="18" charset="0"/>
                <a:ea typeface="宋体" panose="02010600030101010101" pitchFamily="2" charset="-122"/>
                <a:sym typeface="+mn-ea"/>
              </a:rPr>
              <a:t>n(t)=n</a:t>
            </a:r>
            <a:r>
              <a:rPr lang="en-US" altLang="zh-CN" sz="2400" baseline="-25000" err="1">
                <a:latin typeface="Times New Roman" panose="02020603050405020304" pitchFamily="18" charset="0"/>
                <a:ea typeface="宋体" panose="02010600030101010101" pitchFamily="2" charset="-122"/>
                <a:sym typeface="+mn-ea"/>
              </a:rPr>
              <a:t>c</a:t>
            </a:r>
            <a:r>
              <a:rPr lang="en-US" altLang="zh-CN" sz="2400" err="1">
                <a:latin typeface="Times New Roman" panose="02020603050405020304" pitchFamily="18" charset="0"/>
                <a:ea typeface="宋体" panose="02010600030101010101" pitchFamily="2" charset="-122"/>
                <a:sym typeface="+mn-ea"/>
              </a:rPr>
              <a:t>(t)cos</a:t>
            </a:r>
            <a:r>
              <a:rPr lang="en-US" altLang="zh-CN" sz="2400">
                <a:latin typeface="Times New Roman" panose="02020603050405020304" pitchFamily="18" charset="0"/>
                <a:ea typeface="宋体" panose="02010600030101010101" pitchFamily="2" charset="-122"/>
                <a:sym typeface="+mn-ea"/>
              </a:rPr>
              <a:t>ω</a:t>
            </a:r>
            <a:r>
              <a:rPr lang="en-US" altLang="zh-CN" sz="2400" baseline="-25000">
                <a:latin typeface="Times New Roman" panose="02020603050405020304" pitchFamily="18" charset="0"/>
                <a:ea typeface="宋体" panose="02010600030101010101" pitchFamily="2" charset="-122"/>
                <a:sym typeface="+mn-ea"/>
              </a:rPr>
              <a:t>c</a:t>
            </a:r>
            <a:r>
              <a:rPr lang="en-US" altLang="zh-CN" sz="2400">
                <a:latin typeface="Times New Roman" panose="02020603050405020304" pitchFamily="18" charset="0"/>
                <a:ea typeface="宋体" panose="02010600030101010101" pitchFamily="2" charset="-122"/>
                <a:sym typeface="+mn-ea"/>
              </a:rPr>
              <a:t>t - n</a:t>
            </a:r>
            <a:r>
              <a:rPr lang="en-US" altLang="zh-CN" sz="2400" baseline="-25000">
                <a:latin typeface="Times New Roman" panose="02020603050405020304" pitchFamily="18" charset="0"/>
                <a:ea typeface="宋体" panose="02010600030101010101" pitchFamily="2" charset="-122"/>
                <a:sym typeface="+mn-ea"/>
              </a:rPr>
              <a:t>s</a:t>
            </a:r>
            <a:r>
              <a:rPr lang="en-US" altLang="zh-CN" sz="2400">
                <a:latin typeface="Times New Roman" panose="02020603050405020304" pitchFamily="18" charset="0"/>
                <a:ea typeface="宋体" panose="02010600030101010101" pitchFamily="2" charset="-122"/>
                <a:sym typeface="+mn-ea"/>
              </a:rPr>
              <a:t>(t) sinω</a:t>
            </a:r>
            <a:r>
              <a:rPr lang="en-US" altLang="zh-CN" sz="2400" baseline="-25000">
                <a:latin typeface="Times New Roman" panose="02020603050405020304" pitchFamily="18" charset="0"/>
                <a:ea typeface="宋体" panose="02010600030101010101" pitchFamily="2" charset="-122"/>
                <a:sym typeface="+mn-ea"/>
              </a:rPr>
              <a:t>c</a:t>
            </a:r>
            <a:r>
              <a:rPr lang="en-US" altLang="zh-CN" sz="2400">
                <a:latin typeface="Times New Roman" panose="02020603050405020304" pitchFamily="18" charset="0"/>
                <a:ea typeface="宋体" panose="02010600030101010101" pitchFamily="2" charset="-122"/>
                <a:sym typeface="+mn-ea"/>
              </a:rPr>
              <a:t>t </a:t>
            </a:r>
            <a:endParaRPr lang="zh-CN" altLang="en-US" sz="2400" dirty="0">
              <a:latin typeface="Times New Roman" panose="02020603050405020304" pitchFamily="18" charset="0"/>
              <a:ea typeface="宋体" panose="02010600030101010101" pitchFamily="2" charset="-122"/>
              <a:sym typeface="+mn-ea"/>
            </a:endParaRPr>
          </a:p>
        </p:txBody>
      </p:sp>
      <p:sp>
        <p:nvSpPr>
          <p:cNvPr id="46085" name="文本框 46084"/>
          <p:cNvSpPr txBox="1"/>
          <p:nvPr/>
        </p:nvSpPr>
        <p:spPr>
          <a:xfrm>
            <a:off x="1988820" y="3302000"/>
            <a:ext cx="1219200" cy="368300"/>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宋体" panose="02010600030101010101" pitchFamily="2" charset="-122"/>
              </a:rPr>
              <a:t>s</a:t>
            </a:r>
            <a:r>
              <a:rPr lang="en-US" altLang="zh-CN" baseline="-25000">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(t)=</a:t>
            </a:r>
            <a:endParaRPr lang="en-US" altLang="zh-CN">
              <a:latin typeface="Times New Roman" panose="02020603050405020304" pitchFamily="18" charset="0"/>
              <a:ea typeface="宋体" panose="02010600030101010101" pitchFamily="2" charset="-122"/>
            </a:endParaRPr>
          </a:p>
        </p:txBody>
      </p:sp>
      <p:sp>
        <p:nvSpPr>
          <p:cNvPr id="2" name="左大括号 1"/>
          <p:cNvSpPr/>
          <p:nvPr/>
        </p:nvSpPr>
        <p:spPr>
          <a:xfrm>
            <a:off x="2729230" y="3083560"/>
            <a:ext cx="76200" cy="805180"/>
          </a:xfrm>
          <a:prstGeom prst="leftBrace">
            <a:avLst>
              <a:gd name="adj1" fmla="val 12500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6086" name="文本框 46085"/>
          <p:cNvSpPr txBox="1"/>
          <p:nvPr/>
        </p:nvSpPr>
        <p:spPr>
          <a:xfrm>
            <a:off x="2948305" y="3083560"/>
            <a:ext cx="2246630" cy="783590"/>
          </a:xfrm>
          <a:prstGeom prst="rect">
            <a:avLst/>
          </a:prstGeom>
          <a:noFill/>
          <a:ln w="9525">
            <a:noFill/>
          </a:ln>
        </p:spPr>
        <p:txBody>
          <a:bodyPr wrap="square">
            <a:spAutoFit/>
          </a:bodyPr>
          <a:p>
            <a:pPr>
              <a:spcBef>
                <a:spcPct val="50000"/>
              </a:spcBef>
            </a:pPr>
            <a:r>
              <a:rPr lang="en-US" altLang="zh-CN" err="1">
                <a:ea typeface="宋体" panose="02010600030101010101" pitchFamily="2" charset="-122"/>
                <a:cs typeface="+mn-lt"/>
              </a:rPr>
              <a:t>a cosω</a:t>
            </a:r>
            <a:r>
              <a:rPr lang="en-US" altLang="zh-CN" baseline="-25000" err="1">
                <a:ea typeface="宋体" panose="02010600030101010101" pitchFamily="2" charset="-122"/>
                <a:cs typeface="+mn-lt"/>
              </a:rPr>
              <a:t>c</a:t>
            </a:r>
            <a:r>
              <a:rPr lang="en-US" altLang="zh-CN" err="1">
                <a:ea typeface="宋体" panose="02010600030101010101" pitchFamily="2" charset="-122"/>
                <a:cs typeface="+mn-lt"/>
              </a:rPr>
              <a:t>t </a:t>
            </a:r>
            <a:r>
              <a:rPr lang="en-US" altLang="zh-CN" err="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0&lt;t&lt;T</a:t>
            </a:r>
            <a:r>
              <a:rPr lang="en-US" altLang="zh-CN" baseline="-25000">
                <a:latin typeface="Times New Roman" panose="02020603050405020304" pitchFamily="18" charset="0"/>
                <a:ea typeface="宋体" panose="02010600030101010101" pitchFamily="2" charset="-122"/>
              </a:rPr>
              <a:t>s</a:t>
            </a:r>
            <a:endParaRPr lang="en-US" altLang="zh-CN" baseline="-2500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0                        </a:t>
            </a:r>
            <a:r>
              <a:rPr lang="zh-CN" altLang="en-US" dirty="0">
                <a:latin typeface="Times New Roman" panose="02020603050405020304" pitchFamily="18" charset="0"/>
                <a:ea typeface="宋体" panose="02010600030101010101" pitchFamily="2" charset="-122"/>
              </a:rPr>
              <a:t>其他</a:t>
            </a:r>
            <a:endParaRPr lang="zh-CN" altLang="en-US" dirty="0">
              <a:latin typeface="Times New Roman" panose="02020603050405020304" pitchFamily="18" charset="0"/>
              <a:ea typeface="宋体" panose="02010600030101010101" pitchFamily="2" charset="-122"/>
            </a:endParaRPr>
          </a:p>
        </p:txBody>
      </p:sp>
      <p:sp>
        <p:nvSpPr>
          <p:cNvPr id="46088" name="文本框 46087"/>
          <p:cNvSpPr txBox="1"/>
          <p:nvPr/>
        </p:nvSpPr>
        <p:spPr>
          <a:xfrm>
            <a:off x="1981835" y="2191385"/>
            <a:ext cx="802640" cy="423545"/>
          </a:xfrm>
          <a:prstGeom prst="rect">
            <a:avLst/>
          </a:prstGeom>
          <a:noFill/>
          <a:ln w="9525">
            <a:noFill/>
          </a:ln>
        </p:spPr>
        <p:txBody>
          <a:bodyPr wrap="square">
            <a:spAutoFit/>
          </a:bodyPr>
          <a:p>
            <a:pPr algn="just">
              <a:lnSpc>
                <a:spcPct val="120000"/>
              </a:lnSpc>
              <a:spcBef>
                <a:spcPct val="50000"/>
              </a:spcBef>
            </a:pPr>
            <a:r>
              <a:rPr lang="en-US" altLang="zh-CN" err="1">
                <a:latin typeface="Times New Roman" panose="02020603050405020304" pitchFamily="18" charset="0"/>
                <a:ea typeface="宋体" panose="02010600030101010101" pitchFamily="2" charset="-122"/>
              </a:rPr>
              <a:t>y</a:t>
            </a:r>
            <a:r>
              <a:rPr lang="en-US" altLang="zh-CN" baseline="-25000" err="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(t)= </a:t>
            </a:r>
            <a:endParaRPr lang="en-US" altLang="zh-CN">
              <a:latin typeface="Times New Roman" panose="02020603050405020304" pitchFamily="18" charset="0"/>
              <a:ea typeface="宋体" panose="02010600030101010101" pitchFamily="2" charset="-122"/>
            </a:endParaRPr>
          </a:p>
        </p:txBody>
      </p:sp>
      <p:sp>
        <p:nvSpPr>
          <p:cNvPr id="3" name="左大括号 2"/>
          <p:cNvSpPr/>
          <p:nvPr/>
        </p:nvSpPr>
        <p:spPr>
          <a:xfrm>
            <a:off x="2733040" y="2000250"/>
            <a:ext cx="76200" cy="805180"/>
          </a:xfrm>
          <a:prstGeom prst="leftBrace">
            <a:avLst>
              <a:gd name="adj1" fmla="val 12500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6089" name="文本框 46088"/>
          <p:cNvSpPr txBox="1"/>
          <p:nvPr/>
        </p:nvSpPr>
        <p:spPr>
          <a:xfrm>
            <a:off x="2992755" y="2000250"/>
            <a:ext cx="3181985" cy="783590"/>
          </a:xfrm>
          <a:prstGeom prst="rect">
            <a:avLst/>
          </a:prstGeom>
          <a:noFill/>
          <a:ln w="9525">
            <a:noFill/>
          </a:ln>
        </p:spPr>
        <p:txBody>
          <a:bodyPr wrap="square">
            <a:spAutoFit/>
          </a:bodyPr>
          <a:p>
            <a:pPr algn="just">
              <a:spcBef>
                <a:spcPct val="50000"/>
              </a:spcBef>
            </a:pPr>
            <a:r>
              <a:rPr lang="en-US" altLang="zh-CN">
                <a:latin typeface="Times New Roman" panose="02020603050405020304" pitchFamily="18" charset="0"/>
                <a:ea typeface="宋体" panose="02010600030101010101" pitchFamily="2" charset="-122"/>
                <a:sym typeface="+mn-ea"/>
              </a:rPr>
              <a:t>s</a:t>
            </a:r>
            <a:r>
              <a:rPr lang="en-US" altLang="zh-CN" baseline="-25000">
                <a:latin typeface="Times New Roman" panose="02020603050405020304" pitchFamily="18" charset="0"/>
                <a:ea typeface="宋体" panose="02010600030101010101" pitchFamily="2" charset="-122"/>
                <a:sym typeface="+mn-ea"/>
              </a:rPr>
              <a:t>T</a:t>
            </a:r>
            <a:r>
              <a:rPr lang="en-US" altLang="zh-CN">
                <a:latin typeface="Times New Roman" panose="02020603050405020304" pitchFamily="18" charset="0"/>
                <a:ea typeface="宋体" panose="02010600030101010101" pitchFamily="2" charset="-122"/>
                <a:sym typeface="+mn-ea"/>
              </a:rPr>
              <a:t>(t)</a:t>
            </a:r>
            <a:r>
              <a:rPr lang="en-US" altLang="zh-CN" err="1">
                <a:latin typeface="Times New Roman" panose="02020603050405020304" pitchFamily="18" charset="0"/>
                <a:ea typeface="宋体" panose="02010600030101010101" pitchFamily="2" charset="-122"/>
              </a:rPr>
              <a:t>+n</a:t>
            </a:r>
            <a:r>
              <a:rPr lang="en-US" altLang="zh-CN" baseline="-2500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(t),      </a:t>
            </a:r>
            <a:r>
              <a:rPr lang="zh-CN" altLang="en-US" dirty="0">
                <a:latin typeface="Times New Roman" panose="02020603050405020304" pitchFamily="18" charset="0"/>
                <a:ea typeface="宋体" panose="02010600030101010101" pitchFamily="2" charset="-122"/>
              </a:rPr>
              <a:t>发送“</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符号</a:t>
            </a:r>
            <a:endParaRPr lang="zh-CN" altLang="en-US" dirty="0">
              <a:latin typeface="Times New Roman" panose="02020603050405020304" pitchFamily="18" charset="0"/>
              <a:ea typeface="宋体" panose="02010600030101010101" pitchFamily="2" charset="-122"/>
            </a:endParaRPr>
          </a:p>
          <a:p>
            <a:pPr>
              <a:spcBef>
                <a:spcPct val="50000"/>
              </a:spcBef>
            </a:pPr>
            <a:r>
              <a:rPr lang="en-US" altLang="zh-CN" err="1">
                <a:latin typeface="Times New Roman" panose="02020603050405020304" pitchFamily="18" charset="0"/>
                <a:ea typeface="宋体" panose="02010600030101010101" pitchFamily="2" charset="-122"/>
              </a:rPr>
              <a:t>n</a:t>
            </a:r>
            <a:r>
              <a:rPr lang="en-US" altLang="zh-CN" baseline="-2500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(t),               </a:t>
            </a:r>
            <a:r>
              <a:rPr lang="zh-CN" altLang="en-US" dirty="0">
                <a:latin typeface="Times New Roman" panose="02020603050405020304" pitchFamily="18" charset="0"/>
                <a:ea typeface="宋体" panose="02010600030101010101" pitchFamily="2" charset="-122"/>
              </a:rPr>
              <a:t>发送“</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符号 </a:t>
            </a:r>
            <a:endParaRPr lang="zh-CN" altLang="en-US">
              <a:latin typeface="Times New Roman" panose="02020603050405020304" pitchFamily="18" charset="0"/>
              <a:ea typeface="宋体" panose="02010600030101010101" pitchFamily="2" charset="-122"/>
            </a:endParaRPr>
          </a:p>
        </p:txBody>
      </p:sp>
      <p:sp>
        <p:nvSpPr>
          <p:cNvPr id="4" name="文本框 3"/>
          <p:cNvSpPr txBox="1"/>
          <p:nvPr/>
        </p:nvSpPr>
        <p:spPr>
          <a:xfrm>
            <a:off x="2053590" y="5100955"/>
            <a:ext cx="802640" cy="423545"/>
          </a:xfrm>
          <a:prstGeom prst="rect">
            <a:avLst/>
          </a:prstGeom>
          <a:noFill/>
          <a:ln w="9525">
            <a:noFill/>
          </a:ln>
        </p:spPr>
        <p:txBody>
          <a:bodyPr wrap="square">
            <a:spAutoFit/>
          </a:bodyPr>
          <a:p>
            <a:pPr algn="just">
              <a:lnSpc>
                <a:spcPct val="120000"/>
              </a:lnSpc>
              <a:spcBef>
                <a:spcPct val="50000"/>
              </a:spcBef>
            </a:pPr>
            <a:r>
              <a:rPr lang="en-US" altLang="zh-CN" err="1">
                <a:latin typeface="Times New Roman" panose="02020603050405020304" pitchFamily="18" charset="0"/>
                <a:ea typeface="宋体" panose="02010600030101010101" pitchFamily="2" charset="-122"/>
              </a:rPr>
              <a:t>y</a:t>
            </a:r>
            <a:r>
              <a:rPr lang="en-US" altLang="zh-CN">
                <a:latin typeface="Times New Roman" panose="02020603050405020304" pitchFamily="18" charset="0"/>
                <a:ea typeface="宋体" panose="02010600030101010101" pitchFamily="2" charset="-122"/>
              </a:rPr>
              <a:t>(t)= </a:t>
            </a:r>
            <a:endParaRPr lang="en-US" altLang="zh-CN">
              <a:latin typeface="Times New Roman" panose="02020603050405020304" pitchFamily="18" charset="0"/>
              <a:ea typeface="宋体" panose="02010600030101010101" pitchFamily="2" charset="-122"/>
            </a:endParaRPr>
          </a:p>
        </p:txBody>
      </p:sp>
      <p:sp>
        <p:nvSpPr>
          <p:cNvPr id="5" name="左大括号 4"/>
          <p:cNvSpPr/>
          <p:nvPr/>
        </p:nvSpPr>
        <p:spPr>
          <a:xfrm>
            <a:off x="2805430" y="4909820"/>
            <a:ext cx="76200" cy="805180"/>
          </a:xfrm>
          <a:prstGeom prst="leftBrace">
            <a:avLst>
              <a:gd name="adj1" fmla="val 12500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6" name="文本框 5"/>
          <p:cNvSpPr txBox="1"/>
          <p:nvPr/>
        </p:nvSpPr>
        <p:spPr>
          <a:xfrm>
            <a:off x="3071495" y="4909820"/>
            <a:ext cx="3181985" cy="783590"/>
          </a:xfrm>
          <a:prstGeom prst="rect">
            <a:avLst/>
          </a:prstGeom>
          <a:noFill/>
          <a:ln w="9525">
            <a:noFill/>
          </a:ln>
        </p:spPr>
        <p:txBody>
          <a:bodyPr wrap="square">
            <a:spAutoFit/>
          </a:bodyPr>
          <a:p>
            <a:pPr algn="just">
              <a:spcBef>
                <a:spcPct val="50000"/>
              </a:spcBef>
            </a:pPr>
            <a:r>
              <a:rPr lang="en-US" altLang="zh-CN">
                <a:latin typeface="Times New Roman" panose="02020603050405020304" pitchFamily="18" charset="0"/>
                <a:ea typeface="宋体" panose="02010600030101010101" pitchFamily="2" charset="-122"/>
                <a:sym typeface="+mn-ea"/>
              </a:rPr>
              <a:t>s</a:t>
            </a:r>
            <a:r>
              <a:rPr lang="en-US" altLang="zh-CN" baseline="-25000">
                <a:latin typeface="Times New Roman" panose="02020603050405020304" pitchFamily="18" charset="0"/>
                <a:ea typeface="宋体" panose="02010600030101010101" pitchFamily="2" charset="-122"/>
                <a:sym typeface="+mn-ea"/>
              </a:rPr>
              <a:t>T</a:t>
            </a:r>
            <a:r>
              <a:rPr lang="en-US" altLang="zh-CN">
                <a:latin typeface="Times New Roman" panose="02020603050405020304" pitchFamily="18" charset="0"/>
                <a:ea typeface="宋体" panose="02010600030101010101" pitchFamily="2" charset="-122"/>
                <a:sym typeface="+mn-ea"/>
              </a:rPr>
              <a:t>(t)</a:t>
            </a:r>
            <a:r>
              <a:rPr lang="en-US" altLang="zh-CN" err="1">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(t),      </a:t>
            </a:r>
            <a:r>
              <a:rPr lang="zh-CN" altLang="en-US" dirty="0">
                <a:latin typeface="Times New Roman" panose="02020603050405020304" pitchFamily="18" charset="0"/>
                <a:ea typeface="宋体" panose="02010600030101010101" pitchFamily="2" charset="-122"/>
              </a:rPr>
              <a:t>发送“</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符号</a:t>
            </a:r>
            <a:endParaRPr lang="zh-CN" altLang="en-US" dirty="0">
              <a:latin typeface="Times New Roman" panose="02020603050405020304" pitchFamily="18" charset="0"/>
              <a:ea typeface="宋体" panose="02010600030101010101" pitchFamily="2" charset="-122"/>
            </a:endParaRPr>
          </a:p>
          <a:p>
            <a:pPr>
              <a:spcBef>
                <a:spcPct val="50000"/>
              </a:spcBef>
            </a:pPr>
            <a:r>
              <a:rPr lang="en-US" altLang="zh-CN" err="1">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(t),               </a:t>
            </a:r>
            <a:r>
              <a:rPr lang="zh-CN" altLang="en-US" dirty="0">
                <a:latin typeface="Times New Roman" panose="02020603050405020304" pitchFamily="18" charset="0"/>
                <a:ea typeface="宋体" panose="02010600030101010101" pitchFamily="2" charset="-122"/>
              </a:rPr>
              <a:t>发送“</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符号 </a:t>
            </a:r>
            <a:endParaRPr lang="zh-CN" altLang="en-US">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文本框 49155"/>
          <p:cNvSpPr txBox="1"/>
          <p:nvPr/>
        </p:nvSpPr>
        <p:spPr>
          <a:xfrm>
            <a:off x="885825" y="1379855"/>
            <a:ext cx="8153400" cy="2676525"/>
          </a:xfrm>
          <a:prstGeom prst="rect">
            <a:avLst/>
          </a:prstGeom>
          <a:noFill/>
          <a:ln w="9525">
            <a:noFill/>
          </a:ln>
        </p:spPr>
        <p:txBody>
          <a:bodyPr wrap="square">
            <a:spAutoFit/>
          </a:bodyPr>
          <a:p>
            <a:pPr algn="just">
              <a:spcBef>
                <a:spcPct val="50000"/>
              </a:spcBef>
            </a:pPr>
            <a:r>
              <a:rPr lang="zh-CN" altLang="en-US" sz="2400" dirty="0">
                <a:ea typeface="宋体" panose="02010600030101010101" pitchFamily="2" charset="-122"/>
                <a:cs typeface="+mn-lt"/>
              </a:rPr>
              <a:t>于是输出波形</a:t>
            </a:r>
            <a:r>
              <a:rPr lang="en-US" altLang="zh-CN" sz="2400" dirty="0">
                <a:ea typeface="宋体" panose="02010600030101010101" pitchFamily="2" charset="-122"/>
                <a:cs typeface="+mn-lt"/>
              </a:rPr>
              <a:t>y(t)</a:t>
            </a:r>
            <a:r>
              <a:rPr lang="zh-CN" altLang="en-US" sz="2400" dirty="0">
                <a:ea typeface="宋体" panose="02010600030101010101" pitchFamily="2" charset="-122"/>
                <a:cs typeface="+mn-lt"/>
              </a:rPr>
              <a:t>可表示为</a:t>
            </a:r>
            <a:endParaRPr lang="zh-CN" altLang="en-US" sz="2400" dirty="0">
              <a:ea typeface="宋体" panose="02010600030101010101" pitchFamily="2" charset="-122"/>
              <a:cs typeface="+mn-lt"/>
            </a:endParaRPr>
          </a:p>
          <a:p>
            <a:pPr algn="just">
              <a:spcBef>
                <a:spcPct val="50000"/>
              </a:spcBef>
            </a:pPr>
            <a:r>
              <a:rPr lang="zh-CN" altLang="en-US" sz="2400" dirty="0">
                <a:ea typeface="宋体" panose="02010600030101010101" pitchFamily="2" charset="-122"/>
                <a:cs typeface="+mn-lt"/>
              </a:rPr>
              <a:t></a:t>
            </a:r>
            <a:r>
              <a:rPr lang="en-US" altLang="zh-CN" sz="2400" err="1">
                <a:ea typeface="宋体" panose="02010600030101010101" pitchFamily="2" charset="-122"/>
                <a:cs typeface="+mn-lt"/>
              </a:rPr>
              <a:t>y(t)=      a cos</a:t>
            </a:r>
            <a:r>
              <a:rPr lang="en-US" altLang="zh-CN" sz="2400">
                <a:ea typeface="宋体" panose="02010600030101010101" pitchFamily="2" charset="-122"/>
                <a:cs typeface="+mn-lt"/>
              </a:rPr>
              <a:t>ω</a:t>
            </a:r>
            <a:r>
              <a:rPr lang="en-US" altLang="zh-CN" sz="2400" baseline="-25000">
                <a:ea typeface="宋体" panose="02010600030101010101" pitchFamily="2" charset="-122"/>
                <a:cs typeface="+mn-lt"/>
              </a:rPr>
              <a:t>c</a:t>
            </a:r>
            <a:r>
              <a:rPr lang="en-US" altLang="zh-CN" sz="2400" err="1">
                <a:ea typeface="宋体" panose="02010600030101010101" pitchFamily="2" charset="-122"/>
                <a:cs typeface="+mn-lt"/>
              </a:rPr>
              <a:t>t + 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(t) cos</a:t>
            </a:r>
            <a:r>
              <a:rPr lang="en-US" altLang="zh-CN" sz="2400">
                <a:ea typeface="宋体" panose="02010600030101010101" pitchFamily="2" charset="-122"/>
                <a:cs typeface="+mn-lt"/>
              </a:rPr>
              <a:t>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 - n</a:t>
            </a:r>
            <a:r>
              <a:rPr lang="en-US" altLang="zh-CN" sz="2400" baseline="-25000">
                <a:ea typeface="宋体" panose="02010600030101010101" pitchFamily="2" charset="-122"/>
                <a:cs typeface="+mn-lt"/>
              </a:rPr>
              <a:t>s</a:t>
            </a:r>
            <a:r>
              <a:rPr lang="en-US" altLang="zh-CN" sz="2400">
                <a:ea typeface="宋体" panose="02010600030101010101" pitchFamily="2" charset="-122"/>
                <a:cs typeface="+mn-lt"/>
              </a:rPr>
              <a:t>(t) sinω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a:t>
            </a:r>
            <a:endParaRPr lang="zh-CN" altLang="en-US" sz="2400">
              <a:ea typeface="宋体" panose="02010600030101010101" pitchFamily="2" charset="-122"/>
              <a:cs typeface="+mn-lt"/>
            </a:endParaRPr>
          </a:p>
          <a:p>
            <a:pPr algn="just">
              <a:spcBef>
                <a:spcPct val="50000"/>
              </a:spcBef>
            </a:pPr>
            <a:r>
              <a:rPr lang="zh-CN" altLang="en-US" sz="2400" err="1">
                <a:ea typeface="宋体" panose="02010600030101010101" pitchFamily="2" charset="-122"/>
                <a:cs typeface="+mn-lt"/>
              </a:rPr>
              <a:t>                       </a:t>
            </a:r>
            <a:r>
              <a:rPr lang="en-US" altLang="zh-CN" sz="2400" err="1">
                <a:ea typeface="宋体" panose="02010600030101010101" pitchFamily="2" charset="-122"/>
                <a:cs typeface="+mn-lt"/>
              </a:rPr>
              <a:t>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(t)cos</a:t>
            </a:r>
            <a:r>
              <a:rPr lang="en-US" altLang="zh-CN" sz="2400">
                <a:ea typeface="宋体" panose="02010600030101010101" pitchFamily="2" charset="-122"/>
                <a:cs typeface="+mn-lt"/>
              </a:rPr>
              <a:t>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t-n</a:t>
            </a:r>
            <a:r>
              <a:rPr lang="en-US" altLang="zh-CN" sz="2400" baseline="-25000">
                <a:ea typeface="宋体" panose="02010600030101010101" pitchFamily="2" charset="-122"/>
                <a:cs typeface="+mn-lt"/>
              </a:rPr>
              <a:t>s</a:t>
            </a:r>
            <a:r>
              <a:rPr lang="en-US" altLang="zh-CN" sz="2400">
                <a:ea typeface="宋体" panose="02010600030101010101" pitchFamily="2" charset="-122"/>
                <a:cs typeface="+mn-lt"/>
              </a:rPr>
              <a:t>(t) sinω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a:t>
            </a:r>
            <a:endParaRPr lang="zh-CN" altLang="en-US" sz="2400">
              <a:ea typeface="宋体" panose="02010600030101010101" pitchFamily="2" charset="-122"/>
              <a:cs typeface="+mn-lt"/>
            </a:endParaRPr>
          </a:p>
          <a:p>
            <a:pPr algn="just">
              <a:spcBef>
                <a:spcPct val="50000"/>
              </a:spcBef>
            </a:pPr>
            <a:r>
              <a:rPr lang="zh-CN" altLang="en-US" sz="2400" err="1">
                <a:ea typeface="宋体" panose="02010600030101010101" pitchFamily="2" charset="-122"/>
                <a:cs typeface="+mn-lt"/>
              </a:rPr>
              <a:t>             </a:t>
            </a:r>
            <a:r>
              <a:rPr lang="en-US" altLang="zh-CN" sz="2400" err="1">
                <a:ea typeface="宋体" panose="02010600030101010101" pitchFamily="2" charset="-122"/>
                <a:cs typeface="+mn-lt"/>
              </a:rPr>
              <a:t>=      </a:t>
            </a:r>
            <a:r>
              <a:rPr lang="zh-CN" altLang="en-US" sz="2400" err="1">
                <a:ea typeface="宋体" panose="02010600030101010101" pitchFamily="2" charset="-122"/>
                <a:cs typeface="+mn-lt"/>
              </a:rPr>
              <a:t>［</a:t>
            </a:r>
            <a:r>
              <a:rPr lang="en-US" altLang="zh-CN" sz="2400" err="1">
                <a:ea typeface="宋体" panose="02010600030101010101" pitchFamily="2" charset="-122"/>
                <a:cs typeface="+mn-lt"/>
              </a:rPr>
              <a:t>a+n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(t)</a:t>
            </a:r>
            <a:r>
              <a:rPr lang="zh-CN" altLang="en-US" sz="2400" err="1">
                <a:ea typeface="宋体" panose="02010600030101010101" pitchFamily="2" charset="-122"/>
                <a:cs typeface="+mn-lt"/>
              </a:rPr>
              <a:t>］</a:t>
            </a:r>
            <a:r>
              <a:rPr lang="en-US" altLang="zh-CN" sz="2400" err="1">
                <a:ea typeface="宋体" panose="02010600030101010101" pitchFamily="2" charset="-122"/>
                <a:cs typeface="+mn-lt"/>
              </a:rPr>
              <a:t>cos</a:t>
            </a:r>
            <a:r>
              <a:rPr lang="en-US" altLang="zh-CN" sz="2400">
                <a:ea typeface="宋体" panose="02010600030101010101" pitchFamily="2" charset="-122"/>
                <a:cs typeface="+mn-lt"/>
              </a:rPr>
              <a:t>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 - n</a:t>
            </a:r>
            <a:r>
              <a:rPr lang="en-US" altLang="zh-CN" sz="2400" baseline="-25000">
                <a:ea typeface="宋体" panose="02010600030101010101" pitchFamily="2" charset="-122"/>
                <a:cs typeface="+mn-lt"/>
              </a:rPr>
              <a:t>s</a:t>
            </a:r>
            <a:r>
              <a:rPr lang="en-US" altLang="zh-CN" sz="2400">
                <a:ea typeface="宋体" panose="02010600030101010101" pitchFamily="2" charset="-122"/>
                <a:cs typeface="+mn-lt"/>
              </a:rPr>
              <a:t>(t) sinω</a:t>
            </a:r>
            <a:r>
              <a:rPr lang="en-US" altLang="zh-CN" sz="2400" baseline="-25000">
                <a:ea typeface="宋体" panose="02010600030101010101" pitchFamily="2" charset="-122"/>
                <a:cs typeface="+mn-lt"/>
              </a:rPr>
              <a:t>c</a:t>
            </a:r>
            <a:r>
              <a:rPr lang="en-US" altLang="zh-CN" sz="2400" dirty="0">
                <a:ea typeface="宋体" panose="02010600030101010101" pitchFamily="2" charset="-122"/>
                <a:cs typeface="+mn-lt"/>
              </a:rPr>
              <a:t>t    </a:t>
            </a:r>
            <a:r>
              <a:rPr lang="zh-CN" altLang="en-US" sz="2400" dirty="0">
                <a:ea typeface="宋体" panose="02010600030101010101" pitchFamily="2" charset="-122"/>
                <a:cs typeface="+mn-lt"/>
              </a:rPr>
              <a:t>发送“</a:t>
            </a:r>
            <a:r>
              <a:rPr lang="en-US" altLang="zh-CN" sz="2400" dirty="0">
                <a:ea typeface="宋体" panose="02010600030101010101" pitchFamily="2" charset="-122"/>
                <a:cs typeface="+mn-lt"/>
              </a:rPr>
              <a:t>1”</a:t>
            </a:r>
            <a:r>
              <a:rPr lang="zh-CN" altLang="en-US" sz="2400" dirty="0">
                <a:ea typeface="宋体" panose="02010600030101010101" pitchFamily="2" charset="-122"/>
                <a:cs typeface="+mn-lt"/>
              </a:rPr>
              <a:t>符号</a:t>
            </a:r>
            <a:endParaRPr lang="zh-CN" altLang="en-US" sz="2400" dirty="0">
              <a:ea typeface="宋体" panose="02010600030101010101" pitchFamily="2" charset="-122"/>
              <a:cs typeface="+mn-lt"/>
            </a:endParaRPr>
          </a:p>
          <a:p>
            <a:pPr algn="just">
              <a:spcBef>
                <a:spcPct val="50000"/>
              </a:spcBef>
            </a:pPr>
            <a:r>
              <a:rPr lang="zh-CN" altLang="en-US" sz="2400" err="1">
                <a:ea typeface="宋体" panose="02010600030101010101" pitchFamily="2" charset="-122"/>
                <a:cs typeface="+mn-lt"/>
              </a:rPr>
              <a:t>                        </a:t>
            </a:r>
            <a:r>
              <a:rPr lang="en-US" altLang="zh-CN" sz="2400" err="1">
                <a:ea typeface="宋体" panose="02010600030101010101" pitchFamily="2" charset="-122"/>
                <a:cs typeface="+mn-lt"/>
              </a:rPr>
              <a:t>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(t) cos</a:t>
            </a:r>
            <a:r>
              <a:rPr lang="en-US" altLang="zh-CN" sz="2400">
                <a:ea typeface="宋体" panose="02010600030101010101" pitchFamily="2" charset="-122"/>
                <a:cs typeface="+mn-lt"/>
              </a:rPr>
              <a:t>ω</a:t>
            </a:r>
            <a:r>
              <a:rPr lang="en-US" altLang="zh-CN" sz="2400" baseline="-25000">
                <a:ea typeface="宋体" panose="02010600030101010101" pitchFamily="2" charset="-122"/>
                <a:cs typeface="+mn-lt"/>
              </a:rPr>
              <a:t>c</a:t>
            </a:r>
            <a:r>
              <a:rPr lang="en-US" altLang="zh-CN" sz="2400">
                <a:ea typeface="宋体" panose="02010600030101010101" pitchFamily="2" charset="-122"/>
                <a:cs typeface="+mn-lt"/>
              </a:rPr>
              <a:t>t - n</a:t>
            </a:r>
            <a:r>
              <a:rPr lang="en-US" altLang="zh-CN" sz="2400" baseline="-25000">
                <a:ea typeface="宋体" panose="02010600030101010101" pitchFamily="2" charset="-122"/>
                <a:cs typeface="+mn-lt"/>
              </a:rPr>
              <a:t>s</a:t>
            </a:r>
            <a:r>
              <a:rPr lang="en-US" altLang="zh-CN" sz="2400">
                <a:ea typeface="宋体" panose="02010600030101010101" pitchFamily="2" charset="-122"/>
                <a:cs typeface="+mn-lt"/>
              </a:rPr>
              <a:t>(t) sinω</a:t>
            </a:r>
            <a:r>
              <a:rPr lang="en-US" altLang="zh-CN" sz="2400" baseline="-25000">
                <a:ea typeface="宋体" panose="02010600030101010101" pitchFamily="2" charset="-122"/>
                <a:cs typeface="+mn-lt"/>
              </a:rPr>
              <a:t>c</a:t>
            </a:r>
            <a:r>
              <a:rPr lang="en-US" altLang="zh-CN" sz="2400" dirty="0">
                <a:ea typeface="宋体" panose="02010600030101010101" pitchFamily="2" charset="-122"/>
                <a:cs typeface="+mn-lt"/>
              </a:rPr>
              <a:t>t             </a:t>
            </a:r>
            <a:r>
              <a:rPr lang="zh-CN" altLang="en-US" sz="2400" dirty="0">
                <a:ea typeface="宋体" panose="02010600030101010101" pitchFamily="2" charset="-122"/>
                <a:cs typeface="+mn-lt"/>
              </a:rPr>
              <a:t>发送“</a:t>
            </a:r>
            <a:r>
              <a:rPr lang="en-US" altLang="zh-CN" sz="2400" dirty="0">
                <a:ea typeface="宋体" panose="02010600030101010101" pitchFamily="2" charset="-122"/>
                <a:cs typeface="+mn-lt"/>
              </a:rPr>
              <a:t>0”</a:t>
            </a:r>
            <a:r>
              <a:rPr lang="zh-CN" altLang="en-US" sz="2400" dirty="0">
                <a:ea typeface="宋体" panose="02010600030101010101" pitchFamily="2" charset="-122"/>
                <a:cs typeface="+mn-lt"/>
              </a:rPr>
              <a:t>符号</a:t>
            </a:r>
            <a:endParaRPr lang="zh-CN" altLang="en-US" sz="2400">
              <a:ea typeface="宋体" panose="02010600030101010101" pitchFamily="2" charset="-122"/>
              <a:cs typeface="+mn-lt"/>
            </a:endParaRPr>
          </a:p>
        </p:txBody>
      </p:sp>
      <p:sp>
        <p:nvSpPr>
          <p:cNvPr id="49157" name="左大括号 49156"/>
          <p:cNvSpPr/>
          <p:nvPr/>
        </p:nvSpPr>
        <p:spPr>
          <a:xfrm>
            <a:off x="2408238" y="3128963"/>
            <a:ext cx="76200" cy="762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7" name="左大括号 6"/>
          <p:cNvSpPr/>
          <p:nvPr/>
        </p:nvSpPr>
        <p:spPr>
          <a:xfrm>
            <a:off x="2370773" y="2078038"/>
            <a:ext cx="76200" cy="762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51204" name="文本框 51203"/>
          <p:cNvSpPr txBox="1"/>
          <p:nvPr/>
        </p:nvSpPr>
        <p:spPr>
          <a:xfrm>
            <a:off x="457200" y="4056380"/>
            <a:ext cx="8229600" cy="1899285"/>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与相干载波</a:t>
            </a:r>
            <a:r>
              <a:rPr lang="en-US" altLang="zh-CN" sz="2400" dirty="0">
                <a:latin typeface="Times New Roman" panose="02020603050405020304" pitchFamily="18" charset="0"/>
                <a:ea typeface="宋体" panose="02010600030101010101" pitchFamily="2" charset="-122"/>
                <a:sym typeface="+mn-ea"/>
              </a:rPr>
              <a:t>2</a:t>
            </a:r>
            <a:r>
              <a:rPr lang="en-US" altLang="zh-CN" sz="2400" err="1">
                <a:latin typeface="Times New Roman" panose="02020603050405020304" pitchFamily="18" charset="0"/>
                <a:ea typeface="宋体" panose="02010600030101010101" pitchFamily="2" charset="-122"/>
                <a:sym typeface="+mn-ea"/>
              </a:rPr>
              <a:t>cos</a:t>
            </a:r>
            <a:r>
              <a:rPr lang="en-US" altLang="zh-CN" sz="2400" dirty="0">
                <a:latin typeface="Times New Roman" panose="02020603050405020304" pitchFamily="18" charset="0"/>
                <a:ea typeface="宋体" panose="02010600030101010101" pitchFamily="2" charset="-122"/>
                <a:sym typeface="+mn-ea"/>
              </a:rPr>
              <a:t>ω</a:t>
            </a:r>
            <a:r>
              <a:rPr lang="en-US" altLang="zh-CN" sz="2400" baseline="-25000" dirty="0">
                <a:latin typeface="Times New Roman" panose="02020603050405020304" pitchFamily="18" charset="0"/>
                <a:ea typeface="宋体" panose="02010600030101010101" pitchFamily="2" charset="-122"/>
                <a:sym typeface="+mn-ea"/>
              </a:rPr>
              <a:t>c</a:t>
            </a:r>
            <a:r>
              <a:rPr lang="en-US" altLang="zh-CN" sz="2400"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相乘后再通过理想低通滤波器的输出为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err="1">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x(t)=     a + n</a:t>
            </a:r>
            <a:r>
              <a:rPr lang="en-US" altLang="zh-CN" sz="2400" baseline="-2500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(t),         </a:t>
            </a:r>
            <a:r>
              <a:rPr lang="zh-CN" altLang="en-US" sz="2400" dirty="0">
                <a:latin typeface="Times New Roman" panose="02020603050405020304" pitchFamily="18" charset="0"/>
                <a:ea typeface="宋体" panose="02010600030101010101" pitchFamily="2" charset="-122"/>
              </a:rPr>
              <a:t>发送“</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n</a:t>
            </a:r>
            <a:r>
              <a:rPr lang="en-US" altLang="zh-CN" sz="2400" baseline="-2500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(t),              </a:t>
            </a:r>
            <a:r>
              <a:rPr lang="zh-CN" altLang="en-US" sz="2400" dirty="0">
                <a:latin typeface="Times New Roman" panose="02020603050405020304" pitchFamily="18" charset="0"/>
                <a:ea typeface="宋体" panose="02010600030101010101" pitchFamily="2" charset="-122"/>
              </a:rPr>
              <a:t>发送“</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a:t>
            </a:r>
            <a:endParaRPr lang="zh-CN" altLang="en-US" sz="2400">
              <a:latin typeface="Times New Roman" panose="02020603050405020304" pitchFamily="18" charset="0"/>
              <a:ea typeface="宋体" panose="02010600030101010101" pitchFamily="2" charset="-122"/>
            </a:endParaRPr>
          </a:p>
        </p:txBody>
      </p:sp>
      <p:sp>
        <p:nvSpPr>
          <p:cNvPr id="8" name="左大括号 7"/>
          <p:cNvSpPr/>
          <p:nvPr/>
        </p:nvSpPr>
        <p:spPr>
          <a:xfrm>
            <a:off x="2294573" y="4957128"/>
            <a:ext cx="76200" cy="762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5540" y="1428750"/>
            <a:ext cx="7634605" cy="829945"/>
          </a:xfrm>
          <a:prstGeom prst="rect">
            <a:avLst/>
          </a:prstGeom>
          <a:noFill/>
        </p:spPr>
        <p:txBody>
          <a:bodyPr wrap="square" rtlCol="0" anchor="t">
            <a:spAutoFit/>
          </a:bodyPr>
          <a:p>
            <a:r>
              <a:rPr lang="zh-CN" altLang="en-US" sz="2400" dirty="0">
                <a:latin typeface="Times New Roman" panose="02020603050405020304" pitchFamily="18" charset="0"/>
                <a:ea typeface="宋体" panose="02010600030101010101" pitchFamily="2" charset="-122"/>
                <a:sym typeface="+mn-ea"/>
              </a:rPr>
              <a:t>设对第</a:t>
            </a:r>
            <a:r>
              <a:rPr lang="en-US" altLang="zh-CN" sz="2400" dirty="0">
                <a:latin typeface="Times New Roman" panose="02020603050405020304" pitchFamily="18" charset="0"/>
                <a:ea typeface="宋体" panose="02010600030101010101" pitchFamily="2" charset="-122"/>
                <a:sym typeface="+mn-ea"/>
              </a:rPr>
              <a:t>k</a:t>
            </a:r>
            <a:r>
              <a:rPr lang="zh-CN" altLang="en-US" sz="2400" dirty="0">
                <a:latin typeface="Times New Roman" panose="02020603050405020304" pitchFamily="18" charset="0"/>
                <a:ea typeface="宋体" panose="02010600030101010101" pitchFamily="2" charset="-122"/>
                <a:sym typeface="+mn-ea"/>
              </a:rPr>
              <a:t>个符号的抽样时刻为</a:t>
            </a:r>
            <a:r>
              <a:rPr lang="en-US" altLang="zh-CN" sz="2400" err="1">
                <a:latin typeface="Times New Roman" panose="02020603050405020304" pitchFamily="18" charset="0"/>
                <a:ea typeface="宋体" panose="02010600030101010101" pitchFamily="2" charset="-122"/>
                <a:sym typeface="+mn-ea"/>
              </a:rPr>
              <a:t>kT</a:t>
            </a:r>
            <a:r>
              <a:rPr lang="en-US" altLang="zh-CN" sz="2400" baseline="-25000" err="1">
                <a:latin typeface="Times New Roman" panose="02020603050405020304" pitchFamily="18" charset="0"/>
                <a:ea typeface="宋体" panose="02010600030101010101" pitchFamily="2" charset="-122"/>
                <a:sym typeface="+mn-ea"/>
              </a:rPr>
              <a:t>s</a:t>
            </a:r>
            <a:r>
              <a:rPr lang="zh-CN" altLang="en-US" sz="2400" err="1">
                <a:latin typeface="Times New Roman" panose="02020603050405020304" pitchFamily="18" charset="0"/>
                <a:ea typeface="宋体" panose="02010600030101010101" pitchFamily="2" charset="-122"/>
                <a:sym typeface="+mn-ea"/>
              </a:rPr>
              <a:t>，则</a:t>
            </a:r>
            <a:r>
              <a:rPr lang="en-US" altLang="zh-CN" sz="2400" err="1">
                <a:latin typeface="Times New Roman" panose="02020603050405020304" pitchFamily="18" charset="0"/>
                <a:ea typeface="宋体" panose="02010600030101010101" pitchFamily="2" charset="-122"/>
                <a:sym typeface="+mn-ea"/>
              </a:rPr>
              <a:t>x(t)</a:t>
            </a:r>
            <a:r>
              <a:rPr lang="zh-CN" altLang="en-US" sz="2400" err="1">
                <a:latin typeface="Times New Roman" panose="02020603050405020304" pitchFamily="18" charset="0"/>
                <a:ea typeface="宋体" panose="02010600030101010101" pitchFamily="2" charset="-122"/>
                <a:sym typeface="+mn-ea"/>
              </a:rPr>
              <a:t>在</a:t>
            </a:r>
            <a:r>
              <a:rPr lang="en-US" altLang="zh-CN" sz="2400" err="1">
                <a:latin typeface="Times New Roman" panose="02020603050405020304" pitchFamily="18" charset="0"/>
                <a:ea typeface="宋体" panose="02010600030101010101" pitchFamily="2" charset="-122"/>
                <a:sym typeface="+mn-ea"/>
              </a:rPr>
              <a:t>kT</a:t>
            </a:r>
            <a:r>
              <a:rPr lang="en-US" altLang="zh-CN" sz="2400" baseline="-25000" err="1">
                <a:latin typeface="Times New Roman" panose="02020603050405020304" pitchFamily="18" charset="0"/>
                <a:ea typeface="宋体" panose="02010600030101010101" pitchFamily="2" charset="-122"/>
                <a:sym typeface="+mn-ea"/>
              </a:rPr>
              <a:t>s</a:t>
            </a:r>
            <a:r>
              <a:rPr lang="zh-CN" altLang="en-US" sz="2400" dirty="0">
                <a:latin typeface="Times New Roman" panose="02020603050405020304" pitchFamily="18" charset="0"/>
                <a:ea typeface="宋体" panose="02010600030101010101" pitchFamily="2" charset="-122"/>
                <a:sym typeface="+mn-ea"/>
              </a:rPr>
              <a:t>时刻的抽样值</a:t>
            </a:r>
            <a:r>
              <a:rPr lang="en-US" altLang="zh-CN" sz="2400" dirty="0">
                <a:latin typeface="Times New Roman" panose="02020603050405020304" pitchFamily="18" charset="0"/>
                <a:ea typeface="宋体" panose="02010600030101010101" pitchFamily="2" charset="-122"/>
                <a:sym typeface="+mn-ea"/>
              </a:rPr>
              <a:t>x</a:t>
            </a:r>
            <a:r>
              <a:rPr lang="zh-CN" altLang="en-US" sz="2400" dirty="0">
                <a:latin typeface="Times New Roman" panose="02020603050405020304" pitchFamily="18" charset="0"/>
                <a:ea typeface="宋体" panose="02010600030101010101" pitchFamily="2" charset="-122"/>
                <a:sym typeface="+mn-ea"/>
              </a:rPr>
              <a:t>为</a:t>
            </a:r>
            <a:endParaRPr lang="zh-CN" altLang="en-US" sz="2400"/>
          </a:p>
        </p:txBody>
      </p:sp>
      <p:sp>
        <p:nvSpPr>
          <p:cNvPr id="51207" name="文本框 51206"/>
          <p:cNvSpPr txBox="1"/>
          <p:nvPr/>
        </p:nvSpPr>
        <p:spPr>
          <a:xfrm>
            <a:off x="1295400" y="2441575"/>
            <a:ext cx="6553200" cy="1014730"/>
          </a:xfrm>
          <a:prstGeom prst="rect">
            <a:avLst/>
          </a:prstGeom>
          <a:noFill/>
          <a:ln w="9525">
            <a:noFill/>
          </a:ln>
        </p:spPr>
        <p:txBody>
          <a:bodyPr>
            <a:spAutoFit/>
          </a:bodyPr>
          <a:p>
            <a:pPr algn="just">
              <a:spcBef>
                <a:spcPct val="50000"/>
              </a:spcBef>
            </a:pPr>
            <a:r>
              <a:rPr lang="en-US" altLang="zh-CN" sz="2400" err="1">
                <a:ea typeface="宋体" panose="02010600030101010101" pitchFamily="2" charset="-122"/>
                <a:cs typeface="+mn-lt"/>
              </a:rPr>
              <a:t>x=     a + 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(kT</a:t>
            </a:r>
            <a:r>
              <a:rPr lang="en-US" altLang="zh-CN" sz="2400" baseline="-25000" err="1">
                <a:ea typeface="宋体" panose="02010600030101010101" pitchFamily="2" charset="-122"/>
                <a:cs typeface="+mn-lt"/>
              </a:rPr>
              <a:t>s</a:t>
            </a:r>
            <a:r>
              <a:rPr lang="en-US" altLang="zh-CN" sz="2400">
                <a:ea typeface="宋体" panose="02010600030101010101" pitchFamily="2" charset="-122"/>
                <a:cs typeface="+mn-lt"/>
              </a:rPr>
              <a:t>)</a:t>
            </a:r>
            <a:r>
              <a:rPr lang="zh-CN" altLang="en-US" sz="2400">
                <a:ea typeface="宋体" panose="02010600030101010101" pitchFamily="2" charset="-122"/>
                <a:cs typeface="+mn-lt"/>
              </a:rPr>
              <a:t></a:t>
            </a:r>
            <a:endParaRPr lang="zh-CN" altLang="en-US" sz="2400">
              <a:ea typeface="宋体" panose="02010600030101010101" pitchFamily="2" charset="-122"/>
              <a:cs typeface="+mn-lt"/>
            </a:endParaRPr>
          </a:p>
          <a:p>
            <a:pPr algn="just">
              <a:spcBef>
                <a:spcPct val="50000"/>
              </a:spcBef>
            </a:pPr>
            <a:r>
              <a:rPr lang="zh-CN" altLang="en-US" sz="2400" err="1">
                <a:ea typeface="宋体" panose="02010600030101010101" pitchFamily="2" charset="-122"/>
                <a:cs typeface="+mn-lt"/>
              </a:rPr>
              <a:t>          </a:t>
            </a:r>
            <a:r>
              <a:rPr lang="en-US" altLang="zh-CN" sz="2400" err="1">
                <a:ea typeface="宋体" panose="02010600030101010101" pitchFamily="2" charset="-122"/>
                <a:cs typeface="+mn-lt"/>
              </a:rPr>
              <a:t>n</a:t>
            </a:r>
            <a:r>
              <a:rPr lang="en-US" altLang="zh-CN" sz="2400" baseline="-25000" err="1">
                <a:ea typeface="宋体" panose="02010600030101010101" pitchFamily="2" charset="-122"/>
                <a:cs typeface="+mn-lt"/>
              </a:rPr>
              <a:t>c</a:t>
            </a:r>
            <a:r>
              <a:rPr lang="en-US" altLang="zh-CN" sz="2400" err="1">
                <a:ea typeface="宋体" panose="02010600030101010101" pitchFamily="2" charset="-122"/>
                <a:cs typeface="+mn-lt"/>
              </a:rPr>
              <a:t>(kT</a:t>
            </a:r>
            <a:r>
              <a:rPr lang="en-US" altLang="zh-CN" sz="2400" baseline="-25000" err="1">
                <a:ea typeface="宋体" panose="02010600030101010101" pitchFamily="2" charset="-122"/>
                <a:cs typeface="+mn-lt"/>
              </a:rPr>
              <a:t>s</a:t>
            </a:r>
            <a:r>
              <a:rPr lang="en-US" altLang="zh-CN" sz="2400">
                <a:ea typeface="宋体" panose="02010600030101010101" pitchFamily="2" charset="-122"/>
                <a:cs typeface="+mn-lt"/>
              </a:rPr>
              <a:t>)</a:t>
            </a:r>
            <a:endParaRPr lang="en-US" altLang="zh-CN" sz="2400">
              <a:ea typeface="宋体" panose="02010600030101010101" pitchFamily="2" charset="-122"/>
              <a:cs typeface="+mn-lt"/>
            </a:endParaRPr>
          </a:p>
        </p:txBody>
      </p:sp>
      <p:sp>
        <p:nvSpPr>
          <p:cNvPr id="3" name="左大括号 2"/>
          <p:cNvSpPr/>
          <p:nvPr/>
        </p:nvSpPr>
        <p:spPr>
          <a:xfrm>
            <a:off x="1843088" y="2634298"/>
            <a:ext cx="76200" cy="762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51208" name="文本框 51207"/>
          <p:cNvSpPr txBox="1"/>
          <p:nvPr/>
        </p:nvSpPr>
        <p:spPr>
          <a:xfrm>
            <a:off x="3481070" y="2441575"/>
            <a:ext cx="4724400" cy="1014730"/>
          </a:xfrm>
          <a:prstGeom prst="rect">
            <a:avLst/>
          </a:prstGeom>
          <a:noFill/>
          <a:ln w="9525">
            <a:noFill/>
          </a:ln>
        </p:spPr>
        <p:txBody>
          <a:bodyPr>
            <a:spAutoFit/>
          </a:bodyPr>
          <a:p>
            <a:pPr algn="just">
              <a:spcBef>
                <a:spcPct val="50000"/>
              </a:spcBef>
            </a:pPr>
            <a:r>
              <a:rPr lang="en-US" altLang="zh-CN" sz="2400" err="1">
                <a:ea typeface="宋体" panose="02010600030101010101" pitchFamily="2" charset="-122"/>
                <a:cs typeface="+mn-lt"/>
              </a:rPr>
              <a:t>=     a+n</a:t>
            </a:r>
            <a:r>
              <a:rPr lang="en-US" altLang="zh-CN" sz="2400" baseline="-25000" err="1">
                <a:ea typeface="宋体" panose="02010600030101010101" pitchFamily="2" charset="-122"/>
                <a:cs typeface="+mn-lt"/>
              </a:rPr>
              <a:t>c</a:t>
            </a:r>
            <a:r>
              <a:rPr lang="en-US" altLang="zh-CN" sz="2400" dirty="0">
                <a:ea typeface="宋体" panose="02010600030101010101" pitchFamily="2" charset="-122"/>
                <a:cs typeface="+mn-lt"/>
              </a:rPr>
              <a:t>                </a:t>
            </a:r>
            <a:r>
              <a:rPr lang="zh-CN" altLang="en-US" sz="2400" dirty="0">
                <a:ea typeface="宋体" panose="02010600030101010101" pitchFamily="2" charset="-122"/>
                <a:cs typeface="+mn-lt"/>
              </a:rPr>
              <a:t>发送“</a:t>
            </a:r>
            <a:r>
              <a:rPr lang="en-US" altLang="zh-CN" sz="2400" dirty="0">
                <a:ea typeface="宋体" panose="02010600030101010101" pitchFamily="2" charset="-122"/>
                <a:cs typeface="+mn-lt"/>
              </a:rPr>
              <a:t>1”</a:t>
            </a:r>
            <a:r>
              <a:rPr lang="zh-CN" altLang="en-US" sz="2400" dirty="0">
                <a:ea typeface="宋体" panose="02010600030101010101" pitchFamily="2" charset="-122"/>
                <a:cs typeface="+mn-lt"/>
              </a:rPr>
              <a:t>符号</a:t>
            </a:r>
            <a:endParaRPr lang="zh-CN" altLang="en-US" sz="2400" dirty="0">
              <a:ea typeface="宋体" panose="02010600030101010101" pitchFamily="2" charset="-122"/>
              <a:cs typeface="+mn-lt"/>
            </a:endParaRPr>
          </a:p>
          <a:p>
            <a:pPr algn="just">
              <a:spcBef>
                <a:spcPct val="50000"/>
              </a:spcBef>
            </a:pPr>
            <a:r>
              <a:rPr lang="zh-CN" altLang="en-US" sz="2400" dirty="0">
                <a:ea typeface="宋体" panose="02010600030101010101" pitchFamily="2" charset="-122"/>
                <a:cs typeface="+mn-lt"/>
              </a:rPr>
              <a:t>        </a:t>
            </a:r>
            <a:r>
              <a:rPr lang="en-US" altLang="zh-CN" sz="2400" err="1">
                <a:ea typeface="宋体" panose="02010600030101010101" pitchFamily="2" charset="-122"/>
                <a:cs typeface="+mn-lt"/>
              </a:rPr>
              <a:t>n</a:t>
            </a:r>
            <a:r>
              <a:rPr lang="en-US" altLang="zh-CN" sz="2400" baseline="-25000" err="1">
                <a:ea typeface="宋体" panose="02010600030101010101" pitchFamily="2" charset="-122"/>
                <a:cs typeface="+mn-lt"/>
              </a:rPr>
              <a:t>c</a:t>
            </a:r>
            <a:r>
              <a:rPr lang="zh-CN" altLang="en-US" sz="2400" dirty="0">
                <a:ea typeface="宋体" panose="02010600030101010101" pitchFamily="2" charset="-122"/>
                <a:cs typeface="+mn-lt"/>
              </a:rPr>
              <a:t></a:t>
            </a:r>
            <a:r>
              <a:rPr lang="en-US" altLang="zh-CN" sz="2400" dirty="0">
                <a:ea typeface="宋体" panose="02010600030101010101" pitchFamily="2" charset="-122"/>
                <a:cs typeface="+mn-lt"/>
              </a:rPr>
              <a:t>               </a:t>
            </a:r>
            <a:r>
              <a:rPr lang="zh-CN" altLang="en-US" sz="2400" dirty="0">
                <a:ea typeface="宋体" panose="02010600030101010101" pitchFamily="2" charset="-122"/>
                <a:cs typeface="+mn-lt"/>
              </a:rPr>
              <a:t>发送“</a:t>
            </a:r>
            <a:r>
              <a:rPr lang="en-US" altLang="zh-CN" sz="2400" dirty="0">
                <a:ea typeface="宋体" panose="02010600030101010101" pitchFamily="2" charset="-122"/>
                <a:cs typeface="+mn-lt"/>
              </a:rPr>
              <a:t>0”</a:t>
            </a:r>
            <a:r>
              <a:rPr lang="zh-CN" altLang="en-US" sz="2400" dirty="0">
                <a:ea typeface="宋体" panose="02010600030101010101" pitchFamily="2" charset="-122"/>
                <a:cs typeface="+mn-lt"/>
              </a:rPr>
              <a:t>符号</a:t>
            </a:r>
            <a:endParaRPr lang="zh-CN" altLang="en-US" sz="2400">
              <a:ea typeface="宋体" panose="02010600030101010101" pitchFamily="2" charset="-122"/>
              <a:cs typeface="+mn-lt"/>
            </a:endParaRPr>
          </a:p>
        </p:txBody>
      </p:sp>
      <p:sp>
        <p:nvSpPr>
          <p:cNvPr id="4" name="左大括号 3"/>
          <p:cNvSpPr/>
          <p:nvPr/>
        </p:nvSpPr>
        <p:spPr>
          <a:xfrm>
            <a:off x="3889693" y="2567623"/>
            <a:ext cx="76200" cy="762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5" name="文本框 4"/>
          <p:cNvSpPr txBox="1"/>
          <p:nvPr/>
        </p:nvSpPr>
        <p:spPr>
          <a:xfrm>
            <a:off x="803910" y="3456305"/>
            <a:ext cx="8154035" cy="1714500"/>
          </a:xfrm>
          <a:prstGeom prst="rect">
            <a:avLst/>
          </a:prstGeom>
          <a:noFill/>
        </p:spPr>
        <p:txBody>
          <a:bodyPr wrap="square" rtlCol="0" anchor="t">
            <a:spAutoFit/>
          </a:bodyPr>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式中，</a:t>
            </a:r>
            <a:r>
              <a:rPr lang="en-US" altLang="zh-CN" sz="2400" err="1">
                <a:latin typeface="Times New Roman" panose="02020603050405020304" pitchFamily="18" charset="0"/>
                <a:ea typeface="宋体" panose="02010600030101010101" pitchFamily="2" charset="-122"/>
                <a:sym typeface="+mn-ea"/>
              </a:rPr>
              <a:t>n</a:t>
            </a:r>
            <a:r>
              <a:rPr lang="en-US" altLang="zh-CN" sz="2400" baseline="-25000" err="1">
                <a:latin typeface="Times New Roman" panose="02020603050405020304" pitchFamily="18" charset="0"/>
                <a:ea typeface="宋体" panose="02010600030101010101" pitchFamily="2" charset="-122"/>
                <a:sym typeface="+mn-ea"/>
              </a:rPr>
              <a:t>c</a:t>
            </a:r>
            <a:r>
              <a:rPr lang="zh-CN" altLang="en-US" sz="2400" dirty="0">
                <a:latin typeface="Times New Roman" panose="02020603050405020304" pitchFamily="18" charset="0"/>
                <a:ea typeface="宋体" panose="02010600030101010101" pitchFamily="2" charset="-122"/>
                <a:sym typeface="+mn-ea"/>
              </a:rPr>
              <a:t>是均值为零，方差为</a:t>
            </a:r>
            <a:r>
              <a:rPr lang="en-US" altLang="zh-CN" sz="2400">
                <a:latin typeface="Times New Roman" panose="02020603050405020304" pitchFamily="18" charset="0"/>
                <a:ea typeface="宋体" panose="02010600030101010101" pitchFamily="2" charset="-122"/>
                <a:sym typeface="+mn-ea"/>
              </a:rPr>
              <a:t>σ</a:t>
            </a:r>
            <a:r>
              <a:rPr lang="en-US" altLang="zh-CN" sz="2400" baseline="30000">
                <a:latin typeface="Times New Roman" panose="02020603050405020304" pitchFamily="18" charset="0"/>
                <a:ea typeface="宋体" panose="02010600030101010101" pitchFamily="2" charset="-122"/>
                <a:sym typeface="+mn-ea"/>
              </a:rPr>
              <a:t>2</a:t>
            </a:r>
            <a:r>
              <a:rPr lang="en-US" altLang="zh-CN" sz="2400" baseline="-2500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的高斯随机变量。</a:t>
            </a:r>
            <a:endParaRPr lang="zh-CN" altLang="en-US" sz="2400" dirty="0">
              <a:latin typeface="Times New Roman" panose="02020603050405020304" pitchFamily="18" charset="0"/>
              <a:ea typeface="宋体" panose="02010600030101010101" pitchFamily="2" charset="-122"/>
              <a:sym typeface="+mn-ea"/>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由随机信号分析可得，发送“</a:t>
            </a:r>
            <a:r>
              <a:rPr lang="en-US" altLang="zh-CN" sz="24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符号时的抽样值</a:t>
            </a:r>
            <a:r>
              <a:rPr lang="en-US" altLang="zh-CN" sz="2400" err="1">
                <a:latin typeface="Times New Roman" panose="02020603050405020304" pitchFamily="18" charset="0"/>
                <a:ea typeface="宋体" panose="02010600030101010101" pitchFamily="2" charset="-122"/>
                <a:sym typeface="+mn-ea"/>
              </a:rPr>
              <a:t>x=a+n</a:t>
            </a:r>
            <a:r>
              <a:rPr lang="en-US" altLang="zh-CN" sz="2400" baseline="-25000" err="1">
                <a:latin typeface="Times New Roman" panose="02020603050405020304" pitchFamily="18" charset="0"/>
                <a:ea typeface="宋体" panose="02010600030101010101" pitchFamily="2" charset="-122"/>
                <a:sym typeface="+mn-ea"/>
              </a:rPr>
              <a:t>c</a:t>
            </a:r>
            <a:r>
              <a:rPr lang="zh-CN" altLang="en-US" sz="2400" dirty="0">
                <a:latin typeface="Times New Roman" panose="02020603050405020304" pitchFamily="18" charset="0"/>
                <a:ea typeface="宋体" panose="02010600030101010101" pitchFamily="2" charset="-122"/>
                <a:sym typeface="+mn-ea"/>
              </a:rPr>
              <a:t>的一维概率密度函数</a:t>
            </a:r>
            <a:r>
              <a:rPr lang="en-US" altLang="zh-CN" sz="2400">
                <a:latin typeface="Times New Roman" panose="02020603050405020304" pitchFamily="18" charset="0"/>
                <a:ea typeface="宋体" panose="02010600030101010101" pitchFamily="2" charset="-122"/>
                <a:sym typeface="+mn-ea"/>
              </a:rPr>
              <a:t>f</a:t>
            </a:r>
            <a:r>
              <a:rPr lang="en-US" altLang="zh-CN" sz="2400" baseline="-25000">
                <a:latin typeface="Times New Roman" panose="02020603050405020304" pitchFamily="18" charset="0"/>
                <a:ea typeface="宋体" panose="02010600030101010101" pitchFamily="2" charset="-122"/>
                <a:sym typeface="+mn-ea"/>
              </a:rPr>
              <a:t>1</a:t>
            </a:r>
            <a:r>
              <a:rPr lang="en-US" altLang="zh-CN" sz="2400" dirty="0">
                <a:latin typeface="Times New Roman" panose="02020603050405020304" pitchFamily="18" charset="0"/>
                <a:ea typeface="宋体" panose="02010600030101010101" pitchFamily="2" charset="-122"/>
                <a:sym typeface="+mn-ea"/>
              </a:rPr>
              <a:t>(x)</a:t>
            </a:r>
            <a:r>
              <a:rPr lang="zh-CN" altLang="en-US" sz="2400" dirty="0">
                <a:latin typeface="Times New Roman" panose="02020603050405020304" pitchFamily="18" charset="0"/>
                <a:ea typeface="宋体" panose="02010600030101010101" pitchFamily="2" charset="-122"/>
                <a:sym typeface="+mn-ea"/>
              </a:rPr>
              <a:t>为</a:t>
            </a:r>
            <a:endParaRPr lang="zh-CN" altLang="en-US" sz="2400"/>
          </a:p>
        </p:txBody>
      </p:sp>
      <p:graphicFrame>
        <p:nvGraphicFramePr>
          <p:cNvPr id="53253" name="对象 53252"/>
          <p:cNvGraphicFramePr/>
          <p:nvPr/>
        </p:nvGraphicFramePr>
        <p:xfrm>
          <a:off x="2582228" y="5170805"/>
          <a:ext cx="4410075" cy="1079500"/>
        </p:xfrm>
        <a:graphic>
          <a:graphicData uri="http://schemas.openxmlformats.org/presentationml/2006/ole">
            <mc:AlternateContent xmlns:mc="http://schemas.openxmlformats.org/markup-compatibility/2006">
              <mc:Choice xmlns:v="urn:schemas-microsoft-com:vml" Requires="v">
                <p:oleObj spid="_x0000_s3178" name="" r:id="rId1" imgW="1968500" imgH="482600" progId="Equation.3">
                  <p:embed/>
                </p:oleObj>
              </mc:Choice>
              <mc:Fallback>
                <p:oleObj name="" r:id="rId1" imgW="1968500" imgH="482600" progId="Equation.3">
                  <p:embed/>
                  <p:pic>
                    <p:nvPicPr>
                      <p:cNvPr id="0" name="图片 3177"/>
                      <p:cNvPicPr/>
                      <p:nvPr/>
                    </p:nvPicPr>
                    <p:blipFill>
                      <a:blip r:embed="rId2"/>
                      <a:stretch>
                        <a:fillRect/>
                      </a:stretch>
                    </p:blipFill>
                    <p:spPr>
                      <a:xfrm>
                        <a:off x="2582228" y="5170805"/>
                        <a:ext cx="4410075" cy="107950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43940" y="1308735"/>
            <a:ext cx="7841615" cy="570865"/>
          </a:xfrm>
          <a:prstGeom prst="rect">
            <a:avLst/>
          </a:prstGeom>
          <a:noFill/>
        </p:spPr>
        <p:txBody>
          <a:bodyPr wrap="square" rtlCol="0" anchor="t">
            <a:spAutoFit/>
          </a:bodyPr>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sym typeface="+mn-ea"/>
              </a:rPr>
              <a:t>发送“</a:t>
            </a:r>
            <a:r>
              <a:rPr lang="en-US" altLang="zh-CN" sz="2400" dirty="0">
                <a:latin typeface="Times New Roman" panose="02020603050405020304" pitchFamily="18" charset="0"/>
                <a:ea typeface="宋体" panose="02010600030101010101" pitchFamily="2" charset="-122"/>
                <a:sym typeface="+mn-ea"/>
              </a:rPr>
              <a:t>0”</a:t>
            </a:r>
            <a:r>
              <a:rPr lang="zh-CN" altLang="en-US" sz="2400" dirty="0">
                <a:latin typeface="Times New Roman" panose="02020603050405020304" pitchFamily="18" charset="0"/>
                <a:ea typeface="宋体" panose="02010600030101010101" pitchFamily="2" charset="-122"/>
                <a:sym typeface="+mn-ea"/>
              </a:rPr>
              <a:t>符号时的抽样值</a:t>
            </a:r>
            <a:r>
              <a:rPr lang="en-US" altLang="zh-CN" sz="2400" err="1">
                <a:latin typeface="Times New Roman" panose="02020603050405020304" pitchFamily="18" charset="0"/>
                <a:ea typeface="宋体" panose="02010600030101010101" pitchFamily="2" charset="-122"/>
                <a:sym typeface="+mn-ea"/>
              </a:rPr>
              <a:t>x=n</a:t>
            </a:r>
            <a:r>
              <a:rPr lang="en-US" altLang="zh-CN" sz="2400" baseline="-25000" err="1">
                <a:latin typeface="Times New Roman" panose="02020603050405020304" pitchFamily="18" charset="0"/>
                <a:ea typeface="宋体" panose="02010600030101010101" pitchFamily="2" charset="-122"/>
                <a:sym typeface="+mn-ea"/>
              </a:rPr>
              <a:t>c</a:t>
            </a:r>
            <a:r>
              <a:rPr lang="zh-CN" altLang="en-US" sz="2400" dirty="0">
                <a:latin typeface="Times New Roman" panose="02020603050405020304" pitchFamily="18" charset="0"/>
                <a:ea typeface="宋体" panose="02010600030101010101" pitchFamily="2" charset="-122"/>
                <a:sym typeface="+mn-ea"/>
              </a:rPr>
              <a:t>的一维概率密度函数</a:t>
            </a:r>
            <a:r>
              <a:rPr lang="en-US" altLang="zh-CN" sz="2400">
                <a:latin typeface="Times New Roman" panose="02020603050405020304" pitchFamily="18" charset="0"/>
                <a:ea typeface="宋体" panose="02010600030101010101" pitchFamily="2" charset="-122"/>
                <a:sym typeface="+mn-ea"/>
              </a:rPr>
              <a:t>f</a:t>
            </a:r>
            <a:r>
              <a:rPr lang="en-US" altLang="zh-CN" sz="2400" baseline="-25000">
                <a:latin typeface="Times New Roman" panose="02020603050405020304" pitchFamily="18" charset="0"/>
                <a:ea typeface="宋体" panose="02010600030101010101" pitchFamily="2" charset="-122"/>
                <a:sym typeface="+mn-ea"/>
              </a:rPr>
              <a:t>0</a:t>
            </a:r>
            <a:r>
              <a:rPr lang="en-US" altLang="zh-CN" sz="2400" dirty="0">
                <a:latin typeface="Times New Roman" panose="02020603050405020304" pitchFamily="18" charset="0"/>
                <a:ea typeface="宋体" panose="02010600030101010101" pitchFamily="2" charset="-122"/>
                <a:sym typeface="+mn-ea"/>
              </a:rPr>
              <a:t>(x)</a:t>
            </a:r>
            <a:r>
              <a:rPr lang="zh-CN" altLang="en-US" sz="2400" dirty="0">
                <a:latin typeface="Times New Roman" panose="02020603050405020304" pitchFamily="18" charset="0"/>
                <a:ea typeface="宋体" panose="02010600030101010101" pitchFamily="2" charset="-122"/>
                <a:sym typeface="+mn-ea"/>
              </a:rPr>
              <a:t>为</a:t>
            </a:r>
            <a:endParaRPr lang="zh-CN" altLang="en-US" sz="2400"/>
          </a:p>
        </p:txBody>
      </p:sp>
      <p:graphicFrame>
        <p:nvGraphicFramePr>
          <p:cNvPr id="53253" name="对象 53252"/>
          <p:cNvGraphicFramePr/>
          <p:nvPr/>
        </p:nvGraphicFramePr>
        <p:xfrm>
          <a:off x="2593658" y="1972310"/>
          <a:ext cx="3955415" cy="1079500"/>
        </p:xfrm>
        <a:graphic>
          <a:graphicData uri="http://schemas.openxmlformats.org/presentationml/2006/ole">
            <mc:AlternateContent xmlns:mc="http://schemas.openxmlformats.org/markup-compatibility/2006">
              <mc:Choice xmlns:v="urn:schemas-microsoft-com:vml" Requires="v">
                <p:oleObj spid="_x0000_s3178" name="" r:id="rId1" imgW="1765300" imgH="482600" progId="Equation.3">
                  <p:embed/>
                </p:oleObj>
              </mc:Choice>
              <mc:Fallback>
                <p:oleObj name="" r:id="rId1" imgW="1765300" imgH="482600" progId="Equation.3">
                  <p:embed/>
                  <p:pic>
                    <p:nvPicPr>
                      <p:cNvPr id="0" name="图片 3177"/>
                      <p:cNvPicPr/>
                      <p:nvPr/>
                    </p:nvPicPr>
                    <p:blipFill>
                      <a:blip r:embed="rId2"/>
                      <a:stretch>
                        <a:fillRect/>
                      </a:stretch>
                    </p:blipFill>
                    <p:spPr>
                      <a:xfrm>
                        <a:off x="2593658" y="1972310"/>
                        <a:ext cx="3955415" cy="1079500"/>
                      </a:xfrm>
                      <a:prstGeom prst="rect">
                        <a:avLst/>
                      </a:prstGeom>
                      <a:noFill/>
                      <a:ln w="38100">
                        <a:noFill/>
                        <a:miter/>
                      </a:ln>
                    </p:spPr>
                  </p:pic>
                </p:oleObj>
              </mc:Fallback>
            </mc:AlternateContent>
          </a:graphicData>
        </a:graphic>
      </p:graphicFrame>
      <p:sp>
        <p:nvSpPr>
          <p:cNvPr id="53258" name="文本框 53257"/>
          <p:cNvSpPr txBox="1"/>
          <p:nvPr/>
        </p:nvSpPr>
        <p:spPr>
          <a:xfrm>
            <a:off x="1043940" y="3282950"/>
            <a:ext cx="4731385" cy="460375"/>
          </a:xfrm>
          <a:prstGeom prst="rect">
            <a:avLst/>
          </a:prstGeom>
          <a:noFill/>
          <a:ln w="9525">
            <a:noFill/>
          </a:ln>
        </p:spPr>
        <p:txBody>
          <a:bodyPr wrap="square">
            <a:spAutoFit/>
          </a:bodyPr>
          <a:p>
            <a:pPr>
              <a:spcBef>
                <a:spcPct val="50000"/>
              </a:spcBef>
            </a:pPr>
            <a:r>
              <a:rPr lang="en-US" altLang="zh-CN" sz="2400">
                <a:latin typeface="Times New Roman" panose="02020603050405020304" pitchFamily="18" charset="0"/>
                <a:ea typeface="宋体" panose="02010600030101010101" pitchFamily="2" charset="-122"/>
              </a:rPr>
              <a:t>f</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f</a:t>
            </a:r>
            <a:r>
              <a:rPr lang="en-US" altLang="zh-CN" sz="2400" baseline="-2500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的曲线如图所示 </a:t>
            </a:r>
            <a:endParaRPr lang="zh-CN" altLang="en-US" sz="2400">
              <a:latin typeface="Times New Roman" panose="02020603050405020304" pitchFamily="18" charset="0"/>
              <a:ea typeface="宋体" panose="02010600030101010101" pitchFamily="2" charset="-122"/>
            </a:endParaRPr>
          </a:p>
        </p:txBody>
      </p:sp>
      <p:graphicFrame>
        <p:nvGraphicFramePr>
          <p:cNvPr id="52229" name="对象 52228"/>
          <p:cNvGraphicFramePr/>
          <p:nvPr/>
        </p:nvGraphicFramePr>
        <p:xfrm>
          <a:off x="189865" y="3743325"/>
          <a:ext cx="8763000" cy="2508250"/>
        </p:xfrm>
        <a:graphic>
          <a:graphicData uri="http://schemas.openxmlformats.org/presentationml/2006/ole">
            <mc:AlternateContent xmlns:mc="http://schemas.openxmlformats.org/markup-compatibility/2006">
              <mc:Choice xmlns:v="urn:schemas-microsoft-com:vml" Requires="v">
                <p:oleObj spid="_x0000_s3179" name="" r:id="rId3" imgW="3619500" imgH="1036320" progId="Visio.Drawing.4">
                  <p:embed/>
                </p:oleObj>
              </mc:Choice>
              <mc:Fallback>
                <p:oleObj name="" r:id="rId3" imgW="3619500" imgH="1036320" progId="Visio.Drawing.4">
                  <p:embed/>
                  <p:pic>
                    <p:nvPicPr>
                      <p:cNvPr id="0" name="图片 3178"/>
                      <p:cNvPicPr/>
                      <p:nvPr/>
                    </p:nvPicPr>
                    <p:blipFill>
                      <a:blip r:embed="rId4"/>
                      <a:stretch>
                        <a:fillRect/>
                      </a:stretch>
                    </p:blipFill>
                    <p:spPr>
                      <a:xfrm>
                        <a:off x="189865" y="3743325"/>
                        <a:ext cx="8763000" cy="2508250"/>
                      </a:xfrm>
                      <a:prstGeom prst="rect">
                        <a:avLst/>
                      </a:prstGeom>
                      <a:noFill/>
                      <a:ln w="38100">
                        <a:noFill/>
                        <a:miter/>
                      </a:ln>
                    </p:spPr>
                  </p:pic>
                </p:oleObj>
              </mc:Fallback>
            </mc:AlternateContent>
          </a:graphicData>
        </a:graphic>
      </p:graphicFrame>
      <p:sp>
        <p:nvSpPr>
          <p:cNvPr id="52228" name="文本框 52227"/>
          <p:cNvSpPr txBox="1"/>
          <p:nvPr/>
        </p:nvSpPr>
        <p:spPr>
          <a:xfrm>
            <a:off x="2930525" y="6178550"/>
            <a:ext cx="3454400" cy="398780"/>
          </a:xfrm>
          <a:prstGeom prst="rect">
            <a:avLst/>
          </a:prstGeom>
          <a:noFill/>
          <a:ln w="9525">
            <a:noFill/>
          </a:ln>
        </p:spPr>
        <p:txBody>
          <a:bodyPr wrap="square">
            <a:spAutoFit/>
          </a:bodyPr>
          <a:p>
            <a:pPr algn="just">
              <a:spcBef>
                <a:spcPct val="50000"/>
              </a:spcBef>
            </a:pPr>
            <a:r>
              <a:rPr lang="zh-CN" altLang="en-US" sz="2000" dirty="0">
                <a:latin typeface="Times New Roman" panose="02020603050405020304" pitchFamily="18" charset="0"/>
                <a:ea typeface="宋体" panose="02010600030101010101" pitchFamily="2" charset="-122"/>
              </a:rPr>
              <a:t>抽样值</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的一维概率密度函数</a:t>
            </a:r>
            <a:endParaRPr lang="zh-CN" altLang="en-US" sz="200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文本框 54275"/>
          <p:cNvSpPr txBox="1"/>
          <p:nvPr/>
        </p:nvSpPr>
        <p:spPr>
          <a:xfrm>
            <a:off x="1054100" y="1215390"/>
            <a:ext cx="7746365" cy="4002405"/>
          </a:xfrm>
          <a:prstGeom prst="rect">
            <a:avLst/>
          </a:prstGeom>
          <a:noFill/>
          <a:ln w="9525">
            <a:noFill/>
          </a:ln>
        </p:spPr>
        <p:txBody>
          <a:bodyPr wrap="square">
            <a:spAutoFit/>
          </a:bodyPr>
          <a:p>
            <a:pPr indent="0" algn="just">
              <a:lnSpc>
                <a:spcPct val="130000"/>
              </a:lnSpc>
              <a:spcBef>
                <a:spcPct val="50000"/>
              </a:spcBef>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rPr>
              <a:t>假设抽样判决器的判决门限为</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，则抽样值</a:t>
            </a:r>
            <a:r>
              <a:rPr lang="en-US" altLang="zh-CN" sz="2400"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时判为“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符号输出，若抽样值</a:t>
            </a:r>
            <a:r>
              <a:rPr lang="en-US" altLang="zh-CN" sz="2400" dirty="0">
                <a:latin typeface="Times New Roman" panose="02020603050405020304" pitchFamily="18" charset="0"/>
                <a:ea typeface="宋体" panose="02010600030101010101" pitchFamily="2" charset="-122"/>
              </a:rPr>
              <a:t>x≤b</a:t>
            </a:r>
            <a:r>
              <a:rPr lang="zh-CN" altLang="en-US" sz="2400" dirty="0">
                <a:latin typeface="Times New Roman" panose="02020603050405020304" pitchFamily="18" charset="0"/>
                <a:ea typeface="宋体" panose="02010600030101010101" pitchFamily="2" charset="-122"/>
              </a:rPr>
              <a:t>时判为“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符号输出。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当发送的符号为“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时，若抽样值</a:t>
            </a:r>
            <a:r>
              <a:rPr lang="en-US" altLang="zh-CN" sz="2400" dirty="0">
                <a:latin typeface="Times New Roman" panose="02020603050405020304" pitchFamily="18" charset="0"/>
                <a:ea typeface="宋体" panose="02010600030101010101" pitchFamily="2" charset="-122"/>
              </a:rPr>
              <a:t>x≤b</a:t>
            </a:r>
            <a:r>
              <a:rPr lang="zh-CN" altLang="en-US" sz="2400" dirty="0">
                <a:latin typeface="Times New Roman" panose="02020603050405020304" pitchFamily="18" charset="0"/>
                <a:ea typeface="宋体" panose="02010600030101010101" pitchFamily="2" charset="-122"/>
              </a:rPr>
              <a:t>判为“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符号输出， 则发生将“</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符号判决为“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符号的错误；</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当发送的符号为“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时， 若抽样值</a:t>
            </a:r>
            <a:r>
              <a:rPr lang="en-US" altLang="zh-CN" sz="2400"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判为“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符号输出，则发生将“</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符号判决为“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符号的错误。 </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若发送的第</a:t>
            </a:r>
            <a:r>
              <a:rPr lang="en-US" altLang="zh-CN" sz="2400"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个符号为“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 则错误接收的概率</a:t>
            </a:r>
            <a:r>
              <a:rPr lang="en-US" altLang="zh-CN" sz="2400" dirty="0">
                <a:latin typeface="Times New Roman" panose="02020603050405020304" pitchFamily="18" charset="0"/>
                <a:ea typeface="宋体" panose="02010600030101010101" pitchFamily="2" charset="-122"/>
              </a:rPr>
              <a:t>P(0/1)</a:t>
            </a:r>
            <a:r>
              <a:rPr lang="zh-CN" altLang="en-US" sz="2400" dirty="0">
                <a:latin typeface="Times New Roman" panose="02020603050405020304" pitchFamily="18" charset="0"/>
                <a:ea typeface="宋体" panose="02010600030101010101" pitchFamily="2" charset="-122"/>
              </a:rPr>
              <a:t>为</a:t>
            </a:r>
            <a:endParaRPr lang="zh-CN" altLang="en-US" sz="2400">
              <a:latin typeface="Times New Roman" panose="02020603050405020304" pitchFamily="18" charset="0"/>
              <a:ea typeface="宋体" panose="02010600030101010101" pitchFamily="2" charset="-122"/>
            </a:endParaRPr>
          </a:p>
        </p:txBody>
      </p:sp>
      <p:graphicFrame>
        <p:nvGraphicFramePr>
          <p:cNvPr id="54279" name="对象 54278"/>
          <p:cNvGraphicFramePr/>
          <p:nvPr/>
        </p:nvGraphicFramePr>
        <p:xfrm>
          <a:off x="991235" y="5059521"/>
          <a:ext cx="7410450" cy="1737360"/>
        </p:xfrm>
        <a:graphic>
          <a:graphicData uri="http://schemas.openxmlformats.org/presentationml/2006/ole">
            <mc:AlternateContent xmlns:mc="http://schemas.openxmlformats.org/markup-compatibility/2006">
              <mc:Choice xmlns:v="urn:schemas-microsoft-com:vml" Requires="v">
                <p:oleObj spid="_x0000_s3182" name="" r:id="rId1" imgW="3581400" imgH="838200" progId="Equation.3">
                  <p:embed/>
                </p:oleObj>
              </mc:Choice>
              <mc:Fallback>
                <p:oleObj name="" r:id="rId1" imgW="3581400" imgH="838200" progId="Equation.3">
                  <p:embed/>
                  <p:pic>
                    <p:nvPicPr>
                      <p:cNvPr id="0" name="图片 3181"/>
                      <p:cNvPicPr/>
                      <p:nvPr/>
                    </p:nvPicPr>
                    <p:blipFill>
                      <a:blip r:embed="rId2"/>
                      <a:stretch>
                        <a:fillRect/>
                      </a:stretch>
                    </p:blipFill>
                    <p:spPr>
                      <a:xfrm>
                        <a:off x="991235" y="5059521"/>
                        <a:ext cx="7410450" cy="173736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灯片编号占位符 5"/>
          <p:cNvSpPr>
            <a:spLocks noGrp="1"/>
          </p:cNvSpPr>
          <p:nvPr>
            <p:ph type="sldNum" sz="quarter" idx="12"/>
          </p:nvPr>
        </p:nvSpPr>
        <p:spPr>
          <a:noFill/>
        </p:spPr>
        <p:txBody>
          <a:bodyPr/>
          <a:lstStyle/>
          <a:p>
            <a:fld id="{49C27B1A-775C-444C-A6FE-3971761E44AB}" type="slidenum">
              <a:rPr lang="en-US" altLang="zh-CN" smtClean="0"/>
            </a:fld>
            <a:endParaRPr lang="en-US" altLang="zh-CN" smtClean="0"/>
          </a:p>
        </p:txBody>
      </p:sp>
      <p:sp>
        <p:nvSpPr>
          <p:cNvPr id="31539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28675" name="Rectangle 3"/>
          <p:cNvSpPr>
            <a:spLocks noGrp="1" noChangeArrowheads="1"/>
          </p:cNvSpPr>
          <p:nvPr>
            <p:ph type="body" idx="1"/>
          </p:nvPr>
        </p:nvSpPr>
        <p:spPr/>
        <p:txBody>
          <a:bodyPr/>
          <a:lstStyle/>
          <a:p>
            <a:pPr lvl="2" eaLnBrk="1" hangingPunct="1"/>
            <a:r>
              <a:rPr lang="en-US" altLang="zh-CN" smtClean="0"/>
              <a:t>2ASK</a:t>
            </a:r>
            <a:r>
              <a:rPr lang="zh-CN" altLang="en-US" smtClean="0"/>
              <a:t>信号产生方法</a:t>
            </a:r>
            <a:endParaRPr lang="zh-CN" altLang="en-US" smtClean="0"/>
          </a:p>
          <a:p>
            <a:pPr lvl="4" eaLnBrk="1" hangingPunct="1"/>
            <a:r>
              <a:rPr lang="zh-CN" altLang="en-US" smtClean="0"/>
              <a:t>模拟调制法（相乘器法）</a:t>
            </a:r>
            <a:endParaRPr lang="zh-CN" altLang="en-US" smtClean="0"/>
          </a:p>
          <a:p>
            <a:pPr lvl="4" eaLnBrk="1" hangingPunct="1"/>
            <a:endParaRPr lang="zh-CN" altLang="en-US" smtClean="0"/>
          </a:p>
          <a:p>
            <a:pPr lvl="4" eaLnBrk="1" hangingPunct="1"/>
            <a:endParaRPr lang="zh-CN" altLang="en-US" smtClean="0"/>
          </a:p>
          <a:p>
            <a:pPr lvl="4" eaLnBrk="1" hangingPunct="1"/>
            <a:endParaRPr lang="zh-CN" altLang="en-US" smtClean="0"/>
          </a:p>
          <a:p>
            <a:pPr lvl="4" eaLnBrk="1" hangingPunct="1"/>
            <a:endParaRPr lang="zh-CN" altLang="en-US" smtClean="0"/>
          </a:p>
          <a:p>
            <a:pPr lvl="4" eaLnBrk="1" hangingPunct="1"/>
            <a:r>
              <a:rPr lang="zh-CN" altLang="en-US" smtClean="0"/>
              <a:t>键控法</a:t>
            </a:r>
            <a:endParaRPr lang="zh-CN" altLang="en-US" smtClean="0"/>
          </a:p>
        </p:txBody>
      </p:sp>
      <p:graphicFrame>
        <p:nvGraphicFramePr>
          <p:cNvPr id="28676" name="Object 4"/>
          <p:cNvGraphicFramePr>
            <a:graphicFrameLocks noChangeAspect="1"/>
          </p:cNvGraphicFramePr>
          <p:nvPr/>
        </p:nvGraphicFramePr>
        <p:xfrm>
          <a:off x="3492500" y="1989138"/>
          <a:ext cx="3689350" cy="1846262"/>
        </p:xfrm>
        <a:graphic>
          <a:graphicData uri="http://schemas.openxmlformats.org/presentationml/2006/ole">
            <mc:AlternateContent xmlns:mc="http://schemas.openxmlformats.org/markup-compatibility/2006">
              <mc:Choice xmlns:v="urn:schemas-microsoft-com:vml" Requires="v">
                <p:oleObj spid="_x0000_s4097" name="Visio" r:id="rId1" imgW="50587275" imgH="12677775" progId="">
                  <p:embed/>
                </p:oleObj>
              </mc:Choice>
              <mc:Fallback>
                <p:oleObj name="Visio" r:id="rId1" imgW="50587275" imgH="12677775" progId="">
                  <p:embed/>
                  <p:pic>
                    <p:nvPicPr>
                      <p:cNvPr id="0" name="图片 4096"/>
                      <p:cNvPicPr>
                        <a:picLocks noChangeAspect="1"/>
                      </p:cNvPicPr>
                      <p:nvPr/>
                    </p:nvPicPr>
                    <p:blipFill>
                      <a:blip r:embed="rId2"/>
                      <a:srcRect l="10970" t="5698" r="49011" b="16354"/>
                      <a:stretch>
                        <a:fillRect/>
                      </a:stretch>
                    </p:blipFill>
                    <p:spPr>
                      <a:xfrm>
                        <a:off x="3492500" y="1989138"/>
                        <a:ext cx="3689350" cy="1846262"/>
                      </a:xfrm>
                      <a:prstGeom prst="rect">
                        <a:avLst/>
                      </a:prstGeom>
                      <a:noFill/>
                      <a:ln w="9525">
                        <a:noFill/>
                      </a:ln>
                    </p:spPr>
                  </p:pic>
                </p:oleObj>
              </mc:Fallback>
            </mc:AlternateContent>
          </a:graphicData>
        </a:graphic>
      </p:graphicFrame>
      <p:graphicFrame>
        <p:nvGraphicFramePr>
          <p:cNvPr id="28677" name="Object 5"/>
          <p:cNvGraphicFramePr>
            <a:graphicFrameLocks noChangeAspect="1"/>
          </p:cNvGraphicFramePr>
          <p:nvPr/>
        </p:nvGraphicFramePr>
        <p:xfrm>
          <a:off x="3176588" y="4284663"/>
          <a:ext cx="4319587" cy="2209800"/>
        </p:xfrm>
        <a:graphic>
          <a:graphicData uri="http://schemas.openxmlformats.org/presentationml/2006/ole">
            <mc:AlternateContent xmlns:mc="http://schemas.openxmlformats.org/markup-compatibility/2006">
              <mc:Choice xmlns:v="urn:schemas-microsoft-com:vml" Requires="v">
                <p:oleObj spid="_x0000_s4117" name="Visio" r:id="rId3" imgW="50587275" imgH="15440025" progId="">
                  <p:embed/>
                </p:oleObj>
              </mc:Choice>
              <mc:Fallback>
                <p:oleObj name="Visio" r:id="rId3" imgW="50587275" imgH="15440025" progId="">
                  <p:embed/>
                  <p:pic>
                    <p:nvPicPr>
                      <p:cNvPr id="0" name="图片 4116"/>
                      <p:cNvPicPr>
                        <a:picLocks noChangeAspect="1"/>
                      </p:cNvPicPr>
                      <p:nvPr/>
                    </p:nvPicPr>
                    <p:blipFill>
                      <a:blip r:embed="rId4"/>
                      <a:srcRect l="18913" t="1715" r="29669" b="11972"/>
                      <a:stretch>
                        <a:fillRect/>
                      </a:stretch>
                    </p:blipFill>
                    <p:spPr>
                      <a:xfrm>
                        <a:off x="3176588" y="4284663"/>
                        <a:ext cx="4319587" cy="22098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9" name="文本框 56328"/>
          <p:cNvSpPr txBox="1"/>
          <p:nvPr/>
        </p:nvSpPr>
        <p:spPr>
          <a:xfrm>
            <a:off x="847725" y="4431030"/>
            <a:ext cx="7602855" cy="1198880"/>
          </a:xfrm>
          <a:prstGeom prst="rect">
            <a:avLst/>
          </a:prstGeom>
          <a:noFill/>
          <a:ln w="9525">
            <a:noFill/>
          </a:ln>
        </p:spPr>
        <p:txBody>
          <a:bodyPr wrap="square">
            <a:spAutoFit/>
          </a:bodyPr>
          <a:p>
            <a:pPr algn="just">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系统总的误码率为将“</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符号判为“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符号的错误概率与将“</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符号判为“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符号的错误概率的统计平均，即</a:t>
            </a:r>
            <a:endParaRPr lang="en-US" altLang="zh-CN" sz="2400">
              <a:latin typeface="Times New Roman" panose="02020603050405020304" pitchFamily="18" charset="0"/>
              <a:ea typeface="宋体" panose="02010600030101010101" pitchFamily="2" charset="-122"/>
            </a:endParaRPr>
          </a:p>
        </p:txBody>
      </p:sp>
      <p:graphicFrame>
        <p:nvGraphicFramePr>
          <p:cNvPr id="56331" name="对象 56330"/>
          <p:cNvGraphicFramePr/>
          <p:nvPr/>
        </p:nvGraphicFramePr>
        <p:xfrm>
          <a:off x="847725" y="5741035"/>
          <a:ext cx="7721600" cy="660400"/>
        </p:xfrm>
        <a:graphic>
          <a:graphicData uri="http://schemas.openxmlformats.org/presentationml/2006/ole">
            <mc:AlternateContent xmlns:mc="http://schemas.openxmlformats.org/markup-compatibility/2006">
              <mc:Choice xmlns:v="urn:schemas-microsoft-com:vml" Requires="v">
                <p:oleObj spid="_x0000_s3187" name="" r:id="rId1" imgW="3860800" imgH="330200" progId="Equation.3">
                  <p:embed/>
                </p:oleObj>
              </mc:Choice>
              <mc:Fallback>
                <p:oleObj name="" r:id="rId1" imgW="3860800" imgH="330200" progId="Equation.3">
                  <p:embed/>
                  <p:pic>
                    <p:nvPicPr>
                      <p:cNvPr id="0" name="图片 3186"/>
                      <p:cNvPicPr/>
                      <p:nvPr/>
                    </p:nvPicPr>
                    <p:blipFill>
                      <a:blip r:embed="rId2"/>
                      <a:stretch>
                        <a:fillRect/>
                      </a:stretch>
                    </p:blipFill>
                    <p:spPr>
                      <a:xfrm>
                        <a:off x="847725" y="5741035"/>
                        <a:ext cx="7721600" cy="660400"/>
                      </a:xfrm>
                      <a:prstGeom prst="rect">
                        <a:avLst/>
                      </a:prstGeom>
                      <a:noFill/>
                      <a:ln w="38100">
                        <a:noFill/>
                        <a:miter/>
                      </a:ln>
                    </p:spPr>
                  </p:pic>
                </p:oleObj>
              </mc:Fallback>
            </mc:AlternateContent>
          </a:graphicData>
        </a:graphic>
      </p:graphicFrame>
      <p:sp>
        <p:nvSpPr>
          <p:cNvPr id="2" name="文本框 1"/>
          <p:cNvSpPr txBox="1"/>
          <p:nvPr/>
        </p:nvSpPr>
        <p:spPr>
          <a:xfrm>
            <a:off x="381000" y="1752600"/>
            <a:ext cx="8382000" cy="829945"/>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同理，当发送的第</a:t>
            </a:r>
            <a:r>
              <a:rPr lang="en-US" altLang="zh-CN" sz="2400"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个符号为“</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时，错误接收的概率</a:t>
            </a:r>
            <a:r>
              <a:rPr lang="en-US" altLang="zh-CN" sz="2400" dirty="0">
                <a:latin typeface="Times New Roman" panose="02020603050405020304" pitchFamily="18" charset="0"/>
                <a:ea typeface="宋体" panose="02010600030101010101" pitchFamily="2" charset="-122"/>
              </a:rPr>
              <a:t>P(1/0)</a:t>
            </a:r>
            <a:r>
              <a:rPr lang="zh-CN" altLang="en-US" sz="2400" dirty="0">
                <a:latin typeface="Times New Roman" panose="02020603050405020304" pitchFamily="18" charset="0"/>
                <a:ea typeface="宋体" panose="02010600030101010101" pitchFamily="2" charset="-122"/>
              </a:rPr>
              <a:t>为</a:t>
            </a:r>
            <a:endParaRPr lang="en-US" altLang="zh-CN" sz="2400">
              <a:latin typeface="Times New Roman" panose="02020603050405020304" pitchFamily="18" charset="0"/>
              <a:ea typeface="宋体" panose="02010600030101010101" pitchFamily="2" charset="-122"/>
            </a:endParaRPr>
          </a:p>
        </p:txBody>
      </p:sp>
      <p:graphicFrame>
        <p:nvGraphicFramePr>
          <p:cNvPr id="54279" name="对象 54278"/>
          <p:cNvGraphicFramePr/>
          <p:nvPr/>
        </p:nvGraphicFramePr>
        <p:xfrm>
          <a:off x="1503363" y="2560161"/>
          <a:ext cx="6543675" cy="1737360"/>
        </p:xfrm>
        <a:graphic>
          <a:graphicData uri="http://schemas.openxmlformats.org/presentationml/2006/ole">
            <mc:AlternateContent xmlns:mc="http://schemas.openxmlformats.org/markup-compatibility/2006">
              <mc:Choice xmlns:v="urn:schemas-microsoft-com:vml" Requires="v">
                <p:oleObj spid="_x0000_s3182" name="" r:id="rId3" imgW="3162300" imgH="838200" progId="Equation.3">
                  <p:embed/>
                </p:oleObj>
              </mc:Choice>
              <mc:Fallback>
                <p:oleObj name="" r:id="rId3" imgW="3162300" imgH="838200" progId="Equation.3">
                  <p:embed/>
                  <p:pic>
                    <p:nvPicPr>
                      <p:cNvPr id="0" name="图片 3181"/>
                      <p:cNvPicPr/>
                      <p:nvPr/>
                    </p:nvPicPr>
                    <p:blipFill>
                      <a:blip r:embed="rId4"/>
                      <a:stretch>
                        <a:fillRect/>
                      </a:stretch>
                    </p:blipFill>
                    <p:spPr>
                      <a:xfrm>
                        <a:off x="1503363" y="2560161"/>
                        <a:ext cx="6543675" cy="173736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文本框 57347"/>
          <p:cNvSpPr txBox="1"/>
          <p:nvPr/>
        </p:nvSpPr>
        <p:spPr>
          <a:xfrm>
            <a:off x="1035050" y="1160145"/>
            <a:ext cx="7623810" cy="1641475"/>
          </a:xfrm>
          <a:prstGeom prst="rect">
            <a:avLst/>
          </a:prstGeom>
          <a:noFill/>
          <a:ln w="9525">
            <a:noFill/>
          </a:ln>
        </p:spPr>
        <p:txBody>
          <a:bodyPr wrap="square">
            <a:spAutoFit/>
          </a:bodyPr>
          <a:p>
            <a:pPr algn="just">
              <a:lnSpc>
                <a:spcPct val="14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上式表明， 当符号的发送概率</a:t>
            </a:r>
            <a:r>
              <a:rPr lang="en-US" altLang="zh-CN" sz="2400" dirty="0">
                <a:latin typeface="Times New Roman" panose="02020603050405020304" pitchFamily="18" charset="0"/>
                <a:ea typeface="宋体" panose="02010600030101010101" pitchFamily="2" charset="-122"/>
              </a:rPr>
              <a:t>P(1)</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P(0)</a:t>
            </a:r>
            <a:r>
              <a:rPr lang="zh-CN" altLang="en-US" sz="2400" dirty="0">
                <a:latin typeface="Times New Roman" panose="02020603050405020304" pitchFamily="18" charset="0"/>
                <a:ea typeface="宋体" panose="02010600030101010101" pitchFamily="2" charset="-122"/>
              </a:rPr>
              <a:t>及概率密度函数</a:t>
            </a:r>
            <a:r>
              <a:rPr lang="en-US" altLang="zh-CN" sz="2400">
                <a:latin typeface="Times New Roman" panose="02020603050405020304" pitchFamily="18" charset="0"/>
                <a:ea typeface="宋体" panose="02010600030101010101" pitchFamily="2" charset="-122"/>
              </a:rPr>
              <a:t>f</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f</a:t>
            </a:r>
            <a:r>
              <a:rPr lang="en-US" altLang="zh-CN" sz="2400" baseline="-2500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一定时，系统总的误码率</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将与判决门限</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有关， 其几何表示如图所示。 </a:t>
            </a:r>
            <a:endParaRPr lang="zh-CN" altLang="en-US" sz="2400">
              <a:latin typeface="Times New Roman" panose="02020603050405020304" pitchFamily="18" charset="0"/>
              <a:ea typeface="宋体" panose="02010600030101010101" pitchFamily="2" charset="-122"/>
            </a:endParaRPr>
          </a:p>
        </p:txBody>
      </p:sp>
      <p:graphicFrame>
        <p:nvGraphicFramePr>
          <p:cNvPr id="59397" name="对象 59396"/>
          <p:cNvGraphicFramePr/>
          <p:nvPr/>
        </p:nvGraphicFramePr>
        <p:xfrm>
          <a:off x="482600" y="2934970"/>
          <a:ext cx="8458200" cy="3089275"/>
        </p:xfrm>
        <a:graphic>
          <a:graphicData uri="http://schemas.openxmlformats.org/presentationml/2006/ole">
            <mc:AlternateContent xmlns:mc="http://schemas.openxmlformats.org/markup-compatibility/2006">
              <mc:Choice xmlns:v="urn:schemas-microsoft-com:vml" Requires="v">
                <p:oleObj spid="_x0000_s3188" name="" r:id="rId1" imgW="2933700" imgH="1074420" progId="Visio.Drawing.4">
                  <p:embed/>
                </p:oleObj>
              </mc:Choice>
              <mc:Fallback>
                <p:oleObj name="" r:id="rId1" imgW="2933700" imgH="1074420" progId="Visio.Drawing.4">
                  <p:embed/>
                  <p:pic>
                    <p:nvPicPr>
                      <p:cNvPr id="0" name="图片 3187"/>
                      <p:cNvPicPr/>
                      <p:nvPr/>
                    </p:nvPicPr>
                    <p:blipFill>
                      <a:blip r:embed="rId2"/>
                      <a:stretch>
                        <a:fillRect/>
                      </a:stretch>
                    </p:blipFill>
                    <p:spPr>
                      <a:xfrm>
                        <a:off x="482600" y="2934970"/>
                        <a:ext cx="8458200" cy="3089275"/>
                      </a:xfrm>
                      <a:prstGeom prst="rect">
                        <a:avLst/>
                      </a:prstGeom>
                      <a:noFill/>
                      <a:ln w="38100">
                        <a:noFill/>
                        <a:miter/>
                      </a:ln>
                    </p:spPr>
                  </p:pic>
                </p:oleObj>
              </mc:Fallback>
            </mc:AlternateContent>
          </a:graphicData>
        </a:graphic>
      </p:graphicFrame>
      <p:sp>
        <p:nvSpPr>
          <p:cNvPr id="59396" name="文本框 59395"/>
          <p:cNvSpPr txBox="1"/>
          <p:nvPr/>
        </p:nvSpPr>
        <p:spPr>
          <a:xfrm>
            <a:off x="2955925" y="6102985"/>
            <a:ext cx="3510915" cy="398780"/>
          </a:xfrm>
          <a:prstGeom prst="rect">
            <a:avLst/>
          </a:prstGeom>
          <a:noFill/>
          <a:ln w="9525">
            <a:noFill/>
          </a:ln>
        </p:spPr>
        <p:txBody>
          <a:bodyPr wrap="square">
            <a:spAutoFit/>
          </a:bodyPr>
          <a:p>
            <a:pPr algn="just">
              <a:spcBef>
                <a:spcPct val="50000"/>
              </a:spcBef>
            </a:pPr>
            <a:r>
              <a:rPr lang="zh-CN" altLang="en-US" sz="2000" dirty="0">
                <a:latin typeface="Times New Roman" panose="02020603050405020304" pitchFamily="18" charset="0"/>
                <a:ea typeface="宋体" panose="02010600030101010101" pitchFamily="2" charset="-122"/>
              </a:rPr>
              <a:t>同步检测时误码率的几何表示</a:t>
            </a:r>
            <a:endParaRPr lang="zh-CN" altLang="en-US" sz="200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文本框 57347"/>
          <p:cNvSpPr txBox="1"/>
          <p:nvPr/>
        </p:nvSpPr>
        <p:spPr>
          <a:xfrm>
            <a:off x="989330" y="1159510"/>
            <a:ext cx="7623810" cy="3192145"/>
          </a:xfrm>
          <a:prstGeom prst="rect">
            <a:avLst/>
          </a:prstGeom>
          <a:noFill/>
          <a:ln w="9525">
            <a:noFill/>
          </a:ln>
        </p:spPr>
        <p:txBody>
          <a:bodyPr wrap="square">
            <a:spAutoFit/>
          </a:bodyPr>
          <a:p>
            <a:pPr algn="just">
              <a:lnSpc>
                <a:spcPct val="14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误码率</a:t>
            </a:r>
            <a:r>
              <a:rPr lang="en-US" altLang="zh-CN" sz="2400" err="1">
                <a:latin typeface="Times New Roman" panose="02020603050405020304" pitchFamily="18" charset="0"/>
                <a:ea typeface="宋体" panose="02010600030101010101" pitchFamily="2" charset="-122"/>
              </a:rPr>
              <a:t>Pe</a:t>
            </a:r>
            <a:r>
              <a:rPr lang="zh-CN" altLang="en-US" sz="2400" dirty="0">
                <a:latin typeface="Times New Roman" panose="02020603050405020304" pitchFamily="18" charset="0"/>
                <a:ea typeface="宋体" panose="02010600030101010101" pitchFamily="2" charset="-122"/>
              </a:rPr>
              <a:t>等于图中阴影的面积。改变判决门限</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，阴影的面积将随之改变，也即误码率</a:t>
            </a:r>
            <a:r>
              <a:rPr lang="en-US" altLang="zh-CN" sz="2400" err="1">
                <a:latin typeface="Times New Roman" panose="02020603050405020304" pitchFamily="18" charset="0"/>
                <a:ea typeface="宋体" panose="02010600030101010101" pitchFamily="2" charset="-122"/>
              </a:rPr>
              <a:t>Pe</a:t>
            </a:r>
            <a:r>
              <a:rPr lang="zh-CN" altLang="en-US" sz="2400" dirty="0">
                <a:latin typeface="Times New Roman" panose="02020603050405020304" pitchFamily="18" charset="0"/>
                <a:ea typeface="宋体" panose="02010600030101010101" pitchFamily="2" charset="-122"/>
              </a:rPr>
              <a:t>的大小将随判决门限</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而变化。进一步分析可得，当判决门限</a:t>
            </a: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取</a:t>
            </a:r>
            <a:r>
              <a:rPr lang="en-US" altLang="zh-CN" sz="2400">
                <a:latin typeface="Times New Roman" panose="02020603050405020304" pitchFamily="18" charset="0"/>
                <a:ea typeface="宋体" panose="02010600030101010101" pitchFamily="2" charset="-122"/>
              </a:rPr>
              <a:t>P(1)f</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与</a:t>
            </a:r>
            <a:r>
              <a:rPr lang="en-US" altLang="zh-CN" sz="2400">
                <a:latin typeface="Times New Roman" panose="02020603050405020304" pitchFamily="18" charset="0"/>
                <a:ea typeface="宋体" panose="02010600030101010101" pitchFamily="2" charset="-122"/>
              </a:rPr>
              <a:t>P(0)f</a:t>
            </a:r>
            <a:r>
              <a:rPr lang="en-US" altLang="zh-CN" sz="2400" baseline="-2500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两条曲线相交点</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时，阴影的面积最小。即判决门限取为</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时，此时系统的误码率</a:t>
            </a:r>
            <a:r>
              <a:rPr lang="en-US" altLang="zh-CN" sz="2400" err="1">
                <a:latin typeface="Times New Roman" panose="02020603050405020304" pitchFamily="18" charset="0"/>
                <a:ea typeface="宋体" panose="02010600030101010101" pitchFamily="2" charset="-122"/>
              </a:rPr>
              <a:t>Pe</a:t>
            </a:r>
            <a:r>
              <a:rPr lang="zh-CN" altLang="en-US" sz="2400" dirty="0">
                <a:latin typeface="Times New Roman" panose="02020603050405020304" pitchFamily="18" charset="0"/>
                <a:ea typeface="宋体" panose="02010600030101010101" pitchFamily="2" charset="-122"/>
              </a:rPr>
              <a:t>最小。这个门限就称为</a:t>
            </a:r>
            <a:r>
              <a:rPr lang="zh-CN" altLang="en-US" sz="2400" b="1" dirty="0">
                <a:solidFill>
                  <a:srgbClr val="FF0000"/>
                </a:solidFill>
                <a:latin typeface="Times New Roman" panose="02020603050405020304" pitchFamily="18" charset="0"/>
                <a:ea typeface="宋体" panose="02010600030101010101" pitchFamily="2" charset="-122"/>
              </a:rPr>
              <a:t>最佳判决门限</a:t>
            </a:r>
            <a:r>
              <a:rPr lang="zh-CN" altLang="en-US" sz="2400" dirty="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60423" name="文本框 60422"/>
          <p:cNvSpPr txBox="1"/>
          <p:nvPr/>
        </p:nvSpPr>
        <p:spPr>
          <a:xfrm>
            <a:off x="1062990" y="4268470"/>
            <a:ext cx="7550150" cy="2583180"/>
          </a:xfrm>
          <a:prstGeom prst="rect">
            <a:avLst/>
          </a:prstGeom>
          <a:noFill/>
          <a:ln w="9525">
            <a:noFill/>
          </a:ln>
        </p:spPr>
        <p:txBody>
          <a:bodyPr wrap="square">
            <a:spAutoFit/>
          </a:bodyPr>
          <a:p>
            <a:pPr algn="just">
              <a:lnSpc>
                <a:spcPct val="115000"/>
              </a:lnSpc>
              <a:spcBef>
                <a:spcPct val="50000"/>
              </a:spcBef>
            </a:pPr>
            <a:r>
              <a:rPr lang="zh-CN" altLang="en-US" sz="2400" dirty="0">
                <a:latin typeface="Times New Roman" panose="02020603050405020304" pitchFamily="18" charset="0"/>
                <a:ea typeface="宋体" panose="02010600030101010101" pitchFamily="2" charset="-122"/>
              </a:rPr>
              <a:t>     当发送的二进制符号“</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等概出现， 即</a:t>
            </a:r>
            <a:r>
              <a:rPr lang="en-US" altLang="zh-CN" sz="2400" dirty="0">
                <a:latin typeface="Times New Roman" panose="02020603050405020304" pitchFamily="18" charset="0"/>
                <a:ea typeface="宋体" panose="02010600030101010101" pitchFamily="2" charset="-122"/>
              </a:rPr>
              <a:t>P(1)=P(0)</a:t>
            </a:r>
            <a:r>
              <a:rPr lang="zh-CN" altLang="en-US" sz="2400" dirty="0">
                <a:latin typeface="Times New Roman" panose="02020603050405020304" pitchFamily="18" charset="0"/>
                <a:ea typeface="宋体" panose="02010600030101010101" pitchFamily="2" charset="-122"/>
              </a:rPr>
              <a:t>时， 最佳判决门限</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15000"/>
              </a:lnSpc>
              <a:spcBef>
                <a:spcPct val="50000"/>
              </a:spcBef>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2400" dirty="0">
                <a:latin typeface="Times New Roman" panose="02020603050405020304" pitchFamily="18" charset="0"/>
                <a:ea typeface="宋体" panose="02010600030101010101" pitchFamily="2" charset="-122"/>
              </a:rPr>
              <a:t>上式说明，当发送的二进制符号“</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等概时， 最佳判决门限</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为信号抽样值的二分之一。</a:t>
            </a:r>
            <a:endParaRPr lang="zh-CN" altLang="en-US" sz="2400">
              <a:latin typeface="Times New Roman" panose="02020603050405020304" pitchFamily="18" charset="0"/>
              <a:ea typeface="宋体" panose="02010600030101010101" pitchFamily="2" charset="-122"/>
            </a:endParaRPr>
          </a:p>
        </p:txBody>
      </p:sp>
      <p:graphicFrame>
        <p:nvGraphicFramePr>
          <p:cNvPr id="60424" name="对象 60423"/>
          <p:cNvGraphicFramePr/>
          <p:nvPr/>
        </p:nvGraphicFramePr>
        <p:xfrm>
          <a:off x="3472339" y="5053013"/>
          <a:ext cx="913130" cy="808355"/>
        </p:xfrm>
        <a:graphic>
          <a:graphicData uri="http://schemas.openxmlformats.org/presentationml/2006/ole">
            <mc:AlternateContent xmlns:mc="http://schemas.openxmlformats.org/markup-compatibility/2006">
              <mc:Choice xmlns:v="urn:schemas-microsoft-com:vml" Requires="v">
                <p:oleObj spid="_x0000_s3200" name="" r:id="rId1" imgW="444500" imgH="393700" progId="Equation.3">
                  <p:embed/>
                </p:oleObj>
              </mc:Choice>
              <mc:Fallback>
                <p:oleObj name="" r:id="rId1" imgW="444500" imgH="393700" progId="Equation.3">
                  <p:embed/>
                  <p:pic>
                    <p:nvPicPr>
                      <p:cNvPr id="0" name="图片 3199"/>
                      <p:cNvPicPr/>
                      <p:nvPr/>
                    </p:nvPicPr>
                    <p:blipFill>
                      <a:blip r:embed="rId2"/>
                      <a:stretch>
                        <a:fillRect/>
                      </a:stretch>
                    </p:blipFill>
                    <p:spPr>
                      <a:xfrm>
                        <a:off x="3472339" y="5053013"/>
                        <a:ext cx="913130" cy="808355"/>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文本框 61443"/>
          <p:cNvSpPr txBox="1"/>
          <p:nvPr/>
        </p:nvSpPr>
        <p:spPr>
          <a:xfrm>
            <a:off x="892810" y="1524635"/>
            <a:ext cx="8153400" cy="4446270"/>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当发送的二进制符号“</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等概， 且判决门限取</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时，对</a:t>
            </a:r>
            <a:r>
              <a:rPr lang="en-US" altLang="zh-CN" sz="2400" dirty="0">
                <a:latin typeface="Times New Roman" panose="02020603050405020304" pitchFamily="18" charset="0"/>
                <a:ea typeface="宋体" panose="02010600030101010101" pitchFamily="2" charset="-122"/>
              </a:rPr>
              <a:t>2ASK</a:t>
            </a:r>
            <a:r>
              <a:rPr lang="zh-CN" altLang="en-US" sz="2400" dirty="0">
                <a:latin typeface="Times New Roman" panose="02020603050405020304" pitchFamily="18" charset="0"/>
                <a:ea typeface="宋体" panose="02010600030101010101" pitchFamily="2" charset="-122"/>
              </a:rPr>
              <a:t>信号采用同步检测法进行解调时的误码率</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式中</a:t>
            </a:r>
            <a:r>
              <a:rPr lang="en-US" altLang="zh-CN" sz="2400" dirty="0">
                <a:latin typeface="Times New Roman" panose="02020603050405020304" pitchFamily="18" charset="0"/>
                <a:ea typeface="宋体" panose="02010600030101010101" pitchFamily="2" charset="-122"/>
              </a:rPr>
              <a:t>, r=          </a:t>
            </a:r>
            <a:r>
              <a:rPr lang="zh-CN" altLang="en-US" sz="2400" dirty="0">
                <a:latin typeface="Times New Roman" panose="02020603050405020304" pitchFamily="18" charset="0"/>
                <a:ea typeface="宋体" panose="02010600030101010101" pitchFamily="2" charset="-122"/>
              </a:rPr>
              <a:t>为信噪比。</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当</a:t>
            </a:r>
            <a:r>
              <a:rPr lang="en-US" altLang="zh-CN" sz="2400" dirty="0">
                <a:latin typeface="Times New Roman" panose="02020603050405020304" pitchFamily="18" charset="0"/>
                <a:ea typeface="宋体" panose="02010600030101010101" pitchFamily="2" charset="-122"/>
              </a:rPr>
              <a:t>r&gt;&gt;1</a:t>
            </a:r>
            <a:r>
              <a:rPr lang="zh-CN" altLang="en-US" sz="2400" dirty="0">
                <a:latin typeface="Times New Roman" panose="02020603050405020304" pitchFamily="18" charset="0"/>
                <a:ea typeface="宋体" panose="02010600030101010101" pitchFamily="2" charset="-122"/>
              </a:rPr>
              <a:t>，即大信噪比时，可近似表示为</a:t>
            </a:r>
            <a:endParaRPr lang="zh-CN" altLang="en-US" sz="2400" dirty="0">
              <a:latin typeface="Times New Roman" panose="02020603050405020304" pitchFamily="18" charset="0"/>
              <a:ea typeface="宋体" panose="02010600030101010101" pitchFamily="2" charset="-122"/>
            </a:endParaRPr>
          </a:p>
          <a:p>
            <a:pPr>
              <a:lnSpc>
                <a:spcPct val="150000"/>
              </a:lnSpc>
              <a:spcBef>
                <a:spcPct val="50000"/>
              </a:spcBef>
            </a:pPr>
            <a:r>
              <a:rPr lang="zh-CN" altLang="en-US" sz="2400" err="1">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en-US" altLang="zh-CN" sz="2400" err="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aphicFrame>
        <p:nvGraphicFramePr>
          <p:cNvPr id="61445" name="对象 61444"/>
          <p:cNvGraphicFramePr/>
          <p:nvPr/>
        </p:nvGraphicFramePr>
        <p:xfrm>
          <a:off x="1519397" y="2020253"/>
          <a:ext cx="313055" cy="808355"/>
        </p:xfrm>
        <a:graphic>
          <a:graphicData uri="http://schemas.openxmlformats.org/presentationml/2006/ole">
            <mc:AlternateContent xmlns:mc="http://schemas.openxmlformats.org/markup-compatibility/2006">
              <mc:Choice xmlns:v="urn:schemas-microsoft-com:vml" Requires="v">
                <p:oleObj spid="_x0000_s3195" name="" r:id="rId1" imgW="152400" imgH="393700" progId="Equation.3">
                  <p:embed/>
                </p:oleObj>
              </mc:Choice>
              <mc:Fallback>
                <p:oleObj name="" r:id="rId1" imgW="152400" imgH="393700" progId="Equation.3">
                  <p:embed/>
                  <p:pic>
                    <p:nvPicPr>
                      <p:cNvPr id="0" name="图片 3194"/>
                      <p:cNvPicPr/>
                      <p:nvPr/>
                    </p:nvPicPr>
                    <p:blipFill>
                      <a:blip r:embed="rId2"/>
                      <a:stretch>
                        <a:fillRect/>
                      </a:stretch>
                    </p:blipFill>
                    <p:spPr>
                      <a:xfrm>
                        <a:off x="1519397" y="2020253"/>
                        <a:ext cx="313055" cy="808355"/>
                      </a:xfrm>
                      <a:prstGeom prst="rect">
                        <a:avLst/>
                      </a:prstGeom>
                      <a:noFill/>
                      <a:ln w="38100">
                        <a:noFill/>
                        <a:miter/>
                      </a:ln>
                    </p:spPr>
                  </p:pic>
                </p:oleObj>
              </mc:Fallback>
            </mc:AlternateContent>
          </a:graphicData>
        </a:graphic>
      </p:graphicFrame>
      <p:graphicFrame>
        <p:nvGraphicFramePr>
          <p:cNvPr id="61447" name="对象 61446"/>
          <p:cNvGraphicFramePr/>
          <p:nvPr/>
        </p:nvGraphicFramePr>
        <p:xfrm>
          <a:off x="2860199" y="2827338"/>
          <a:ext cx="2350135" cy="1134745"/>
        </p:xfrm>
        <a:graphic>
          <a:graphicData uri="http://schemas.openxmlformats.org/presentationml/2006/ole">
            <mc:AlternateContent xmlns:mc="http://schemas.openxmlformats.org/markup-compatibility/2006">
              <mc:Choice xmlns:v="urn:schemas-microsoft-com:vml" Requires="v">
                <p:oleObj spid="_x0000_s3203" name="" r:id="rId3" imgW="1054100" imgH="508000" progId="Equation.3">
                  <p:embed/>
                </p:oleObj>
              </mc:Choice>
              <mc:Fallback>
                <p:oleObj name="" r:id="rId3" imgW="1054100" imgH="508000" progId="Equation.3">
                  <p:embed/>
                  <p:pic>
                    <p:nvPicPr>
                      <p:cNvPr id="0" name="图片 3202"/>
                      <p:cNvPicPr/>
                      <p:nvPr/>
                    </p:nvPicPr>
                    <p:blipFill>
                      <a:blip r:embed="rId4"/>
                      <a:stretch>
                        <a:fillRect/>
                      </a:stretch>
                    </p:blipFill>
                    <p:spPr>
                      <a:xfrm>
                        <a:off x="2860199" y="2827338"/>
                        <a:ext cx="2350135" cy="1134745"/>
                      </a:xfrm>
                      <a:prstGeom prst="rect">
                        <a:avLst/>
                      </a:prstGeom>
                      <a:noFill/>
                      <a:ln w="38100">
                        <a:noFill/>
                        <a:miter/>
                      </a:ln>
                    </p:spPr>
                  </p:pic>
                </p:oleObj>
              </mc:Fallback>
            </mc:AlternateContent>
          </a:graphicData>
        </a:graphic>
      </p:graphicFrame>
      <p:graphicFrame>
        <p:nvGraphicFramePr>
          <p:cNvPr id="61448" name="对象 61447"/>
          <p:cNvGraphicFramePr/>
          <p:nvPr/>
        </p:nvGraphicFramePr>
        <p:xfrm>
          <a:off x="2390140" y="3731895"/>
          <a:ext cx="635000" cy="914400"/>
        </p:xfrm>
        <a:graphic>
          <a:graphicData uri="http://schemas.openxmlformats.org/presentationml/2006/ole">
            <mc:AlternateContent xmlns:mc="http://schemas.openxmlformats.org/markup-compatibility/2006">
              <mc:Choice xmlns:v="urn:schemas-microsoft-com:vml" Requires="v">
                <p:oleObj spid="_x0000_s3199" name="" r:id="rId5" imgW="317500" imgH="456565" progId="Equation.3">
                  <p:embed/>
                </p:oleObj>
              </mc:Choice>
              <mc:Fallback>
                <p:oleObj name="" r:id="rId5" imgW="317500" imgH="456565" progId="Equation.3">
                  <p:embed/>
                  <p:pic>
                    <p:nvPicPr>
                      <p:cNvPr id="0" name="图片 3198"/>
                      <p:cNvPicPr/>
                      <p:nvPr/>
                    </p:nvPicPr>
                    <p:blipFill>
                      <a:blip r:embed="rId6"/>
                      <a:stretch>
                        <a:fillRect/>
                      </a:stretch>
                    </p:blipFill>
                    <p:spPr>
                      <a:xfrm>
                        <a:off x="2390140" y="3731895"/>
                        <a:ext cx="635000" cy="914400"/>
                      </a:xfrm>
                      <a:prstGeom prst="rect">
                        <a:avLst/>
                      </a:prstGeom>
                      <a:noFill/>
                      <a:ln w="38100">
                        <a:noFill/>
                        <a:miter/>
                      </a:ln>
                    </p:spPr>
                  </p:pic>
                </p:oleObj>
              </mc:Fallback>
            </mc:AlternateContent>
          </a:graphicData>
        </a:graphic>
      </p:graphicFrame>
      <p:graphicFrame>
        <p:nvGraphicFramePr>
          <p:cNvPr id="61449" name="对象 61448"/>
          <p:cNvGraphicFramePr/>
          <p:nvPr/>
        </p:nvGraphicFramePr>
        <p:xfrm>
          <a:off x="3330575" y="5121275"/>
          <a:ext cx="1409700" cy="1174750"/>
        </p:xfrm>
        <a:graphic>
          <a:graphicData uri="http://schemas.openxmlformats.org/presentationml/2006/ole">
            <mc:AlternateContent xmlns:mc="http://schemas.openxmlformats.org/markup-compatibility/2006">
              <mc:Choice xmlns:v="urn:schemas-microsoft-com:vml" Requires="v">
                <p:oleObj spid="_x0000_s3194" name="" r:id="rId7" imgW="533400" imgH="444500" progId="Equation.3">
                  <p:embed/>
                </p:oleObj>
              </mc:Choice>
              <mc:Fallback>
                <p:oleObj name="" r:id="rId7" imgW="533400" imgH="444500" progId="Equation.3">
                  <p:embed/>
                  <p:pic>
                    <p:nvPicPr>
                      <p:cNvPr id="0" name="图片 3193"/>
                      <p:cNvPicPr/>
                      <p:nvPr/>
                    </p:nvPicPr>
                    <p:blipFill>
                      <a:blip r:embed="rId8"/>
                      <a:stretch>
                        <a:fillRect/>
                      </a:stretch>
                    </p:blipFill>
                    <p:spPr>
                      <a:xfrm>
                        <a:off x="3330575" y="5121275"/>
                        <a:ext cx="1409700" cy="117475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2" name="文本框 63491"/>
          <p:cNvSpPr txBox="1"/>
          <p:nvPr/>
        </p:nvSpPr>
        <p:spPr>
          <a:xfrm>
            <a:off x="419100" y="1132840"/>
            <a:ext cx="8305800" cy="1770380"/>
          </a:xfrm>
          <a:prstGeom prst="rect">
            <a:avLst/>
          </a:prstGeom>
          <a:noFill/>
          <a:ln w="9525">
            <a:noFill/>
          </a:ln>
        </p:spPr>
        <p:txBody>
          <a:bodyPr>
            <a:spAutoFit/>
          </a:bodyPr>
          <a:p>
            <a:pPr algn="just">
              <a:lnSpc>
                <a:spcPct val="135000"/>
              </a:lnSpc>
              <a:spcBef>
                <a:spcPct val="50000"/>
              </a:spcBef>
            </a:pPr>
            <a:r>
              <a:rPr lang="en-US" altLang="zh-CN" sz="2400"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包络检波法的系统性能</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a:lnSpc>
                <a:spcPct val="135000"/>
              </a:lnSpc>
              <a:spcBef>
                <a:spcPct val="50000"/>
              </a:spcBef>
            </a:pPr>
            <a:r>
              <a:rPr lang="zh-CN" altLang="en-US" sz="2400" dirty="0">
                <a:latin typeface="Times New Roman" panose="02020603050405020304" pitchFamily="18" charset="0"/>
                <a:ea typeface="宋体" panose="02010600030101010101" pitchFamily="2" charset="-122"/>
              </a:rPr>
              <a:t>        包络检波法解调过程不需要相干载波，比较简单。包络检波法的系统性能分析模型如图所示。</a:t>
            </a:r>
            <a:endParaRPr lang="zh-CN" altLang="en-US" sz="2400">
              <a:latin typeface="Times New Roman" panose="02020603050405020304" pitchFamily="18" charset="0"/>
              <a:ea typeface="宋体" panose="02010600030101010101" pitchFamily="2" charset="-122"/>
            </a:endParaRPr>
          </a:p>
        </p:txBody>
      </p:sp>
      <p:graphicFrame>
        <p:nvGraphicFramePr>
          <p:cNvPr id="64517" name="对象 64516"/>
          <p:cNvGraphicFramePr/>
          <p:nvPr/>
        </p:nvGraphicFramePr>
        <p:xfrm>
          <a:off x="114300" y="2967990"/>
          <a:ext cx="8610600" cy="1744663"/>
        </p:xfrm>
        <a:graphic>
          <a:graphicData uri="http://schemas.openxmlformats.org/presentationml/2006/ole">
            <mc:AlternateContent xmlns:mc="http://schemas.openxmlformats.org/markup-compatibility/2006">
              <mc:Choice xmlns:v="urn:schemas-microsoft-com:vml" Requires="v">
                <p:oleObj spid="_x0000_s3198" name="" r:id="rId1" imgW="3505200" imgH="708660" progId="Visio.Drawing.4">
                  <p:embed/>
                </p:oleObj>
              </mc:Choice>
              <mc:Fallback>
                <p:oleObj name="" r:id="rId1" imgW="3505200" imgH="708660" progId="Visio.Drawing.4">
                  <p:embed/>
                  <p:pic>
                    <p:nvPicPr>
                      <p:cNvPr id="0" name="图片 3197"/>
                      <p:cNvPicPr/>
                      <p:nvPr/>
                    </p:nvPicPr>
                    <p:blipFill>
                      <a:blip r:embed="rId2"/>
                      <a:stretch>
                        <a:fillRect/>
                      </a:stretch>
                    </p:blipFill>
                    <p:spPr>
                      <a:xfrm>
                        <a:off x="114300" y="2967990"/>
                        <a:ext cx="8610600" cy="1744663"/>
                      </a:xfrm>
                      <a:prstGeom prst="rect">
                        <a:avLst/>
                      </a:prstGeom>
                      <a:noFill/>
                      <a:ln w="38100">
                        <a:noFill/>
                        <a:miter/>
                      </a:ln>
                    </p:spPr>
                  </p:pic>
                </p:oleObj>
              </mc:Fallback>
            </mc:AlternateContent>
          </a:graphicData>
        </a:graphic>
      </p:graphicFrame>
      <p:sp>
        <p:nvSpPr>
          <p:cNvPr id="64516" name="文本框 64515"/>
          <p:cNvSpPr txBox="1"/>
          <p:nvPr/>
        </p:nvSpPr>
        <p:spPr>
          <a:xfrm>
            <a:off x="2432050" y="4712970"/>
            <a:ext cx="3974465" cy="398780"/>
          </a:xfrm>
          <a:prstGeom prst="rect">
            <a:avLst/>
          </a:prstGeom>
          <a:noFill/>
          <a:ln w="9525">
            <a:noFill/>
          </a:ln>
        </p:spPr>
        <p:txBody>
          <a:bodyPr wrap="square">
            <a:spAutoFit/>
          </a:bodyPr>
          <a:p>
            <a:pPr algn="just">
              <a:spcBef>
                <a:spcPct val="50000"/>
              </a:spcBef>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包络检波法的系统性能分析模型</a:t>
            </a:r>
            <a:endParaRPr lang="zh-CN" altLang="en-US" sz="200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4" name="文本框 66563"/>
          <p:cNvSpPr txBox="1"/>
          <p:nvPr/>
        </p:nvSpPr>
        <p:spPr>
          <a:xfrm>
            <a:off x="524510" y="1250950"/>
            <a:ext cx="8534400" cy="2563495"/>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当发送“</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符号时， 包络检波器的输出波形</a:t>
            </a:r>
            <a:r>
              <a:rPr lang="en-US" altLang="zh-CN" sz="2400" dirty="0">
                <a:latin typeface="Times New Roman" panose="02020603050405020304" pitchFamily="18" charset="0"/>
                <a:ea typeface="宋体" panose="02010600030101010101" pitchFamily="2" charset="-122"/>
              </a:rPr>
              <a:t>V(t)</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V(t)=                                                       </a:t>
            </a:r>
            <a:endParaRPr lang="en-US" altLang="zh-CN" sz="240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当发送“</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符号时，包络检波器的输出波形</a:t>
            </a:r>
            <a:r>
              <a:rPr lang="en-US" altLang="zh-CN" sz="2400" dirty="0">
                <a:latin typeface="Times New Roman" panose="02020603050405020304" pitchFamily="18" charset="0"/>
                <a:ea typeface="宋体" panose="02010600030101010101" pitchFamily="2" charset="-122"/>
              </a:rPr>
              <a:t>V(t)</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V(t)=</a:t>
            </a:r>
            <a:endParaRPr lang="en-US" altLang="zh-CN" sz="2400">
              <a:latin typeface="Times New Roman" panose="02020603050405020304" pitchFamily="18" charset="0"/>
              <a:ea typeface="宋体" panose="02010600030101010101" pitchFamily="2" charset="-122"/>
            </a:endParaRPr>
          </a:p>
        </p:txBody>
      </p:sp>
      <p:graphicFrame>
        <p:nvGraphicFramePr>
          <p:cNvPr id="66565" name="对象 66564"/>
          <p:cNvGraphicFramePr/>
          <p:nvPr/>
        </p:nvGraphicFramePr>
        <p:xfrm>
          <a:off x="2277110" y="1708150"/>
          <a:ext cx="3378200" cy="776288"/>
        </p:xfrm>
        <a:graphic>
          <a:graphicData uri="http://schemas.openxmlformats.org/presentationml/2006/ole">
            <mc:AlternateContent xmlns:mc="http://schemas.openxmlformats.org/markup-compatibility/2006">
              <mc:Choice xmlns:v="urn:schemas-microsoft-com:vml" Requires="v">
                <p:oleObj spid="_x0000_s3202" name="" r:id="rId1" imgW="1269365" imgH="292100" progId="Equation.3">
                  <p:embed/>
                </p:oleObj>
              </mc:Choice>
              <mc:Fallback>
                <p:oleObj name="" r:id="rId1" imgW="1269365" imgH="292100" progId="Equation.3">
                  <p:embed/>
                  <p:pic>
                    <p:nvPicPr>
                      <p:cNvPr id="0" name="图片 3201"/>
                      <p:cNvPicPr/>
                      <p:nvPr/>
                    </p:nvPicPr>
                    <p:blipFill>
                      <a:blip r:embed="rId2"/>
                      <a:stretch>
                        <a:fillRect/>
                      </a:stretch>
                    </p:blipFill>
                    <p:spPr>
                      <a:xfrm>
                        <a:off x="2277110" y="1708150"/>
                        <a:ext cx="3378200" cy="776288"/>
                      </a:xfrm>
                      <a:prstGeom prst="rect">
                        <a:avLst/>
                      </a:prstGeom>
                      <a:noFill/>
                      <a:ln w="38100">
                        <a:noFill/>
                        <a:miter/>
                      </a:ln>
                    </p:spPr>
                  </p:pic>
                </p:oleObj>
              </mc:Fallback>
            </mc:AlternateContent>
          </a:graphicData>
        </a:graphic>
      </p:graphicFrame>
      <p:graphicFrame>
        <p:nvGraphicFramePr>
          <p:cNvPr id="66566" name="对象 66565"/>
          <p:cNvGraphicFramePr/>
          <p:nvPr/>
        </p:nvGraphicFramePr>
        <p:xfrm>
          <a:off x="2494280" y="3041015"/>
          <a:ext cx="2398713" cy="776288"/>
        </p:xfrm>
        <a:graphic>
          <a:graphicData uri="http://schemas.openxmlformats.org/presentationml/2006/ole">
            <mc:AlternateContent xmlns:mc="http://schemas.openxmlformats.org/markup-compatibility/2006">
              <mc:Choice xmlns:v="urn:schemas-microsoft-com:vml" Requires="v">
                <p:oleObj spid="_x0000_s3204" name="" r:id="rId3" imgW="901065" imgH="292100" progId="Equation.3">
                  <p:embed/>
                </p:oleObj>
              </mc:Choice>
              <mc:Fallback>
                <p:oleObj name="" r:id="rId3" imgW="901065" imgH="292100" progId="Equation.3">
                  <p:embed/>
                  <p:pic>
                    <p:nvPicPr>
                      <p:cNvPr id="0" name="图片 3203"/>
                      <p:cNvPicPr/>
                      <p:nvPr/>
                    </p:nvPicPr>
                    <p:blipFill>
                      <a:blip r:embed="rId4"/>
                      <a:stretch>
                        <a:fillRect/>
                      </a:stretch>
                    </p:blipFill>
                    <p:spPr>
                      <a:xfrm>
                        <a:off x="2494280" y="3041015"/>
                        <a:ext cx="2398713" cy="776288"/>
                      </a:xfrm>
                      <a:prstGeom prst="rect">
                        <a:avLst/>
                      </a:prstGeom>
                      <a:noFill/>
                      <a:ln w="38100">
                        <a:noFill/>
                        <a:miter/>
                      </a:ln>
                    </p:spPr>
                  </p:pic>
                </p:oleObj>
              </mc:Fallback>
            </mc:AlternateContent>
          </a:graphicData>
        </a:graphic>
      </p:graphicFrame>
      <p:sp>
        <p:nvSpPr>
          <p:cNvPr id="66567" name="文本框 66566"/>
          <p:cNvSpPr txBox="1"/>
          <p:nvPr/>
        </p:nvSpPr>
        <p:spPr>
          <a:xfrm>
            <a:off x="1028065" y="3916680"/>
            <a:ext cx="7086600" cy="460375"/>
          </a:xfrm>
          <a:prstGeom prst="rect">
            <a:avLst/>
          </a:prstGeom>
          <a:noFill/>
          <a:ln w="9525">
            <a:noFill/>
          </a:ln>
        </p:spPr>
        <p:txBody>
          <a:bodyPr>
            <a:spAutoFit/>
          </a:bodyPr>
          <a:p>
            <a:pPr>
              <a:spcBef>
                <a:spcPct val="50000"/>
              </a:spcBef>
            </a:pPr>
            <a:r>
              <a:rPr lang="zh-CN" altLang="en-US" sz="2400" err="1">
                <a:latin typeface="Times New Roman" panose="02020603050405020304" pitchFamily="18" charset="0"/>
                <a:ea typeface="宋体" panose="02010600030101010101" pitchFamily="2" charset="-122"/>
              </a:rPr>
              <a:t>在</a:t>
            </a:r>
            <a:r>
              <a:rPr lang="en-US" altLang="zh-CN" sz="2400" err="1">
                <a:latin typeface="Times New Roman" panose="02020603050405020304" pitchFamily="18" charset="0"/>
                <a:ea typeface="宋体" panose="02010600030101010101" pitchFamily="2" charset="-122"/>
              </a:rPr>
              <a:t>kT</a:t>
            </a:r>
            <a:r>
              <a:rPr lang="en-US" altLang="zh-CN" sz="2400" baseline="-25000" err="1">
                <a:latin typeface="Times New Roman" panose="02020603050405020304" pitchFamily="18" charset="0"/>
                <a:ea typeface="宋体" panose="02010600030101010101" pitchFamily="2" charset="-122"/>
              </a:rPr>
              <a:t>s</a:t>
            </a:r>
            <a:r>
              <a:rPr lang="zh-CN" altLang="en-US" sz="2400" dirty="0">
                <a:latin typeface="Times New Roman" panose="02020603050405020304" pitchFamily="18" charset="0"/>
                <a:ea typeface="宋体" panose="02010600030101010101" pitchFamily="2" charset="-122"/>
              </a:rPr>
              <a:t>时刻包络检波器输出波形的抽样值为 </a:t>
            </a:r>
            <a:endParaRPr lang="zh-CN" altLang="en-US" sz="2400">
              <a:latin typeface="Times New Roman" panose="02020603050405020304" pitchFamily="18" charset="0"/>
              <a:ea typeface="宋体" panose="02010600030101010101" pitchFamily="2" charset="-122"/>
            </a:endParaRPr>
          </a:p>
        </p:txBody>
      </p:sp>
      <p:sp>
        <p:nvSpPr>
          <p:cNvPr id="66568" name="文本框 66567"/>
          <p:cNvSpPr txBox="1"/>
          <p:nvPr/>
        </p:nvSpPr>
        <p:spPr>
          <a:xfrm>
            <a:off x="1126490" y="4628515"/>
            <a:ext cx="7543800" cy="2122805"/>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ea typeface="宋体" panose="02010600030101010101" pitchFamily="2" charset="-122"/>
              </a:rPr>
              <a:t>V=  </a:t>
            </a:r>
            <a:r>
              <a:rPr lang="zh-CN" altLang="en-US" sz="2400" dirty="0">
                <a:latin typeface="Times New Roman" panose="02020603050405020304" pitchFamily="18" charset="0"/>
                <a:ea typeface="宋体" panose="02010600030101010101" pitchFamily="2" charset="-122"/>
              </a:rPr>
              <a:t>                                          发送“</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符号</a:t>
            </a:r>
            <a:endParaRPr lang="zh-CN" altLang="en-US" sz="2400" dirty="0">
              <a:latin typeface="Times New Roman" panose="02020603050405020304" pitchFamily="18" charset="0"/>
              <a:ea typeface="宋体" panose="02010600030101010101" pitchFamily="2" charset="-122"/>
            </a:endParaRPr>
          </a:p>
          <a:p>
            <a:pPr algn="just">
              <a:spcBef>
                <a:spcPct val="50000"/>
              </a:spcBef>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gn="just">
              <a:spcBef>
                <a:spcPct val="50000"/>
              </a:spcBef>
            </a:pPr>
            <a:r>
              <a:rPr lang="zh-CN" altLang="en-US" sz="2400" dirty="0">
                <a:latin typeface="Times New Roman" panose="02020603050405020304" pitchFamily="18" charset="0"/>
                <a:ea typeface="宋体" panose="02010600030101010101" pitchFamily="2" charset="-122"/>
              </a:rPr>
              <a:t>                                                     发送“</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符号</a:t>
            </a:r>
            <a:endParaRPr lang="zh-CN" altLang="en-US" sz="2400" dirty="0">
              <a:latin typeface="Times New Roman" panose="02020603050405020304" pitchFamily="18" charset="0"/>
              <a:ea typeface="宋体" panose="02010600030101010101" pitchFamily="2" charset="-122"/>
            </a:endParaRPr>
          </a:p>
          <a:p>
            <a:pPr>
              <a:spcBef>
                <a:spcPct val="50000"/>
              </a:spcBef>
            </a:pPr>
            <a:endParaRPr lang="zh-CN" altLang="en-US" sz="2400">
              <a:latin typeface="Times New Roman" panose="02020603050405020304" pitchFamily="18" charset="0"/>
              <a:ea typeface="宋体" panose="02010600030101010101" pitchFamily="2" charset="-122"/>
            </a:endParaRPr>
          </a:p>
        </p:txBody>
      </p:sp>
      <p:graphicFrame>
        <p:nvGraphicFramePr>
          <p:cNvPr id="66569" name="对象 66568"/>
          <p:cNvGraphicFramePr/>
          <p:nvPr/>
        </p:nvGraphicFramePr>
        <p:xfrm>
          <a:off x="2124710" y="4580255"/>
          <a:ext cx="2479675" cy="647700"/>
        </p:xfrm>
        <a:graphic>
          <a:graphicData uri="http://schemas.openxmlformats.org/presentationml/2006/ole">
            <mc:AlternateContent xmlns:mc="http://schemas.openxmlformats.org/markup-compatibility/2006">
              <mc:Choice xmlns:v="urn:schemas-microsoft-com:vml" Requires="v">
                <p:oleObj spid="_x0000_s3205" name="" r:id="rId5" imgW="1116965" imgH="292100" progId="Equation.3">
                  <p:embed/>
                </p:oleObj>
              </mc:Choice>
              <mc:Fallback>
                <p:oleObj name="" r:id="rId5" imgW="1116965" imgH="292100" progId="Equation.3">
                  <p:embed/>
                  <p:pic>
                    <p:nvPicPr>
                      <p:cNvPr id="0" name="图片 3204"/>
                      <p:cNvPicPr/>
                      <p:nvPr/>
                    </p:nvPicPr>
                    <p:blipFill>
                      <a:blip r:embed="rId6"/>
                      <a:stretch>
                        <a:fillRect/>
                      </a:stretch>
                    </p:blipFill>
                    <p:spPr>
                      <a:xfrm>
                        <a:off x="2124710" y="4580255"/>
                        <a:ext cx="2479675" cy="647700"/>
                      </a:xfrm>
                      <a:prstGeom prst="rect">
                        <a:avLst/>
                      </a:prstGeom>
                      <a:noFill/>
                      <a:ln w="38100">
                        <a:noFill/>
                        <a:miter/>
                      </a:ln>
                    </p:spPr>
                  </p:pic>
                </p:oleObj>
              </mc:Fallback>
            </mc:AlternateContent>
          </a:graphicData>
        </a:graphic>
      </p:graphicFrame>
      <p:graphicFrame>
        <p:nvGraphicFramePr>
          <p:cNvPr id="66570" name="对象 66569"/>
          <p:cNvGraphicFramePr/>
          <p:nvPr/>
        </p:nvGraphicFramePr>
        <p:xfrm>
          <a:off x="2124710" y="5415280"/>
          <a:ext cx="2398713" cy="776288"/>
        </p:xfrm>
        <a:graphic>
          <a:graphicData uri="http://schemas.openxmlformats.org/presentationml/2006/ole">
            <mc:AlternateContent xmlns:mc="http://schemas.openxmlformats.org/markup-compatibility/2006">
              <mc:Choice xmlns:v="urn:schemas-microsoft-com:vml" Requires="v">
                <p:oleObj spid="_x0000_s3206" name="" r:id="rId7" imgW="901065" imgH="292100" progId="Equation.3">
                  <p:embed/>
                </p:oleObj>
              </mc:Choice>
              <mc:Fallback>
                <p:oleObj name="" r:id="rId7" imgW="901065" imgH="292100" progId="Equation.3">
                  <p:embed/>
                  <p:pic>
                    <p:nvPicPr>
                      <p:cNvPr id="0" name="图片 3205"/>
                      <p:cNvPicPr/>
                      <p:nvPr/>
                    </p:nvPicPr>
                    <p:blipFill>
                      <a:blip r:embed="rId8"/>
                      <a:stretch>
                        <a:fillRect/>
                      </a:stretch>
                    </p:blipFill>
                    <p:spPr>
                      <a:xfrm>
                        <a:off x="2124710" y="5415280"/>
                        <a:ext cx="2398713" cy="776288"/>
                      </a:xfrm>
                      <a:prstGeom prst="rect">
                        <a:avLst/>
                      </a:prstGeom>
                      <a:noFill/>
                      <a:ln w="38100">
                        <a:noFill/>
                        <a:miter/>
                      </a:ln>
                    </p:spPr>
                  </p:pic>
                </p:oleObj>
              </mc:Fallback>
            </mc:AlternateContent>
          </a:graphicData>
        </a:graphic>
      </p:graphicFrame>
      <p:sp>
        <p:nvSpPr>
          <p:cNvPr id="66571" name="左大括号 66570"/>
          <p:cNvSpPr/>
          <p:nvPr/>
        </p:nvSpPr>
        <p:spPr>
          <a:xfrm>
            <a:off x="1819910" y="4581843"/>
            <a:ext cx="228600" cy="1447800"/>
          </a:xfrm>
          <a:prstGeom prst="leftBrace">
            <a:avLst>
              <a:gd name="adj1" fmla="val 52777"/>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0" name="文本框 71689"/>
          <p:cNvSpPr txBox="1"/>
          <p:nvPr/>
        </p:nvSpPr>
        <p:spPr>
          <a:xfrm>
            <a:off x="938530" y="1221105"/>
            <a:ext cx="8153400" cy="1605280"/>
          </a:xfrm>
          <a:prstGeom prst="rect">
            <a:avLst/>
          </a:prstGeom>
          <a:noFill/>
          <a:ln w="9525">
            <a:noFill/>
          </a:ln>
        </p:spPr>
        <p:txBody>
          <a:bodyPr>
            <a:spAutoFit/>
          </a:bodyPr>
          <a:p>
            <a:pPr algn="just">
              <a:lnSpc>
                <a:spcPct val="12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在实际工作中， 系统工作在大信噪比的情况下， 此时系统的总误码率</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nSpc>
                <a:spcPct val="120000"/>
              </a:lnSpc>
              <a:spcBef>
                <a:spcPct val="50000"/>
              </a:spcBef>
            </a:pPr>
            <a:endParaRPr lang="zh-CN" altLang="en-US" sz="2400">
              <a:latin typeface="Times New Roman" panose="02020603050405020304" pitchFamily="18" charset="0"/>
              <a:ea typeface="宋体" panose="02010600030101010101" pitchFamily="2" charset="-122"/>
            </a:endParaRPr>
          </a:p>
        </p:txBody>
      </p:sp>
      <p:graphicFrame>
        <p:nvGraphicFramePr>
          <p:cNvPr id="73732" name="对象 73731"/>
          <p:cNvGraphicFramePr/>
          <p:nvPr/>
        </p:nvGraphicFramePr>
        <p:xfrm>
          <a:off x="2442845" y="2296160"/>
          <a:ext cx="3340100" cy="1027113"/>
        </p:xfrm>
        <a:graphic>
          <a:graphicData uri="http://schemas.openxmlformats.org/presentationml/2006/ole">
            <mc:AlternateContent xmlns:mc="http://schemas.openxmlformats.org/markup-compatibility/2006">
              <mc:Choice xmlns:v="urn:schemas-microsoft-com:vml" Requires="v">
                <p:oleObj spid="_x0000_s3222" name="" r:id="rId1" imgW="1651000" imgH="508000" progId="Equation.3">
                  <p:embed/>
                </p:oleObj>
              </mc:Choice>
              <mc:Fallback>
                <p:oleObj name="" r:id="rId1" imgW="1651000" imgH="508000" progId="Equation.3">
                  <p:embed/>
                  <p:pic>
                    <p:nvPicPr>
                      <p:cNvPr id="0" name="图片 3221"/>
                      <p:cNvPicPr/>
                      <p:nvPr/>
                    </p:nvPicPr>
                    <p:blipFill>
                      <a:blip r:embed="rId2"/>
                      <a:stretch>
                        <a:fillRect/>
                      </a:stretch>
                    </p:blipFill>
                    <p:spPr>
                      <a:xfrm>
                        <a:off x="2442845" y="2296160"/>
                        <a:ext cx="3340100" cy="1027113"/>
                      </a:xfrm>
                      <a:prstGeom prst="rect">
                        <a:avLst/>
                      </a:prstGeom>
                      <a:noFill/>
                      <a:ln w="38100">
                        <a:noFill/>
                        <a:miter/>
                      </a:ln>
                    </p:spPr>
                  </p:pic>
                </p:oleObj>
              </mc:Fallback>
            </mc:AlternateContent>
          </a:graphicData>
        </a:graphic>
      </p:graphicFrame>
      <p:sp>
        <p:nvSpPr>
          <p:cNvPr id="73734" name="文本框 73733"/>
          <p:cNvSpPr txBox="1"/>
          <p:nvPr/>
        </p:nvSpPr>
        <p:spPr>
          <a:xfrm>
            <a:off x="1073150" y="3390900"/>
            <a:ext cx="5943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ea typeface="宋体" panose="02010600030101010101" pitchFamily="2" charset="-122"/>
              </a:rPr>
              <a:t>当</a:t>
            </a:r>
            <a:r>
              <a:rPr lang="en-US" altLang="zh-CN" sz="2400" dirty="0">
                <a:latin typeface="Times New Roman" panose="02020603050405020304" pitchFamily="18" charset="0"/>
                <a:ea typeface="宋体" panose="02010600030101010101" pitchFamily="2" charset="-122"/>
              </a:rPr>
              <a:t>r→∞</a:t>
            </a:r>
            <a:r>
              <a:rPr lang="zh-CN" altLang="en-US" sz="2400" dirty="0">
                <a:latin typeface="Times New Roman" panose="02020603050405020304" pitchFamily="18" charset="0"/>
                <a:ea typeface="宋体" panose="02010600030101010101" pitchFamily="2" charset="-122"/>
              </a:rPr>
              <a:t>式， 上式的下界为</a:t>
            </a:r>
            <a:endParaRPr lang="zh-CN" altLang="en-US" sz="2400">
              <a:latin typeface="Times New Roman" panose="02020603050405020304" pitchFamily="18" charset="0"/>
              <a:ea typeface="宋体" panose="02010600030101010101" pitchFamily="2" charset="-122"/>
            </a:endParaRPr>
          </a:p>
        </p:txBody>
      </p:sp>
      <p:graphicFrame>
        <p:nvGraphicFramePr>
          <p:cNvPr id="73735" name="对象 73734"/>
          <p:cNvGraphicFramePr/>
          <p:nvPr/>
        </p:nvGraphicFramePr>
        <p:xfrm>
          <a:off x="2983230" y="4023360"/>
          <a:ext cx="1687195" cy="896620"/>
        </p:xfrm>
        <a:graphic>
          <a:graphicData uri="http://schemas.openxmlformats.org/presentationml/2006/ole">
            <mc:AlternateContent xmlns:mc="http://schemas.openxmlformats.org/markup-compatibility/2006">
              <mc:Choice xmlns:v="urn:schemas-microsoft-com:vml" Requires="v">
                <p:oleObj spid="_x0000_s3226" name="" r:id="rId3" imgW="711200" imgH="393700" progId="Equation.3">
                  <p:embed/>
                </p:oleObj>
              </mc:Choice>
              <mc:Fallback>
                <p:oleObj name="" r:id="rId3" imgW="711200" imgH="393700" progId="Equation.3">
                  <p:embed/>
                  <p:pic>
                    <p:nvPicPr>
                      <p:cNvPr id="0" name="图片 3225"/>
                      <p:cNvPicPr/>
                      <p:nvPr/>
                    </p:nvPicPr>
                    <p:blipFill>
                      <a:blip r:embed="rId4"/>
                      <a:stretch>
                        <a:fillRect/>
                      </a:stretch>
                    </p:blipFill>
                    <p:spPr>
                      <a:xfrm>
                        <a:off x="2983230" y="4023360"/>
                        <a:ext cx="1687195" cy="89662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6" name="文本框 73735"/>
          <p:cNvSpPr txBox="1"/>
          <p:nvPr/>
        </p:nvSpPr>
        <p:spPr>
          <a:xfrm>
            <a:off x="715645" y="2105660"/>
            <a:ext cx="8305800" cy="2084070"/>
          </a:xfrm>
          <a:prstGeom prst="rect">
            <a:avLst/>
          </a:prstGeom>
          <a:noFill/>
          <a:ln w="9525">
            <a:noFill/>
          </a:ln>
        </p:spPr>
        <p:txBody>
          <a:bodyPr>
            <a:spAutoFit/>
          </a:bodyPr>
          <a:p>
            <a:pPr algn="just">
              <a:lnSpc>
                <a:spcPct val="135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结论</a:t>
            </a:r>
            <a:r>
              <a:rPr lang="zh-CN" altLang="en-US" sz="2400" dirty="0">
                <a:latin typeface="Times New Roman" panose="02020603050405020304" pitchFamily="18" charset="0"/>
                <a:ea typeface="宋体" panose="02010600030101010101" pitchFamily="2" charset="-122"/>
              </a:rPr>
              <a:t>： 在相同的信噪比条件下，同步检测法的误码性能优于包络检波法的性能；在大信噪比条件下，包络检波法的误码性能将接近同步检测法的性能。另外，包络检波法存在门限效应， 同步检测法无门限效应。 </a:t>
            </a:r>
            <a:endParaRPr lang="zh-CN" altLang="en-US" sz="240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1869440"/>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7.2.2</a:t>
            </a:r>
            <a:r>
              <a:rPr lang="zh-CN" altLang="en-US" sz="2800" b="1" dirty="0">
                <a:latin typeface="Times New Roman" panose="02020603050405020304" pitchFamily="18" charset="0"/>
                <a:ea typeface="宋体" panose="02010600030101010101" pitchFamily="2" charset="-122"/>
              </a:rPr>
              <a:t>二进制频移键控</a:t>
            </a:r>
            <a:r>
              <a:rPr lang="en-US" altLang="zh-CN" sz="2800" b="1" dirty="0">
                <a:latin typeface="Times New Roman" panose="02020603050405020304" pitchFamily="18" charset="0"/>
                <a:ea typeface="宋体" panose="02010600030101010101" pitchFamily="2" charset="-122"/>
              </a:rPr>
              <a:t>(2FSK)</a:t>
            </a:r>
            <a:r>
              <a:rPr lang="zh-CN" altLang="en-US" sz="2800" b="1" dirty="0">
                <a:latin typeface="Times New Roman" panose="02020603050405020304" pitchFamily="18" charset="0"/>
                <a:ea typeface="宋体" panose="02010600030101010101" pitchFamily="2" charset="-122"/>
              </a:rPr>
              <a:t>系统的抗噪声性能</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对</a:t>
            </a:r>
            <a:r>
              <a:rPr lang="en-US" altLang="zh-CN" sz="2400" dirty="0">
                <a:latin typeface="Times New Roman" panose="02020603050405020304" pitchFamily="18" charset="0"/>
                <a:ea typeface="宋体" panose="02010600030101010101" pitchFamily="2" charset="-122"/>
              </a:rPr>
              <a:t>2FSK</a:t>
            </a:r>
            <a:r>
              <a:rPr lang="zh-CN" altLang="en-US" sz="2400" dirty="0">
                <a:latin typeface="Times New Roman" panose="02020603050405020304" pitchFamily="18" charset="0"/>
                <a:ea typeface="宋体" panose="02010600030101010101" pitchFamily="2" charset="-122"/>
              </a:rPr>
              <a:t>信号解调同样可以采用</a:t>
            </a:r>
            <a:r>
              <a:rPr lang="zh-CN" altLang="en-US" sz="2400" dirty="0">
                <a:latin typeface="Times New Roman" panose="02020603050405020304" pitchFamily="18" charset="0"/>
                <a:ea typeface="宋体" panose="02010600030101010101" pitchFamily="2" charset="-122"/>
                <a:sym typeface="+mn-ea"/>
              </a:rPr>
              <a:t>同步检测法和</a:t>
            </a:r>
            <a:r>
              <a:rPr lang="zh-CN" altLang="en-US" sz="2400" dirty="0">
                <a:latin typeface="Times New Roman" panose="02020603050405020304" pitchFamily="18" charset="0"/>
                <a:ea typeface="宋体" panose="02010600030101010101" pitchFamily="2" charset="-122"/>
              </a:rPr>
              <a:t>包络检波法。</a:t>
            </a: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同步检测法的系统性能</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78853" name="对象 78852"/>
          <p:cNvGraphicFramePr/>
          <p:nvPr/>
        </p:nvGraphicFramePr>
        <p:xfrm>
          <a:off x="152083" y="3152140"/>
          <a:ext cx="8839200" cy="3367088"/>
        </p:xfrm>
        <a:graphic>
          <a:graphicData uri="http://schemas.openxmlformats.org/presentationml/2006/ole">
            <mc:AlternateContent xmlns:mc="http://schemas.openxmlformats.org/markup-compatibility/2006">
              <mc:Choice xmlns:v="urn:schemas-microsoft-com:vml" Requires="v">
                <p:oleObj spid="_x0000_s3197" name="" r:id="rId1" imgW="4152900" imgH="1584960" progId="Visio.Drawing.4">
                  <p:embed/>
                </p:oleObj>
              </mc:Choice>
              <mc:Fallback>
                <p:oleObj name="" r:id="rId1" imgW="4152900" imgH="1584960" progId="Visio.Drawing.4">
                  <p:embed/>
                  <p:pic>
                    <p:nvPicPr>
                      <p:cNvPr id="0" name="图片 3196"/>
                      <p:cNvPicPr/>
                      <p:nvPr/>
                    </p:nvPicPr>
                    <p:blipFill>
                      <a:blip r:embed="rId2"/>
                      <a:stretch>
                        <a:fillRect/>
                      </a:stretch>
                    </p:blipFill>
                    <p:spPr>
                      <a:xfrm>
                        <a:off x="152083" y="3152140"/>
                        <a:ext cx="8839200" cy="33670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文本框 61443"/>
          <p:cNvSpPr txBox="1"/>
          <p:nvPr/>
        </p:nvSpPr>
        <p:spPr>
          <a:xfrm>
            <a:off x="892810" y="1524635"/>
            <a:ext cx="8153400" cy="3302635"/>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     2FSK</a:t>
            </a:r>
            <a:r>
              <a:rPr lang="zh-CN" altLang="en-US" sz="2400" dirty="0">
                <a:latin typeface="Times New Roman" panose="02020603050405020304" pitchFamily="18" charset="0"/>
                <a:ea typeface="宋体" panose="02010600030101010101" pitchFamily="2" charset="-122"/>
              </a:rPr>
              <a:t>信号采用同步检测法进行解调时的误码率</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式中</a:t>
            </a:r>
            <a:r>
              <a:rPr lang="en-US" altLang="zh-CN" sz="2400" dirty="0">
                <a:latin typeface="Times New Roman" panose="02020603050405020304" pitchFamily="18" charset="0"/>
                <a:ea typeface="宋体" panose="02010600030101010101" pitchFamily="2" charset="-122"/>
              </a:rPr>
              <a:t>, r=          </a:t>
            </a:r>
            <a:r>
              <a:rPr lang="zh-CN" altLang="en-US" sz="2400" dirty="0">
                <a:latin typeface="Times New Roman" panose="02020603050405020304" pitchFamily="18" charset="0"/>
                <a:ea typeface="宋体" panose="02010600030101010101" pitchFamily="2" charset="-122"/>
              </a:rPr>
              <a:t>为信噪比。</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当</a:t>
            </a:r>
            <a:r>
              <a:rPr lang="en-US" altLang="zh-CN" sz="2400" dirty="0">
                <a:latin typeface="Times New Roman" panose="02020603050405020304" pitchFamily="18" charset="0"/>
                <a:ea typeface="宋体" panose="02010600030101010101" pitchFamily="2" charset="-122"/>
              </a:rPr>
              <a:t>r&gt;&gt;1</a:t>
            </a:r>
            <a:r>
              <a:rPr lang="zh-CN" altLang="en-US" sz="2400" dirty="0">
                <a:latin typeface="Times New Roman" panose="02020603050405020304" pitchFamily="18" charset="0"/>
                <a:ea typeface="宋体" panose="02010600030101010101" pitchFamily="2" charset="-122"/>
              </a:rPr>
              <a:t>，即大信噪比时，可近似表示为</a:t>
            </a:r>
            <a:endParaRPr lang="zh-CN" altLang="en-US" sz="2400" dirty="0">
              <a:latin typeface="Times New Roman" panose="02020603050405020304" pitchFamily="18" charset="0"/>
              <a:ea typeface="宋体" panose="02010600030101010101" pitchFamily="2" charset="-122"/>
            </a:endParaRPr>
          </a:p>
          <a:p>
            <a:pPr>
              <a:lnSpc>
                <a:spcPct val="150000"/>
              </a:lnSpc>
              <a:spcBef>
                <a:spcPct val="50000"/>
              </a:spcBef>
            </a:pPr>
            <a:r>
              <a:rPr lang="zh-CN" altLang="en-US" sz="2400" err="1">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en-US" altLang="zh-CN" sz="2400" err="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aphicFrame>
        <p:nvGraphicFramePr>
          <p:cNvPr id="61447" name="对象 61446"/>
          <p:cNvGraphicFramePr/>
          <p:nvPr/>
        </p:nvGraphicFramePr>
        <p:xfrm>
          <a:off x="1756410" y="1983740"/>
          <a:ext cx="5821045" cy="978535"/>
        </p:xfrm>
        <a:graphic>
          <a:graphicData uri="http://schemas.openxmlformats.org/presentationml/2006/ole">
            <mc:AlternateContent xmlns:mc="http://schemas.openxmlformats.org/markup-compatibility/2006">
              <mc:Choice xmlns:v="urn:schemas-microsoft-com:vml" Requires="v">
                <p:oleObj spid="_x0000_s3203" name="" r:id="rId1" imgW="2730500" imgH="508000" progId="Equation.3">
                  <p:embed/>
                </p:oleObj>
              </mc:Choice>
              <mc:Fallback>
                <p:oleObj name="" r:id="rId1" imgW="2730500" imgH="508000" progId="Equation.3">
                  <p:embed/>
                  <p:pic>
                    <p:nvPicPr>
                      <p:cNvPr id="0" name="图片 3202"/>
                      <p:cNvPicPr/>
                      <p:nvPr/>
                    </p:nvPicPr>
                    <p:blipFill>
                      <a:blip r:embed="rId2"/>
                      <a:stretch>
                        <a:fillRect/>
                      </a:stretch>
                    </p:blipFill>
                    <p:spPr>
                      <a:xfrm>
                        <a:off x="1756410" y="1983740"/>
                        <a:ext cx="5821045" cy="978535"/>
                      </a:xfrm>
                      <a:prstGeom prst="rect">
                        <a:avLst/>
                      </a:prstGeom>
                      <a:noFill/>
                      <a:ln w="38100">
                        <a:noFill/>
                        <a:miter/>
                      </a:ln>
                    </p:spPr>
                  </p:pic>
                </p:oleObj>
              </mc:Fallback>
            </mc:AlternateContent>
          </a:graphicData>
        </a:graphic>
      </p:graphicFrame>
      <p:graphicFrame>
        <p:nvGraphicFramePr>
          <p:cNvPr id="61448" name="对象 61447"/>
          <p:cNvGraphicFramePr/>
          <p:nvPr/>
        </p:nvGraphicFramePr>
        <p:xfrm>
          <a:off x="2436495" y="2719070"/>
          <a:ext cx="635000" cy="914400"/>
        </p:xfrm>
        <a:graphic>
          <a:graphicData uri="http://schemas.openxmlformats.org/presentationml/2006/ole">
            <mc:AlternateContent xmlns:mc="http://schemas.openxmlformats.org/markup-compatibility/2006">
              <mc:Choice xmlns:v="urn:schemas-microsoft-com:vml" Requires="v">
                <p:oleObj spid="_x0000_s3199" name="" r:id="rId3" imgW="317500" imgH="456565" progId="Equation.3">
                  <p:embed/>
                </p:oleObj>
              </mc:Choice>
              <mc:Fallback>
                <p:oleObj name="" r:id="rId3" imgW="317500" imgH="456565" progId="Equation.3">
                  <p:embed/>
                  <p:pic>
                    <p:nvPicPr>
                      <p:cNvPr id="0" name="图片 3198"/>
                      <p:cNvPicPr/>
                      <p:nvPr/>
                    </p:nvPicPr>
                    <p:blipFill>
                      <a:blip r:embed="rId4"/>
                      <a:stretch>
                        <a:fillRect/>
                      </a:stretch>
                    </p:blipFill>
                    <p:spPr>
                      <a:xfrm>
                        <a:off x="2436495" y="2719070"/>
                        <a:ext cx="635000" cy="914400"/>
                      </a:xfrm>
                      <a:prstGeom prst="rect">
                        <a:avLst/>
                      </a:prstGeom>
                      <a:noFill/>
                      <a:ln w="38100">
                        <a:noFill/>
                        <a:miter/>
                      </a:ln>
                    </p:spPr>
                  </p:pic>
                </p:oleObj>
              </mc:Fallback>
            </mc:AlternateContent>
          </a:graphicData>
        </a:graphic>
      </p:graphicFrame>
      <p:graphicFrame>
        <p:nvGraphicFramePr>
          <p:cNvPr id="61449" name="对象 61448"/>
          <p:cNvGraphicFramePr/>
          <p:nvPr/>
        </p:nvGraphicFramePr>
        <p:xfrm>
          <a:off x="3147060" y="3978275"/>
          <a:ext cx="1381125" cy="1018540"/>
        </p:xfrm>
        <a:graphic>
          <a:graphicData uri="http://schemas.openxmlformats.org/presentationml/2006/ole">
            <mc:AlternateContent xmlns:mc="http://schemas.openxmlformats.org/markup-compatibility/2006">
              <mc:Choice xmlns:v="urn:schemas-microsoft-com:vml" Requires="v">
                <p:oleObj spid="_x0000_s3194" name="" r:id="rId5" imgW="609600" imgH="444500" progId="Equation.3">
                  <p:embed/>
                </p:oleObj>
              </mc:Choice>
              <mc:Fallback>
                <p:oleObj name="" r:id="rId5" imgW="609600" imgH="444500" progId="Equation.3">
                  <p:embed/>
                  <p:pic>
                    <p:nvPicPr>
                      <p:cNvPr id="0" name="图片 3193"/>
                      <p:cNvPicPr/>
                      <p:nvPr/>
                    </p:nvPicPr>
                    <p:blipFill>
                      <a:blip r:embed="rId6"/>
                      <a:stretch>
                        <a:fillRect/>
                      </a:stretch>
                    </p:blipFill>
                    <p:spPr>
                      <a:xfrm>
                        <a:off x="3147060" y="3978275"/>
                        <a:ext cx="1381125" cy="1018540"/>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灯片编号占位符 5"/>
          <p:cNvSpPr>
            <a:spLocks noGrp="1"/>
          </p:cNvSpPr>
          <p:nvPr>
            <p:ph type="sldNum" sz="quarter" idx="12"/>
          </p:nvPr>
        </p:nvSpPr>
        <p:spPr>
          <a:noFill/>
        </p:spPr>
        <p:txBody>
          <a:bodyPr/>
          <a:lstStyle/>
          <a:p>
            <a:fld id="{0318CCEA-E79C-423D-8718-03296F5227C8}" type="slidenum">
              <a:rPr lang="en-US" altLang="zh-CN" smtClean="0"/>
            </a:fld>
            <a:endParaRPr lang="en-US" altLang="zh-CN" smtClean="0"/>
          </a:p>
        </p:txBody>
      </p:sp>
      <p:sp>
        <p:nvSpPr>
          <p:cNvPr id="31642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29699" name="Rectangle 3"/>
          <p:cNvSpPr>
            <a:spLocks noGrp="1" noChangeArrowheads="1"/>
          </p:cNvSpPr>
          <p:nvPr>
            <p:ph type="body" idx="1"/>
          </p:nvPr>
        </p:nvSpPr>
        <p:spPr>
          <a:xfrm>
            <a:off x="0" y="1223963"/>
            <a:ext cx="9144000" cy="5634037"/>
          </a:xfrm>
        </p:spPr>
        <p:txBody>
          <a:bodyPr/>
          <a:lstStyle/>
          <a:p>
            <a:pPr lvl="2" eaLnBrk="1" hangingPunct="1"/>
            <a:r>
              <a:rPr lang="en-US" altLang="zh-CN" smtClean="0"/>
              <a:t>2ASK</a:t>
            </a:r>
            <a:r>
              <a:rPr lang="zh-CN" altLang="en-US" smtClean="0"/>
              <a:t>信号解调方法 </a:t>
            </a:r>
            <a:endParaRPr lang="zh-CN" altLang="en-US" smtClean="0"/>
          </a:p>
          <a:p>
            <a:pPr lvl="3" eaLnBrk="1" hangingPunct="1"/>
            <a:r>
              <a:rPr lang="zh-CN" altLang="en-US" smtClean="0"/>
              <a:t>非相干解调</a:t>
            </a:r>
            <a:r>
              <a:rPr lang="en-US" altLang="zh-CN" smtClean="0"/>
              <a:t>(</a:t>
            </a:r>
            <a:r>
              <a:rPr lang="zh-CN" altLang="en-US" smtClean="0"/>
              <a:t>包络检波法</a:t>
            </a:r>
            <a:r>
              <a:rPr lang="en-US" altLang="zh-CN" smtClean="0"/>
              <a:t>) </a:t>
            </a:r>
            <a:endParaRPr lang="en-US" altLang="zh-CN" smtClean="0"/>
          </a:p>
          <a:p>
            <a:pPr lvl="4" eaLnBrk="1" hangingPunct="1"/>
            <a:endParaRPr lang="en-US" altLang="zh-CN" smtClean="0"/>
          </a:p>
          <a:p>
            <a:pPr lvl="4" eaLnBrk="1" hangingPunct="1"/>
            <a:endParaRPr lang="en-US" altLang="zh-CN" smtClean="0"/>
          </a:p>
          <a:p>
            <a:pPr lvl="4" eaLnBrk="1" hangingPunct="1"/>
            <a:endParaRPr lang="en-US" altLang="zh-CN" smtClean="0"/>
          </a:p>
          <a:p>
            <a:pPr lvl="4" eaLnBrk="1" hangingPunct="1"/>
            <a:endParaRPr lang="en-US" altLang="zh-CN" b="1" smtClean="0"/>
          </a:p>
          <a:p>
            <a:pPr lvl="3" eaLnBrk="1" hangingPunct="1"/>
            <a:r>
              <a:rPr lang="zh-CN" altLang="en-US" smtClean="0"/>
              <a:t>相干解调</a:t>
            </a:r>
            <a:r>
              <a:rPr lang="en-US" altLang="zh-CN" smtClean="0"/>
              <a:t>(</a:t>
            </a:r>
            <a:r>
              <a:rPr lang="zh-CN" altLang="en-US" smtClean="0"/>
              <a:t>同步检测法</a:t>
            </a:r>
            <a:r>
              <a:rPr lang="en-US" altLang="zh-CN" smtClean="0"/>
              <a:t>) </a:t>
            </a:r>
            <a:endParaRPr lang="en-US" altLang="zh-CN" smtClean="0"/>
          </a:p>
        </p:txBody>
      </p:sp>
      <p:sp>
        <p:nvSpPr>
          <p:cNvPr id="316423" name="Rectangle 5"/>
          <p:cNvSpPr>
            <a:spLocks noChangeArrowheads="1"/>
          </p:cNvSpPr>
          <p:nvPr/>
        </p:nvSpPr>
        <p:spPr bwMode="auto">
          <a:xfrm>
            <a:off x="0" y="2824163"/>
            <a:ext cx="9144000" cy="0"/>
          </a:xfrm>
          <a:prstGeom prst="rect">
            <a:avLst/>
          </a:prstGeom>
          <a:noFill/>
          <a:ln w="9525">
            <a:noFill/>
            <a:miter lim="800000"/>
          </a:ln>
        </p:spPr>
        <p:txBody>
          <a:bodyPr wrap="none" anchor="ctr">
            <a:spAutoFit/>
          </a:bodyPr>
          <a:lstStyle/>
          <a:p>
            <a:endParaRPr lang="zh-CN" altLang="en-US"/>
          </a:p>
        </p:txBody>
      </p:sp>
      <p:graphicFrame>
        <p:nvGraphicFramePr>
          <p:cNvPr id="29700" name="Object 4"/>
          <p:cNvGraphicFramePr>
            <a:graphicFrameLocks noChangeAspect="1"/>
          </p:cNvGraphicFramePr>
          <p:nvPr/>
        </p:nvGraphicFramePr>
        <p:xfrm>
          <a:off x="927100" y="2214563"/>
          <a:ext cx="8216900" cy="1590675"/>
        </p:xfrm>
        <a:graphic>
          <a:graphicData uri="http://schemas.openxmlformats.org/presentationml/2006/ole">
            <mc:AlternateContent xmlns:mc="http://schemas.openxmlformats.org/markup-compatibility/2006">
              <mc:Choice xmlns:v="urn:schemas-microsoft-com:vml" Requires="v">
                <p:oleObj spid="_x0000_s5121" name="Visio" r:id="rId1" imgW="50587275" imgH="12392025" progId="">
                  <p:embed/>
                </p:oleObj>
              </mc:Choice>
              <mc:Fallback>
                <p:oleObj name="Visio" r:id="rId1" imgW="50587275" imgH="12392025" progId="">
                  <p:embed/>
                  <p:pic>
                    <p:nvPicPr>
                      <p:cNvPr id="0" name="图片 5120"/>
                      <p:cNvPicPr>
                        <a:picLocks noChangeAspect="1"/>
                      </p:cNvPicPr>
                      <p:nvPr/>
                    </p:nvPicPr>
                    <p:blipFill>
                      <a:blip r:embed="rId2"/>
                      <a:srcRect l="4477" t="12140" r="-330" b="12003"/>
                      <a:stretch>
                        <a:fillRect/>
                      </a:stretch>
                    </p:blipFill>
                    <p:spPr>
                      <a:xfrm>
                        <a:off x="927100" y="2214563"/>
                        <a:ext cx="8216900" cy="1590675"/>
                      </a:xfrm>
                      <a:prstGeom prst="rect">
                        <a:avLst/>
                      </a:prstGeom>
                      <a:noFill/>
                      <a:ln w="9525">
                        <a:noFill/>
                      </a:ln>
                    </p:spPr>
                  </p:pic>
                </p:oleObj>
              </mc:Fallback>
            </mc:AlternateContent>
          </a:graphicData>
        </a:graphic>
      </p:graphicFrame>
      <p:graphicFrame>
        <p:nvGraphicFramePr>
          <p:cNvPr id="29702" name="Object 6"/>
          <p:cNvGraphicFramePr>
            <a:graphicFrameLocks noChangeAspect="1"/>
          </p:cNvGraphicFramePr>
          <p:nvPr/>
        </p:nvGraphicFramePr>
        <p:xfrm>
          <a:off x="611188" y="4014788"/>
          <a:ext cx="8147050" cy="2070100"/>
        </p:xfrm>
        <a:graphic>
          <a:graphicData uri="http://schemas.openxmlformats.org/presentationml/2006/ole">
            <mc:AlternateContent xmlns:mc="http://schemas.openxmlformats.org/markup-compatibility/2006">
              <mc:Choice xmlns:v="urn:schemas-microsoft-com:vml" Requires="v">
                <p:oleObj spid="_x0000_s5141" name="Visio" r:id="rId3" imgW="31613475" imgH="7743825" progId="">
                  <p:embed/>
                </p:oleObj>
              </mc:Choice>
              <mc:Fallback>
                <p:oleObj name="Visio" r:id="rId3" imgW="31613475" imgH="7743825" progId="">
                  <p:embed/>
                  <p:pic>
                    <p:nvPicPr>
                      <p:cNvPr id="0" name="图片 5140"/>
                      <p:cNvPicPr>
                        <a:picLocks noChangeAspect="1"/>
                      </p:cNvPicPr>
                      <p:nvPr/>
                    </p:nvPicPr>
                    <p:blipFill>
                      <a:blip r:embed="rId4"/>
                      <a:stretch>
                        <a:fillRect/>
                      </a:stretch>
                    </p:blipFill>
                    <p:spPr>
                      <a:xfrm>
                        <a:off x="611188" y="4014788"/>
                        <a:ext cx="8147050" cy="20701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4556760"/>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2</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包络检波法的系统性能</a:t>
            </a: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sym typeface="+mn-ea"/>
              </a:rPr>
              <a:t>2FSK</a:t>
            </a:r>
            <a:r>
              <a:rPr lang="zh-CN" altLang="en-US" sz="2400" dirty="0">
                <a:latin typeface="Times New Roman" panose="02020603050405020304" pitchFamily="18" charset="0"/>
                <a:ea typeface="宋体" panose="02010600030101010101" pitchFamily="2" charset="-122"/>
                <a:sym typeface="+mn-ea"/>
              </a:rPr>
              <a:t>信号采用包络检波法进行解调时的误码率</a:t>
            </a:r>
            <a:r>
              <a:rPr lang="en-US" altLang="zh-CN" sz="2400" err="1">
                <a:latin typeface="Times New Roman" panose="02020603050405020304" pitchFamily="18" charset="0"/>
                <a:ea typeface="宋体" panose="02010600030101010101" pitchFamily="2" charset="-122"/>
                <a:sym typeface="+mn-ea"/>
              </a:rPr>
              <a:t>P</a:t>
            </a:r>
            <a:r>
              <a:rPr lang="en-US" altLang="zh-CN" sz="2400" baseline="-25000" err="1">
                <a:latin typeface="Times New Roman" panose="02020603050405020304" pitchFamily="18" charset="0"/>
                <a:ea typeface="宋体" panose="02010600030101010101" pitchFamily="2" charset="-122"/>
                <a:sym typeface="+mn-ea"/>
              </a:rPr>
              <a:t>e</a:t>
            </a:r>
            <a:r>
              <a:rPr lang="zh-CN" altLang="en-US" sz="2400" dirty="0">
                <a:latin typeface="Times New Roman" panose="02020603050405020304" pitchFamily="18" charset="0"/>
                <a:ea typeface="宋体" panose="02010600030101010101" pitchFamily="2" charset="-122"/>
                <a:sym typeface="+mn-ea"/>
              </a:rPr>
              <a:t>为</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64869" name="对象 164868"/>
          <p:cNvGraphicFramePr/>
          <p:nvPr/>
        </p:nvGraphicFramePr>
        <p:xfrm>
          <a:off x="952500" y="1945640"/>
          <a:ext cx="7239000" cy="3119438"/>
        </p:xfrm>
        <a:graphic>
          <a:graphicData uri="http://schemas.openxmlformats.org/presentationml/2006/ole">
            <mc:AlternateContent xmlns:mc="http://schemas.openxmlformats.org/markup-compatibility/2006">
              <mc:Choice xmlns:v="urn:schemas-microsoft-com:vml" Requires="v">
                <p:oleObj spid="_x0000_s3212" name="" r:id="rId1" imgW="3505200" imgH="1508760" progId="Visio.Drawing.4">
                  <p:embed/>
                </p:oleObj>
              </mc:Choice>
              <mc:Fallback>
                <p:oleObj name="" r:id="rId1" imgW="3505200" imgH="1508760" progId="Visio.Drawing.4">
                  <p:embed/>
                  <p:pic>
                    <p:nvPicPr>
                      <p:cNvPr id="0" name="图片 3211"/>
                      <p:cNvPicPr/>
                      <p:nvPr/>
                    </p:nvPicPr>
                    <p:blipFill>
                      <a:blip r:embed="rId2"/>
                      <a:stretch>
                        <a:fillRect/>
                      </a:stretch>
                    </p:blipFill>
                    <p:spPr>
                      <a:xfrm>
                        <a:off x="952500" y="1945640"/>
                        <a:ext cx="7239000" cy="3119438"/>
                      </a:xfrm>
                      <a:prstGeom prst="rect">
                        <a:avLst/>
                      </a:prstGeom>
                      <a:noFill/>
                      <a:ln w="38100">
                        <a:noFill/>
                        <a:miter/>
                      </a:ln>
                    </p:spPr>
                  </p:pic>
                </p:oleObj>
              </mc:Fallback>
            </mc:AlternateContent>
          </a:graphicData>
        </a:graphic>
      </p:graphicFrame>
      <p:graphicFrame>
        <p:nvGraphicFramePr>
          <p:cNvPr id="61447" name="对象 61446"/>
          <p:cNvGraphicFramePr/>
          <p:nvPr/>
        </p:nvGraphicFramePr>
        <p:xfrm>
          <a:off x="2250758" y="5707380"/>
          <a:ext cx="5090160" cy="758825"/>
        </p:xfrm>
        <a:graphic>
          <a:graphicData uri="http://schemas.openxmlformats.org/presentationml/2006/ole">
            <mc:AlternateContent xmlns:mc="http://schemas.openxmlformats.org/markup-compatibility/2006">
              <mc:Choice xmlns:v="urn:schemas-microsoft-com:vml" Requires="v">
                <p:oleObj spid="_x0000_s3203" name="" r:id="rId3" imgW="2387600" imgH="393700" progId="Equation.3">
                  <p:embed/>
                </p:oleObj>
              </mc:Choice>
              <mc:Fallback>
                <p:oleObj name="" r:id="rId3" imgW="2387600" imgH="393700" progId="Equation.3">
                  <p:embed/>
                  <p:pic>
                    <p:nvPicPr>
                      <p:cNvPr id="0" name="图片 3202"/>
                      <p:cNvPicPr/>
                      <p:nvPr/>
                    </p:nvPicPr>
                    <p:blipFill>
                      <a:blip r:embed="rId4"/>
                      <a:stretch>
                        <a:fillRect/>
                      </a:stretch>
                    </p:blipFill>
                    <p:spPr>
                      <a:xfrm>
                        <a:off x="2250758" y="5707380"/>
                        <a:ext cx="5090160" cy="7588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6" name="文本框 73735"/>
          <p:cNvSpPr txBox="1"/>
          <p:nvPr/>
        </p:nvSpPr>
        <p:spPr>
          <a:xfrm>
            <a:off x="715645" y="2105660"/>
            <a:ext cx="7983220" cy="1585595"/>
          </a:xfrm>
          <a:prstGeom prst="rect">
            <a:avLst/>
          </a:prstGeom>
          <a:noFill/>
          <a:ln w="9525">
            <a:noFill/>
          </a:ln>
        </p:spPr>
        <p:txBody>
          <a:bodyPr wrap="square">
            <a:spAutoFit/>
          </a:bodyPr>
          <a:p>
            <a:pPr algn="just">
              <a:lnSpc>
                <a:spcPct val="135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结论</a:t>
            </a:r>
            <a:r>
              <a:rPr lang="zh-CN" altLang="en-US"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在大信噪比条件下，</a:t>
            </a:r>
            <a:r>
              <a:rPr lang="en-US" altLang="zh-CN" sz="2400" dirty="0">
                <a:latin typeface="Times New Roman" panose="02020603050405020304" pitchFamily="18" charset="0"/>
                <a:ea typeface="宋体" panose="02010600030101010101" pitchFamily="2" charset="-122"/>
                <a:sym typeface="+mn-ea"/>
              </a:rPr>
              <a:t>2FSK</a:t>
            </a:r>
            <a:r>
              <a:rPr lang="zh-CN" altLang="en-US" sz="2400" dirty="0">
                <a:latin typeface="Times New Roman" panose="02020603050405020304" pitchFamily="18" charset="0"/>
                <a:ea typeface="宋体" panose="02010600030101010101" pitchFamily="2" charset="-122"/>
                <a:sym typeface="+mn-ea"/>
              </a:rPr>
              <a:t>信号采用包络检波法解调性能与同步检测法解调性能接近， 同步检测法性能较好。</a:t>
            </a:r>
            <a:r>
              <a:rPr lang="zh-CN" altLang="en-US" sz="2400" dirty="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1875155"/>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7.2.3</a:t>
            </a:r>
            <a:r>
              <a:rPr lang="zh-CN" altLang="en-US" sz="2800" b="1" dirty="0">
                <a:latin typeface="Times New Roman" panose="02020603050405020304" pitchFamily="18" charset="0"/>
                <a:ea typeface="宋体" panose="02010600030101010101" pitchFamily="2" charset="-122"/>
              </a:rPr>
              <a:t>二进制移相键控</a:t>
            </a:r>
            <a:r>
              <a:rPr lang="en-US" altLang="zh-CN" sz="2800" b="1" dirty="0">
                <a:latin typeface="Times New Roman" panose="02020603050405020304" pitchFamily="18" charset="0"/>
                <a:ea typeface="宋体" panose="02010600030101010101" pitchFamily="2" charset="-122"/>
              </a:rPr>
              <a:t>(2PSK)</a:t>
            </a:r>
            <a:r>
              <a:rPr lang="zh-CN" altLang="en-US" sz="2800" b="1" dirty="0">
                <a:latin typeface="Times New Roman" panose="02020603050405020304" pitchFamily="18" charset="0"/>
                <a:ea typeface="宋体" panose="02010600030101010101" pitchFamily="2" charset="-122"/>
              </a:rPr>
              <a:t>和二</a:t>
            </a:r>
            <a:r>
              <a:rPr lang="zh-CN" altLang="en-US" sz="2800" b="1" dirty="0">
                <a:latin typeface="Times New Roman" panose="02020603050405020304" pitchFamily="18" charset="0"/>
                <a:ea typeface="宋体" panose="02010600030101010101" pitchFamily="2" charset="-122"/>
                <a:sym typeface="+mn-ea"/>
              </a:rPr>
              <a:t>进制差分相位键控</a:t>
            </a:r>
            <a:r>
              <a:rPr lang="en-US" altLang="zh-CN" sz="2800" b="1" dirty="0">
                <a:latin typeface="Times New Roman" panose="02020603050405020304" pitchFamily="18" charset="0"/>
                <a:ea typeface="宋体" panose="02010600030101010101" pitchFamily="2" charset="-122"/>
                <a:sym typeface="+mn-ea"/>
              </a:rPr>
              <a:t>(2DPSK)</a:t>
            </a:r>
            <a:r>
              <a:rPr lang="zh-CN" altLang="en-US" sz="2800" b="1" dirty="0">
                <a:latin typeface="Times New Roman" panose="02020603050405020304" pitchFamily="18" charset="0"/>
                <a:ea typeface="宋体" panose="02010600030101010101" pitchFamily="2" charset="-122"/>
              </a:rPr>
              <a:t>系统的抗噪声性能</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 </a:t>
            </a:r>
            <a:r>
              <a:rPr lang="en-US" altLang="zh-CN" sz="2400" b="1" dirty="0">
                <a:latin typeface="Times New Roman" panose="02020603050405020304" pitchFamily="18" charset="0"/>
                <a:ea typeface="宋体" panose="02010600030101010101" pitchFamily="2" charset="-122"/>
                <a:sym typeface="+mn-ea"/>
              </a:rPr>
              <a:t>2PSK</a:t>
            </a:r>
            <a:r>
              <a:rPr lang="zh-CN" altLang="en-US" sz="2400" b="1" dirty="0">
                <a:latin typeface="Times New Roman" panose="02020603050405020304" pitchFamily="18" charset="0"/>
                <a:ea typeface="宋体" panose="02010600030101010101" pitchFamily="2" charset="-122"/>
                <a:sym typeface="+mn-ea"/>
              </a:rPr>
              <a:t>相干解调系统性能</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94213" name="对象 94212"/>
          <p:cNvGraphicFramePr/>
          <p:nvPr/>
        </p:nvGraphicFramePr>
        <p:xfrm>
          <a:off x="190500" y="3234690"/>
          <a:ext cx="8839200" cy="1511300"/>
        </p:xfrm>
        <a:graphic>
          <a:graphicData uri="http://schemas.openxmlformats.org/presentationml/2006/ole">
            <mc:AlternateContent xmlns:mc="http://schemas.openxmlformats.org/markup-compatibility/2006">
              <mc:Choice xmlns:v="urn:schemas-microsoft-com:vml" Requires="v">
                <p:oleObj spid="_x0000_s3121" name="" r:id="rId1" imgW="4152900" imgH="708660" progId="Visio.Drawing.4">
                  <p:embed/>
                </p:oleObj>
              </mc:Choice>
              <mc:Fallback>
                <p:oleObj name="" r:id="rId1" imgW="4152900" imgH="708660" progId="Visio.Drawing.4">
                  <p:embed/>
                  <p:pic>
                    <p:nvPicPr>
                      <p:cNvPr id="0" name="图片 3120"/>
                      <p:cNvPicPr/>
                      <p:nvPr/>
                    </p:nvPicPr>
                    <p:blipFill>
                      <a:blip r:embed="rId2"/>
                      <a:stretch>
                        <a:fillRect/>
                      </a:stretch>
                    </p:blipFill>
                    <p:spPr>
                      <a:xfrm>
                        <a:off x="190500" y="3234690"/>
                        <a:ext cx="8839200" cy="15113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文本框 61443"/>
          <p:cNvSpPr txBox="1"/>
          <p:nvPr/>
        </p:nvSpPr>
        <p:spPr>
          <a:xfrm>
            <a:off x="892810" y="1524635"/>
            <a:ext cx="8153400" cy="3966845"/>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当发送的二进制符号“</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等概， 且判决门限取</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2400" dirty="0">
                <a:latin typeface="Times New Roman" panose="02020603050405020304" pitchFamily="18" charset="0"/>
                <a:ea typeface="宋体" panose="02010600030101010101" pitchFamily="2" charset="-122"/>
              </a:rPr>
              <a:t>b*=0</a:t>
            </a:r>
            <a:r>
              <a:rPr lang="zh-CN" altLang="en-US" sz="2400" dirty="0">
                <a:latin typeface="Times New Roman" panose="02020603050405020304" pitchFamily="18" charset="0"/>
                <a:ea typeface="宋体" panose="02010600030101010101" pitchFamily="2" charset="-122"/>
              </a:rPr>
              <a:t>时，对</a:t>
            </a:r>
            <a:r>
              <a:rPr lang="en-US" altLang="zh-CN" sz="2400" dirty="0">
                <a:latin typeface="Times New Roman" panose="02020603050405020304" pitchFamily="18" charset="0"/>
                <a:ea typeface="宋体" panose="02010600030101010101" pitchFamily="2" charset="-122"/>
              </a:rPr>
              <a:t>2PSK</a:t>
            </a:r>
            <a:r>
              <a:rPr lang="zh-CN" altLang="en-US" sz="2400" dirty="0">
                <a:latin typeface="Times New Roman" panose="02020603050405020304" pitchFamily="18" charset="0"/>
                <a:ea typeface="宋体" panose="02010600030101010101" pitchFamily="2" charset="-122"/>
              </a:rPr>
              <a:t>系统的总误码率</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为</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当</a:t>
            </a:r>
            <a:r>
              <a:rPr lang="en-US" altLang="zh-CN" sz="2400" dirty="0">
                <a:latin typeface="Times New Roman" panose="02020603050405020304" pitchFamily="18" charset="0"/>
                <a:ea typeface="宋体" panose="02010600030101010101" pitchFamily="2" charset="-122"/>
              </a:rPr>
              <a:t>r&gt;&gt;1</a:t>
            </a:r>
            <a:r>
              <a:rPr lang="zh-CN" altLang="en-US" sz="2400" dirty="0">
                <a:latin typeface="Times New Roman" panose="02020603050405020304" pitchFamily="18" charset="0"/>
                <a:ea typeface="宋体" panose="02010600030101010101" pitchFamily="2" charset="-122"/>
              </a:rPr>
              <a:t>，即大信噪比时，可近似表示为</a:t>
            </a:r>
            <a:endParaRPr lang="zh-CN" altLang="en-US" sz="2400" dirty="0">
              <a:latin typeface="Times New Roman" panose="02020603050405020304" pitchFamily="18" charset="0"/>
              <a:ea typeface="宋体" panose="02010600030101010101" pitchFamily="2" charset="-122"/>
            </a:endParaRPr>
          </a:p>
          <a:p>
            <a:pPr>
              <a:lnSpc>
                <a:spcPct val="150000"/>
              </a:lnSpc>
              <a:spcBef>
                <a:spcPct val="50000"/>
              </a:spcBef>
            </a:pPr>
            <a:r>
              <a:rPr lang="zh-CN" altLang="en-US" sz="2400" err="1">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P</a:t>
            </a:r>
            <a:r>
              <a:rPr lang="en-US" altLang="zh-CN" sz="2400" baseline="-25000" err="1">
                <a:latin typeface="Times New Roman" panose="02020603050405020304" pitchFamily="18" charset="0"/>
                <a:ea typeface="宋体" panose="02010600030101010101" pitchFamily="2" charset="-122"/>
              </a:rPr>
              <a:t>e</a:t>
            </a:r>
            <a:r>
              <a:rPr lang="en-US" altLang="zh-CN" sz="2400" err="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aphicFrame>
        <p:nvGraphicFramePr>
          <p:cNvPr id="61449" name="对象 61448"/>
          <p:cNvGraphicFramePr/>
          <p:nvPr/>
        </p:nvGraphicFramePr>
        <p:xfrm>
          <a:off x="3255328" y="4657408"/>
          <a:ext cx="1577975" cy="1108075"/>
        </p:xfrm>
        <a:graphic>
          <a:graphicData uri="http://schemas.openxmlformats.org/presentationml/2006/ole">
            <mc:AlternateContent xmlns:mc="http://schemas.openxmlformats.org/markup-compatibility/2006">
              <mc:Choice xmlns:v="urn:schemas-microsoft-com:vml" Requires="v">
                <p:oleObj spid="_x0000_s3194" name="" r:id="rId1" imgW="596900" imgH="419100" progId="Equation.3">
                  <p:embed/>
                </p:oleObj>
              </mc:Choice>
              <mc:Fallback>
                <p:oleObj name="" r:id="rId1" imgW="596900" imgH="419100" progId="Equation.3">
                  <p:embed/>
                  <p:pic>
                    <p:nvPicPr>
                      <p:cNvPr id="0" name="图片 3193"/>
                      <p:cNvPicPr/>
                      <p:nvPr/>
                    </p:nvPicPr>
                    <p:blipFill>
                      <a:blip r:embed="rId2"/>
                      <a:stretch>
                        <a:fillRect/>
                      </a:stretch>
                    </p:blipFill>
                    <p:spPr>
                      <a:xfrm>
                        <a:off x="3255328" y="4657408"/>
                        <a:ext cx="1577975" cy="1108075"/>
                      </a:xfrm>
                      <a:prstGeom prst="rect">
                        <a:avLst/>
                      </a:prstGeom>
                      <a:noFill/>
                      <a:ln w="38100">
                        <a:noFill/>
                        <a:miter/>
                      </a:ln>
                    </p:spPr>
                  </p:pic>
                </p:oleObj>
              </mc:Fallback>
            </mc:AlternateContent>
          </a:graphicData>
        </a:graphic>
      </p:graphicFrame>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2" name="对象 1"/>
          <p:cNvGraphicFramePr/>
          <p:nvPr/>
        </p:nvGraphicFramePr>
        <p:xfrm>
          <a:off x="1864678" y="3049270"/>
          <a:ext cx="5604510" cy="758825"/>
        </p:xfrm>
        <a:graphic>
          <a:graphicData uri="http://schemas.openxmlformats.org/presentationml/2006/ole">
            <mc:AlternateContent xmlns:mc="http://schemas.openxmlformats.org/markup-compatibility/2006">
              <mc:Choice xmlns:v="urn:schemas-microsoft-com:vml" Requires="v">
                <p:oleObj spid="_x0000_s3" name="" r:id="rId3" imgW="2628900" imgH="393700" progId="Equation.3">
                  <p:embed/>
                </p:oleObj>
              </mc:Choice>
              <mc:Fallback>
                <p:oleObj name="" r:id="rId3" imgW="2628900" imgH="393700" progId="Equation.3">
                  <p:embed/>
                  <p:pic>
                    <p:nvPicPr>
                      <p:cNvPr id="0" name="图片 3202"/>
                      <p:cNvPicPr/>
                      <p:nvPr/>
                    </p:nvPicPr>
                    <p:blipFill>
                      <a:blip r:embed="rId4"/>
                      <a:stretch>
                        <a:fillRect/>
                      </a:stretch>
                    </p:blipFill>
                    <p:spPr>
                      <a:xfrm>
                        <a:off x="1864678" y="3049270"/>
                        <a:ext cx="5604510" cy="7588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5372100"/>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2DPSK</a:t>
            </a:r>
            <a:r>
              <a:rPr lang="zh-CN" altLang="en-US" sz="2400" b="1" dirty="0">
                <a:latin typeface="Times New Roman" panose="02020603050405020304" pitchFamily="18" charset="0"/>
                <a:ea typeface="宋体" panose="02010600030101010101" pitchFamily="2" charset="-122"/>
                <a:sym typeface="+mn-ea"/>
              </a:rPr>
              <a:t>信号相干解调系统性能</a:t>
            </a: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sym typeface="+mn-ea"/>
              </a:rPr>
              <a:t>2DPSK</a:t>
            </a:r>
            <a:r>
              <a:rPr lang="zh-CN" altLang="en-US" sz="2400" dirty="0">
                <a:latin typeface="Times New Roman" panose="02020603050405020304" pitchFamily="18" charset="0"/>
                <a:ea typeface="宋体" panose="02010600030101010101" pitchFamily="2" charset="-122"/>
                <a:sym typeface="+mn-ea"/>
              </a:rPr>
              <a:t>信号采用相干解调加反变换器方式解调时的误码率</a:t>
            </a:r>
            <a:r>
              <a:rPr lang="en-US" altLang="zh-CN" sz="2400" err="1">
                <a:latin typeface="Times New Roman" panose="02020603050405020304" pitchFamily="18" charset="0"/>
                <a:ea typeface="宋体" panose="02010600030101010101" pitchFamily="2" charset="-122"/>
                <a:sym typeface="+mn-ea"/>
              </a:rPr>
              <a:t>P'</a:t>
            </a:r>
            <a:r>
              <a:rPr lang="en-US" altLang="zh-CN" sz="2400" baseline="-25000" err="1">
                <a:latin typeface="Times New Roman" panose="02020603050405020304" pitchFamily="18" charset="0"/>
                <a:ea typeface="宋体" panose="02010600030101010101" pitchFamily="2" charset="-122"/>
                <a:sym typeface="+mn-ea"/>
              </a:rPr>
              <a:t>e</a:t>
            </a:r>
            <a:r>
              <a:rPr lang="zh-CN" altLang="en-US" sz="2400" dirty="0">
                <a:latin typeface="Times New Roman" panose="02020603050405020304" pitchFamily="18" charset="0"/>
                <a:ea typeface="宋体" panose="02010600030101010101" pitchFamily="2" charset="-122"/>
                <a:sym typeface="+mn-ea"/>
              </a:rPr>
              <a:t>为</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sym typeface="+mn-ea"/>
              </a:rPr>
              <a:t>当相对码的误码率</a:t>
            </a:r>
            <a:r>
              <a:rPr lang="en-US" altLang="zh-CN" sz="2400" dirty="0">
                <a:latin typeface="Times New Roman" panose="02020603050405020304" pitchFamily="18" charset="0"/>
                <a:ea typeface="宋体" panose="02010600030101010101" pitchFamily="2" charset="-122"/>
                <a:sym typeface="+mn-ea"/>
              </a:rPr>
              <a:t>P</a:t>
            </a:r>
            <a:r>
              <a:rPr lang="en-US" altLang="zh-CN" sz="2400" baseline="-25000" dirty="0">
                <a:latin typeface="Times New Roman" panose="02020603050405020304" pitchFamily="18" charset="0"/>
                <a:ea typeface="宋体" panose="02010600030101010101" pitchFamily="2" charset="-122"/>
                <a:sym typeface="+mn-ea"/>
              </a:rPr>
              <a:t>e</a:t>
            </a:r>
            <a:r>
              <a:rPr lang="en-US" altLang="zh-CN" sz="2400" dirty="0">
                <a:latin typeface="Times New Roman" panose="02020603050405020304" pitchFamily="18" charset="0"/>
                <a:ea typeface="宋体" panose="02010600030101010101" pitchFamily="2" charset="-122"/>
                <a:sym typeface="+mn-ea"/>
              </a:rPr>
              <a:t>&lt;&lt;1 </a:t>
            </a:r>
            <a:r>
              <a:rPr lang="zh-CN" altLang="en-US" sz="2400" dirty="0">
                <a:latin typeface="Times New Roman" panose="02020603050405020304" pitchFamily="18" charset="0"/>
                <a:ea typeface="宋体" panose="02010600030101010101" pitchFamily="2" charset="-122"/>
                <a:sym typeface="+mn-ea"/>
              </a:rPr>
              <a:t>时，可近似表示为</a:t>
            </a:r>
            <a:endParaRPr lang="zh-CN" altLang="en-US" sz="2400" dirty="0">
              <a:latin typeface="Times New Roman" panose="02020603050405020304" pitchFamily="18" charset="0"/>
              <a:ea typeface="宋体" panose="02010600030101010101" pitchFamily="2" charset="-122"/>
              <a:sym typeface="+mn-ea"/>
            </a:endParaRPr>
          </a:p>
          <a:p>
            <a:pPr>
              <a:lnSpc>
                <a:spcPct val="100000"/>
              </a:lnSpc>
              <a:spcBef>
                <a:spcPct val="50000"/>
              </a:spcBef>
            </a:pPr>
            <a:endParaRPr lang="zh-CN" altLang="en-US" sz="2400" dirty="0">
              <a:latin typeface="Times New Roman" panose="02020603050405020304" pitchFamily="18" charset="0"/>
              <a:ea typeface="宋体" panose="02010600030101010101" pitchFamily="2" charset="-122"/>
              <a:sym typeface="+mn-ea"/>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sym typeface="+mn-ea"/>
              </a:rPr>
              <a:t>可见，码反变换器的影响是使输出误码率增大。</a:t>
            </a:r>
            <a:endParaRPr lang="en-US" altLang="zh-CN" sz="2400" dirty="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61447" name="对象 61446"/>
          <p:cNvGraphicFramePr/>
          <p:nvPr/>
        </p:nvGraphicFramePr>
        <p:xfrm>
          <a:off x="1971040" y="4112260"/>
          <a:ext cx="4413885" cy="758825"/>
        </p:xfrm>
        <a:graphic>
          <a:graphicData uri="http://schemas.openxmlformats.org/presentationml/2006/ole">
            <mc:AlternateContent xmlns:mc="http://schemas.openxmlformats.org/markup-compatibility/2006">
              <mc:Choice xmlns:v="urn:schemas-microsoft-com:vml" Requires="v">
                <p:oleObj spid="_x0000_s3203" name="" r:id="rId1" imgW="2070100" imgH="393700" progId="Equation.3">
                  <p:embed/>
                </p:oleObj>
              </mc:Choice>
              <mc:Fallback>
                <p:oleObj name="" r:id="rId1" imgW="2070100" imgH="393700" progId="Equation.3">
                  <p:embed/>
                  <p:pic>
                    <p:nvPicPr>
                      <p:cNvPr id="0" name="图片 3202"/>
                      <p:cNvPicPr/>
                      <p:nvPr/>
                    </p:nvPicPr>
                    <p:blipFill>
                      <a:blip r:embed="rId2"/>
                      <a:stretch>
                        <a:fillRect/>
                      </a:stretch>
                    </p:blipFill>
                    <p:spPr>
                      <a:xfrm>
                        <a:off x="1971040" y="4112260"/>
                        <a:ext cx="4413885" cy="758825"/>
                      </a:xfrm>
                      <a:prstGeom prst="rect">
                        <a:avLst/>
                      </a:prstGeom>
                      <a:noFill/>
                      <a:ln w="38100">
                        <a:noFill/>
                        <a:miter/>
                      </a:ln>
                    </p:spPr>
                  </p:pic>
                </p:oleObj>
              </mc:Fallback>
            </mc:AlternateContent>
          </a:graphicData>
        </a:graphic>
      </p:graphicFrame>
      <p:graphicFrame>
        <p:nvGraphicFramePr>
          <p:cNvPr id="97285" name="对象 97284"/>
          <p:cNvGraphicFramePr/>
          <p:nvPr/>
        </p:nvGraphicFramePr>
        <p:xfrm>
          <a:off x="267970" y="1948180"/>
          <a:ext cx="8839200" cy="1608138"/>
        </p:xfrm>
        <a:graphic>
          <a:graphicData uri="http://schemas.openxmlformats.org/presentationml/2006/ole">
            <mc:AlternateContent xmlns:mc="http://schemas.openxmlformats.org/markup-compatibility/2006">
              <mc:Choice xmlns:v="urn:schemas-microsoft-com:vml" Requires="v">
                <p:oleObj spid="_x0000_s3123" name="" r:id="rId3" imgW="3703320" imgH="670560" progId="Visio.Drawing.4">
                  <p:embed/>
                </p:oleObj>
              </mc:Choice>
              <mc:Fallback>
                <p:oleObj name="" r:id="rId3" imgW="3703320" imgH="670560" progId="Visio.Drawing.4">
                  <p:embed/>
                  <p:pic>
                    <p:nvPicPr>
                      <p:cNvPr id="0" name="图片 3122"/>
                      <p:cNvPicPr/>
                      <p:nvPr/>
                    </p:nvPicPr>
                    <p:blipFill>
                      <a:blip r:embed="rId4"/>
                      <a:stretch>
                        <a:fillRect/>
                      </a:stretch>
                    </p:blipFill>
                    <p:spPr>
                      <a:xfrm>
                        <a:off x="267970" y="1948180"/>
                        <a:ext cx="8839200" cy="1608138"/>
                      </a:xfrm>
                      <a:prstGeom prst="rect">
                        <a:avLst/>
                      </a:prstGeom>
                      <a:noFill/>
                      <a:ln w="38100">
                        <a:noFill/>
                        <a:miter/>
                      </a:ln>
                    </p:spPr>
                  </p:pic>
                </p:oleObj>
              </mc:Fallback>
            </mc:AlternateContent>
          </a:graphicData>
        </a:graphic>
      </p:graphicFrame>
      <p:graphicFrame>
        <p:nvGraphicFramePr>
          <p:cNvPr id="2" name="对象 1"/>
          <p:cNvGraphicFramePr/>
          <p:nvPr/>
        </p:nvGraphicFramePr>
        <p:xfrm>
          <a:off x="3748088" y="5583238"/>
          <a:ext cx="1137920" cy="440690"/>
        </p:xfrm>
        <a:graphic>
          <a:graphicData uri="http://schemas.openxmlformats.org/presentationml/2006/ole">
            <mc:AlternateContent xmlns:mc="http://schemas.openxmlformats.org/markup-compatibility/2006">
              <mc:Choice xmlns:v="urn:schemas-microsoft-com:vml" Requires="v">
                <p:oleObj spid="_x0000_s3" name="" r:id="rId5" imgW="533400" imgH="228600" progId="Equation.3">
                  <p:embed/>
                </p:oleObj>
              </mc:Choice>
              <mc:Fallback>
                <p:oleObj name="" r:id="rId5" imgW="533400" imgH="228600" progId="Equation.3">
                  <p:embed/>
                  <p:pic>
                    <p:nvPicPr>
                      <p:cNvPr id="0" name="图片 3202"/>
                      <p:cNvPicPr/>
                      <p:nvPr/>
                    </p:nvPicPr>
                    <p:blipFill>
                      <a:blip r:embed="rId6"/>
                      <a:stretch>
                        <a:fillRect/>
                      </a:stretch>
                    </p:blipFill>
                    <p:spPr>
                      <a:xfrm>
                        <a:off x="3748088" y="5583238"/>
                        <a:ext cx="1137920" cy="44069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723900" y="1282700"/>
            <a:ext cx="8305800" cy="4264025"/>
          </a:xfrm>
          <a:prstGeom prst="rect">
            <a:avLst/>
          </a:prstGeom>
          <a:noFill/>
          <a:ln w="9525">
            <a:noFill/>
          </a:ln>
        </p:spPr>
        <p:txBody>
          <a:bodyPr>
            <a:spAutoFit/>
          </a:bodyPr>
          <a:p>
            <a:pPr>
              <a:lnSpc>
                <a:spcPct val="13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3</a:t>
            </a:r>
            <a:r>
              <a:rPr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2DPSK</a:t>
            </a:r>
            <a:r>
              <a:rPr lang="zh-CN" altLang="en-US" sz="2400" b="1" dirty="0">
                <a:latin typeface="Times New Roman" panose="02020603050405020304" pitchFamily="18" charset="0"/>
                <a:ea typeface="宋体" panose="02010600030101010101" pitchFamily="2" charset="-122"/>
                <a:sym typeface="+mn-ea"/>
              </a:rPr>
              <a:t>信号差分相干解调系统性能</a:t>
            </a: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b="1"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sym typeface="+mn-ea"/>
              </a:rPr>
              <a:t>2DPSK</a:t>
            </a:r>
            <a:r>
              <a:rPr lang="zh-CN" altLang="en-US" sz="2400" dirty="0">
                <a:latin typeface="Times New Roman" panose="02020603050405020304" pitchFamily="18" charset="0"/>
                <a:ea typeface="宋体" panose="02010600030101010101" pitchFamily="2" charset="-122"/>
                <a:sym typeface="+mn-ea"/>
              </a:rPr>
              <a:t>信号采用差分相干解调时的总误码率</a:t>
            </a:r>
            <a:r>
              <a:rPr lang="en-US" altLang="zh-CN" sz="2400" err="1">
                <a:latin typeface="Times New Roman" panose="02020603050405020304" pitchFamily="18" charset="0"/>
                <a:ea typeface="宋体" panose="02010600030101010101" pitchFamily="2" charset="-122"/>
                <a:sym typeface="+mn-ea"/>
              </a:rPr>
              <a:t>P</a:t>
            </a:r>
            <a:r>
              <a:rPr lang="en-US" altLang="zh-CN" sz="2400" baseline="-25000" err="1">
                <a:latin typeface="Times New Roman" panose="02020603050405020304" pitchFamily="18" charset="0"/>
                <a:ea typeface="宋体" panose="02010600030101010101" pitchFamily="2" charset="-122"/>
                <a:sym typeface="+mn-ea"/>
              </a:rPr>
              <a:t>e</a:t>
            </a:r>
            <a:r>
              <a:rPr lang="zh-CN" altLang="en-US" sz="2400" dirty="0">
                <a:latin typeface="Times New Roman" panose="02020603050405020304" pitchFamily="18" charset="0"/>
                <a:ea typeface="宋体" panose="02010600030101010101" pitchFamily="2" charset="-122"/>
                <a:sym typeface="+mn-ea"/>
              </a:rPr>
              <a:t>为</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endParaRPr lang="zh-CN" altLang="en-US" sz="2400" dirty="0">
              <a:latin typeface="Times New Roman" panose="02020603050405020304" pitchFamily="18" charset="0"/>
              <a:ea typeface="宋体" panose="02010600030101010101" pitchFamily="2" charset="-122"/>
            </a:endParaRPr>
          </a:p>
          <a:p>
            <a:pPr>
              <a:lnSpc>
                <a:spcPct val="100000"/>
              </a:lnSpc>
              <a:spcBef>
                <a:spcPct val="50000"/>
              </a:spcBef>
            </a:pPr>
            <a:r>
              <a:rPr lang="zh-CN" altLang="en-US" sz="2400" dirty="0">
                <a:latin typeface="Times New Roman" panose="02020603050405020304" pitchFamily="18" charset="0"/>
                <a:ea typeface="宋体" panose="02010600030101010101" pitchFamily="2" charset="-122"/>
                <a:sym typeface="+mn-ea"/>
              </a:rPr>
              <a:t>当系统误码率较小时，</a:t>
            </a:r>
            <a:r>
              <a:rPr lang="en-US" altLang="zh-CN" sz="2400" dirty="0">
                <a:latin typeface="Times New Roman" panose="02020603050405020304" pitchFamily="18" charset="0"/>
                <a:ea typeface="宋体" panose="02010600030101010101" pitchFamily="2" charset="-122"/>
                <a:sym typeface="+mn-ea"/>
              </a:rPr>
              <a:t>2DPSK</a:t>
            </a:r>
            <a:r>
              <a:rPr lang="zh-CN" altLang="en-US" sz="2400" dirty="0">
                <a:latin typeface="Times New Roman" panose="02020603050405020304" pitchFamily="18" charset="0"/>
                <a:ea typeface="宋体" panose="02010600030101010101" pitchFamily="2" charset="-122"/>
                <a:sym typeface="+mn-ea"/>
              </a:rPr>
              <a:t>系统采用差分相干方式接收与采用相干解调</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码反变换方式接收的性能很接近。 </a:t>
            </a:r>
            <a:endParaRPr lang="en-US" altLang="zh-CN" sz="2400" dirty="0">
              <a:latin typeface="Times New Roman" panose="02020603050405020304" pitchFamily="18" charset="0"/>
              <a:ea typeface="宋体" panose="02010600030101010101" pitchFamily="2" charset="-122"/>
            </a:endParaRPr>
          </a:p>
        </p:txBody>
      </p:sp>
      <p:sp>
        <p:nvSpPr>
          <p:cNvPr id="3491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61447" name="对象 61446"/>
          <p:cNvGraphicFramePr/>
          <p:nvPr/>
        </p:nvGraphicFramePr>
        <p:xfrm>
          <a:off x="3495993" y="3956050"/>
          <a:ext cx="1327150" cy="758825"/>
        </p:xfrm>
        <a:graphic>
          <a:graphicData uri="http://schemas.openxmlformats.org/presentationml/2006/ole">
            <mc:AlternateContent xmlns:mc="http://schemas.openxmlformats.org/markup-compatibility/2006">
              <mc:Choice xmlns:v="urn:schemas-microsoft-com:vml" Requires="v">
                <p:oleObj spid="_x0000_s3203" name="" r:id="rId1" imgW="622300" imgH="393700" progId="Equation.3">
                  <p:embed/>
                </p:oleObj>
              </mc:Choice>
              <mc:Fallback>
                <p:oleObj name="" r:id="rId1" imgW="622300" imgH="393700" progId="Equation.3">
                  <p:embed/>
                  <p:pic>
                    <p:nvPicPr>
                      <p:cNvPr id="0" name="图片 3202"/>
                      <p:cNvPicPr/>
                      <p:nvPr/>
                    </p:nvPicPr>
                    <p:blipFill>
                      <a:blip r:embed="rId2"/>
                      <a:stretch>
                        <a:fillRect/>
                      </a:stretch>
                    </p:blipFill>
                    <p:spPr>
                      <a:xfrm>
                        <a:off x="3495993" y="3956050"/>
                        <a:ext cx="1327150" cy="758825"/>
                      </a:xfrm>
                      <a:prstGeom prst="rect">
                        <a:avLst/>
                      </a:prstGeom>
                      <a:noFill/>
                      <a:ln w="38100">
                        <a:noFill/>
                        <a:miter/>
                      </a:ln>
                    </p:spPr>
                  </p:pic>
                </p:oleObj>
              </mc:Fallback>
            </mc:AlternateContent>
          </a:graphicData>
        </a:graphic>
      </p:graphicFrame>
      <p:graphicFrame>
        <p:nvGraphicFramePr>
          <p:cNvPr id="165893" name="对象 165892"/>
          <p:cNvGraphicFramePr/>
          <p:nvPr/>
        </p:nvGraphicFramePr>
        <p:xfrm>
          <a:off x="118745" y="1781810"/>
          <a:ext cx="8910955" cy="1808480"/>
        </p:xfrm>
        <a:graphic>
          <a:graphicData uri="http://schemas.openxmlformats.org/presentationml/2006/ole">
            <mc:AlternateContent xmlns:mc="http://schemas.openxmlformats.org/markup-compatibility/2006">
              <mc:Choice xmlns:v="urn:schemas-microsoft-com:vml" Requires="v">
                <p:oleObj spid="_x0000_s3129" name="" r:id="rId3" imgW="4152900" imgH="853440" progId="Visio.Drawing.4">
                  <p:embed/>
                </p:oleObj>
              </mc:Choice>
              <mc:Fallback>
                <p:oleObj name="" r:id="rId3" imgW="4152900" imgH="853440" progId="Visio.Drawing.4">
                  <p:embed/>
                  <p:pic>
                    <p:nvPicPr>
                      <p:cNvPr id="0" name="图片 3128"/>
                      <p:cNvPicPr/>
                      <p:nvPr/>
                    </p:nvPicPr>
                    <p:blipFill>
                      <a:blip r:embed="rId4"/>
                      <a:stretch>
                        <a:fillRect/>
                      </a:stretch>
                    </p:blipFill>
                    <p:spPr>
                      <a:xfrm>
                        <a:off x="118745" y="1781810"/>
                        <a:ext cx="8910955" cy="180848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537845" y="1405890"/>
            <a:ext cx="8382000" cy="161734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3200" b="1" kern="0" dirty="0" smtClean="0">
                <a:sym typeface="+mn-ea"/>
              </a:rPr>
              <a:t>7.3</a:t>
            </a:r>
            <a:r>
              <a:rPr lang="zh-CN" altLang="en-US" sz="3200" b="1" dirty="0">
                <a:sym typeface="+mn-ea"/>
              </a:rPr>
              <a:t>二进制数字调制系统的性能比较</a:t>
            </a:r>
            <a:endParaRPr lang="en-US" altLang="zh-CN" sz="3200" b="1" kern="0" dirty="0" smtClean="0"/>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400" kern="0" dirty="0" smtClean="0">
                <a:cs typeface="+mn-ea"/>
              </a:rPr>
              <a:t>误码率</a:t>
            </a:r>
            <a:endParaRPr lang="zh-CN" altLang="en-US" sz="2400" kern="0" dirty="0" smtClean="0">
              <a:cs typeface="+mn-ea"/>
            </a:endParaRPr>
          </a:p>
          <a:p>
            <a:pPr marL="1143000" lvl="2" indent="-228600" algn="l" fontAlgn="base">
              <a:lnSpc>
                <a:spcPct val="120000"/>
              </a:lnSpc>
              <a:spcBef>
                <a:spcPct val="20000"/>
              </a:spcBef>
              <a:buClr>
                <a:schemeClr val="folHlink"/>
              </a:buClr>
              <a:buSzPct val="50000"/>
              <a:buFont typeface="Wingdings" panose="05000000000000000000" pitchFamily="2" charset="2"/>
            </a:pP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14725" name="表格 114724"/>
          <p:cNvGraphicFramePr/>
          <p:nvPr/>
        </p:nvGraphicFramePr>
        <p:xfrm>
          <a:off x="752475" y="2684780"/>
          <a:ext cx="7953375" cy="3303905"/>
        </p:xfrm>
        <a:graphic>
          <a:graphicData uri="http://schemas.openxmlformats.org/drawingml/2006/table">
            <a:tbl>
              <a:tblPr/>
              <a:tblGrid>
                <a:gridCol w="2651125"/>
                <a:gridCol w="2651125"/>
                <a:gridCol w="2651125"/>
              </a:tblGrid>
              <a:tr h="423545">
                <a:tc rowSpan="2">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调制方式</a:t>
                      </a:r>
                      <a:endParaRPr lang="zh-CN" altLang="en-US" sz="2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误码率</a:t>
                      </a:r>
                      <a:endParaRPr lang="zh-CN" altLang="en-US" sz="2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0386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相干解调</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非相干解调</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916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2ASK</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7978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2FSK</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9756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2PSK/2DPSK</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14726" name="对象 114725"/>
          <p:cNvGraphicFramePr/>
          <p:nvPr/>
        </p:nvGraphicFramePr>
        <p:xfrm>
          <a:off x="3810000" y="3516630"/>
          <a:ext cx="1447800" cy="874713"/>
        </p:xfrm>
        <a:graphic>
          <a:graphicData uri="http://schemas.openxmlformats.org/presentationml/2006/ole">
            <mc:AlternateContent xmlns:mc="http://schemas.openxmlformats.org/markup-compatibility/2006">
              <mc:Choice xmlns:v="urn:schemas-microsoft-com:vml" Requires="v">
                <p:oleObj spid="_x0000_s3160" name="" r:id="rId1" imgW="735965" imgH="444500" progId="Equation.3">
                  <p:embed/>
                </p:oleObj>
              </mc:Choice>
              <mc:Fallback>
                <p:oleObj name="" r:id="rId1" imgW="735965" imgH="444500" progId="Equation.3">
                  <p:embed/>
                  <p:pic>
                    <p:nvPicPr>
                      <p:cNvPr id="0" name="图片 3159"/>
                      <p:cNvPicPr/>
                      <p:nvPr/>
                    </p:nvPicPr>
                    <p:blipFill>
                      <a:blip r:embed="rId2"/>
                      <a:stretch>
                        <a:fillRect/>
                      </a:stretch>
                    </p:blipFill>
                    <p:spPr>
                      <a:xfrm>
                        <a:off x="3810000" y="3516630"/>
                        <a:ext cx="1447800" cy="874713"/>
                      </a:xfrm>
                      <a:prstGeom prst="rect">
                        <a:avLst/>
                      </a:prstGeom>
                      <a:noFill/>
                      <a:ln w="38100">
                        <a:noFill/>
                        <a:miter/>
                      </a:ln>
                    </p:spPr>
                  </p:pic>
                </p:oleObj>
              </mc:Fallback>
            </mc:AlternateContent>
          </a:graphicData>
        </a:graphic>
      </p:graphicFrame>
      <p:graphicFrame>
        <p:nvGraphicFramePr>
          <p:cNvPr id="114727" name="对象 114726"/>
          <p:cNvGraphicFramePr/>
          <p:nvPr/>
        </p:nvGraphicFramePr>
        <p:xfrm>
          <a:off x="3809365" y="4352925"/>
          <a:ext cx="1372870" cy="828675"/>
        </p:xfrm>
        <a:graphic>
          <a:graphicData uri="http://schemas.openxmlformats.org/presentationml/2006/ole">
            <mc:AlternateContent xmlns:mc="http://schemas.openxmlformats.org/markup-compatibility/2006">
              <mc:Choice xmlns:v="urn:schemas-microsoft-com:vml" Requires="v">
                <p:oleObj spid="_x0000_s3158" name="" r:id="rId3" imgW="736600" imgH="444500" progId="Equation.3">
                  <p:embed/>
                </p:oleObj>
              </mc:Choice>
              <mc:Fallback>
                <p:oleObj name="" r:id="rId3" imgW="736600" imgH="444500" progId="Equation.3">
                  <p:embed/>
                  <p:pic>
                    <p:nvPicPr>
                      <p:cNvPr id="0" name="图片 3157"/>
                      <p:cNvPicPr/>
                      <p:nvPr/>
                    </p:nvPicPr>
                    <p:blipFill>
                      <a:blip r:embed="rId4"/>
                      <a:stretch>
                        <a:fillRect/>
                      </a:stretch>
                    </p:blipFill>
                    <p:spPr>
                      <a:xfrm>
                        <a:off x="3809365" y="4352925"/>
                        <a:ext cx="1372870" cy="828675"/>
                      </a:xfrm>
                      <a:prstGeom prst="rect">
                        <a:avLst/>
                      </a:prstGeom>
                      <a:noFill/>
                      <a:ln w="38100">
                        <a:noFill/>
                        <a:miter/>
                      </a:ln>
                    </p:spPr>
                  </p:pic>
                </p:oleObj>
              </mc:Fallback>
            </mc:AlternateContent>
          </a:graphicData>
        </a:graphic>
      </p:graphicFrame>
      <p:graphicFrame>
        <p:nvGraphicFramePr>
          <p:cNvPr id="114728" name="对象 114727"/>
          <p:cNvGraphicFramePr/>
          <p:nvPr/>
        </p:nvGraphicFramePr>
        <p:xfrm>
          <a:off x="3920808" y="5152708"/>
          <a:ext cx="1302385" cy="734060"/>
        </p:xfrm>
        <a:graphic>
          <a:graphicData uri="http://schemas.openxmlformats.org/presentationml/2006/ole">
            <mc:AlternateContent xmlns:mc="http://schemas.openxmlformats.org/markup-compatibility/2006">
              <mc:Choice xmlns:v="urn:schemas-microsoft-com:vml" Requires="v">
                <p:oleObj spid="_x0000_s3157" name="" r:id="rId5" imgW="698500" imgH="393700" progId="Equation.3">
                  <p:embed/>
                </p:oleObj>
              </mc:Choice>
              <mc:Fallback>
                <p:oleObj name="" r:id="rId5" imgW="698500" imgH="393700" progId="Equation.3">
                  <p:embed/>
                  <p:pic>
                    <p:nvPicPr>
                      <p:cNvPr id="0" name="图片 3156"/>
                      <p:cNvPicPr/>
                      <p:nvPr/>
                    </p:nvPicPr>
                    <p:blipFill>
                      <a:blip r:embed="rId6"/>
                      <a:stretch>
                        <a:fillRect/>
                      </a:stretch>
                    </p:blipFill>
                    <p:spPr>
                      <a:xfrm>
                        <a:off x="3920808" y="5152708"/>
                        <a:ext cx="1302385" cy="734060"/>
                      </a:xfrm>
                      <a:prstGeom prst="rect">
                        <a:avLst/>
                      </a:prstGeom>
                      <a:noFill/>
                      <a:ln w="38100">
                        <a:noFill/>
                        <a:miter/>
                      </a:ln>
                    </p:spPr>
                  </p:pic>
                </p:oleObj>
              </mc:Fallback>
            </mc:AlternateContent>
          </a:graphicData>
        </a:graphic>
      </p:graphicFrame>
      <p:graphicFrame>
        <p:nvGraphicFramePr>
          <p:cNvPr id="114729" name="对象 114728"/>
          <p:cNvGraphicFramePr/>
          <p:nvPr/>
        </p:nvGraphicFramePr>
        <p:xfrm>
          <a:off x="6629083" y="3565843"/>
          <a:ext cx="700087" cy="825500"/>
        </p:xfrm>
        <a:graphic>
          <a:graphicData uri="http://schemas.openxmlformats.org/presentationml/2006/ole">
            <mc:AlternateContent xmlns:mc="http://schemas.openxmlformats.org/markup-compatibility/2006">
              <mc:Choice xmlns:v="urn:schemas-microsoft-com:vml" Requires="v">
                <p:oleObj spid="_x0000_s3161" name="" r:id="rId7" imgW="355600" imgH="418465" progId="Equation.3">
                  <p:embed/>
                </p:oleObj>
              </mc:Choice>
              <mc:Fallback>
                <p:oleObj name="" r:id="rId7" imgW="355600" imgH="418465" progId="Equation.3">
                  <p:embed/>
                  <p:pic>
                    <p:nvPicPr>
                      <p:cNvPr id="0" name="图片 3160"/>
                      <p:cNvPicPr/>
                      <p:nvPr/>
                    </p:nvPicPr>
                    <p:blipFill>
                      <a:blip r:embed="rId8"/>
                      <a:stretch>
                        <a:fillRect/>
                      </a:stretch>
                    </p:blipFill>
                    <p:spPr>
                      <a:xfrm>
                        <a:off x="6629083" y="3565843"/>
                        <a:ext cx="700087" cy="825500"/>
                      </a:xfrm>
                      <a:prstGeom prst="rect">
                        <a:avLst/>
                      </a:prstGeom>
                      <a:noFill/>
                      <a:ln w="38100">
                        <a:noFill/>
                        <a:miter/>
                      </a:ln>
                    </p:spPr>
                  </p:pic>
                </p:oleObj>
              </mc:Fallback>
            </mc:AlternateContent>
          </a:graphicData>
        </a:graphic>
      </p:graphicFrame>
      <p:graphicFrame>
        <p:nvGraphicFramePr>
          <p:cNvPr id="114730" name="对象 114729"/>
          <p:cNvGraphicFramePr/>
          <p:nvPr/>
        </p:nvGraphicFramePr>
        <p:xfrm>
          <a:off x="6629242" y="4355465"/>
          <a:ext cx="700405" cy="826770"/>
        </p:xfrm>
        <a:graphic>
          <a:graphicData uri="http://schemas.openxmlformats.org/presentationml/2006/ole">
            <mc:AlternateContent xmlns:mc="http://schemas.openxmlformats.org/markup-compatibility/2006">
              <mc:Choice xmlns:v="urn:schemas-microsoft-com:vml" Requires="v">
                <p:oleObj spid="_x0000_s3162" name="" r:id="rId9" imgW="355600" imgH="419100" progId="Equation.3">
                  <p:embed/>
                </p:oleObj>
              </mc:Choice>
              <mc:Fallback>
                <p:oleObj name="" r:id="rId9" imgW="355600" imgH="419100" progId="Equation.3">
                  <p:embed/>
                  <p:pic>
                    <p:nvPicPr>
                      <p:cNvPr id="0" name="图片 3161"/>
                      <p:cNvPicPr/>
                      <p:nvPr/>
                    </p:nvPicPr>
                    <p:blipFill>
                      <a:blip r:embed="rId10"/>
                      <a:stretch>
                        <a:fillRect/>
                      </a:stretch>
                    </p:blipFill>
                    <p:spPr>
                      <a:xfrm>
                        <a:off x="6629242" y="4355465"/>
                        <a:ext cx="700405" cy="826770"/>
                      </a:xfrm>
                      <a:prstGeom prst="rect">
                        <a:avLst/>
                      </a:prstGeom>
                      <a:noFill/>
                      <a:ln w="38100">
                        <a:noFill/>
                        <a:miter/>
                      </a:ln>
                    </p:spPr>
                  </p:pic>
                </p:oleObj>
              </mc:Fallback>
            </mc:AlternateContent>
          </a:graphicData>
        </a:graphic>
      </p:graphicFrame>
      <p:graphicFrame>
        <p:nvGraphicFramePr>
          <p:cNvPr id="114731" name="对象 114730"/>
          <p:cNvGraphicFramePr/>
          <p:nvPr/>
        </p:nvGraphicFramePr>
        <p:xfrm>
          <a:off x="6794024" y="5205730"/>
          <a:ext cx="675640" cy="777240"/>
        </p:xfrm>
        <a:graphic>
          <a:graphicData uri="http://schemas.openxmlformats.org/presentationml/2006/ole">
            <mc:AlternateContent xmlns:mc="http://schemas.openxmlformats.org/markup-compatibility/2006">
              <mc:Choice xmlns:v="urn:schemas-microsoft-com:vml" Requires="v">
                <p:oleObj spid="_x0000_s3159" name="" r:id="rId11" imgW="342900" imgH="393700" progId="Equation.3">
                  <p:embed/>
                </p:oleObj>
              </mc:Choice>
              <mc:Fallback>
                <p:oleObj name="" r:id="rId11" imgW="342900" imgH="393700" progId="Equation.3">
                  <p:embed/>
                  <p:pic>
                    <p:nvPicPr>
                      <p:cNvPr id="0" name="图片 3158"/>
                      <p:cNvPicPr/>
                      <p:nvPr/>
                    </p:nvPicPr>
                    <p:blipFill>
                      <a:blip r:embed="rId12"/>
                      <a:stretch>
                        <a:fillRect/>
                      </a:stretch>
                    </p:blipFill>
                    <p:spPr>
                      <a:xfrm>
                        <a:off x="6794024" y="5205730"/>
                        <a:ext cx="675640" cy="77724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灯片编号占位符 5"/>
          <p:cNvSpPr>
            <a:spLocks noGrp="1"/>
          </p:cNvSpPr>
          <p:nvPr>
            <p:ph type="sldNum" sz="quarter" idx="12"/>
          </p:nvPr>
        </p:nvSpPr>
        <p:spPr>
          <a:noFill/>
        </p:spPr>
        <p:txBody>
          <a:bodyPr/>
          <a:lstStyle/>
          <a:p>
            <a:fld id="{E8131D13-7358-499B-ABFD-DDF55F751BC0}" type="slidenum">
              <a:rPr lang="en-US" altLang="zh-CN" smtClean="0"/>
            </a:fld>
            <a:endParaRPr lang="en-US" altLang="zh-CN" smtClean="0"/>
          </a:p>
        </p:txBody>
      </p:sp>
      <p:sp>
        <p:nvSpPr>
          <p:cNvPr id="8550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7587" name="Rectangle 3"/>
          <p:cNvSpPr>
            <a:spLocks noGrp="1" noChangeArrowheads="1"/>
          </p:cNvSpPr>
          <p:nvPr>
            <p:ph type="body" idx="1"/>
          </p:nvPr>
        </p:nvSpPr>
        <p:spPr>
          <a:xfrm>
            <a:off x="431800" y="1224280"/>
            <a:ext cx="8512175" cy="5633720"/>
          </a:xfrm>
        </p:spPr>
        <p:txBody>
          <a:bodyPr/>
          <a:lstStyle/>
          <a:p>
            <a:pPr marL="914400" lvl="2" indent="0" eaLnBrk="1" hangingPunct="1">
              <a:buNone/>
            </a:pPr>
            <a:endParaRPr lang="zh-CN" altLang="en-US" dirty="0" smtClean="0"/>
          </a:p>
          <a:p>
            <a:pPr lvl="3" eaLnBrk="1" hangingPunct="1">
              <a:lnSpc>
                <a:spcPct val="150000"/>
              </a:lnSpc>
            </a:pPr>
            <a:r>
              <a:rPr lang="zh-CN" altLang="en-US" dirty="0">
                <a:ea typeface="宋体" panose="02010600030101010101" pitchFamily="2" charset="-122"/>
                <a:cs typeface="+mn-lt"/>
                <a:sym typeface="+mn-ea"/>
              </a:rPr>
              <a:t>同一种数字调制信号，采用相干解调方式的误码率低于采用非相干解调方式的误码率。</a:t>
            </a:r>
            <a:endParaRPr lang="zh-CN" altLang="en-US" dirty="0">
              <a:ea typeface="宋体" panose="02010600030101010101" pitchFamily="2" charset="-122"/>
              <a:cs typeface="+mn-lt"/>
              <a:sym typeface="+mn-ea"/>
            </a:endParaRPr>
          </a:p>
          <a:p>
            <a:pPr lvl="3" eaLnBrk="1" hangingPunct="1">
              <a:lnSpc>
                <a:spcPct val="150000"/>
              </a:lnSpc>
            </a:pPr>
            <a:r>
              <a:rPr lang="zh-CN" altLang="en-US" dirty="0">
                <a:ea typeface="宋体" panose="02010600030101010101" pitchFamily="2" charset="-122"/>
                <a:cs typeface="+mn-lt"/>
                <a:sym typeface="+mn-ea"/>
              </a:rPr>
              <a:t>在误码率</a:t>
            </a:r>
            <a:r>
              <a:rPr lang="en-US" altLang="zh-CN" err="1">
                <a:ea typeface="宋体" panose="02010600030101010101" pitchFamily="2" charset="-122"/>
                <a:cs typeface="+mn-lt"/>
                <a:sym typeface="+mn-ea"/>
              </a:rPr>
              <a:t>Pe</a:t>
            </a:r>
            <a:r>
              <a:rPr lang="zh-CN" altLang="en-US" dirty="0">
                <a:ea typeface="宋体" panose="02010600030101010101" pitchFamily="2" charset="-122"/>
                <a:cs typeface="+mn-lt"/>
                <a:sym typeface="+mn-ea"/>
              </a:rPr>
              <a:t>一定的情况下，</a:t>
            </a:r>
            <a:r>
              <a:rPr lang="en-US" altLang="zh-CN" dirty="0">
                <a:ea typeface="宋体" panose="02010600030101010101" pitchFamily="2" charset="-122"/>
                <a:cs typeface="+mn-lt"/>
                <a:sym typeface="+mn-ea"/>
              </a:rPr>
              <a:t>2PSK</a:t>
            </a:r>
            <a:r>
              <a:rPr lang="zh-CN" altLang="en-US" dirty="0">
                <a:ea typeface="宋体" panose="02010600030101010101" pitchFamily="2" charset="-122"/>
                <a:cs typeface="+mn-lt"/>
                <a:sym typeface="+mn-ea"/>
              </a:rPr>
              <a:t>、</a:t>
            </a:r>
            <a:r>
              <a:rPr lang="en-US" altLang="zh-CN" dirty="0">
                <a:ea typeface="宋体" panose="02010600030101010101" pitchFamily="2" charset="-122"/>
                <a:cs typeface="+mn-lt"/>
                <a:sym typeface="+mn-ea"/>
              </a:rPr>
              <a:t>2FSK</a:t>
            </a:r>
            <a:r>
              <a:rPr lang="zh-CN" altLang="en-US" dirty="0">
                <a:ea typeface="宋体" panose="02010600030101010101" pitchFamily="2" charset="-122"/>
                <a:cs typeface="+mn-lt"/>
                <a:sym typeface="+mn-ea"/>
              </a:rPr>
              <a:t>、</a:t>
            </a:r>
            <a:r>
              <a:rPr lang="en-US" altLang="zh-CN" dirty="0">
                <a:ea typeface="宋体" panose="02010600030101010101" pitchFamily="2" charset="-122"/>
                <a:cs typeface="+mn-lt"/>
                <a:sym typeface="+mn-ea"/>
              </a:rPr>
              <a:t>2ASK</a:t>
            </a:r>
            <a:r>
              <a:rPr lang="zh-CN" altLang="en-US" dirty="0">
                <a:ea typeface="宋体" panose="02010600030101010101" pitchFamily="2" charset="-122"/>
                <a:cs typeface="+mn-lt"/>
                <a:sym typeface="+mn-ea"/>
              </a:rPr>
              <a:t>系统所需要的信噪比关系为</a:t>
            </a:r>
            <a:r>
              <a:rPr lang="en-US" altLang="zh-CN">
                <a:ea typeface="宋体" panose="02010600030101010101" pitchFamily="2" charset="-122"/>
                <a:cs typeface="+mn-lt"/>
                <a:sym typeface="+mn-ea"/>
              </a:rPr>
              <a:t>r</a:t>
            </a:r>
            <a:r>
              <a:rPr lang="en-US" altLang="zh-CN" baseline="-25000">
                <a:ea typeface="宋体" panose="02010600030101010101" pitchFamily="2" charset="-122"/>
                <a:cs typeface="+mn-lt"/>
                <a:sym typeface="+mn-ea"/>
              </a:rPr>
              <a:t>2ASK</a:t>
            </a:r>
            <a:r>
              <a:rPr lang="en-US" altLang="zh-CN">
                <a:ea typeface="宋体" panose="02010600030101010101" pitchFamily="2" charset="-122"/>
                <a:cs typeface="+mn-lt"/>
                <a:sym typeface="+mn-ea"/>
              </a:rPr>
              <a:t>=2r</a:t>
            </a:r>
            <a:r>
              <a:rPr lang="en-US" altLang="zh-CN" baseline="-25000">
                <a:ea typeface="宋体" panose="02010600030101010101" pitchFamily="2" charset="-122"/>
                <a:cs typeface="+mn-lt"/>
                <a:sym typeface="+mn-ea"/>
              </a:rPr>
              <a:t>2FSK</a:t>
            </a:r>
            <a:r>
              <a:rPr lang="en-US" altLang="zh-CN">
                <a:ea typeface="宋体" panose="02010600030101010101" pitchFamily="2" charset="-122"/>
                <a:cs typeface="+mn-lt"/>
                <a:sym typeface="+mn-ea"/>
              </a:rPr>
              <a:t>=4r</a:t>
            </a:r>
            <a:r>
              <a:rPr lang="en-US" altLang="zh-CN" baseline="-25000">
                <a:ea typeface="宋体" panose="02010600030101010101" pitchFamily="2" charset="-122"/>
                <a:cs typeface="+mn-lt"/>
                <a:sym typeface="+mn-ea"/>
              </a:rPr>
              <a:t>2PSK</a:t>
            </a:r>
            <a:r>
              <a:rPr lang="zh-CN" altLang="en-US">
                <a:ea typeface="宋体" panose="02010600030101010101" pitchFamily="2" charset="-122"/>
                <a:cs typeface="+mn-lt"/>
                <a:sym typeface="+mn-ea"/>
              </a:rPr>
              <a:t>。</a:t>
            </a:r>
            <a:endParaRPr lang="en-US" altLang="zh-CN">
              <a:ea typeface="宋体" panose="02010600030101010101" pitchFamily="2" charset="-122"/>
              <a:cs typeface="+mn-lt"/>
              <a:sym typeface="+mn-ea"/>
            </a:endParaRPr>
          </a:p>
          <a:p>
            <a:pPr lvl="3" eaLnBrk="1" hangingPunct="1">
              <a:lnSpc>
                <a:spcPct val="150000"/>
              </a:lnSpc>
            </a:pPr>
            <a:r>
              <a:rPr lang="zh-CN" altLang="en-US" dirty="0">
                <a:ea typeface="宋体" panose="02010600030101010101" pitchFamily="2" charset="-122"/>
                <a:cs typeface="+mn-lt"/>
                <a:sym typeface="+mn-ea"/>
              </a:rPr>
              <a:t>若信噪比</a:t>
            </a:r>
            <a:r>
              <a:rPr lang="en-US" altLang="zh-CN" dirty="0">
                <a:ea typeface="宋体" panose="02010600030101010101" pitchFamily="2" charset="-122"/>
                <a:cs typeface="+mn-lt"/>
                <a:sym typeface="+mn-ea"/>
              </a:rPr>
              <a:t>r</a:t>
            </a:r>
            <a:r>
              <a:rPr lang="zh-CN" altLang="en-US" dirty="0">
                <a:ea typeface="宋体" panose="02010600030101010101" pitchFamily="2" charset="-122"/>
                <a:cs typeface="+mn-lt"/>
                <a:sym typeface="+mn-ea"/>
              </a:rPr>
              <a:t>一定，</a:t>
            </a:r>
            <a:r>
              <a:rPr lang="en-US" altLang="zh-CN" dirty="0">
                <a:ea typeface="宋体" panose="02010600030101010101" pitchFamily="2" charset="-122"/>
                <a:cs typeface="+mn-lt"/>
                <a:sym typeface="+mn-ea"/>
              </a:rPr>
              <a:t>2PSK</a:t>
            </a:r>
            <a:r>
              <a:rPr lang="zh-CN" altLang="en-US" dirty="0">
                <a:ea typeface="宋体" panose="02010600030101010101" pitchFamily="2" charset="-122"/>
                <a:cs typeface="+mn-lt"/>
                <a:sym typeface="+mn-ea"/>
              </a:rPr>
              <a:t>系统的误码率低于</a:t>
            </a:r>
            <a:r>
              <a:rPr lang="en-US" altLang="zh-CN" dirty="0">
                <a:ea typeface="宋体" panose="02010600030101010101" pitchFamily="2" charset="-122"/>
                <a:cs typeface="+mn-lt"/>
                <a:sym typeface="+mn-ea"/>
              </a:rPr>
              <a:t>2FSK</a:t>
            </a:r>
            <a:r>
              <a:rPr lang="zh-CN" altLang="en-US" dirty="0">
                <a:ea typeface="宋体" panose="02010600030101010101" pitchFamily="2" charset="-122"/>
                <a:cs typeface="+mn-lt"/>
                <a:sym typeface="+mn-ea"/>
              </a:rPr>
              <a:t>系统，</a:t>
            </a:r>
            <a:r>
              <a:rPr lang="en-US" altLang="zh-CN" dirty="0">
                <a:ea typeface="宋体" panose="02010600030101010101" pitchFamily="2" charset="-122"/>
                <a:cs typeface="+mn-lt"/>
                <a:sym typeface="+mn-ea"/>
              </a:rPr>
              <a:t>2FSK</a:t>
            </a:r>
            <a:r>
              <a:rPr lang="zh-CN" altLang="en-US" dirty="0">
                <a:ea typeface="宋体" panose="02010600030101010101" pitchFamily="2" charset="-122"/>
                <a:cs typeface="+mn-lt"/>
                <a:sym typeface="+mn-ea"/>
              </a:rPr>
              <a:t>系统的误码率低于</a:t>
            </a:r>
            <a:r>
              <a:rPr lang="en-US" altLang="zh-CN" dirty="0">
                <a:ea typeface="宋体" panose="02010600030101010101" pitchFamily="2" charset="-122"/>
                <a:cs typeface="+mn-lt"/>
                <a:sym typeface="+mn-ea"/>
              </a:rPr>
              <a:t>2ASK</a:t>
            </a:r>
            <a:r>
              <a:rPr lang="zh-CN" altLang="en-US" dirty="0">
                <a:ea typeface="宋体" panose="02010600030101010101" pitchFamily="2" charset="-122"/>
                <a:cs typeface="+mn-lt"/>
                <a:sym typeface="+mn-ea"/>
              </a:rPr>
              <a:t>系统。</a:t>
            </a:r>
            <a:endParaRPr lang="en-US" altLang="zh-CN" dirty="0" smtClean="0">
              <a:ea typeface="宋体" panose="02010600030101010101" pitchFamily="2" charset="-122"/>
              <a:cs typeface="+mn-lt"/>
              <a:sym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灯片编号占位符 5"/>
          <p:cNvSpPr>
            <a:spLocks noGrp="1"/>
          </p:cNvSpPr>
          <p:nvPr>
            <p:ph type="sldNum" sz="quarter" idx="12"/>
          </p:nvPr>
        </p:nvSpPr>
        <p:spPr>
          <a:noFill/>
        </p:spPr>
        <p:txBody>
          <a:bodyPr/>
          <a:lstStyle/>
          <a:p>
            <a:fld id="{E8131D13-7358-499B-ABFD-DDF55F751BC0}" type="slidenum">
              <a:rPr lang="en-US" altLang="zh-CN" smtClean="0"/>
            </a:fld>
            <a:endParaRPr lang="en-US" altLang="zh-CN" smtClean="0"/>
          </a:p>
        </p:txBody>
      </p:sp>
      <p:sp>
        <p:nvSpPr>
          <p:cNvPr id="8550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pic>
        <p:nvPicPr>
          <p:cNvPr id="3" name="图片 2"/>
          <p:cNvPicPr>
            <a:picLocks noChangeAspect="1"/>
          </p:cNvPicPr>
          <p:nvPr/>
        </p:nvPicPr>
        <p:blipFill>
          <a:blip r:embed="rId1"/>
          <a:stretch>
            <a:fillRect/>
          </a:stretch>
        </p:blipFill>
        <p:spPr>
          <a:xfrm>
            <a:off x="2698750" y="1276985"/>
            <a:ext cx="3267075" cy="4084955"/>
          </a:xfrm>
          <a:prstGeom prst="rect">
            <a:avLst/>
          </a:prstGeom>
        </p:spPr>
      </p:pic>
      <p:sp>
        <p:nvSpPr>
          <p:cNvPr id="118788" name="文本框 118787"/>
          <p:cNvSpPr txBox="1"/>
          <p:nvPr/>
        </p:nvSpPr>
        <p:spPr>
          <a:xfrm>
            <a:off x="2883535" y="5513705"/>
            <a:ext cx="3691255" cy="398780"/>
          </a:xfrm>
          <a:prstGeom prst="rect">
            <a:avLst/>
          </a:prstGeom>
          <a:noFill/>
          <a:ln w="9525">
            <a:noFill/>
          </a:ln>
        </p:spPr>
        <p:txBody>
          <a:bodyPr wrap="square">
            <a:spAutoFit/>
          </a:bodyPr>
          <a:p>
            <a:pPr>
              <a:spcBef>
                <a:spcPct val="50000"/>
              </a:spcBef>
            </a:pPr>
            <a:r>
              <a:rPr lang="zh-CN" altLang="en-US" sz="2000" dirty="0">
                <a:latin typeface="Times New Roman" panose="02020603050405020304" pitchFamily="18" charset="0"/>
                <a:ea typeface="宋体" panose="02010600030101010101" pitchFamily="2" charset="-122"/>
              </a:rPr>
              <a:t>误码率</a:t>
            </a:r>
            <a:r>
              <a:rPr lang="en-US" altLang="zh-CN" sz="2000" err="1">
                <a:latin typeface="Times New Roman" panose="02020603050405020304" pitchFamily="18" charset="0"/>
                <a:ea typeface="宋体" panose="02010600030101010101" pitchFamily="2" charset="-122"/>
              </a:rPr>
              <a:t>Pe</a:t>
            </a:r>
            <a:r>
              <a:rPr lang="zh-CN" altLang="en-US" sz="2000" dirty="0">
                <a:latin typeface="Times New Roman" panose="02020603050405020304" pitchFamily="18" charset="0"/>
                <a:ea typeface="宋体" panose="02010600030101010101" pitchFamily="2" charset="-122"/>
              </a:rPr>
              <a:t>与信噪比</a:t>
            </a:r>
            <a:r>
              <a:rPr lang="en-US" altLang="zh-CN" sz="2000" dirty="0">
                <a:latin typeface="Times New Roman" panose="02020603050405020304" pitchFamily="18" charset="0"/>
                <a:ea typeface="宋体" panose="02010600030101010101" pitchFamily="2" charset="-122"/>
              </a:rPr>
              <a:t>r</a:t>
            </a:r>
            <a:r>
              <a:rPr lang="zh-CN" altLang="en-US" sz="2000" dirty="0">
                <a:latin typeface="Times New Roman" panose="02020603050405020304" pitchFamily="18" charset="0"/>
                <a:ea typeface="宋体" panose="02010600030101010101" pitchFamily="2" charset="-122"/>
              </a:rPr>
              <a:t>的关系曲线</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灯片编号占位符 5"/>
          <p:cNvSpPr>
            <a:spLocks noGrp="1"/>
          </p:cNvSpPr>
          <p:nvPr>
            <p:ph type="sldNum" sz="quarter" idx="12"/>
          </p:nvPr>
        </p:nvSpPr>
        <p:spPr>
          <a:noFill/>
        </p:spPr>
        <p:txBody>
          <a:bodyPr/>
          <a:lstStyle/>
          <a:p>
            <a:fld id="{E8131D13-7358-499B-ABFD-DDF55F751BC0}" type="slidenum">
              <a:rPr lang="en-US" altLang="zh-CN" smtClean="0"/>
            </a:fld>
            <a:endParaRPr lang="en-US" altLang="zh-CN" smtClean="0"/>
          </a:p>
        </p:txBody>
      </p:sp>
      <p:sp>
        <p:nvSpPr>
          <p:cNvPr id="8550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7587" name="Rectangle 3"/>
          <p:cNvSpPr>
            <a:spLocks noGrp="1" noChangeArrowheads="1"/>
          </p:cNvSpPr>
          <p:nvPr>
            <p:ph type="body" idx="1"/>
          </p:nvPr>
        </p:nvSpPr>
        <p:spPr>
          <a:xfrm>
            <a:off x="431800" y="1224280"/>
            <a:ext cx="8512175" cy="5633720"/>
          </a:xfrm>
        </p:spPr>
        <p:txBody>
          <a:bodyPr/>
          <a:lstStyle/>
          <a:p>
            <a:pPr lvl="2" eaLnBrk="1" hangingPunct="1"/>
            <a:r>
              <a:rPr lang="zh-CN" altLang="en-US" b="1" dirty="0">
                <a:latin typeface="Times New Roman" panose="02020603050405020304" pitchFamily="18" charset="0"/>
                <a:ea typeface="宋体" panose="02010600030101010101" pitchFamily="2" charset="-122"/>
                <a:sym typeface="+mn-ea"/>
              </a:rPr>
              <a:t>频带宽度</a:t>
            </a:r>
            <a:endParaRPr lang="zh-CN" altLang="en-US" dirty="0" smtClean="0"/>
          </a:p>
          <a:p>
            <a:pPr lvl="3" eaLnBrk="1" hangingPunct="1">
              <a:lnSpc>
                <a:spcPct val="150000"/>
              </a:lnSpc>
            </a:pPr>
            <a:r>
              <a:rPr lang="zh-CN" altLang="en-US" dirty="0">
                <a:ea typeface="宋体" panose="02010600030101010101" pitchFamily="2" charset="-122"/>
                <a:cs typeface="+mn-lt"/>
                <a:sym typeface="+mn-ea"/>
              </a:rPr>
              <a:t>若传输的码元时间宽度为</a:t>
            </a:r>
            <a:r>
              <a:rPr lang="en-US" altLang="zh-CN" dirty="0">
                <a:ea typeface="宋体" panose="02010600030101010101" pitchFamily="2" charset="-122"/>
                <a:cs typeface="+mn-lt"/>
                <a:sym typeface="+mn-ea"/>
              </a:rPr>
              <a:t>T</a:t>
            </a:r>
            <a:r>
              <a:rPr lang="en-US" altLang="zh-CN" baseline="-25000" dirty="0">
                <a:ea typeface="宋体" panose="02010600030101010101" pitchFamily="2" charset="-122"/>
                <a:cs typeface="+mn-lt"/>
                <a:sym typeface="+mn-ea"/>
              </a:rPr>
              <a:t>s</a:t>
            </a:r>
            <a:r>
              <a:rPr lang="zh-CN" altLang="en-US" dirty="0">
                <a:ea typeface="宋体" panose="02010600030101010101" pitchFamily="2" charset="-122"/>
                <a:cs typeface="+mn-lt"/>
                <a:sym typeface="+mn-ea"/>
              </a:rPr>
              <a:t>，则</a:t>
            </a:r>
            <a:r>
              <a:rPr lang="en-US" altLang="zh-CN" dirty="0">
                <a:ea typeface="宋体" panose="02010600030101010101" pitchFamily="2" charset="-122"/>
                <a:cs typeface="+mn-lt"/>
                <a:sym typeface="+mn-ea"/>
              </a:rPr>
              <a:t>2ASK</a:t>
            </a:r>
            <a:r>
              <a:rPr lang="zh-CN" altLang="en-US" dirty="0">
                <a:ea typeface="宋体" panose="02010600030101010101" pitchFamily="2" charset="-122"/>
                <a:cs typeface="+mn-lt"/>
                <a:sym typeface="+mn-ea"/>
              </a:rPr>
              <a:t>系统和</a:t>
            </a:r>
            <a:r>
              <a:rPr lang="en-US" altLang="zh-CN" dirty="0">
                <a:ea typeface="宋体" panose="02010600030101010101" pitchFamily="2" charset="-122"/>
                <a:cs typeface="+mn-lt"/>
                <a:sym typeface="+mn-ea"/>
              </a:rPr>
              <a:t>2PSK(2DPSK)</a:t>
            </a:r>
            <a:r>
              <a:rPr lang="zh-CN" altLang="en-US" dirty="0">
                <a:ea typeface="宋体" panose="02010600030101010101" pitchFamily="2" charset="-122"/>
                <a:cs typeface="+mn-lt"/>
                <a:sym typeface="+mn-ea"/>
              </a:rPr>
              <a:t>系统的频带宽度近似为</a:t>
            </a:r>
            <a:r>
              <a:rPr lang="en-US" altLang="zh-CN" dirty="0">
                <a:ea typeface="宋体" panose="02010600030101010101" pitchFamily="2" charset="-122"/>
                <a:cs typeface="+mn-lt"/>
                <a:sym typeface="+mn-ea"/>
              </a:rPr>
              <a:t>2/T</a:t>
            </a:r>
            <a:r>
              <a:rPr lang="en-US" altLang="zh-CN" baseline="-25000" dirty="0">
                <a:ea typeface="宋体" panose="02010600030101010101" pitchFamily="2" charset="-122"/>
                <a:cs typeface="+mn-lt"/>
                <a:sym typeface="+mn-ea"/>
              </a:rPr>
              <a:t>s</a:t>
            </a:r>
            <a:r>
              <a:rPr lang="zh-CN" altLang="en-US" dirty="0">
                <a:ea typeface="宋体" panose="02010600030101010101" pitchFamily="2" charset="-122"/>
                <a:cs typeface="+mn-lt"/>
                <a:sym typeface="+mn-ea"/>
              </a:rPr>
              <a:t>，即</a:t>
            </a:r>
            <a:endParaRPr lang="zh-CN" altLang="en-US" dirty="0">
              <a:ea typeface="宋体" panose="02010600030101010101" pitchFamily="2" charset="-122"/>
              <a:cs typeface="+mn-lt"/>
              <a:sym typeface="+mn-ea"/>
            </a:endParaRPr>
          </a:p>
          <a:p>
            <a:pPr marL="1371600" lvl="3" indent="0" eaLnBrk="1" hangingPunct="1">
              <a:lnSpc>
                <a:spcPct val="150000"/>
              </a:lnSpc>
              <a:buNone/>
            </a:pPr>
            <a:r>
              <a:rPr lang="en-US" altLang="zh-CN">
                <a:latin typeface="Times New Roman" panose="02020603050405020304" pitchFamily="18" charset="0"/>
                <a:ea typeface="宋体" panose="02010600030101010101" pitchFamily="2" charset="-122"/>
                <a:sym typeface="+mn-ea"/>
              </a:rPr>
              <a:t>                   B</a:t>
            </a:r>
            <a:r>
              <a:rPr lang="en-US" altLang="zh-CN" baseline="-25000">
                <a:latin typeface="Times New Roman" panose="02020603050405020304" pitchFamily="18" charset="0"/>
                <a:ea typeface="宋体" panose="02010600030101010101" pitchFamily="2" charset="-122"/>
                <a:sym typeface="+mn-ea"/>
              </a:rPr>
              <a:t>2ASK</a:t>
            </a:r>
            <a:r>
              <a:rPr lang="en-US" altLang="zh-CN">
                <a:latin typeface="Times New Roman" panose="02020603050405020304" pitchFamily="18" charset="0"/>
                <a:ea typeface="宋体" panose="02010600030101010101" pitchFamily="2" charset="-122"/>
                <a:sym typeface="+mn-ea"/>
              </a:rPr>
              <a:t>=B</a:t>
            </a:r>
            <a:r>
              <a:rPr lang="en-US" altLang="zh-CN" baseline="-25000">
                <a:latin typeface="Times New Roman" panose="02020603050405020304" pitchFamily="18" charset="0"/>
                <a:ea typeface="宋体" panose="02010600030101010101" pitchFamily="2" charset="-122"/>
                <a:sym typeface="+mn-ea"/>
              </a:rPr>
              <a:t>2PSK</a:t>
            </a:r>
            <a:r>
              <a:rPr lang="en-US" altLang="zh-CN">
                <a:latin typeface="Times New Roman" panose="02020603050405020304" pitchFamily="18" charset="0"/>
                <a:ea typeface="宋体" panose="02010600030101010101" pitchFamily="2" charset="-122"/>
                <a:sym typeface="+mn-ea"/>
              </a:rPr>
              <a:t>=2/T</a:t>
            </a:r>
            <a:r>
              <a:rPr lang="en-US" altLang="zh-CN" baseline="-25000">
                <a:latin typeface="Times New Roman" panose="02020603050405020304" pitchFamily="18" charset="0"/>
                <a:ea typeface="宋体" panose="02010600030101010101" pitchFamily="2" charset="-122"/>
                <a:sym typeface="+mn-ea"/>
              </a:rPr>
              <a:t>s</a:t>
            </a:r>
            <a:endParaRPr lang="zh-CN" altLang="en-US" dirty="0">
              <a:ea typeface="宋体" panose="02010600030101010101" pitchFamily="2" charset="-122"/>
              <a:cs typeface="+mn-lt"/>
              <a:sym typeface="+mn-ea"/>
            </a:endParaRPr>
          </a:p>
          <a:p>
            <a:pPr lvl="3" eaLnBrk="1" hangingPunct="1">
              <a:lnSpc>
                <a:spcPct val="150000"/>
              </a:lnSpc>
            </a:pPr>
            <a:r>
              <a:rPr lang="en-US" altLang="zh-CN" dirty="0">
                <a:latin typeface="Times New Roman" panose="02020603050405020304" pitchFamily="18" charset="0"/>
                <a:ea typeface="宋体" panose="02010600030101010101" pitchFamily="2" charset="-122"/>
                <a:sym typeface="+mn-ea"/>
              </a:rPr>
              <a:t>2FSK</a:t>
            </a:r>
            <a:r>
              <a:rPr lang="zh-CN" altLang="en-US" dirty="0">
                <a:latin typeface="Times New Roman" panose="02020603050405020304" pitchFamily="18" charset="0"/>
                <a:ea typeface="宋体" panose="02010600030101010101" pitchFamily="2" charset="-122"/>
                <a:sym typeface="+mn-ea"/>
              </a:rPr>
              <a:t>系统的频带宽度近似为</a:t>
            </a:r>
            <a:endParaRPr lang="zh-CN" altLang="en-US" dirty="0">
              <a:latin typeface="Times New Roman" panose="02020603050405020304" pitchFamily="18" charset="0"/>
              <a:ea typeface="宋体" panose="02010600030101010101" pitchFamily="2" charset="-122"/>
              <a:sym typeface="+mn-ea"/>
            </a:endParaRPr>
          </a:p>
          <a:p>
            <a:pPr marL="1371600" lvl="3" indent="0" eaLnBrk="1" hangingPunct="1">
              <a:lnSpc>
                <a:spcPct val="150000"/>
              </a:lnSpc>
              <a:buNone/>
            </a:pPr>
            <a:r>
              <a:rPr lang="en-US" altLang="zh-CN">
                <a:latin typeface="Times New Roman" panose="02020603050405020304" pitchFamily="18" charset="0"/>
                <a:ea typeface="宋体" panose="02010600030101010101" pitchFamily="2" charset="-122"/>
                <a:sym typeface="+mn-ea"/>
              </a:rPr>
              <a:t>                   B</a:t>
            </a:r>
            <a:r>
              <a:rPr lang="en-US" altLang="zh-CN" baseline="-25000">
                <a:latin typeface="Times New Roman" panose="02020603050405020304" pitchFamily="18" charset="0"/>
                <a:ea typeface="宋体" panose="02010600030101010101" pitchFamily="2" charset="-122"/>
                <a:sym typeface="+mn-ea"/>
              </a:rPr>
              <a:t>2FSK</a:t>
            </a:r>
            <a:r>
              <a:rPr lang="en-US" altLang="zh-CN">
                <a:latin typeface="Times New Roman" panose="02020603050405020304" pitchFamily="18" charset="0"/>
                <a:ea typeface="宋体" panose="02010600030101010101" pitchFamily="2" charset="-122"/>
                <a:sym typeface="+mn-ea"/>
              </a:rPr>
              <a:t>=|f</a:t>
            </a:r>
            <a:r>
              <a:rPr lang="en-US" altLang="zh-CN" baseline="-25000">
                <a:latin typeface="Times New Roman" panose="02020603050405020304" pitchFamily="18" charset="0"/>
                <a:ea typeface="宋体" panose="02010600030101010101" pitchFamily="2" charset="-122"/>
                <a:sym typeface="+mn-ea"/>
              </a:rPr>
              <a:t>2</a:t>
            </a:r>
            <a:r>
              <a:rPr lang="en-US" altLang="zh-CN">
                <a:latin typeface="Times New Roman" panose="02020603050405020304" pitchFamily="18" charset="0"/>
                <a:ea typeface="宋体" panose="02010600030101010101" pitchFamily="2" charset="-122"/>
                <a:sym typeface="+mn-ea"/>
              </a:rPr>
              <a:t>-f</a:t>
            </a:r>
            <a:r>
              <a:rPr lang="en-US" altLang="zh-CN" baseline="-25000">
                <a:latin typeface="Times New Roman" panose="02020603050405020304" pitchFamily="18" charset="0"/>
                <a:ea typeface="宋体" panose="02010600030101010101" pitchFamily="2" charset="-122"/>
                <a:sym typeface="+mn-ea"/>
              </a:rPr>
              <a:t>1</a:t>
            </a:r>
            <a:r>
              <a:rPr lang="en-US" altLang="zh-CN">
                <a:latin typeface="Times New Roman" panose="02020603050405020304" pitchFamily="18" charset="0"/>
                <a:ea typeface="宋体" panose="02010600030101010101" pitchFamily="2" charset="-122"/>
                <a:sym typeface="+mn-ea"/>
              </a:rPr>
              <a:t>|+</a:t>
            </a:r>
            <a:endParaRPr lang="en-US" altLang="zh-CN">
              <a:ea typeface="宋体" panose="02010600030101010101" pitchFamily="2" charset="-122"/>
              <a:cs typeface="+mn-lt"/>
              <a:sym typeface="+mn-ea"/>
            </a:endParaRPr>
          </a:p>
          <a:p>
            <a:pPr lvl="3" eaLnBrk="1" hangingPunct="1">
              <a:lnSpc>
                <a:spcPct val="150000"/>
              </a:lnSpc>
            </a:pPr>
            <a:r>
              <a:rPr lang="zh-CN" altLang="en-US" dirty="0">
                <a:latin typeface="Times New Roman" panose="02020603050405020304" pitchFamily="18" charset="0"/>
                <a:ea typeface="宋体" panose="02010600030101010101" pitchFamily="2" charset="-122"/>
                <a:sym typeface="+mn-ea"/>
              </a:rPr>
              <a:t>从频带利用率上看，</a:t>
            </a:r>
            <a:r>
              <a:rPr lang="en-US" altLang="zh-CN" dirty="0">
                <a:latin typeface="Times New Roman" panose="02020603050405020304" pitchFamily="18" charset="0"/>
                <a:ea typeface="宋体" panose="02010600030101010101" pitchFamily="2" charset="-122"/>
                <a:sym typeface="+mn-ea"/>
              </a:rPr>
              <a:t>2FSK</a:t>
            </a:r>
            <a:r>
              <a:rPr lang="zh-CN" altLang="en-US" dirty="0">
                <a:latin typeface="Times New Roman" panose="02020603050405020304" pitchFamily="18" charset="0"/>
                <a:ea typeface="宋体" panose="02010600030101010101" pitchFamily="2" charset="-122"/>
                <a:sym typeface="+mn-ea"/>
              </a:rPr>
              <a:t>系统的频带利用率最低。</a:t>
            </a:r>
            <a:endParaRPr lang="en-US" altLang="zh-CN" dirty="0" smtClean="0">
              <a:ea typeface="宋体" panose="02010600030101010101" pitchFamily="2" charset="-122"/>
              <a:cs typeface="+mn-lt"/>
              <a:sym typeface="+mn-ea"/>
            </a:endParaRPr>
          </a:p>
        </p:txBody>
      </p:sp>
      <p:graphicFrame>
        <p:nvGraphicFramePr>
          <p:cNvPr id="121861" name="对象 121860"/>
          <p:cNvGraphicFramePr/>
          <p:nvPr/>
        </p:nvGraphicFramePr>
        <p:xfrm>
          <a:off x="4765675" y="3801110"/>
          <a:ext cx="412750" cy="825500"/>
        </p:xfrm>
        <a:graphic>
          <a:graphicData uri="http://schemas.openxmlformats.org/presentationml/2006/ole">
            <mc:AlternateContent xmlns:mc="http://schemas.openxmlformats.org/markup-compatibility/2006">
              <mc:Choice xmlns:v="urn:schemas-microsoft-com:vml" Requires="v">
                <p:oleObj spid="_x0000_s3230" name="" r:id="rId1" imgW="215900" imgH="431165" progId="Equation.3">
                  <p:embed/>
                </p:oleObj>
              </mc:Choice>
              <mc:Fallback>
                <p:oleObj name="" r:id="rId1" imgW="215900" imgH="431165" progId="Equation.3">
                  <p:embed/>
                  <p:pic>
                    <p:nvPicPr>
                      <p:cNvPr id="0" name="图片 3229"/>
                      <p:cNvPicPr/>
                      <p:nvPr/>
                    </p:nvPicPr>
                    <p:blipFill>
                      <a:blip r:embed="rId2"/>
                      <a:stretch>
                        <a:fillRect/>
                      </a:stretch>
                    </p:blipFill>
                    <p:spPr>
                      <a:xfrm>
                        <a:off x="4765675" y="3801110"/>
                        <a:ext cx="412750" cy="825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灯片编号占位符 5"/>
          <p:cNvSpPr>
            <a:spLocks noGrp="1"/>
          </p:cNvSpPr>
          <p:nvPr>
            <p:ph type="sldNum" sz="quarter" idx="12"/>
          </p:nvPr>
        </p:nvSpPr>
        <p:spPr>
          <a:noFill/>
        </p:spPr>
        <p:txBody>
          <a:bodyPr/>
          <a:lstStyle/>
          <a:p>
            <a:fld id="{18E3B357-AF56-4338-9246-C5C39CDA580B}" type="slidenum">
              <a:rPr lang="en-US" altLang="zh-CN" smtClean="0"/>
            </a:fld>
            <a:endParaRPr lang="en-US" altLang="zh-CN" smtClean="0"/>
          </a:p>
        </p:txBody>
      </p:sp>
      <p:sp>
        <p:nvSpPr>
          <p:cNvPr id="31744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30723" name="Rectangle 3"/>
          <p:cNvSpPr>
            <a:spLocks noGrp="1" noChangeArrowheads="1"/>
          </p:cNvSpPr>
          <p:nvPr>
            <p:ph type="body" idx="1"/>
          </p:nvPr>
        </p:nvSpPr>
        <p:spPr>
          <a:xfrm>
            <a:off x="0" y="1223963"/>
            <a:ext cx="9144000" cy="5634037"/>
          </a:xfrm>
        </p:spPr>
        <p:txBody>
          <a:bodyPr/>
          <a:lstStyle/>
          <a:p>
            <a:pPr lvl="3" eaLnBrk="1" hangingPunct="1"/>
            <a:r>
              <a:rPr lang="zh-CN" altLang="en-US" smtClean="0"/>
              <a:t>非相干解调过程的时间波形 </a:t>
            </a:r>
            <a:endParaRPr lang="zh-CN" altLang="en-US" smtClean="0"/>
          </a:p>
        </p:txBody>
      </p:sp>
      <p:sp>
        <p:nvSpPr>
          <p:cNvPr id="317446" name="Rectangle 5"/>
          <p:cNvSpPr>
            <a:spLocks noChangeArrowheads="1"/>
          </p:cNvSpPr>
          <p:nvPr/>
        </p:nvSpPr>
        <p:spPr bwMode="auto">
          <a:xfrm>
            <a:off x="0" y="2047875"/>
            <a:ext cx="9144000" cy="0"/>
          </a:xfrm>
          <a:prstGeom prst="rect">
            <a:avLst/>
          </a:prstGeom>
          <a:noFill/>
          <a:ln w="9525">
            <a:noFill/>
            <a:miter lim="800000"/>
          </a:ln>
        </p:spPr>
        <p:txBody>
          <a:bodyPr wrap="none" anchor="ctr">
            <a:spAutoFit/>
          </a:bodyPr>
          <a:lstStyle/>
          <a:p>
            <a:endParaRPr lang="zh-CN" altLang="en-US"/>
          </a:p>
        </p:txBody>
      </p:sp>
      <p:graphicFrame>
        <p:nvGraphicFramePr>
          <p:cNvPr id="317442" name="Object 4"/>
          <p:cNvGraphicFramePr>
            <a:graphicFrameLocks noChangeAspect="1"/>
          </p:cNvGraphicFramePr>
          <p:nvPr/>
        </p:nvGraphicFramePr>
        <p:xfrm>
          <a:off x="1376363" y="1628775"/>
          <a:ext cx="6119812" cy="4038600"/>
        </p:xfrm>
        <a:graphic>
          <a:graphicData uri="http://schemas.openxmlformats.org/presentationml/2006/ole">
            <mc:AlternateContent xmlns:mc="http://schemas.openxmlformats.org/markup-compatibility/2006">
              <mc:Choice xmlns:v="urn:schemas-microsoft-com:vml" Requires="v">
                <p:oleObj spid="_x0000_s6145" name="Visio" r:id="rId1" imgW="4718685" imgH="3386455" progId="">
                  <p:embed/>
                </p:oleObj>
              </mc:Choice>
              <mc:Fallback>
                <p:oleObj name="Visio" r:id="rId1" imgW="4718685" imgH="3386455" progId="">
                  <p:embed/>
                  <p:pic>
                    <p:nvPicPr>
                      <p:cNvPr id="0" name="图片 6144"/>
                      <p:cNvPicPr>
                        <a:picLocks noChangeAspect="1"/>
                      </p:cNvPicPr>
                      <p:nvPr/>
                    </p:nvPicPr>
                    <p:blipFill>
                      <a:blip r:embed="rId2"/>
                      <a:stretch>
                        <a:fillRect/>
                      </a:stretch>
                    </p:blipFill>
                    <p:spPr>
                      <a:xfrm>
                        <a:off x="1376363" y="1628775"/>
                        <a:ext cx="6119812" cy="40386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灯片编号占位符 5"/>
          <p:cNvSpPr>
            <a:spLocks noGrp="1"/>
          </p:cNvSpPr>
          <p:nvPr>
            <p:ph type="sldNum" sz="quarter" idx="12"/>
          </p:nvPr>
        </p:nvSpPr>
        <p:spPr>
          <a:noFill/>
        </p:spPr>
        <p:txBody>
          <a:bodyPr/>
          <a:lstStyle/>
          <a:p>
            <a:fld id="{E8131D13-7358-499B-ABFD-DDF55F751BC0}" type="slidenum">
              <a:rPr lang="en-US" altLang="zh-CN" smtClean="0"/>
            </a:fld>
            <a:endParaRPr lang="en-US" altLang="zh-CN" smtClean="0"/>
          </a:p>
        </p:txBody>
      </p:sp>
      <p:sp>
        <p:nvSpPr>
          <p:cNvPr id="8550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67587" name="Rectangle 3"/>
          <p:cNvSpPr>
            <a:spLocks noGrp="1" noChangeArrowheads="1"/>
          </p:cNvSpPr>
          <p:nvPr>
            <p:ph type="body" idx="1"/>
          </p:nvPr>
        </p:nvSpPr>
        <p:spPr>
          <a:xfrm>
            <a:off x="431800" y="1224280"/>
            <a:ext cx="8512175" cy="5633720"/>
          </a:xfrm>
        </p:spPr>
        <p:txBody>
          <a:bodyPr/>
          <a:lstStyle/>
          <a:p>
            <a:pPr lvl="2" eaLnBrk="1" hangingPunct="1"/>
            <a:r>
              <a:rPr lang="zh-CN" altLang="en-US" b="1" dirty="0">
                <a:latin typeface="Times New Roman" panose="02020603050405020304" pitchFamily="18" charset="0"/>
                <a:ea typeface="宋体" panose="02010600030101010101" pitchFamily="2" charset="-122"/>
                <a:sym typeface="+mn-ea"/>
              </a:rPr>
              <a:t>对信道特性变化的敏感性</a:t>
            </a:r>
            <a:endParaRPr lang="zh-CN" altLang="en-US" dirty="0" smtClean="0"/>
          </a:p>
          <a:p>
            <a:pPr lvl="3" eaLnBrk="1" hangingPunct="1">
              <a:lnSpc>
                <a:spcPct val="100000"/>
              </a:lnSpc>
            </a:pPr>
            <a:r>
              <a:rPr lang="en-US" altLang="zh-CN" dirty="0">
                <a:latin typeface="Times New Roman" panose="02020603050405020304" pitchFamily="18" charset="0"/>
                <a:ea typeface="宋体" panose="02010600030101010101" pitchFamily="2" charset="-122"/>
                <a:sym typeface="+mn-ea"/>
              </a:rPr>
              <a:t>2FSK</a:t>
            </a:r>
            <a:r>
              <a:rPr lang="zh-CN" altLang="en-US" dirty="0">
                <a:latin typeface="Times New Roman" panose="02020603050405020304" pitchFamily="18" charset="0"/>
                <a:ea typeface="宋体" panose="02010600030101010101" pitchFamily="2" charset="-122"/>
                <a:sym typeface="+mn-ea"/>
              </a:rPr>
              <a:t>系统中，判决器是根据上下两个支路解调输出样值的大小来作出判决，不需要人为地设置判决门限，因而对信道的变化不敏感。</a:t>
            </a:r>
            <a:endParaRPr lang="zh-CN" altLang="en-US" dirty="0">
              <a:ea typeface="宋体" panose="02010600030101010101" pitchFamily="2" charset="-122"/>
              <a:cs typeface="+mn-lt"/>
              <a:sym typeface="+mn-ea"/>
            </a:endParaRPr>
          </a:p>
          <a:p>
            <a:pPr lvl="3" eaLnBrk="1" hangingPunct="1">
              <a:lnSpc>
                <a:spcPct val="100000"/>
              </a:lnSpc>
            </a:pPr>
            <a:r>
              <a:rPr lang="en-US" altLang="zh-CN" dirty="0">
                <a:latin typeface="Times New Roman" panose="02020603050405020304" pitchFamily="18" charset="0"/>
                <a:ea typeface="宋体" panose="02010600030101010101" pitchFamily="2" charset="-122"/>
                <a:sym typeface="+mn-ea"/>
              </a:rPr>
              <a:t>2PSK</a:t>
            </a:r>
            <a:r>
              <a:rPr lang="zh-CN" altLang="en-US" dirty="0">
                <a:latin typeface="Times New Roman" panose="02020603050405020304" pitchFamily="18" charset="0"/>
                <a:ea typeface="宋体" panose="02010600030101010101" pitchFamily="2" charset="-122"/>
                <a:sym typeface="+mn-ea"/>
              </a:rPr>
              <a:t>系统中，当发送符号概率相等时， 判决器的最佳判决门限为零，与接收机输入信号的幅度无关。 因此， 判决门限不随信道特性的变化而变化，接收机总能保持工作在最佳判决门限状态。</a:t>
            </a:r>
            <a:endParaRPr lang="zh-CN" altLang="en-US" dirty="0">
              <a:latin typeface="Times New Roman" panose="02020603050405020304" pitchFamily="18" charset="0"/>
              <a:ea typeface="宋体" panose="02010600030101010101" pitchFamily="2" charset="-122"/>
              <a:sym typeface="+mn-ea"/>
            </a:endParaRPr>
          </a:p>
          <a:p>
            <a:pPr lvl="3" eaLnBrk="1" hangingPunct="1">
              <a:lnSpc>
                <a:spcPct val="100000"/>
              </a:lnSpc>
            </a:pPr>
            <a:r>
              <a:rPr lang="en-US" altLang="zh-CN" dirty="0">
                <a:latin typeface="Times New Roman" panose="02020603050405020304" pitchFamily="18" charset="0"/>
                <a:ea typeface="宋体" panose="02010600030101010101" pitchFamily="2" charset="-122"/>
                <a:sym typeface="+mn-ea"/>
              </a:rPr>
              <a:t>2ASK</a:t>
            </a:r>
            <a:r>
              <a:rPr lang="zh-CN" altLang="en-US" dirty="0">
                <a:latin typeface="Times New Roman" panose="02020603050405020304" pitchFamily="18" charset="0"/>
                <a:ea typeface="宋体" panose="02010600030101010101" pitchFamily="2" charset="-122"/>
                <a:sym typeface="+mn-ea"/>
              </a:rPr>
              <a:t>系统，判决器的最佳判决门限为</a:t>
            </a:r>
            <a:r>
              <a:rPr lang="en-US" altLang="zh-CN" dirty="0">
                <a:latin typeface="Times New Roman" panose="02020603050405020304" pitchFamily="18" charset="0"/>
                <a:ea typeface="宋体" panose="02010600030101010101" pitchFamily="2" charset="-122"/>
                <a:sym typeface="+mn-ea"/>
              </a:rPr>
              <a:t>a/2(</a:t>
            </a:r>
            <a:r>
              <a:rPr lang="zh-CN" altLang="en-US" dirty="0">
                <a:latin typeface="Times New Roman" panose="02020603050405020304" pitchFamily="18" charset="0"/>
                <a:ea typeface="宋体" panose="02010600030101010101" pitchFamily="2" charset="-122"/>
                <a:sym typeface="+mn-ea"/>
              </a:rPr>
              <a:t>当</a:t>
            </a:r>
            <a:r>
              <a:rPr lang="en-US" altLang="zh-CN" dirty="0">
                <a:latin typeface="Times New Roman" panose="02020603050405020304" pitchFamily="18" charset="0"/>
                <a:ea typeface="宋体" panose="02010600030101010101" pitchFamily="2" charset="-122"/>
                <a:sym typeface="+mn-ea"/>
              </a:rPr>
              <a:t>P(1)=P(0)</a:t>
            </a:r>
            <a:r>
              <a:rPr lang="zh-CN" altLang="en-US" dirty="0">
                <a:latin typeface="Times New Roman" panose="02020603050405020304" pitchFamily="18" charset="0"/>
                <a:ea typeface="宋体" panose="02010600030101010101" pitchFamily="2" charset="-122"/>
                <a:sym typeface="+mn-ea"/>
              </a:rPr>
              <a:t>时</a:t>
            </a:r>
            <a:r>
              <a:rPr lang="en-US" altLang="zh-CN" dirty="0">
                <a:latin typeface="Times New Roman" panose="02020603050405020304" pitchFamily="18" charset="0"/>
                <a:ea typeface="宋体" panose="02010600030101010101" pitchFamily="2" charset="-122"/>
                <a:sym typeface="+mn-ea"/>
              </a:rPr>
              <a:t>)</a:t>
            </a:r>
            <a:r>
              <a:rPr lang="zh-CN" altLang="en-US" dirty="0">
                <a:latin typeface="Times New Roman" panose="02020603050405020304" pitchFamily="18" charset="0"/>
                <a:ea typeface="宋体" panose="02010600030101010101" pitchFamily="2" charset="-122"/>
                <a:sym typeface="+mn-ea"/>
              </a:rPr>
              <a:t>，它与接收机输入信号的幅度有关。当信道特性发生变化时，接收机输入信号的幅度将随着发生变化，从而导致最佳判决门限也将随之而变。 这时，接收机不容易保持在最佳判决门限状态，因此，</a:t>
            </a:r>
            <a:r>
              <a:rPr lang="en-US" altLang="zh-CN" dirty="0">
                <a:latin typeface="Times New Roman" panose="02020603050405020304" pitchFamily="18" charset="0"/>
                <a:ea typeface="宋体" panose="02010600030101010101" pitchFamily="2" charset="-122"/>
                <a:sym typeface="+mn-ea"/>
              </a:rPr>
              <a:t>2ASK</a:t>
            </a:r>
            <a:r>
              <a:rPr lang="zh-CN" altLang="en-US" dirty="0">
                <a:latin typeface="Times New Roman" panose="02020603050405020304" pitchFamily="18" charset="0"/>
                <a:ea typeface="宋体" panose="02010600030101010101" pitchFamily="2" charset="-122"/>
                <a:sym typeface="+mn-ea"/>
              </a:rPr>
              <a:t>对信道特性变化敏感，性能最差。</a:t>
            </a:r>
            <a:endParaRPr lang="en-US" altLang="zh-CN" dirty="0" smtClean="0">
              <a:ea typeface="宋体" panose="02010600030101010101" pitchFamily="2" charset="-122"/>
              <a:cs typeface="+mn-lt"/>
              <a:sym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67945" y="1405890"/>
            <a:ext cx="8851900" cy="537908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3200" b="1" kern="0" dirty="0" smtClean="0">
                <a:sym typeface="+mn-ea"/>
              </a:rPr>
              <a:t>7.4</a:t>
            </a:r>
            <a:r>
              <a:rPr lang="zh-CN" altLang="en-US" sz="3200" b="1" dirty="0">
                <a:sym typeface="+mn-ea"/>
              </a:rPr>
              <a:t>多进制数字调制系统</a:t>
            </a:r>
            <a:endParaRPr lang="en-US" altLang="zh-CN" sz="3200" b="1" kern="0" dirty="0" smtClean="0"/>
          </a:p>
          <a:p>
            <a:pPr lvl="2" indent="0" algn="l" fontAlgn="base">
              <a:lnSpc>
                <a:spcPct val="120000"/>
              </a:lnSpc>
              <a:spcBef>
                <a:spcPct val="20000"/>
              </a:spcBef>
              <a:buClr>
                <a:schemeClr val="folHlink"/>
              </a:buClr>
              <a:buSzPct val="50000"/>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进行</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进制通信的优点：</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信息传输的</a:t>
            </a:r>
            <a:r>
              <a:rPr lang="zh-CN" altLang="en-US" sz="2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有效性</a:t>
            </a:r>
            <a:r>
              <a:rPr lang="zh-CN" altLang="en-US" sz="2200" dirty="0">
                <a:latin typeface="Times New Roman" panose="02020603050405020304" pitchFamily="18" charset="0"/>
                <a:ea typeface="宋体" panose="02010600030101010101" pitchFamily="2" charset="-122"/>
                <a:sym typeface="+mn-ea"/>
              </a:rPr>
              <a:t>：信息传输速率、频带利用率（</a:t>
            </a:r>
            <a:r>
              <a:rPr lang="en-US" altLang="zh-CN" sz="2200" dirty="0">
                <a:latin typeface="Times New Roman" panose="02020603050405020304" pitchFamily="18" charset="0"/>
                <a:ea typeface="宋体" panose="02010600030101010101" pitchFamily="2" charset="-122"/>
                <a:sym typeface="+mn-ea"/>
              </a:rPr>
              <a:t>M&gt;2</a:t>
            </a:r>
            <a:r>
              <a:rPr lang="zh-CN" altLang="en-US" sz="2200" dirty="0">
                <a:latin typeface="Times New Roman" panose="02020603050405020304" pitchFamily="18" charset="0"/>
                <a:ea typeface="宋体" panose="02010600030101010101" pitchFamily="2" charset="-122"/>
                <a:sym typeface="+mn-ea"/>
              </a:rPr>
              <a:t>）</a:t>
            </a: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kern="0" dirty="0" smtClean="0">
                <a:cs typeface="+mn-ea"/>
              </a:rPr>
              <a:t>信息传输的</a:t>
            </a:r>
            <a:r>
              <a:rPr lang="zh-CN" altLang="en-US" sz="2200" b="1" kern="0" dirty="0" smtClean="0">
                <a:solidFill>
                  <a:schemeClr val="accent1">
                    <a:lumMod val="75000"/>
                  </a:schemeClr>
                </a:solidFill>
                <a:effectLst>
                  <a:outerShdw blurRad="38100" dist="38100" dir="2700000" algn="tl">
                    <a:srgbClr val="000000">
                      <a:alpha val="43137"/>
                    </a:srgbClr>
                  </a:outerShdw>
                </a:effectLst>
                <a:cs typeface="+mn-ea"/>
              </a:rPr>
              <a:t>可靠性</a:t>
            </a:r>
            <a:r>
              <a:rPr lang="zh-CN" altLang="en-US" sz="2200" kern="0" dirty="0" smtClean="0">
                <a:cs typeface="+mn-ea"/>
              </a:rPr>
              <a:t>：</a:t>
            </a:r>
            <a:r>
              <a:rPr lang="zh-CN" altLang="en-US" sz="2200" kern="0" dirty="0" smtClean="0">
                <a:solidFill>
                  <a:schemeClr val="tx1"/>
                </a:solidFill>
                <a:cs typeface="+mn-ea"/>
              </a:rPr>
              <a:t>误码率</a:t>
            </a:r>
            <a:r>
              <a:rPr lang="zh-CN" altLang="en-US" sz="2200" kern="0" dirty="0" smtClean="0">
                <a:cs typeface="+mn-ea"/>
              </a:rPr>
              <a:t>，误信率</a:t>
            </a: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kern="0" dirty="0" smtClean="0">
                <a:cs typeface="+mn-ea"/>
              </a:rPr>
              <a:t> 特点</a:t>
            </a:r>
            <a:endParaRPr lang="zh-CN" altLang="en-US" sz="2200" kern="0" dirty="0" smtClean="0">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在相同的符号速率下，多进制系统具有更高的信息传输速率。</a:t>
            </a:r>
            <a:endParaRPr lang="zh-CN" altLang="en-US" sz="2200" kern="0" dirty="0" smtClean="0">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在相同的信息速率下，多进制系统具有更低的符号传输速率，有利于减小</a:t>
            </a:r>
            <a:r>
              <a:rPr lang="en-US" altLang="zh-CN" sz="2200" kern="0" dirty="0" smtClean="0">
                <a:cs typeface="+mn-ea"/>
              </a:rPr>
              <a:t>ISI</a:t>
            </a:r>
            <a:r>
              <a:rPr lang="zh-CN" altLang="en-US" sz="2200" kern="0" dirty="0" smtClean="0">
                <a:cs typeface="+mn-ea"/>
              </a:rPr>
              <a:t>，减小</a:t>
            </a:r>
            <a:r>
              <a:rPr lang="zh-CN" altLang="en-US" sz="2200" dirty="0">
                <a:latin typeface="Times New Roman" panose="02020603050405020304" pitchFamily="18" charset="0"/>
                <a:ea typeface="宋体" panose="02010600030101010101" pitchFamily="2" charset="-122"/>
                <a:sym typeface="+mn-ea"/>
              </a:rPr>
              <a:t>信号带宽，提高系统频带利用率。</a:t>
            </a: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kern="0" dirty="0" smtClean="0">
                <a:cs typeface="+mn-ea"/>
              </a:rPr>
              <a:t>常用的</a:t>
            </a:r>
            <a:r>
              <a:rPr lang="en-US" altLang="zh-CN" sz="2200" kern="0" dirty="0" smtClean="0">
                <a:cs typeface="+mn-ea"/>
              </a:rPr>
              <a:t>M</a:t>
            </a:r>
            <a:r>
              <a:rPr lang="zh-CN" altLang="en-US" sz="2200" kern="0" dirty="0" smtClean="0">
                <a:cs typeface="+mn-ea"/>
              </a:rPr>
              <a:t>进制调制方式</a:t>
            </a:r>
            <a:endParaRPr lang="zh-CN" altLang="en-US" sz="2200" kern="0" dirty="0" smtClean="0">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400" kern="0" dirty="0" smtClean="0">
                <a:cs typeface="+mn-ea"/>
              </a:rPr>
              <a:t>     </a:t>
            </a:r>
            <a:r>
              <a:rPr lang="en-US" altLang="zh-CN" sz="2400" kern="0" dirty="0" smtClean="0">
                <a:cs typeface="+mn-ea"/>
              </a:rPr>
              <a:t>MASK</a:t>
            </a:r>
            <a:r>
              <a:rPr lang="zh-CN" altLang="en-US" sz="2400" kern="0" dirty="0" smtClean="0">
                <a:cs typeface="+mn-ea"/>
              </a:rPr>
              <a:t>、</a:t>
            </a:r>
            <a:r>
              <a:rPr lang="en-US" altLang="zh-CN" sz="2400" kern="0" dirty="0" smtClean="0">
                <a:cs typeface="+mn-ea"/>
              </a:rPr>
              <a:t>MFSK</a:t>
            </a:r>
            <a:r>
              <a:rPr lang="zh-CN" altLang="en-US" sz="2400" kern="0" dirty="0" smtClean="0">
                <a:cs typeface="+mn-ea"/>
              </a:rPr>
              <a:t>、</a:t>
            </a:r>
            <a:r>
              <a:rPr lang="en-US" altLang="zh-CN" sz="2400" kern="0" dirty="0" smtClean="0">
                <a:cs typeface="+mn-ea"/>
              </a:rPr>
              <a:t>MPSK</a:t>
            </a:r>
            <a:r>
              <a:rPr lang="zh-CN" altLang="en-US" sz="2400" kern="0" dirty="0" smtClean="0">
                <a:cs typeface="+mn-ea"/>
              </a:rPr>
              <a:t>、</a:t>
            </a:r>
            <a:r>
              <a:rPr lang="en-US" altLang="zh-CN" sz="2400" kern="0" dirty="0" smtClean="0">
                <a:cs typeface="+mn-ea"/>
              </a:rPr>
              <a:t>MQAM</a:t>
            </a:r>
            <a:endParaRPr lang="zh-CN" altLang="en-US" sz="2400" kern="0" dirty="0" smtClean="0">
              <a:cs typeface="+mn-ea"/>
            </a:endParaRPr>
          </a:p>
          <a:p>
            <a:pPr marL="1143000" lvl="2" indent="-228600" algn="l" fontAlgn="base">
              <a:lnSpc>
                <a:spcPct val="120000"/>
              </a:lnSpc>
              <a:spcBef>
                <a:spcPct val="20000"/>
              </a:spcBef>
              <a:buClr>
                <a:schemeClr val="folHlink"/>
              </a:buClr>
              <a:buSzPct val="50000"/>
              <a:buFont typeface="Wingdings" panose="05000000000000000000" pitchFamily="2" charset="2"/>
            </a:pP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67945" y="1405890"/>
            <a:ext cx="8851900" cy="287020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如何</a:t>
            </a:r>
            <a:r>
              <a:rPr lang="zh-CN" altLang="en-US" sz="2400" dirty="0">
                <a:latin typeface="Times New Roman" panose="02020603050405020304" pitchFamily="18" charset="0"/>
                <a:ea typeface="宋体" panose="02010600030101010101" pitchFamily="2" charset="-122"/>
                <a:sym typeface="+mn-ea"/>
              </a:rPr>
              <a:t>进行</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进制通信？</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如何最佳地设计信号？</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最佳：信号与信号之间</a:t>
            </a:r>
            <a:r>
              <a:rPr lang="zh-CN" altLang="en-US" sz="2200" b="1" kern="0" dirty="0" smtClean="0">
                <a:solidFill>
                  <a:schemeClr val="accent2"/>
                </a:solidFill>
                <a:effectLst>
                  <a:outerShdw blurRad="38100" dist="38100" dir="2700000" algn="tl">
                    <a:srgbClr val="000000">
                      <a:alpha val="43137"/>
                    </a:srgbClr>
                  </a:outerShdw>
                </a:effectLst>
                <a:cs typeface="+mn-ea"/>
              </a:rPr>
              <a:t>区别</a:t>
            </a:r>
            <a:r>
              <a:rPr lang="zh-CN" altLang="en-US" sz="2200" kern="0" dirty="0" smtClean="0">
                <a:cs typeface="+mn-ea"/>
              </a:rPr>
              <a:t>应该比较明显</a:t>
            </a:r>
            <a:endParaRPr lang="zh-CN" altLang="en-US" sz="22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kern="0" dirty="0" smtClean="0">
                <a:cs typeface="+mn-ea"/>
              </a:rPr>
              <a:t>如何最佳地识别信号？</a:t>
            </a:r>
            <a:endParaRPr lang="zh-CN" altLang="en-US" sz="2200" kern="0" dirty="0" smtClean="0">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最佳：误码率最小</a:t>
            </a:r>
            <a:endParaRPr lang="zh-CN" altLang="en-US" sz="2200" kern="0" dirty="0" smtClean="0">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a:t>
            </a: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67945" y="1405890"/>
            <a:ext cx="8851900" cy="501142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7.4.1</a:t>
            </a:r>
            <a:r>
              <a:rPr lang="zh-CN" altLang="en-US" sz="2400" b="1" dirty="0">
                <a:latin typeface="Times New Roman" panose="02020603050405020304" pitchFamily="18" charset="0"/>
                <a:ea typeface="宋体" panose="02010600030101010101" pitchFamily="2" charset="-122"/>
                <a:sym typeface="+mn-ea"/>
              </a:rPr>
              <a:t>多进制数字振幅调制系统</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进制数字振幅调制信号的载波幅度有</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种取值，在每个符号时间间隔</a:t>
            </a:r>
            <a:r>
              <a:rPr lang="en-US" altLang="zh-CN" sz="2200" dirty="0">
                <a:latin typeface="Times New Roman" panose="02020603050405020304" pitchFamily="18" charset="0"/>
                <a:ea typeface="宋体" panose="02010600030101010101" pitchFamily="2" charset="-122"/>
                <a:sym typeface="+mn-ea"/>
              </a:rPr>
              <a:t>T</a:t>
            </a:r>
            <a:r>
              <a:rPr lang="en-US" altLang="zh-CN" sz="2200" baseline="-25000" dirty="0">
                <a:latin typeface="Times New Roman" panose="02020603050405020304" pitchFamily="18" charset="0"/>
                <a:ea typeface="宋体" panose="02010600030101010101" pitchFamily="2" charset="-122"/>
                <a:sym typeface="+mn-ea"/>
              </a:rPr>
              <a:t>s</a:t>
            </a:r>
            <a:r>
              <a:rPr lang="zh-CN" altLang="en-US" sz="2200" dirty="0">
                <a:latin typeface="Times New Roman" panose="02020603050405020304" pitchFamily="18" charset="0"/>
                <a:ea typeface="宋体" panose="02010600030101010101" pitchFamily="2" charset="-122"/>
                <a:sym typeface="+mn-ea"/>
              </a:rPr>
              <a:t>内发送</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个幅度中的一种幅度的载波信号。</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Times New Roman" panose="02020603050405020304" pitchFamily="18" charset="0"/>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Times New Roman" panose="02020603050405020304" pitchFamily="18" charset="0"/>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a:t>
            </a:r>
            <a:r>
              <a:rPr lang="zh-CN" altLang="en-US" sz="2200" dirty="0">
                <a:latin typeface="Times New Roman" panose="02020603050405020304" pitchFamily="18" charset="0"/>
                <a:ea typeface="宋体" panose="02010600030101010101" pitchFamily="2" charset="-122"/>
                <a:sym typeface="+mn-ea"/>
              </a:rPr>
              <a:t>式中，</a:t>
            </a:r>
            <a:r>
              <a:rPr lang="en-US" altLang="zh-CN" sz="2200" dirty="0">
                <a:latin typeface="Times New Roman" panose="02020603050405020304" pitchFamily="18" charset="0"/>
                <a:ea typeface="宋体" panose="02010600030101010101" pitchFamily="2" charset="-122"/>
                <a:sym typeface="+mn-ea"/>
              </a:rPr>
              <a:t>g(t)</a:t>
            </a:r>
            <a:r>
              <a:rPr lang="zh-CN" altLang="en-US" sz="2200" dirty="0">
                <a:latin typeface="Times New Roman" panose="02020603050405020304" pitchFamily="18" charset="0"/>
                <a:ea typeface="宋体" panose="02010600030101010101" pitchFamily="2" charset="-122"/>
                <a:sym typeface="+mn-ea"/>
              </a:rPr>
              <a:t>为基带信号波形，</a:t>
            </a:r>
            <a:r>
              <a:rPr lang="en-US" altLang="zh-CN" sz="2200" dirty="0">
                <a:latin typeface="Times New Roman" panose="02020603050405020304" pitchFamily="18" charset="0"/>
                <a:ea typeface="宋体" panose="02010600030101010101" pitchFamily="2" charset="-122"/>
                <a:sym typeface="+mn-ea"/>
              </a:rPr>
              <a:t>T</a:t>
            </a:r>
            <a:r>
              <a:rPr lang="en-US" altLang="zh-CN" sz="2200" baseline="-25000" dirty="0">
                <a:latin typeface="Times New Roman" panose="02020603050405020304" pitchFamily="18" charset="0"/>
                <a:ea typeface="宋体" panose="02010600030101010101" pitchFamily="2" charset="-122"/>
                <a:sym typeface="+mn-ea"/>
              </a:rPr>
              <a:t>s</a:t>
            </a:r>
            <a:r>
              <a:rPr lang="zh-CN" altLang="en-US" sz="2200" dirty="0">
                <a:latin typeface="Times New Roman" panose="02020603050405020304" pitchFamily="18" charset="0"/>
                <a:ea typeface="宋体" panose="02010600030101010101" pitchFamily="2" charset="-122"/>
                <a:sym typeface="+mn-ea"/>
              </a:rPr>
              <a:t>为符号时间间隔，</a:t>
            </a:r>
            <a:r>
              <a:rPr lang="en-US" altLang="zh-CN" sz="2200" dirty="0">
                <a:latin typeface="Times New Roman" panose="02020603050405020304" pitchFamily="18" charset="0"/>
                <a:ea typeface="宋体" panose="02010600030101010101" pitchFamily="2" charset="-122"/>
                <a:sym typeface="+mn-ea"/>
              </a:rPr>
              <a:t>a</a:t>
            </a:r>
            <a:r>
              <a:rPr lang="en-US" altLang="zh-CN" sz="2200" baseline="-25000" dirty="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为幅度值。</a:t>
            </a:r>
            <a:r>
              <a:rPr lang="en-US" altLang="zh-CN" sz="2200" dirty="0">
                <a:latin typeface="Times New Roman" panose="02020603050405020304" pitchFamily="18" charset="0"/>
                <a:ea typeface="宋体" panose="02010600030101010101" pitchFamily="2" charset="-122"/>
                <a:sym typeface="+mn-ea"/>
              </a:rPr>
              <a:t>a</a:t>
            </a:r>
            <a:r>
              <a:rPr lang="en-US" altLang="zh-CN" sz="2200" baseline="-25000" dirty="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共有</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种取值，通常可选择为</a:t>
            </a:r>
            <a:r>
              <a:rPr lang="en-US" altLang="zh-CN" sz="2200">
                <a:latin typeface="Times New Roman" panose="02020603050405020304" pitchFamily="18" charset="0"/>
                <a:ea typeface="宋体" panose="02010600030101010101" pitchFamily="2" charset="-122"/>
                <a:sym typeface="+mn-ea"/>
              </a:rPr>
              <a:t>a</a:t>
            </a:r>
            <a:r>
              <a:rPr lang="en-US" altLang="zh-CN" sz="2200" baseline="-25000">
                <a:latin typeface="Times New Roman" panose="02020603050405020304" pitchFamily="18" charset="0"/>
                <a:ea typeface="宋体" panose="02010600030101010101" pitchFamily="2" charset="-122"/>
                <a:sym typeface="+mn-ea"/>
              </a:rPr>
              <a:t>n</a:t>
            </a:r>
            <a:r>
              <a:rPr lang="en-US" altLang="zh-CN" sz="2200">
                <a:latin typeface="Times New Roman" panose="02020603050405020304" pitchFamily="18" charset="0"/>
                <a:ea typeface="宋体" panose="02010600030101010101" pitchFamily="2" charset="-122"/>
                <a:sym typeface="+mn-ea"/>
              </a:rPr>
              <a:t>∈</a:t>
            </a:r>
            <a:r>
              <a:rPr lang="zh-CN" altLang="en-US" sz="2200">
                <a:latin typeface="Times New Roman" panose="02020603050405020304" pitchFamily="18" charset="0"/>
                <a:ea typeface="宋体" panose="02010600030101010101" pitchFamily="2" charset="-122"/>
                <a:sym typeface="+mn-ea"/>
              </a:rPr>
              <a:t>｛</a:t>
            </a:r>
            <a:r>
              <a:rPr lang="en-US" altLang="zh-CN" sz="2200">
                <a:latin typeface="Times New Roman" panose="02020603050405020304" pitchFamily="18" charset="0"/>
                <a:ea typeface="宋体" panose="02010600030101010101" pitchFamily="2" charset="-122"/>
                <a:sym typeface="+mn-ea"/>
              </a:rPr>
              <a:t>0, 1, </a:t>
            </a:r>
            <a:r>
              <a:rPr lang="en-US" altLang="zh-CN" sz="2200">
                <a:latin typeface="Courier New" panose="02070309020205020404" pitchFamily="49" charset="0"/>
                <a:ea typeface="宋体" panose="02010600030101010101" pitchFamily="2" charset="-122"/>
                <a:sym typeface="+mn-ea"/>
              </a:rPr>
              <a:t>…</a:t>
            </a:r>
            <a:r>
              <a:rPr lang="en-US" altLang="zh-CN" sz="2200" dirty="0">
                <a:latin typeface="Times New Roman" panose="02020603050405020304" pitchFamily="18" charset="0"/>
                <a:ea typeface="宋体" panose="02010600030101010101" pitchFamily="2" charset="-122"/>
                <a:sym typeface="+mn-ea"/>
              </a:rPr>
              <a:t>, M-1</a:t>
            </a:r>
            <a:r>
              <a:rPr lang="zh-CN" altLang="en-US" sz="2200" dirty="0">
                <a:latin typeface="Times New Roman" panose="02020603050405020304" pitchFamily="18" charset="0"/>
                <a:ea typeface="宋体" panose="02010600030101010101" pitchFamily="2" charset="-122"/>
                <a:sym typeface="+mn-ea"/>
              </a:rPr>
              <a:t>｝</a:t>
            </a:r>
            <a:endParaRPr lang="zh-CN" altLang="en-US" sz="2200" dirty="0">
              <a:latin typeface="Times New Roman" panose="02020603050405020304" pitchFamily="18" charset="0"/>
              <a:ea typeface="宋体" panose="02010600030101010101" pitchFamily="2" charset="-122"/>
              <a:sym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进制数字振幅调制信号每个符号可以传送</a:t>
            </a:r>
            <a:r>
              <a:rPr lang="en-US" altLang="zh-CN" sz="2400">
                <a:latin typeface="Times New Roman" panose="02020603050405020304" pitchFamily="18" charset="0"/>
                <a:ea typeface="宋体" panose="02010600030101010101" pitchFamily="2" charset="-122"/>
                <a:sym typeface="+mn-ea"/>
              </a:rPr>
              <a:t>log</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比特信息。在信息传输速率相同时，码元传输速率降低为</a:t>
            </a:r>
            <a:r>
              <a:rPr lang="en-US" altLang="zh-CN" sz="2400" dirty="0">
                <a:latin typeface="Times New Roman" panose="02020603050405020304" pitchFamily="18" charset="0"/>
                <a:ea typeface="宋体" panose="02010600030101010101" pitchFamily="2" charset="-122"/>
                <a:sym typeface="+mn-ea"/>
              </a:rPr>
              <a:t>2ASK</a:t>
            </a:r>
            <a:r>
              <a:rPr lang="zh-CN" altLang="en-US" sz="2400" dirty="0">
                <a:latin typeface="Times New Roman" panose="02020603050405020304" pitchFamily="18" charset="0"/>
                <a:ea typeface="宋体" panose="02010600030101010101" pitchFamily="2" charset="-122"/>
                <a:sym typeface="+mn-ea"/>
              </a:rPr>
              <a:t>信号的</a:t>
            </a:r>
            <a:r>
              <a:rPr lang="en-US" altLang="zh-CN" sz="2400" dirty="0">
                <a:latin typeface="Times New Roman" panose="02020603050405020304" pitchFamily="18" charset="0"/>
                <a:ea typeface="宋体" panose="02010600030101010101" pitchFamily="2" charset="-122"/>
                <a:sym typeface="+mn-ea"/>
              </a:rPr>
              <a:t>1/log</a:t>
            </a:r>
            <a:r>
              <a:rPr lang="en-US" altLang="zh-CN" sz="2400" baseline="-25000" dirty="0">
                <a:latin typeface="Times New Roman" panose="02020603050405020304" pitchFamily="18" charset="0"/>
                <a:ea typeface="宋体" panose="02010600030101010101" pitchFamily="2" charset="-122"/>
                <a:sym typeface="+mn-ea"/>
              </a:rPr>
              <a:t>2</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倍，因此</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进制数字振幅调制信号的带宽是</a:t>
            </a:r>
            <a:r>
              <a:rPr lang="en-US" altLang="zh-CN" sz="2400" dirty="0">
                <a:latin typeface="Times New Roman" panose="02020603050405020304" pitchFamily="18" charset="0"/>
                <a:ea typeface="宋体" panose="02010600030101010101" pitchFamily="2" charset="-122"/>
                <a:sym typeface="+mn-ea"/>
              </a:rPr>
              <a:t>2ASK</a:t>
            </a:r>
            <a:r>
              <a:rPr lang="zh-CN" altLang="en-US" sz="2400" dirty="0">
                <a:latin typeface="Times New Roman" panose="02020603050405020304" pitchFamily="18" charset="0"/>
                <a:ea typeface="宋体" panose="02010600030101010101" pitchFamily="2" charset="-122"/>
                <a:sym typeface="+mn-ea"/>
              </a:rPr>
              <a:t>信号的</a:t>
            </a:r>
            <a:r>
              <a:rPr lang="en-US" altLang="zh-CN" sz="2400" dirty="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log</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倍</a:t>
            </a:r>
            <a:r>
              <a:rPr lang="zh-CN" altLang="en-US" sz="2400" kern="0" dirty="0" smtClean="0">
                <a:cs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24933" name="对象 124932"/>
          <p:cNvGraphicFramePr/>
          <p:nvPr/>
        </p:nvGraphicFramePr>
        <p:xfrm>
          <a:off x="2543810" y="2750344"/>
          <a:ext cx="3681730" cy="875665"/>
        </p:xfrm>
        <a:graphic>
          <a:graphicData uri="http://schemas.openxmlformats.org/presentationml/2006/ole">
            <mc:AlternateContent xmlns:mc="http://schemas.openxmlformats.org/markup-compatibility/2006">
              <mc:Choice xmlns:v="urn:schemas-microsoft-com:vml" Requires="v">
                <p:oleObj spid="_x0000_s3232" name="" r:id="rId1" imgW="1866900" imgH="444500" progId="Equation.3">
                  <p:embed/>
                </p:oleObj>
              </mc:Choice>
              <mc:Fallback>
                <p:oleObj name="" r:id="rId1" imgW="1866900" imgH="444500" progId="Equation.3">
                  <p:embed/>
                  <p:pic>
                    <p:nvPicPr>
                      <p:cNvPr id="0" name="图片 3231"/>
                      <p:cNvPicPr/>
                      <p:nvPr/>
                    </p:nvPicPr>
                    <p:blipFill>
                      <a:blip r:embed="rId2"/>
                      <a:stretch>
                        <a:fillRect/>
                      </a:stretch>
                    </p:blipFill>
                    <p:spPr>
                      <a:xfrm>
                        <a:off x="2543810" y="2750344"/>
                        <a:ext cx="3681730" cy="87566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66917" name="对象 166916"/>
          <p:cNvGraphicFramePr/>
          <p:nvPr/>
        </p:nvGraphicFramePr>
        <p:xfrm>
          <a:off x="1752600" y="1371600"/>
          <a:ext cx="5135563" cy="3551238"/>
        </p:xfrm>
        <a:graphic>
          <a:graphicData uri="http://schemas.openxmlformats.org/presentationml/2006/ole">
            <mc:AlternateContent xmlns:mc="http://schemas.openxmlformats.org/markup-compatibility/2006">
              <mc:Choice xmlns:v="urn:schemas-microsoft-com:vml" Requires="v">
                <p:oleObj spid="_x0000_s3234" name="" r:id="rId1" imgW="2804160" imgH="1935480" progId="Visio.Drawing.4">
                  <p:embed/>
                </p:oleObj>
              </mc:Choice>
              <mc:Fallback>
                <p:oleObj name="" r:id="rId1" imgW="2804160" imgH="1935480" progId="Visio.Drawing.4">
                  <p:embed/>
                  <p:pic>
                    <p:nvPicPr>
                      <p:cNvPr id="0" name="图片 3233"/>
                      <p:cNvPicPr/>
                      <p:nvPr/>
                    </p:nvPicPr>
                    <p:blipFill>
                      <a:blip r:embed="rId2"/>
                      <a:stretch>
                        <a:fillRect/>
                      </a:stretch>
                    </p:blipFill>
                    <p:spPr>
                      <a:xfrm>
                        <a:off x="1752600" y="1371600"/>
                        <a:ext cx="5135563" cy="3551238"/>
                      </a:xfrm>
                      <a:prstGeom prst="rect">
                        <a:avLst/>
                      </a:prstGeom>
                      <a:noFill/>
                      <a:ln w="38100">
                        <a:noFill/>
                        <a:miter/>
                      </a:ln>
                    </p:spPr>
                  </p:pic>
                </p:oleObj>
              </mc:Fallback>
            </mc:AlternateContent>
          </a:graphicData>
        </a:graphic>
      </p:graphicFrame>
      <p:sp>
        <p:nvSpPr>
          <p:cNvPr id="166916" name="文本框 166915"/>
          <p:cNvSpPr txBox="1"/>
          <p:nvPr/>
        </p:nvSpPr>
        <p:spPr>
          <a:xfrm>
            <a:off x="2057400" y="5638800"/>
            <a:ext cx="5334000" cy="398780"/>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进制数字振幅调制信号的时间波形</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5060" name="文本框 45059"/>
          <p:cNvSpPr txBox="1"/>
          <p:nvPr/>
        </p:nvSpPr>
        <p:spPr>
          <a:xfrm>
            <a:off x="67945" y="1405890"/>
            <a:ext cx="8851900" cy="4178935"/>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mn-ea"/>
                <a:ea typeface="宋体" panose="02010600030101010101" pitchFamily="2" charset="-122"/>
                <a:cs typeface="+mn-ea"/>
                <a:sym typeface="+mn-ea"/>
              </a:rPr>
              <a:t>多进制数字振幅调制信号的解调与</a:t>
            </a:r>
            <a:r>
              <a:rPr lang="en-US" altLang="zh-CN" sz="2200" dirty="0">
                <a:latin typeface="+mn-ea"/>
                <a:ea typeface="宋体" panose="02010600030101010101" pitchFamily="2" charset="-122"/>
                <a:cs typeface="+mn-ea"/>
                <a:sym typeface="+mn-ea"/>
              </a:rPr>
              <a:t>2ASK</a:t>
            </a:r>
            <a:r>
              <a:rPr lang="zh-CN" altLang="en-US" sz="2200" dirty="0">
                <a:latin typeface="+mn-ea"/>
                <a:ea typeface="宋体" panose="02010600030101010101" pitchFamily="2" charset="-122"/>
                <a:cs typeface="+mn-ea"/>
                <a:sym typeface="+mn-ea"/>
              </a:rPr>
              <a:t>信号解调相似，可以采用相干解调方式，也可以采用非相干解调方式。</a:t>
            </a:r>
            <a:endParaRPr lang="zh-CN" altLang="en-US" sz="2200" dirty="0">
              <a:latin typeface="+mn-ea"/>
              <a:ea typeface="宋体" panose="02010600030101010101" pitchFamily="2" charset="-122"/>
              <a:cs typeface="+mn-ea"/>
              <a:sym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kern="0" dirty="0" smtClean="0">
                <a:latin typeface="+mn-ea"/>
                <a:cs typeface="+mn-ea"/>
              </a:rPr>
              <a:t>若对</a:t>
            </a:r>
            <a:r>
              <a:rPr lang="en-US" altLang="zh-CN" sz="2200" kern="0" dirty="0" smtClean="0">
                <a:latin typeface="+mn-ea"/>
                <a:cs typeface="+mn-ea"/>
              </a:rPr>
              <a:t>MASK</a:t>
            </a:r>
            <a:r>
              <a:rPr lang="zh-CN" altLang="en-US" sz="2200" kern="0" dirty="0" smtClean="0">
                <a:latin typeface="+mn-ea"/>
                <a:cs typeface="+mn-ea"/>
              </a:rPr>
              <a:t>信号进行相干解调，则系统总误码率为</a:t>
            </a: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latin typeface="+mn-ea"/>
                <a:cs typeface="+mn-ea"/>
              </a:rPr>
              <a:t>式中，        ，为信噪比。</a:t>
            </a: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mn-ea"/>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mn-ea"/>
                <a:ea typeface="宋体" panose="02010600030101010101" pitchFamily="2" charset="-122"/>
                <a:cs typeface="+mn-ea"/>
                <a:sym typeface="+mn-ea"/>
              </a:rPr>
              <a:t>为了得到相同的误码率</a:t>
            </a:r>
            <a:r>
              <a:rPr lang="en-US" altLang="zh-CN" sz="2200" err="1">
                <a:latin typeface="+mn-ea"/>
                <a:ea typeface="宋体" panose="02010600030101010101" pitchFamily="2" charset="-122"/>
                <a:cs typeface="+mn-ea"/>
                <a:sym typeface="+mn-ea"/>
              </a:rPr>
              <a:t>P</a:t>
            </a:r>
            <a:r>
              <a:rPr lang="en-US" altLang="zh-CN" sz="2200" baseline="-25000" err="1">
                <a:latin typeface="+mn-ea"/>
                <a:ea typeface="宋体" panose="02010600030101010101" pitchFamily="2" charset="-122"/>
                <a:cs typeface="+mn-ea"/>
                <a:sym typeface="+mn-ea"/>
              </a:rPr>
              <a:t>e</a:t>
            </a:r>
            <a:r>
              <a:rPr lang="zh-CN" altLang="en-US" sz="2200" dirty="0">
                <a:latin typeface="+mn-ea"/>
                <a:ea typeface="宋体" panose="02010600030101010101" pitchFamily="2" charset="-122"/>
                <a:cs typeface="+mn-ea"/>
                <a:sym typeface="+mn-ea"/>
              </a:rPr>
              <a:t>，所需的信噪比随</a:t>
            </a:r>
            <a:r>
              <a:rPr lang="en-US" altLang="zh-CN" sz="2200" dirty="0">
                <a:latin typeface="+mn-ea"/>
                <a:ea typeface="宋体" panose="02010600030101010101" pitchFamily="2" charset="-122"/>
                <a:cs typeface="+mn-ea"/>
                <a:sym typeface="+mn-ea"/>
              </a:rPr>
              <a:t>M</a:t>
            </a:r>
            <a:r>
              <a:rPr lang="zh-CN" altLang="en-US" sz="2200" dirty="0">
                <a:latin typeface="+mn-ea"/>
                <a:ea typeface="宋体" panose="02010600030101010101" pitchFamily="2" charset="-122"/>
                <a:cs typeface="+mn-ea"/>
                <a:sym typeface="+mn-ea"/>
              </a:rPr>
              <a:t>增加而增大。</a:t>
            </a:r>
            <a:endParaRPr lang="zh-CN" altLang="en-US" sz="2200" kern="0" dirty="0" smtClean="0">
              <a:latin typeface="+mn-ea"/>
              <a:cs typeface="+mn-ea"/>
            </a:endParaRPr>
          </a:p>
        </p:txBody>
      </p:sp>
      <p:graphicFrame>
        <p:nvGraphicFramePr>
          <p:cNvPr id="132106" name="对象 132105"/>
          <p:cNvGraphicFramePr/>
          <p:nvPr/>
        </p:nvGraphicFramePr>
        <p:xfrm>
          <a:off x="1960722" y="3971925"/>
          <a:ext cx="982345" cy="901700"/>
        </p:xfrm>
        <a:graphic>
          <a:graphicData uri="http://schemas.openxmlformats.org/presentationml/2006/ole">
            <mc:AlternateContent xmlns:mc="http://schemas.openxmlformats.org/markup-compatibility/2006">
              <mc:Choice xmlns:v="urn:schemas-microsoft-com:vml" Requires="v">
                <p:oleObj spid="_x0000_s3240" name="" r:id="rId1" imgW="469900" imgH="431800" progId="Equation.3">
                  <p:embed/>
                </p:oleObj>
              </mc:Choice>
              <mc:Fallback>
                <p:oleObj name="" r:id="rId1" imgW="469900" imgH="431800" progId="Equation.3">
                  <p:embed/>
                  <p:pic>
                    <p:nvPicPr>
                      <p:cNvPr id="0" name="图片 3239"/>
                      <p:cNvPicPr/>
                      <p:nvPr/>
                    </p:nvPicPr>
                    <p:blipFill>
                      <a:blip r:embed="rId2"/>
                      <a:stretch>
                        <a:fillRect/>
                      </a:stretch>
                    </p:blipFill>
                    <p:spPr>
                      <a:xfrm>
                        <a:off x="1960722" y="3971925"/>
                        <a:ext cx="982345" cy="901700"/>
                      </a:xfrm>
                      <a:prstGeom prst="rect">
                        <a:avLst/>
                      </a:prstGeom>
                      <a:noFill/>
                      <a:ln w="38100">
                        <a:noFill/>
                        <a:miter/>
                      </a:ln>
                    </p:spPr>
                  </p:pic>
                </p:oleObj>
              </mc:Fallback>
            </mc:AlternateContent>
          </a:graphicData>
        </a:graphic>
      </p:graphicFrame>
      <p:graphicFrame>
        <p:nvGraphicFramePr>
          <p:cNvPr id="3" name="对象 2"/>
          <p:cNvGraphicFramePr/>
          <p:nvPr/>
        </p:nvGraphicFramePr>
        <p:xfrm>
          <a:off x="2730024" y="3167380"/>
          <a:ext cx="3528060" cy="928370"/>
        </p:xfrm>
        <a:graphic>
          <a:graphicData uri="http://schemas.openxmlformats.org/presentationml/2006/ole">
            <mc:AlternateContent xmlns:mc="http://schemas.openxmlformats.org/markup-compatibility/2006">
              <mc:Choice xmlns:v="urn:schemas-microsoft-com:vml" Requires="v">
                <p:oleObj spid="_x0000_s4" name="" r:id="rId3" imgW="1688465" imgH="444500" progId="Equation.3">
                  <p:embed/>
                </p:oleObj>
              </mc:Choice>
              <mc:Fallback>
                <p:oleObj name="" r:id="rId3" imgW="1688465" imgH="444500" progId="Equation.3">
                  <p:embed/>
                  <p:pic>
                    <p:nvPicPr>
                      <p:cNvPr id="0" name="图片 3239"/>
                      <p:cNvPicPr/>
                      <p:nvPr/>
                    </p:nvPicPr>
                    <p:blipFill>
                      <a:blip r:embed="rId4"/>
                      <a:stretch>
                        <a:fillRect/>
                      </a:stretch>
                    </p:blipFill>
                    <p:spPr>
                      <a:xfrm>
                        <a:off x="2730024" y="3167380"/>
                        <a:ext cx="3528060" cy="92837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67945" y="1405890"/>
            <a:ext cx="8851900" cy="370586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7.4.2</a:t>
            </a:r>
            <a:r>
              <a:rPr lang="zh-CN" altLang="en-US" sz="2400" b="1" dirty="0">
                <a:latin typeface="Times New Roman" panose="02020603050405020304" pitchFamily="18" charset="0"/>
                <a:ea typeface="宋体" panose="02010600030101010101" pitchFamily="2" charset="-122"/>
                <a:sym typeface="+mn-ea"/>
              </a:rPr>
              <a:t>多进制数字频率调制系统</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200" dirty="0">
                <a:latin typeface="Times New Roman" panose="02020603050405020304" pitchFamily="18" charset="0"/>
                <a:ea typeface="宋体" panose="02010600030101010101" pitchFamily="2" charset="-122"/>
                <a:sym typeface="+mn-ea"/>
              </a:rPr>
              <a:t>MFSK</a:t>
            </a:r>
            <a:r>
              <a:rPr lang="zh-CN" altLang="en-US" sz="2200" dirty="0">
                <a:latin typeface="Times New Roman" panose="02020603050405020304" pitchFamily="18" charset="0"/>
                <a:ea typeface="宋体" panose="02010600030101010101" pitchFamily="2" charset="-122"/>
                <a:sym typeface="+mn-ea"/>
              </a:rPr>
              <a:t>信号可表示为</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Times New Roman" panose="02020603050405020304" pitchFamily="18" charset="0"/>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Times New Roman" panose="02020603050405020304" pitchFamily="18" charset="0"/>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kern="0" dirty="0" smtClean="0">
                <a:cs typeface="+mn-ea"/>
              </a:rPr>
              <a:t>  </a:t>
            </a:r>
            <a:r>
              <a:rPr lang="zh-CN" altLang="en-US" sz="2200" dirty="0">
                <a:latin typeface="Times New Roman" panose="02020603050405020304" pitchFamily="18" charset="0"/>
                <a:ea typeface="宋体" panose="02010600030101010101" pitchFamily="2" charset="-122"/>
                <a:sym typeface="+mn-ea"/>
              </a:rPr>
              <a:t>式中</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en-US" altLang="zh-CN" sz="2200">
                <a:latin typeface="Times New Roman" panose="02020603050405020304" pitchFamily="18" charset="0"/>
                <a:ea typeface="宋体" panose="02010600030101010101" pitchFamily="2" charset="-122"/>
                <a:sym typeface="+mn-ea"/>
              </a:rPr>
              <a:t>ω</a:t>
            </a:r>
            <a:r>
              <a:rPr lang="en-US" altLang="zh-CN" sz="2200" baseline="-25000">
                <a:latin typeface="Times New Roman" panose="02020603050405020304" pitchFamily="18" charset="0"/>
                <a:ea typeface="宋体" panose="02010600030101010101" pitchFamily="2" charset="-122"/>
                <a:sym typeface="+mn-ea"/>
              </a:rPr>
              <a:t>i</a:t>
            </a:r>
            <a:r>
              <a:rPr lang="zh-CN" altLang="en-US" sz="2200" dirty="0">
                <a:latin typeface="Times New Roman" panose="02020603050405020304" pitchFamily="18" charset="0"/>
                <a:ea typeface="宋体" panose="02010600030101010101" pitchFamily="2" charset="-122"/>
                <a:sym typeface="+mn-ea"/>
              </a:rPr>
              <a:t>为载波角频率，共有</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种取值。通常可选载波频率</a:t>
            </a:r>
            <a:r>
              <a:rPr lang="en-US" altLang="zh-CN" sz="2200" err="1">
                <a:latin typeface="Times New Roman" panose="02020603050405020304" pitchFamily="18" charset="0"/>
                <a:ea typeface="宋体" panose="02010600030101010101" pitchFamily="2" charset="-122"/>
                <a:sym typeface="+mn-ea"/>
              </a:rPr>
              <a:t>f</a:t>
            </a:r>
            <a:r>
              <a:rPr lang="en-US" altLang="zh-CN" sz="2200" baseline="-25000" err="1">
                <a:latin typeface="Times New Roman" panose="02020603050405020304" pitchFamily="18" charset="0"/>
                <a:ea typeface="宋体" panose="02010600030101010101" pitchFamily="2" charset="-122"/>
                <a:sym typeface="+mn-ea"/>
              </a:rPr>
              <a:t>i</a:t>
            </a:r>
            <a:r>
              <a:rPr lang="en-US" altLang="zh-CN" sz="2200">
                <a:latin typeface="Times New Roman" panose="02020603050405020304" pitchFamily="18" charset="0"/>
                <a:ea typeface="宋体" panose="02010600030101010101" pitchFamily="2" charset="-122"/>
                <a:sym typeface="+mn-ea"/>
              </a:rPr>
              <a:t>=             </a:t>
            </a:r>
            <a:r>
              <a:rPr lang="zh-CN" altLang="en-US" sz="2200" dirty="0">
                <a:latin typeface="Times New Roman" panose="02020603050405020304" pitchFamily="18" charset="0"/>
                <a:ea typeface="宋体" panose="02010600030101010101" pitchFamily="2" charset="-122"/>
                <a:sym typeface="+mn-ea"/>
              </a:rPr>
              <a:t>，</a:t>
            </a:r>
            <a:r>
              <a:rPr lang="en-US" altLang="zh-CN" sz="2200" dirty="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为正整数，此时</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种发送信号相互正交。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24933" name="对象 124932"/>
          <p:cNvGraphicFramePr/>
          <p:nvPr/>
        </p:nvGraphicFramePr>
        <p:xfrm>
          <a:off x="2825750" y="2311242"/>
          <a:ext cx="2730500" cy="850900"/>
        </p:xfrm>
        <a:graphic>
          <a:graphicData uri="http://schemas.openxmlformats.org/presentationml/2006/ole">
            <mc:AlternateContent xmlns:mc="http://schemas.openxmlformats.org/markup-compatibility/2006">
              <mc:Choice xmlns:v="urn:schemas-microsoft-com:vml" Requires="v">
                <p:oleObj spid="_x0000_s3232" name="" r:id="rId1" imgW="1384300" imgH="431800" progId="Equation.3">
                  <p:embed/>
                </p:oleObj>
              </mc:Choice>
              <mc:Fallback>
                <p:oleObj name="" r:id="rId1" imgW="1384300" imgH="431800" progId="Equation.3">
                  <p:embed/>
                  <p:pic>
                    <p:nvPicPr>
                      <p:cNvPr id="0" name="图片 3231"/>
                      <p:cNvPicPr/>
                      <p:nvPr/>
                    </p:nvPicPr>
                    <p:blipFill>
                      <a:blip r:embed="rId2"/>
                      <a:stretch>
                        <a:fillRect/>
                      </a:stretch>
                    </p:blipFill>
                    <p:spPr>
                      <a:xfrm>
                        <a:off x="2825750" y="2311242"/>
                        <a:ext cx="2730500" cy="850900"/>
                      </a:xfrm>
                      <a:prstGeom prst="rect">
                        <a:avLst/>
                      </a:prstGeom>
                      <a:noFill/>
                      <a:ln w="38100">
                        <a:noFill/>
                        <a:miter/>
                      </a:ln>
                    </p:spPr>
                  </p:pic>
                </p:oleObj>
              </mc:Fallback>
            </mc:AlternateContent>
          </a:graphicData>
        </a:graphic>
      </p:graphicFrame>
      <p:graphicFrame>
        <p:nvGraphicFramePr>
          <p:cNvPr id="2" name="对象 1"/>
          <p:cNvGraphicFramePr/>
          <p:nvPr/>
        </p:nvGraphicFramePr>
        <p:xfrm>
          <a:off x="1824355" y="3367405"/>
          <a:ext cx="6642100" cy="850900"/>
        </p:xfrm>
        <a:graphic>
          <a:graphicData uri="http://schemas.openxmlformats.org/presentationml/2006/ole">
            <mc:AlternateContent xmlns:mc="http://schemas.openxmlformats.org/markup-compatibility/2006">
              <mc:Choice xmlns:v="urn:schemas-microsoft-com:vml" Requires="v">
                <p:oleObj spid="_x0000_s3" name="" r:id="rId3" imgW="3492500" imgH="482600" progId="Equation.3">
                  <p:embed/>
                </p:oleObj>
              </mc:Choice>
              <mc:Fallback>
                <p:oleObj name="" r:id="rId3" imgW="3492500" imgH="482600" progId="Equation.3">
                  <p:embed/>
                  <p:pic>
                    <p:nvPicPr>
                      <p:cNvPr id="0" name="图片 3231"/>
                      <p:cNvPicPr/>
                      <p:nvPr/>
                    </p:nvPicPr>
                    <p:blipFill>
                      <a:blip r:embed="rId4"/>
                      <a:stretch>
                        <a:fillRect/>
                      </a:stretch>
                    </p:blipFill>
                    <p:spPr>
                      <a:xfrm>
                        <a:off x="1824355" y="3367405"/>
                        <a:ext cx="6642100" cy="850900"/>
                      </a:xfrm>
                      <a:prstGeom prst="rect">
                        <a:avLst/>
                      </a:prstGeom>
                      <a:noFill/>
                      <a:ln w="38100">
                        <a:noFill/>
                        <a:miter/>
                      </a:ln>
                    </p:spPr>
                  </p:pic>
                </p:oleObj>
              </mc:Fallback>
            </mc:AlternateContent>
          </a:graphicData>
        </a:graphic>
      </p:graphicFrame>
      <p:graphicFrame>
        <p:nvGraphicFramePr>
          <p:cNvPr id="133128" name="对象 133127"/>
          <p:cNvGraphicFramePr/>
          <p:nvPr/>
        </p:nvGraphicFramePr>
        <p:xfrm>
          <a:off x="7826058" y="4042728"/>
          <a:ext cx="542290" cy="837565"/>
        </p:xfrm>
        <a:graphic>
          <a:graphicData uri="http://schemas.openxmlformats.org/presentationml/2006/ole">
            <mc:AlternateContent xmlns:mc="http://schemas.openxmlformats.org/markup-compatibility/2006">
              <mc:Choice xmlns:v="urn:schemas-microsoft-com:vml" Requires="v">
                <p:oleObj spid="_x0000_s3238" name="" r:id="rId5" imgW="279400" imgH="431800" progId="Equation.3">
                  <p:embed/>
                </p:oleObj>
              </mc:Choice>
              <mc:Fallback>
                <p:oleObj name="" r:id="rId5" imgW="279400" imgH="431800" progId="Equation.3">
                  <p:embed/>
                  <p:pic>
                    <p:nvPicPr>
                      <p:cNvPr id="0" name="图片 3237"/>
                      <p:cNvPicPr/>
                      <p:nvPr/>
                    </p:nvPicPr>
                    <p:blipFill>
                      <a:blip r:embed="rId6"/>
                      <a:stretch>
                        <a:fillRect/>
                      </a:stretch>
                    </p:blipFill>
                    <p:spPr>
                      <a:xfrm>
                        <a:off x="7826058" y="4042728"/>
                        <a:ext cx="542290" cy="83756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34149" name="对象 134148"/>
          <p:cNvGraphicFramePr/>
          <p:nvPr/>
        </p:nvGraphicFramePr>
        <p:xfrm>
          <a:off x="2095500" y="1380490"/>
          <a:ext cx="4953000" cy="4349750"/>
        </p:xfrm>
        <a:graphic>
          <a:graphicData uri="http://schemas.openxmlformats.org/presentationml/2006/ole">
            <mc:AlternateContent xmlns:mc="http://schemas.openxmlformats.org/markup-compatibility/2006">
              <mc:Choice xmlns:v="urn:schemas-microsoft-com:vml" Requires="v">
                <p:oleObj spid="_x0000_s3236" name="" r:id="rId1" imgW="3352800" imgH="2948940" progId="Visio.Drawing.4">
                  <p:embed/>
                </p:oleObj>
              </mc:Choice>
              <mc:Fallback>
                <p:oleObj name="" r:id="rId1" imgW="3352800" imgH="2948940" progId="Visio.Drawing.4">
                  <p:embed/>
                  <p:pic>
                    <p:nvPicPr>
                      <p:cNvPr id="0" name="图片 3235"/>
                      <p:cNvPicPr/>
                      <p:nvPr/>
                    </p:nvPicPr>
                    <p:blipFill>
                      <a:blip r:embed="rId2"/>
                      <a:stretch>
                        <a:fillRect/>
                      </a:stretch>
                    </p:blipFill>
                    <p:spPr>
                      <a:xfrm>
                        <a:off x="2095500" y="1380490"/>
                        <a:ext cx="4953000" cy="4349750"/>
                      </a:xfrm>
                      <a:prstGeom prst="rect">
                        <a:avLst/>
                      </a:prstGeom>
                      <a:noFill/>
                      <a:ln w="38100">
                        <a:noFill/>
                        <a:miter/>
                      </a:ln>
                    </p:spPr>
                  </p:pic>
                </p:oleObj>
              </mc:Fallback>
            </mc:AlternateContent>
          </a:graphicData>
        </a:graphic>
      </p:graphicFrame>
      <p:sp>
        <p:nvSpPr>
          <p:cNvPr id="134148" name="文本框 134147"/>
          <p:cNvSpPr txBox="1"/>
          <p:nvPr/>
        </p:nvSpPr>
        <p:spPr>
          <a:xfrm>
            <a:off x="1657350" y="5818505"/>
            <a:ext cx="5638800" cy="398780"/>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ea typeface="宋体" panose="02010600030101010101" pitchFamily="2" charset="-122"/>
              </a:rPr>
              <a:t>多进制数字频率调制系统的组成方框图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45060" name="文本框 45059"/>
          <p:cNvSpPr txBox="1"/>
          <p:nvPr/>
        </p:nvSpPr>
        <p:spPr>
          <a:xfrm>
            <a:off x="146050" y="838835"/>
            <a:ext cx="8851900" cy="6004560"/>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200" dirty="0">
                <a:latin typeface="+mn-ea"/>
                <a:ea typeface="宋体" panose="02010600030101010101" pitchFamily="2" charset="-122"/>
                <a:cs typeface="+mn-ea"/>
                <a:sym typeface="+mn-ea"/>
              </a:rPr>
              <a:t>MFSK</a:t>
            </a:r>
            <a:r>
              <a:rPr lang="zh-CN" altLang="en-US" sz="2200" dirty="0">
                <a:latin typeface="+mn-ea"/>
                <a:ea typeface="宋体" panose="02010600030101010101" pitchFamily="2" charset="-122"/>
                <a:cs typeface="+mn-ea"/>
                <a:sym typeface="+mn-ea"/>
              </a:rPr>
              <a:t>的带宽近似为</a:t>
            </a:r>
            <a:endParaRPr lang="zh-CN" altLang="en-US" sz="2200" dirty="0">
              <a:latin typeface="+mn-ea"/>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mn-ea"/>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dirty="0">
                <a:latin typeface="Times New Roman" panose="02020603050405020304" pitchFamily="18" charset="0"/>
                <a:ea typeface="宋体" panose="02010600030101010101" pitchFamily="2" charset="-122"/>
                <a:sym typeface="+mn-ea"/>
              </a:rPr>
              <a:t>可见，</a:t>
            </a:r>
            <a:r>
              <a:rPr lang="en-US" altLang="zh-CN" sz="2200" dirty="0">
                <a:latin typeface="Times New Roman" panose="02020603050405020304" pitchFamily="18" charset="0"/>
                <a:ea typeface="宋体" panose="02010600030101010101" pitchFamily="2" charset="-122"/>
                <a:sym typeface="+mn-ea"/>
              </a:rPr>
              <a:t>MFSK</a:t>
            </a:r>
            <a:r>
              <a:rPr lang="zh-CN" altLang="en-US" sz="2200" dirty="0">
                <a:latin typeface="Times New Roman" panose="02020603050405020304" pitchFamily="18" charset="0"/>
                <a:ea typeface="宋体" panose="02010600030101010101" pitchFamily="2" charset="-122"/>
                <a:sym typeface="+mn-ea"/>
              </a:rPr>
              <a:t>信号具有较宽的频带，因而它的信道频带利用率不高。多进制数字频率调制一般在调制速率不高的场合应用。</a:t>
            </a:r>
            <a:endParaRPr lang="zh-CN" altLang="en-US" sz="2200" dirty="0">
              <a:latin typeface="+mn-ea"/>
              <a:ea typeface="宋体" panose="02010600030101010101" pitchFamily="2" charset="-122"/>
              <a:cs typeface="+mn-ea"/>
              <a:sym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200" kern="0" dirty="0" smtClean="0">
                <a:latin typeface="+mn-ea"/>
                <a:cs typeface="+mn-ea"/>
              </a:rPr>
              <a:t>MFSK</a:t>
            </a:r>
            <a:r>
              <a:rPr lang="zh-CN" altLang="en-US" sz="2200" kern="0" dirty="0" smtClean="0">
                <a:latin typeface="+mn-ea"/>
                <a:cs typeface="+mn-ea"/>
              </a:rPr>
              <a:t>信号采用非相干解调时的误码率为</a:t>
            </a: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mn-ea"/>
              <a:cs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mn-ea"/>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altLang="zh-CN" sz="2200" kern="0" dirty="0" smtClean="0">
                <a:latin typeface="+mn-ea"/>
                <a:cs typeface="+mn-ea"/>
                <a:sym typeface="+mn-ea"/>
              </a:rPr>
              <a:t>MFSK</a:t>
            </a:r>
            <a:r>
              <a:rPr lang="zh-CN" altLang="en-US" sz="2200" kern="0" dirty="0" smtClean="0">
                <a:latin typeface="+mn-ea"/>
                <a:cs typeface="+mn-ea"/>
                <a:sym typeface="+mn-ea"/>
              </a:rPr>
              <a:t>信号采用相干解调时的误码率为</a:t>
            </a:r>
            <a:endParaRPr lang="zh-CN" altLang="en-US" sz="2200" kern="0" dirty="0" smtClean="0">
              <a:latin typeface="+mn-ea"/>
              <a:cs typeface="+mn-ea"/>
              <a:sym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200" kern="0" dirty="0" smtClean="0">
              <a:latin typeface="+mn-ea"/>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endParaRPr lang="zh-CN" altLang="en-US" sz="2200" kern="0" dirty="0" smtClean="0">
              <a:latin typeface="+mn-ea"/>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在</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一定的情况下，信噪比</a:t>
            </a:r>
            <a:r>
              <a:rPr lang="en-US" altLang="zh-CN" sz="2200" dirty="0">
                <a:latin typeface="Times New Roman" panose="02020603050405020304" pitchFamily="18" charset="0"/>
                <a:ea typeface="宋体" panose="02010600030101010101" pitchFamily="2" charset="-122"/>
                <a:sym typeface="+mn-ea"/>
              </a:rPr>
              <a:t>r</a:t>
            </a:r>
            <a:r>
              <a:rPr lang="zh-CN" altLang="en-US" sz="2200" dirty="0">
                <a:latin typeface="Times New Roman" panose="02020603050405020304" pitchFamily="18" charset="0"/>
                <a:ea typeface="宋体" panose="02010600030101010101" pitchFamily="2" charset="-122"/>
                <a:sym typeface="+mn-ea"/>
              </a:rPr>
              <a:t>越大， 误码率</a:t>
            </a:r>
            <a:r>
              <a:rPr lang="en-US" altLang="zh-CN" sz="2200" err="1">
                <a:latin typeface="Times New Roman" panose="02020603050405020304" pitchFamily="18" charset="0"/>
                <a:ea typeface="宋体" panose="02010600030101010101" pitchFamily="2" charset="-122"/>
                <a:sym typeface="+mn-ea"/>
              </a:rPr>
              <a:t>P</a:t>
            </a:r>
            <a:r>
              <a:rPr lang="en-US" altLang="zh-CN" sz="2200" baseline="-25000" err="1">
                <a:latin typeface="Times New Roman" panose="02020603050405020304" pitchFamily="18" charset="0"/>
                <a:ea typeface="宋体" panose="02010600030101010101" pitchFamily="2" charset="-122"/>
                <a:sym typeface="+mn-ea"/>
              </a:rPr>
              <a:t>e</a:t>
            </a:r>
            <a:r>
              <a:rPr lang="zh-CN" altLang="en-US" sz="2200" dirty="0">
                <a:latin typeface="Times New Roman" panose="02020603050405020304" pitchFamily="18" charset="0"/>
                <a:ea typeface="宋体" panose="02010600030101010101" pitchFamily="2" charset="-122"/>
                <a:sym typeface="+mn-ea"/>
              </a:rPr>
              <a:t>越小；在</a:t>
            </a:r>
            <a:r>
              <a:rPr lang="en-US" altLang="zh-CN" sz="2200" dirty="0">
                <a:latin typeface="Times New Roman" panose="02020603050405020304" pitchFamily="18" charset="0"/>
                <a:ea typeface="宋体" panose="02010600030101010101" pitchFamily="2" charset="-122"/>
                <a:sym typeface="+mn-ea"/>
              </a:rPr>
              <a:t>r</a:t>
            </a:r>
            <a:r>
              <a:rPr lang="zh-CN" altLang="en-US" sz="2200" dirty="0">
                <a:latin typeface="Times New Roman" panose="02020603050405020304" pitchFamily="18" charset="0"/>
                <a:ea typeface="宋体" panose="02010600030101010101" pitchFamily="2" charset="-122"/>
                <a:sym typeface="+mn-ea"/>
              </a:rPr>
              <a:t>一定的情况下，</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越大，误码率</a:t>
            </a:r>
            <a:r>
              <a:rPr lang="en-US" altLang="zh-CN" sz="2200" err="1">
                <a:latin typeface="Times New Roman" panose="02020603050405020304" pitchFamily="18" charset="0"/>
                <a:ea typeface="宋体" panose="02010600030101010101" pitchFamily="2" charset="-122"/>
                <a:sym typeface="+mn-ea"/>
              </a:rPr>
              <a:t>P</a:t>
            </a:r>
            <a:r>
              <a:rPr lang="en-US" altLang="zh-CN" sz="2200" baseline="-25000" err="1">
                <a:latin typeface="Times New Roman" panose="02020603050405020304" pitchFamily="18" charset="0"/>
                <a:ea typeface="宋体" panose="02010600030101010101" pitchFamily="2" charset="-122"/>
                <a:sym typeface="+mn-ea"/>
              </a:rPr>
              <a:t>e</a:t>
            </a:r>
            <a:r>
              <a:rPr lang="zh-CN" altLang="en-US" sz="2200" dirty="0">
                <a:latin typeface="Times New Roman" panose="02020603050405020304" pitchFamily="18" charset="0"/>
                <a:ea typeface="宋体" panose="02010600030101010101" pitchFamily="2" charset="-122"/>
                <a:sym typeface="+mn-ea"/>
              </a:rPr>
              <a:t>也越大。</a:t>
            </a:r>
            <a:endParaRPr lang="zh-CN" altLang="en-US" sz="2200" kern="0" dirty="0" smtClean="0">
              <a:latin typeface="+mn-ea"/>
              <a:cs typeface="+mn-ea"/>
            </a:endParaRPr>
          </a:p>
        </p:txBody>
      </p:sp>
      <p:graphicFrame>
        <p:nvGraphicFramePr>
          <p:cNvPr id="132106" name="对象 132105"/>
          <p:cNvGraphicFramePr/>
          <p:nvPr/>
        </p:nvGraphicFramePr>
        <p:xfrm>
          <a:off x="3918427" y="1434465"/>
          <a:ext cx="2257425" cy="901700"/>
        </p:xfrm>
        <a:graphic>
          <a:graphicData uri="http://schemas.openxmlformats.org/presentationml/2006/ole">
            <mc:AlternateContent xmlns:mc="http://schemas.openxmlformats.org/markup-compatibility/2006">
              <mc:Choice xmlns:v="urn:schemas-microsoft-com:vml" Requires="v">
                <p:oleObj spid="_x0000_s3240" name="" r:id="rId1" imgW="1079500" imgH="431800" progId="Equation.3">
                  <p:embed/>
                </p:oleObj>
              </mc:Choice>
              <mc:Fallback>
                <p:oleObj name="" r:id="rId1" imgW="1079500" imgH="431800" progId="Equation.3">
                  <p:embed/>
                  <p:pic>
                    <p:nvPicPr>
                      <p:cNvPr id="0" name="图片 3239"/>
                      <p:cNvPicPr/>
                      <p:nvPr/>
                    </p:nvPicPr>
                    <p:blipFill>
                      <a:blip r:embed="rId2"/>
                      <a:stretch>
                        <a:fillRect/>
                      </a:stretch>
                    </p:blipFill>
                    <p:spPr>
                      <a:xfrm>
                        <a:off x="3918427" y="1434465"/>
                        <a:ext cx="2257425" cy="901700"/>
                      </a:xfrm>
                      <a:prstGeom prst="rect">
                        <a:avLst/>
                      </a:prstGeom>
                      <a:noFill/>
                      <a:ln w="38100">
                        <a:noFill/>
                        <a:miter/>
                      </a:ln>
                    </p:spPr>
                  </p:pic>
                </p:oleObj>
              </mc:Fallback>
            </mc:AlternateContent>
          </a:graphicData>
        </a:graphic>
      </p:graphicFrame>
      <p:graphicFrame>
        <p:nvGraphicFramePr>
          <p:cNvPr id="3" name="对象 2"/>
          <p:cNvGraphicFramePr/>
          <p:nvPr/>
        </p:nvGraphicFramePr>
        <p:xfrm>
          <a:off x="3302794" y="3560763"/>
          <a:ext cx="2070100" cy="875665"/>
        </p:xfrm>
        <a:graphic>
          <a:graphicData uri="http://schemas.openxmlformats.org/presentationml/2006/ole">
            <mc:AlternateContent xmlns:mc="http://schemas.openxmlformats.org/markup-compatibility/2006">
              <mc:Choice xmlns:v="urn:schemas-microsoft-com:vml" Requires="v">
                <p:oleObj spid="_x0000_s4" name="" r:id="rId3" imgW="990600" imgH="419100" progId="Equation.3">
                  <p:embed/>
                </p:oleObj>
              </mc:Choice>
              <mc:Fallback>
                <p:oleObj name="" r:id="rId3" imgW="990600" imgH="419100" progId="Equation.3">
                  <p:embed/>
                  <p:pic>
                    <p:nvPicPr>
                      <p:cNvPr id="0" name="图片 3239"/>
                      <p:cNvPicPr/>
                      <p:nvPr/>
                    </p:nvPicPr>
                    <p:blipFill>
                      <a:blip r:embed="rId4"/>
                      <a:stretch>
                        <a:fillRect/>
                      </a:stretch>
                    </p:blipFill>
                    <p:spPr>
                      <a:xfrm>
                        <a:off x="3302794" y="3560763"/>
                        <a:ext cx="2070100" cy="875665"/>
                      </a:xfrm>
                      <a:prstGeom prst="rect">
                        <a:avLst/>
                      </a:prstGeom>
                      <a:noFill/>
                      <a:ln w="38100">
                        <a:noFill/>
                        <a:miter/>
                      </a:ln>
                    </p:spPr>
                  </p:pic>
                </p:oleObj>
              </mc:Fallback>
            </mc:AlternateContent>
          </a:graphicData>
        </a:graphic>
      </p:graphicFrame>
      <p:graphicFrame>
        <p:nvGraphicFramePr>
          <p:cNvPr id="2" name="对象 1"/>
          <p:cNvGraphicFramePr/>
          <p:nvPr/>
        </p:nvGraphicFramePr>
        <p:xfrm>
          <a:off x="3037682" y="4949508"/>
          <a:ext cx="2840355" cy="929005"/>
        </p:xfrm>
        <a:graphic>
          <a:graphicData uri="http://schemas.openxmlformats.org/presentationml/2006/ole">
            <mc:AlternateContent xmlns:mc="http://schemas.openxmlformats.org/markup-compatibility/2006">
              <mc:Choice xmlns:v="urn:schemas-microsoft-com:vml" Requires="v">
                <p:oleObj spid="_x0000_s5" name="" r:id="rId5" imgW="1358900" imgH="444500" progId="Equation.3">
                  <p:embed/>
                </p:oleObj>
              </mc:Choice>
              <mc:Fallback>
                <p:oleObj name="" r:id="rId5" imgW="1358900" imgH="444500" progId="Equation.3">
                  <p:embed/>
                  <p:pic>
                    <p:nvPicPr>
                      <p:cNvPr id="0" name="图片 3239"/>
                      <p:cNvPicPr/>
                      <p:nvPr/>
                    </p:nvPicPr>
                    <p:blipFill>
                      <a:blip r:embed="rId6"/>
                      <a:stretch>
                        <a:fillRect/>
                      </a:stretch>
                    </p:blipFill>
                    <p:spPr>
                      <a:xfrm>
                        <a:off x="3037682" y="4949508"/>
                        <a:ext cx="2840355" cy="92900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12495" y="1405890"/>
            <a:ext cx="7820660" cy="316801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7.4.3</a:t>
            </a:r>
            <a:r>
              <a:rPr lang="zh-CN" altLang="en-US" sz="2400" b="1" dirty="0">
                <a:latin typeface="Times New Roman" panose="02020603050405020304" pitchFamily="18" charset="0"/>
                <a:ea typeface="宋体" panose="02010600030101010101" pitchFamily="2" charset="-122"/>
                <a:sym typeface="+mn-ea"/>
              </a:rPr>
              <a:t>多进制数字相位调制系统</a:t>
            </a:r>
            <a:endParaRPr lang="zh-CN" altLang="en-US" sz="2400" kern="0" dirty="0" smtClean="0">
              <a:cs typeface="+mn-ea"/>
            </a:endParaRPr>
          </a:p>
          <a:p>
            <a:pPr marL="342900" indent="-342900" algn="just">
              <a:lnSpc>
                <a:spcPct val="130000"/>
              </a:lnSpc>
              <a:spcBef>
                <a:spcPct val="50000"/>
              </a:spcBef>
              <a:buClr>
                <a:srgbClr val="333399"/>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 </a:t>
            </a:r>
            <a:r>
              <a:rPr lang="zh-CN" altLang="en-US" sz="2200" b="1" dirty="0">
                <a:latin typeface="Times New Roman" panose="02020603050405020304" pitchFamily="18" charset="0"/>
                <a:ea typeface="宋体" panose="02010600030101010101" pitchFamily="2" charset="-122"/>
                <a:sym typeface="+mn-ea"/>
              </a:rPr>
              <a:t>多进制数字相位调制</a:t>
            </a:r>
            <a:r>
              <a:rPr lang="en-US" altLang="zh-CN" sz="2200" b="1" dirty="0">
                <a:latin typeface="Times New Roman" panose="02020603050405020304" pitchFamily="18" charset="0"/>
                <a:ea typeface="宋体" panose="02010600030101010101" pitchFamily="2" charset="-122"/>
                <a:sym typeface="+mn-ea"/>
              </a:rPr>
              <a:t>(MPSK)</a:t>
            </a:r>
            <a:r>
              <a:rPr lang="zh-CN" altLang="en-US" sz="2200" b="1" dirty="0">
                <a:latin typeface="Times New Roman" panose="02020603050405020304" pitchFamily="18" charset="0"/>
                <a:ea typeface="宋体" panose="02010600030101010101" pitchFamily="2" charset="-122"/>
                <a:sym typeface="+mn-ea"/>
              </a:rPr>
              <a:t>信号的表示形式</a:t>
            </a:r>
            <a:endParaRPr lang="zh-CN" altLang="en-US" sz="2200" b="1" dirty="0">
              <a:latin typeface="Times New Roman" panose="02020603050405020304" pitchFamily="18" charset="0"/>
              <a:ea typeface="宋体" panose="02010600030101010101" pitchFamily="2" charset="-122"/>
            </a:endParaRPr>
          </a:p>
          <a:p>
            <a:pPr indent="0" algn="just">
              <a:lnSpc>
                <a:spcPct val="130000"/>
              </a:lnSpc>
              <a:spcBef>
                <a:spcPct val="50000"/>
              </a:spcBef>
              <a:buFont typeface="Arial" panose="020B0604020202020204" pitchFamily="34" charset="0"/>
              <a:buNone/>
            </a:pPr>
            <a:r>
              <a:rPr lang="en-US" altLang="zh-CN" sz="2200" kern="0" dirty="0" smtClean="0">
                <a:latin typeface="+mn-ea"/>
                <a:cs typeface="+mn-ea"/>
                <a:sym typeface="+mn-ea"/>
              </a:rPr>
              <a:t>    多进制数字相位调制又称多相调制，它是利用载波的多种不同相位来表征数字信息的调制方式。</a:t>
            </a:r>
            <a:endParaRPr lang="zh-CN" altLang="en-US" sz="22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200" dirty="0">
                <a:latin typeface="Times New Roman" panose="02020603050405020304" pitchFamily="18" charset="0"/>
                <a:ea typeface="宋体" panose="02010600030101010101" pitchFamily="2" charset="-122"/>
                <a:sym typeface="+mn-ea"/>
              </a:rPr>
              <a:t>       与二进制数字相位调制相同， 多进制数字相位调制也有绝对相位调制和差分相位调制两种。 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灯片编号占位符 5"/>
          <p:cNvSpPr>
            <a:spLocks noGrp="1"/>
          </p:cNvSpPr>
          <p:nvPr>
            <p:ph type="sldNum" sz="quarter" idx="12"/>
          </p:nvPr>
        </p:nvSpPr>
        <p:spPr>
          <a:noFill/>
        </p:spPr>
        <p:txBody>
          <a:bodyPr/>
          <a:lstStyle/>
          <a:p>
            <a:fld id="{37DE67EA-058F-464E-87CE-042A35B18973}" type="slidenum">
              <a:rPr lang="en-US" altLang="zh-CN" smtClean="0"/>
            </a:fld>
            <a:endParaRPr lang="en-US" altLang="zh-CN" smtClean="0"/>
          </a:p>
        </p:txBody>
      </p:sp>
      <p:sp>
        <p:nvSpPr>
          <p:cNvPr id="31846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31747" name="Rectangle 3"/>
          <p:cNvSpPr>
            <a:spLocks noGrp="1" noChangeArrowheads="1"/>
          </p:cNvSpPr>
          <p:nvPr>
            <p:ph type="body" idx="1"/>
          </p:nvPr>
        </p:nvSpPr>
        <p:spPr>
          <a:xfrm>
            <a:off x="250825" y="1223963"/>
            <a:ext cx="8893175" cy="5634037"/>
          </a:xfrm>
        </p:spPr>
        <p:txBody>
          <a:bodyPr/>
          <a:lstStyle/>
          <a:p>
            <a:pPr lvl="2" eaLnBrk="1" hangingPunct="1"/>
            <a:r>
              <a:rPr lang="zh-CN" altLang="en-US" dirty="0" smtClean="0"/>
              <a:t>功率谱密度</a:t>
            </a:r>
            <a:endParaRPr lang="zh-CN" altLang="en-US" dirty="0" smtClean="0"/>
          </a:p>
          <a:p>
            <a:pPr lvl="3" eaLnBrk="1" hangingPunct="1">
              <a:buFont typeface="Wingdings" panose="05000000000000000000" pitchFamily="2" charset="2"/>
              <a:buNone/>
            </a:pPr>
            <a:r>
              <a:rPr lang="zh-CN" altLang="en-US" dirty="0" smtClean="0"/>
              <a:t> </a:t>
            </a:r>
            <a:r>
              <a:rPr lang="en-US" altLang="zh-CN" dirty="0" smtClean="0"/>
              <a:t>2ASK</a:t>
            </a:r>
            <a:r>
              <a:rPr lang="zh-CN" altLang="en-US" dirty="0" smtClean="0"/>
              <a:t>信号可以表示成 </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r>
              <a:rPr lang="zh-CN" altLang="en-US" dirty="0" smtClean="0"/>
              <a:t>	式中  </a:t>
            </a:r>
            <a:r>
              <a:rPr lang="en-US" altLang="zh-CN" i="1" dirty="0" smtClean="0"/>
              <a:t>s</a:t>
            </a:r>
            <a:r>
              <a:rPr lang="en-US" altLang="zh-CN" dirty="0" smtClean="0"/>
              <a:t>(</a:t>
            </a:r>
            <a:r>
              <a:rPr lang="en-US" altLang="zh-CN" i="1" dirty="0" smtClean="0"/>
              <a:t>t</a:t>
            </a:r>
            <a:r>
              <a:rPr lang="en-US" altLang="zh-CN" dirty="0" smtClean="0"/>
              <a:t>) </a:t>
            </a:r>
            <a:r>
              <a:rPr lang="zh-CN" altLang="en-US" dirty="0" smtClean="0"/>
              <a:t>－二进制单极性随机矩形脉冲序列</a:t>
            </a:r>
            <a:endParaRPr lang="zh-CN" altLang="en-US" dirty="0" smtClean="0"/>
          </a:p>
          <a:p>
            <a:pPr lvl="3" eaLnBrk="1" hangingPunct="1">
              <a:lnSpc>
                <a:spcPct val="150000"/>
              </a:lnSpc>
              <a:buFont typeface="Wingdings" panose="05000000000000000000" pitchFamily="2" charset="2"/>
              <a:buNone/>
            </a:pPr>
            <a:r>
              <a:rPr lang="zh-CN" altLang="en-US" dirty="0" smtClean="0"/>
              <a:t>设：</a:t>
            </a:r>
            <a:r>
              <a:rPr lang="en-US" altLang="zh-CN" i="1" dirty="0" smtClean="0"/>
              <a:t>P</a:t>
            </a:r>
            <a:r>
              <a:rPr lang="en-US" altLang="zh-CN" i="1" baseline="-25000" dirty="0" smtClean="0"/>
              <a:t>s</a:t>
            </a:r>
            <a:r>
              <a:rPr lang="en-US" altLang="zh-CN" dirty="0" smtClean="0"/>
              <a:t> (</a:t>
            </a:r>
            <a:r>
              <a:rPr lang="en-US" altLang="zh-CN" i="1" dirty="0" smtClean="0"/>
              <a:t>f</a:t>
            </a:r>
            <a:r>
              <a:rPr lang="en-US" altLang="zh-CN" dirty="0" smtClean="0"/>
              <a:t>) </a:t>
            </a:r>
            <a:r>
              <a:rPr lang="zh-CN" altLang="en-US" dirty="0" smtClean="0"/>
              <a:t>－ </a:t>
            </a:r>
            <a:r>
              <a:rPr lang="en-US" altLang="zh-CN" i="1" dirty="0" smtClean="0"/>
              <a:t>s</a:t>
            </a:r>
            <a:r>
              <a:rPr lang="en-US" altLang="zh-CN" dirty="0" smtClean="0"/>
              <a:t>(</a:t>
            </a:r>
            <a:r>
              <a:rPr lang="en-US" altLang="zh-CN" i="1" dirty="0" smtClean="0"/>
              <a:t>t</a:t>
            </a:r>
            <a:r>
              <a:rPr lang="en-US" altLang="zh-CN" dirty="0" smtClean="0"/>
              <a:t>)</a:t>
            </a:r>
            <a:r>
              <a:rPr lang="zh-CN" altLang="en-US" dirty="0" smtClean="0"/>
              <a:t>的功率谱密度</a:t>
            </a:r>
            <a:endParaRPr lang="zh-CN" altLang="en-US" dirty="0" smtClean="0"/>
          </a:p>
          <a:p>
            <a:pPr lvl="3" eaLnBrk="1" hangingPunct="1">
              <a:lnSpc>
                <a:spcPct val="150000"/>
              </a:lnSpc>
              <a:buFont typeface="Wingdings" panose="05000000000000000000" pitchFamily="2" charset="2"/>
              <a:buNone/>
            </a:pPr>
            <a:r>
              <a:rPr lang="zh-CN" altLang="en-US" dirty="0" smtClean="0"/>
              <a:t>		 </a:t>
            </a:r>
            <a:r>
              <a:rPr lang="en-US" altLang="zh-CN" i="1" dirty="0" smtClean="0"/>
              <a:t>P</a:t>
            </a:r>
            <a:r>
              <a:rPr lang="en-US" altLang="zh-CN" baseline="-25000" dirty="0" smtClean="0"/>
              <a:t>2ASK</a:t>
            </a:r>
            <a:r>
              <a:rPr lang="en-US" altLang="zh-CN" dirty="0" smtClean="0"/>
              <a:t> (</a:t>
            </a:r>
            <a:r>
              <a:rPr lang="en-US" altLang="zh-CN" i="1" dirty="0" smtClean="0"/>
              <a:t>f</a:t>
            </a:r>
            <a:r>
              <a:rPr lang="en-US" altLang="zh-CN" dirty="0" smtClean="0"/>
              <a:t>) </a:t>
            </a:r>
            <a:r>
              <a:rPr lang="zh-CN" altLang="en-US" dirty="0" smtClean="0"/>
              <a:t>－ </a:t>
            </a:r>
            <a:r>
              <a:rPr lang="en-US" altLang="zh-CN" dirty="0" smtClean="0"/>
              <a:t>2ASK</a:t>
            </a:r>
            <a:r>
              <a:rPr lang="zh-CN" altLang="en-US" dirty="0" smtClean="0"/>
              <a:t>信号的功率谱密度</a:t>
            </a:r>
            <a:endParaRPr lang="zh-CN" altLang="en-US" dirty="0" smtClean="0"/>
          </a:p>
          <a:p>
            <a:pPr lvl="3" eaLnBrk="1" hangingPunct="1">
              <a:lnSpc>
                <a:spcPct val="150000"/>
              </a:lnSpc>
              <a:buFont typeface="Wingdings" panose="05000000000000000000" pitchFamily="2" charset="2"/>
              <a:buNone/>
            </a:pPr>
            <a:r>
              <a:rPr lang="zh-CN" altLang="en-US" dirty="0" smtClean="0"/>
              <a:t>则由上式可得</a:t>
            </a:r>
            <a:endParaRPr lang="zh-CN" altLang="en-US" dirty="0" smtClean="0"/>
          </a:p>
          <a:p>
            <a:pPr lvl="3" eaLnBrk="1" hangingPunct="1">
              <a:lnSpc>
                <a:spcPct val="150000"/>
              </a:lnSpc>
              <a:buFont typeface="Wingdings" panose="05000000000000000000" pitchFamily="2" charset="2"/>
              <a:buNone/>
            </a:pPr>
            <a:endParaRPr lang="zh-CN" altLang="en-US" dirty="0" smtClean="0"/>
          </a:p>
          <a:p>
            <a:pPr lvl="3" eaLnBrk="1" hangingPunct="1">
              <a:lnSpc>
                <a:spcPct val="150000"/>
              </a:lnSpc>
              <a:buFont typeface="Wingdings" panose="05000000000000000000" pitchFamily="2" charset="2"/>
              <a:buNone/>
            </a:pPr>
            <a:r>
              <a:rPr lang="zh-CN" altLang="en-US" dirty="0" smtClean="0"/>
              <a:t>	由上式可见，</a:t>
            </a:r>
            <a:r>
              <a:rPr lang="en-US" altLang="zh-CN" dirty="0" smtClean="0"/>
              <a:t>2ASK</a:t>
            </a:r>
            <a:r>
              <a:rPr lang="zh-CN" altLang="en-US" dirty="0" smtClean="0"/>
              <a:t>信号的功率谱是基带信号功率谱</a:t>
            </a:r>
            <a:r>
              <a:rPr lang="en-US" altLang="zh-CN" i="1" dirty="0" smtClean="0"/>
              <a:t>P</a:t>
            </a:r>
            <a:r>
              <a:rPr lang="en-US" altLang="zh-CN" i="1" baseline="-25000" dirty="0" smtClean="0"/>
              <a:t>s</a:t>
            </a:r>
            <a:r>
              <a:rPr lang="en-US" altLang="zh-CN" dirty="0" smtClean="0"/>
              <a:t> (</a:t>
            </a:r>
            <a:r>
              <a:rPr lang="en-US" altLang="zh-CN" i="1" dirty="0" smtClean="0"/>
              <a:t>f</a:t>
            </a:r>
            <a:r>
              <a:rPr lang="en-US" altLang="zh-CN" dirty="0" smtClean="0"/>
              <a:t>)</a:t>
            </a:r>
            <a:r>
              <a:rPr lang="zh-CN" altLang="en-US" dirty="0" smtClean="0"/>
              <a:t>的线性搬移（属线性调制）。</a:t>
            </a:r>
            <a:endParaRPr lang="zh-CN" altLang="en-US" dirty="0" smtClean="0"/>
          </a:p>
          <a:p>
            <a:pPr lvl="3" eaLnBrk="1" hangingPunct="1">
              <a:lnSpc>
                <a:spcPct val="150000"/>
              </a:lnSpc>
              <a:buFont typeface="Wingdings" panose="05000000000000000000" pitchFamily="2" charset="2"/>
              <a:buNone/>
            </a:pPr>
            <a:r>
              <a:rPr lang="zh-CN" altLang="en-US" dirty="0" smtClean="0"/>
              <a:t>    知道了</a:t>
            </a:r>
            <a:r>
              <a:rPr lang="en-US" altLang="zh-CN" i="1" dirty="0" smtClean="0"/>
              <a:t>P</a:t>
            </a:r>
            <a:r>
              <a:rPr lang="en-US" altLang="zh-CN" i="1" baseline="-25000" dirty="0" smtClean="0"/>
              <a:t>s</a:t>
            </a:r>
            <a:r>
              <a:rPr lang="en-US" altLang="zh-CN" dirty="0" smtClean="0"/>
              <a:t> (</a:t>
            </a:r>
            <a:r>
              <a:rPr lang="en-US" altLang="zh-CN" i="1" dirty="0" smtClean="0"/>
              <a:t>f</a:t>
            </a:r>
            <a:r>
              <a:rPr lang="en-US" altLang="zh-CN" dirty="0" smtClean="0"/>
              <a:t>)</a:t>
            </a:r>
            <a:r>
              <a:rPr lang="zh-CN" altLang="en-US" dirty="0" smtClean="0"/>
              <a:t>即可确定</a:t>
            </a:r>
            <a:r>
              <a:rPr lang="en-US" altLang="zh-CN" i="1" dirty="0" smtClean="0"/>
              <a:t>P</a:t>
            </a:r>
            <a:r>
              <a:rPr lang="en-US" altLang="zh-CN" baseline="-25000" dirty="0" smtClean="0"/>
              <a:t>2ASK</a:t>
            </a:r>
            <a:r>
              <a:rPr lang="en-US" altLang="zh-CN" dirty="0" smtClean="0"/>
              <a:t> (</a:t>
            </a:r>
            <a:r>
              <a:rPr lang="en-US" altLang="zh-CN" i="1" dirty="0" smtClean="0"/>
              <a:t>f</a:t>
            </a:r>
            <a:r>
              <a:rPr lang="en-US" altLang="zh-CN" dirty="0" smtClean="0"/>
              <a:t>) </a:t>
            </a:r>
            <a:r>
              <a:rPr lang="zh-CN" altLang="en-US" dirty="0" smtClean="0"/>
              <a:t>。</a:t>
            </a:r>
            <a:endParaRPr lang="zh-CN" altLang="en-US" dirty="0" smtClean="0"/>
          </a:p>
        </p:txBody>
      </p:sp>
      <p:sp>
        <p:nvSpPr>
          <p:cNvPr id="318471"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31748" name="Object 4"/>
          <p:cNvGraphicFramePr>
            <a:graphicFrameLocks noChangeAspect="1"/>
          </p:cNvGraphicFramePr>
          <p:nvPr/>
        </p:nvGraphicFramePr>
        <p:xfrm>
          <a:off x="2592388" y="2033588"/>
          <a:ext cx="2881312" cy="495300"/>
        </p:xfrm>
        <a:graphic>
          <a:graphicData uri="http://schemas.openxmlformats.org/presentationml/2006/ole">
            <mc:AlternateContent xmlns:mc="http://schemas.openxmlformats.org/markup-compatibility/2006">
              <mc:Choice xmlns:v="urn:schemas-microsoft-com:vml" Requires="v">
                <p:oleObj spid="_x0000_s7169" name="公式" r:id="rId1" imgW="32004000" imgH="5486400" progId="">
                  <p:embed/>
                </p:oleObj>
              </mc:Choice>
              <mc:Fallback>
                <p:oleObj name="公式" r:id="rId1" imgW="32004000" imgH="5486400" progId="">
                  <p:embed/>
                  <p:pic>
                    <p:nvPicPr>
                      <p:cNvPr id="0" name="图片 7168"/>
                      <p:cNvPicPr>
                        <a:picLocks noChangeAspect="1"/>
                      </p:cNvPicPr>
                      <p:nvPr/>
                    </p:nvPicPr>
                    <p:blipFill>
                      <a:blip r:embed="rId2"/>
                      <a:stretch>
                        <a:fillRect/>
                      </a:stretch>
                    </p:blipFill>
                    <p:spPr>
                      <a:xfrm>
                        <a:off x="2592388" y="2033588"/>
                        <a:ext cx="2881312" cy="495300"/>
                      </a:xfrm>
                      <a:prstGeom prst="rect">
                        <a:avLst/>
                      </a:prstGeom>
                      <a:noFill/>
                      <a:ln w="9525">
                        <a:noFill/>
                      </a:ln>
                    </p:spPr>
                  </p:pic>
                </p:oleObj>
              </mc:Fallback>
            </mc:AlternateContent>
          </a:graphicData>
        </a:graphic>
      </p:graphicFrame>
      <p:sp>
        <p:nvSpPr>
          <p:cNvPr id="318472" name="Rectangle 7"/>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graphicFrame>
        <p:nvGraphicFramePr>
          <p:cNvPr id="31750" name="Object 6"/>
          <p:cNvGraphicFramePr>
            <a:graphicFrameLocks noChangeAspect="1"/>
          </p:cNvGraphicFramePr>
          <p:nvPr/>
        </p:nvGraphicFramePr>
        <p:xfrm>
          <a:off x="2501900" y="4554538"/>
          <a:ext cx="3960813" cy="647700"/>
        </p:xfrm>
        <a:graphic>
          <a:graphicData uri="http://schemas.openxmlformats.org/presentationml/2006/ole">
            <mc:AlternateContent xmlns:mc="http://schemas.openxmlformats.org/markup-compatibility/2006">
              <mc:Choice xmlns:v="urn:schemas-microsoft-com:vml" Requires="v">
                <p:oleObj spid="_x0000_s7189" name="公式" r:id="rId3" imgW="57302400" imgH="9448800" progId="">
                  <p:embed/>
                </p:oleObj>
              </mc:Choice>
              <mc:Fallback>
                <p:oleObj name="公式" r:id="rId3" imgW="57302400" imgH="9448800" progId="">
                  <p:embed/>
                  <p:pic>
                    <p:nvPicPr>
                      <p:cNvPr id="0" name="图片 7188"/>
                      <p:cNvPicPr>
                        <a:picLocks noChangeAspect="1"/>
                      </p:cNvPicPr>
                      <p:nvPr/>
                    </p:nvPicPr>
                    <p:blipFill>
                      <a:blip r:embed="rId4"/>
                      <a:stretch>
                        <a:fillRect/>
                      </a:stretch>
                    </p:blipFill>
                    <p:spPr>
                      <a:xfrm>
                        <a:off x="2501900" y="4554538"/>
                        <a:ext cx="3960813" cy="6477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1216025" y="1405890"/>
            <a:ext cx="7517130" cy="429895"/>
          </a:xfrm>
          <a:prstGeom prst="rect">
            <a:avLst/>
          </a:prstGeom>
          <a:noFill/>
          <a:ln w="9525">
            <a:noFill/>
          </a:ln>
        </p:spPr>
        <p:txBody>
          <a:bodyPr wrap="square">
            <a:spAutoFit/>
          </a:bodyPr>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将</a:t>
            </a:r>
            <a:r>
              <a:rPr lang="en-US" altLang="zh-CN" sz="2200" dirty="0">
                <a:latin typeface="Times New Roman" panose="02020603050405020304" pitchFamily="18" charset="0"/>
                <a:ea typeface="宋体" panose="02010600030101010101" pitchFamily="2" charset="-122"/>
                <a:sym typeface="+mn-ea"/>
              </a:rPr>
              <a:t>MPSK</a:t>
            </a:r>
            <a:r>
              <a:rPr lang="zh-CN" altLang="en-US" sz="2200" dirty="0">
                <a:latin typeface="Times New Roman" panose="02020603050405020304" pitchFamily="18" charset="0"/>
                <a:ea typeface="宋体" panose="02010600030101010101" pitchFamily="2" charset="-122"/>
                <a:sym typeface="+mn-ea"/>
              </a:rPr>
              <a:t>信号用信号矢量图来描述</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pSp>
        <p:nvGrpSpPr>
          <p:cNvPr id="2" name="Group 12"/>
          <p:cNvGrpSpPr/>
          <p:nvPr/>
        </p:nvGrpSpPr>
        <p:grpSpPr bwMode="auto">
          <a:xfrm>
            <a:off x="1504315" y="2052638"/>
            <a:ext cx="2746375" cy="1762125"/>
            <a:chOff x="1406" y="2245"/>
            <a:chExt cx="1730" cy="1110"/>
          </a:xfrm>
        </p:grpSpPr>
        <p:graphicFrame>
          <p:nvGraphicFramePr>
            <p:cNvPr id="344068" name="Object 6"/>
            <p:cNvGraphicFramePr>
              <a:graphicFrameLocks noChangeAspect="1"/>
            </p:cNvGraphicFramePr>
            <p:nvPr/>
          </p:nvGraphicFramePr>
          <p:xfrm>
            <a:off x="1406" y="2245"/>
            <a:ext cx="1730" cy="537"/>
          </p:xfrm>
          <a:graphic>
            <a:graphicData uri="http://schemas.openxmlformats.org/presentationml/2006/ole">
              <mc:AlternateContent xmlns:mc="http://schemas.openxmlformats.org/markup-compatibility/2006">
                <mc:Choice xmlns:v="urn:schemas-microsoft-com:vml" Requires="v">
                  <p:oleObj spid="_x0000_s31746" name="Visio" r:id="rId1" imgW="50587275" imgH="12392025" progId="">
                    <p:embed/>
                  </p:oleObj>
                </mc:Choice>
                <mc:Fallback>
                  <p:oleObj name="Visio" r:id="rId1" imgW="50587275" imgH="12392025" progId="">
                    <p:embed/>
                    <p:pic>
                      <p:nvPicPr>
                        <p:cNvPr id="0" name="图片 31745"/>
                        <p:cNvPicPr>
                          <a:picLocks noChangeAspect="1"/>
                        </p:cNvPicPr>
                        <p:nvPr/>
                      </p:nvPicPr>
                      <p:blipFill>
                        <a:blip r:embed="rId2"/>
                        <a:srcRect l="4160" t="29739" r="63416" b="29045"/>
                        <a:stretch>
                          <a:fillRect/>
                        </a:stretch>
                      </p:blipFill>
                      <p:spPr>
                        <a:xfrm>
                          <a:off x="1406" y="2245"/>
                          <a:ext cx="1730" cy="537"/>
                        </a:xfrm>
                        <a:prstGeom prst="rect">
                          <a:avLst/>
                        </a:prstGeom>
                        <a:noFill/>
                        <a:ln w="9525">
                          <a:noFill/>
                        </a:ln>
                      </p:spPr>
                    </p:pic>
                  </p:oleObj>
                </mc:Fallback>
              </mc:AlternateContent>
            </a:graphicData>
          </a:graphic>
        </p:graphicFrame>
        <p:sp>
          <p:nvSpPr>
            <p:cNvPr id="344077" name="Text Box 10"/>
            <p:cNvSpPr txBox="1">
              <a:spLocks noChangeArrowheads="1"/>
            </p:cNvSpPr>
            <p:nvPr/>
          </p:nvSpPr>
          <p:spPr bwMode="auto">
            <a:xfrm>
              <a:off x="1888" y="3124"/>
              <a:ext cx="879" cy="231"/>
            </a:xfrm>
            <a:prstGeom prst="rect">
              <a:avLst/>
            </a:prstGeom>
            <a:noFill/>
            <a:ln w="9525">
              <a:noFill/>
              <a:miter lim="800000"/>
            </a:ln>
          </p:spPr>
          <p:txBody>
            <a:bodyPr>
              <a:spAutoFit/>
            </a:bodyPr>
            <a:p>
              <a:pPr algn="ctr">
                <a:spcBef>
                  <a:spcPct val="50000"/>
                </a:spcBef>
              </a:pP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a:t>
              </a:r>
              <a:r>
                <a:rPr lang="zh-CN" altLang="en-US"/>
                <a:t>方式 </a:t>
              </a:r>
              <a:endParaRPr lang="zh-CN" altLang="en-US"/>
            </a:p>
          </p:txBody>
        </p:sp>
      </p:grpSp>
      <p:grpSp>
        <p:nvGrpSpPr>
          <p:cNvPr id="3" name="Group 13"/>
          <p:cNvGrpSpPr/>
          <p:nvPr/>
        </p:nvGrpSpPr>
        <p:grpSpPr bwMode="auto">
          <a:xfrm>
            <a:off x="4760913" y="1601788"/>
            <a:ext cx="2070100" cy="2212975"/>
            <a:chOff x="3475" y="1933"/>
            <a:chExt cx="1304" cy="1394"/>
          </a:xfrm>
        </p:grpSpPr>
        <p:graphicFrame>
          <p:nvGraphicFramePr>
            <p:cNvPr id="344067" name="Object 8"/>
            <p:cNvGraphicFramePr>
              <a:graphicFrameLocks noChangeAspect="1"/>
            </p:cNvGraphicFramePr>
            <p:nvPr/>
          </p:nvGraphicFramePr>
          <p:xfrm>
            <a:off x="3475" y="1933"/>
            <a:ext cx="1304" cy="1300"/>
          </p:xfrm>
          <a:graphic>
            <a:graphicData uri="http://schemas.openxmlformats.org/presentationml/2006/ole">
              <mc:AlternateContent xmlns:mc="http://schemas.openxmlformats.org/markup-compatibility/2006">
                <mc:Choice xmlns:v="urn:schemas-microsoft-com:vml" Requires="v">
                  <p:oleObj spid="_x0000_s31747" name="Visio" r:id="rId3" imgW="50587275" imgH="12392025" progId="">
                    <p:embed/>
                  </p:oleObj>
                </mc:Choice>
                <mc:Fallback>
                  <p:oleObj name="Visio" r:id="rId3" imgW="50587275" imgH="12392025" progId="">
                    <p:embed/>
                    <p:pic>
                      <p:nvPicPr>
                        <p:cNvPr id="0" name="图片 31746"/>
                        <p:cNvPicPr>
                          <a:picLocks noChangeAspect="1"/>
                        </p:cNvPicPr>
                        <p:nvPr/>
                      </p:nvPicPr>
                      <p:blipFill>
                        <a:blip r:embed="rId2"/>
                        <a:srcRect l="67209" r="8487" b="740"/>
                        <a:stretch>
                          <a:fillRect/>
                        </a:stretch>
                      </p:blipFill>
                      <p:spPr>
                        <a:xfrm>
                          <a:off x="3475" y="1933"/>
                          <a:ext cx="1304" cy="1300"/>
                        </a:xfrm>
                        <a:prstGeom prst="rect">
                          <a:avLst/>
                        </a:prstGeom>
                        <a:noFill/>
                        <a:ln w="9525">
                          <a:noFill/>
                        </a:ln>
                      </p:spPr>
                    </p:pic>
                  </p:oleObj>
                </mc:Fallback>
              </mc:AlternateContent>
            </a:graphicData>
          </a:graphic>
        </p:graphicFrame>
        <p:sp>
          <p:nvSpPr>
            <p:cNvPr id="344076" name="Text Box 11"/>
            <p:cNvSpPr txBox="1">
              <a:spLocks noChangeArrowheads="1"/>
            </p:cNvSpPr>
            <p:nvPr/>
          </p:nvSpPr>
          <p:spPr bwMode="auto">
            <a:xfrm>
              <a:off x="3730" y="3096"/>
              <a:ext cx="879" cy="231"/>
            </a:xfrm>
            <a:prstGeom prst="rect">
              <a:avLst/>
            </a:prstGeom>
            <a:noFill/>
            <a:ln w="9525">
              <a:noFill/>
              <a:miter lim="800000"/>
            </a:ln>
          </p:spPr>
          <p:txBody>
            <a:bodyPr>
              <a:spAutoFit/>
            </a:bodyPr>
            <a:p>
              <a:pPr algn="ctr">
                <a:spcBef>
                  <a:spcPct val="50000"/>
                </a:spcBef>
              </a:pP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B</a:t>
              </a:r>
              <a:r>
                <a:rPr lang="zh-CN" altLang="en-US"/>
                <a:t>方式 </a:t>
              </a:r>
              <a:endParaRPr lang="zh-CN" altLang="en-US"/>
            </a:p>
          </p:txBody>
        </p:sp>
      </p:grpSp>
      <p:sp>
        <p:nvSpPr>
          <p:cNvPr id="141316" name="文本框 141315"/>
          <p:cNvSpPr txBox="1"/>
          <p:nvPr/>
        </p:nvSpPr>
        <p:spPr>
          <a:xfrm>
            <a:off x="2559685" y="3815080"/>
            <a:ext cx="3811905" cy="398780"/>
          </a:xfrm>
          <a:prstGeom prst="rect">
            <a:avLst/>
          </a:prstGeom>
          <a:noFill/>
          <a:ln w="9525">
            <a:noFill/>
          </a:ln>
        </p:spPr>
        <p:txBody>
          <a:bodyPr wrap="square">
            <a:spAutoFit/>
          </a:bodyPr>
          <a:p>
            <a:pPr>
              <a:spcBef>
                <a:spcPct val="50000"/>
              </a:spcBef>
            </a:pPr>
            <a:r>
              <a:rPr lang="zh-CN" altLang="en-US" sz="2000" dirty="0">
                <a:latin typeface="Times New Roman" panose="02020603050405020304" pitchFamily="18" charset="0"/>
                <a:ea typeface="宋体" panose="02010600030101010101" pitchFamily="2" charset="-122"/>
              </a:rPr>
              <a:t>二进制数字相位调制信号矢量图</a:t>
            </a:r>
            <a:endParaRPr lang="zh-CN" altLang="en-US" sz="2000">
              <a:latin typeface="Times New Roman" panose="02020603050405020304" pitchFamily="18" charset="0"/>
              <a:ea typeface="宋体" panose="02010600030101010101" pitchFamily="2" charset="-122"/>
            </a:endParaRPr>
          </a:p>
        </p:txBody>
      </p:sp>
      <p:graphicFrame>
        <p:nvGraphicFramePr>
          <p:cNvPr id="143365" name="对象 143364"/>
          <p:cNvGraphicFramePr/>
          <p:nvPr/>
        </p:nvGraphicFramePr>
        <p:xfrm>
          <a:off x="1884045" y="4326255"/>
          <a:ext cx="5876925" cy="1902460"/>
        </p:xfrm>
        <a:graphic>
          <a:graphicData uri="http://schemas.openxmlformats.org/presentationml/2006/ole">
            <mc:AlternateContent xmlns:mc="http://schemas.openxmlformats.org/markup-compatibility/2006">
              <mc:Choice xmlns:v="urn:schemas-microsoft-com:vml" Requires="v">
                <p:oleObj spid="_x0000_s3164" name="" r:id="rId4" imgW="2552700" imgH="929640" progId="Visio.Drawing.4">
                  <p:embed/>
                </p:oleObj>
              </mc:Choice>
              <mc:Fallback>
                <p:oleObj name="" r:id="rId4" imgW="2552700" imgH="929640" progId="Visio.Drawing.4">
                  <p:embed/>
                  <p:pic>
                    <p:nvPicPr>
                      <p:cNvPr id="0" name="图片 3163"/>
                      <p:cNvPicPr/>
                      <p:nvPr/>
                    </p:nvPicPr>
                    <p:blipFill>
                      <a:blip r:embed="rId5"/>
                      <a:stretch>
                        <a:fillRect/>
                      </a:stretch>
                    </p:blipFill>
                    <p:spPr>
                      <a:xfrm>
                        <a:off x="1884045" y="4326255"/>
                        <a:ext cx="5876925" cy="1902460"/>
                      </a:xfrm>
                      <a:prstGeom prst="rect">
                        <a:avLst/>
                      </a:prstGeom>
                      <a:noFill/>
                      <a:ln w="38100">
                        <a:noFill/>
                        <a:miter/>
                      </a:ln>
                    </p:spPr>
                  </p:pic>
                </p:oleObj>
              </mc:Fallback>
            </mc:AlternateContent>
          </a:graphicData>
        </a:graphic>
      </p:graphicFrame>
      <p:sp>
        <p:nvSpPr>
          <p:cNvPr id="143364" name="文本框 143363"/>
          <p:cNvSpPr txBox="1"/>
          <p:nvPr/>
        </p:nvSpPr>
        <p:spPr>
          <a:xfrm>
            <a:off x="2269490" y="6314440"/>
            <a:ext cx="4952365" cy="491490"/>
          </a:xfrm>
          <a:prstGeom prst="rect">
            <a:avLst/>
          </a:prstGeom>
          <a:noFill/>
          <a:ln w="9525">
            <a:noFill/>
          </a:ln>
        </p:spPr>
        <p:txBody>
          <a:bodyPr wrap="square">
            <a:spAutoFit/>
          </a:bodyPr>
          <a:p>
            <a:pPr algn="just">
              <a:lnSpc>
                <a:spcPct val="130000"/>
              </a:lnSpc>
              <a:spcBef>
                <a:spcPct val="50000"/>
              </a:spcBef>
            </a:pPr>
            <a:r>
              <a:rPr lang="zh-CN" altLang="en-US" sz="2000" dirty="0">
                <a:latin typeface="Times New Roman" panose="02020603050405020304" pitchFamily="18" charset="0"/>
                <a:ea typeface="宋体" panose="02010600030101010101" pitchFamily="2" charset="-122"/>
              </a:rPr>
              <a:t>四进制数字相位调制（</a:t>
            </a:r>
            <a:r>
              <a:rPr lang="en-US" altLang="zh-CN" sz="2000" dirty="0">
                <a:latin typeface="Times New Roman" panose="02020603050405020304" pitchFamily="18" charset="0"/>
                <a:ea typeface="宋体" panose="02010600030101010101" pitchFamily="2" charset="-122"/>
              </a:rPr>
              <a:t>QPSK</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信号矢量图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44389" name="对象 144388"/>
          <p:cNvGraphicFramePr/>
          <p:nvPr/>
        </p:nvGraphicFramePr>
        <p:xfrm>
          <a:off x="2363470" y="1718310"/>
          <a:ext cx="4417060" cy="2722245"/>
        </p:xfrm>
        <a:graphic>
          <a:graphicData uri="http://schemas.openxmlformats.org/presentationml/2006/ole">
            <mc:AlternateContent xmlns:mc="http://schemas.openxmlformats.org/markup-compatibility/2006">
              <mc:Choice xmlns:v="urn:schemas-microsoft-com:vml" Requires="v">
                <p:oleObj spid="_x0000_s3174" name="" r:id="rId1" imgW="1524000" imgH="1074420" progId="Visio.Drawing.4">
                  <p:embed/>
                </p:oleObj>
              </mc:Choice>
              <mc:Fallback>
                <p:oleObj name="" r:id="rId1" imgW="1524000" imgH="1074420" progId="Visio.Drawing.4">
                  <p:embed/>
                  <p:pic>
                    <p:nvPicPr>
                      <p:cNvPr id="0" name="图片 3173"/>
                      <p:cNvPicPr/>
                      <p:nvPr/>
                    </p:nvPicPr>
                    <p:blipFill>
                      <a:blip r:embed="rId2"/>
                      <a:stretch>
                        <a:fillRect/>
                      </a:stretch>
                    </p:blipFill>
                    <p:spPr>
                      <a:xfrm>
                        <a:off x="2363470" y="1718310"/>
                        <a:ext cx="4417060" cy="2722245"/>
                      </a:xfrm>
                      <a:prstGeom prst="rect">
                        <a:avLst/>
                      </a:prstGeom>
                      <a:noFill/>
                      <a:ln w="38100">
                        <a:noFill/>
                        <a:miter/>
                      </a:ln>
                    </p:spPr>
                  </p:pic>
                </p:oleObj>
              </mc:Fallback>
            </mc:AlternateContent>
          </a:graphicData>
        </a:graphic>
      </p:graphicFrame>
      <p:sp>
        <p:nvSpPr>
          <p:cNvPr id="144388" name="文本框 144387"/>
          <p:cNvSpPr txBox="1"/>
          <p:nvPr/>
        </p:nvSpPr>
        <p:spPr>
          <a:xfrm>
            <a:off x="3620135" y="4886325"/>
            <a:ext cx="2153285" cy="398780"/>
          </a:xfrm>
          <a:prstGeom prst="rect">
            <a:avLst/>
          </a:prstGeom>
          <a:noFill/>
          <a:ln w="9525">
            <a:noFill/>
          </a:ln>
        </p:spPr>
        <p:txBody>
          <a:bodyPr wrap="square">
            <a:spAutoFit/>
          </a:bodyPr>
          <a:p>
            <a:pPr algn="just">
              <a:spcBef>
                <a:spcPct val="50000"/>
              </a:spcBef>
            </a:pPr>
            <a:r>
              <a:rPr lang="en-US" altLang="zh-CN" sz="2000" dirty="0">
                <a:latin typeface="Times New Roman" panose="02020603050405020304" pitchFamily="18" charset="0"/>
                <a:ea typeface="宋体" panose="02010600030101010101" pitchFamily="2" charset="-122"/>
              </a:rPr>
              <a:t>8PSK</a:t>
            </a:r>
            <a:r>
              <a:rPr lang="zh-CN" altLang="en-US" sz="2000" dirty="0">
                <a:latin typeface="Times New Roman" panose="02020603050405020304" pitchFamily="18" charset="0"/>
                <a:ea typeface="宋体" panose="02010600030101010101" pitchFamily="2" charset="-122"/>
              </a:rPr>
              <a:t>信号矢量图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1216025" y="1405890"/>
            <a:ext cx="7517130" cy="768350"/>
          </a:xfrm>
          <a:prstGeom prst="rect">
            <a:avLst/>
          </a:prstGeom>
          <a:noFill/>
          <a:ln w="9525">
            <a:noFill/>
          </a:ln>
        </p:spPr>
        <p:txBody>
          <a:bodyPr wrap="square">
            <a:spAutoFit/>
          </a:bodyPr>
          <a:p>
            <a:pPr marL="285750" indent="-285750" algn="just">
              <a:spcBef>
                <a:spcPct val="50000"/>
              </a:spcBef>
              <a:buClr>
                <a:srgbClr val="FFCF01"/>
              </a:buClr>
              <a:buSzPct val="75000"/>
              <a:buFont typeface="Wingdings" panose="05000000000000000000" charset="0"/>
              <a:buChar char="p"/>
            </a:pPr>
            <a:r>
              <a:rPr lang="zh-CN" altLang="en-US" sz="2200" dirty="0">
                <a:latin typeface="Times New Roman" panose="02020603050405020304" pitchFamily="18" charset="0"/>
                <a:ea typeface="宋体" panose="02010600030101010101" pitchFamily="2" charset="-122"/>
                <a:sym typeface="+mn-ea"/>
              </a:rPr>
              <a:t>在</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进制数字相位调制中，以载波相位的</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种不同取值分别表示数字信息</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38245" name="对象 138244"/>
          <p:cNvGraphicFramePr/>
          <p:nvPr/>
        </p:nvGraphicFramePr>
        <p:xfrm>
          <a:off x="2169160" y="2417445"/>
          <a:ext cx="4340225" cy="746760"/>
        </p:xfrm>
        <a:graphic>
          <a:graphicData uri="http://schemas.openxmlformats.org/presentationml/2006/ole">
            <mc:AlternateContent xmlns:mc="http://schemas.openxmlformats.org/markup-compatibility/2006">
              <mc:Choice xmlns:v="urn:schemas-microsoft-com:vml" Requires="v">
                <p:oleObj spid="_x0000_s3147" name="" r:id="rId1" imgW="2184400" imgH="342900" progId="Equation.3">
                  <p:embed/>
                </p:oleObj>
              </mc:Choice>
              <mc:Fallback>
                <p:oleObj name="" r:id="rId1" imgW="2184400" imgH="342900" progId="Equation.3">
                  <p:embed/>
                  <p:pic>
                    <p:nvPicPr>
                      <p:cNvPr id="0" name="图片 3146"/>
                      <p:cNvPicPr/>
                      <p:nvPr/>
                    </p:nvPicPr>
                    <p:blipFill>
                      <a:blip r:embed="rId2"/>
                      <a:stretch>
                        <a:fillRect/>
                      </a:stretch>
                    </p:blipFill>
                    <p:spPr>
                      <a:xfrm>
                        <a:off x="2169160" y="2417445"/>
                        <a:ext cx="4340225" cy="746760"/>
                      </a:xfrm>
                      <a:prstGeom prst="rect">
                        <a:avLst/>
                      </a:prstGeom>
                      <a:noFill/>
                      <a:ln w="38100">
                        <a:noFill/>
                        <a:miter/>
                      </a:ln>
                    </p:spPr>
                  </p:pic>
                </p:oleObj>
              </mc:Fallback>
            </mc:AlternateContent>
          </a:graphicData>
        </a:graphic>
      </p:graphicFrame>
      <p:sp>
        <p:nvSpPr>
          <p:cNvPr id="4" name="文本框 3"/>
          <p:cNvSpPr txBox="1"/>
          <p:nvPr/>
        </p:nvSpPr>
        <p:spPr>
          <a:xfrm>
            <a:off x="1391285" y="3164205"/>
            <a:ext cx="7432675" cy="3272790"/>
          </a:xfrm>
          <a:prstGeom prst="rect">
            <a:avLst/>
          </a:prstGeom>
          <a:noFill/>
        </p:spPr>
        <p:txBody>
          <a:bodyPr wrap="square" rtlCol="0" anchor="t">
            <a:spAutoFit/>
          </a:bodyPr>
          <a:p>
            <a:r>
              <a:rPr lang="zh-CN" altLang="en-US" sz="2200" dirty="0">
                <a:latin typeface="Times New Roman" panose="02020603050405020304" pitchFamily="18" charset="0"/>
                <a:ea typeface="宋体" panose="02010600030101010101" pitchFamily="2" charset="-122"/>
                <a:sym typeface="+mn-ea"/>
              </a:rPr>
              <a:t>式中</a:t>
            </a:r>
            <a:r>
              <a:rPr lang="en-US" altLang="zh-CN" sz="2200" dirty="0">
                <a:latin typeface="Times New Roman" panose="02020603050405020304" pitchFamily="18" charset="0"/>
                <a:ea typeface="宋体" panose="02010600030101010101" pitchFamily="2" charset="-122"/>
                <a:sym typeface="+mn-ea"/>
              </a:rPr>
              <a:t>, </a:t>
            </a:r>
            <a:r>
              <a:rPr lang="en-US" altLang="zh-CN" sz="2200">
                <a:latin typeface="Times New Roman" panose="02020603050405020304" pitchFamily="18" charset="0"/>
                <a:ea typeface="宋体" panose="02010600030101010101" pitchFamily="2" charset="-122"/>
                <a:sym typeface="+mn-ea"/>
              </a:rPr>
              <a:t>g(t)</a:t>
            </a:r>
            <a:r>
              <a:rPr lang="zh-CN" altLang="en-US" sz="2200" dirty="0">
                <a:latin typeface="Times New Roman" panose="02020603050405020304" pitchFamily="18" charset="0"/>
                <a:ea typeface="宋体" panose="02010600030101010101" pitchFamily="2" charset="-122"/>
                <a:sym typeface="+mn-ea"/>
              </a:rPr>
              <a:t>信号包络波形，通常为矩形波，幅度为</a:t>
            </a:r>
            <a:r>
              <a:rPr lang="en-US" altLang="zh-CN" sz="2200" dirty="0">
                <a:latin typeface="Times New Roman" panose="02020603050405020304" pitchFamily="18" charset="0"/>
                <a:ea typeface="宋体" panose="02010600030101010101" pitchFamily="2" charset="-122"/>
                <a:sym typeface="+mn-ea"/>
              </a:rPr>
              <a:t>1</a:t>
            </a:r>
            <a:r>
              <a:rPr lang="zh-CN" altLang="en-US" sz="2200" dirty="0">
                <a:latin typeface="Times New Roman" panose="02020603050405020304" pitchFamily="18" charset="0"/>
                <a:ea typeface="宋体" panose="02010600030101010101" pitchFamily="2" charset="-122"/>
                <a:sym typeface="+mn-ea"/>
              </a:rPr>
              <a:t>；</a:t>
            </a:r>
            <a:r>
              <a:rPr lang="en-US" altLang="zh-CN" sz="2200">
                <a:latin typeface="Times New Roman" panose="02020603050405020304" pitchFamily="18" charset="0"/>
                <a:ea typeface="宋体" panose="02010600030101010101" pitchFamily="2" charset="-122"/>
                <a:sym typeface="+mn-ea"/>
              </a:rPr>
              <a:t>T</a:t>
            </a:r>
            <a:r>
              <a:rPr lang="en-US" altLang="zh-CN" sz="2200" baseline="-25000">
                <a:latin typeface="Times New Roman" panose="02020603050405020304" pitchFamily="18" charset="0"/>
                <a:ea typeface="宋体" panose="02010600030101010101" pitchFamily="2" charset="-122"/>
                <a:sym typeface="+mn-ea"/>
              </a:rPr>
              <a:t>s</a:t>
            </a:r>
            <a:r>
              <a:rPr lang="zh-CN" altLang="en-US" sz="2200" dirty="0">
                <a:latin typeface="Times New Roman" panose="02020603050405020304" pitchFamily="18" charset="0"/>
                <a:ea typeface="宋体" panose="02010600030101010101" pitchFamily="2" charset="-122"/>
                <a:sym typeface="+mn-ea"/>
              </a:rPr>
              <a:t>码元时间宽度；</a:t>
            </a:r>
            <a:r>
              <a:rPr lang="en-US" altLang="zh-CN" sz="2200">
                <a:latin typeface="Times New Roman" panose="02020603050405020304" pitchFamily="18" charset="0"/>
                <a:ea typeface="宋体" panose="02010600030101010101" pitchFamily="2" charset="-122"/>
                <a:sym typeface="+mn-ea"/>
              </a:rPr>
              <a:t>ω</a:t>
            </a:r>
            <a:r>
              <a:rPr lang="en-US" altLang="zh-CN" sz="2200" baseline="-25000">
                <a:latin typeface="Times New Roman" panose="02020603050405020304" pitchFamily="18" charset="0"/>
                <a:ea typeface="宋体" panose="02010600030101010101" pitchFamily="2" charset="-122"/>
                <a:sym typeface="+mn-ea"/>
              </a:rPr>
              <a:t>c</a:t>
            </a:r>
            <a:r>
              <a:rPr lang="zh-CN" altLang="en-US" sz="2200" dirty="0">
                <a:latin typeface="Times New Roman" panose="02020603050405020304" pitchFamily="18" charset="0"/>
                <a:ea typeface="宋体" panose="02010600030101010101" pitchFamily="2" charset="-122"/>
                <a:sym typeface="+mn-ea"/>
              </a:rPr>
              <a:t>载波角频率；</a:t>
            </a:r>
            <a:r>
              <a:rPr lang="en-US" altLang="zh-CN" sz="2200">
                <a:latin typeface="Times New Roman" panose="02020603050405020304" pitchFamily="18" charset="0"/>
                <a:ea typeface="宋体" panose="02010600030101010101" pitchFamily="2" charset="-122"/>
                <a:sym typeface="+mn-ea"/>
              </a:rPr>
              <a:t>φ</a:t>
            </a:r>
            <a:r>
              <a:rPr lang="en-US" altLang="zh-CN" sz="2200" baseline="-2500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第</a:t>
            </a:r>
            <a:r>
              <a:rPr lang="en-US" altLang="zh-CN" sz="2200" dirty="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个码元对应的相位，共有</a:t>
            </a: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种取值。</a:t>
            </a:r>
            <a:endParaRPr lang="zh-CN" altLang="en-US" sz="2200" dirty="0">
              <a:latin typeface="Times New Roman" panose="02020603050405020304" pitchFamily="18" charset="0"/>
              <a:ea typeface="宋体" panose="02010600030101010101" pitchFamily="2" charset="-122"/>
              <a:sym typeface="+mn-ea"/>
            </a:endParaRPr>
          </a:p>
          <a:p>
            <a:pPr algn="just">
              <a:lnSpc>
                <a:spcPct val="130000"/>
              </a:lnSpc>
              <a:spcBef>
                <a:spcPct val="50000"/>
              </a:spcBef>
            </a:pPr>
            <a:r>
              <a:rPr lang="zh-CN" altLang="en-US" sz="2200" dirty="0">
                <a:latin typeface="Times New Roman" panose="02020603050405020304" pitchFamily="18" charset="0"/>
                <a:ea typeface="宋体" panose="02010600030101010101" pitchFamily="2" charset="-122"/>
                <a:sym typeface="+mn-ea"/>
              </a:rPr>
              <a:t>  对于二相调制，</a:t>
            </a:r>
            <a:r>
              <a:rPr lang="en-US" altLang="zh-CN" sz="2200">
                <a:latin typeface="Times New Roman" panose="02020603050405020304" pitchFamily="18" charset="0"/>
                <a:ea typeface="宋体" panose="02010600030101010101" pitchFamily="2" charset="-122"/>
                <a:sym typeface="+mn-ea"/>
              </a:rPr>
              <a:t>φ</a:t>
            </a:r>
            <a:r>
              <a:rPr lang="en-US" altLang="zh-CN" sz="2200" baseline="-2500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可取</a:t>
            </a:r>
            <a:r>
              <a:rPr lang="en-US" altLang="zh-CN" sz="2200" dirty="0">
                <a:latin typeface="Times New Roman" panose="02020603050405020304" pitchFamily="18" charset="0"/>
                <a:ea typeface="宋体" panose="02010600030101010101" pitchFamily="2" charset="-122"/>
                <a:sym typeface="+mn-ea"/>
              </a:rPr>
              <a:t>0</a:t>
            </a:r>
            <a:r>
              <a:rPr lang="zh-CN" altLang="en-US" sz="2200" dirty="0">
                <a:latin typeface="Times New Roman" panose="02020603050405020304" pitchFamily="18" charset="0"/>
                <a:ea typeface="宋体" panose="02010600030101010101" pitchFamily="2" charset="-122"/>
                <a:sym typeface="+mn-ea"/>
              </a:rPr>
              <a:t>和</a:t>
            </a:r>
            <a:r>
              <a:rPr lang="en-US" altLang="zh-CN" sz="2200" dirty="0">
                <a:latin typeface="Times New Roman" panose="02020603050405020304" pitchFamily="18" charset="0"/>
                <a:ea typeface="宋体" panose="02010600030101010101" pitchFamily="2" charset="-122"/>
                <a:sym typeface="+mn-ea"/>
              </a:rPr>
              <a:t>π</a:t>
            </a:r>
            <a:r>
              <a:rPr lang="zh-CN" altLang="en-US" sz="2200" dirty="0">
                <a:latin typeface="Times New Roman" panose="02020603050405020304" pitchFamily="18" charset="0"/>
                <a:ea typeface="宋体" panose="02010600030101010101" pitchFamily="2" charset="-122"/>
                <a:sym typeface="+mn-ea"/>
              </a:rPr>
              <a:t>；对于四相调制，</a:t>
            </a:r>
            <a:r>
              <a:rPr lang="en-US" altLang="zh-CN" sz="2200">
                <a:latin typeface="Times New Roman" panose="02020603050405020304" pitchFamily="18" charset="0"/>
                <a:ea typeface="宋体" panose="02010600030101010101" pitchFamily="2" charset="-122"/>
                <a:sym typeface="+mn-ea"/>
              </a:rPr>
              <a:t>φ</a:t>
            </a:r>
            <a:r>
              <a:rPr lang="en-US" altLang="zh-CN" sz="2200" baseline="-2500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可取</a:t>
            </a:r>
            <a:r>
              <a:rPr lang="en-US" altLang="zh-CN" sz="2200" dirty="0">
                <a:latin typeface="Times New Roman" panose="02020603050405020304" pitchFamily="18" charset="0"/>
                <a:ea typeface="宋体" panose="02010600030101010101" pitchFamily="2" charset="-122"/>
                <a:sym typeface="+mn-ea"/>
              </a:rPr>
              <a:t>0</a:t>
            </a:r>
            <a:r>
              <a:rPr lang="zh-CN" altLang="en-US" sz="2200" dirty="0">
                <a:latin typeface="Times New Roman" panose="02020603050405020304" pitchFamily="18" charset="0"/>
                <a:ea typeface="宋体" panose="02010600030101010101" pitchFamily="2" charset="-122"/>
                <a:sym typeface="+mn-ea"/>
              </a:rPr>
              <a:t>、</a:t>
            </a:r>
            <a:endParaRPr lang="zh-CN" altLang="en-US" sz="22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200" dirty="0">
                <a:latin typeface="Times New Roman" panose="02020603050405020304" pitchFamily="18" charset="0"/>
                <a:ea typeface="宋体" panose="02010600030101010101" pitchFamily="2" charset="-122"/>
                <a:sym typeface="+mn-ea"/>
              </a:rPr>
              <a:t>     、    和        ； 对于八相调制， </a:t>
            </a:r>
            <a:r>
              <a:rPr lang="en-US" altLang="zh-CN" sz="2200">
                <a:latin typeface="Times New Roman" panose="02020603050405020304" pitchFamily="18" charset="0"/>
                <a:ea typeface="宋体" panose="02010600030101010101" pitchFamily="2" charset="-122"/>
                <a:sym typeface="+mn-ea"/>
              </a:rPr>
              <a:t>φ</a:t>
            </a:r>
            <a:r>
              <a:rPr lang="en-US" altLang="zh-CN" sz="2200" baseline="-2500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可取     、   、     、    、</a:t>
            </a:r>
            <a:endParaRPr lang="zh-CN" altLang="en-US" sz="22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200">
                <a:latin typeface="Times New Roman" panose="02020603050405020304" pitchFamily="18" charset="0"/>
                <a:ea typeface="宋体" panose="02010600030101010101" pitchFamily="2" charset="-122"/>
                <a:sym typeface="+mn-ea"/>
              </a:rPr>
              <a:t>        、         、　　。</a:t>
            </a:r>
            <a:endParaRPr lang="zh-CN" altLang="en-US" sz="2200">
              <a:latin typeface="Times New Roman" panose="02020603050405020304" pitchFamily="18" charset="0"/>
              <a:ea typeface="宋体" panose="02010600030101010101" pitchFamily="2" charset="-122"/>
            </a:endParaRPr>
          </a:p>
          <a:p>
            <a:endParaRPr lang="zh-CN" altLang="en-US" sz="2200"/>
          </a:p>
        </p:txBody>
      </p:sp>
      <p:graphicFrame>
        <p:nvGraphicFramePr>
          <p:cNvPr id="142341" name="对象 142340"/>
          <p:cNvGraphicFramePr/>
          <p:nvPr/>
        </p:nvGraphicFramePr>
        <p:xfrm>
          <a:off x="1525905" y="4843145"/>
          <a:ext cx="306388" cy="730250"/>
        </p:xfrm>
        <a:graphic>
          <a:graphicData uri="http://schemas.openxmlformats.org/presentationml/2006/ole">
            <mc:AlternateContent xmlns:mc="http://schemas.openxmlformats.org/markup-compatibility/2006">
              <mc:Choice xmlns:v="urn:schemas-microsoft-com:vml" Requires="v">
                <p:oleObj spid="_x0000_s3165" name="" r:id="rId3" imgW="165100" imgH="393065" progId="Equation.3">
                  <p:embed/>
                </p:oleObj>
              </mc:Choice>
              <mc:Fallback>
                <p:oleObj name="" r:id="rId3" imgW="165100" imgH="393065" progId="Equation.3">
                  <p:embed/>
                  <p:pic>
                    <p:nvPicPr>
                      <p:cNvPr id="0" name="图片 3164"/>
                      <p:cNvPicPr/>
                      <p:nvPr/>
                    </p:nvPicPr>
                    <p:blipFill>
                      <a:blip r:embed="rId4"/>
                      <a:stretch>
                        <a:fillRect/>
                      </a:stretch>
                    </p:blipFill>
                    <p:spPr>
                      <a:xfrm>
                        <a:off x="1525905" y="4843145"/>
                        <a:ext cx="306388" cy="730250"/>
                      </a:xfrm>
                      <a:prstGeom prst="rect">
                        <a:avLst/>
                      </a:prstGeom>
                      <a:noFill/>
                      <a:ln w="38100">
                        <a:noFill/>
                        <a:miter/>
                      </a:ln>
                    </p:spPr>
                  </p:pic>
                </p:oleObj>
              </mc:Fallback>
            </mc:AlternateContent>
          </a:graphicData>
        </a:graphic>
      </p:graphicFrame>
      <p:graphicFrame>
        <p:nvGraphicFramePr>
          <p:cNvPr id="142343" name="对象 142342"/>
          <p:cNvGraphicFramePr/>
          <p:nvPr/>
        </p:nvGraphicFramePr>
        <p:xfrm>
          <a:off x="2101215" y="5078730"/>
          <a:ext cx="258763" cy="258763"/>
        </p:xfrm>
        <a:graphic>
          <a:graphicData uri="http://schemas.openxmlformats.org/presentationml/2006/ole">
            <mc:AlternateContent xmlns:mc="http://schemas.openxmlformats.org/markup-compatibility/2006">
              <mc:Choice xmlns:v="urn:schemas-microsoft-com:vml" Requires="v">
                <p:oleObj spid="_x0000_s3154" name="" r:id="rId5" imgW="139700" imgH="139700" progId="Equation.3">
                  <p:embed/>
                </p:oleObj>
              </mc:Choice>
              <mc:Fallback>
                <p:oleObj name="" r:id="rId5" imgW="139700" imgH="139700" progId="Equation.3">
                  <p:embed/>
                  <p:pic>
                    <p:nvPicPr>
                      <p:cNvPr id="0" name="图片 3153"/>
                      <p:cNvPicPr/>
                      <p:nvPr/>
                    </p:nvPicPr>
                    <p:blipFill>
                      <a:blip r:embed="rId6"/>
                      <a:stretch>
                        <a:fillRect/>
                      </a:stretch>
                    </p:blipFill>
                    <p:spPr>
                      <a:xfrm>
                        <a:off x="2101215" y="5078730"/>
                        <a:ext cx="258763" cy="258763"/>
                      </a:xfrm>
                      <a:prstGeom prst="rect">
                        <a:avLst/>
                      </a:prstGeom>
                      <a:noFill/>
                      <a:ln w="38100">
                        <a:noFill/>
                        <a:miter/>
                      </a:ln>
                    </p:spPr>
                  </p:pic>
                </p:oleObj>
              </mc:Fallback>
            </mc:AlternateContent>
          </a:graphicData>
        </a:graphic>
      </p:graphicFrame>
      <p:graphicFrame>
        <p:nvGraphicFramePr>
          <p:cNvPr id="142342" name="对象 142341"/>
          <p:cNvGraphicFramePr/>
          <p:nvPr/>
        </p:nvGraphicFramePr>
        <p:xfrm>
          <a:off x="2719705" y="4843145"/>
          <a:ext cx="447675" cy="730250"/>
        </p:xfrm>
        <a:graphic>
          <a:graphicData uri="http://schemas.openxmlformats.org/presentationml/2006/ole">
            <mc:AlternateContent xmlns:mc="http://schemas.openxmlformats.org/markup-compatibility/2006">
              <mc:Choice xmlns:v="urn:schemas-microsoft-com:vml" Requires="v">
                <p:oleObj spid="_x0000_s3170" name="" r:id="rId7" imgW="241300" imgH="393700" progId="Equation.3">
                  <p:embed/>
                </p:oleObj>
              </mc:Choice>
              <mc:Fallback>
                <p:oleObj name="" r:id="rId7" imgW="241300" imgH="393700" progId="Equation.3">
                  <p:embed/>
                  <p:pic>
                    <p:nvPicPr>
                      <p:cNvPr id="0" name="图片 3169"/>
                      <p:cNvPicPr/>
                      <p:nvPr/>
                    </p:nvPicPr>
                    <p:blipFill>
                      <a:blip r:embed="rId8"/>
                      <a:stretch>
                        <a:fillRect/>
                      </a:stretch>
                    </p:blipFill>
                    <p:spPr>
                      <a:xfrm>
                        <a:off x="2719705" y="4843145"/>
                        <a:ext cx="447675" cy="730250"/>
                      </a:xfrm>
                      <a:prstGeom prst="rect">
                        <a:avLst/>
                      </a:prstGeom>
                      <a:noFill/>
                      <a:ln w="38100">
                        <a:noFill/>
                        <a:miter/>
                      </a:ln>
                    </p:spPr>
                  </p:pic>
                </p:oleObj>
              </mc:Fallback>
            </mc:AlternateContent>
          </a:graphicData>
        </a:graphic>
      </p:graphicFrame>
      <p:graphicFrame>
        <p:nvGraphicFramePr>
          <p:cNvPr id="142344" name="对象 142343"/>
          <p:cNvGraphicFramePr/>
          <p:nvPr/>
        </p:nvGraphicFramePr>
        <p:xfrm>
          <a:off x="6440805" y="4843145"/>
          <a:ext cx="306388" cy="730250"/>
        </p:xfrm>
        <a:graphic>
          <a:graphicData uri="http://schemas.openxmlformats.org/presentationml/2006/ole">
            <mc:AlternateContent xmlns:mc="http://schemas.openxmlformats.org/markup-compatibility/2006">
              <mc:Choice xmlns:v="urn:schemas-microsoft-com:vml" Requires="v">
                <p:oleObj spid="_x0000_s3150" name="" r:id="rId9" imgW="165100" imgH="393065" progId="Equation.3">
                  <p:embed/>
                </p:oleObj>
              </mc:Choice>
              <mc:Fallback>
                <p:oleObj name="" r:id="rId9" imgW="165100" imgH="393065" progId="Equation.3">
                  <p:embed/>
                  <p:pic>
                    <p:nvPicPr>
                      <p:cNvPr id="0" name="图片 3149"/>
                      <p:cNvPicPr/>
                      <p:nvPr/>
                    </p:nvPicPr>
                    <p:blipFill>
                      <a:blip r:embed="rId10"/>
                      <a:stretch>
                        <a:fillRect/>
                      </a:stretch>
                    </p:blipFill>
                    <p:spPr>
                      <a:xfrm>
                        <a:off x="6440805" y="4843145"/>
                        <a:ext cx="306388" cy="730250"/>
                      </a:xfrm>
                      <a:prstGeom prst="rect">
                        <a:avLst/>
                      </a:prstGeom>
                      <a:noFill/>
                      <a:ln w="38100">
                        <a:noFill/>
                        <a:miter/>
                      </a:ln>
                    </p:spPr>
                  </p:pic>
                </p:oleObj>
              </mc:Fallback>
            </mc:AlternateContent>
          </a:graphicData>
        </a:graphic>
      </p:graphicFrame>
      <p:graphicFrame>
        <p:nvGraphicFramePr>
          <p:cNvPr id="142345" name="对象 142344"/>
          <p:cNvGraphicFramePr/>
          <p:nvPr/>
        </p:nvGraphicFramePr>
        <p:xfrm>
          <a:off x="6882130" y="4843145"/>
          <a:ext cx="447675" cy="730250"/>
        </p:xfrm>
        <a:graphic>
          <a:graphicData uri="http://schemas.openxmlformats.org/presentationml/2006/ole">
            <mc:AlternateContent xmlns:mc="http://schemas.openxmlformats.org/markup-compatibility/2006">
              <mc:Choice xmlns:v="urn:schemas-microsoft-com:vml" Requires="v">
                <p:oleObj spid="_x0000_s3166" name="" r:id="rId11" imgW="241300" imgH="393700" progId="Equation.3">
                  <p:embed/>
                </p:oleObj>
              </mc:Choice>
              <mc:Fallback>
                <p:oleObj name="" r:id="rId11" imgW="241300" imgH="393700" progId="Equation.3">
                  <p:embed/>
                  <p:pic>
                    <p:nvPicPr>
                      <p:cNvPr id="0" name="图片 3165"/>
                      <p:cNvPicPr/>
                      <p:nvPr/>
                    </p:nvPicPr>
                    <p:blipFill>
                      <a:blip r:embed="rId12"/>
                      <a:stretch>
                        <a:fillRect/>
                      </a:stretch>
                    </p:blipFill>
                    <p:spPr>
                      <a:xfrm>
                        <a:off x="6882130" y="4843145"/>
                        <a:ext cx="447675" cy="730250"/>
                      </a:xfrm>
                      <a:prstGeom prst="rect">
                        <a:avLst/>
                      </a:prstGeom>
                      <a:noFill/>
                      <a:ln w="38100">
                        <a:noFill/>
                        <a:miter/>
                      </a:ln>
                    </p:spPr>
                  </p:pic>
                </p:oleObj>
              </mc:Fallback>
            </mc:AlternateContent>
          </a:graphicData>
        </a:graphic>
      </p:graphicFrame>
      <p:graphicFrame>
        <p:nvGraphicFramePr>
          <p:cNvPr id="142346" name="对象 142345"/>
          <p:cNvGraphicFramePr/>
          <p:nvPr/>
        </p:nvGraphicFramePr>
        <p:xfrm>
          <a:off x="7454900" y="4843145"/>
          <a:ext cx="447675" cy="730250"/>
        </p:xfrm>
        <a:graphic>
          <a:graphicData uri="http://schemas.openxmlformats.org/presentationml/2006/ole">
            <mc:AlternateContent xmlns:mc="http://schemas.openxmlformats.org/markup-compatibility/2006">
              <mc:Choice xmlns:v="urn:schemas-microsoft-com:vml" Requires="v">
                <p:oleObj spid="_x0000_s3149" name="" r:id="rId13" imgW="241300" imgH="393700" progId="Equation.3">
                  <p:embed/>
                </p:oleObj>
              </mc:Choice>
              <mc:Fallback>
                <p:oleObj name="" r:id="rId13" imgW="241300" imgH="393700" progId="Equation.3">
                  <p:embed/>
                  <p:pic>
                    <p:nvPicPr>
                      <p:cNvPr id="0" name="图片 3148"/>
                      <p:cNvPicPr/>
                      <p:nvPr/>
                    </p:nvPicPr>
                    <p:blipFill>
                      <a:blip r:embed="rId14"/>
                      <a:stretch>
                        <a:fillRect/>
                      </a:stretch>
                    </p:blipFill>
                    <p:spPr>
                      <a:xfrm>
                        <a:off x="7454900" y="4843145"/>
                        <a:ext cx="447675" cy="730250"/>
                      </a:xfrm>
                      <a:prstGeom prst="rect">
                        <a:avLst/>
                      </a:prstGeom>
                      <a:noFill/>
                      <a:ln w="38100">
                        <a:noFill/>
                        <a:miter/>
                      </a:ln>
                    </p:spPr>
                  </p:pic>
                </p:oleObj>
              </mc:Fallback>
            </mc:AlternateContent>
          </a:graphicData>
        </a:graphic>
      </p:graphicFrame>
      <p:graphicFrame>
        <p:nvGraphicFramePr>
          <p:cNvPr id="142347" name="对象 142346"/>
          <p:cNvGraphicFramePr/>
          <p:nvPr/>
        </p:nvGraphicFramePr>
        <p:xfrm>
          <a:off x="8018145" y="4843145"/>
          <a:ext cx="447675" cy="730250"/>
        </p:xfrm>
        <a:graphic>
          <a:graphicData uri="http://schemas.openxmlformats.org/presentationml/2006/ole">
            <mc:AlternateContent xmlns:mc="http://schemas.openxmlformats.org/markup-compatibility/2006">
              <mc:Choice xmlns:v="urn:schemas-microsoft-com:vml" Requires="v">
                <p:oleObj spid="_x0000_s3151" name="" r:id="rId15" imgW="241300" imgH="393700" progId="Equation.3">
                  <p:embed/>
                </p:oleObj>
              </mc:Choice>
              <mc:Fallback>
                <p:oleObj name="" r:id="rId15" imgW="241300" imgH="393700" progId="Equation.3">
                  <p:embed/>
                  <p:pic>
                    <p:nvPicPr>
                      <p:cNvPr id="0" name="图片 3150"/>
                      <p:cNvPicPr/>
                      <p:nvPr/>
                    </p:nvPicPr>
                    <p:blipFill>
                      <a:blip r:embed="rId16"/>
                      <a:stretch>
                        <a:fillRect/>
                      </a:stretch>
                    </p:blipFill>
                    <p:spPr>
                      <a:xfrm>
                        <a:off x="8018145" y="4843145"/>
                        <a:ext cx="447675" cy="730250"/>
                      </a:xfrm>
                      <a:prstGeom prst="rect">
                        <a:avLst/>
                      </a:prstGeom>
                      <a:noFill/>
                      <a:ln w="38100">
                        <a:noFill/>
                        <a:miter/>
                      </a:ln>
                    </p:spPr>
                  </p:pic>
                </p:oleObj>
              </mc:Fallback>
            </mc:AlternateContent>
          </a:graphicData>
        </a:graphic>
      </p:graphicFrame>
      <p:graphicFrame>
        <p:nvGraphicFramePr>
          <p:cNvPr id="142348" name="对象 142347"/>
          <p:cNvGraphicFramePr/>
          <p:nvPr/>
        </p:nvGraphicFramePr>
        <p:xfrm>
          <a:off x="8586470" y="4843145"/>
          <a:ext cx="447675" cy="730250"/>
        </p:xfrm>
        <a:graphic>
          <a:graphicData uri="http://schemas.openxmlformats.org/presentationml/2006/ole">
            <mc:AlternateContent xmlns:mc="http://schemas.openxmlformats.org/markup-compatibility/2006">
              <mc:Choice xmlns:v="urn:schemas-microsoft-com:vml" Requires="v">
                <p:oleObj spid="_x0000_s3181" name="" r:id="rId17" imgW="241300" imgH="393700" progId="Equation.3">
                  <p:embed/>
                </p:oleObj>
              </mc:Choice>
              <mc:Fallback>
                <p:oleObj name="" r:id="rId17" imgW="241300" imgH="393700" progId="Equation.3">
                  <p:embed/>
                  <p:pic>
                    <p:nvPicPr>
                      <p:cNvPr id="0" name="图片 3180"/>
                      <p:cNvPicPr/>
                      <p:nvPr/>
                    </p:nvPicPr>
                    <p:blipFill>
                      <a:blip r:embed="rId18"/>
                      <a:stretch>
                        <a:fillRect/>
                      </a:stretch>
                    </p:blipFill>
                    <p:spPr>
                      <a:xfrm>
                        <a:off x="8586470" y="4843145"/>
                        <a:ext cx="447675" cy="730250"/>
                      </a:xfrm>
                      <a:prstGeom prst="rect">
                        <a:avLst/>
                      </a:prstGeom>
                      <a:noFill/>
                      <a:ln w="38100">
                        <a:noFill/>
                        <a:miter/>
                      </a:ln>
                    </p:spPr>
                  </p:pic>
                </p:oleObj>
              </mc:Fallback>
            </mc:AlternateContent>
          </a:graphicData>
        </a:graphic>
      </p:graphicFrame>
      <p:graphicFrame>
        <p:nvGraphicFramePr>
          <p:cNvPr id="142349" name="对象 142348"/>
          <p:cNvGraphicFramePr/>
          <p:nvPr/>
        </p:nvGraphicFramePr>
        <p:xfrm>
          <a:off x="1525905" y="5499735"/>
          <a:ext cx="565150" cy="730250"/>
        </p:xfrm>
        <a:graphic>
          <a:graphicData uri="http://schemas.openxmlformats.org/presentationml/2006/ole">
            <mc:AlternateContent xmlns:mc="http://schemas.openxmlformats.org/markup-compatibility/2006">
              <mc:Choice xmlns:v="urn:schemas-microsoft-com:vml" Requires="v">
                <p:oleObj spid="_x0000_s3176" name="" r:id="rId19" imgW="304800" imgH="393065" progId="Equation.3">
                  <p:embed/>
                </p:oleObj>
              </mc:Choice>
              <mc:Fallback>
                <p:oleObj name="" r:id="rId19" imgW="304800" imgH="393065" progId="Equation.3">
                  <p:embed/>
                  <p:pic>
                    <p:nvPicPr>
                      <p:cNvPr id="0" name="图片 3175"/>
                      <p:cNvPicPr/>
                      <p:nvPr/>
                    </p:nvPicPr>
                    <p:blipFill>
                      <a:blip r:embed="rId20"/>
                      <a:stretch>
                        <a:fillRect/>
                      </a:stretch>
                    </p:blipFill>
                    <p:spPr>
                      <a:xfrm>
                        <a:off x="1525905" y="5499735"/>
                        <a:ext cx="565150" cy="730250"/>
                      </a:xfrm>
                      <a:prstGeom prst="rect">
                        <a:avLst/>
                      </a:prstGeom>
                      <a:noFill/>
                      <a:ln w="38100">
                        <a:noFill/>
                        <a:miter/>
                      </a:ln>
                    </p:spPr>
                  </p:pic>
                </p:oleObj>
              </mc:Fallback>
            </mc:AlternateContent>
          </a:graphicData>
        </a:graphic>
      </p:graphicFrame>
      <p:graphicFrame>
        <p:nvGraphicFramePr>
          <p:cNvPr id="142350" name="对象 142349"/>
          <p:cNvGraphicFramePr/>
          <p:nvPr/>
        </p:nvGraphicFramePr>
        <p:xfrm>
          <a:off x="2360295" y="5499735"/>
          <a:ext cx="533400" cy="730250"/>
        </p:xfrm>
        <a:graphic>
          <a:graphicData uri="http://schemas.openxmlformats.org/presentationml/2006/ole">
            <mc:AlternateContent xmlns:mc="http://schemas.openxmlformats.org/markup-compatibility/2006">
              <mc:Choice xmlns:v="urn:schemas-microsoft-com:vml" Requires="v">
                <p:oleObj spid="_x0000_s3177" name="" r:id="rId21" imgW="304800" imgH="393065" progId="Equation.3">
                  <p:embed/>
                </p:oleObj>
              </mc:Choice>
              <mc:Fallback>
                <p:oleObj name="" r:id="rId21" imgW="304800" imgH="393065" progId="Equation.3">
                  <p:embed/>
                  <p:pic>
                    <p:nvPicPr>
                      <p:cNvPr id="0" name="图片 3176"/>
                      <p:cNvPicPr/>
                      <p:nvPr/>
                    </p:nvPicPr>
                    <p:blipFill>
                      <a:blip r:embed="rId22"/>
                      <a:stretch>
                        <a:fillRect/>
                      </a:stretch>
                    </p:blipFill>
                    <p:spPr>
                      <a:xfrm>
                        <a:off x="2360295" y="5499735"/>
                        <a:ext cx="533400" cy="730250"/>
                      </a:xfrm>
                      <a:prstGeom prst="rect">
                        <a:avLst/>
                      </a:prstGeom>
                      <a:noFill/>
                      <a:ln w="38100">
                        <a:noFill/>
                        <a:miter/>
                      </a:ln>
                    </p:spPr>
                  </p:pic>
                </p:oleObj>
              </mc:Fallback>
            </mc:AlternateContent>
          </a:graphicData>
        </a:graphic>
      </p:graphicFrame>
      <p:graphicFrame>
        <p:nvGraphicFramePr>
          <p:cNvPr id="142351" name="对象 142350"/>
          <p:cNvGraphicFramePr/>
          <p:nvPr/>
        </p:nvGraphicFramePr>
        <p:xfrm>
          <a:off x="3101975" y="5499735"/>
          <a:ext cx="533400" cy="730250"/>
        </p:xfrm>
        <a:graphic>
          <a:graphicData uri="http://schemas.openxmlformats.org/presentationml/2006/ole">
            <mc:AlternateContent xmlns:mc="http://schemas.openxmlformats.org/markup-compatibility/2006">
              <mc:Choice xmlns:v="urn:schemas-microsoft-com:vml" Requires="v">
                <p:oleObj spid="_x0000_s3179" name="" r:id="rId23" imgW="304800" imgH="393065" progId="Equation.3">
                  <p:embed/>
                </p:oleObj>
              </mc:Choice>
              <mc:Fallback>
                <p:oleObj name="" r:id="rId23" imgW="304800" imgH="393065" progId="Equation.3">
                  <p:embed/>
                  <p:pic>
                    <p:nvPicPr>
                      <p:cNvPr id="0" name="图片 3178"/>
                      <p:cNvPicPr/>
                      <p:nvPr/>
                    </p:nvPicPr>
                    <p:blipFill>
                      <a:blip r:embed="rId24"/>
                      <a:stretch>
                        <a:fillRect/>
                      </a:stretch>
                    </p:blipFill>
                    <p:spPr>
                      <a:xfrm>
                        <a:off x="3101975" y="5499735"/>
                        <a:ext cx="533400" cy="7302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1216025" y="1405890"/>
            <a:ext cx="7517130" cy="429895"/>
          </a:xfrm>
          <a:prstGeom prst="rect">
            <a:avLst/>
          </a:prstGeom>
          <a:noFill/>
          <a:ln w="9525">
            <a:noFill/>
          </a:ln>
        </p:spPr>
        <p:txBody>
          <a:bodyPr wrap="square">
            <a:spAutoFit/>
          </a:bodyPr>
          <a:p>
            <a:pPr marL="285750" indent="-285750" algn="just">
              <a:spcBef>
                <a:spcPct val="50000"/>
              </a:spcBef>
              <a:buClr>
                <a:srgbClr val="FFCF01"/>
              </a:buClr>
              <a:buSzPct val="75000"/>
              <a:buFont typeface="Wingdings" panose="05000000000000000000" charset="0"/>
              <a:buChar char="p"/>
            </a:pP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进制数字相位调制信号也可以表示为正交形式</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38245" name="对象 138244"/>
          <p:cNvGraphicFramePr/>
          <p:nvPr/>
        </p:nvGraphicFramePr>
        <p:xfrm>
          <a:off x="880110" y="2195195"/>
          <a:ext cx="7974965" cy="2019300"/>
        </p:xfrm>
        <a:graphic>
          <a:graphicData uri="http://schemas.openxmlformats.org/presentationml/2006/ole">
            <mc:AlternateContent xmlns:mc="http://schemas.openxmlformats.org/markup-compatibility/2006">
              <mc:Choice xmlns:v="urn:schemas-microsoft-com:vml" Requires="v">
                <p:oleObj spid="_x0000_s3147" name="" r:id="rId1" imgW="4013200" imgH="927100" progId="Equation.3">
                  <p:embed/>
                </p:oleObj>
              </mc:Choice>
              <mc:Fallback>
                <p:oleObj name="" r:id="rId1" imgW="4013200" imgH="927100" progId="Equation.3">
                  <p:embed/>
                  <p:pic>
                    <p:nvPicPr>
                      <p:cNvPr id="0" name="图片 3146"/>
                      <p:cNvPicPr/>
                      <p:nvPr/>
                    </p:nvPicPr>
                    <p:blipFill>
                      <a:blip r:embed="rId2"/>
                      <a:stretch>
                        <a:fillRect/>
                      </a:stretch>
                    </p:blipFill>
                    <p:spPr>
                      <a:xfrm>
                        <a:off x="880110" y="2195195"/>
                        <a:ext cx="7974965" cy="20193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1216025" y="1405890"/>
            <a:ext cx="7517130" cy="429895"/>
          </a:xfrm>
          <a:prstGeom prst="rect">
            <a:avLst/>
          </a:prstGeom>
          <a:noFill/>
          <a:ln w="9525">
            <a:noFill/>
          </a:ln>
        </p:spPr>
        <p:txBody>
          <a:bodyPr wrap="square">
            <a:spAutoFit/>
          </a:bodyPr>
          <a:p>
            <a:pPr marL="285750" indent="-285750" algn="just">
              <a:spcBef>
                <a:spcPct val="50000"/>
              </a:spcBef>
              <a:buClr>
                <a:srgbClr val="FFCF01"/>
              </a:buClr>
              <a:buSzPct val="75000"/>
              <a:buFont typeface="Wingdings" panose="05000000000000000000" charset="0"/>
              <a:buChar char="p"/>
            </a:pPr>
            <a:r>
              <a:rPr lang="en-US" altLang="zh-CN" sz="2200" dirty="0">
                <a:latin typeface="Times New Roman" panose="02020603050405020304" pitchFamily="18" charset="0"/>
                <a:ea typeface="宋体" panose="02010600030101010101" pitchFamily="2" charset="-122"/>
                <a:sym typeface="+mn-ea"/>
              </a:rPr>
              <a:t>M</a:t>
            </a:r>
            <a:r>
              <a:rPr lang="zh-CN" altLang="en-US" sz="2200" dirty="0">
                <a:latin typeface="Times New Roman" panose="02020603050405020304" pitchFamily="18" charset="0"/>
                <a:ea typeface="宋体" panose="02010600030101010101" pitchFamily="2" charset="-122"/>
                <a:sym typeface="+mn-ea"/>
              </a:rPr>
              <a:t>进制数字相位调制信号的功率谱</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3" name="文本框 2"/>
          <p:cNvSpPr txBox="1"/>
          <p:nvPr/>
        </p:nvSpPr>
        <p:spPr>
          <a:xfrm>
            <a:off x="1216025" y="1772285"/>
            <a:ext cx="7205980" cy="1291590"/>
          </a:xfrm>
          <a:prstGeom prst="rect">
            <a:avLst/>
          </a:prstGeom>
          <a:noFill/>
        </p:spPr>
        <p:txBody>
          <a:bodyPr wrap="square" rtlCol="0" anchor="t">
            <a:spAutoFit/>
          </a:bodyPr>
          <a:p>
            <a:pPr algn="just">
              <a:lnSpc>
                <a:spcPct val="130000"/>
              </a:lnSpc>
              <a:spcBef>
                <a:spcPct val="50000"/>
              </a:spcBef>
            </a:pPr>
            <a:r>
              <a:rPr lang="en-US" altLang="zh-CN" sz="2000" dirty="0">
                <a:latin typeface="Times New Roman" panose="02020603050405020304" pitchFamily="18" charset="0"/>
                <a:ea typeface="宋体" panose="02010600030101010101" pitchFamily="2" charset="-122"/>
                <a:sym typeface="+mn-ea"/>
              </a:rPr>
              <a:t>M</a:t>
            </a:r>
            <a:r>
              <a:rPr lang="zh-CN" altLang="en-US" sz="2000" dirty="0">
                <a:latin typeface="Times New Roman" panose="02020603050405020304" pitchFamily="18" charset="0"/>
                <a:ea typeface="宋体" panose="02010600030101010101" pitchFamily="2" charset="-122"/>
                <a:sym typeface="+mn-ea"/>
              </a:rPr>
              <a:t>进制数字相位调制信号的功率谱如图， 图中给出了信息速率相同时，</a:t>
            </a:r>
            <a:r>
              <a:rPr lang="en-US" altLang="zh-CN" sz="2000" dirty="0">
                <a:latin typeface="Times New Roman" panose="02020603050405020304" pitchFamily="18" charset="0"/>
                <a:ea typeface="宋体" panose="02010600030101010101" pitchFamily="2" charset="-122"/>
                <a:sym typeface="+mn-ea"/>
              </a:rPr>
              <a:t>2PSK</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4PSK</a:t>
            </a:r>
            <a:r>
              <a:rPr lang="zh-CN" altLang="en-US" sz="2000" dirty="0">
                <a:latin typeface="Times New Roman" panose="02020603050405020304" pitchFamily="18" charset="0"/>
                <a:ea typeface="宋体" panose="02010600030101010101" pitchFamily="2" charset="-122"/>
                <a:sym typeface="+mn-ea"/>
              </a:rPr>
              <a:t>和</a:t>
            </a:r>
            <a:r>
              <a:rPr lang="en-US" altLang="zh-CN" sz="2000" dirty="0">
                <a:latin typeface="Times New Roman" panose="02020603050405020304" pitchFamily="18" charset="0"/>
                <a:ea typeface="宋体" panose="02010600030101010101" pitchFamily="2" charset="-122"/>
                <a:sym typeface="+mn-ea"/>
              </a:rPr>
              <a:t>8PSK</a:t>
            </a:r>
            <a:r>
              <a:rPr lang="zh-CN" altLang="en-US" sz="2000" dirty="0">
                <a:latin typeface="Times New Roman" panose="02020603050405020304" pitchFamily="18" charset="0"/>
                <a:ea typeface="宋体" panose="02010600030101010101" pitchFamily="2" charset="-122"/>
                <a:sym typeface="+mn-ea"/>
              </a:rPr>
              <a:t>信号的单边功率谱。可以看出，</a:t>
            </a:r>
            <a:r>
              <a:rPr lang="en-US" altLang="zh-CN" sz="2000" dirty="0">
                <a:latin typeface="Times New Roman" panose="02020603050405020304" pitchFamily="18" charset="0"/>
                <a:ea typeface="宋体" panose="02010600030101010101" pitchFamily="2" charset="-122"/>
                <a:sym typeface="+mn-ea"/>
              </a:rPr>
              <a:t>M</a:t>
            </a:r>
            <a:r>
              <a:rPr lang="zh-CN" altLang="en-US" sz="2000" dirty="0">
                <a:latin typeface="Times New Roman" panose="02020603050405020304" pitchFamily="18" charset="0"/>
                <a:ea typeface="宋体" panose="02010600030101010101" pitchFamily="2" charset="-122"/>
                <a:sym typeface="+mn-ea"/>
              </a:rPr>
              <a:t>越大，功率谱主瓣越窄， 从而频带利用率越高。 </a:t>
            </a:r>
            <a:endParaRPr lang="zh-CN" altLang="en-US" sz="2000"/>
          </a:p>
        </p:txBody>
      </p:sp>
      <p:graphicFrame>
        <p:nvGraphicFramePr>
          <p:cNvPr id="154629" name="对象 154628"/>
          <p:cNvGraphicFramePr/>
          <p:nvPr/>
        </p:nvGraphicFramePr>
        <p:xfrm>
          <a:off x="1755775" y="2893695"/>
          <a:ext cx="5786120" cy="3983990"/>
        </p:xfrm>
        <a:graphic>
          <a:graphicData uri="http://schemas.openxmlformats.org/presentationml/2006/ole">
            <mc:AlternateContent xmlns:mc="http://schemas.openxmlformats.org/markup-compatibility/2006">
              <mc:Choice xmlns:v="urn:schemas-microsoft-com:vml" Requires="v">
                <p:oleObj spid="_x0000_s3178" name="" r:id="rId1" imgW="3848100" imgH="2651760" progId="Visio.Drawing.4">
                  <p:embed/>
                </p:oleObj>
              </mc:Choice>
              <mc:Fallback>
                <p:oleObj name="" r:id="rId1" imgW="3848100" imgH="2651760" progId="Visio.Drawing.4">
                  <p:embed/>
                  <p:pic>
                    <p:nvPicPr>
                      <p:cNvPr id="0" name="图片 3177"/>
                      <p:cNvPicPr/>
                      <p:nvPr/>
                    </p:nvPicPr>
                    <p:blipFill>
                      <a:blip r:embed="rId2"/>
                      <a:stretch>
                        <a:fillRect/>
                      </a:stretch>
                    </p:blipFill>
                    <p:spPr>
                      <a:xfrm>
                        <a:off x="1755775" y="2893695"/>
                        <a:ext cx="5786120" cy="398399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39800" y="709295"/>
            <a:ext cx="7820660" cy="3679190"/>
          </a:xfrm>
          <a:prstGeom prst="rect">
            <a:avLst/>
          </a:prstGeom>
          <a:noFill/>
          <a:ln w="9525">
            <a:noFill/>
          </a:ln>
        </p:spPr>
        <p:txBody>
          <a:bodyPr wrap="square">
            <a:spAutoFit/>
          </a:bodyPr>
          <a:p>
            <a:pPr algn="just">
              <a:lnSpc>
                <a:spcPct val="100000"/>
              </a:lnSpc>
              <a:spcBef>
                <a:spcPct val="50000"/>
              </a:spcBef>
            </a:pPr>
            <a:endParaRPr lang="zh-CN" altLang="en-US" sz="2400" kern="0" dirty="0" smtClean="0">
              <a:cs typeface="+mn-ea"/>
            </a:endParaRPr>
          </a:p>
          <a:p>
            <a:pPr marL="342900" indent="-342900" algn="just">
              <a:lnSpc>
                <a:spcPct val="130000"/>
              </a:lnSpc>
              <a:spcBef>
                <a:spcPct val="50000"/>
              </a:spcBef>
              <a:buClr>
                <a:srgbClr val="333399"/>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 </a:t>
            </a:r>
            <a:r>
              <a:rPr lang="en-US" altLang="zh-CN" sz="2200" b="1" dirty="0">
                <a:latin typeface="Times New Roman" panose="02020603050405020304" pitchFamily="18" charset="0"/>
                <a:ea typeface="宋体" panose="02010600030101010101" pitchFamily="2" charset="-122"/>
                <a:sym typeface="+mn-ea"/>
              </a:rPr>
              <a:t>4PSK</a:t>
            </a:r>
            <a:r>
              <a:rPr lang="zh-CN" altLang="en-US" sz="2200" b="1" dirty="0">
                <a:latin typeface="Times New Roman" panose="02020603050405020304" pitchFamily="18" charset="0"/>
                <a:ea typeface="宋体" panose="02010600030101010101" pitchFamily="2" charset="-122"/>
                <a:sym typeface="+mn-ea"/>
              </a:rPr>
              <a:t>（</a:t>
            </a:r>
            <a:r>
              <a:rPr lang="en-US" altLang="zh-CN" sz="2200" b="1" dirty="0">
                <a:latin typeface="Times New Roman" panose="02020603050405020304" pitchFamily="18" charset="0"/>
                <a:ea typeface="宋体" panose="02010600030101010101" pitchFamily="2" charset="-122"/>
                <a:sym typeface="+mn-ea"/>
              </a:rPr>
              <a:t>QPSK</a:t>
            </a:r>
            <a:r>
              <a:rPr lang="zh-CN" altLang="en-US" sz="2200" b="1" dirty="0">
                <a:latin typeface="Times New Roman" panose="02020603050405020304" pitchFamily="18" charset="0"/>
                <a:ea typeface="宋体" panose="02010600030101010101" pitchFamily="2" charset="-122"/>
                <a:sym typeface="+mn-ea"/>
              </a:rPr>
              <a:t>）</a:t>
            </a:r>
            <a:r>
              <a:rPr lang="zh-CN" altLang="en-US" sz="2200" b="1" dirty="0">
                <a:latin typeface="Times New Roman" panose="02020603050405020304" pitchFamily="18" charset="0"/>
                <a:ea typeface="宋体" panose="02010600030101010101" pitchFamily="2" charset="-122"/>
                <a:sym typeface="+mn-ea"/>
              </a:rPr>
              <a:t>信号的产生与解调</a:t>
            </a:r>
            <a:endParaRPr lang="zh-CN" altLang="en-US" sz="2200" b="1" dirty="0">
              <a:latin typeface="Times New Roman" panose="02020603050405020304" pitchFamily="18" charset="0"/>
              <a:ea typeface="宋体" panose="02010600030101010101" pitchFamily="2" charset="-122"/>
            </a:endParaRPr>
          </a:p>
          <a:p>
            <a:pPr indent="0" algn="just">
              <a:lnSpc>
                <a:spcPct val="130000"/>
              </a:lnSpc>
              <a:spcBef>
                <a:spcPct val="50000"/>
              </a:spcBef>
              <a:buFont typeface="Arial" panose="020B0604020202020204" pitchFamily="34" charset="0"/>
              <a:buNone/>
            </a:pPr>
            <a:r>
              <a:rPr lang="en-US" altLang="zh-CN" sz="2200" kern="0" dirty="0" smtClean="0">
                <a:latin typeface="+mn-ea"/>
                <a:cs typeface="+mn-ea"/>
                <a:sym typeface="+mn-ea"/>
              </a:rPr>
              <a:t>    </a:t>
            </a:r>
            <a:r>
              <a:rPr lang="zh-CN" altLang="en-US" sz="2000" dirty="0">
                <a:latin typeface="Times New Roman" panose="02020603050405020304" pitchFamily="18" charset="0"/>
                <a:ea typeface="宋体" panose="02010600030101010101" pitchFamily="2" charset="-122"/>
                <a:sym typeface="+mn-ea"/>
              </a:rPr>
              <a:t>在</a:t>
            </a:r>
            <a:r>
              <a:rPr lang="en-US" altLang="zh-CN" sz="2000" dirty="0">
                <a:latin typeface="Times New Roman" panose="02020603050405020304" pitchFamily="18" charset="0"/>
                <a:ea typeface="宋体" panose="02010600030101010101" pitchFamily="2" charset="-122"/>
                <a:sym typeface="+mn-ea"/>
              </a:rPr>
              <a:t>M</a:t>
            </a:r>
            <a:r>
              <a:rPr lang="zh-CN" altLang="en-US" sz="2000" dirty="0">
                <a:latin typeface="Times New Roman" panose="02020603050405020304" pitchFamily="18" charset="0"/>
                <a:ea typeface="宋体" panose="02010600030101010101" pitchFamily="2" charset="-122"/>
                <a:sym typeface="+mn-ea"/>
              </a:rPr>
              <a:t>进制数字相位调制中，四进制绝对移相键控</a:t>
            </a:r>
            <a:r>
              <a:rPr lang="en-US" altLang="zh-CN" sz="2000" dirty="0">
                <a:latin typeface="Times New Roman" panose="02020603050405020304" pitchFamily="18" charset="0"/>
                <a:ea typeface="宋体" panose="02010600030101010101" pitchFamily="2" charset="-122"/>
                <a:sym typeface="+mn-ea"/>
              </a:rPr>
              <a:t>(4PSK)</a:t>
            </a:r>
            <a:r>
              <a:rPr lang="zh-CN" altLang="en-US" sz="2000" dirty="0">
                <a:latin typeface="Times New Roman" panose="02020603050405020304" pitchFamily="18" charset="0"/>
                <a:ea typeface="宋体" panose="02010600030101010101" pitchFamily="2" charset="-122"/>
                <a:sym typeface="+mn-ea"/>
              </a:rPr>
              <a:t>和四进制差分相位键控</a:t>
            </a:r>
            <a:r>
              <a:rPr lang="en-US" altLang="zh-CN" sz="2000" dirty="0">
                <a:latin typeface="Times New Roman" panose="02020603050405020304" pitchFamily="18" charset="0"/>
                <a:ea typeface="宋体" panose="02010600030101010101" pitchFamily="2" charset="-122"/>
                <a:sym typeface="+mn-ea"/>
              </a:rPr>
              <a:t>(4DPSK)</a:t>
            </a:r>
            <a:r>
              <a:rPr lang="zh-CN" altLang="en-US" sz="2000" dirty="0">
                <a:latin typeface="Times New Roman" panose="02020603050405020304" pitchFamily="18" charset="0"/>
                <a:ea typeface="宋体" panose="02010600030101010101" pitchFamily="2" charset="-122"/>
                <a:sym typeface="+mn-ea"/>
              </a:rPr>
              <a:t>两种调制方式应用最为广泛。四进制绝对移相键控利用载波的四种不同相位来表示数字信息。由于每一种载波相位代表两个比特信息，因此每个四进制码元可以用两个二进制码元的组合来表示。两个二进制码元中的前一比特用</a:t>
            </a:r>
            <a:r>
              <a:rPr lang="en-US" altLang="zh-CN" sz="2000" dirty="0">
                <a:latin typeface="Times New Roman" panose="02020603050405020304" pitchFamily="18" charset="0"/>
                <a:ea typeface="宋体" panose="02010600030101010101" pitchFamily="2" charset="-122"/>
                <a:sym typeface="+mn-ea"/>
              </a:rPr>
              <a:t>a</a:t>
            </a:r>
            <a:r>
              <a:rPr lang="zh-CN" altLang="en-US" sz="2000" dirty="0">
                <a:latin typeface="Times New Roman" panose="02020603050405020304" pitchFamily="18" charset="0"/>
                <a:ea typeface="宋体" panose="02010600030101010101" pitchFamily="2" charset="-122"/>
                <a:sym typeface="+mn-ea"/>
              </a:rPr>
              <a:t>表示，后一比特用</a:t>
            </a:r>
            <a:r>
              <a:rPr lang="en-US" altLang="zh-CN" sz="2000" dirty="0">
                <a:latin typeface="Times New Roman" panose="02020603050405020304" pitchFamily="18" charset="0"/>
                <a:ea typeface="宋体" panose="02010600030101010101" pitchFamily="2" charset="-122"/>
                <a:sym typeface="+mn-ea"/>
              </a:rPr>
              <a:t>b</a:t>
            </a:r>
            <a:r>
              <a:rPr lang="zh-CN" altLang="en-US" sz="2000" dirty="0">
                <a:latin typeface="Times New Roman" panose="02020603050405020304" pitchFamily="18" charset="0"/>
                <a:ea typeface="宋体" panose="02010600030101010101" pitchFamily="2" charset="-122"/>
                <a:sym typeface="+mn-ea"/>
              </a:rPr>
              <a:t>表示，则双比特</a:t>
            </a:r>
            <a:r>
              <a:rPr lang="en-US" altLang="zh-CN" sz="2000" err="1">
                <a:latin typeface="Times New Roman" panose="02020603050405020304" pitchFamily="18" charset="0"/>
                <a:ea typeface="宋体" panose="02010600030101010101" pitchFamily="2" charset="-122"/>
                <a:sym typeface="+mn-ea"/>
              </a:rPr>
              <a:t>ab</a:t>
            </a:r>
            <a:r>
              <a:rPr lang="zh-CN" altLang="en-US" sz="2000" dirty="0">
                <a:latin typeface="Times New Roman" panose="02020603050405020304" pitchFamily="18" charset="0"/>
                <a:ea typeface="宋体" panose="02010600030101010101" pitchFamily="2" charset="-122"/>
                <a:sym typeface="+mn-ea"/>
              </a:rPr>
              <a:t>与载波相位的关系如表所示。 </a:t>
            </a:r>
            <a:endParaRPr lang="zh-CN" altLang="en-US" sz="20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46468" name="表格 146467"/>
          <p:cNvGraphicFramePr/>
          <p:nvPr/>
        </p:nvGraphicFramePr>
        <p:xfrm>
          <a:off x="1478280" y="4388485"/>
          <a:ext cx="6477000" cy="2413000"/>
        </p:xfrm>
        <a:graphic>
          <a:graphicData uri="http://schemas.openxmlformats.org/drawingml/2006/table">
            <a:tbl>
              <a:tblPr/>
              <a:tblGrid>
                <a:gridCol w="1619250"/>
                <a:gridCol w="1619250"/>
                <a:gridCol w="1619250"/>
                <a:gridCol w="1619250"/>
              </a:tblGrid>
              <a:tr h="365760">
                <a:tc gridSpan="2">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双比特码元</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载波相位</a:t>
                      </a:r>
                      <a:r>
                        <a:rPr lang="en-US" altLang="zh-CN" sz="1800" dirty="0"/>
                        <a:t>(</a:t>
                      </a:r>
                      <a:r>
                        <a:rPr lang="en-US" altLang="zh-CN" sz="1800"/>
                        <a:t>φ</a:t>
                      </a:r>
                      <a:r>
                        <a:rPr lang="en-US" altLang="zh-CN" sz="1800" baseline="-25000"/>
                        <a:t>n</a:t>
                      </a:r>
                      <a:r>
                        <a:rPr lang="en-US" altLang="zh-CN" sz="1800"/>
                        <a:t> )</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576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a:t>
                      </a:r>
                      <a:endParaRPr lang="en-US" altLang="zh-CN"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b</a:t>
                      </a:r>
                      <a:endParaRPr lang="en-US" altLang="zh-CN"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A</a:t>
                      </a:r>
                      <a:r>
                        <a:rPr lang="zh-CN" altLang="en-US" sz="1800" dirty="0"/>
                        <a:t>方式 </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B</a:t>
                      </a:r>
                      <a:r>
                        <a:rPr lang="zh-CN" altLang="en-US" sz="1800" dirty="0"/>
                        <a:t>方式 </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8148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0</a:t>
                      </a:r>
                      <a:endParaRPr lang="en-US" altLang="zh-CN" sz="1800" dirty="0"/>
                    </a:p>
                    <a:p>
                      <a:pPr marL="0" lvl="0" indent="0" algn="ctr">
                        <a:buNone/>
                      </a:pPr>
                      <a:r>
                        <a:rPr lang="en-US" altLang="zh-CN" sz="1800" dirty="0"/>
                        <a:t>1</a:t>
                      </a:r>
                      <a:endParaRPr lang="en-US" altLang="zh-CN" sz="1800" dirty="0"/>
                    </a:p>
                    <a:p>
                      <a:pPr marL="0" lvl="0" indent="0" algn="ctr">
                        <a:buNone/>
                      </a:pPr>
                      <a:r>
                        <a:rPr lang="en-US" altLang="zh-CN" sz="1800" dirty="0"/>
                        <a:t>1</a:t>
                      </a:r>
                      <a:endParaRPr lang="en-US" altLang="zh-CN" sz="1800" dirty="0"/>
                    </a:p>
                    <a:p>
                      <a:pPr marL="0" lvl="0" indent="0" algn="ctr">
                        <a:buNone/>
                      </a:pPr>
                      <a:r>
                        <a:rPr lang="en-US" altLang="zh-CN" sz="1800" dirty="0"/>
                        <a:t>0</a:t>
                      </a:r>
                      <a:endParaRPr lang="en-US" altLang="zh-CN"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0</a:t>
                      </a:r>
                      <a:endParaRPr lang="en-US" altLang="zh-CN" sz="1800" dirty="0"/>
                    </a:p>
                    <a:p>
                      <a:pPr marL="0" lvl="0" indent="0" algn="ctr">
                        <a:buNone/>
                      </a:pPr>
                      <a:r>
                        <a:rPr lang="en-US" altLang="zh-CN" sz="1800" dirty="0"/>
                        <a:t>0</a:t>
                      </a:r>
                      <a:endParaRPr lang="en-US" altLang="zh-CN" sz="1800" dirty="0"/>
                    </a:p>
                    <a:p>
                      <a:pPr marL="0" lvl="0" indent="0" algn="ctr">
                        <a:buNone/>
                      </a:pPr>
                      <a:r>
                        <a:rPr lang="en-US" altLang="zh-CN" sz="1800" dirty="0"/>
                        <a:t>1</a:t>
                      </a:r>
                      <a:endParaRPr lang="en-US" altLang="zh-CN" sz="1800" dirty="0"/>
                    </a:p>
                    <a:p>
                      <a:pPr marL="0" lvl="0" indent="0" algn="ctr">
                        <a:buNone/>
                      </a:pPr>
                      <a:r>
                        <a:rPr lang="en-US" altLang="zh-CN" sz="1800" dirty="0"/>
                        <a:t>1</a:t>
                      </a:r>
                      <a:endParaRPr lang="en-US" altLang="zh-CN" sz="1800" dirty="0"/>
                    </a:p>
                    <a:p>
                      <a:pPr marL="0" lvl="0" indent="0" algn="ctr">
                        <a:buNone/>
                      </a:pPr>
                      <a:endParaRPr lang="en-US" altLang="zh-CN"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0° </a:t>
                      </a:r>
                      <a:endParaRPr lang="en-US" altLang="zh-CN" sz="1800" dirty="0"/>
                    </a:p>
                    <a:p>
                      <a:pPr marL="0" lvl="0" indent="0" algn="ctr">
                        <a:buNone/>
                      </a:pPr>
                      <a:r>
                        <a:rPr lang="en-US" altLang="zh-CN" sz="1800" dirty="0"/>
                        <a:t>90° </a:t>
                      </a:r>
                      <a:endParaRPr lang="en-US" altLang="zh-CN" sz="1800" dirty="0"/>
                    </a:p>
                    <a:p>
                      <a:pPr marL="0" lvl="0" indent="0" algn="ctr">
                        <a:buNone/>
                      </a:pPr>
                      <a:r>
                        <a:rPr lang="en-US" altLang="zh-CN" sz="1800" dirty="0"/>
                        <a:t>180° </a:t>
                      </a:r>
                      <a:endParaRPr lang="en-US" altLang="zh-CN" sz="1800" dirty="0"/>
                    </a:p>
                    <a:p>
                      <a:pPr marL="0" lvl="0" indent="0" algn="ctr">
                        <a:buNone/>
                      </a:pPr>
                      <a:r>
                        <a:rPr lang="en-US" altLang="zh-CN" sz="1800" dirty="0"/>
                        <a:t>270° </a:t>
                      </a:r>
                      <a:endParaRPr lang="en-US" altLang="zh-CN"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225° </a:t>
                      </a:r>
                      <a:endParaRPr lang="en-US" altLang="zh-CN" sz="1800" dirty="0"/>
                    </a:p>
                    <a:p>
                      <a:pPr marL="0" lvl="0" indent="0" algn="ctr">
                        <a:buNone/>
                      </a:pPr>
                      <a:r>
                        <a:rPr lang="en-US" altLang="zh-CN" sz="1800" dirty="0"/>
                        <a:t>315° </a:t>
                      </a:r>
                      <a:endParaRPr lang="en-US" altLang="zh-CN" sz="1800" dirty="0"/>
                    </a:p>
                    <a:p>
                      <a:pPr marL="0" lvl="0" indent="0" algn="ctr">
                        <a:buNone/>
                      </a:pPr>
                      <a:r>
                        <a:rPr lang="en-US" altLang="zh-CN" sz="1800" dirty="0"/>
                        <a:t>45° </a:t>
                      </a:r>
                      <a:endParaRPr lang="en-US" altLang="zh-CN" sz="1800" dirty="0"/>
                    </a:p>
                    <a:p>
                      <a:pPr marL="0" lvl="0" indent="0" algn="ctr">
                        <a:buNone/>
                      </a:pPr>
                      <a:r>
                        <a:rPr lang="en-US" altLang="zh-CN" sz="1800" dirty="0"/>
                        <a:t>135° </a:t>
                      </a:r>
                      <a:endParaRPr lang="en-US" altLang="zh-CN"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48486" name="对象 148485"/>
          <p:cNvGraphicFramePr/>
          <p:nvPr/>
        </p:nvGraphicFramePr>
        <p:xfrm>
          <a:off x="223838" y="2590642"/>
          <a:ext cx="8763000" cy="2294255"/>
        </p:xfrm>
        <a:graphic>
          <a:graphicData uri="http://schemas.openxmlformats.org/presentationml/2006/ole">
            <mc:AlternateContent xmlns:mc="http://schemas.openxmlformats.org/markup-compatibility/2006">
              <mc:Choice xmlns:v="urn:schemas-microsoft-com:vml" Requires="v">
                <p:oleObj spid="_x0000_s3183" name="" r:id="rId1" imgW="3360420" imgH="876300" progId="Visio.Drawing.4">
                  <p:embed/>
                </p:oleObj>
              </mc:Choice>
              <mc:Fallback>
                <p:oleObj name="" r:id="rId1" imgW="3360420" imgH="876300" progId="Visio.Drawing.4">
                  <p:embed/>
                  <p:pic>
                    <p:nvPicPr>
                      <p:cNvPr id="0" name="图片 3182"/>
                      <p:cNvPicPr/>
                      <p:nvPr/>
                    </p:nvPicPr>
                    <p:blipFill>
                      <a:blip r:embed="rId2"/>
                      <a:stretch>
                        <a:fillRect/>
                      </a:stretch>
                    </p:blipFill>
                    <p:spPr>
                      <a:xfrm>
                        <a:off x="223838" y="2590642"/>
                        <a:ext cx="8763000" cy="2294255"/>
                      </a:xfrm>
                      <a:prstGeom prst="rect">
                        <a:avLst/>
                      </a:prstGeom>
                      <a:noFill/>
                      <a:ln w="38100">
                        <a:noFill/>
                        <a:miter/>
                      </a:ln>
                    </p:spPr>
                  </p:pic>
                </p:oleObj>
              </mc:Fallback>
            </mc:AlternateContent>
          </a:graphicData>
        </a:graphic>
      </p:graphicFrame>
      <p:sp>
        <p:nvSpPr>
          <p:cNvPr id="148484" name="文本框 148483"/>
          <p:cNvSpPr txBox="1"/>
          <p:nvPr/>
        </p:nvSpPr>
        <p:spPr>
          <a:xfrm>
            <a:off x="1864995" y="5074920"/>
            <a:ext cx="5638800" cy="398780"/>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ea typeface="宋体" panose="02010600030101010101" pitchFamily="2" charset="-122"/>
              </a:rPr>
              <a:t>相位选择法产生</a:t>
            </a:r>
            <a:r>
              <a:rPr lang="en-US" altLang="zh-CN" sz="2000" dirty="0">
                <a:latin typeface="Times New Roman" panose="02020603050405020304" pitchFamily="18" charset="0"/>
                <a:ea typeface="宋体" panose="02010600030101010101" pitchFamily="2" charset="-122"/>
              </a:rPr>
              <a:t>4PSK</a:t>
            </a:r>
            <a:r>
              <a:rPr lang="zh-CN" altLang="en-US" sz="2000" dirty="0">
                <a:latin typeface="Times New Roman" panose="02020603050405020304" pitchFamily="18" charset="0"/>
                <a:ea typeface="宋体" panose="02010600030101010101" pitchFamily="2" charset="-122"/>
              </a:rPr>
              <a:t>信号原理图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0533" name="对象 150532"/>
          <p:cNvGraphicFramePr/>
          <p:nvPr/>
        </p:nvGraphicFramePr>
        <p:xfrm>
          <a:off x="1502410" y="1333500"/>
          <a:ext cx="5943600" cy="4398963"/>
        </p:xfrm>
        <a:graphic>
          <a:graphicData uri="http://schemas.openxmlformats.org/presentationml/2006/ole">
            <mc:AlternateContent xmlns:mc="http://schemas.openxmlformats.org/markup-compatibility/2006">
              <mc:Choice xmlns:v="urn:schemas-microsoft-com:vml" Requires="v">
                <p:oleObj spid="_x0000_s3182" name="" r:id="rId1" imgW="2225040" imgH="1645920" progId="Visio.Drawing.4">
                  <p:embed/>
                </p:oleObj>
              </mc:Choice>
              <mc:Fallback>
                <p:oleObj name="" r:id="rId1" imgW="2225040" imgH="1645920" progId="Visio.Drawing.4">
                  <p:embed/>
                  <p:pic>
                    <p:nvPicPr>
                      <p:cNvPr id="0" name="图片 3181"/>
                      <p:cNvPicPr/>
                      <p:nvPr/>
                    </p:nvPicPr>
                    <p:blipFill>
                      <a:blip r:embed="rId2"/>
                      <a:stretch>
                        <a:fillRect/>
                      </a:stretch>
                    </p:blipFill>
                    <p:spPr>
                      <a:xfrm>
                        <a:off x="1502410" y="1333500"/>
                        <a:ext cx="5943600" cy="4398963"/>
                      </a:xfrm>
                      <a:prstGeom prst="rect">
                        <a:avLst/>
                      </a:prstGeom>
                      <a:noFill/>
                      <a:ln w="38100">
                        <a:noFill/>
                        <a:miter/>
                      </a:ln>
                    </p:spPr>
                  </p:pic>
                </p:oleObj>
              </mc:Fallback>
            </mc:AlternateContent>
          </a:graphicData>
        </a:graphic>
      </p:graphicFrame>
      <p:sp>
        <p:nvSpPr>
          <p:cNvPr id="150532" name="文本框 150531"/>
          <p:cNvSpPr txBox="1"/>
          <p:nvPr/>
        </p:nvSpPr>
        <p:spPr>
          <a:xfrm>
            <a:off x="3710305" y="5908040"/>
            <a:ext cx="2296795" cy="398780"/>
          </a:xfrm>
          <a:prstGeom prst="rect">
            <a:avLst/>
          </a:prstGeom>
          <a:noFill/>
          <a:ln w="9525">
            <a:noFill/>
          </a:ln>
        </p:spPr>
        <p:txBody>
          <a:bodyPr wrap="square">
            <a:spAutoFit/>
          </a:bodyPr>
          <a:p>
            <a:pPr algn="just">
              <a:spcBef>
                <a:spcPct val="50000"/>
              </a:spcBef>
            </a:pPr>
            <a:r>
              <a:rPr lang="en-US" altLang="zh-CN" sz="2000" dirty="0">
                <a:latin typeface="Times New Roman" panose="02020603050405020304" pitchFamily="18" charset="0"/>
                <a:ea typeface="宋体" panose="02010600030101010101" pitchFamily="2" charset="-122"/>
              </a:rPr>
              <a:t>4PSK</a:t>
            </a:r>
            <a:r>
              <a:rPr lang="zh-CN" altLang="en-US" sz="2000" dirty="0">
                <a:latin typeface="Times New Roman" panose="02020603050405020304" pitchFamily="18" charset="0"/>
                <a:ea typeface="宋体" panose="02010600030101010101" pitchFamily="2" charset="-122"/>
              </a:rPr>
              <a:t>正交调制器</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1557" name="对象 151556"/>
          <p:cNvGraphicFramePr/>
          <p:nvPr/>
        </p:nvGraphicFramePr>
        <p:xfrm>
          <a:off x="1294130" y="1586230"/>
          <a:ext cx="7028180" cy="3873500"/>
        </p:xfrm>
        <a:graphic>
          <a:graphicData uri="http://schemas.openxmlformats.org/presentationml/2006/ole">
            <mc:AlternateContent xmlns:mc="http://schemas.openxmlformats.org/markup-compatibility/2006">
              <mc:Choice xmlns:v="urn:schemas-microsoft-com:vml" Requires="v">
                <p:oleObj spid="_x0000_s3184" name="" r:id="rId1" imgW="3055620" imgH="1645920" progId="Visio.Drawing.4">
                  <p:embed/>
                </p:oleObj>
              </mc:Choice>
              <mc:Fallback>
                <p:oleObj name="" r:id="rId1" imgW="3055620" imgH="1645920" progId="Visio.Drawing.4">
                  <p:embed/>
                  <p:pic>
                    <p:nvPicPr>
                      <p:cNvPr id="0" name="图片 3183"/>
                      <p:cNvPicPr/>
                      <p:nvPr/>
                    </p:nvPicPr>
                    <p:blipFill>
                      <a:blip r:embed="rId2"/>
                      <a:stretch>
                        <a:fillRect/>
                      </a:stretch>
                    </p:blipFill>
                    <p:spPr>
                      <a:xfrm>
                        <a:off x="1294130" y="1586230"/>
                        <a:ext cx="7028180" cy="3873500"/>
                      </a:xfrm>
                      <a:prstGeom prst="rect">
                        <a:avLst/>
                      </a:prstGeom>
                      <a:noFill/>
                      <a:ln w="38100">
                        <a:noFill/>
                        <a:miter/>
                      </a:ln>
                    </p:spPr>
                  </p:pic>
                </p:oleObj>
              </mc:Fallback>
            </mc:AlternateContent>
          </a:graphicData>
        </a:graphic>
      </p:graphicFrame>
      <p:sp>
        <p:nvSpPr>
          <p:cNvPr id="151556" name="文本框 151555"/>
          <p:cNvSpPr txBox="1"/>
          <p:nvPr/>
        </p:nvSpPr>
        <p:spPr>
          <a:xfrm>
            <a:off x="3134360" y="5642610"/>
            <a:ext cx="3162300" cy="398780"/>
          </a:xfrm>
          <a:prstGeom prst="rect">
            <a:avLst/>
          </a:prstGeom>
          <a:noFill/>
          <a:ln w="9525">
            <a:noFill/>
          </a:ln>
        </p:spPr>
        <p:txBody>
          <a:bodyPr wrap="square">
            <a:spAutoFit/>
          </a:bodyPr>
          <a:p>
            <a:pPr>
              <a:spcBef>
                <a:spcPct val="50000"/>
              </a:spcBef>
            </a:pPr>
            <a:r>
              <a:rPr lang="en-US" altLang="zh-CN" sz="2000" dirty="0">
                <a:latin typeface="Times New Roman" panose="02020603050405020304" pitchFamily="18" charset="0"/>
                <a:ea typeface="宋体" panose="02010600030101010101" pitchFamily="2" charset="-122"/>
              </a:rPr>
              <a:t>4PSK</a:t>
            </a:r>
            <a:r>
              <a:rPr lang="zh-CN" altLang="en-US" sz="2000" dirty="0">
                <a:latin typeface="Times New Roman" panose="02020603050405020304" pitchFamily="18" charset="0"/>
                <a:ea typeface="宋体" panose="02010600030101010101" pitchFamily="2" charset="-122"/>
              </a:rPr>
              <a:t>信号相干解调原理图 </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39800" y="709295"/>
            <a:ext cx="7820660" cy="2534285"/>
          </a:xfrm>
          <a:prstGeom prst="rect">
            <a:avLst/>
          </a:prstGeom>
          <a:noFill/>
          <a:ln w="9525">
            <a:noFill/>
          </a:ln>
        </p:spPr>
        <p:txBody>
          <a:bodyPr wrap="square">
            <a:spAutoFit/>
          </a:bodyPr>
          <a:p>
            <a:pPr algn="just">
              <a:lnSpc>
                <a:spcPct val="100000"/>
              </a:lnSpc>
              <a:spcBef>
                <a:spcPct val="50000"/>
              </a:spcBef>
            </a:pPr>
            <a:endParaRPr lang="zh-CN" altLang="en-US" sz="2400" kern="0" dirty="0" smtClean="0">
              <a:cs typeface="+mn-ea"/>
            </a:endParaRPr>
          </a:p>
          <a:p>
            <a:pPr indent="0" algn="just">
              <a:lnSpc>
                <a:spcPct val="130000"/>
              </a:lnSpc>
              <a:spcBef>
                <a:spcPct val="50000"/>
              </a:spcBef>
              <a:buClr>
                <a:srgbClr val="333399"/>
              </a:buClr>
              <a:buSzPct val="50000"/>
              <a:buFont typeface="Wingdings" panose="05000000000000000000" charset="0"/>
              <a:buNone/>
            </a:pPr>
            <a:r>
              <a:rPr lang="en-US" altLang="zh-CN" sz="2200" b="1" dirty="0">
                <a:latin typeface="Times New Roman" panose="02020603050405020304" pitchFamily="18" charset="0"/>
                <a:ea typeface="宋体" panose="02010600030101010101" pitchFamily="2" charset="-122"/>
                <a:sym typeface="+mn-ea"/>
              </a:rPr>
              <a:t> </a:t>
            </a:r>
            <a:r>
              <a:rPr lang="en-US" altLang="zh-CN" sz="2400" b="1" dirty="0">
                <a:latin typeface="Times New Roman" panose="02020603050405020304" pitchFamily="18" charset="0"/>
                <a:ea typeface="宋体" panose="02010600030101010101" pitchFamily="2" charset="-122"/>
                <a:sym typeface="+mn-ea"/>
              </a:rPr>
              <a:t>3</a:t>
            </a:r>
            <a:r>
              <a:rPr lang="zh-CN" altLang="en-US" sz="2400" b="1" dirty="0">
                <a:latin typeface="Times New Roman" panose="02020603050405020304" pitchFamily="18" charset="0"/>
                <a:ea typeface="宋体" panose="02010600030101010101" pitchFamily="2" charset="-122"/>
                <a:sym typeface="+mn-ea"/>
              </a:rPr>
              <a:t>、 </a:t>
            </a:r>
            <a:r>
              <a:rPr lang="en-US" altLang="zh-CN" sz="2400" b="1" dirty="0">
                <a:latin typeface="Times New Roman" panose="02020603050405020304" pitchFamily="18" charset="0"/>
                <a:ea typeface="宋体" panose="02010600030101010101" pitchFamily="2" charset="-122"/>
                <a:sym typeface="+mn-ea"/>
              </a:rPr>
              <a:t>4DPSK</a:t>
            </a:r>
            <a:r>
              <a:rPr lang="zh-CN" altLang="en-US" sz="2400" b="1" dirty="0">
                <a:latin typeface="Times New Roman" panose="02020603050405020304" pitchFamily="18" charset="0"/>
                <a:ea typeface="宋体" panose="02010600030101010101" pitchFamily="2" charset="-122"/>
                <a:sym typeface="+mn-ea"/>
              </a:rPr>
              <a:t>信号的产生与解调</a:t>
            </a:r>
            <a:endParaRPr lang="zh-CN" altLang="en-US" sz="2400" b="1" dirty="0">
              <a:latin typeface="Times New Roman" panose="02020603050405020304" pitchFamily="18" charset="0"/>
              <a:ea typeface="宋体" panose="02010600030101010101" pitchFamily="2" charset="-122"/>
            </a:endParaRPr>
          </a:p>
          <a:p>
            <a:pPr indent="0" algn="just">
              <a:lnSpc>
                <a:spcPct val="130000"/>
              </a:lnSpc>
              <a:spcBef>
                <a:spcPct val="50000"/>
              </a:spcBef>
              <a:buFont typeface="Arial" panose="020B0604020202020204" pitchFamily="34" charset="0"/>
              <a:buNone/>
            </a:pPr>
            <a:r>
              <a:rPr lang="en-US" altLang="zh-CN" sz="2200" kern="0" dirty="0" smtClean="0">
                <a:latin typeface="+mn-ea"/>
                <a:cs typeface="+mn-ea"/>
                <a:sym typeface="+mn-ea"/>
              </a:rPr>
              <a:t>    </a:t>
            </a:r>
            <a:r>
              <a:rPr lang="en-US" altLang="zh-CN" sz="2000" dirty="0">
                <a:latin typeface="Times New Roman" panose="02020603050405020304" pitchFamily="18" charset="0"/>
                <a:ea typeface="宋体" panose="02010600030101010101" pitchFamily="2" charset="-122"/>
                <a:sym typeface="+mn-ea"/>
              </a:rPr>
              <a:t>4DPSK</a:t>
            </a:r>
            <a:r>
              <a:rPr lang="zh-CN" altLang="en-US" sz="2000" dirty="0">
                <a:latin typeface="Times New Roman" panose="02020603050405020304" pitchFamily="18" charset="0"/>
                <a:ea typeface="宋体" panose="02010600030101010101" pitchFamily="2" charset="-122"/>
                <a:sym typeface="+mn-ea"/>
              </a:rPr>
              <a:t>信号是利用前后码元之间的相对相位变化来表示数字信息。若以前一双比特码元相位作为参考，</a:t>
            </a:r>
            <a:r>
              <a:rPr lang="en-US" altLang="zh-CN" sz="2000" dirty="0">
                <a:latin typeface="Times New Roman" panose="02020603050405020304" pitchFamily="18" charset="0"/>
                <a:ea typeface="宋体" panose="02010600030101010101" pitchFamily="2" charset="-122"/>
                <a:sym typeface="+mn-ea"/>
              </a:rPr>
              <a:t>Δφ</a:t>
            </a:r>
            <a:r>
              <a:rPr lang="en-US" altLang="zh-CN" sz="2000" baseline="-25000" dirty="0">
                <a:latin typeface="Times New Roman" panose="02020603050405020304" pitchFamily="18" charset="0"/>
                <a:ea typeface="宋体" panose="02010600030101010101" pitchFamily="2" charset="-122"/>
                <a:sym typeface="+mn-ea"/>
              </a:rPr>
              <a:t>n</a:t>
            </a:r>
            <a:r>
              <a:rPr lang="zh-CN" altLang="en-US" sz="2000" dirty="0">
                <a:latin typeface="Times New Roman" panose="02020603050405020304" pitchFamily="18" charset="0"/>
                <a:ea typeface="宋体" panose="02010600030101010101" pitchFamily="2" charset="-122"/>
                <a:sym typeface="+mn-ea"/>
              </a:rPr>
              <a:t>为当前双比特码元与前一双比特码元初相差，则信息编码与载波相位变化关系如表所示。 </a:t>
            </a:r>
            <a:endParaRPr lang="zh-CN" altLang="en-US" sz="20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5681" name="表格 155680"/>
          <p:cNvGraphicFramePr/>
          <p:nvPr/>
        </p:nvGraphicFramePr>
        <p:xfrm>
          <a:off x="1031240" y="3317875"/>
          <a:ext cx="7315200" cy="2741613"/>
        </p:xfrm>
        <a:graphic>
          <a:graphicData uri="http://schemas.openxmlformats.org/drawingml/2006/table">
            <a:tbl>
              <a:tblPr/>
              <a:tblGrid>
                <a:gridCol w="1828800"/>
                <a:gridCol w="1828800"/>
                <a:gridCol w="3657600"/>
              </a:tblGrid>
              <a:tr h="450850">
                <a:tc gridSpan="2">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双比特码元</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载波相位变化</a:t>
                      </a:r>
                      <a:r>
                        <a:rPr lang="en-US" altLang="zh-CN" sz="2000" dirty="0"/>
                        <a:t>(</a:t>
                      </a:r>
                      <a:r>
                        <a:rPr lang="en-US" altLang="zh-CN" sz="2000" dirty="0">
                          <a:sym typeface="+mn-ea"/>
                        </a:rPr>
                        <a:t>Δ</a:t>
                      </a:r>
                      <a:r>
                        <a:rPr lang="en-US" altLang="zh-CN" sz="2000"/>
                        <a:t>φ</a:t>
                      </a:r>
                      <a:r>
                        <a:rPr lang="en-US" altLang="zh-CN" sz="2000" baseline="-25000"/>
                        <a:t>n</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a:noFill/>
                    </a:lnB>
                    <a:lnTlToBr>
                      <a:noFill/>
                    </a:lnTlToBr>
                    <a:lnBlToTr>
                      <a:noFill/>
                    </a:lnBlToTr>
                    <a:noFill/>
                  </a:tcPr>
                </a:tc>
              </a:tr>
              <a:tr h="434975">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a</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a:t>b</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r>
              <a:tr h="1855788">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dirty="0"/>
                        <a:t>0</a:t>
                      </a:r>
                      <a:endParaRPr lang="en-US" altLang="zh-CN" sz="2000" dirty="0"/>
                    </a:p>
                    <a:p>
                      <a:pPr marL="0" lvl="0" indent="0" algn="ctr">
                        <a:buNone/>
                      </a:pPr>
                      <a:r>
                        <a:rPr lang="zh-CN" altLang="en-US" sz="2000" dirty="0"/>
                        <a:t>０</a:t>
                      </a:r>
                      <a:endParaRPr lang="zh-CN" altLang="en-US" sz="2000" dirty="0"/>
                    </a:p>
                    <a:p>
                      <a:pPr marL="0" lvl="0" indent="0" algn="ctr">
                        <a:buNone/>
                      </a:pPr>
                      <a:r>
                        <a:rPr lang="en-US" altLang="zh-CN" sz="2000" dirty="0"/>
                        <a:t>1</a:t>
                      </a:r>
                      <a:endParaRPr lang="en-US" altLang="zh-CN" sz="2000" dirty="0"/>
                    </a:p>
                    <a:p>
                      <a:pPr marL="0" lvl="0" indent="0" algn="ctr">
                        <a:buNone/>
                      </a:pPr>
                      <a:r>
                        <a:rPr lang="zh-CN" altLang="en-US" sz="2000" dirty="0"/>
                        <a:t>１</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dirty="0"/>
                        <a:t>0</a:t>
                      </a:r>
                      <a:endParaRPr lang="en-US" altLang="zh-CN" sz="2000" dirty="0"/>
                    </a:p>
                    <a:p>
                      <a:pPr marL="0" lvl="0" indent="0" algn="ctr">
                        <a:buNone/>
                      </a:pPr>
                      <a:r>
                        <a:rPr lang="zh-CN" altLang="en-US" sz="2000" dirty="0"/>
                        <a:t>１</a:t>
                      </a:r>
                      <a:endParaRPr lang="zh-CN" altLang="en-US" sz="2000" dirty="0"/>
                    </a:p>
                    <a:p>
                      <a:pPr marL="0" lvl="0" indent="0" algn="ctr">
                        <a:buNone/>
                      </a:pPr>
                      <a:r>
                        <a:rPr lang="en-US" altLang="zh-CN" sz="2000" dirty="0"/>
                        <a:t>1</a:t>
                      </a:r>
                      <a:endParaRPr lang="en-US" altLang="zh-CN" sz="2000" dirty="0"/>
                    </a:p>
                    <a:p>
                      <a:pPr marL="0" lvl="0" indent="0" algn="ctr">
                        <a:buNone/>
                      </a:pPr>
                      <a:r>
                        <a:rPr lang="zh-CN" altLang="en-US" sz="2000" dirty="0"/>
                        <a:t>０</a:t>
                      </a:r>
                      <a:endParaRPr lang="zh-CN" altLang="en-US" sz="2000" dirty="0"/>
                    </a:p>
                    <a:p>
                      <a:pPr marL="0" lvl="0" indent="0" algn="ctr">
                        <a:buNone/>
                      </a:pP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０</a:t>
                      </a:r>
                      <a:r>
                        <a:rPr lang="en-US" altLang="zh-CN" sz="2000" dirty="0"/>
                        <a:t>° </a:t>
                      </a:r>
                      <a:endParaRPr lang="en-US" altLang="zh-CN" sz="2000" dirty="0"/>
                    </a:p>
                    <a:p>
                      <a:pPr marL="0" lvl="0" indent="0" algn="ctr">
                        <a:buNone/>
                      </a:pPr>
                      <a:r>
                        <a:rPr lang="zh-CN" altLang="en-US" sz="2000" dirty="0"/>
                        <a:t>９０</a:t>
                      </a:r>
                      <a:r>
                        <a:rPr lang="en-US" altLang="zh-CN" sz="2000" dirty="0"/>
                        <a:t>° </a:t>
                      </a:r>
                      <a:endParaRPr lang="en-US" altLang="zh-CN" sz="2000" dirty="0"/>
                    </a:p>
                    <a:p>
                      <a:pPr marL="0" lvl="0" indent="0" algn="ctr">
                        <a:buNone/>
                      </a:pPr>
                      <a:r>
                        <a:rPr lang="zh-CN" altLang="en-US" sz="2000" dirty="0"/>
                        <a:t>１８０</a:t>
                      </a:r>
                      <a:r>
                        <a:rPr lang="en-US" altLang="zh-CN" sz="2000" dirty="0"/>
                        <a:t>° </a:t>
                      </a:r>
                      <a:endParaRPr lang="en-US" altLang="zh-CN" sz="2000" dirty="0"/>
                    </a:p>
                    <a:p>
                      <a:pPr marL="0" lvl="0" indent="0" algn="ctr">
                        <a:buNone/>
                      </a:pPr>
                      <a:r>
                        <a:rPr lang="zh-CN" altLang="en-US" sz="2000" dirty="0"/>
                        <a:t>２７０</a:t>
                      </a:r>
                      <a:r>
                        <a:rPr lang="en-US" altLang="zh-CN" sz="2000" dirty="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4" name="灯片编号占位符 6"/>
          <p:cNvSpPr>
            <a:spLocks noGrp="1"/>
          </p:cNvSpPr>
          <p:nvPr>
            <p:ph type="sldNum" sz="quarter" idx="12"/>
          </p:nvPr>
        </p:nvSpPr>
        <p:spPr>
          <a:noFill/>
        </p:spPr>
        <p:txBody>
          <a:bodyPr/>
          <a:lstStyle/>
          <a:p>
            <a:fld id="{FBFB25E5-0A57-45E4-BF0A-42CDB6C72E8F}" type="slidenum">
              <a:rPr lang="en-US" altLang="zh-CN" smtClean="0"/>
            </a:fld>
            <a:endParaRPr lang="en-US" altLang="zh-CN" smtClean="0"/>
          </a:p>
        </p:txBody>
      </p:sp>
      <p:sp>
        <p:nvSpPr>
          <p:cNvPr id="31949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32771" name="Rectangle 3"/>
          <p:cNvSpPr>
            <a:spLocks noGrp="1" noChangeArrowheads="1"/>
          </p:cNvSpPr>
          <p:nvPr>
            <p:ph type="body" sz="half" idx="1"/>
          </p:nvPr>
        </p:nvSpPr>
        <p:spPr>
          <a:xfrm>
            <a:off x="0" y="1223963"/>
            <a:ext cx="9144000" cy="5634037"/>
          </a:xfrm>
        </p:spPr>
        <p:txBody>
          <a:bodyPr/>
          <a:lstStyle/>
          <a:p>
            <a:pPr lvl="3" eaLnBrk="1" hangingPunct="1">
              <a:lnSpc>
                <a:spcPct val="130000"/>
              </a:lnSpc>
              <a:buFont typeface="Wingdings" panose="05000000000000000000" pitchFamily="2" charset="2"/>
              <a:buNone/>
            </a:pPr>
            <a:r>
              <a:rPr lang="zh-CN" altLang="en-US" dirty="0" smtClean="0"/>
              <a:t>由</a:t>
            </a:r>
            <a:r>
              <a:rPr lang="en-US" altLang="zh-CN" dirty="0" smtClean="0"/>
              <a:t>5.2.2</a:t>
            </a:r>
            <a:r>
              <a:rPr lang="zh-CN" altLang="en-US" dirty="0" smtClean="0"/>
              <a:t>节知，随机脉冲序列功率谱的一般表达式为</a:t>
            </a: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130000"/>
              </a:lnSpc>
              <a:buFont typeface="Wingdings" panose="05000000000000000000" pitchFamily="2" charset="2"/>
              <a:buNone/>
            </a:pPr>
            <a:r>
              <a:rPr lang="zh-CN" altLang="en-US" dirty="0" smtClean="0"/>
              <a:t>式中  </a:t>
            </a:r>
            <a:r>
              <a:rPr lang="en-US" altLang="zh-CN" i="1" dirty="0" smtClean="0"/>
              <a:t>T</a:t>
            </a:r>
            <a:r>
              <a:rPr lang="en-US" altLang="zh-CN" i="1" baseline="-25000" dirty="0" smtClean="0"/>
              <a:t>s</a:t>
            </a:r>
            <a:r>
              <a:rPr lang="zh-CN" altLang="en-US" dirty="0" smtClean="0"/>
              <a:t>为码元宽度，</a:t>
            </a:r>
            <a:r>
              <a:rPr lang="en-US" altLang="zh-CN" i="1" dirty="0" smtClean="0"/>
              <a:t>G</a:t>
            </a:r>
            <a:r>
              <a:rPr lang="en-US" altLang="zh-CN" dirty="0" smtClean="0"/>
              <a:t>(</a:t>
            </a:r>
            <a:r>
              <a:rPr lang="en-US" altLang="zh-CN" i="1" dirty="0" smtClean="0"/>
              <a:t>f</a:t>
            </a:r>
            <a:r>
              <a:rPr lang="en-US" altLang="zh-CN" dirty="0" smtClean="0"/>
              <a:t>) </a:t>
            </a:r>
            <a:r>
              <a:rPr lang="zh-CN" altLang="en-US" dirty="0" smtClean="0"/>
              <a:t>－ 单个基带脉冲波形</a:t>
            </a:r>
            <a:r>
              <a:rPr lang="en-US" altLang="zh-CN" i="1" dirty="0" smtClean="0"/>
              <a:t>g</a:t>
            </a:r>
            <a:r>
              <a:rPr lang="en-US" altLang="zh-CN" dirty="0" smtClean="0"/>
              <a:t>(</a:t>
            </a:r>
            <a:r>
              <a:rPr lang="en-US" altLang="zh-CN" i="1" dirty="0" smtClean="0"/>
              <a:t>t</a:t>
            </a:r>
            <a:r>
              <a:rPr lang="en-US" altLang="zh-CN" dirty="0" smtClean="0"/>
              <a:t>)</a:t>
            </a:r>
            <a:r>
              <a:rPr lang="zh-CN" altLang="en-US" dirty="0" smtClean="0"/>
              <a:t>的频谱函数。</a:t>
            </a:r>
            <a:endParaRPr lang="zh-CN" altLang="en-US" dirty="0" smtClean="0"/>
          </a:p>
          <a:p>
            <a:pPr lvl="3">
              <a:lnSpc>
                <a:spcPct val="130000"/>
              </a:lnSpc>
              <a:buNone/>
            </a:pPr>
            <a:r>
              <a:rPr lang="zh-CN" altLang="en-US" dirty="0" smtClean="0"/>
              <a:t>对于二进制单极性随机矩形脉冲序列，根据矩形波形</a:t>
            </a:r>
            <a:r>
              <a:rPr lang="en-US" altLang="zh-CN" i="1" dirty="0" smtClean="0"/>
              <a:t>g</a:t>
            </a:r>
            <a:r>
              <a:rPr lang="en-US" altLang="zh-CN" dirty="0" smtClean="0"/>
              <a:t>(</a:t>
            </a:r>
            <a:r>
              <a:rPr lang="en-US" altLang="zh-CN" i="1" dirty="0" smtClean="0"/>
              <a:t>t</a:t>
            </a:r>
            <a:r>
              <a:rPr lang="en-US" altLang="zh-CN" dirty="0" smtClean="0"/>
              <a:t>)</a:t>
            </a:r>
            <a:r>
              <a:rPr lang="zh-CN" altLang="en-US" dirty="0" smtClean="0"/>
              <a:t>的频谱特点，有</a:t>
            </a: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90000"/>
              </a:lnSpc>
              <a:buFont typeface="Wingdings" panose="05000000000000000000" pitchFamily="2" charset="2"/>
              <a:buNone/>
            </a:pPr>
            <a:r>
              <a:rPr lang="zh-CN" altLang="en-US" dirty="0" smtClean="0"/>
              <a:t>将其代入</a:t>
            </a:r>
            <a:endParaRPr lang="zh-CN" altLang="en-US" dirty="0" smtClean="0"/>
          </a:p>
          <a:p>
            <a:pPr lvl="3" eaLnBrk="1" hangingPunct="1">
              <a:lnSpc>
                <a:spcPct val="90000"/>
              </a:lnSpc>
              <a:buFont typeface="Wingdings" panose="05000000000000000000" pitchFamily="2" charset="2"/>
              <a:buNone/>
            </a:pPr>
            <a:endParaRPr lang="zh-CN" altLang="en-US" dirty="0" smtClean="0"/>
          </a:p>
          <a:p>
            <a:pPr lvl="3" eaLnBrk="1" hangingPunct="1">
              <a:lnSpc>
                <a:spcPct val="90000"/>
              </a:lnSpc>
              <a:buFont typeface="Wingdings" panose="05000000000000000000" pitchFamily="2" charset="2"/>
              <a:buNone/>
            </a:pPr>
            <a:r>
              <a:rPr lang="zh-CN" altLang="en-US" dirty="0" smtClean="0"/>
              <a:t>得到</a:t>
            </a:r>
            <a:endParaRPr lang="zh-CN" altLang="en-US" dirty="0" smtClean="0"/>
          </a:p>
        </p:txBody>
      </p:sp>
      <p:sp>
        <p:nvSpPr>
          <p:cNvPr id="319497" name="Rectangle 5"/>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sp>
        <p:nvSpPr>
          <p:cNvPr id="319498"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19499" name="Rectangle 9"/>
          <p:cNvSpPr>
            <a:spLocks noChangeArrowheads="1"/>
          </p:cNvSpPr>
          <p:nvPr/>
        </p:nvSpPr>
        <p:spPr bwMode="auto">
          <a:xfrm>
            <a:off x="0" y="3290888"/>
            <a:ext cx="9144000" cy="0"/>
          </a:xfrm>
          <a:prstGeom prst="rect">
            <a:avLst/>
          </a:prstGeom>
          <a:noFill/>
          <a:ln w="9525">
            <a:noFill/>
            <a:miter lim="800000"/>
          </a:ln>
        </p:spPr>
        <p:txBody>
          <a:bodyPr wrap="none" anchor="ctr">
            <a:spAutoFit/>
          </a:bodyPr>
          <a:lstStyle/>
          <a:p>
            <a:endParaRPr lang="zh-CN" altLang="en-US"/>
          </a:p>
        </p:txBody>
      </p:sp>
      <p:graphicFrame>
        <p:nvGraphicFramePr>
          <p:cNvPr id="32786" name="Object 18"/>
          <p:cNvGraphicFramePr>
            <a:graphicFrameLocks noGrp="1" noChangeAspect="1"/>
          </p:cNvGraphicFramePr>
          <p:nvPr>
            <p:ph sz="half" idx="2"/>
          </p:nvPr>
        </p:nvGraphicFramePr>
        <p:xfrm>
          <a:off x="2555776" y="4077072"/>
          <a:ext cx="4953000" cy="815975"/>
        </p:xfrm>
        <a:graphic>
          <a:graphicData uri="http://schemas.openxmlformats.org/presentationml/2006/ole">
            <mc:AlternateContent xmlns:mc="http://schemas.openxmlformats.org/markup-compatibility/2006">
              <mc:Choice xmlns:v="urn:schemas-microsoft-com:vml" Requires="v">
                <p:oleObj spid="_x0000_s8193" name="公式" r:id="rId1" imgW="57302400" imgH="9448800" progId="">
                  <p:embed/>
                </p:oleObj>
              </mc:Choice>
              <mc:Fallback>
                <p:oleObj name="公式" r:id="rId1" imgW="57302400" imgH="9448800" progId="">
                  <p:embed/>
                  <p:pic>
                    <p:nvPicPr>
                      <p:cNvPr id="0" name="图片 8192"/>
                      <p:cNvPicPr>
                        <a:picLocks noGrp="1" noChangeAspect="1"/>
                      </p:cNvPicPr>
                      <p:nvPr/>
                    </p:nvPicPr>
                    <p:blipFill>
                      <a:blip r:embed="rId2"/>
                      <a:stretch>
                        <a:fillRect/>
                      </a:stretch>
                    </p:blipFill>
                    <p:spPr>
                      <a:xfrm>
                        <a:off x="2555776" y="4077072"/>
                        <a:ext cx="4953000" cy="815975"/>
                      </a:xfrm>
                      <a:prstGeom prst="rect">
                        <a:avLst/>
                      </a:prstGeom>
                      <a:noFill/>
                      <a:ln w="9525">
                        <a:noFill/>
                      </a:ln>
                    </p:spPr>
                  </p:pic>
                </p:oleObj>
              </mc:Fallback>
            </mc:AlternateContent>
          </a:graphicData>
        </a:graphic>
      </p:graphicFrame>
      <p:graphicFrame>
        <p:nvGraphicFramePr>
          <p:cNvPr id="8234" name="Object 42" descr="ppt/media/image10.wmf"/>
          <p:cNvGraphicFramePr>
            <a:graphicFrameLocks noChangeAspect="1"/>
          </p:cNvGraphicFramePr>
          <p:nvPr/>
        </p:nvGraphicFramePr>
        <p:xfrm>
          <a:off x="2339752" y="1556792"/>
          <a:ext cx="5112568" cy="866537"/>
        </p:xfrm>
        <a:graphic>
          <a:graphicData uri="http://schemas.openxmlformats.org/presentationml/2006/ole">
            <mc:AlternateContent xmlns:mc="http://schemas.openxmlformats.org/markup-compatibility/2006">
              <mc:Choice xmlns:v="urn:schemas-microsoft-com:vml" Requires="v">
                <p:oleObj spid="_x0000_s2" name="公式" r:id="rId3" imgW="71932800" imgH="12192000" progId="">
                  <p:embed/>
                </p:oleObj>
              </mc:Choice>
              <mc:Fallback>
                <p:oleObj name="公式" r:id="rId3" imgW="71932800" imgH="12192000" progId="">
                  <p:embed/>
                  <p:pic>
                    <p:nvPicPr>
                      <p:cNvPr id="0" name="图片 8233" descr="image10"/>
                      <p:cNvPicPr>
                        <a:picLocks noChangeAspect="1"/>
                      </p:cNvPicPr>
                      <p:nvPr/>
                    </p:nvPicPr>
                    <p:blipFill>
                      <a:blip r:embed="rId4"/>
                      <a:stretch>
                        <a:fillRect/>
                      </a:stretch>
                    </p:blipFill>
                    <p:spPr>
                      <a:xfrm>
                        <a:off x="2339752" y="1556792"/>
                        <a:ext cx="5112568" cy="866537"/>
                      </a:xfrm>
                      <a:prstGeom prst="rect">
                        <a:avLst/>
                      </a:prstGeom>
                      <a:noFill/>
                      <a:ln w="9525">
                        <a:noFill/>
                      </a:ln>
                    </p:spPr>
                  </p:pic>
                </p:oleObj>
              </mc:Fallback>
            </mc:AlternateContent>
          </a:graphicData>
        </a:graphic>
      </p:graphicFrame>
      <p:graphicFrame>
        <p:nvGraphicFramePr>
          <p:cNvPr id="8235" name="Object 44" descr="ppt/media/image16.wmf"/>
          <p:cNvGraphicFramePr>
            <a:graphicFrameLocks noChangeAspect="1"/>
          </p:cNvGraphicFramePr>
          <p:nvPr/>
        </p:nvGraphicFramePr>
        <p:xfrm>
          <a:off x="3275856" y="3356992"/>
          <a:ext cx="3511550" cy="750887"/>
        </p:xfrm>
        <a:graphic>
          <a:graphicData uri="http://schemas.openxmlformats.org/presentationml/2006/ole">
            <mc:AlternateContent xmlns:mc="http://schemas.openxmlformats.org/markup-compatibility/2006">
              <mc:Choice xmlns:v="urn:schemas-microsoft-com:vml" Requires="v">
                <p:oleObj spid="_x0000_s3" name="公式" r:id="rId5" imgW="44196000" imgH="9448800" progId="">
                  <p:embed/>
                </p:oleObj>
              </mc:Choice>
              <mc:Fallback>
                <p:oleObj name="公式" r:id="rId5" imgW="44196000" imgH="9448800" progId="">
                  <p:embed/>
                  <p:pic>
                    <p:nvPicPr>
                      <p:cNvPr id="0" name="Object 44" descr="image16"/>
                      <p:cNvPicPr>
                        <a:picLocks noChangeAspect="1"/>
                      </p:cNvPicPr>
                      <p:nvPr/>
                    </p:nvPicPr>
                    <p:blipFill>
                      <a:blip r:embed="rId6"/>
                      <a:stretch>
                        <a:fillRect/>
                      </a:stretch>
                    </p:blipFill>
                    <p:spPr>
                      <a:xfrm>
                        <a:off x="3275856" y="3356992"/>
                        <a:ext cx="3511550" cy="750887"/>
                      </a:xfrm>
                      <a:prstGeom prst="rect">
                        <a:avLst/>
                      </a:prstGeom>
                      <a:noFill/>
                      <a:ln w="9525">
                        <a:noFill/>
                      </a:ln>
                    </p:spPr>
                  </p:pic>
                </p:oleObj>
              </mc:Fallback>
            </mc:AlternateContent>
          </a:graphicData>
        </a:graphic>
      </p:graphicFrame>
      <p:grpSp>
        <p:nvGrpSpPr>
          <p:cNvPr id="17" name="组合 16"/>
          <p:cNvGrpSpPr/>
          <p:nvPr/>
        </p:nvGrpSpPr>
        <p:grpSpPr>
          <a:xfrm>
            <a:off x="1907704" y="4797152"/>
            <a:ext cx="6337300" cy="1854200"/>
            <a:chOff x="1907704" y="4797152"/>
            <a:chExt cx="6337300" cy="1854200"/>
          </a:xfrm>
        </p:grpSpPr>
        <p:graphicFrame>
          <p:nvGraphicFramePr>
            <p:cNvPr id="8237" name="Object 45"/>
            <p:cNvGraphicFramePr>
              <a:graphicFrameLocks noChangeAspect="1"/>
            </p:cNvGraphicFramePr>
            <p:nvPr/>
          </p:nvGraphicFramePr>
          <p:xfrm>
            <a:off x="1907704" y="4797152"/>
            <a:ext cx="6337300" cy="1066800"/>
          </p:xfrm>
          <a:graphic>
            <a:graphicData uri="http://schemas.openxmlformats.org/presentationml/2006/ole">
              <mc:AlternateContent xmlns:mc="http://schemas.openxmlformats.org/markup-compatibility/2006">
                <mc:Choice xmlns:v="urn:schemas-microsoft-com:vml" Requires="v">
                  <p:oleObj spid="_x0000_s4" name="公式" r:id="rId7" imgW="80162400" imgH="13411200" progId="">
                    <p:embed/>
                  </p:oleObj>
                </mc:Choice>
                <mc:Fallback>
                  <p:oleObj name="公式" r:id="rId7" imgW="80162400" imgH="13411200" progId="">
                    <p:embed/>
                    <p:pic>
                      <p:nvPicPr>
                        <p:cNvPr id="0" name="图片 8236"/>
                        <p:cNvPicPr>
                          <a:picLocks noChangeAspect="1"/>
                        </p:cNvPicPr>
                        <p:nvPr/>
                      </p:nvPicPr>
                      <p:blipFill>
                        <a:blip r:embed="rId8"/>
                        <a:stretch>
                          <a:fillRect/>
                        </a:stretch>
                      </p:blipFill>
                      <p:spPr>
                        <a:xfrm>
                          <a:off x="1907704" y="4797152"/>
                          <a:ext cx="6337300" cy="1066800"/>
                        </a:xfrm>
                        <a:prstGeom prst="rect">
                          <a:avLst/>
                        </a:prstGeom>
                        <a:noFill/>
                        <a:ln w="9525">
                          <a:noFill/>
                        </a:ln>
                      </p:spPr>
                    </p:pic>
                  </p:oleObj>
                </mc:Fallback>
              </mc:AlternateContent>
            </a:graphicData>
          </a:graphic>
        </p:graphicFrame>
        <p:graphicFrame>
          <p:nvGraphicFramePr>
            <p:cNvPr id="8238" name="Object 46"/>
            <p:cNvGraphicFramePr>
              <a:graphicFrameLocks noChangeAspect="1"/>
            </p:cNvGraphicFramePr>
            <p:nvPr/>
          </p:nvGraphicFramePr>
          <p:xfrm>
            <a:off x="3304704" y="5876652"/>
            <a:ext cx="3505200" cy="774700"/>
          </p:xfrm>
          <a:graphic>
            <a:graphicData uri="http://schemas.openxmlformats.org/presentationml/2006/ole">
              <mc:AlternateContent xmlns:mc="http://schemas.openxmlformats.org/markup-compatibility/2006">
                <mc:Choice xmlns:v="urn:schemas-microsoft-com:vml" Requires="v">
                  <p:oleObj spid="_x0000_s5" name="公式" r:id="rId9" imgW="42367200" imgH="9448800" progId="">
                    <p:embed/>
                  </p:oleObj>
                </mc:Choice>
                <mc:Fallback>
                  <p:oleObj name="公式" r:id="rId9" imgW="42367200" imgH="9448800" progId="">
                    <p:embed/>
                    <p:pic>
                      <p:nvPicPr>
                        <p:cNvPr id="0" name="图片 8237"/>
                        <p:cNvPicPr>
                          <a:picLocks noChangeAspect="1"/>
                        </p:cNvPicPr>
                        <p:nvPr/>
                      </p:nvPicPr>
                      <p:blipFill>
                        <a:blip r:embed="rId10"/>
                        <a:stretch>
                          <a:fillRect/>
                        </a:stretch>
                      </p:blipFill>
                      <p:spPr>
                        <a:xfrm>
                          <a:off x="3304704" y="5876652"/>
                          <a:ext cx="3505200" cy="77470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1151255" y="1492885"/>
            <a:ext cx="7820660" cy="1522095"/>
          </a:xfrm>
          <a:prstGeom prst="rect">
            <a:avLst/>
          </a:prstGeom>
          <a:noFill/>
          <a:ln w="9525">
            <a:noFill/>
          </a:ln>
        </p:spPr>
        <p:txBody>
          <a:bodyPr wrap="square">
            <a:spAutoFit/>
          </a:bodyPr>
          <a:p>
            <a:pPr algn="just">
              <a:lnSpc>
                <a:spcPct val="150000"/>
              </a:lnSpc>
              <a:spcBef>
                <a:spcPct val="50000"/>
              </a:spcBef>
            </a:pPr>
            <a:r>
              <a:rPr lang="en-US" altLang="zh-CN" sz="2200" kern="0" dirty="0" smtClean="0">
                <a:latin typeface="+mn-ea"/>
                <a:cs typeface="+mn-ea"/>
                <a:sym typeface="+mn-ea"/>
              </a:rPr>
              <a:t>    </a:t>
            </a:r>
            <a:r>
              <a:rPr lang="en-US" altLang="zh-CN" sz="2000" dirty="0">
                <a:latin typeface="Times New Roman" panose="02020603050405020304" pitchFamily="18" charset="0"/>
                <a:ea typeface="宋体" panose="02010600030101010101" pitchFamily="2" charset="-122"/>
                <a:sym typeface="+mn-ea"/>
              </a:rPr>
              <a:t>4DPSK</a:t>
            </a:r>
            <a:r>
              <a:rPr lang="zh-CN" altLang="en-US" sz="2000" dirty="0">
                <a:latin typeface="Times New Roman" panose="02020603050405020304" pitchFamily="18" charset="0"/>
                <a:ea typeface="宋体" panose="02010600030101010101" pitchFamily="2" charset="-122"/>
                <a:sym typeface="+mn-ea"/>
              </a:rPr>
              <a:t>信号产生原理图如图 所示。 图中，串</a:t>
            </a:r>
            <a:r>
              <a:rPr lang="en-US" altLang="zh-CN" sz="2000" dirty="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并变换器将输入的二进制序列分为速率减半的两个并行序列</a:t>
            </a:r>
            <a:r>
              <a:rPr lang="en-US" altLang="zh-CN" sz="2000" dirty="0">
                <a:latin typeface="Times New Roman" panose="02020603050405020304" pitchFamily="18" charset="0"/>
                <a:ea typeface="宋体" panose="02010600030101010101" pitchFamily="2" charset="-122"/>
                <a:sym typeface="+mn-ea"/>
              </a:rPr>
              <a:t>a</a:t>
            </a:r>
            <a:r>
              <a:rPr lang="zh-CN" altLang="en-US" sz="2000" dirty="0">
                <a:latin typeface="Times New Roman" panose="02020603050405020304" pitchFamily="18" charset="0"/>
                <a:ea typeface="宋体" panose="02010600030101010101" pitchFamily="2" charset="-122"/>
                <a:sym typeface="+mn-ea"/>
              </a:rPr>
              <a:t>和</a:t>
            </a:r>
            <a:r>
              <a:rPr lang="en-US" altLang="zh-CN" sz="2000" dirty="0">
                <a:latin typeface="Times New Roman" panose="02020603050405020304" pitchFamily="18" charset="0"/>
                <a:ea typeface="宋体" panose="02010600030101010101" pitchFamily="2" charset="-122"/>
                <a:sym typeface="+mn-ea"/>
              </a:rPr>
              <a:t>b</a:t>
            </a:r>
            <a:r>
              <a:rPr lang="zh-CN" altLang="en-US" sz="2000" dirty="0">
                <a:latin typeface="Times New Roman" panose="02020603050405020304" pitchFamily="18" charset="0"/>
                <a:ea typeface="宋体" panose="02010600030101010101" pitchFamily="2" charset="-122"/>
                <a:sym typeface="+mn-ea"/>
              </a:rPr>
              <a:t>，再通过差分编码器将其编为四进制差分码， 然后用绝对调相的调制方式实现</a:t>
            </a:r>
            <a:r>
              <a:rPr lang="en-US" altLang="zh-CN" sz="2000" dirty="0">
                <a:latin typeface="Times New Roman" panose="02020603050405020304" pitchFamily="18" charset="0"/>
                <a:ea typeface="宋体" panose="02010600030101010101" pitchFamily="2" charset="-122"/>
                <a:sym typeface="+mn-ea"/>
              </a:rPr>
              <a:t>4DPSK</a:t>
            </a:r>
            <a:r>
              <a:rPr lang="zh-CN" altLang="en-US" sz="2000" dirty="0">
                <a:latin typeface="Times New Roman" panose="02020603050405020304" pitchFamily="18" charset="0"/>
                <a:ea typeface="宋体" panose="02010600030101010101" pitchFamily="2" charset="-122"/>
                <a:sym typeface="+mn-ea"/>
              </a:rPr>
              <a:t>信号。</a:t>
            </a:r>
            <a:endParaRPr lang="zh-CN" altLang="en-US" sz="20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6677" name="对象 156676"/>
          <p:cNvGraphicFramePr/>
          <p:nvPr/>
        </p:nvGraphicFramePr>
        <p:xfrm>
          <a:off x="1718310" y="2832735"/>
          <a:ext cx="6208713" cy="3486150"/>
        </p:xfrm>
        <a:graphic>
          <a:graphicData uri="http://schemas.openxmlformats.org/presentationml/2006/ole">
            <mc:AlternateContent xmlns:mc="http://schemas.openxmlformats.org/markup-compatibility/2006">
              <mc:Choice xmlns:v="urn:schemas-microsoft-com:vml" Requires="v">
                <p:oleObj spid="_x0000_s3189" name="" r:id="rId1" imgW="3268980" imgH="1836420" progId="Visio.Drawing.4">
                  <p:embed/>
                </p:oleObj>
              </mc:Choice>
              <mc:Fallback>
                <p:oleObj name="" r:id="rId1" imgW="3268980" imgH="1836420" progId="Visio.Drawing.4">
                  <p:embed/>
                  <p:pic>
                    <p:nvPicPr>
                      <p:cNvPr id="0" name="图片 3188"/>
                      <p:cNvPicPr/>
                      <p:nvPr/>
                    </p:nvPicPr>
                    <p:blipFill>
                      <a:blip r:embed="rId2"/>
                      <a:stretch>
                        <a:fillRect/>
                      </a:stretch>
                    </p:blipFill>
                    <p:spPr>
                      <a:xfrm>
                        <a:off x="1718310" y="2832735"/>
                        <a:ext cx="6208713" cy="3486150"/>
                      </a:xfrm>
                      <a:prstGeom prst="rect">
                        <a:avLst/>
                      </a:prstGeom>
                      <a:noFill/>
                      <a:ln w="38100">
                        <a:noFill/>
                        <a:miter/>
                      </a:ln>
                    </p:spPr>
                  </p:pic>
                </p:oleObj>
              </mc:Fallback>
            </mc:AlternateContent>
          </a:graphicData>
        </a:graphic>
      </p:graphicFrame>
      <p:sp>
        <p:nvSpPr>
          <p:cNvPr id="156676" name="文本框 156675"/>
          <p:cNvSpPr txBox="1"/>
          <p:nvPr/>
        </p:nvSpPr>
        <p:spPr>
          <a:xfrm>
            <a:off x="3450590" y="6318885"/>
            <a:ext cx="2744470" cy="398780"/>
          </a:xfrm>
          <a:prstGeom prst="rect">
            <a:avLst/>
          </a:prstGeom>
          <a:noFill/>
          <a:ln w="9525">
            <a:noFill/>
          </a:ln>
        </p:spPr>
        <p:txBody>
          <a:bodyPr wrap="square">
            <a:spAutoFit/>
          </a:bodyPr>
          <a:p>
            <a:pPr algn="just">
              <a:spcBef>
                <a:spcPct val="50000"/>
              </a:spcBef>
            </a:pPr>
            <a:r>
              <a:rPr lang="en-US" altLang="zh-CN" sz="2000" dirty="0">
                <a:latin typeface="Times New Roman" panose="02020603050405020304" pitchFamily="18" charset="0"/>
                <a:ea typeface="宋体" panose="02010600030101010101" pitchFamily="2" charset="-122"/>
              </a:rPr>
              <a:t>4DPSK</a:t>
            </a:r>
            <a:r>
              <a:rPr lang="zh-CN" altLang="en-US" sz="2000" dirty="0">
                <a:latin typeface="Times New Roman" panose="02020603050405020304" pitchFamily="18" charset="0"/>
                <a:ea typeface="宋体" panose="02010600030101010101" pitchFamily="2" charset="-122"/>
              </a:rPr>
              <a:t>信号产生原理图</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8725" name="对象 158724"/>
          <p:cNvGraphicFramePr/>
          <p:nvPr/>
        </p:nvGraphicFramePr>
        <p:xfrm>
          <a:off x="954405" y="1554480"/>
          <a:ext cx="7617460" cy="3117215"/>
        </p:xfrm>
        <a:graphic>
          <a:graphicData uri="http://schemas.openxmlformats.org/presentationml/2006/ole">
            <mc:AlternateContent xmlns:mc="http://schemas.openxmlformats.org/markup-compatibility/2006">
              <mc:Choice xmlns:v="urn:schemas-microsoft-com:vml" Requires="v">
                <p:oleObj spid="_x0000_s3190" name="" r:id="rId1" imgW="4091940" imgH="1645920" progId="Visio.Drawing.4">
                  <p:embed/>
                </p:oleObj>
              </mc:Choice>
              <mc:Fallback>
                <p:oleObj name="" r:id="rId1" imgW="4091940" imgH="1645920" progId="Visio.Drawing.4">
                  <p:embed/>
                  <p:pic>
                    <p:nvPicPr>
                      <p:cNvPr id="0" name="图片 3189"/>
                      <p:cNvPicPr/>
                      <p:nvPr/>
                    </p:nvPicPr>
                    <p:blipFill>
                      <a:blip r:embed="rId2"/>
                      <a:stretch>
                        <a:fillRect/>
                      </a:stretch>
                    </p:blipFill>
                    <p:spPr>
                      <a:xfrm>
                        <a:off x="954405" y="1554480"/>
                        <a:ext cx="7617460" cy="3117215"/>
                      </a:xfrm>
                      <a:prstGeom prst="rect">
                        <a:avLst/>
                      </a:prstGeom>
                      <a:noFill/>
                      <a:ln w="38100">
                        <a:noFill/>
                        <a:miter/>
                      </a:ln>
                    </p:spPr>
                  </p:pic>
                </p:oleObj>
              </mc:Fallback>
            </mc:AlternateContent>
          </a:graphicData>
        </a:graphic>
      </p:graphicFrame>
      <p:sp>
        <p:nvSpPr>
          <p:cNvPr id="158724" name="文本框 158723"/>
          <p:cNvSpPr txBox="1"/>
          <p:nvPr/>
        </p:nvSpPr>
        <p:spPr>
          <a:xfrm>
            <a:off x="1979930" y="4929505"/>
            <a:ext cx="5372735" cy="398780"/>
          </a:xfrm>
          <a:prstGeom prst="rect">
            <a:avLst/>
          </a:prstGeom>
          <a:noFill/>
          <a:ln w="9525">
            <a:noFill/>
          </a:ln>
        </p:spPr>
        <p:txBody>
          <a:bodyPr wrap="square">
            <a:spAutoFit/>
          </a:bodyPr>
          <a:p>
            <a:pPr>
              <a:spcBef>
                <a:spcPct val="50000"/>
              </a:spcBef>
            </a:pPr>
            <a:r>
              <a:rPr lang="en-US" altLang="zh-CN" sz="2000" dirty="0">
                <a:latin typeface="Times New Roman" panose="02020603050405020304" pitchFamily="18" charset="0"/>
                <a:ea typeface="宋体" panose="02010600030101010101" pitchFamily="2" charset="-122"/>
              </a:rPr>
              <a:t>4DPSK</a:t>
            </a:r>
            <a:r>
              <a:rPr lang="zh-CN" altLang="en-US" sz="2000" dirty="0">
                <a:latin typeface="Times New Roman" panose="02020603050405020304" pitchFamily="18" charset="0"/>
                <a:ea typeface="宋体" panose="02010600030101010101" pitchFamily="2" charset="-122"/>
              </a:rPr>
              <a:t>信号相干解调加码反变换器方式原理图 </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9749" name="对象 159748"/>
          <p:cNvGraphicFramePr/>
          <p:nvPr/>
        </p:nvGraphicFramePr>
        <p:xfrm>
          <a:off x="1151255" y="1655445"/>
          <a:ext cx="6871970" cy="3298825"/>
        </p:xfrm>
        <a:graphic>
          <a:graphicData uri="http://schemas.openxmlformats.org/presentationml/2006/ole">
            <mc:AlternateContent xmlns:mc="http://schemas.openxmlformats.org/markup-compatibility/2006">
              <mc:Choice xmlns:v="urn:schemas-microsoft-com:vml" Requires="v">
                <p:oleObj spid="_x0000_s3186" name="" r:id="rId1" imgW="3573780" imgH="1645920" progId="Visio.Drawing.4">
                  <p:embed/>
                </p:oleObj>
              </mc:Choice>
              <mc:Fallback>
                <p:oleObj name="" r:id="rId1" imgW="3573780" imgH="1645920" progId="Visio.Drawing.4">
                  <p:embed/>
                  <p:pic>
                    <p:nvPicPr>
                      <p:cNvPr id="0" name="图片 3185"/>
                      <p:cNvPicPr/>
                      <p:nvPr/>
                    </p:nvPicPr>
                    <p:blipFill>
                      <a:blip r:embed="rId2"/>
                      <a:stretch>
                        <a:fillRect/>
                      </a:stretch>
                    </p:blipFill>
                    <p:spPr>
                      <a:xfrm>
                        <a:off x="1151255" y="1655445"/>
                        <a:ext cx="6871970" cy="3298825"/>
                      </a:xfrm>
                      <a:prstGeom prst="rect">
                        <a:avLst/>
                      </a:prstGeom>
                      <a:noFill/>
                      <a:ln w="38100">
                        <a:noFill/>
                        <a:miter/>
                      </a:ln>
                    </p:spPr>
                  </p:pic>
                </p:oleObj>
              </mc:Fallback>
            </mc:AlternateContent>
          </a:graphicData>
        </a:graphic>
      </p:graphicFrame>
      <p:sp>
        <p:nvSpPr>
          <p:cNvPr id="159748" name="文本框 159747"/>
          <p:cNvSpPr txBox="1"/>
          <p:nvPr/>
        </p:nvSpPr>
        <p:spPr>
          <a:xfrm>
            <a:off x="2634615" y="5233670"/>
            <a:ext cx="4401185" cy="398780"/>
          </a:xfrm>
          <a:prstGeom prst="rect">
            <a:avLst/>
          </a:prstGeom>
          <a:noFill/>
          <a:ln w="9525">
            <a:noFill/>
          </a:ln>
        </p:spPr>
        <p:txBody>
          <a:bodyPr wrap="square">
            <a:spAutoFit/>
          </a:bodyPr>
          <a:p>
            <a:pPr algn="just">
              <a:spcBef>
                <a:spcPct val="50000"/>
              </a:spcBef>
            </a:pPr>
            <a:r>
              <a:rPr lang="en-US" altLang="zh-CN" sz="2000" dirty="0">
                <a:latin typeface="Times New Roman" panose="02020603050405020304" pitchFamily="18" charset="0"/>
                <a:ea typeface="宋体" panose="02010600030101010101" pitchFamily="2" charset="-122"/>
              </a:rPr>
              <a:t>4DPSK</a:t>
            </a:r>
            <a:r>
              <a:rPr lang="zh-CN" altLang="en-US" sz="2000" dirty="0">
                <a:latin typeface="Times New Roman" panose="02020603050405020304" pitchFamily="18" charset="0"/>
                <a:ea typeface="宋体" panose="02010600030101010101" pitchFamily="2" charset="-122"/>
              </a:rPr>
              <a:t>信号差分相干解调方式原理图</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39800" y="709295"/>
            <a:ext cx="7820660" cy="4504055"/>
          </a:xfrm>
          <a:prstGeom prst="rect">
            <a:avLst/>
          </a:prstGeom>
          <a:noFill/>
          <a:ln w="9525">
            <a:noFill/>
          </a:ln>
        </p:spPr>
        <p:txBody>
          <a:bodyPr wrap="square">
            <a:spAutoFit/>
          </a:bodyPr>
          <a:p>
            <a:pPr algn="just">
              <a:lnSpc>
                <a:spcPct val="100000"/>
              </a:lnSpc>
              <a:spcBef>
                <a:spcPct val="50000"/>
              </a:spcBef>
            </a:pPr>
            <a:endParaRPr lang="zh-CN" altLang="en-US" sz="2400" kern="0" dirty="0" smtClean="0">
              <a:cs typeface="+mn-ea"/>
            </a:endParaRPr>
          </a:p>
          <a:p>
            <a:pPr indent="0" algn="just">
              <a:lnSpc>
                <a:spcPct val="130000"/>
              </a:lnSpc>
              <a:spcBef>
                <a:spcPct val="50000"/>
              </a:spcBef>
              <a:buClr>
                <a:srgbClr val="333399"/>
              </a:buClr>
              <a:buSzPct val="50000"/>
              <a:buFont typeface="Wingdings" panose="05000000000000000000" charset="0"/>
              <a:buNone/>
            </a:pPr>
            <a:r>
              <a:rPr lang="en-US" altLang="zh-CN" sz="2200" b="1" dirty="0">
                <a:latin typeface="Times New Roman" panose="02020603050405020304" pitchFamily="18" charset="0"/>
                <a:ea typeface="宋体" panose="02010600030101010101" pitchFamily="2" charset="-122"/>
                <a:sym typeface="+mn-ea"/>
              </a:rPr>
              <a:t> </a:t>
            </a:r>
            <a:r>
              <a:rPr lang="en-US" altLang="zh-CN" sz="2400" b="1" dirty="0">
                <a:latin typeface="Times New Roman" panose="02020603050405020304" pitchFamily="18" charset="0"/>
                <a:ea typeface="宋体" panose="02010600030101010101" pitchFamily="2" charset="-122"/>
                <a:sym typeface="+mn-ea"/>
              </a:rPr>
              <a:t>4</a:t>
            </a:r>
            <a:r>
              <a:rPr lang="zh-CN" altLang="en-US" sz="2400" b="1" dirty="0">
                <a:latin typeface="Times New Roman" panose="02020603050405020304" pitchFamily="18" charset="0"/>
                <a:ea typeface="宋体" panose="02010600030101010101" pitchFamily="2" charset="-122"/>
                <a:sym typeface="+mn-ea"/>
              </a:rPr>
              <a:t>、 </a:t>
            </a:r>
            <a:r>
              <a:rPr lang="en-US" altLang="zh-CN" sz="2400" b="1" dirty="0">
                <a:latin typeface="Times New Roman" panose="02020603050405020304" pitchFamily="18" charset="0"/>
                <a:ea typeface="宋体" panose="02010600030101010101" pitchFamily="2" charset="-122"/>
                <a:sym typeface="+mn-ea"/>
              </a:rPr>
              <a:t>4PSK</a:t>
            </a:r>
            <a:r>
              <a:rPr lang="zh-CN" altLang="en-US" sz="2400" b="1" dirty="0">
                <a:latin typeface="Times New Roman" panose="02020603050405020304" pitchFamily="18" charset="0"/>
                <a:ea typeface="宋体" panose="02010600030101010101" pitchFamily="2" charset="-122"/>
                <a:sym typeface="+mn-ea"/>
              </a:rPr>
              <a:t>及</a:t>
            </a:r>
            <a:r>
              <a:rPr lang="en-US" altLang="zh-CN" sz="2400" b="1" dirty="0">
                <a:latin typeface="Times New Roman" panose="02020603050405020304" pitchFamily="18" charset="0"/>
                <a:ea typeface="宋体" panose="02010600030101010101" pitchFamily="2" charset="-122"/>
                <a:sym typeface="+mn-ea"/>
              </a:rPr>
              <a:t>4DPSK</a:t>
            </a:r>
            <a:r>
              <a:rPr lang="zh-CN" altLang="en-US" sz="2400" b="1" dirty="0">
                <a:latin typeface="Times New Roman" panose="02020603050405020304" pitchFamily="18" charset="0"/>
                <a:ea typeface="宋体" panose="02010600030101010101" pitchFamily="2" charset="-122"/>
                <a:sym typeface="+mn-ea"/>
              </a:rPr>
              <a:t>系统的误码率性能</a:t>
            </a:r>
            <a:endParaRPr lang="zh-CN" altLang="en-US" sz="2400" b="1" dirty="0">
              <a:latin typeface="Times New Roman" panose="02020603050405020304" pitchFamily="18" charset="0"/>
              <a:ea typeface="宋体" panose="02010600030101010101" pitchFamily="2" charset="-122"/>
            </a:endParaRPr>
          </a:p>
          <a:p>
            <a:pPr indent="0" algn="just">
              <a:lnSpc>
                <a:spcPct val="130000"/>
              </a:lnSpc>
              <a:spcBef>
                <a:spcPct val="50000"/>
              </a:spcBef>
              <a:buFont typeface="Arial" panose="020B0604020202020204" pitchFamily="34" charset="0"/>
              <a:buNone/>
            </a:pPr>
            <a:r>
              <a:rPr lang="en-US" altLang="zh-CN" sz="2200" kern="0" dirty="0" smtClean="0">
                <a:latin typeface="+mn-ea"/>
                <a:cs typeface="+mn-ea"/>
                <a:sym typeface="+mn-ea"/>
              </a:rPr>
              <a:t>    </a:t>
            </a:r>
            <a:r>
              <a:rPr lang="zh-CN" altLang="en-US" sz="2000" dirty="0">
                <a:latin typeface="Times New Roman" panose="02020603050405020304" pitchFamily="18" charset="0"/>
                <a:ea typeface="宋体" panose="02010600030101010101" pitchFamily="2" charset="-122"/>
                <a:sym typeface="+mn-ea"/>
              </a:rPr>
              <a:t>对</a:t>
            </a:r>
            <a:r>
              <a:rPr lang="en-US" altLang="zh-CN" sz="2000" dirty="0">
                <a:latin typeface="Times New Roman" panose="02020603050405020304" pitchFamily="18" charset="0"/>
                <a:ea typeface="宋体" panose="02010600030101010101" pitchFamily="2" charset="-122"/>
                <a:sym typeface="+mn-ea"/>
              </a:rPr>
              <a:t>4PSK</a:t>
            </a:r>
            <a:r>
              <a:rPr lang="zh-CN" altLang="en-US" sz="2000" dirty="0">
                <a:latin typeface="Times New Roman" panose="02020603050405020304" pitchFamily="18" charset="0"/>
                <a:ea typeface="宋体" panose="02010600030101010101" pitchFamily="2" charset="-122"/>
                <a:sym typeface="+mn-ea"/>
              </a:rPr>
              <a:t>信号，采用相干解调器，系统总的误码率</a:t>
            </a:r>
            <a:r>
              <a:rPr lang="en-US" altLang="zh-CN" sz="2000" err="1">
                <a:latin typeface="Times New Roman" panose="02020603050405020304" pitchFamily="18" charset="0"/>
                <a:ea typeface="宋体" panose="02010600030101010101" pitchFamily="2" charset="-122"/>
                <a:sym typeface="+mn-ea"/>
              </a:rPr>
              <a:t>Pe</a:t>
            </a:r>
            <a:r>
              <a:rPr lang="zh-CN" altLang="en-US" sz="2000" dirty="0">
                <a:latin typeface="Times New Roman" panose="02020603050405020304" pitchFamily="18" charset="0"/>
                <a:ea typeface="宋体" panose="02010600030101010101" pitchFamily="2" charset="-122"/>
                <a:sym typeface="+mn-ea"/>
              </a:rPr>
              <a:t>为</a:t>
            </a:r>
            <a:endParaRPr lang="zh-CN" altLang="en-US" sz="2000" dirty="0">
              <a:latin typeface="Times New Roman" panose="02020603050405020304" pitchFamily="18" charset="0"/>
              <a:ea typeface="宋体" panose="02010600030101010101" pitchFamily="2" charset="-122"/>
              <a:sym typeface="+mn-ea"/>
            </a:endParaRPr>
          </a:p>
          <a:p>
            <a:pPr indent="0" algn="just">
              <a:lnSpc>
                <a:spcPct val="130000"/>
              </a:lnSpc>
              <a:spcBef>
                <a:spcPct val="50000"/>
              </a:spcBef>
              <a:buFont typeface="Arial" panose="020B0604020202020204" pitchFamily="34" charset="0"/>
              <a:buNone/>
            </a:pPr>
            <a:endParaRPr lang="zh-CN" altLang="en-US" sz="2000" dirty="0">
              <a:latin typeface="Times New Roman" panose="02020603050405020304" pitchFamily="18" charset="0"/>
              <a:ea typeface="宋体" panose="02010600030101010101" pitchFamily="2" charset="-122"/>
              <a:sym typeface="+mn-ea"/>
            </a:endParaRPr>
          </a:p>
          <a:p>
            <a:pPr indent="0" algn="just">
              <a:lnSpc>
                <a:spcPct val="130000"/>
              </a:lnSpc>
              <a:spcBef>
                <a:spcPct val="5000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sym typeface="+mn-ea"/>
              </a:rPr>
              <a:t>式中</a:t>
            </a:r>
            <a:r>
              <a:rPr lang="en-US" altLang="zh-CN" sz="2000" dirty="0">
                <a:latin typeface="Times New Roman" panose="02020603050405020304" pitchFamily="18" charset="0"/>
                <a:ea typeface="宋体" panose="02010600030101010101" pitchFamily="2" charset="-122"/>
                <a:sym typeface="+mn-ea"/>
              </a:rPr>
              <a:t>, r</a:t>
            </a:r>
            <a:r>
              <a:rPr lang="zh-CN" altLang="en-US" sz="2000" dirty="0">
                <a:latin typeface="Times New Roman" panose="02020603050405020304" pitchFamily="18" charset="0"/>
                <a:ea typeface="宋体" panose="02010600030101010101" pitchFamily="2" charset="-122"/>
                <a:sym typeface="+mn-ea"/>
              </a:rPr>
              <a:t>为信噪比。</a:t>
            </a:r>
            <a:endParaRPr lang="zh-CN" altLang="en-US" sz="2000" dirty="0">
              <a:latin typeface="Times New Roman" panose="02020603050405020304" pitchFamily="18" charset="0"/>
              <a:ea typeface="宋体" panose="02010600030101010101" pitchFamily="2" charset="-122"/>
              <a:sym typeface="+mn-ea"/>
            </a:endParaRPr>
          </a:p>
          <a:p>
            <a:pPr indent="0" algn="just">
              <a:lnSpc>
                <a:spcPct val="130000"/>
              </a:lnSpc>
              <a:spcBef>
                <a:spcPct val="5000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sym typeface="+mn-ea"/>
              </a:rPr>
              <a:t>         4DPSK</a:t>
            </a:r>
            <a:r>
              <a:rPr lang="zh-CN" altLang="en-US" sz="2000" dirty="0">
                <a:latin typeface="Times New Roman" panose="02020603050405020304" pitchFamily="18" charset="0"/>
                <a:ea typeface="宋体" panose="02010600030101010101" pitchFamily="2" charset="-122"/>
                <a:sym typeface="+mn-ea"/>
              </a:rPr>
              <a:t>方式的误码率为</a:t>
            </a:r>
            <a:endParaRPr lang="zh-CN" altLang="en-US" sz="2000" dirty="0">
              <a:latin typeface="Times New Roman" panose="02020603050405020304" pitchFamily="18" charset="0"/>
              <a:ea typeface="宋体" panose="02010600030101010101" pitchFamily="2" charset="-122"/>
            </a:endParaRPr>
          </a:p>
          <a:p>
            <a:pPr indent="0" algn="just">
              <a:lnSpc>
                <a:spcPct val="130000"/>
              </a:lnSpc>
              <a:spcBef>
                <a:spcPct val="50000"/>
              </a:spcBef>
              <a:buFont typeface="Arial" panose="020B0604020202020204" pitchFamily="34" charset="0"/>
              <a:buNone/>
            </a:pPr>
            <a:endParaRPr lang="zh-CN" altLang="en-US" sz="2000" dirty="0">
              <a:latin typeface="Times New Roman" panose="02020603050405020304" pitchFamily="18" charset="0"/>
              <a:ea typeface="宋体" panose="02010600030101010101" pitchFamily="2" charset="-122"/>
              <a:sym typeface="+mn-ea"/>
            </a:endParaRPr>
          </a:p>
          <a:p>
            <a:pPr indent="0" algn="just">
              <a:lnSpc>
                <a:spcPct val="130000"/>
              </a:lnSpc>
              <a:spcBef>
                <a:spcPct val="50000"/>
              </a:spcBef>
              <a:buFont typeface="Arial" panose="020B0604020202020204" pitchFamily="34" charset="0"/>
              <a:buNone/>
            </a:pPr>
            <a:endParaRPr lang="zh-CN" altLang="en-US" sz="20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57701" name="对象 157700"/>
          <p:cNvGraphicFramePr/>
          <p:nvPr/>
        </p:nvGraphicFramePr>
        <p:xfrm>
          <a:off x="3190875" y="2413635"/>
          <a:ext cx="2762885" cy="785495"/>
        </p:xfrm>
        <a:graphic>
          <a:graphicData uri="http://schemas.openxmlformats.org/presentationml/2006/ole">
            <mc:AlternateContent xmlns:mc="http://schemas.openxmlformats.org/markup-compatibility/2006">
              <mc:Choice xmlns:v="urn:schemas-microsoft-com:vml" Requires="v">
                <p:oleObj spid="_x0000_s3188" name="" r:id="rId1" imgW="1168400" imgH="393700" progId="Equation.3">
                  <p:embed/>
                </p:oleObj>
              </mc:Choice>
              <mc:Fallback>
                <p:oleObj name="" r:id="rId1" imgW="1168400" imgH="393700" progId="Equation.3">
                  <p:embed/>
                  <p:pic>
                    <p:nvPicPr>
                      <p:cNvPr id="0" name="图片 3187"/>
                      <p:cNvPicPr/>
                      <p:nvPr/>
                    </p:nvPicPr>
                    <p:blipFill>
                      <a:blip r:embed="rId2"/>
                      <a:stretch>
                        <a:fillRect/>
                      </a:stretch>
                    </p:blipFill>
                    <p:spPr>
                      <a:xfrm>
                        <a:off x="3190875" y="2413635"/>
                        <a:ext cx="2762885" cy="785495"/>
                      </a:xfrm>
                      <a:prstGeom prst="rect">
                        <a:avLst/>
                      </a:prstGeom>
                      <a:noFill/>
                      <a:ln w="38100">
                        <a:noFill/>
                        <a:miter/>
                      </a:ln>
                    </p:spPr>
                  </p:pic>
                </p:oleObj>
              </mc:Fallback>
            </mc:AlternateContent>
          </a:graphicData>
        </a:graphic>
      </p:graphicFrame>
      <p:graphicFrame>
        <p:nvGraphicFramePr>
          <p:cNvPr id="2" name="对象 1"/>
          <p:cNvGraphicFramePr/>
          <p:nvPr/>
        </p:nvGraphicFramePr>
        <p:xfrm>
          <a:off x="3209290" y="4116705"/>
          <a:ext cx="2943225" cy="785495"/>
        </p:xfrm>
        <a:graphic>
          <a:graphicData uri="http://schemas.openxmlformats.org/presentationml/2006/ole">
            <mc:AlternateContent xmlns:mc="http://schemas.openxmlformats.org/markup-compatibility/2006">
              <mc:Choice xmlns:v="urn:schemas-microsoft-com:vml" Requires="v">
                <p:oleObj spid="_x0000_s3" name="" r:id="rId3" imgW="1244600" imgH="393700" progId="Equation.3">
                  <p:embed/>
                </p:oleObj>
              </mc:Choice>
              <mc:Fallback>
                <p:oleObj name="" r:id="rId3" imgW="1244600" imgH="393700" progId="Equation.3">
                  <p:embed/>
                  <p:pic>
                    <p:nvPicPr>
                      <p:cNvPr id="0" name="图片 3187"/>
                      <p:cNvPicPr/>
                      <p:nvPr/>
                    </p:nvPicPr>
                    <p:blipFill>
                      <a:blip r:embed="rId4"/>
                      <a:stretch>
                        <a:fillRect/>
                      </a:stretch>
                    </p:blipFill>
                    <p:spPr>
                      <a:xfrm>
                        <a:off x="3209290" y="4116705"/>
                        <a:ext cx="2943225" cy="78549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sp>
        <p:nvSpPr>
          <p:cNvPr id="160772" name="文本框 160771"/>
          <p:cNvSpPr txBox="1"/>
          <p:nvPr/>
        </p:nvSpPr>
        <p:spPr>
          <a:xfrm>
            <a:off x="1277620" y="1243330"/>
            <a:ext cx="6640830" cy="368300"/>
          </a:xfrm>
          <a:prstGeom prst="rect">
            <a:avLst/>
          </a:prstGeom>
          <a:noFill/>
          <a:ln w="9525">
            <a:noFill/>
          </a:ln>
        </p:spPr>
        <p:txBody>
          <a:bodyPr wrap="square">
            <a:spAutoFit/>
          </a:bodyPr>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MPSK</a:t>
            </a:r>
            <a:r>
              <a:rPr lang="zh-CN" altLang="en-US" dirty="0">
                <a:latin typeface="Times New Roman" panose="02020603050405020304" pitchFamily="18" charset="0"/>
                <a:ea typeface="宋体" panose="02010600030101010101" pitchFamily="2" charset="-122"/>
              </a:rPr>
              <a:t>方式采用相干解调时的误码率曲线如图所示。 </a:t>
            </a:r>
            <a:endParaRPr lang="zh-CN" altLang="en-US">
              <a:latin typeface="Times New Roman" panose="02020603050405020304" pitchFamily="18" charset="0"/>
              <a:ea typeface="宋体" panose="02010600030101010101" pitchFamily="2" charset="-122"/>
            </a:endParaRPr>
          </a:p>
        </p:txBody>
      </p:sp>
      <p:graphicFrame>
        <p:nvGraphicFramePr>
          <p:cNvPr id="160774" name="对象 160773"/>
          <p:cNvGraphicFramePr/>
          <p:nvPr/>
        </p:nvGraphicFramePr>
        <p:xfrm>
          <a:off x="2505075" y="1611630"/>
          <a:ext cx="4133850" cy="4648200"/>
        </p:xfrm>
        <a:graphic>
          <a:graphicData uri="http://schemas.openxmlformats.org/presentationml/2006/ole">
            <mc:AlternateContent xmlns:mc="http://schemas.openxmlformats.org/markup-compatibility/2006">
              <mc:Choice xmlns:v="urn:schemas-microsoft-com:vml" Requires="v">
                <p:oleObj spid="_x0000_s3185" name="" r:id="rId1" imgW="2171700" imgH="2438400" progId="Visio.Drawing.4">
                  <p:embed/>
                </p:oleObj>
              </mc:Choice>
              <mc:Fallback>
                <p:oleObj name="" r:id="rId1" imgW="2171700" imgH="2438400" progId="Visio.Drawing.4">
                  <p:embed/>
                  <p:pic>
                    <p:nvPicPr>
                      <p:cNvPr id="0" name="图片 3184"/>
                      <p:cNvPicPr/>
                      <p:nvPr/>
                    </p:nvPicPr>
                    <p:blipFill>
                      <a:blip r:embed="rId2"/>
                      <a:stretch>
                        <a:fillRect/>
                      </a:stretch>
                    </p:blipFill>
                    <p:spPr>
                      <a:xfrm>
                        <a:off x="2505075" y="1611630"/>
                        <a:ext cx="4133850" cy="4648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67945" y="1405890"/>
            <a:ext cx="8851900" cy="516001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7.4.4</a:t>
            </a:r>
            <a:r>
              <a:rPr lang="zh-CN" altLang="en-US" sz="2400" b="1" dirty="0">
                <a:latin typeface="Times New Roman" panose="02020603050405020304" pitchFamily="18" charset="0"/>
                <a:ea typeface="宋体" panose="02010600030101010101" pitchFamily="2" charset="-122"/>
                <a:sym typeface="+mn-ea"/>
              </a:rPr>
              <a:t>多进制正交振幅调制</a:t>
            </a:r>
            <a:r>
              <a:rPr lang="en-US" altLang="zh-CN" sz="2400" b="1" dirty="0">
                <a:latin typeface="Times New Roman" panose="02020603050405020304" pitchFamily="18" charset="0"/>
                <a:ea typeface="宋体" panose="02010600030101010101" pitchFamily="2" charset="-122"/>
                <a:sym typeface="+mn-ea"/>
              </a:rPr>
              <a:t>(QAM)</a:t>
            </a: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sz="2200" dirty="0">
                <a:latin typeface="Times New Roman" panose="02020603050405020304" pitchFamily="18" charset="0"/>
                <a:ea typeface="宋体" panose="02010600030101010101" pitchFamily="2" charset="-122"/>
                <a:sym typeface="+mn-ea"/>
              </a:rPr>
              <a:t>MQAM</a:t>
            </a:r>
            <a:r>
              <a:rPr lang="zh-CN" altLang="en-US" sz="2200" dirty="0">
                <a:latin typeface="Times New Roman" panose="02020603050405020304" pitchFamily="18" charset="0"/>
                <a:ea typeface="宋体" panose="02010600030101010101" pitchFamily="2" charset="-122"/>
                <a:sym typeface="+mn-ea"/>
              </a:rPr>
              <a:t>由两路</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载波正交</a:t>
            </a:r>
            <a:r>
              <a:rPr lang="zh-CN" altLang="en-US" sz="2200" dirty="0">
                <a:latin typeface="Times New Roman" panose="02020603050405020304" pitchFamily="18" charset="0"/>
                <a:ea typeface="宋体" panose="02010600030101010101" pitchFamily="2" charset="-122"/>
                <a:sym typeface="+mn-ea"/>
              </a:rPr>
              <a:t>的</a:t>
            </a:r>
            <a:r>
              <a:rPr lang="en-US" altLang="zh-CN" sz="2200" dirty="0">
                <a:latin typeface="Times New Roman" panose="02020603050405020304" pitchFamily="18" charset="0"/>
                <a:ea typeface="宋体" panose="02010600030101010101" pitchFamily="2" charset="-122"/>
                <a:sym typeface="+mn-ea"/>
              </a:rPr>
              <a:t>MASK</a:t>
            </a:r>
            <a:r>
              <a:rPr lang="zh-CN" altLang="en-US" sz="2200" dirty="0">
                <a:latin typeface="Times New Roman" panose="02020603050405020304" pitchFamily="18" charset="0"/>
                <a:ea typeface="宋体" panose="02010600030101010101" pitchFamily="2" charset="-122"/>
                <a:sym typeface="+mn-ea"/>
              </a:rPr>
              <a:t>信号叠加而成，一般表达式：</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kern="0" dirty="0" smtClean="0">
              <a:latin typeface="Times New Roman" panose="02020603050405020304" pitchFamily="18" charset="0"/>
              <a:ea typeface="宋体" panose="02010600030101010101" pitchFamily="2" charset="-122"/>
              <a:cs typeface="+mn-ea"/>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dirty="0">
                <a:latin typeface="Times New Roman" panose="02020603050405020304" pitchFamily="18" charset="0"/>
                <a:ea typeface="宋体" panose="02010600030101010101" pitchFamily="2" charset="-122"/>
                <a:sym typeface="+mn-ea"/>
              </a:rPr>
              <a:t>式中，</a:t>
            </a:r>
            <a:r>
              <a:rPr lang="en-US" altLang="zh-CN" sz="2200">
                <a:latin typeface="Times New Roman" panose="02020603050405020304" pitchFamily="18" charset="0"/>
                <a:ea typeface="宋体" panose="02010600030101010101" pitchFamily="2" charset="-122"/>
                <a:sym typeface="+mn-ea"/>
              </a:rPr>
              <a:t>A</a:t>
            </a:r>
            <a:r>
              <a:rPr lang="en-US" altLang="zh-CN" sz="2200" baseline="-25000">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是基带信号幅度，</a:t>
            </a:r>
            <a:r>
              <a:rPr lang="en-US" altLang="zh-CN" sz="2200" err="1">
                <a:latin typeface="Times New Roman" panose="02020603050405020304" pitchFamily="18" charset="0"/>
                <a:ea typeface="宋体" panose="02010600030101010101" pitchFamily="2" charset="-122"/>
                <a:sym typeface="+mn-ea"/>
              </a:rPr>
              <a:t>g(t-nT</a:t>
            </a:r>
            <a:r>
              <a:rPr lang="en-US" altLang="zh-CN" sz="2200" baseline="-25000" err="1">
                <a:latin typeface="Times New Roman" panose="02020603050405020304" pitchFamily="18" charset="0"/>
                <a:ea typeface="宋体" panose="02010600030101010101" pitchFamily="2" charset="-122"/>
                <a:sym typeface="+mn-ea"/>
              </a:rPr>
              <a:t>s</a:t>
            </a:r>
            <a:r>
              <a:rPr lang="en-US" altLang="zh-CN" sz="2200" dirty="0">
                <a:latin typeface="Times New Roman" panose="02020603050405020304" pitchFamily="18" charset="0"/>
                <a:ea typeface="宋体" panose="02010600030101010101" pitchFamily="2" charset="-122"/>
                <a:sym typeface="+mn-ea"/>
              </a:rPr>
              <a:t>)</a:t>
            </a:r>
            <a:r>
              <a:rPr lang="zh-CN" altLang="en-US" sz="2200" dirty="0">
                <a:latin typeface="Times New Roman" panose="02020603050405020304" pitchFamily="18" charset="0"/>
                <a:ea typeface="宋体" panose="02010600030101010101" pitchFamily="2" charset="-122"/>
                <a:sym typeface="+mn-ea"/>
              </a:rPr>
              <a:t>是宽度为</a:t>
            </a:r>
            <a:r>
              <a:rPr lang="en-US" altLang="zh-CN" sz="2200">
                <a:latin typeface="Times New Roman" panose="02020603050405020304" pitchFamily="18" charset="0"/>
                <a:ea typeface="宋体" panose="02010600030101010101" pitchFamily="2" charset="-122"/>
                <a:sym typeface="+mn-ea"/>
              </a:rPr>
              <a:t>T</a:t>
            </a:r>
            <a:r>
              <a:rPr lang="en-US" altLang="zh-CN" sz="2200" baseline="-25000">
                <a:latin typeface="Times New Roman" panose="02020603050405020304" pitchFamily="18" charset="0"/>
                <a:ea typeface="宋体" panose="02010600030101010101" pitchFamily="2" charset="-122"/>
                <a:sym typeface="+mn-ea"/>
              </a:rPr>
              <a:t>s</a:t>
            </a:r>
            <a:r>
              <a:rPr lang="zh-CN" altLang="en-US" sz="2200" dirty="0">
                <a:latin typeface="Times New Roman" panose="02020603050405020304" pitchFamily="18" charset="0"/>
                <a:ea typeface="宋体" panose="02010600030101010101" pitchFamily="2" charset="-122"/>
                <a:sym typeface="+mn-ea"/>
              </a:rPr>
              <a:t>的单个基带信号波形。</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r>
              <a:rPr lang="zh-CN" altLang="en-US" sz="2200" dirty="0">
                <a:latin typeface="Times New Roman" panose="02020603050405020304" pitchFamily="18" charset="0"/>
                <a:ea typeface="宋体" panose="02010600030101010101" pitchFamily="2" charset="-122"/>
                <a:sym typeface="+mn-ea"/>
              </a:rPr>
              <a:t>        正交表示形式：</a:t>
            </a: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Times New Roman" panose="02020603050405020304" pitchFamily="18" charset="0"/>
              <a:ea typeface="宋体" panose="02010600030101010101" pitchFamily="2" charset="-122"/>
              <a:sym typeface="+mn-ea"/>
            </a:endParaRPr>
          </a:p>
          <a:p>
            <a:pPr lvl="2" indent="0" algn="l" fontAlgn="base">
              <a:lnSpc>
                <a:spcPct val="120000"/>
              </a:lnSpc>
              <a:spcBef>
                <a:spcPct val="20000"/>
              </a:spcBef>
              <a:buClr>
                <a:schemeClr val="folHlink"/>
              </a:buClr>
              <a:buSzPct val="50000"/>
              <a:buFont typeface="Wingdings" panose="05000000000000000000" charset="0"/>
              <a:buNone/>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r>
              <a:rPr lang="en-US" altLang="zh-CN" sz="2200" dirty="0">
                <a:latin typeface="Times New Roman" panose="02020603050405020304" pitchFamily="18" charset="0"/>
                <a:ea typeface="宋体" panose="02010600030101010101" pitchFamily="2" charset="-122"/>
                <a:sym typeface="+mn-ea"/>
              </a:rPr>
              <a:t>              </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4101" name="对象 4100"/>
          <p:cNvGraphicFramePr/>
          <p:nvPr/>
        </p:nvGraphicFramePr>
        <p:xfrm>
          <a:off x="2042160" y="2523490"/>
          <a:ext cx="5290820" cy="660400"/>
        </p:xfrm>
        <a:graphic>
          <a:graphicData uri="http://schemas.openxmlformats.org/presentationml/2006/ole">
            <mc:AlternateContent xmlns:mc="http://schemas.openxmlformats.org/markup-compatibility/2006">
              <mc:Choice xmlns:v="urn:schemas-microsoft-com:vml" Requires="v">
                <p:oleObj spid="_x0000_s3193" name="" r:id="rId1" imgW="2463165" imgH="342900" progId="Equation.3">
                  <p:embed/>
                </p:oleObj>
              </mc:Choice>
              <mc:Fallback>
                <p:oleObj name="" r:id="rId1" imgW="2463165" imgH="342900" progId="Equation.3">
                  <p:embed/>
                  <p:pic>
                    <p:nvPicPr>
                      <p:cNvPr id="0" name="图片 3192"/>
                      <p:cNvPicPr/>
                      <p:nvPr/>
                    </p:nvPicPr>
                    <p:blipFill>
                      <a:blip r:embed="rId2"/>
                      <a:stretch>
                        <a:fillRect/>
                      </a:stretch>
                    </p:blipFill>
                    <p:spPr>
                      <a:xfrm>
                        <a:off x="2042160" y="2523490"/>
                        <a:ext cx="5290820" cy="660400"/>
                      </a:xfrm>
                      <a:prstGeom prst="rect">
                        <a:avLst/>
                      </a:prstGeom>
                      <a:noFill/>
                      <a:ln w="38100">
                        <a:noFill/>
                        <a:miter/>
                      </a:ln>
                    </p:spPr>
                  </p:pic>
                </p:oleObj>
              </mc:Fallback>
            </mc:AlternateContent>
          </a:graphicData>
        </a:graphic>
      </p:graphicFrame>
      <p:graphicFrame>
        <p:nvGraphicFramePr>
          <p:cNvPr id="5124" name="对象 5123"/>
          <p:cNvGraphicFramePr/>
          <p:nvPr/>
        </p:nvGraphicFramePr>
        <p:xfrm>
          <a:off x="732473" y="4668838"/>
          <a:ext cx="8211185" cy="1692910"/>
        </p:xfrm>
        <a:graphic>
          <a:graphicData uri="http://schemas.openxmlformats.org/presentationml/2006/ole">
            <mc:AlternateContent xmlns:mc="http://schemas.openxmlformats.org/markup-compatibility/2006">
              <mc:Choice xmlns:v="urn:schemas-microsoft-com:vml" Requires="v">
                <p:oleObj spid="_x0000_s3194" name="" r:id="rId3" imgW="4508500" imgH="927100" progId="Equation.3">
                  <p:embed/>
                </p:oleObj>
              </mc:Choice>
              <mc:Fallback>
                <p:oleObj name="" r:id="rId3" imgW="4508500" imgH="927100" progId="Equation.3">
                  <p:embed/>
                  <p:pic>
                    <p:nvPicPr>
                      <p:cNvPr id="0" name="图片 3193"/>
                      <p:cNvPicPr/>
                      <p:nvPr/>
                    </p:nvPicPr>
                    <p:blipFill>
                      <a:blip r:embed="rId4"/>
                      <a:stretch>
                        <a:fillRect/>
                      </a:stretch>
                    </p:blipFill>
                    <p:spPr>
                      <a:xfrm>
                        <a:off x="732473" y="4668838"/>
                        <a:ext cx="8211185" cy="169291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98220" y="1405890"/>
            <a:ext cx="7921625" cy="2799715"/>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sym typeface="+mn-ea"/>
              </a:rPr>
              <a:t>QAM</a:t>
            </a:r>
            <a:r>
              <a:rPr lang="zh-CN" altLang="en-US" sz="2200" dirty="0">
                <a:latin typeface="Times New Roman" panose="02020603050405020304" pitchFamily="18" charset="0"/>
                <a:ea typeface="宋体" panose="02010600030101010101" pitchFamily="2" charset="-122"/>
                <a:sym typeface="+mn-ea"/>
              </a:rPr>
              <a:t>中的振幅</a:t>
            </a:r>
            <a:r>
              <a:rPr lang="en-US" altLang="zh-CN" sz="2200" err="1">
                <a:latin typeface="Times New Roman" panose="02020603050405020304" pitchFamily="18" charset="0"/>
                <a:ea typeface="宋体" panose="02010600030101010101" pitchFamily="2" charset="-122"/>
                <a:sym typeface="+mn-ea"/>
              </a:rPr>
              <a:t>X</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err="1">
                <a:latin typeface="Times New Roman" panose="02020603050405020304" pitchFamily="18" charset="0"/>
                <a:ea typeface="宋体" panose="02010600030101010101" pitchFamily="2" charset="-122"/>
                <a:sym typeface="+mn-ea"/>
              </a:rPr>
              <a:t>和</a:t>
            </a:r>
            <a:r>
              <a:rPr lang="en-US" altLang="zh-CN" sz="2200" err="1">
                <a:latin typeface="Times New Roman" panose="02020603050405020304" pitchFamily="18" charset="0"/>
                <a:ea typeface="宋体" panose="02010600030101010101" pitchFamily="2" charset="-122"/>
                <a:sym typeface="+mn-ea"/>
              </a:rPr>
              <a:t>Y</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可以表示为</a:t>
            </a: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r>
              <a:rPr lang="zh-CN" altLang="en-US" sz="2200" dirty="0">
                <a:latin typeface="Times New Roman" panose="02020603050405020304" pitchFamily="18" charset="0"/>
                <a:ea typeface="宋体" panose="02010600030101010101" pitchFamily="2" charset="-122"/>
                <a:sym typeface="+mn-ea"/>
              </a:rPr>
              <a:t>式中，</a:t>
            </a:r>
            <a:r>
              <a:rPr lang="en-US" altLang="zh-CN" sz="2200" dirty="0">
                <a:latin typeface="Times New Roman" panose="02020603050405020304" pitchFamily="18" charset="0"/>
                <a:ea typeface="宋体" panose="02010600030101010101" pitchFamily="2" charset="-122"/>
                <a:sym typeface="+mn-ea"/>
              </a:rPr>
              <a:t>A</a:t>
            </a:r>
            <a:r>
              <a:rPr lang="zh-CN" altLang="en-US" sz="2200" dirty="0">
                <a:latin typeface="Times New Roman" panose="02020603050405020304" pitchFamily="18" charset="0"/>
                <a:ea typeface="宋体" panose="02010600030101010101" pitchFamily="2" charset="-122"/>
                <a:sym typeface="+mn-ea"/>
              </a:rPr>
              <a:t>是固定振幅，</a:t>
            </a:r>
            <a:r>
              <a:rPr lang="en-US" altLang="zh-CN" sz="2200" err="1">
                <a:latin typeface="Times New Roman" panose="02020603050405020304" pitchFamily="18" charset="0"/>
                <a:ea typeface="宋体" panose="02010600030101010101" pitchFamily="2" charset="-122"/>
                <a:sym typeface="+mn-ea"/>
              </a:rPr>
              <a:t>c</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err="1">
                <a:latin typeface="Times New Roman" panose="02020603050405020304" pitchFamily="18" charset="0"/>
                <a:ea typeface="宋体" panose="02010600030101010101" pitchFamily="2" charset="-122"/>
                <a:sym typeface="+mn-ea"/>
              </a:rPr>
              <a:t>、</a:t>
            </a:r>
            <a:r>
              <a:rPr lang="en-US" altLang="zh-CN" sz="2200" err="1">
                <a:latin typeface="Times New Roman" panose="02020603050405020304" pitchFamily="18" charset="0"/>
                <a:ea typeface="宋体" panose="02010600030101010101" pitchFamily="2" charset="-122"/>
                <a:sym typeface="+mn-ea"/>
              </a:rPr>
              <a:t>d</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由输入数据确定。</a:t>
            </a:r>
            <a:r>
              <a:rPr lang="en-US" altLang="zh-CN" sz="2200" err="1">
                <a:latin typeface="Times New Roman" panose="02020603050405020304" pitchFamily="18" charset="0"/>
                <a:ea typeface="宋体" panose="02010600030101010101" pitchFamily="2" charset="-122"/>
                <a:sym typeface="+mn-ea"/>
              </a:rPr>
              <a:t>c</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err="1">
                <a:latin typeface="Times New Roman" panose="02020603050405020304" pitchFamily="18" charset="0"/>
                <a:ea typeface="宋体" panose="02010600030101010101" pitchFamily="2" charset="-122"/>
                <a:sym typeface="+mn-ea"/>
              </a:rPr>
              <a:t>、</a:t>
            </a:r>
            <a:r>
              <a:rPr lang="en-US" altLang="zh-CN" sz="2200" err="1">
                <a:latin typeface="Times New Roman" panose="02020603050405020304" pitchFamily="18" charset="0"/>
                <a:ea typeface="宋体" panose="02010600030101010101" pitchFamily="2" charset="-122"/>
                <a:sym typeface="+mn-ea"/>
              </a:rPr>
              <a:t>d</a:t>
            </a:r>
            <a:r>
              <a:rPr lang="en-US" altLang="zh-CN" sz="2200" baseline="-25000" err="1">
                <a:latin typeface="Times New Roman" panose="02020603050405020304" pitchFamily="18" charset="0"/>
                <a:ea typeface="宋体" panose="02010600030101010101" pitchFamily="2" charset="-122"/>
                <a:sym typeface="+mn-ea"/>
              </a:rPr>
              <a:t>n</a:t>
            </a:r>
            <a:r>
              <a:rPr lang="zh-CN" altLang="en-US" sz="2200" dirty="0">
                <a:latin typeface="Times New Roman" panose="02020603050405020304" pitchFamily="18" charset="0"/>
                <a:ea typeface="宋体" panose="02010600030101010101" pitchFamily="2" charset="-122"/>
                <a:sym typeface="+mn-ea"/>
              </a:rPr>
              <a:t>决定了已调</a:t>
            </a:r>
            <a:r>
              <a:rPr lang="en-US" altLang="zh-CN" sz="2200" dirty="0">
                <a:latin typeface="Times New Roman" panose="02020603050405020304" pitchFamily="18" charset="0"/>
                <a:ea typeface="宋体" panose="02010600030101010101" pitchFamily="2" charset="-122"/>
                <a:sym typeface="+mn-ea"/>
              </a:rPr>
              <a:t>QAM</a:t>
            </a:r>
            <a:r>
              <a:rPr lang="zh-CN" altLang="en-US" sz="2200" dirty="0">
                <a:latin typeface="Times New Roman" panose="02020603050405020304" pitchFamily="18" charset="0"/>
                <a:ea typeface="宋体" panose="02010600030101010101" pitchFamily="2" charset="-122"/>
                <a:sym typeface="+mn-ea"/>
              </a:rPr>
              <a:t>信号在信号空间中的坐标点。</a:t>
            </a:r>
            <a:endParaRPr lang="zh-CN" altLang="en-US" sz="2200" dirty="0">
              <a:latin typeface="Times New Roman" panose="02020603050405020304" pitchFamily="18" charset="0"/>
              <a:ea typeface="宋体" panose="02010600030101010101" pitchFamily="2" charset="-122"/>
            </a:endParaRPr>
          </a:p>
          <a:p>
            <a:pPr algn="just">
              <a:spcBef>
                <a:spcPct val="50000"/>
              </a:spcBef>
            </a:pPr>
            <a:r>
              <a:rPr lang="zh-CN" altLang="en-US" sz="2200" err="1">
                <a:latin typeface="Times New Roman" panose="02020603050405020304" pitchFamily="18" charset="0"/>
                <a:ea typeface="宋体" panose="02010600030101010101" pitchFamily="2" charset="-122"/>
                <a:sym typeface="+mn-ea"/>
              </a:rPr>
              <a:t>        </a:t>
            </a:r>
            <a:r>
              <a:rPr lang="en-US" altLang="zh-CN" sz="2200" b="1" err="1">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QAM</a:t>
            </a:r>
            <a:r>
              <a:rPr lang="zh-CN" altLang="en-US" sz="2200" b="1" err="1">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可以看做正弦载波幅度和相位的联合调制</a:t>
            </a:r>
            <a:r>
              <a:rPr lang="zh-CN" altLang="en-US" sz="2200" err="1">
                <a:latin typeface="Times New Roman" panose="02020603050405020304" pitchFamily="18" charset="0"/>
                <a:ea typeface="宋体" panose="02010600030101010101" pitchFamily="2" charset="-122"/>
                <a:sym typeface="+mn-ea"/>
              </a:rPr>
              <a:t>。                 </a:t>
            </a:r>
            <a:endParaRPr lang="zh-CN" altLang="en-US" sz="22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2" name="对象 1"/>
          <p:cNvGraphicFramePr/>
          <p:nvPr/>
        </p:nvGraphicFramePr>
        <p:xfrm>
          <a:off x="2964498" y="1965325"/>
          <a:ext cx="1473835" cy="929640"/>
        </p:xfrm>
        <a:graphic>
          <a:graphicData uri="http://schemas.openxmlformats.org/presentationml/2006/ole">
            <mc:AlternateContent xmlns:mc="http://schemas.openxmlformats.org/markup-compatibility/2006">
              <mc:Choice xmlns:v="urn:schemas-microsoft-com:vml" Requires="v">
                <p:oleObj spid="_x0000_s3" name="" r:id="rId1" imgW="685800" imgH="482600" progId="Equation.3">
                  <p:embed/>
                </p:oleObj>
              </mc:Choice>
              <mc:Fallback>
                <p:oleObj name="" r:id="rId1" imgW="685800" imgH="482600" progId="Equation.3">
                  <p:embed/>
                  <p:pic>
                    <p:nvPicPr>
                      <p:cNvPr id="0" name="图片 3192"/>
                      <p:cNvPicPr/>
                      <p:nvPr/>
                    </p:nvPicPr>
                    <p:blipFill>
                      <a:blip r:embed="rId2"/>
                      <a:stretch>
                        <a:fillRect/>
                      </a:stretch>
                    </p:blipFill>
                    <p:spPr>
                      <a:xfrm>
                        <a:off x="2964498" y="1965325"/>
                        <a:ext cx="1473835" cy="92964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261620" y="944880"/>
            <a:ext cx="8575675" cy="933450"/>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en-US" sz="2200" dirty="0">
                <a:latin typeface="Times New Roman" panose="02020603050405020304" pitchFamily="18" charset="0"/>
                <a:ea typeface="宋体" panose="02010600030101010101" pitchFamily="2" charset="-122"/>
                <a:sym typeface="+mn-ea"/>
              </a:rPr>
              <a:t>QAM信号调制原理图如图所示</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8197" name="对象 8196"/>
          <p:cNvGraphicFramePr/>
          <p:nvPr/>
        </p:nvGraphicFramePr>
        <p:xfrm>
          <a:off x="552450" y="1970405"/>
          <a:ext cx="8229600" cy="3201988"/>
        </p:xfrm>
        <a:graphic>
          <a:graphicData uri="http://schemas.openxmlformats.org/presentationml/2006/ole">
            <mc:AlternateContent xmlns:mc="http://schemas.openxmlformats.org/markup-compatibility/2006">
              <mc:Choice xmlns:v="urn:schemas-microsoft-com:vml" Requires="v">
                <p:oleObj spid="_x0000_s3195" name="" r:id="rId1" imgW="3962400" imgH="1539240" progId="Visio.Drawing.4">
                  <p:embed/>
                </p:oleObj>
              </mc:Choice>
              <mc:Fallback>
                <p:oleObj name="" r:id="rId1" imgW="3962400" imgH="1539240" progId="Visio.Drawing.4">
                  <p:embed/>
                  <p:pic>
                    <p:nvPicPr>
                      <p:cNvPr id="0" name="图片 3194"/>
                      <p:cNvPicPr/>
                      <p:nvPr/>
                    </p:nvPicPr>
                    <p:blipFill>
                      <a:blip r:embed="rId2"/>
                      <a:stretch>
                        <a:fillRect/>
                      </a:stretch>
                    </p:blipFill>
                    <p:spPr>
                      <a:xfrm>
                        <a:off x="552450" y="1970405"/>
                        <a:ext cx="8229600" cy="32019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261620" y="944880"/>
            <a:ext cx="8575675" cy="1339850"/>
          </a:xfrm>
          <a:prstGeom prst="rect">
            <a:avLst/>
          </a:prstGeom>
          <a:noFill/>
          <a:ln w="9525">
            <a:noFill/>
          </a:ln>
        </p:spPr>
        <p:txBody>
          <a:bodyPr wrap="square">
            <a:spAutoFit/>
          </a:bodyPr>
          <a:p>
            <a:pPr algn="just">
              <a:spcBef>
                <a:spcPct val="50000"/>
              </a:spcBef>
            </a:pPr>
            <a:endParaRPr lang="zh-CN" altLang="en-US" sz="2400" kern="0" dirty="0" smtClean="0">
              <a:cs typeface="+mn-ea"/>
            </a:endParaRPr>
          </a:p>
          <a:p>
            <a:pPr marL="1257300" lvl="2" indent="-342900" algn="l" fontAlgn="base">
              <a:lnSpc>
                <a:spcPct val="120000"/>
              </a:lnSpc>
              <a:spcBef>
                <a:spcPct val="20000"/>
              </a:spcBef>
              <a:buClr>
                <a:schemeClr val="folHlink"/>
              </a:buClr>
              <a:buSzPct val="50000"/>
              <a:buFont typeface="Wingdings" panose="05000000000000000000" charset="0"/>
              <a:buChar char="u"/>
            </a:pPr>
            <a:r>
              <a:rPr lang="zh-CN" altLang="en-US" sz="2200" dirty="0">
                <a:latin typeface="Times New Roman" panose="02020603050405020304" pitchFamily="18" charset="0"/>
                <a:ea typeface="宋体" panose="02010600030101010101" pitchFamily="2" charset="-122"/>
                <a:sym typeface="+mn-ea"/>
              </a:rPr>
              <a:t>信号矢量端点的分布图称为</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星座图</a:t>
            </a:r>
            <a:r>
              <a:rPr lang="zh-CN" altLang="en-US" sz="2200" dirty="0">
                <a:latin typeface="Times New Roman" panose="02020603050405020304" pitchFamily="18" charset="0"/>
                <a:ea typeface="宋体" panose="02010600030101010101" pitchFamily="2" charset="-122"/>
                <a:sym typeface="+mn-ea"/>
              </a:rPr>
              <a:t>。通常，可以用星座图来描述</a:t>
            </a:r>
            <a:r>
              <a:rPr lang="en-US" altLang="zh-CN" sz="2200" dirty="0">
                <a:latin typeface="Times New Roman" panose="02020603050405020304" pitchFamily="18" charset="0"/>
                <a:ea typeface="宋体" panose="02010600030101010101" pitchFamily="2" charset="-122"/>
                <a:sym typeface="+mn-ea"/>
              </a:rPr>
              <a:t>QAM</a:t>
            </a:r>
            <a:r>
              <a:rPr lang="zh-CN" altLang="en-US" sz="2200" dirty="0">
                <a:latin typeface="Times New Roman" panose="02020603050405020304" pitchFamily="18" charset="0"/>
                <a:ea typeface="宋体" panose="02010600030101010101" pitchFamily="2" charset="-122"/>
                <a:sym typeface="+mn-ea"/>
              </a:rPr>
              <a:t>信号的信号空间分布状态。</a:t>
            </a:r>
            <a:endParaRPr lang="zh-CN" altLang="en-US" sz="24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10245" name="对象 10244"/>
          <p:cNvGraphicFramePr/>
          <p:nvPr/>
        </p:nvGraphicFramePr>
        <p:xfrm>
          <a:off x="1762760" y="2442845"/>
          <a:ext cx="6005513" cy="3340100"/>
        </p:xfrm>
        <a:graphic>
          <a:graphicData uri="http://schemas.openxmlformats.org/presentationml/2006/ole">
            <mc:AlternateContent xmlns:mc="http://schemas.openxmlformats.org/markup-compatibility/2006">
              <mc:Choice xmlns:v="urn:schemas-microsoft-com:vml" Requires="v">
                <p:oleObj spid="_x0000_s3199" name="" r:id="rId1" imgW="3779520" imgH="2103120" progId="Visio.Drawing.4">
                  <p:embed/>
                </p:oleObj>
              </mc:Choice>
              <mc:Fallback>
                <p:oleObj name="" r:id="rId1" imgW="3779520" imgH="2103120" progId="Visio.Drawing.4">
                  <p:embed/>
                  <p:pic>
                    <p:nvPicPr>
                      <p:cNvPr id="0" name="图片 3198"/>
                      <p:cNvPicPr/>
                      <p:nvPr/>
                    </p:nvPicPr>
                    <p:blipFill>
                      <a:blip r:embed="rId2"/>
                      <a:stretch>
                        <a:fillRect/>
                      </a:stretch>
                    </p:blipFill>
                    <p:spPr>
                      <a:xfrm>
                        <a:off x="1762760" y="2442845"/>
                        <a:ext cx="6005513" cy="3340100"/>
                      </a:xfrm>
                      <a:prstGeom prst="rect">
                        <a:avLst/>
                      </a:prstGeom>
                      <a:noFill/>
                      <a:ln w="38100">
                        <a:noFill/>
                        <a:miter/>
                      </a:ln>
                    </p:spPr>
                  </p:pic>
                </p:oleObj>
              </mc:Fallback>
            </mc:AlternateContent>
          </a:graphicData>
        </a:graphic>
      </p:graphicFrame>
      <p:sp>
        <p:nvSpPr>
          <p:cNvPr id="10244" name="文本框 10243"/>
          <p:cNvSpPr txBox="1"/>
          <p:nvPr/>
        </p:nvSpPr>
        <p:spPr>
          <a:xfrm>
            <a:off x="1762760" y="5782945"/>
            <a:ext cx="6629400" cy="914400"/>
          </a:xfrm>
          <a:prstGeom prst="rect">
            <a:avLst/>
          </a:prstGeom>
          <a:noFill/>
          <a:ln w="9525">
            <a:noFill/>
          </a:ln>
        </p:spPr>
        <p:txBody>
          <a:bodyPr>
            <a:spAutoFit/>
          </a:bodyPr>
          <a:p>
            <a:pPr algn="ctr">
              <a:spcBef>
                <a:spcPct val="50000"/>
              </a:spcBef>
            </a:pPr>
            <a:r>
              <a:rPr lang="en-US" altLang="zh-CN"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9- 2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16QAM</a:t>
            </a:r>
            <a:r>
              <a:rPr lang="zh-CN" altLang="en-US" sz="2000" dirty="0">
                <a:latin typeface="Times New Roman" panose="02020603050405020304" pitchFamily="18" charset="0"/>
                <a:ea typeface="宋体" panose="02010600030101010101" pitchFamily="2" charset="-122"/>
              </a:rPr>
              <a:t>的星座图</a:t>
            </a:r>
            <a:endParaRPr lang="zh-CN" altLang="en-US" sz="2000" dirty="0">
              <a:latin typeface="Times New Roman" panose="02020603050405020304" pitchFamily="18" charset="0"/>
              <a:ea typeface="宋体" panose="02010600030101010101" pitchFamily="2" charset="-122"/>
            </a:endParaRPr>
          </a:p>
          <a:p>
            <a:pPr algn="ctr">
              <a:spcBef>
                <a:spcPct val="50000"/>
              </a:spcBef>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 </a:t>
            </a:r>
            <a:r>
              <a:rPr lang="zh-CN" altLang="en-US" sz="2000" dirty="0">
                <a:latin typeface="Times New Roman" panose="02020603050405020304" pitchFamily="18" charset="0"/>
                <a:ea typeface="宋体" panose="02010600030101010101" pitchFamily="2" charset="-122"/>
              </a:rPr>
              <a:t>方型</a:t>
            </a:r>
            <a:r>
              <a:rPr lang="en-US" altLang="zh-CN" sz="2000" dirty="0">
                <a:latin typeface="Times New Roman" panose="02020603050405020304" pitchFamily="18" charset="0"/>
                <a:ea typeface="宋体" panose="02010600030101010101" pitchFamily="2" charset="-122"/>
              </a:rPr>
              <a:t>16QAM</a:t>
            </a:r>
            <a:r>
              <a:rPr lang="zh-CN" altLang="en-US" sz="2000" dirty="0">
                <a:latin typeface="Times New Roman" panose="02020603050405020304" pitchFamily="18" charset="0"/>
                <a:ea typeface="宋体" panose="02010600030101010101" pitchFamily="2" charset="-122"/>
              </a:rPr>
              <a:t>星座； </a:t>
            </a:r>
            <a:r>
              <a:rPr lang="en-US" altLang="zh-CN" sz="2000" dirty="0">
                <a:latin typeface="Times New Roman" panose="02020603050405020304" pitchFamily="18" charset="0"/>
                <a:ea typeface="宋体" panose="02010600030101010101" pitchFamily="2" charset="-122"/>
              </a:rPr>
              <a:t>(b) </a:t>
            </a:r>
            <a:r>
              <a:rPr lang="zh-CN" altLang="en-US" sz="2000" dirty="0">
                <a:latin typeface="Times New Roman" panose="02020603050405020304" pitchFamily="18" charset="0"/>
                <a:ea typeface="宋体" panose="02010600030101010101" pitchFamily="2" charset="-122"/>
              </a:rPr>
              <a:t>星型</a:t>
            </a:r>
            <a:r>
              <a:rPr lang="en-US" altLang="zh-CN" sz="2000" dirty="0">
                <a:latin typeface="Times New Roman" panose="02020603050405020304" pitchFamily="18" charset="0"/>
                <a:ea typeface="宋体" panose="02010600030101010101" pitchFamily="2" charset="-122"/>
              </a:rPr>
              <a:t>16QAM</a:t>
            </a:r>
            <a:r>
              <a:rPr lang="zh-CN" altLang="en-US" sz="2000" dirty="0">
                <a:latin typeface="Times New Roman" panose="02020603050405020304" pitchFamily="18" charset="0"/>
                <a:ea typeface="宋体" panose="02010600030101010101" pitchFamily="2" charset="-122"/>
              </a:rPr>
              <a:t>星座</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文本框 45059"/>
          <p:cNvSpPr txBox="1"/>
          <p:nvPr/>
        </p:nvSpPr>
        <p:spPr>
          <a:xfrm>
            <a:off x="998220" y="1405890"/>
            <a:ext cx="7921625" cy="5339080"/>
          </a:xfrm>
          <a:prstGeom prst="rect">
            <a:avLst/>
          </a:prstGeom>
          <a:noFill/>
          <a:ln w="9525">
            <a:noFill/>
          </a:ln>
        </p:spPr>
        <p:txBody>
          <a:bodyPr wrap="square">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zh-CN" altLang="en-US" sz="2200" dirty="0">
                <a:latin typeface="Times New Roman" panose="02020603050405020304" pitchFamily="18" charset="0"/>
                <a:ea typeface="宋体" panose="02010600030101010101" pitchFamily="2" charset="-122"/>
                <a:sym typeface="+mn-ea"/>
              </a:rPr>
              <a:t>若信号点之间的最小距离为</a:t>
            </a:r>
            <a:r>
              <a:rPr lang="en-US" altLang="zh-CN" sz="2200" dirty="0">
                <a:latin typeface="Times New Roman" panose="02020603050405020304" pitchFamily="18" charset="0"/>
                <a:ea typeface="宋体" panose="02010600030101010101" pitchFamily="2" charset="-122"/>
                <a:sym typeface="+mn-ea"/>
              </a:rPr>
              <a:t>2A</a:t>
            </a:r>
            <a:r>
              <a:rPr lang="zh-CN" altLang="en-US" sz="2200" dirty="0">
                <a:latin typeface="Times New Roman" panose="02020603050405020304" pitchFamily="18" charset="0"/>
                <a:ea typeface="宋体" panose="02010600030101010101" pitchFamily="2" charset="-122"/>
                <a:sym typeface="+mn-ea"/>
              </a:rPr>
              <a:t>，且所有信号点等概率出现，则平均发射信号功率为</a:t>
            </a: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r>
              <a:rPr lang="zh-CN" altLang="en-US" sz="2200" dirty="0">
                <a:latin typeface="Times New Roman" panose="02020603050405020304" pitchFamily="18" charset="0"/>
                <a:ea typeface="宋体" panose="02010600030101010101" pitchFamily="2" charset="-122"/>
                <a:sym typeface="+mn-ea"/>
              </a:rPr>
              <a:t>对于方型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，信号平均功率为</a:t>
            </a: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dirty="0">
              <a:latin typeface="Times New Roman" panose="02020603050405020304" pitchFamily="18" charset="0"/>
              <a:ea typeface="宋体" panose="02010600030101010101" pitchFamily="2" charset="-122"/>
              <a:sym typeface="+mn-ea"/>
            </a:endParaRPr>
          </a:p>
          <a:p>
            <a:pPr algn="just">
              <a:spcBef>
                <a:spcPct val="50000"/>
              </a:spcBef>
            </a:pPr>
            <a:endParaRPr lang="zh-CN" altLang="en-US" sz="2200" kern="0" dirty="0" smtClean="0">
              <a:cs typeface="+mn-ea"/>
            </a:endParaRPr>
          </a:p>
          <a:p>
            <a:pPr algn="just">
              <a:spcBef>
                <a:spcPct val="50000"/>
              </a:spcBef>
            </a:pPr>
            <a:r>
              <a:rPr lang="zh-CN" altLang="en-US" sz="2200" dirty="0">
                <a:latin typeface="Times New Roman" panose="02020603050405020304" pitchFamily="18" charset="0"/>
                <a:ea typeface="宋体" panose="02010600030101010101" pitchFamily="2" charset="-122"/>
                <a:sym typeface="+mn-ea"/>
              </a:rPr>
              <a:t>对于星型</a:t>
            </a:r>
            <a:r>
              <a:rPr lang="en-US" altLang="zh-CN" sz="2200" dirty="0">
                <a:latin typeface="Times New Roman" panose="02020603050405020304" pitchFamily="18" charset="0"/>
                <a:ea typeface="宋体" panose="02010600030101010101" pitchFamily="2" charset="-122"/>
                <a:sym typeface="+mn-ea"/>
              </a:rPr>
              <a:t>16QAM</a:t>
            </a:r>
            <a:r>
              <a:rPr lang="zh-CN" altLang="en-US" sz="2200" dirty="0">
                <a:latin typeface="Times New Roman" panose="02020603050405020304" pitchFamily="18" charset="0"/>
                <a:ea typeface="宋体" panose="02010600030101010101" pitchFamily="2" charset="-122"/>
                <a:sym typeface="+mn-ea"/>
              </a:rPr>
              <a:t>，信号平均功率为 </a:t>
            </a:r>
            <a:endParaRPr lang="zh-CN" altLang="en-US" sz="2200">
              <a:latin typeface="Times New Roman" panose="02020603050405020304" pitchFamily="18" charset="0"/>
              <a:ea typeface="宋体" panose="02010600030101010101" pitchFamily="2" charset="-122"/>
            </a:endParaRPr>
          </a:p>
          <a:p>
            <a:pPr algn="just">
              <a:spcBef>
                <a:spcPct val="50000"/>
              </a:spcBef>
            </a:pPr>
            <a:endParaRPr lang="zh-CN" altLang="en-US" sz="2200" kern="0" dirty="0" smtClean="0">
              <a:cs typeface="+mn-ea"/>
            </a:endParaRPr>
          </a:p>
          <a:p>
            <a:pPr algn="just">
              <a:spcBef>
                <a:spcPct val="50000"/>
              </a:spcBef>
            </a:pPr>
            <a:endParaRPr lang="zh-CN" altLang="en-US" sz="2200" kern="0" dirty="0" smtClean="0">
              <a:cs typeface="+mn-ea"/>
            </a:endParaRPr>
          </a:p>
          <a:p>
            <a:pPr algn="just">
              <a:spcBef>
                <a:spcPct val="50000"/>
              </a:spcBef>
            </a:pPr>
            <a:endParaRPr lang="zh-CN" altLang="en-US" sz="2200" kern="0" dirty="0" smtClean="0">
              <a:cs typeface="+mn-ea"/>
            </a:endParaRPr>
          </a:p>
        </p:txBody>
      </p:sp>
      <p:sp>
        <p:nvSpPr>
          <p:cNvPr id="349188" name="Rectangle 2"/>
          <p:cNvSpPr>
            <a:spLocks noGrp="1" noChangeArrowheads="1"/>
          </p:cNvSpPr>
          <p:nvPr>
            <p:ph type="title"/>
          </p:nvPr>
        </p:nvSpPr>
        <p:spPr/>
        <p:txBody>
          <a:bodyPr/>
          <a:p>
            <a:pPr eaLnBrk="1" hangingPunct="1"/>
            <a:r>
              <a:rPr lang="zh-CN" altLang="en-US" sz="5400" dirty="0" smtClean="0"/>
              <a:t>第</a:t>
            </a:r>
            <a:r>
              <a:rPr lang="en-US" altLang="zh-CN" sz="5400" dirty="0" smtClean="0"/>
              <a:t>7</a:t>
            </a:r>
            <a:r>
              <a:rPr lang="zh-CN" altLang="en-US" sz="5400" dirty="0" smtClean="0"/>
              <a:t>章数字频带传输系统</a:t>
            </a:r>
            <a:endParaRPr lang="zh-CN" altLang="en-US" sz="5400" dirty="0" smtClean="0"/>
          </a:p>
        </p:txBody>
      </p:sp>
      <p:graphicFrame>
        <p:nvGraphicFramePr>
          <p:cNvPr id="9221" name="对象 9220"/>
          <p:cNvGraphicFramePr/>
          <p:nvPr/>
        </p:nvGraphicFramePr>
        <p:xfrm>
          <a:off x="2857500" y="2243455"/>
          <a:ext cx="3143885" cy="861695"/>
        </p:xfrm>
        <a:graphic>
          <a:graphicData uri="http://schemas.openxmlformats.org/presentationml/2006/ole">
            <mc:AlternateContent xmlns:mc="http://schemas.openxmlformats.org/markup-compatibility/2006">
              <mc:Choice xmlns:v="urn:schemas-microsoft-com:vml" Requires="v">
                <p:oleObj spid="_x0000_s3201" name="" r:id="rId1" imgW="1409065" imgH="444500" progId="Equation.3">
                  <p:embed/>
                </p:oleObj>
              </mc:Choice>
              <mc:Fallback>
                <p:oleObj name="" r:id="rId1" imgW="1409065" imgH="444500" progId="Equation.3">
                  <p:embed/>
                  <p:pic>
                    <p:nvPicPr>
                      <p:cNvPr id="0" name="图片 3200"/>
                      <p:cNvPicPr/>
                      <p:nvPr/>
                    </p:nvPicPr>
                    <p:blipFill>
                      <a:blip r:embed="rId2"/>
                      <a:stretch>
                        <a:fillRect/>
                      </a:stretch>
                    </p:blipFill>
                    <p:spPr>
                      <a:xfrm>
                        <a:off x="2857500" y="2243455"/>
                        <a:ext cx="3143885" cy="861695"/>
                      </a:xfrm>
                      <a:prstGeom prst="rect">
                        <a:avLst/>
                      </a:prstGeom>
                      <a:noFill/>
                      <a:ln w="38100">
                        <a:noFill/>
                        <a:miter/>
                      </a:ln>
                    </p:spPr>
                  </p:pic>
                </p:oleObj>
              </mc:Fallback>
            </mc:AlternateContent>
          </a:graphicData>
        </a:graphic>
      </p:graphicFrame>
      <p:graphicFrame>
        <p:nvGraphicFramePr>
          <p:cNvPr id="11269" name="对象 11268"/>
          <p:cNvGraphicFramePr/>
          <p:nvPr/>
        </p:nvGraphicFramePr>
        <p:xfrm>
          <a:off x="1151255" y="3655060"/>
          <a:ext cx="7435215" cy="810260"/>
        </p:xfrm>
        <a:graphic>
          <a:graphicData uri="http://schemas.openxmlformats.org/presentationml/2006/ole">
            <mc:AlternateContent xmlns:mc="http://schemas.openxmlformats.org/markup-compatibility/2006">
              <mc:Choice xmlns:v="urn:schemas-microsoft-com:vml" Requires="v">
                <p:oleObj spid="_x0000_s3200" name="" r:id="rId3" imgW="3554730" imgH="444500" progId="Equation.3">
                  <p:embed/>
                </p:oleObj>
              </mc:Choice>
              <mc:Fallback>
                <p:oleObj name="" r:id="rId3" imgW="3554730" imgH="444500" progId="Equation.3">
                  <p:embed/>
                  <p:pic>
                    <p:nvPicPr>
                      <p:cNvPr id="0" name="图片 3199"/>
                      <p:cNvPicPr/>
                      <p:nvPr/>
                    </p:nvPicPr>
                    <p:blipFill>
                      <a:blip r:embed="rId4"/>
                      <a:stretch>
                        <a:fillRect/>
                      </a:stretch>
                    </p:blipFill>
                    <p:spPr>
                      <a:xfrm>
                        <a:off x="1151255" y="3655060"/>
                        <a:ext cx="7435215" cy="810260"/>
                      </a:xfrm>
                      <a:prstGeom prst="rect">
                        <a:avLst/>
                      </a:prstGeom>
                      <a:noFill/>
                      <a:ln w="38100">
                        <a:noFill/>
                        <a:miter/>
                      </a:ln>
                    </p:spPr>
                  </p:pic>
                </p:oleObj>
              </mc:Fallback>
            </mc:AlternateContent>
          </a:graphicData>
        </a:graphic>
      </p:graphicFrame>
      <p:graphicFrame>
        <p:nvGraphicFramePr>
          <p:cNvPr id="11271" name="对象 11270"/>
          <p:cNvGraphicFramePr/>
          <p:nvPr/>
        </p:nvGraphicFramePr>
        <p:xfrm>
          <a:off x="1151255" y="5299710"/>
          <a:ext cx="7143750" cy="802640"/>
        </p:xfrm>
        <a:graphic>
          <a:graphicData uri="http://schemas.openxmlformats.org/presentationml/2006/ole">
            <mc:AlternateContent xmlns:mc="http://schemas.openxmlformats.org/markup-compatibility/2006">
              <mc:Choice xmlns:v="urn:schemas-microsoft-com:vml" Requires="v">
                <p:oleObj spid="_x0000_s3198" name="" r:id="rId5" imgW="3681095" imgH="444500" progId="Equation.3">
                  <p:embed/>
                </p:oleObj>
              </mc:Choice>
              <mc:Fallback>
                <p:oleObj name="" r:id="rId5" imgW="3681095" imgH="444500" progId="Equation.3">
                  <p:embed/>
                  <p:pic>
                    <p:nvPicPr>
                      <p:cNvPr id="0" name="图片 3197"/>
                      <p:cNvPicPr/>
                      <p:nvPr/>
                    </p:nvPicPr>
                    <p:blipFill>
                      <a:blip r:embed="rId6"/>
                      <a:stretch>
                        <a:fillRect/>
                      </a:stretch>
                    </p:blipFill>
                    <p:spPr>
                      <a:xfrm>
                        <a:off x="1151255" y="5299710"/>
                        <a:ext cx="7143750" cy="80264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Bullet"/>
  <p:tag name="RAINPROBLEMTYPE" val="MultipleChoice"/>
  <p:tag name="RAINBULLET" val="Wrong"/>
</p:tagLst>
</file>

<file path=ppt/tags/tag22.xml><?xml version="1.0" encoding="utf-8"?>
<p:tagLst xmlns:p="http://schemas.openxmlformats.org/presentationml/2006/main">
  <p:tag name="RAINPROBLEM" val="ProblemBullet"/>
  <p:tag name="RAINPROBLEMTYPE" val="MultipleChoice"/>
  <p:tag name="RAINBULLET" val="Correct"/>
</p:tagLst>
</file>

<file path=ppt/tags/tag23.xml><?xml version="1.0" encoding="utf-8"?>
<p:tagLst xmlns:p="http://schemas.openxmlformats.org/presentationml/2006/main">
  <p:tag name="RAINPROBLEM" val="ProblemSubmit"/>
  <p:tag name="RAINPROBLEMTYPE" val="MultipleChoice"/>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MultipleChoice"/>
  <p:tag name="PROBLEMSCORE" val="1.0"/>
</p:tagLst>
</file>

<file path=ppt/tags/tag4.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 val="ProblemBullet"/>
  <p:tag name="RAINPROBLEMTYPE" val="MultipleChoice"/>
  <p:tag name="RAINBULLET" val="Correct"/>
</p:tagLst>
</file>

<file path=ppt/tags/tag8.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12864</Words>
  <Application>WPS 演示</Application>
  <PresentationFormat>全屏显示(4:3)</PresentationFormat>
  <Paragraphs>1149</Paragraphs>
  <Slides>109</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100</vt:i4>
      </vt:variant>
      <vt:variant>
        <vt:lpstr>幻灯片标题</vt:lpstr>
      </vt:variant>
      <vt:variant>
        <vt:i4>109</vt:i4>
      </vt:variant>
    </vt:vector>
  </HeadingPairs>
  <TitlesOfParts>
    <vt:vector size="224" baseType="lpstr">
      <vt:lpstr>Arial</vt:lpstr>
      <vt:lpstr>宋体</vt:lpstr>
      <vt:lpstr>Wingdings</vt:lpstr>
      <vt:lpstr>Times New Roman</vt:lpstr>
      <vt:lpstr>隶书</vt:lpstr>
      <vt:lpstr>微软雅黑</vt:lpstr>
      <vt:lpstr>Symbol</vt:lpstr>
      <vt:lpstr>Wingdings</vt:lpstr>
      <vt:lpstr>Courier New</vt:lpstr>
      <vt:lpstr>Tahoma</vt:lpstr>
      <vt:lpstr>Arial Unicode MS</vt:lpstr>
      <vt:lpstr>楷体_GB2312</vt:lpstr>
      <vt:lpstr>新宋体</vt:lpstr>
      <vt:lpstr>Calibri</vt:lpstr>
      <vt:lpstr>主题1</vt:lpstr>
      <vt:lpstr>Equation.3</vt:lpstr>
      <vt:lpstr>Equation.3</vt:lpstr>
      <vt:lpstr>Visio.Drawing.4</vt:lpstr>
      <vt:lpstr>Equation.3</vt:lpstr>
      <vt:lpstr>Equation.3</vt:lpstr>
      <vt:lpstr>Visio.Drawing.4</vt:lpstr>
      <vt:lpstr>Equation.3</vt:lpstr>
      <vt:lpstr>Equation.3</vt:lpstr>
      <vt:lpstr>Equation.3</vt:lpstr>
      <vt:lpstr>Equation.3</vt:lpstr>
      <vt:lpstr>Equation.3</vt:lpstr>
      <vt:lpstr>Equation.3</vt:lpstr>
      <vt:lpstr>Equation.3</vt:lpstr>
      <vt:lpstr>Equation.3</vt:lpstr>
      <vt:lpstr>Visio.Drawing.4</vt:lpstr>
      <vt:lpstr>Equation.3</vt:lpstr>
      <vt:lpstr>Equation.3</vt:lpstr>
      <vt:lpstr>Equation.3</vt:lpstr>
      <vt:lpstr>Equation.3</vt:lpstr>
      <vt:lpstr>Equation.3</vt:lpstr>
      <vt:lpstr>Visio.Drawing.4</vt:lpstr>
      <vt:lpstr>Equation.3</vt:lpstr>
      <vt:lpstr>Equation.3</vt:lpstr>
      <vt:lpstr>Equation.3</vt:lpstr>
      <vt:lpstr>Visio.Drawing.4</vt:lpstr>
      <vt:lpstr>Visio.Drawing.4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Visio.Drawing.4</vt:lpstr>
      <vt:lpstr>Visio.Drawing.4</vt:lpstr>
      <vt:lpstr>Visio.Drawing.4</vt:lpstr>
      <vt:lpstr>Visio.Drawing.4</vt:lpstr>
      <vt:lpstr>Visio.Drawing.4</vt:lpstr>
      <vt:lpstr>Visio.Drawing.4</vt:lpstr>
      <vt:lpstr>Visio.Drawing.4</vt:lpstr>
      <vt:lpstr>Equation.3</vt:lpstr>
      <vt:lpstr>Equation.3</vt:lpstr>
      <vt:lpstr>Visio.Drawing.4</vt:lpstr>
      <vt:lpstr>Equation.3</vt:lpstr>
      <vt:lpstr>Equation.3</vt:lpstr>
      <vt:lpstr>Equation.3</vt:lpstr>
      <vt:lpstr>Visio.Drawing.4</vt:lpstr>
      <vt:lpstr>Visio.Drawing.4</vt:lpstr>
      <vt:lpstr>Equation.3</vt:lpstr>
      <vt:lpstr>Equation.3</vt:lpstr>
      <vt:lpstr>Equation.3</vt:lpstr>
      <vt:lpstr>Equation.3</vt:lpstr>
      <vt:lpstr>Equation.3</vt:lpstr>
      <vt:lpstr>Visio.Drawing.4</vt:lpstr>
      <vt:lpstr>Equation.3</vt:lpstr>
      <vt:lpstr>Visio.Drawing.4</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Equation.3</vt:lpstr>
      <vt:lpstr>Equation.3</vt:lpstr>
      <vt:lpstr>Visio.Drawing.4</vt:lpstr>
      <vt:lpstr>Equation.3</vt:lpstr>
      <vt:lpstr>Equation.3</vt:lpstr>
      <vt:lpstr>Equation.3</vt:lpstr>
      <vt:lpstr>Visio.Drawing.4</vt:lpstr>
      <vt:lpstr>Equation.3</vt:lpstr>
      <vt:lpstr>Equation.3</vt:lpstr>
      <vt:lpstr>Equation.3</vt:lpstr>
      <vt:lpstr>Equation.3</vt:lpstr>
      <vt:lpstr>Equation.3</vt:lpstr>
      <vt:lpstr>Visio.Drawing.4</vt:lpstr>
      <vt:lpstr>Equation.3</vt:lpstr>
      <vt:lpstr>Equation.3</vt:lpstr>
      <vt:lpstr>Equation.3</vt:lpstr>
      <vt:lpstr>Equation.3</vt:lpstr>
      <vt:lpstr>Equation.3</vt:lpstr>
      <vt:lpstr>Equation.3</vt:lpstr>
      <vt:lpstr>Visio.Drawing.4</vt:lpstr>
      <vt:lpstr>Equation.3</vt:lpstr>
      <vt:lpstr>Equation.3</vt:lpstr>
      <vt:lpstr>Equation.3</vt:lpstr>
      <vt:lpstr>Visio.Drawing.4</vt:lpstr>
      <vt:lpstr>Equation.3</vt:lpstr>
      <vt:lpstr>Visio.Drawing.4</vt:lpstr>
      <vt:lpstr>Equation.3</vt:lpstr>
      <vt:lpstr>PowerPoint 演示文稿</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PowerPoint 演示文稿</vt:lpstr>
      <vt:lpstr>PowerPoint 演示文稿</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第7章数字频带传输系统</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
  <cp:lastModifiedBy>Mzc</cp:lastModifiedBy>
  <cp:revision>107</cp:revision>
  <dcterms:created xsi:type="dcterms:W3CDTF">2021-10-13T15:39:00Z</dcterms:created>
  <dcterms:modified xsi:type="dcterms:W3CDTF">2022-11-14T12:09:25Z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2052-10.8.2.6986</vt:lpwstr>
  </property>
</Properties>
</file>