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325" r:id="rId2"/>
    <p:sldId id="273" r:id="rId3"/>
    <p:sldId id="274" r:id="rId4"/>
    <p:sldId id="275" r:id="rId5"/>
    <p:sldId id="315" r:id="rId6"/>
    <p:sldId id="316" r:id="rId7"/>
    <p:sldId id="357" r:id="rId8"/>
    <p:sldId id="311" r:id="rId9"/>
    <p:sldId id="318" r:id="rId10"/>
    <p:sldId id="317" r:id="rId11"/>
    <p:sldId id="328" r:id="rId12"/>
    <p:sldId id="301" r:id="rId13"/>
    <p:sldId id="321" r:id="rId14"/>
    <p:sldId id="329" r:id="rId15"/>
    <p:sldId id="330" r:id="rId16"/>
    <p:sldId id="323" r:id="rId17"/>
    <p:sldId id="319" r:id="rId18"/>
    <p:sldId id="331" r:id="rId19"/>
    <p:sldId id="278" r:id="rId20"/>
    <p:sldId id="279" r:id="rId21"/>
    <p:sldId id="281" r:id="rId22"/>
    <p:sldId id="282" r:id="rId23"/>
    <p:sldId id="283" r:id="rId24"/>
    <p:sldId id="285" r:id="rId25"/>
    <p:sldId id="287" r:id="rId26"/>
    <p:sldId id="289" r:id="rId27"/>
    <p:sldId id="333" r:id="rId28"/>
    <p:sldId id="334" r:id="rId29"/>
    <p:sldId id="290" r:id="rId30"/>
    <p:sldId id="335" r:id="rId31"/>
    <p:sldId id="346" r:id="rId32"/>
    <p:sldId id="336" r:id="rId33"/>
    <p:sldId id="313" r:id="rId34"/>
    <p:sldId id="292" r:id="rId35"/>
    <p:sldId id="300" r:id="rId36"/>
    <p:sldId id="337" r:id="rId37"/>
    <p:sldId id="293" r:id="rId38"/>
    <p:sldId id="294" r:id="rId39"/>
    <p:sldId id="339" r:id="rId40"/>
    <p:sldId id="295" r:id="rId41"/>
    <p:sldId id="297" r:id="rId42"/>
    <p:sldId id="298" r:id="rId43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>
          <p15:clr>
            <a:srgbClr val="A4A3A4"/>
          </p15:clr>
        </p15:guide>
        <p15:guide id="2" pos="5465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orient="horz" pos="697">
          <p15:clr>
            <a:srgbClr val="A4A3A4"/>
          </p15:clr>
        </p15:guide>
        <p15:guide id="5" orient="horz" pos="3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CE5"/>
    <a:srgbClr val="E1ADD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0588" autoAdjust="0"/>
  </p:normalViewPr>
  <p:slideViewPr>
    <p:cSldViewPr>
      <p:cViewPr varScale="1">
        <p:scale>
          <a:sx n="89" d="100"/>
          <a:sy n="89" d="100"/>
        </p:scale>
        <p:origin x="663" y="60"/>
      </p:cViewPr>
      <p:guideLst>
        <p:guide pos="312"/>
        <p:guide pos="5465"/>
        <p:guide orient="horz" pos="618"/>
        <p:guide orient="horz" pos="697"/>
        <p:guide orient="horz" pos="3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02AAF5-B6C3-426C-A7E2-7760042BA419}" type="datetimeFigureOut">
              <a:rPr lang="zh-CN" altLang="en-US"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F77616-0C3C-43FB-ADB3-99F932C26E7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举例，单位时间通过</a:t>
            </a:r>
            <a:r>
              <a:rPr lang="en-US" altLang="zh-CN"/>
              <a:t>S</a:t>
            </a:r>
            <a:r>
              <a:rPr lang="zh-CN" altLang="en-US"/>
              <a:t>的水量</a:t>
            </a: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A1CCC6F7-6E6D-4BA8-9931-6BE393C5C7B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8F2B999C-95E5-466B-8E65-6D7B078104E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en-US" altLang="zh-CN"/>
              <a:t>1</a:t>
            </a:r>
            <a:r>
              <a:rPr lang="zh-CN" altLang="en-US"/>
              <a:t>。写出公式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。坐标转换</a:t>
            </a: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B77F5E8C-328A-4D1B-A5FA-122DD3D9137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77616-0C3C-43FB-ADB3-99F932C26E7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7FA27-199D-4CF7-ABAE-3FB5928A0C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9F10B-1069-436E-99AB-3DAAC27540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29C89-E39D-474D-B8DD-9DE155711A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49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349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电磁场与电磁波（杨明珊）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DAB1C96-464E-4BB3-99CC-2126E6829B2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C00000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1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jpe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3.wmf"/><Relationship Id="rId10" Type="http://schemas.openxmlformats.org/officeDocument/2006/relationships/image" Target="../media/image75.wmf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6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6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e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85.wmf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5.bin"/><Relationship Id="rId5" Type="http://schemas.openxmlformats.org/officeDocument/2006/relationships/image" Target="../media/image84.wmf"/><Relationship Id="rId10" Type="http://schemas.openxmlformats.org/officeDocument/2006/relationships/image" Target="../media/image86.wmf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9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83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4.wmf"/><Relationship Id="rId4" Type="http://schemas.openxmlformats.org/officeDocument/2006/relationships/image" Target="../media/image88.jpeg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eg"/><Relationship Id="rId13" Type="http://schemas.openxmlformats.org/officeDocument/2006/relationships/oleObject" Target="../embeddings/oleObject88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98.wmf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87.bin"/><Relationship Id="rId5" Type="http://schemas.openxmlformats.org/officeDocument/2006/relationships/image" Target="../media/image97.wmf"/><Relationship Id="rId10" Type="http://schemas.openxmlformats.org/officeDocument/2006/relationships/image" Target="../media/image99.wmf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0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jpe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8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0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9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1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9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21.wmf"/><Relationship Id="rId12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2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12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60" y="1844824"/>
            <a:ext cx="7772400" cy="25923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第一章   矢量分析</a:t>
            </a:r>
            <a:br>
              <a:rPr kumimoji="1" lang="en-US" altLang="zh-CN" sz="4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071938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4252913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033838" y="32908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3876675" y="30480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185739" y="254159"/>
            <a:ext cx="4864446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2.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圆柱坐标系</a:t>
            </a: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圆柱坐标系中的三个坐标分量是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kumimoji="1" lang="zh-CN" altLang="en-US" sz="2400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kumimoji="1" lang="zh-CN" altLang="en-US" sz="2400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z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，它们的变化范围分别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是 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0≤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＜∞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0≤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φ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≤2π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，－∞＜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＜∞</a:t>
            </a: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圆柱坐标系与直角坐标系之间的变换关系为</a:t>
            </a:r>
          </a:p>
          <a:p>
            <a:pPr eaLnBrk="0" hangingPunct="0"/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0" hangingPunct="0"/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0" hangingPunct="0"/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0" hangingPunct="0"/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</a:t>
            </a:r>
          </a:p>
        </p:txBody>
      </p:sp>
      <p:pic>
        <p:nvPicPr>
          <p:cNvPr id="103433" name="Picture 9" descr="tu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8285" y="188640"/>
            <a:ext cx="39497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668611"/>
              </p:ext>
            </p:extLst>
          </p:nvPr>
        </p:nvGraphicFramePr>
        <p:xfrm>
          <a:off x="2987824" y="3878357"/>
          <a:ext cx="17145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5" imgW="19507200" imgH="21031200" progId="Equation.DSMT4">
                  <p:embed/>
                </p:oleObj>
              </mc:Choice>
              <mc:Fallback>
                <p:oleObj name="Equation" r:id="rId5" imgW="19507200" imgH="2103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878357"/>
                        <a:ext cx="1714500" cy="18478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05932"/>
              </p:ext>
            </p:extLst>
          </p:nvPr>
        </p:nvGraphicFramePr>
        <p:xfrm>
          <a:off x="742232" y="4005064"/>
          <a:ext cx="1689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7" imgW="16459200" imgH="14020800" progId="Equation.DSMT4">
                  <p:embed/>
                </p:oleObj>
              </mc:Choice>
              <mc:Fallback>
                <p:oleObj name="Equation" r:id="rId7" imgW="16459200" imgH="14020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232" y="4005064"/>
                        <a:ext cx="1689100" cy="14351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0" y="326945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ChangeArrowheads="1"/>
          </p:cNvSpPr>
          <p:nvPr/>
        </p:nvSpPr>
        <p:spPr bwMode="auto">
          <a:xfrm>
            <a:off x="4071938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3" name="Rectangle 4"/>
          <p:cNvSpPr>
            <a:spLocks noChangeArrowheads="1"/>
          </p:cNvSpPr>
          <p:nvPr/>
        </p:nvSpPr>
        <p:spPr bwMode="auto">
          <a:xfrm>
            <a:off x="4033838" y="32908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4" name="Rectangle 5"/>
          <p:cNvSpPr>
            <a:spLocks noChangeArrowheads="1"/>
          </p:cNvSpPr>
          <p:nvPr/>
        </p:nvSpPr>
        <p:spPr bwMode="auto">
          <a:xfrm>
            <a:off x="3876675" y="304335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03433" name="Picture 9" descr="tu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3084" y="94139"/>
            <a:ext cx="39497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186295"/>
              </p:ext>
            </p:extLst>
          </p:nvPr>
        </p:nvGraphicFramePr>
        <p:xfrm>
          <a:off x="1081366" y="2272706"/>
          <a:ext cx="2282825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5" imgW="18288000" imgH="17678400" progId="Equation.DSMT4">
                  <p:embed/>
                </p:oleObj>
              </mc:Choice>
              <mc:Fallback>
                <p:oleObj name="Equation" r:id="rId5" imgW="18288000" imgH="17678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366" y="2272706"/>
                        <a:ext cx="2282825" cy="22082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14"/>
          <p:cNvSpPr>
            <a:spLocks noChangeArrowheads="1"/>
          </p:cNvSpPr>
          <p:nvPr/>
        </p:nvSpPr>
        <p:spPr bwMode="auto">
          <a:xfrm>
            <a:off x="0" y="326945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819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097288"/>
              </p:ext>
            </p:extLst>
          </p:nvPr>
        </p:nvGraphicFramePr>
        <p:xfrm>
          <a:off x="2819400" y="1920875"/>
          <a:ext cx="412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7" imgW="533160" imgH="241200" progId="Equation.DSMT4">
                  <p:embed/>
                </p:oleObj>
              </mc:Choice>
              <mc:Fallback>
                <p:oleObj name="Equation" r:id="rId7" imgW="53316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20875"/>
                        <a:ext cx="41275" cy="1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4"/>
          <p:cNvGraphicFramePr>
            <a:graphicFrameLocks noChangeAspect="1"/>
          </p:cNvGraphicFramePr>
          <p:nvPr/>
        </p:nvGraphicFramePr>
        <p:xfrm>
          <a:off x="3898900" y="2286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Equation" r:id="rId9" imgW="2743200" imgH="4267200" progId="Equation.DSMT4">
                  <p:embed/>
                </p:oleObj>
              </mc:Choice>
              <mc:Fallback>
                <p:oleObj name="Equation" r:id="rId9" imgW="2743200" imgH="426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286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39552" y="4740519"/>
            <a:ext cx="6300887" cy="1217359"/>
            <a:chOff x="827088" y="5356661"/>
            <a:chExt cx="6300887" cy="1217359"/>
          </a:xfrm>
        </p:grpSpPr>
        <p:sp>
          <p:nvSpPr>
            <p:cNvPr id="15" name="TextBox 14"/>
            <p:cNvSpPr txBox="1"/>
            <p:nvPr/>
          </p:nvSpPr>
          <p:spPr bwMode="auto">
            <a:xfrm>
              <a:off x="827088" y="5373691"/>
              <a:ext cx="6300887" cy="1200329"/>
            </a:xfrm>
            <a:prstGeom prst="rect">
              <a:avLst/>
            </a:prstGeom>
            <a:noFill/>
            <a:ln w="19050" cap="sq" cmpd="sng">
              <a:solidFill>
                <a:srgbClr val="C00000"/>
              </a:solidFill>
              <a:prstDash val="solid"/>
              <a:beve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除    外，              都不是常矢量，它们的方向随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P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点位置不同而变化，但三者总保持正交且遵循右手螺旋法则</a:t>
              </a:r>
            </a:p>
          </p:txBody>
        </p:sp>
        <p:graphicFrame>
          <p:nvGraphicFramePr>
            <p:cNvPr id="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684200"/>
                </p:ext>
              </p:extLst>
            </p:nvPr>
          </p:nvGraphicFramePr>
          <p:xfrm>
            <a:off x="1339380" y="5361484"/>
            <a:ext cx="312762" cy="431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9" name="Equation" r:id="rId11" imgW="3962400" imgH="5486400" progId="Equation.DSMT4">
                    <p:embed/>
                  </p:oleObj>
                </mc:Choice>
                <mc:Fallback>
                  <p:oleObj name="Equation" r:id="rId11" imgW="3962400" imgH="548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380" y="5361484"/>
                          <a:ext cx="312762" cy="431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323152"/>
                </p:ext>
              </p:extLst>
            </p:nvPr>
          </p:nvGraphicFramePr>
          <p:xfrm>
            <a:off x="2788389" y="5380453"/>
            <a:ext cx="287359" cy="431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0" name="Equation" r:id="rId13" imgW="3657600" imgH="5486400" progId="Equation.DSMT4">
                    <p:embed/>
                  </p:oleObj>
                </mc:Choice>
                <mc:Fallback>
                  <p:oleObj name="Equation" r:id="rId13" imgW="3657600" imgH="5486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389" y="5380453"/>
                          <a:ext cx="287359" cy="431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804225"/>
                </p:ext>
              </p:extLst>
            </p:nvPr>
          </p:nvGraphicFramePr>
          <p:xfrm>
            <a:off x="2231431" y="5356661"/>
            <a:ext cx="312762" cy="455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1" name="Equation" r:id="rId15" imgW="3962400" imgH="5791200" progId="Equation.DSMT4">
                    <p:embed/>
                  </p:oleObj>
                </mc:Choice>
                <mc:Fallback>
                  <p:oleObj name="Equation" r:id="rId15" imgW="3962400" imgH="579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431" y="5356661"/>
                          <a:ext cx="312762" cy="455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A2AD44-2F91-48C8-BDDA-F1930FD8AB86}"/>
              </a:ext>
            </a:extLst>
          </p:cNvPr>
          <p:cNvGrpSpPr/>
          <p:nvPr/>
        </p:nvGrpSpPr>
        <p:grpSpPr>
          <a:xfrm>
            <a:off x="325880" y="353933"/>
            <a:ext cx="4420235" cy="1684244"/>
            <a:chOff x="325880" y="353933"/>
            <a:chExt cx="4420235" cy="1684244"/>
          </a:xfrm>
        </p:grpSpPr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325880" y="353933"/>
              <a:ext cx="4420235" cy="16842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圆柱坐标系中三个相互正</a:t>
              </a:r>
            </a:p>
            <a:p>
              <a:pPr eaLnBrk="0" hangingPunct="0">
                <a:lnSpc>
                  <a:spcPct val="15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交的单位矢量是</a:t>
              </a:r>
            </a:p>
            <a:p>
              <a:pPr eaLnBrk="0" hangingPunct="0">
                <a:lnSpc>
                  <a:spcPct val="15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满足如下的关系 </a:t>
              </a: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1EA2D24E-A1C1-42C4-A516-58F6124421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519518"/>
                </p:ext>
              </p:extLst>
            </p:nvPr>
          </p:nvGraphicFramePr>
          <p:xfrm>
            <a:off x="2645478" y="944952"/>
            <a:ext cx="1223471" cy="56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2" name="Equation" r:id="rId17" imgW="520560" imgH="241200" progId="Equation.DSMT4">
                    <p:embed/>
                  </p:oleObj>
                </mc:Choice>
                <mc:Fallback>
                  <p:oleObj name="Equation" r:id="rId17" imgW="520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45478" y="944952"/>
                          <a:ext cx="1223471" cy="566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2938" y="285750"/>
            <a:ext cx="7358062" cy="1000125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直角坐标系中的矢量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可以利用下式换算为圆柱坐标系中的矢量    </a:t>
            </a:r>
          </a:p>
        </p:txBody>
      </p:sp>
      <p:graphicFrame>
        <p:nvGraphicFramePr>
          <p:cNvPr id="9218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02334"/>
              </p:ext>
            </p:extLst>
          </p:nvPr>
        </p:nvGraphicFramePr>
        <p:xfrm>
          <a:off x="1547664" y="1549609"/>
          <a:ext cx="44704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4" imgW="48158400" imgH="17678400" progId="Equation.DSMT4">
                  <p:embed/>
                </p:oleObj>
              </mc:Choice>
              <mc:Fallback>
                <p:oleObj name="Equation" r:id="rId4" imgW="48158400" imgH="176784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549609"/>
                        <a:ext cx="4470400" cy="16430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51283"/>
              </p:ext>
            </p:extLst>
          </p:nvPr>
        </p:nvGraphicFramePr>
        <p:xfrm>
          <a:off x="1619672" y="4692859"/>
          <a:ext cx="4148137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6" imgW="46634400" imgH="17678400" progId="Equation.DSMT4">
                  <p:embed/>
                </p:oleObj>
              </mc:Choice>
              <mc:Fallback>
                <p:oleObj name="Equation" r:id="rId6" imgW="46634400" imgH="176784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692859"/>
                        <a:ext cx="4148137" cy="15716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75" y="3571875"/>
            <a:ext cx="75009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可以利用上式中变换矩阵的逆矩阵把圆柱坐标系中的矢量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换算为直角坐标系中的矢量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-23018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0" y="-23018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1267" name="Object 9"/>
          <p:cNvGraphicFramePr>
            <a:graphicFrameLocks noChangeAspect="1"/>
          </p:cNvGraphicFramePr>
          <p:nvPr/>
        </p:nvGraphicFramePr>
        <p:xfrm>
          <a:off x="1571625" y="1285875"/>
          <a:ext cx="1882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4" imgW="20116800" imgH="5486400" progId="Equation.DSMT4">
                  <p:embed/>
                </p:oleObj>
              </mc:Choice>
              <mc:Fallback>
                <p:oleObj name="Equation" r:id="rId4" imgW="201168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285875"/>
                        <a:ext cx="1882775" cy="5175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0" y="-23018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126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09266"/>
              </p:ext>
            </p:extLst>
          </p:nvPr>
        </p:nvGraphicFramePr>
        <p:xfrm>
          <a:off x="755576" y="4653137"/>
          <a:ext cx="3867553" cy="62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6" imgW="36576000" imgH="5791200" progId="Equation.DSMT4">
                  <p:embed/>
                </p:oleObj>
              </mc:Choice>
              <mc:Fallback>
                <p:oleObj name="Equation" r:id="rId6" imgW="36576000" imgH="579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53137"/>
                        <a:ext cx="3867553" cy="6203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7418" name="Rectangle 16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880" y="405215"/>
            <a:ext cx="500062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圆柱坐标系中的位置矢量为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520" y="2065813"/>
            <a:ext cx="5072098" cy="8299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其中不显含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φ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分量，已包含在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的方向中。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103" y="3782935"/>
            <a:ext cx="4715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微分线元为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+mj-cs"/>
              <a:sym typeface="Times New Roman" panose="02020603050405020304" pitchFamily="18" charset="0"/>
            </a:endParaRPr>
          </a:p>
        </p:txBody>
      </p:sp>
      <p:pic>
        <p:nvPicPr>
          <p:cNvPr id="21" name="Picture 9" descr="tu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4300" y="116632"/>
            <a:ext cx="39497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88" y="642938"/>
            <a:ext cx="4643437" cy="85725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圆柱坐标系中与三个坐标方向相垂直的三个面积元分别为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-23018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-23018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0" y="-23018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1269" name="Object 13"/>
          <p:cNvGraphicFramePr>
            <a:graphicFrameLocks noChangeAspect="1"/>
          </p:cNvGraphicFramePr>
          <p:nvPr/>
        </p:nvGraphicFramePr>
        <p:xfrm>
          <a:off x="1465263" y="1962150"/>
          <a:ext cx="213995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4" imgW="19202400" imgH="16764000" progId="Equation.DSMT4">
                  <p:embed/>
                </p:oleObj>
              </mc:Choice>
              <mc:Fallback>
                <p:oleObj name="Equation" r:id="rId4" imgW="19202400" imgH="1676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962150"/>
                        <a:ext cx="2139950" cy="1890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16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1270" name="Object 15"/>
          <p:cNvGraphicFramePr>
            <a:graphicFrameLocks noChangeAspect="1"/>
          </p:cNvGraphicFramePr>
          <p:nvPr/>
        </p:nvGraphicFramePr>
        <p:xfrm>
          <a:off x="1571625" y="5286375"/>
          <a:ext cx="2290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6" imgW="21945600" imgH="4876800" progId="Equation.DSMT4">
                  <p:embed/>
                </p:oleObj>
              </mc:Choice>
              <mc:Fallback>
                <p:oleObj name="Equation" r:id="rId6" imgW="21945600" imgH="4876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286375"/>
                        <a:ext cx="2290763" cy="5143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3644" y="4339431"/>
            <a:ext cx="42148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圆柱坐标系中的体积元为</a:t>
            </a:r>
          </a:p>
        </p:txBody>
      </p:sp>
      <p:pic>
        <p:nvPicPr>
          <p:cNvPr id="20" name="Picture 9" descr="tu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66435" y="116632"/>
            <a:ext cx="39497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8048" y="1342417"/>
            <a:ext cx="4503415" cy="2086583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球坐标系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球坐标系中的三个坐标分量是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zh-CN" altLang="en-US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θ</a:t>
            </a:r>
            <a:r>
              <a:rPr lang="zh-CN" altLang="en-US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，它们的变化范围分别是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0≤r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＜∞，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0≤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θ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≤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π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0≤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≤2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π</a:t>
            </a:r>
            <a:b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球坐标系与直角坐标系之间的变换关系为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2970213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4558"/>
              </p:ext>
            </p:extLst>
          </p:nvPr>
        </p:nvGraphicFramePr>
        <p:xfrm>
          <a:off x="2987824" y="3933056"/>
          <a:ext cx="2208212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4" imgW="27432000" imgH="27736800" progId="Equation.DSMT4">
                  <p:embed/>
                </p:oleObj>
              </mc:Choice>
              <mc:Fallback>
                <p:oleObj name="Equation" r:id="rId4" imgW="27432000" imgH="2773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933056"/>
                        <a:ext cx="2208212" cy="22304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24222"/>
              </p:ext>
            </p:extLst>
          </p:nvPr>
        </p:nvGraphicFramePr>
        <p:xfrm>
          <a:off x="323528" y="4020344"/>
          <a:ext cx="213995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6" imgW="23774400" imgH="15240000" progId="Equation.DSMT4">
                  <p:embed/>
                </p:oleObj>
              </mc:Choice>
              <mc:Fallback>
                <p:oleObj name="Equation" r:id="rId6" imgW="23774400" imgH="15240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20344"/>
                        <a:ext cx="2139950" cy="13890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0" y="3084513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9464" name="Picture 3" descr="tu1-4-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28468" y="146868"/>
            <a:ext cx="3815531" cy="4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940" y="620688"/>
            <a:ext cx="8429625" cy="57150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直角坐标系中的矢量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可以利用下式换算为球坐标系中的矢量</a:t>
            </a:r>
            <a:b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</a:t>
            </a:r>
            <a:b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可以利用上式中变换矩阵的逆矩阵把球坐标系中的矢量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换算为直角坐标系中的矢量</a:t>
            </a:r>
            <a:b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2832101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56923"/>
              </p:ext>
            </p:extLst>
          </p:nvPr>
        </p:nvGraphicFramePr>
        <p:xfrm>
          <a:off x="1475656" y="1439207"/>
          <a:ext cx="532765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4" imgW="69494400" imgH="17678400" progId="Equation.DSMT4">
                  <p:embed/>
                </p:oleObj>
              </mc:Choice>
              <mc:Fallback>
                <p:oleObj name="Equation" r:id="rId4" imgW="69494400" imgH="1767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39207"/>
                        <a:ext cx="5327650" cy="13477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28035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226834"/>
              </p:ext>
            </p:extLst>
          </p:nvPr>
        </p:nvGraphicFramePr>
        <p:xfrm>
          <a:off x="1515269" y="4293096"/>
          <a:ext cx="5440362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6" imgW="70408800" imgH="17678400" progId="Equation.DSMT4">
                  <p:embed/>
                </p:oleObj>
              </mc:Choice>
              <mc:Fallback>
                <p:oleObj name="Equation" r:id="rId6" imgW="70408800" imgH="1767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269" y="4293096"/>
                        <a:ext cx="5440362" cy="13700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3" descr="tu1-4-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5" y="103981"/>
            <a:ext cx="414337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187428"/>
              </p:ext>
            </p:extLst>
          </p:nvPr>
        </p:nvGraphicFramePr>
        <p:xfrm>
          <a:off x="1525588" y="1332230"/>
          <a:ext cx="993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5" imgW="10972800" imgH="5486400" progId="Equation.DSMT4">
                  <p:embed/>
                </p:oleObj>
              </mc:Choice>
              <mc:Fallback>
                <p:oleObj name="Equation" r:id="rId5" imgW="109728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332230"/>
                        <a:ext cx="993775" cy="5032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21767"/>
              </p:ext>
            </p:extLst>
          </p:nvPr>
        </p:nvGraphicFramePr>
        <p:xfrm>
          <a:off x="683568" y="5068888"/>
          <a:ext cx="44275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7" imgW="46329600" imgH="5791200" progId="Equation.DSMT4">
                  <p:embed/>
                </p:oleObj>
              </mc:Choice>
              <mc:Fallback>
                <p:oleObj name="Equation" r:id="rId7" imgW="463296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68888"/>
                        <a:ext cx="4427537" cy="5588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8313" y="549275"/>
            <a:ext cx="42862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球坐标系中的位置矢量为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8313" y="3429000"/>
            <a:ext cx="4500562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θ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增加方向上的微分元分别为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rdθ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rsinθdφ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微分线元为</a:t>
            </a:r>
          </a:p>
        </p:txBody>
      </p:sp>
      <p:sp>
        <p:nvSpPr>
          <p:cNvPr id="19463" name="矩形 8"/>
          <p:cNvSpPr>
            <a:spLocks noChangeArrowheads="1"/>
          </p:cNvSpPr>
          <p:nvPr/>
        </p:nvSpPr>
        <p:spPr bwMode="auto">
          <a:xfrm>
            <a:off x="395288" y="2276475"/>
            <a:ext cx="432117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其中不显含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分量和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分量，已包含在</a:t>
            </a:r>
            <a:r>
              <a:rPr lang="en-US" altLang="zh-CN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的方向中。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0515" y="500380"/>
            <a:ext cx="4476115" cy="11430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球坐标系中与三个坐标方向</a:t>
            </a:r>
            <a:b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相垂直的三个面积元分别为</a:t>
            </a:r>
          </a:p>
        </p:txBody>
      </p:sp>
      <p:pic>
        <p:nvPicPr>
          <p:cNvPr id="16390" name="Picture 3" descr="tu1-4-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6037" y="87188"/>
            <a:ext cx="4017963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0" y="2832101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70704"/>
              </p:ext>
            </p:extLst>
          </p:nvPr>
        </p:nvGraphicFramePr>
        <p:xfrm>
          <a:off x="790947" y="1912938"/>
          <a:ext cx="2581275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5" imgW="28956000" imgH="17068800" progId="Equation.DSMT4">
                  <p:embed/>
                </p:oleObj>
              </mc:Choice>
              <mc:Fallback>
                <p:oleObj name="Equation" r:id="rId5" imgW="28956000" imgH="1706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47" y="1912938"/>
                        <a:ext cx="2581275" cy="15160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4109981"/>
            <a:ext cx="328612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球坐标系中的体积元为</a:t>
            </a:r>
          </a:p>
        </p:txBody>
      </p:sp>
      <p:graphicFrame>
        <p:nvGraphicFramePr>
          <p:cNvPr id="69637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834232"/>
              </p:ext>
            </p:extLst>
          </p:nvPr>
        </p:nvGraphicFramePr>
        <p:xfrm>
          <a:off x="790947" y="5137037"/>
          <a:ext cx="2927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7" imgW="31699200" imgH="5486400" progId="Equation.DSMT4">
                  <p:embed/>
                </p:oleObj>
              </mc:Choice>
              <mc:Fallback>
                <p:oleObj name="Equation" r:id="rId7" imgW="31699200" imgH="5486400" progId="Equation.DSMT4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47" y="5137037"/>
                        <a:ext cx="2927350" cy="5143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495800" y="33289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4462463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6629" name="Rectangle 20"/>
          <p:cNvSpPr>
            <a:spLocks noChangeArrowheads="1"/>
          </p:cNvSpPr>
          <p:nvPr/>
        </p:nvSpPr>
        <p:spPr bwMode="auto">
          <a:xfrm>
            <a:off x="323528" y="255435"/>
            <a:ext cx="5802313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1.5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矢量的微分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23528" y="1074268"/>
            <a:ext cx="421502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矢量场的散度，散度定理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84213" y="1989138"/>
            <a:ext cx="171323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矢量的通量</a:t>
            </a:r>
          </a:p>
        </p:txBody>
      </p:sp>
      <p:pic>
        <p:nvPicPr>
          <p:cNvPr id="24603" name="Picture 27" descr="tu1-5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43844"/>
            <a:ext cx="3005138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Rectangle 1048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68313" y="3357563"/>
            <a:ext cx="6335712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设有一个矢量场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，在场中任取一面元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则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称为穿过面元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的通量（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Flux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1547813" y="4076700"/>
          <a:ext cx="32400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5" imgW="35356800" imgH="4876800" progId="Equation.DSMT4">
                  <p:embed/>
                </p:oleObj>
              </mc:Choice>
              <mc:Fallback>
                <p:oleObj name="Equation" r:id="rId5" imgW="35356800" imgH="4876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76700"/>
                        <a:ext cx="3240087" cy="4460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89138"/>
            <a:ext cx="8077200" cy="467995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     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       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4476750" y="33004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030625"/>
              </p:ext>
            </p:extLst>
          </p:nvPr>
        </p:nvGraphicFramePr>
        <p:xfrm>
          <a:off x="3203848" y="2026617"/>
          <a:ext cx="10429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12496800" imgH="9448800" progId="Equation.DSMT4">
                  <p:embed/>
                </p:oleObj>
              </mc:Choice>
              <mc:Fallback>
                <p:oleObj name="Equation" r:id="rId4" imgW="124968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026617"/>
                        <a:ext cx="1042988" cy="8001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629946"/>
              </p:ext>
            </p:extLst>
          </p:nvPr>
        </p:nvGraphicFramePr>
        <p:xfrm>
          <a:off x="4981622" y="1921089"/>
          <a:ext cx="3551190" cy="56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6" imgW="1523880" imgH="241200" progId="Equation.DSMT4">
                  <p:embed/>
                </p:oleObj>
              </mc:Choice>
              <mc:Fallback>
                <p:oleObj name="Equation" r:id="rId6" imgW="15238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622" y="1921089"/>
                        <a:ext cx="3551190" cy="5664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32178"/>
              </p:ext>
            </p:extLst>
          </p:nvPr>
        </p:nvGraphicFramePr>
        <p:xfrm>
          <a:off x="2561748" y="4408488"/>
          <a:ext cx="421798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8" imgW="42062400" imgH="10363200" progId="Equation.DSMT4">
                  <p:embed/>
                </p:oleObj>
              </mc:Choice>
              <mc:Fallback>
                <p:oleObj name="Equation" r:id="rId8" imgW="420624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748" y="4408488"/>
                        <a:ext cx="4217987" cy="10398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611188" y="1989138"/>
            <a:ext cx="65516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单位矢量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4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63754" y="173774"/>
            <a:ext cx="21463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1.1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矢量运算</a:t>
            </a:r>
          </a:p>
        </p:txBody>
      </p:sp>
      <p:graphicFrame>
        <p:nvGraphicFramePr>
          <p:cNvPr id="19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344332"/>
              </p:ext>
            </p:extLst>
          </p:nvPr>
        </p:nvGraphicFramePr>
        <p:xfrm>
          <a:off x="5004048" y="2550932"/>
          <a:ext cx="3361134" cy="55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10" imgW="1498320" imgH="241200" progId="Equation.DSMT4">
                  <p:embed/>
                </p:oleObj>
              </mc:Choice>
              <mc:Fallback>
                <p:oleObj name="Equation" r:id="rId10" imgW="149832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550932"/>
                        <a:ext cx="3361134" cy="55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452702"/>
              </p:ext>
            </p:extLst>
          </p:nvPr>
        </p:nvGraphicFramePr>
        <p:xfrm>
          <a:off x="5004048" y="3227772"/>
          <a:ext cx="3361134" cy="58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12" imgW="1409400" imgH="241200" progId="Equation.DSMT4">
                  <p:embed/>
                </p:oleObj>
              </mc:Choice>
              <mc:Fallback>
                <p:oleObj name="Equation" r:id="rId12" imgW="140940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227772"/>
                        <a:ext cx="3361134" cy="582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188" y="4581128"/>
            <a:ext cx="17589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点电荷场强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3850" y="620713"/>
            <a:ext cx="8208963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用数值和方向表示物理量。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单位矢量：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模为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的矢量，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只表示矢量的方向。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65291"/>
              </p:ext>
            </p:extLst>
          </p:nvPr>
        </p:nvGraphicFramePr>
        <p:xfrm>
          <a:off x="1907704" y="4583135"/>
          <a:ext cx="2041227" cy="94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4" imgW="812520" imgH="380880" progId="Equation.DSMT4">
                  <p:embed/>
                </p:oleObj>
              </mc:Choice>
              <mc:Fallback>
                <p:oleObj name="Equation" r:id="rId4" imgW="812520" imgH="380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583135"/>
                        <a:ext cx="2041227" cy="94899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395536" y="404664"/>
            <a:ext cx="56435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穿过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闭合曲面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的通量及其物理意义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17146" y="1196752"/>
            <a:ext cx="7673975" cy="1420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闭合曲面是一个特殊情况，有特殊的意义和用途，一般取闭合曲面的外法线方向为曲面方向（指向闭合曲面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外部空间方向）。</a:t>
            </a: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544" y="3133523"/>
            <a:ext cx="7358062" cy="9363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在矢量场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中，围绕某一点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作一闭合曲面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，法线方向向外，则 矢量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穿过闭合曲面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的通量或发散量。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214313"/>
            <a:ext cx="2559050" cy="842962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散度的定义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90176"/>
              </p:ext>
            </p:extLst>
          </p:nvPr>
        </p:nvGraphicFramePr>
        <p:xfrm>
          <a:off x="5148064" y="2204945"/>
          <a:ext cx="9477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4" imgW="13716000" imgH="13411200" progId="Equation.DSMT4">
                  <p:embed/>
                </p:oleObj>
              </mc:Choice>
              <mc:Fallback>
                <p:oleObj name="Equation" r:id="rId4" imgW="13716000" imgH="134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204945"/>
                        <a:ext cx="94773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28625" y="2419284"/>
            <a:ext cx="7993063" cy="1715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设闭合曲面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包围的体积为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ΔV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，则                为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ΔV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内的</a:t>
            </a:r>
          </a:p>
          <a:p>
            <a:pPr eaLnBrk="0" hangingPunct="0"/>
            <a:endParaRPr kumimoji="1"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平均发散量，令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ΔV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→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，就得到矢量场在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点的发散量或散度，记作：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div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或▽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·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，即</a:t>
            </a: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07817"/>
              </p:ext>
            </p:extLst>
          </p:nvPr>
        </p:nvGraphicFramePr>
        <p:xfrm>
          <a:off x="899592" y="4221088"/>
          <a:ext cx="2824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6" imgW="31394400" imgH="13411200" progId="Equation.DSMT4">
                  <p:embed/>
                </p:oleObj>
              </mc:Choice>
              <mc:Fallback>
                <p:oleObj name="Equation" r:id="rId6" imgW="31394400" imgH="1341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21088"/>
                        <a:ext cx="2824162" cy="1206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29635" y="5805264"/>
            <a:ext cx="669627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矢量（场）的散度是一个标量（场）</a:t>
            </a:r>
          </a:p>
        </p:txBody>
      </p:sp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2267744" y="214313"/>
            <a:ext cx="6876256" cy="1684244"/>
          </a:xfrm>
          <a:prstGeom prst="rect">
            <a:avLst/>
          </a:prstGeom>
          <a:noFill/>
          <a:ln w="12700" cmpd="sng">
            <a:noFill/>
            <a:prstDash val="solid"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根据穿出闭合曲面的通量的正负，可以判断出该曲面内有正源或负源，但源在曲面内的分布情况和强弱却是通量无法说明的。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3336" y="192545"/>
            <a:ext cx="6215062" cy="54451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散度的表达式</a:t>
            </a: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3862388" y="329565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21495"/>
              </p:ext>
            </p:extLst>
          </p:nvPr>
        </p:nvGraphicFramePr>
        <p:xfrm>
          <a:off x="2165549" y="867230"/>
          <a:ext cx="3507978" cy="50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4" imgW="1460160" imgH="241200" progId="Equation.DSMT4">
                  <p:embed/>
                </p:oleObj>
              </mc:Choice>
              <mc:Fallback>
                <p:oleObj name="Equation" r:id="rId4" imgW="146016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549" y="867230"/>
                        <a:ext cx="3507978" cy="5035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6"/>
          <p:cNvSpPr>
            <a:spLocks noChangeArrowheads="1"/>
          </p:cNvSpPr>
          <p:nvPr/>
        </p:nvSpPr>
        <p:spPr bwMode="auto">
          <a:xfrm>
            <a:off x="3790950" y="32146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0730" name="Rectangle 8"/>
          <p:cNvSpPr>
            <a:spLocks noChangeArrowheads="1"/>
          </p:cNvSpPr>
          <p:nvPr/>
        </p:nvSpPr>
        <p:spPr bwMode="auto">
          <a:xfrm>
            <a:off x="3700463" y="321945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783275"/>
              </p:ext>
            </p:extLst>
          </p:nvPr>
        </p:nvGraphicFramePr>
        <p:xfrm>
          <a:off x="6108705" y="1076049"/>
          <a:ext cx="2982264" cy="8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6" imgW="1587240" imgH="444240" progId="Equation.DSMT4">
                  <p:embed/>
                </p:oleObj>
              </mc:Choice>
              <mc:Fallback>
                <p:oleObj name="Equation" r:id="rId6" imgW="15872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5" y="1076049"/>
                        <a:ext cx="2982264" cy="8371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3919538" y="32385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3490913" y="31861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64467"/>
              </p:ext>
            </p:extLst>
          </p:nvPr>
        </p:nvGraphicFramePr>
        <p:xfrm>
          <a:off x="3092128" y="2762250"/>
          <a:ext cx="41608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8" imgW="52120800" imgH="11582400" progId="Equation.DSMT4">
                  <p:embed/>
                </p:oleObj>
              </mc:Choice>
              <mc:Fallback>
                <p:oleObj name="Equation" r:id="rId8" imgW="52120800" imgH="115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128" y="2762250"/>
                        <a:ext cx="4160838" cy="928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080479"/>
              </p:ext>
            </p:extLst>
          </p:nvPr>
        </p:nvGraphicFramePr>
        <p:xfrm>
          <a:off x="414337" y="4616485"/>
          <a:ext cx="6753225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Equation" r:id="rId10" imgW="82296000" imgH="10668000" progId="Equation.DSMT4">
                  <p:embed/>
                </p:oleObj>
              </mc:Choice>
              <mc:Fallback>
                <p:oleObj name="Equation" r:id="rId10" imgW="82296000" imgH="1066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" y="4616485"/>
                        <a:ext cx="6753225" cy="8915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23528" y="2778125"/>
            <a:ext cx="676751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圆柱坐标系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9722" y="3786540"/>
            <a:ext cx="3357562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球坐标系</a:t>
            </a:r>
          </a:p>
          <a:p>
            <a:endParaRPr kumimoji="1"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652490"/>
              </p:ext>
            </p:extLst>
          </p:nvPr>
        </p:nvGraphicFramePr>
        <p:xfrm>
          <a:off x="2411760" y="1561062"/>
          <a:ext cx="3152897" cy="85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Equation" r:id="rId12" imgW="1523880" imgH="419040" progId="Equation.DSMT4">
                  <p:embed/>
                </p:oleObj>
              </mc:Choice>
              <mc:Fallback>
                <p:oleObj name="Equation" r:id="rId12" imgW="152388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561062"/>
                        <a:ext cx="3152897" cy="85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A9D01FC-3D4A-4376-858D-568B080FC914}"/>
              </a:ext>
            </a:extLst>
          </p:cNvPr>
          <p:cNvSpPr txBox="1"/>
          <p:nvPr/>
        </p:nvSpPr>
        <p:spPr>
          <a:xfrm>
            <a:off x="323528" y="897329"/>
            <a:ext cx="223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直角坐标系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363" y="79317"/>
            <a:ext cx="8077200" cy="762116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散度定理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719513" y="32385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479084"/>
              </p:ext>
            </p:extLst>
          </p:nvPr>
        </p:nvGraphicFramePr>
        <p:xfrm>
          <a:off x="1187624" y="4834098"/>
          <a:ext cx="55816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4" imgW="70104000" imgH="9144000" progId="Equation.DSMT4">
                  <p:embed/>
                </p:oleObj>
              </mc:Choice>
              <mc:Fallback>
                <p:oleObj name="Equation" r:id="rId4" imgW="70104000" imgH="914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34098"/>
                        <a:ext cx="5581650" cy="7270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47997"/>
              </p:ext>
            </p:extLst>
          </p:nvPr>
        </p:nvGraphicFramePr>
        <p:xfrm>
          <a:off x="4427984" y="1407954"/>
          <a:ext cx="26082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6" imgW="32613600" imgH="9144000" progId="Equation.DSMT4">
                  <p:embed/>
                </p:oleObj>
              </mc:Choice>
              <mc:Fallback>
                <p:oleObj name="Equation" r:id="rId6" imgW="32613600" imgH="914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407954"/>
                        <a:ext cx="2608262" cy="7318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93687" y="731704"/>
            <a:ext cx="8135938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矢量场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通过任一闭合曲面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的通量等于它所包围的体积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V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内散度的积分，即：        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39552" y="3270037"/>
            <a:ext cx="2954655" cy="5762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例：电场的高斯定理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7033" y="2139791"/>
            <a:ext cx="7643813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利用散度定理，可以把面积分变为体积分，也可以把体积分变为面积分。</a:t>
            </a: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1115616" y="3746442"/>
            <a:ext cx="5653658" cy="711200"/>
            <a:chOff x="857224" y="3579800"/>
            <a:chExt cx="5653684" cy="711200"/>
          </a:xfrm>
          <a:noFill/>
        </p:grpSpPr>
        <p:graphicFrame>
          <p:nvGraphicFramePr>
            <p:cNvPr id="9421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821736"/>
                </p:ext>
              </p:extLst>
            </p:nvPr>
          </p:nvGraphicFramePr>
          <p:xfrm>
            <a:off x="3280330" y="3579800"/>
            <a:ext cx="3230578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8" name="Equation" r:id="rId8" imgW="41452800" imgH="9144000" progId="Equation.DSMT4">
                    <p:embed/>
                  </p:oleObj>
                </mc:Choice>
                <mc:Fallback>
                  <p:oleObj name="Equation" r:id="rId8" imgW="41452800" imgH="9144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330" y="3579800"/>
                          <a:ext cx="3230578" cy="71120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矩形 14"/>
            <p:cNvSpPr>
              <a:spLocks noChangeArrowheads="1"/>
            </p:cNvSpPr>
            <p:nvPr/>
          </p:nvSpPr>
          <p:spPr bwMode="auto">
            <a:xfrm>
              <a:off x="857224" y="3714752"/>
              <a:ext cx="1415778" cy="57624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>
                  <a:solidFill>
                    <a:srgbClr val="2F2F2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积分形式</a:t>
              </a:r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1043608" y="5790727"/>
            <a:ext cx="3255332" cy="576246"/>
            <a:chOff x="-26456" y="5096088"/>
            <a:chExt cx="3422964" cy="499286"/>
          </a:xfrm>
        </p:grpSpPr>
        <p:graphicFrame>
          <p:nvGraphicFramePr>
            <p:cNvPr id="942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0984786"/>
                </p:ext>
              </p:extLst>
            </p:nvPr>
          </p:nvGraphicFramePr>
          <p:xfrm>
            <a:off x="2169309" y="5231969"/>
            <a:ext cx="1227199" cy="363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9" name="Equation" r:id="rId10" imgW="660240" imgH="203040" progId="Equation.DSMT4">
                    <p:embed/>
                  </p:oleObj>
                </mc:Choice>
                <mc:Fallback>
                  <p:oleObj name="Equation" r:id="rId10" imgW="66024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309" y="5231969"/>
                          <a:ext cx="1227199" cy="36340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Box 16"/>
            <p:cNvSpPr txBox="1">
              <a:spLocks noChangeArrowheads="1"/>
            </p:cNvSpPr>
            <p:nvPr/>
          </p:nvSpPr>
          <p:spPr bwMode="auto">
            <a:xfrm>
              <a:off x="-26456" y="5096088"/>
              <a:ext cx="1857388" cy="4992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微分形式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280" y="1757187"/>
            <a:ext cx="8321675" cy="1500188"/>
          </a:xfrm>
        </p:spPr>
        <p:txBody>
          <a:bodyPr/>
          <a:lstStyle/>
          <a:p>
            <a:pPr algn="l" eaLnBrk="1"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解：由于在球坐标内，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A(r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lang="en-US" altLang="zh-CN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en-US" altLang="zh-CN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的球面上各点的矢量</a:t>
            </a:r>
            <a:b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为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(a)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lang="en-US" altLang="zh-CN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，其大小处处相等，而球面上的面元矢量</a:t>
            </a:r>
            <a:b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dS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 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lang="en-US" altLang="zh-CN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en-US" altLang="zh-CN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dS</a:t>
            </a:r>
            <a:r>
              <a:rPr lang="zh-CN" altLang="en-US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所以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057650" y="33004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229100" y="33004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4271963" y="33147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800" name="Rectangle 10"/>
          <p:cNvSpPr>
            <a:spLocks noChangeArrowheads="1"/>
          </p:cNvSpPr>
          <p:nvPr/>
        </p:nvSpPr>
        <p:spPr bwMode="auto">
          <a:xfrm>
            <a:off x="3271838" y="32385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94695"/>
              </p:ext>
            </p:extLst>
          </p:nvPr>
        </p:nvGraphicFramePr>
        <p:xfrm>
          <a:off x="1192299" y="3556880"/>
          <a:ext cx="62833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4" imgW="67056000" imgH="7010400" progId="Equation.DSMT4">
                  <p:embed/>
                </p:oleObj>
              </mc:Choice>
              <mc:Fallback>
                <p:oleObj name="Equation" r:id="rId4" imgW="67056000" imgH="7010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99" y="3556880"/>
                        <a:ext cx="6283325" cy="6572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2"/>
          <p:cNvSpPr>
            <a:spLocks noChangeArrowheads="1"/>
          </p:cNvSpPr>
          <p:nvPr/>
        </p:nvSpPr>
        <p:spPr bwMode="auto">
          <a:xfrm>
            <a:off x="4310063" y="33004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802" name="Rectangle 16"/>
          <p:cNvSpPr>
            <a:spLocks noChangeArrowheads="1"/>
          </p:cNvSpPr>
          <p:nvPr/>
        </p:nvSpPr>
        <p:spPr bwMode="auto">
          <a:xfrm>
            <a:off x="3409950" y="323373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593875"/>
              </p:ext>
            </p:extLst>
          </p:nvPr>
        </p:nvGraphicFramePr>
        <p:xfrm>
          <a:off x="1331640" y="4869160"/>
          <a:ext cx="51292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6" imgW="56083200" imgH="9448800" progId="Equation.DSMT4">
                  <p:embed/>
                </p:oleObj>
              </mc:Choice>
              <mc:Fallback>
                <p:oleObj name="Equation" r:id="rId6" imgW="56083200" imgH="9448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869160"/>
                        <a:ext cx="5129212" cy="857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85775" y="244474"/>
            <a:ext cx="8143875" cy="1150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例题：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矢量场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＝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，计算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穿过一个球心在圆点，半径为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a</a:t>
            </a:r>
            <a:r>
              <a:rPr lang="zh-CN" altLang="en-US" sz="2400" i="1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的球面的通量；并计算此矢量场的散度▽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·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781" y="167164"/>
            <a:ext cx="6015037" cy="690563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矢量场的旋度</a:t>
            </a:r>
          </a:p>
        </p:txBody>
      </p:sp>
      <p:graphicFrame>
        <p:nvGraphicFramePr>
          <p:cNvPr id="33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93818"/>
              </p:ext>
            </p:extLst>
          </p:nvPr>
        </p:nvGraphicFramePr>
        <p:xfrm>
          <a:off x="5440375" y="2056289"/>
          <a:ext cx="999554" cy="86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4" imgW="13411200" imgH="11582400" progId="Equation.DSMT4">
                  <p:embed/>
                </p:oleObj>
              </mc:Choice>
              <mc:Fallback>
                <p:oleObj name="Equation" r:id="rId4" imgW="13411200" imgH="11582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75" y="2056289"/>
                        <a:ext cx="999554" cy="86331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262606"/>
              </p:ext>
            </p:extLst>
          </p:nvPr>
        </p:nvGraphicFramePr>
        <p:xfrm>
          <a:off x="3563888" y="4242566"/>
          <a:ext cx="30003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6" imgW="34442400" imgH="11582400" progId="Equation.DSMT4">
                  <p:embed/>
                </p:oleObj>
              </mc:Choice>
              <mc:Fallback>
                <p:oleObj name="Equation" r:id="rId6" imgW="34442400" imgH="11582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242566"/>
                        <a:ext cx="3000375" cy="10175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2" descr="图1-4-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21475" y="48995"/>
            <a:ext cx="2416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61380" y="1431266"/>
            <a:ext cx="5378772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定义：设闭合回路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所围的面积为△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，其法线矢量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与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构成右手关系，则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14375" y="2945597"/>
            <a:ext cx="7572375" cy="16842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为△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内沿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方向的平均涡旋量（环量密度），令△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→0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（△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收缩成一个点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）就得到矢量场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在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点处沿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方向的涡旋量。</a:t>
            </a: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4622800" y="5715000"/>
          <a:ext cx="17256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Equation" r:id="rId9" imgW="20116800" imgH="4267200" progId="Equation.DSMT4">
                  <p:embed/>
                </p:oleObj>
              </mc:Choice>
              <mc:Fallback>
                <p:oleObj name="Equation" r:id="rId9" imgW="20116800" imgH="426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715000"/>
                        <a:ext cx="1725613" cy="3730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矩形 11"/>
          <p:cNvSpPr>
            <a:spLocks noChangeArrowheads="1"/>
          </p:cNvSpPr>
          <p:nvPr/>
        </p:nvSpPr>
        <p:spPr bwMode="auto">
          <a:xfrm>
            <a:off x="714375" y="5715000"/>
            <a:ext cx="39290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2F2F2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称为矢量</a:t>
            </a:r>
            <a:r>
              <a:rPr kumimoji="1" lang="en-US" altLang="zh-CN" sz="2400">
                <a:solidFill>
                  <a:srgbClr val="2F2F2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400">
                <a:solidFill>
                  <a:srgbClr val="2F2F2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的旋度，记为，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423795" y="6241733"/>
            <a:ext cx="2416046" cy="4931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旋度是一个矢量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98011" y="928003"/>
            <a:ext cx="41617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旋度是研究矢量场局域涡旋性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428625"/>
            <a:ext cx="8037710" cy="54451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旋度的表达式：                                          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943350" y="29479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464468" y="1269207"/>
          <a:ext cx="5472113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4" imgW="64922400" imgH="23164800" progId="Equation.DSMT4">
                  <p:embed/>
                </p:oleObj>
              </mc:Choice>
              <mc:Fallback>
                <p:oleObj name="Equation" r:id="rId4" imgW="64922400" imgH="2316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468" y="1269207"/>
                        <a:ext cx="5472113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64468" y="3613389"/>
          <a:ext cx="5781675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6" imgW="62179200" imgH="29870400" progId="Equation.DSMT4">
                  <p:embed/>
                </p:oleObj>
              </mc:Choice>
              <mc:Fallback>
                <p:oleObj name="Equation" r:id="rId6" imgW="62179200" imgH="2987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468" y="3613389"/>
                        <a:ext cx="5781675" cy="276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857250" y="2357438"/>
          <a:ext cx="694372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4" imgW="79248000" imgH="31089600" progId="Equation.DSMT4">
                  <p:embed/>
                </p:oleObj>
              </mc:Choice>
              <mc:Fallback>
                <p:oleObj name="Equation" r:id="rId4" imgW="79248000" imgH="3108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357438"/>
                        <a:ext cx="6943725" cy="272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CE09BC0-5391-4090-A3BE-CCA46A89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28625"/>
            <a:ext cx="8037710" cy="544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旋度的表达式：                                       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旋度的一个重要性质（旋无散 ）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176713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430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27650"/>
              </p:ext>
            </p:extLst>
          </p:nvPr>
        </p:nvGraphicFramePr>
        <p:xfrm>
          <a:off x="5724128" y="587624"/>
          <a:ext cx="2143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4" imgW="18897600" imgH="4267200" progId="Equation.DSMT4">
                  <p:embed/>
                </p:oleObj>
              </mc:Choice>
              <mc:Fallback>
                <p:oleObj name="Equation" r:id="rId4" imgW="18897600" imgH="426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87624"/>
                        <a:ext cx="2143125" cy="4889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571750" y="27193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6704"/>
              </p:ext>
            </p:extLst>
          </p:nvPr>
        </p:nvGraphicFramePr>
        <p:xfrm>
          <a:off x="380804" y="1969727"/>
          <a:ext cx="7591817" cy="306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6" imgW="4229100" imgH="1485900" progId="Equation.DSMT4">
                  <p:embed/>
                </p:oleObj>
              </mc:Choice>
              <mc:Fallback>
                <p:oleObj name="Equation" r:id="rId6" imgW="4229100" imgH="148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04" y="1969727"/>
                        <a:ext cx="7591817" cy="30647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3829050" y="32385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23528" y="1339342"/>
            <a:ext cx="33575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证明：在直角坐标系中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176713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2571750" y="27193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3829050" y="32385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80590"/>
              </p:ext>
            </p:extLst>
          </p:nvPr>
        </p:nvGraphicFramePr>
        <p:xfrm>
          <a:off x="2957512" y="1796931"/>
          <a:ext cx="35417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4" imgW="36880800" imgH="9144000" progId="Equation.DSMT4">
                  <p:embed/>
                </p:oleObj>
              </mc:Choice>
              <mc:Fallback>
                <p:oleObj name="Equation" r:id="rId4" imgW="36880800" imgH="914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2" y="1796931"/>
                        <a:ext cx="3541713" cy="8794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72973" y="391040"/>
            <a:ext cx="7885112" cy="168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斯托克斯定理：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矢量场沿任意闭合回路上的环量等于以</a:t>
            </a:r>
            <a:r>
              <a:rPr kumimoji="1"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为边界的曲面</a:t>
            </a:r>
            <a:r>
              <a:rPr kumimoji="1"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上的旋度的积分。</a:t>
            </a:r>
            <a:br>
              <a:rPr kumimoji="1"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endParaRPr kumimoji="1"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0309" y="3161256"/>
            <a:ext cx="8203381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利用斯托克斯定理，可以把线积分变为面积分，也可以把面积分变为线积分。</a:t>
            </a: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251520" y="4581126"/>
            <a:ext cx="8040687" cy="1108075"/>
            <a:chOff x="310" y="3294"/>
            <a:chExt cx="5065" cy="698"/>
          </a:xfrm>
        </p:grpSpPr>
        <p:grpSp>
          <p:nvGrpSpPr>
            <p:cNvPr id="44042" name="Group 30"/>
            <p:cNvGrpSpPr/>
            <p:nvPr/>
          </p:nvGrpSpPr>
          <p:grpSpPr bwMode="auto">
            <a:xfrm>
              <a:off x="310" y="3294"/>
              <a:ext cx="5065" cy="328"/>
              <a:chOff x="158" y="3404"/>
              <a:chExt cx="5541" cy="328"/>
            </a:xfrm>
          </p:grpSpPr>
          <p:sp>
            <p:nvSpPr>
              <p:cNvPr id="44044" name="Text Box 11"/>
              <p:cNvSpPr txBox="1">
                <a:spLocks noChangeArrowheads="1"/>
              </p:cNvSpPr>
              <p:nvPr/>
            </p:nvSpPr>
            <p:spPr bwMode="auto">
              <a:xfrm>
                <a:off x="246" y="3404"/>
                <a:ext cx="5453" cy="3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在电磁场理论中，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高斯定理</a:t>
                </a:r>
                <a:r>
                  <a:rPr lang="zh-CN" altLang="en-US" sz="2400" dirty="0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和 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斯托克斯定理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是</a:t>
                </a:r>
              </a:p>
            </p:txBody>
          </p:sp>
          <p:graphicFrame>
            <p:nvGraphicFramePr>
              <p:cNvPr id="44035" name="Object 3"/>
              <p:cNvGraphicFramePr>
                <a:graphicFrameLocks noChangeAspect="1"/>
              </p:cNvGraphicFramePr>
              <p:nvPr/>
            </p:nvGraphicFramePr>
            <p:xfrm>
              <a:off x="158" y="3592"/>
              <a:ext cx="104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79" name="Flash Movie" r:id="rId6" imgW="4371975" imgH="4371975" progId="">
                      <p:embed/>
                    </p:oleObj>
                  </mc:Choice>
                  <mc:Fallback>
                    <p:oleObj name="Flash Movie" r:id="rId6" imgW="4371975" imgH="4371975" progId="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" y="3592"/>
                            <a:ext cx="104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043" name="Rectangle 42"/>
            <p:cNvSpPr>
              <a:spLocks noChangeArrowheads="1"/>
            </p:cNvSpPr>
            <p:nvPr/>
          </p:nvSpPr>
          <p:spPr bwMode="auto">
            <a:xfrm>
              <a:off x="512" y="3702"/>
              <a:ext cx="2035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两个非常重要的公式。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80772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br>
              <a:rPr lang="en-US" altLang="zh-CN" sz="2665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sz="2665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sz="2665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sz="2665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sz="2665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br>
              <a:rPr lang="en-US" altLang="zh-CN" sz="2665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endParaRPr lang="en-US" altLang="zh-CN" sz="2665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533400" y="317164"/>
            <a:ext cx="203934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2.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矢量加减法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85052" y="1197485"/>
            <a:ext cx="521168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⑴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平行四边形法则（或三角形法则）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98584" y="3429000"/>
            <a:ext cx="72009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⑵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分量式加减法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1331913" y="5013325"/>
            <a:ext cx="63357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zh-CN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34288"/>
              </p:ext>
            </p:extLst>
          </p:nvPr>
        </p:nvGraphicFramePr>
        <p:xfrm>
          <a:off x="768548" y="4163219"/>
          <a:ext cx="645477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66751200" imgH="17983200" progId="Equation.DSMT4">
                  <p:embed/>
                </p:oleObj>
              </mc:Choice>
              <mc:Fallback>
                <p:oleObj name="Equation" r:id="rId4" imgW="66751200" imgH="1798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48" y="4163219"/>
                        <a:ext cx="6454775" cy="17383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10" descr="a249"/>
          <p:cNvPicPr>
            <a:picLocks noChangeAspect="1" noChangeArrowheads="1"/>
          </p:cNvPicPr>
          <p:nvPr/>
        </p:nvPicPr>
        <p:blipFill rotWithShape="1">
          <a:blip r:embed="rId6" cstate="print"/>
          <a:srcRect l="2404" t="8066" r="3848" b="11270"/>
          <a:stretch>
            <a:fillRect/>
          </a:stretch>
        </p:blipFill>
        <p:spPr bwMode="auto">
          <a:xfrm>
            <a:off x="1187624" y="1700808"/>
            <a:ext cx="2808312" cy="14401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1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0" y="3060701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539552" y="476672"/>
            <a:ext cx="7705725" cy="984250"/>
            <a:chOff x="571500" y="500063"/>
            <a:chExt cx="7705725" cy="984233"/>
          </a:xfrm>
        </p:grpSpPr>
        <p:sp>
          <p:nvSpPr>
            <p:cNvPr id="46091" name="Rectangle 15"/>
            <p:cNvSpPr>
              <a:spLocks noChangeArrowheads="1"/>
            </p:cNvSpPr>
            <p:nvPr/>
          </p:nvSpPr>
          <p:spPr bwMode="auto">
            <a:xfrm>
              <a:off x="571500" y="500063"/>
              <a:ext cx="7705725" cy="93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1"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例题：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已知矢量场，                              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对半球面                                             验证斯托克斯定理。 </a:t>
              </a:r>
            </a:p>
          </p:txBody>
        </p:sp>
        <p:graphicFrame>
          <p:nvGraphicFramePr>
            <p:cNvPr id="89088" name="Object 0"/>
            <p:cNvGraphicFramePr>
              <a:graphicFrameLocks noChangeAspect="1"/>
            </p:cNvGraphicFramePr>
            <p:nvPr/>
          </p:nvGraphicFramePr>
          <p:xfrm>
            <a:off x="3307804" y="572738"/>
            <a:ext cx="2068513" cy="428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8" name="Equation" r:id="rId4" imgW="28346400" imgH="5791200" progId="Equation.DSMT4">
                    <p:embed/>
                  </p:oleObj>
                </mc:Choice>
                <mc:Fallback>
                  <p:oleObj name="Equation" r:id="rId4" imgW="28346400" imgH="579120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7804" y="572738"/>
                          <a:ext cx="2068513" cy="4286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0" name="Object 2"/>
            <p:cNvGraphicFramePr>
              <a:graphicFrameLocks noChangeAspect="1"/>
            </p:cNvGraphicFramePr>
            <p:nvPr/>
          </p:nvGraphicFramePr>
          <p:xfrm>
            <a:off x="2000232" y="1000108"/>
            <a:ext cx="273526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9" name="Equation" r:id="rId6" imgW="37490400" imgH="6705600" progId="Equation.DSMT4">
                    <p:embed/>
                  </p:oleObj>
                </mc:Choice>
                <mc:Fallback>
                  <p:oleObj name="Equation" r:id="rId6" imgW="37490400" imgH="6705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000108"/>
                          <a:ext cx="2735262" cy="484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1162" y="1651992"/>
            <a:ext cx="4714875" cy="6985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解：直角坐标系中， 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的旋度为</a:t>
            </a:r>
          </a:p>
        </p:txBody>
      </p:sp>
      <p:pic>
        <p:nvPicPr>
          <p:cNvPr id="12" name="Picture 15" descr="tu1-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4168" y="1464643"/>
            <a:ext cx="28575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767959"/>
              </p:ext>
            </p:extLst>
          </p:nvPr>
        </p:nvGraphicFramePr>
        <p:xfrm>
          <a:off x="798578" y="2615330"/>
          <a:ext cx="4767262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Equation" r:id="rId9" imgW="53949600" imgH="22555200" progId="Equation.DSMT4">
                  <p:embed/>
                </p:oleObj>
              </mc:Choice>
              <mc:Fallback>
                <p:oleObj name="Equation" r:id="rId9" imgW="53949600" imgH="22555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78" y="2615330"/>
                        <a:ext cx="4767262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593725" y="5380886"/>
          <a:ext cx="50006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Equation" r:id="rId11" imgW="63703200" imgH="9144000" progId="Equation.DSMT4">
                  <p:embed/>
                </p:oleObj>
              </mc:Choice>
              <mc:Fallback>
                <p:oleObj name="Equation" r:id="rId11" imgW="63703200" imgH="914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380886"/>
                        <a:ext cx="5000625" cy="719137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Box 3"/>
          <p:cNvSpPr txBox="1">
            <a:spLocks noChangeArrowheads="1"/>
          </p:cNvSpPr>
          <p:nvPr/>
        </p:nvSpPr>
        <p:spPr bwMode="auto">
          <a:xfrm>
            <a:off x="1095104" y="620688"/>
            <a:ext cx="453650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本例题使用的数学公式：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000125" y="1714500"/>
          <a:ext cx="38576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Equation" r:id="rId4" imgW="41452800" imgH="9448800" progId="Equation.DSMT4">
                  <p:embed/>
                </p:oleObj>
              </mc:Choice>
              <mc:Fallback>
                <p:oleObj name="Equation" r:id="rId4" imgW="41452800" imgH="944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714500"/>
                        <a:ext cx="38576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1049338" y="2857500"/>
          <a:ext cx="44338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6" imgW="45110400" imgH="9448800" progId="Equation.DSMT4">
                  <p:embed/>
                </p:oleObj>
              </mc:Choice>
              <mc:Fallback>
                <p:oleObj name="Equation" r:id="rId6" imgW="45110400" imgH="944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57500"/>
                        <a:ext cx="4433887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/>
          <p:cNvGraphicFramePr>
            <a:graphicFrameLocks noChangeAspect="1"/>
          </p:cNvGraphicFramePr>
          <p:nvPr/>
        </p:nvGraphicFramePr>
        <p:xfrm>
          <a:off x="1071563" y="4214813"/>
          <a:ext cx="5721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8" imgW="58216800" imgH="9448800" progId="Equation.DSMT4">
                  <p:embed/>
                </p:oleObj>
              </mc:Choice>
              <mc:Fallback>
                <p:oleObj name="Equation" r:id="rId8" imgW="582168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214813"/>
                        <a:ext cx="572135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8136" name="Rectangle 13"/>
          <p:cNvSpPr>
            <a:spLocks noChangeArrowheads="1"/>
          </p:cNvSpPr>
          <p:nvPr/>
        </p:nvSpPr>
        <p:spPr bwMode="auto">
          <a:xfrm>
            <a:off x="0" y="3060701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34827" name="Picture 15" descr="tu1-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3988" y="214313"/>
            <a:ext cx="264001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8" name="Rectangle 17"/>
          <p:cNvSpPr>
            <a:spLocks noChangeArrowheads="1"/>
          </p:cNvSpPr>
          <p:nvPr/>
        </p:nvSpPr>
        <p:spPr bwMode="auto">
          <a:xfrm>
            <a:off x="0" y="27273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83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636438"/>
              </p:ext>
            </p:extLst>
          </p:nvPr>
        </p:nvGraphicFramePr>
        <p:xfrm>
          <a:off x="529544" y="2042305"/>
          <a:ext cx="61626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Equation" r:id="rId5" imgW="69189600" imgH="7010400" progId="Equation.DSMT4">
                  <p:embed/>
                </p:oleObj>
              </mc:Choice>
              <mc:Fallback>
                <p:oleObj name="Equation" r:id="rId5" imgW="69189600" imgH="7010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44" y="2042305"/>
                        <a:ext cx="61626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4691" y="199725"/>
            <a:ext cx="504825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解：如图所示， 在球坐标系内， 半球面上的面元矢量为：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r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sinθdθdφ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48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35692"/>
              </p:ext>
            </p:extLst>
          </p:nvPr>
        </p:nvGraphicFramePr>
        <p:xfrm>
          <a:off x="494691" y="2844972"/>
          <a:ext cx="57864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Equation" r:id="rId7" imgW="63093600" imgH="7010400" progId="Equation.DSMT4">
                  <p:embed/>
                </p:oleObj>
              </mc:Choice>
              <mc:Fallback>
                <p:oleObj name="Equation" r:id="rId7" imgW="63093600" imgH="701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91" y="2844972"/>
                        <a:ext cx="578643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46205"/>
              </p:ext>
            </p:extLst>
          </p:nvPr>
        </p:nvGraphicFramePr>
        <p:xfrm>
          <a:off x="528899" y="3589694"/>
          <a:ext cx="6580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" name="Equation" r:id="rId9" imgW="76504800" imgH="7924800" progId="Equation.DSMT4">
                  <p:embed/>
                </p:oleObj>
              </mc:Choice>
              <mc:Fallback>
                <p:oleObj name="Equation" r:id="rId9" imgW="76504800" imgH="7924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99" y="3589694"/>
                        <a:ext cx="658018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83039"/>
              </p:ext>
            </p:extLst>
          </p:nvPr>
        </p:nvGraphicFramePr>
        <p:xfrm>
          <a:off x="494691" y="4465463"/>
          <a:ext cx="85010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Equation" r:id="rId11" imgW="109423200" imgH="7924800" progId="Equation.DSMT4">
                  <p:embed/>
                </p:oleObj>
              </mc:Choice>
              <mc:Fallback>
                <p:oleObj name="Equation" r:id="rId11" imgW="109423200" imgH="7924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91" y="4465463"/>
                        <a:ext cx="85010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586726"/>
              </p:ext>
            </p:extLst>
          </p:nvPr>
        </p:nvGraphicFramePr>
        <p:xfrm>
          <a:off x="527705" y="5357809"/>
          <a:ext cx="6429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name="Equation" r:id="rId13" imgW="6400800" imgH="3352800" progId="Equation.DSMT4">
                  <p:embed/>
                </p:oleObj>
              </mc:Choice>
              <mc:Fallback>
                <p:oleObj name="Equation" r:id="rId13" imgW="6400800" imgH="3352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05" y="5357809"/>
                        <a:ext cx="6429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1475" y="284957"/>
            <a:ext cx="5857875" cy="170497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半球面</a:t>
            </a:r>
            <a:r>
              <a:rPr lang="en-US" altLang="zh-CN" sz="2665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</a:t>
            </a: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的边界是</a:t>
            </a:r>
            <a:r>
              <a:rPr lang="en-US" altLang="zh-CN" sz="2665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xy</a:t>
            </a: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平面内的圆</a:t>
            </a:r>
            <a:r>
              <a:rPr lang="en-US" altLang="zh-CN" sz="2665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x</a:t>
            </a:r>
            <a:r>
              <a:rPr lang="en-US" altLang="zh-CN" sz="2665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en-US" altLang="zh-CN" sz="2665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+</a:t>
            </a:r>
            <a:r>
              <a:rPr lang="en-US" altLang="zh-CN" sz="2665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y</a:t>
            </a:r>
            <a:r>
              <a:rPr lang="en-US" altLang="zh-CN" sz="2665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en-US" altLang="zh-CN" sz="2665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</a:t>
            </a:r>
            <a:r>
              <a:rPr lang="en-US" altLang="zh-CN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，边界上的线元</a:t>
            </a:r>
            <a:r>
              <a:rPr lang="en-US" altLang="zh-CN" sz="2665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dl</a:t>
            </a: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</a:t>
            </a:r>
            <a:r>
              <a:rPr lang="en-US" altLang="zh-CN" sz="2665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lang="en-US" altLang="zh-CN" sz="2665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x</a:t>
            </a:r>
            <a:r>
              <a:rPr lang="en-US" altLang="zh-CN" sz="2665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665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dx</a:t>
            </a: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＋</a:t>
            </a:r>
            <a:r>
              <a:rPr lang="en-US" altLang="zh-CN" sz="2665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lang="en-US" altLang="zh-CN" sz="2665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y</a:t>
            </a:r>
            <a:r>
              <a:rPr lang="en-US" altLang="zh-CN" sz="2665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665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dy</a:t>
            </a: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，沿边界的环流为</a:t>
            </a:r>
            <a:endParaRPr lang="zh-CN" altLang="en-US" sz="2665" b="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3262313" y="319563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9161" name="Rectangle 4"/>
          <p:cNvSpPr>
            <a:spLocks noChangeArrowheads="1"/>
          </p:cNvSpPr>
          <p:nvPr/>
        </p:nvSpPr>
        <p:spPr bwMode="auto">
          <a:xfrm>
            <a:off x="3300413" y="319563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9162" name="Rectangle 5"/>
          <p:cNvSpPr>
            <a:spLocks noChangeArrowheads="1"/>
          </p:cNvSpPr>
          <p:nvPr/>
        </p:nvSpPr>
        <p:spPr bwMode="auto">
          <a:xfrm>
            <a:off x="4000500" y="321945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9163" name="Rectangle 6"/>
          <p:cNvSpPr>
            <a:spLocks noChangeArrowheads="1"/>
          </p:cNvSpPr>
          <p:nvPr/>
        </p:nvSpPr>
        <p:spPr bwMode="auto">
          <a:xfrm>
            <a:off x="3395663" y="319563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9164" name="Rectangle 7"/>
          <p:cNvSpPr>
            <a:spLocks noChangeArrowheads="1"/>
          </p:cNvSpPr>
          <p:nvPr/>
        </p:nvSpPr>
        <p:spPr bwMode="auto">
          <a:xfrm>
            <a:off x="0" y="30702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9165" name="Rectangle 8"/>
          <p:cNvSpPr>
            <a:spLocks noChangeArrowheads="1"/>
          </p:cNvSpPr>
          <p:nvPr/>
        </p:nvSpPr>
        <p:spPr bwMode="auto">
          <a:xfrm>
            <a:off x="0" y="3060701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9166" name="Rectangle 10"/>
          <p:cNvSpPr>
            <a:spLocks noChangeArrowheads="1"/>
          </p:cNvSpPr>
          <p:nvPr/>
        </p:nvSpPr>
        <p:spPr bwMode="auto">
          <a:xfrm>
            <a:off x="0" y="27273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9167" name="Rectangle 12"/>
          <p:cNvSpPr>
            <a:spLocks noChangeArrowheads="1"/>
          </p:cNvSpPr>
          <p:nvPr/>
        </p:nvSpPr>
        <p:spPr bwMode="auto">
          <a:xfrm>
            <a:off x="0" y="2551113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9168" name="Rectangle 15"/>
          <p:cNvSpPr>
            <a:spLocks noChangeArrowheads="1"/>
          </p:cNvSpPr>
          <p:nvPr/>
        </p:nvSpPr>
        <p:spPr bwMode="auto">
          <a:xfrm>
            <a:off x="0" y="3022601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93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77098"/>
              </p:ext>
            </p:extLst>
          </p:nvPr>
        </p:nvGraphicFramePr>
        <p:xfrm>
          <a:off x="539552" y="2089944"/>
          <a:ext cx="59070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" name="Equation" r:id="rId4" imgW="64922400" imgH="7010400" progId="Equation.DSMT4">
                  <p:embed/>
                </p:oleObj>
              </mc:Choice>
              <mc:Fallback>
                <p:oleObj name="Equation" r:id="rId4" imgW="64922400" imgH="7010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89944"/>
                        <a:ext cx="590708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0" y="305117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93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97142"/>
              </p:ext>
            </p:extLst>
          </p:nvPr>
        </p:nvGraphicFramePr>
        <p:xfrm>
          <a:off x="584518" y="5373216"/>
          <a:ext cx="48577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2" name="Equation" r:id="rId6" imgW="46024800" imgH="7010400" progId="Equation.DSMT4">
                  <p:embed/>
                </p:oleObj>
              </mc:Choice>
              <mc:Fallback>
                <p:oleObj name="Equation" r:id="rId6" imgW="46024800" imgH="7010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8" y="5373216"/>
                        <a:ext cx="485775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5" descr="tu1-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3988" y="500063"/>
            <a:ext cx="264001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8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9028"/>
              </p:ext>
            </p:extLst>
          </p:nvPr>
        </p:nvGraphicFramePr>
        <p:xfrm>
          <a:off x="584518" y="2817812"/>
          <a:ext cx="2143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" name="Equation" r:id="rId9" imgW="24688800" imgH="7010400" progId="Equation.DSMT4">
                  <p:embed/>
                </p:oleObj>
              </mc:Choice>
              <mc:Fallback>
                <p:oleObj name="Equation" r:id="rId9" imgW="24688800" imgH="701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8" y="2817812"/>
                        <a:ext cx="21431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95638"/>
              </p:ext>
            </p:extLst>
          </p:nvPr>
        </p:nvGraphicFramePr>
        <p:xfrm>
          <a:off x="571485" y="3554412"/>
          <a:ext cx="55610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" name="Equation" r:id="rId11" imgW="62484000" imgH="8534400" progId="Equation.DSMT4">
                  <p:embed/>
                </p:oleObj>
              </mc:Choice>
              <mc:Fallback>
                <p:oleObj name="Equation" r:id="rId11" imgW="62484000" imgH="8534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85" y="3554412"/>
                        <a:ext cx="556101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891708"/>
              </p:ext>
            </p:extLst>
          </p:nvPr>
        </p:nvGraphicFramePr>
        <p:xfrm>
          <a:off x="584518" y="4539066"/>
          <a:ext cx="6334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5" name="Equation" r:id="rId13" imgW="6400800" imgH="3352800" progId="Equation.DSMT4">
                  <p:embed/>
                </p:oleObj>
              </mc:Choice>
              <mc:Fallback>
                <p:oleObj name="Equation" r:id="rId13" imgW="6400800" imgH="3352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8" y="4539066"/>
                        <a:ext cx="6334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725" y="260648"/>
            <a:ext cx="4189412" cy="504602"/>
          </a:xfrm>
        </p:spPr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标量场的梯度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452938" y="33385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4495800" y="33147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4495800" y="33004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4214813" y="33147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0184" name="Rectangle 12"/>
          <p:cNvSpPr>
            <a:spLocks noChangeArrowheads="1"/>
          </p:cNvSpPr>
          <p:nvPr/>
        </p:nvSpPr>
        <p:spPr bwMode="auto">
          <a:xfrm>
            <a:off x="3986213" y="32146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0185" name="Rectangle 14"/>
          <p:cNvSpPr>
            <a:spLocks noChangeArrowheads="1"/>
          </p:cNvSpPr>
          <p:nvPr/>
        </p:nvSpPr>
        <p:spPr bwMode="auto">
          <a:xfrm>
            <a:off x="3376613" y="32146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0186" name="Rectangle 16"/>
          <p:cNvSpPr>
            <a:spLocks noChangeArrowheads="1"/>
          </p:cNvSpPr>
          <p:nvPr/>
        </p:nvSpPr>
        <p:spPr bwMode="auto">
          <a:xfrm>
            <a:off x="4481513" y="33004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0187" name="Rectangle 18"/>
          <p:cNvSpPr>
            <a:spLocks noChangeArrowheads="1"/>
          </p:cNvSpPr>
          <p:nvPr/>
        </p:nvSpPr>
        <p:spPr bwMode="auto">
          <a:xfrm>
            <a:off x="4205288" y="32146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6878" name="Text Box 22"/>
          <p:cNvSpPr txBox="1">
            <a:spLocks noChangeArrowheads="1"/>
          </p:cNvSpPr>
          <p:nvPr/>
        </p:nvSpPr>
        <p:spPr bwMode="auto">
          <a:xfrm>
            <a:off x="352796" y="4343601"/>
            <a:ext cx="8215312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方向：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指向标量增加率最大的方向（等值面的法 线方向）</a:t>
            </a:r>
            <a:b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数值：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该方向上标量的增加率。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56858" y="2602753"/>
            <a:ext cx="5584448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定义：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标量（场）的梯度是一个矢量（场），表示某一点处标量场的变化率。</a:t>
            </a:r>
          </a:p>
        </p:txBody>
      </p:sp>
      <p:grpSp>
        <p:nvGrpSpPr>
          <p:cNvPr id="2" name="Group 62"/>
          <p:cNvGrpSpPr/>
          <p:nvPr/>
        </p:nvGrpSpPr>
        <p:grpSpPr bwMode="auto">
          <a:xfrm>
            <a:off x="6084168" y="1484784"/>
            <a:ext cx="2879725" cy="2729392"/>
            <a:chOff x="3742" y="527"/>
            <a:chExt cx="1723" cy="1582"/>
          </a:xfrm>
        </p:grpSpPr>
        <p:pic>
          <p:nvPicPr>
            <p:cNvPr id="50192" name="Picture 26" descr="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2" y="527"/>
              <a:ext cx="1723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3" name="Rectangle 27"/>
            <p:cNvSpPr>
              <a:spLocks noChangeArrowheads="1"/>
            </p:cNvSpPr>
            <p:nvPr/>
          </p:nvSpPr>
          <p:spPr bwMode="auto">
            <a:xfrm>
              <a:off x="4196" y="1842"/>
              <a:ext cx="1021" cy="2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等温线分布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5728" y="813831"/>
            <a:ext cx="7214765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从场中一点出发有无穷多方向，通常人们关心的是沿何方向变化率最大，此变化率为多少？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4442306"/>
            <a:ext cx="4400550" cy="642938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沿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方向，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的变化率最大。                         </a:t>
            </a: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47772"/>
              </p:ext>
            </p:extLst>
          </p:nvPr>
        </p:nvGraphicFramePr>
        <p:xfrm>
          <a:off x="1763688" y="3617570"/>
          <a:ext cx="1986112" cy="82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4" imgW="1041120" imgH="431640" progId="Equation.DSMT4">
                  <p:embed/>
                </p:oleObj>
              </mc:Choice>
              <mc:Fallback>
                <p:oleObj name="Equation" r:id="rId4" imgW="10411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617570"/>
                        <a:ext cx="1986112" cy="8247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785813" y="5429250"/>
          <a:ext cx="19208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Equation" r:id="rId6" imgW="23469600" imgH="10363200" progId="Equation.DSMT4">
                  <p:embed/>
                </p:oleObj>
              </mc:Choice>
              <mc:Fallback>
                <p:oleObj name="Equation" r:id="rId6" imgW="234696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429250"/>
                        <a:ext cx="1920875" cy="846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51520" y="188640"/>
            <a:ext cx="4650675" cy="3346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例如，静电场中，空间各点的电位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构成一个标量场，等位面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+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，沿不同的方向，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的变化率不同，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4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为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Φ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增大方向等位面的法线矢量，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4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为任意方向。可以看出：        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dlcosθ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dl</a:t>
            </a:r>
            <a:r>
              <a:rPr kumimoji="1" lang="en-US" altLang="zh-CN" sz="24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n</a:t>
            </a:r>
            <a:endParaRPr kumimoji="1" lang="en-US" altLang="zh-CN" sz="2400" i="1" baseline="-25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8" name="Picture 21" descr="tu1-5-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3529" y="116632"/>
            <a:ext cx="409047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74774"/>
              </p:ext>
            </p:extLst>
          </p:nvPr>
        </p:nvGraphicFramePr>
        <p:xfrm>
          <a:off x="467544" y="1340444"/>
          <a:ext cx="69294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Equation" r:id="rId4" imgW="76809600" imgH="10058400" progId="Equation.DSMT4">
                  <p:embed/>
                </p:oleObj>
              </mc:Choice>
              <mc:Fallback>
                <p:oleObj name="Equation" r:id="rId4" imgW="76809600" imgH="10058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40444"/>
                        <a:ext cx="6929438" cy="9017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72150" y="121756"/>
            <a:ext cx="2492990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梯度的表达式</a:t>
            </a:r>
            <a:b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）直角坐标系</a:t>
            </a:r>
          </a:p>
        </p:txBody>
      </p:sp>
      <p:sp>
        <p:nvSpPr>
          <p:cNvPr id="522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42" y="2390116"/>
            <a:ext cx="8077200" cy="577776"/>
          </a:xfrm>
        </p:spPr>
        <p:txBody>
          <a:bodyPr/>
          <a:lstStyle/>
          <a:p>
            <a:pPr algn="l" eaLnBrk="1" hangingPunct="1">
              <a:lnSpc>
                <a:spcPct val="16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）圆柱坐标系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31798"/>
              </p:ext>
            </p:extLst>
          </p:nvPr>
        </p:nvGraphicFramePr>
        <p:xfrm>
          <a:off x="472693" y="3238614"/>
          <a:ext cx="3743206" cy="87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Equation" r:id="rId6" imgW="1777680" imgH="419040" progId="Equation.DSMT4">
                  <p:embed/>
                </p:oleObj>
              </mc:Choice>
              <mc:Fallback>
                <p:oleObj name="Equation" r:id="rId6" imgW="177768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93" y="3238614"/>
                        <a:ext cx="3743206" cy="87759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34266"/>
              </p:ext>
            </p:extLst>
          </p:nvPr>
        </p:nvGraphicFramePr>
        <p:xfrm>
          <a:off x="497522" y="5157192"/>
          <a:ext cx="5072428" cy="94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Equation" r:id="rId8" imgW="2260440" imgH="419040" progId="Equation.DSMT4">
                  <p:embed/>
                </p:oleObj>
              </mc:Choice>
              <mc:Fallback>
                <p:oleObj name="Equation" r:id="rId8" imgW="226044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" y="5157192"/>
                        <a:ext cx="5072428" cy="947139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003F88F-4DC5-400E-A1AA-97B9F2FB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50" y="4293096"/>
            <a:ext cx="8077200" cy="5150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）球坐标系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641600" y="1285875"/>
          <a:ext cx="17700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Equation" r:id="rId4" imgW="16459200" imgH="4267200" progId="Equation.DSMT4">
                  <p:embed/>
                </p:oleObj>
              </mc:Choice>
              <mc:Fallback>
                <p:oleObj name="Equation" r:id="rId4" imgW="16459200" imgH="426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1285875"/>
                        <a:ext cx="1770063" cy="4683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890750"/>
              </p:ext>
            </p:extLst>
          </p:nvPr>
        </p:nvGraphicFramePr>
        <p:xfrm>
          <a:off x="2771800" y="4149080"/>
          <a:ext cx="339775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Equation" r:id="rId6" imgW="1371600" imgH="203040" progId="Equation.DSMT4">
                  <p:embed/>
                </p:oleObj>
              </mc:Choice>
              <mc:Fallback>
                <p:oleObj name="Equation" r:id="rId6" imgW="13716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149080"/>
                        <a:ext cx="3397751" cy="50405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632668" y="458709"/>
            <a:ext cx="52863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梯度的一个重要性质（梯无旋）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647700" y="2285253"/>
            <a:ext cx="7848600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根据这一性质，若一矢量场的旋度处处为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，则可以引入标量位。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6EBFD2-3121-4BF7-8AE3-E5F3C48F07DE}"/>
              </a:ext>
            </a:extLst>
          </p:cNvPr>
          <p:cNvSpPr txBox="1"/>
          <p:nvPr/>
        </p:nvSpPr>
        <p:spPr>
          <a:xfrm>
            <a:off x="755576" y="407707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静电场中</a:t>
            </a:r>
            <a:r>
              <a:rPr lang="zh-CN" altLang="en-US" dirty="0"/>
              <a:t>，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116" y="211001"/>
            <a:ext cx="8142287" cy="1525587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31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1.6 </a:t>
            </a:r>
            <a:r>
              <a:rPr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亥姆霍兹定理</a:t>
            </a:r>
            <a:br>
              <a:rPr lang="en-US" altLang="zh-CN" sz="2665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</a:br>
            <a:r>
              <a:rPr lang="zh-CN" altLang="en-US" sz="2665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一个矢量场由它的散度和旋度唯一地 确定，且可以被表示为一个标量函数的梯度和一个矢量函数的旋度之和。即</a:t>
            </a:r>
          </a:p>
        </p:txBody>
      </p:sp>
      <p:sp>
        <p:nvSpPr>
          <p:cNvPr id="10" name="矩形 9"/>
          <p:cNvSpPr/>
          <p:nvPr/>
        </p:nvSpPr>
        <p:spPr>
          <a:xfrm>
            <a:off x="323528" y="5184048"/>
            <a:ext cx="7429500" cy="113024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所以，研究一个矢量场，必须研究它的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散度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旋度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，才能确定该矢量场的性质。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68984"/>
              </p:ext>
            </p:extLst>
          </p:nvPr>
        </p:nvGraphicFramePr>
        <p:xfrm>
          <a:off x="2123728" y="1927225"/>
          <a:ext cx="5145752" cy="54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4" imgW="2171700" imgH="228600" progId="Equation.DSMT4">
                  <p:embed/>
                </p:oleObj>
              </mc:Choice>
              <mc:Fallback>
                <p:oleObj name="Equation" r:id="rId4" imgW="21717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27225"/>
                        <a:ext cx="5145752" cy="548492"/>
                      </a:xfrm>
                      <a:prstGeom prst="rect">
                        <a:avLst/>
                      </a:prstGeom>
                      <a:noFill/>
                      <a:ln w="25400" cmpd="sng">
                        <a:solidFill>
                          <a:srgbClr val="FF000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061224"/>
              </p:ext>
            </p:extLst>
          </p:nvPr>
        </p:nvGraphicFramePr>
        <p:xfrm>
          <a:off x="1691680" y="3029884"/>
          <a:ext cx="3218503" cy="86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6" imgW="40233600" imgH="10668000" progId="Equation.3">
                  <p:embed/>
                </p:oleObj>
              </mc:Choice>
              <mc:Fallback>
                <p:oleObj name="Equation" r:id="rId6" imgW="40233600" imgH="1066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029884"/>
                        <a:ext cx="3218503" cy="861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544045"/>
              </p:ext>
            </p:extLst>
          </p:nvPr>
        </p:nvGraphicFramePr>
        <p:xfrm>
          <a:off x="5382783" y="2998203"/>
          <a:ext cx="3243263" cy="86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8" imgW="40538400" imgH="10668000" progId="Equation.3">
                  <p:embed/>
                </p:oleObj>
              </mc:Choice>
              <mc:Fallback>
                <p:oleObj name="Equation" r:id="rId8" imgW="40538400" imgH="1066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783" y="2998203"/>
                        <a:ext cx="3243263" cy="861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9552" y="2786063"/>
            <a:ext cx="103207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Times New Roman" panose="02020603050405020304" pitchFamily="18" charset="0"/>
              </a:rPr>
              <a:t>其中，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95536" y="4006473"/>
            <a:ext cx="7715250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该定理表明任一矢量场均可表示为一个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无旋场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与一个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无散场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之和。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05213" y="32385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857250" y="857250"/>
          <a:ext cx="68310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4" imgW="78638400" imgH="16459200" progId="Equation.DSMT4">
                  <p:embed/>
                </p:oleObj>
              </mc:Choice>
              <mc:Fallback>
                <p:oleObj name="Equation" r:id="rId4" imgW="78638400" imgH="16459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857250"/>
                        <a:ext cx="6831013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676650" y="32813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7350" name="Rectangle 8"/>
          <p:cNvSpPr>
            <a:spLocks noChangeArrowheads="1"/>
          </p:cNvSpPr>
          <p:nvPr/>
        </p:nvSpPr>
        <p:spPr bwMode="auto">
          <a:xfrm>
            <a:off x="3652838" y="32385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928688" y="3143250"/>
          <a:ext cx="67151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6" imgW="71932800" imgH="16459200" progId="Equation.DSMT4">
                  <p:embed/>
                </p:oleObj>
              </mc:Choice>
              <mc:Fallback>
                <p:oleObj name="Equation" r:id="rId6" imgW="71932800" imgH="16459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143250"/>
                        <a:ext cx="6715125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10"/>
          <p:cNvSpPr>
            <a:spLocks noChangeArrowheads="1"/>
          </p:cNvSpPr>
          <p:nvPr/>
        </p:nvSpPr>
        <p:spPr bwMode="auto">
          <a:xfrm>
            <a:off x="3652838" y="32813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60350"/>
            <a:ext cx="80772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3.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标量积（点乘）：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A·B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＝</a:t>
            </a:r>
            <a:r>
              <a:rPr kumimoji="1"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ABcosθ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              </a:t>
            </a:r>
            <a:b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</a:b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                                     </a:t>
            </a:r>
            <a:r>
              <a:rPr kumimoji="1" lang="en-US" altLang="zh-CN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θ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是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和</a:t>
            </a:r>
            <a:r>
              <a:rPr kumimoji="1"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的夹角。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4071938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252913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4033838" y="32908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714375" y="2286000"/>
          <a:ext cx="30876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37490400" imgH="6096000" progId="Equation.DSMT4">
                  <p:embed/>
                </p:oleObj>
              </mc:Choice>
              <mc:Fallback>
                <p:oleObj name="Equation" r:id="rId4" imgW="37490400" imgH="609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286000"/>
                        <a:ext cx="30876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339975" y="3213100"/>
          <a:ext cx="30432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6" imgW="29565600" imgH="17068800" progId="Equation.DSMT4">
                  <p:embed/>
                </p:oleObj>
              </mc:Choice>
              <mc:Fallback>
                <p:oleObj name="Equation" r:id="rId6" imgW="29565600" imgH="1706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13100"/>
                        <a:ext cx="3043238" cy="1365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39750" y="1557338"/>
            <a:ext cx="55292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4.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矢量积（叉乘）：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×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067175" y="2276475"/>
            <a:ext cx="26431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方向：右手定则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624601" y="5041901"/>
            <a:ext cx="40878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5.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混合积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: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×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·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24601" y="5840413"/>
            <a:ext cx="343074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6.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常用数学公式见附录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20713"/>
            <a:ext cx="8077200" cy="576262"/>
          </a:xfrm>
        </p:spPr>
        <p:txBody>
          <a:bodyPr rtlCol="0"/>
          <a:lstStyle/>
          <a:p>
            <a:pPr algn="l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1.7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微分算符</a:t>
            </a:r>
          </a:p>
        </p:txBody>
      </p:sp>
      <p:sp>
        <p:nvSpPr>
          <p:cNvPr id="58375" name="Rectangle 4"/>
          <p:cNvSpPr>
            <a:spLocks noChangeArrowheads="1"/>
          </p:cNvSpPr>
          <p:nvPr/>
        </p:nvSpPr>
        <p:spPr bwMode="auto">
          <a:xfrm>
            <a:off x="4495800" y="33385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3790950" y="32146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043045" y="1819275"/>
          <a:ext cx="3088640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2" name="Equation" r:id="rId4" imgW="1524000" imgH="419100" progId="Equation.DSMT4">
                  <p:embed/>
                </p:oleObj>
              </mc:Choice>
              <mc:Fallback>
                <p:oleObj name="Equation" r:id="rId4" imgW="15240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045" y="1819275"/>
                        <a:ext cx="3088640" cy="84709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4243388" y="33289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357563" y="3214688"/>
          <a:ext cx="12715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3" name="Equation" r:id="rId6" imgW="15849600" imgH="4876800" progId="Equation.DSMT4">
                  <p:embed/>
                </p:oleObj>
              </mc:Choice>
              <mc:Fallback>
                <p:oleObj name="Equation" r:id="rId6" imgW="158496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214688"/>
                        <a:ext cx="127158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881438" y="32004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08102"/>
              </p:ext>
            </p:extLst>
          </p:nvPr>
        </p:nvGraphicFramePr>
        <p:xfrm>
          <a:off x="3707904" y="4349115"/>
          <a:ext cx="3096344" cy="109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Equation" r:id="rId8" imgW="1358900" imgH="444500" progId="Equation.DSMT4">
                  <p:embed/>
                </p:oleObj>
              </mc:Choice>
              <mc:Fallback>
                <p:oleObj name="Equation" r:id="rId8" imgW="13589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349115"/>
                        <a:ext cx="3096344" cy="1096109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8" y="1214438"/>
            <a:ext cx="264318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 Hamilton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算符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2938" y="3143250"/>
            <a:ext cx="27146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2.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Laplacian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算符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563" y="2286000"/>
            <a:ext cx="207168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直角坐标系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43000" y="4714875"/>
            <a:ext cx="20716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直角坐标系</a:t>
            </a:r>
          </a:p>
        </p:txBody>
      </p:sp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3000375" y="1285875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Equation" r:id="rId10" imgW="3657600" imgH="4267200" progId="Equation.DSMT4">
                  <p:embed/>
                </p:oleObj>
              </mc:Choice>
              <mc:Fallback>
                <p:oleObj name="Equation" r:id="rId10" imgW="3657600" imgH="426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285875"/>
                        <a:ext cx="327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93689"/>
            <a:ext cx="4895850" cy="719137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665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例：距离矢量的微分    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4267200" y="33289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490481"/>
              </p:ext>
            </p:extLst>
          </p:nvPr>
        </p:nvGraphicFramePr>
        <p:xfrm>
          <a:off x="1598861" y="1531937"/>
          <a:ext cx="1244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name="Equation" r:id="rId4" imgW="14935200" imgH="3962400" progId="Equation.DSMT4">
                  <p:embed/>
                </p:oleObj>
              </mc:Choice>
              <mc:Fallback>
                <p:oleObj name="Equation" r:id="rId4" imgW="14935200" imgH="396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861" y="1531937"/>
                        <a:ext cx="12446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3167063" y="321945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82630"/>
              </p:ext>
            </p:extLst>
          </p:nvPr>
        </p:nvGraphicFramePr>
        <p:xfrm>
          <a:off x="654231" y="2946596"/>
          <a:ext cx="5562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5" name="Equation" r:id="rId6" imgW="67360800" imgH="10058400" progId="Equation.DSMT4">
                  <p:embed/>
                </p:oleObj>
              </mc:Choice>
              <mc:Fallback>
                <p:oleObj name="Equation" r:id="rId6" imgW="67360800" imgH="1005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31" y="2946596"/>
                        <a:ext cx="55626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3790950" y="32146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11044"/>
              </p:ext>
            </p:extLst>
          </p:nvPr>
        </p:nvGraphicFramePr>
        <p:xfrm>
          <a:off x="654231" y="4149080"/>
          <a:ext cx="65309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6" name="Equation" r:id="rId8" imgW="67360800" imgH="10058400" progId="Equation.DSMT4">
                  <p:embed/>
                </p:oleObj>
              </mc:Choice>
              <mc:Fallback>
                <p:oleObj name="Equation" r:id="rId8" imgW="67360800" imgH="1005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31" y="4149080"/>
                        <a:ext cx="653097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738563" y="32146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45587"/>
              </p:ext>
            </p:extLst>
          </p:nvPr>
        </p:nvGraphicFramePr>
        <p:xfrm>
          <a:off x="654231" y="5327007"/>
          <a:ext cx="6832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7" name="Equation" r:id="rId10" imgW="70104000" imgH="10363200" progId="Equation.DSMT4">
                  <p:embed/>
                </p:oleObj>
              </mc:Choice>
              <mc:Fallback>
                <p:oleObj name="Equation" r:id="rId10" imgW="701040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31" y="5327007"/>
                        <a:ext cx="6832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5" descr="tu1-2-1a 拷贝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3500" y="120650"/>
            <a:ext cx="4000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63" y="0"/>
            <a:ext cx="8077200" cy="936625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证明：</a:t>
            </a:r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3924300" y="321945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406191"/>
              </p:ext>
            </p:extLst>
          </p:nvPr>
        </p:nvGraphicFramePr>
        <p:xfrm>
          <a:off x="2123728" y="357188"/>
          <a:ext cx="27384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Equation" r:id="rId4" imgW="31089600" imgH="9448800" progId="Equation.DSMT4">
                  <p:embed/>
                </p:oleObj>
              </mc:Choice>
              <mc:Fallback>
                <p:oleObj name="Equation" r:id="rId4" imgW="310896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7188"/>
                        <a:ext cx="2738437" cy="8112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767013" y="29003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016110"/>
              </p:ext>
            </p:extLst>
          </p:nvPr>
        </p:nvGraphicFramePr>
        <p:xfrm>
          <a:off x="1486292" y="1550589"/>
          <a:ext cx="7044739" cy="3237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Equation" r:id="rId6" imgW="3720960" imgH="1701720" progId="Equation.DSMT4">
                  <p:embed/>
                </p:oleObj>
              </mc:Choice>
              <mc:Fallback>
                <p:oleObj name="Equation" r:id="rId6" imgW="3720960" imgH="1701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292" y="1550589"/>
                        <a:ext cx="7044739" cy="32372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714750" y="321945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224844"/>
              </p:ext>
            </p:extLst>
          </p:nvPr>
        </p:nvGraphicFramePr>
        <p:xfrm>
          <a:off x="2286000" y="5288271"/>
          <a:ext cx="3276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0" name="Equation" r:id="rId8" imgW="41148000" imgH="9448800" progId="Equation.DSMT4">
                  <p:embed/>
                </p:oleObj>
              </mc:Choice>
              <mc:Fallback>
                <p:oleObj name="Equation" r:id="rId8" imgW="41148000" imgH="944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88271"/>
                        <a:ext cx="3276600" cy="7524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7F380B7-3553-4B2D-B566-B515336909B6}"/>
              </a:ext>
            </a:extLst>
          </p:cNvPr>
          <p:cNvSpPr txBox="1"/>
          <p:nvPr/>
        </p:nvSpPr>
        <p:spPr>
          <a:xfrm>
            <a:off x="539552" y="168766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解：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BC9E39-9066-4F27-8A76-1D85F0AF3EB5}"/>
              </a:ext>
            </a:extLst>
          </p:cNvPr>
          <p:cNvSpPr txBox="1"/>
          <p:nvPr/>
        </p:nvSpPr>
        <p:spPr>
          <a:xfrm>
            <a:off x="498314" y="528827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3213100"/>
            <a:ext cx="8077200" cy="11430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</a:t>
            </a:r>
          </a:p>
        </p:txBody>
      </p:sp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3986213" y="329565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30" name="Rectangle 4"/>
          <p:cNvSpPr>
            <a:spLocks noChangeArrowheads="1"/>
          </p:cNvSpPr>
          <p:nvPr/>
        </p:nvSpPr>
        <p:spPr bwMode="auto">
          <a:xfrm>
            <a:off x="4205288" y="33289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3929063" y="327183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4514850" y="33289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33" name="Rectangle 7"/>
          <p:cNvSpPr>
            <a:spLocks noChangeArrowheads="1"/>
          </p:cNvSpPr>
          <p:nvPr/>
        </p:nvSpPr>
        <p:spPr bwMode="auto">
          <a:xfrm>
            <a:off x="4495800" y="33289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34" name="Rectangle 8"/>
          <p:cNvSpPr>
            <a:spLocks noChangeArrowheads="1"/>
          </p:cNvSpPr>
          <p:nvPr/>
        </p:nvSpPr>
        <p:spPr bwMode="auto">
          <a:xfrm>
            <a:off x="4205288" y="33289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35" name="Rectangle 9"/>
          <p:cNvSpPr>
            <a:spLocks noChangeArrowheads="1"/>
          </p:cNvSpPr>
          <p:nvPr/>
        </p:nvSpPr>
        <p:spPr bwMode="auto">
          <a:xfrm>
            <a:off x="4267200" y="33289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36" name="Rectangle 10"/>
          <p:cNvSpPr>
            <a:spLocks noChangeArrowheads="1"/>
          </p:cNvSpPr>
          <p:nvPr/>
        </p:nvSpPr>
        <p:spPr bwMode="auto">
          <a:xfrm>
            <a:off x="3214688" y="326231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112" name="Text Box 11"/>
          <p:cNvSpPr txBox="1">
            <a:spLocks noChangeArrowheads="1"/>
          </p:cNvSpPr>
          <p:nvPr/>
        </p:nvSpPr>
        <p:spPr bwMode="auto">
          <a:xfrm>
            <a:off x="179512" y="260350"/>
            <a:ext cx="5472608" cy="5598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1.2 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空间矢量</a:t>
            </a:r>
            <a:endParaRPr kumimoji="1"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39" name="Rectangle 13"/>
          <p:cNvSpPr>
            <a:spLocks noChangeArrowheads="1"/>
          </p:cNvSpPr>
          <p:nvPr/>
        </p:nvSpPr>
        <p:spPr bwMode="auto">
          <a:xfrm>
            <a:off x="0" y="-23018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01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508929"/>
              </p:ext>
            </p:extLst>
          </p:nvPr>
        </p:nvGraphicFramePr>
        <p:xfrm>
          <a:off x="482601" y="2631843"/>
          <a:ext cx="4203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4" imgW="48158400" imgH="5791200" progId="Equation.DSMT4">
                  <p:embed/>
                </p:oleObj>
              </mc:Choice>
              <mc:Fallback>
                <p:oleObj name="Equation" r:id="rId4" imgW="48158400" imgH="579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1" y="2631843"/>
                        <a:ext cx="4203700" cy="5016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15"/>
          <p:cNvSpPr>
            <a:spLocks noChangeArrowheads="1"/>
          </p:cNvSpPr>
          <p:nvPr/>
        </p:nvSpPr>
        <p:spPr bwMode="auto">
          <a:xfrm>
            <a:off x="0" y="-23018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013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659360"/>
              </p:ext>
            </p:extLst>
          </p:nvPr>
        </p:nvGraphicFramePr>
        <p:xfrm>
          <a:off x="504826" y="1847617"/>
          <a:ext cx="4152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6" imgW="54559200" imgH="5791200" progId="Equation.DSMT4">
                  <p:embed/>
                </p:oleObj>
              </mc:Choice>
              <mc:Fallback>
                <p:oleObj name="Equation" r:id="rId6" imgW="54559200" imgH="579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6" y="1847617"/>
                        <a:ext cx="4152900" cy="5064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17"/>
          <p:cNvSpPr>
            <a:spLocks noChangeArrowheads="1"/>
          </p:cNvSpPr>
          <p:nvPr/>
        </p:nvSpPr>
        <p:spPr bwMode="auto">
          <a:xfrm>
            <a:off x="0" y="-23018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42" name="Rectangle 18"/>
          <p:cNvSpPr>
            <a:spLocks noChangeArrowheads="1"/>
          </p:cNvSpPr>
          <p:nvPr/>
        </p:nvSpPr>
        <p:spPr bwMode="auto">
          <a:xfrm>
            <a:off x="0" y="2970213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43" name="Rectangle 20"/>
          <p:cNvSpPr>
            <a:spLocks noChangeArrowheads="1"/>
          </p:cNvSpPr>
          <p:nvPr/>
        </p:nvSpPr>
        <p:spPr bwMode="auto">
          <a:xfrm>
            <a:off x="0" y="30321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44" name="Rectangle 21"/>
          <p:cNvSpPr>
            <a:spLocks noChangeArrowheads="1"/>
          </p:cNvSpPr>
          <p:nvPr/>
        </p:nvSpPr>
        <p:spPr bwMode="auto">
          <a:xfrm>
            <a:off x="0" y="30321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145" name="Rectangle 22"/>
          <p:cNvSpPr>
            <a:spLocks noChangeArrowheads="1"/>
          </p:cNvSpPr>
          <p:nvPr/>
        </p:nvSpPr>
        <p:spPr bwMode="auto">
          <a:xfrm>
            <a:off x="0" y="30321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013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92820"/>
              </p:ext>
            </p:extLst>
          </p:nvPr>
        </p:nvGraphicFramePr>
        <p:xfrm>
          <a:off x="448058" y="3958137"/>
          <a:ext cx="65643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8" imgW="80772000" imgH="7924800" progId="Equation.DSMT4">
                  <p:embed/>
                </p:oleObj>
              </mc:Choice>
              <mc:Fallback>
                <p:oleObj name="Equation" r:id="rId8" imgW="80772000" imgH="7924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58" y="3958137"/>
                        <a:ext cx="6564312" cy="650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51526"/>
              </p:ext>
            </p:extLst>
          </p:nvPr>
        </p:nvGraphicFramePr>
        <p:xfrm>
          <a:off x="474428" y="4696563"/>
          <a:ext cx="33226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10" imgW="41148000" imgH="10668000" progId="Equation.DSMT4">
                  <p:embed/>
                </p:oleObj>
              </mc:Choice>
              <mc:Fallback>
                <p:oleObj name="Equation" r:id="rId10" imgW="41148000" imgH="1066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28" y="4696563"/>
                        <a:ext cx="3322638" cy="8604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21" name="Picture 25" descr="tu1-2-1a 拷贝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57813" y="1255851"/>
            <a:ext cx="3757612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07169" y="3354327"/>
            <a:ext cx="597693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由源点指向场点：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距离矢量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－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</a:t>
            </a:r>
            <a:r>
              <a:rPr lang="zh-CN" altLang="en-US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</a:t>
            </a:r>
            <a:endParaRPr lang="en-US" altLang="zh-CN" sz="2400" b="1" i="1" baseline="30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51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56749"/>
              </p:ext>
            </p:extLst>
          </p:nvPr>
        </p:nvGraphicFramePr>
        <p:xfrm>
          <a:off x="214695" y="813621"/>
          <a:ext cx="70310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13" imgW="84734400" imgH="11582400" progId="Equation.DSMT4">
                  <p:embed/>
                </p:oleObj>
              </mc:Choice>
              <mc:Fallback>
                <p:oleObj name="Equation" r:id="rId13" imgW="84734400" imgH="11582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95" y="813621"/>
                        <a:ext cx="7031037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60734"/>
              </p:ext>
            </p:extLst>
          </p:nvPr>
        </p:nvGraphicFramePr>
        <p:xfrm>
          <a:off x="2596281" y="5649596"/>
          <a:ext cx="2401570" cy="97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15" imgW="25603200" imgH="10363200" progId="Equation.DSMT4">
                  <p:embed/>
                </p:oleObj>
              </mc:Choice>
              <mc:Fallback>
                <p:oleObj name="Equation" r:id="rId15" imgW="256032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281" y="5649596"/>
                        <a:ext cx="2401570" cy="97282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4826" y="5900762"/>
            <a:ext cx="21229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点电荷场强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88084" y="269874"/>
            <a:ext cx="328041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1.3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矢量场和标量场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95536" y="836712"/>
            <a:ext cx="4248150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矢量场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以电场为例，电场中每一点都可以定义一个电场强度矢量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4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</a:t>
            </a:r>
            <a:r>
              <a:rPr kumimoji="1" lang="en-US" altLang="zh-CN" sz="24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…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，这些矢量的总和构成一个矢量场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y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z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），矢量场可以用场线表示，例如：电力线、磁感线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…</a:t>
            </a:r>
          </a:p>
          <a:p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3574"/>
              </p:ext>
            </p:extLst>
          </p:nvPr>
        </p:nvGraphicFramePr>
        <p:xfrm>
          <a:off x="1115616" y="4941168"/>
          <a:ext cx="215825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4" imgW="21336000" imgH="10668000" progId="Equation.DSMT4">
                  <p:embed/>
                </p:oleObj>
              </mc:Choice>
              <mc:Fallback>
                <p:oleObj name="Equation" r:id="rId4" imgW="21336000" imgH="1066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941168"/>
                        <a:ext cx="2158258" cy="108012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/>
          <p:nvPr/>
        </p:nvGrpSpPr>
        <p:grpSpPr bwMode="auto">
          <a:xfrm>
            <a:off x="5148064" y="1124744"/>
            <a:ext cx="3878263" cy="2692400"/>
            <a:chOff x="2971" y="1056"/>
            <a:chExt cx="2352" cy="1696"/>
          </a:xfrm>
        </p:grpSpPr>
        <p:sp>
          <p:nvSpPr>
            <p:cNvPr id="6151" name="Text Box 21"/>
            <p:cNvSpPr txBox="1">
              <a:spLocks noChangeArrowheads="1"/>
            </p:cNvSpPr>
            <p:nvPr/>
          </p:nvSpPr>
          <p:spPr bwMode="auto">
            <a:xfrm>
              <a:off x="3943" y="2461"/>
              <a:ext cx="47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场线</a:t>
              </a:r>
            </a:p>
          </p:txBody>
        </p:sp>
        <p:pic>
          <p:nvPicPr>
            <p:cNvPr id="6152" name="Picture 22" descr="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1" y="1056"/>
              <a:ext cx="2352" cy="1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3568" y="404664"/>
            <a:ext cx="4247827" cy="3900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2.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标量场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以电场为例，电场中每一点都可以定义一个电位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U</a:t>
            </a:r>
            <a:r>
              <a:rPr kumimoji="1" lang="en-US" altLang="zh-CN" sz="24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U</a:t>
            </a:r>
            <a:r>
              <a:rPr kumimoji="1" lang="en-US" altLang="zh-CN" sz="24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, …,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这些标量的总和构成一个标量场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U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x, y, z,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，标量场可以用等值线（面）表示。</a:t>
            </a: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例如等位面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U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(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x, y, z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＝常数。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591242"/>
              </p:ext>
            </p:extLst>
          </p:nvPr>
        </p:nvGraphicFramePr>
        <p:xfrm>
          <a:off x="5652120" y="2420888"/>
          <a:ext cx="2228030" cy="56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4" imgW="19202400" imgH="4876800" progId="Equation.DSMT4">
                  <p:embed/>
                </p:oleObj>
              </mc:Choice>
              <mc:Fallback>
                <p:oleObj name="Equation" r:id="rId4" imgW="192024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420888"/>
                        <a:ext cx="2228030" cy="56564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5616" y="5013176"/>
            <a:ext cx="2808288" cy="4603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>
                <a:alpha val="99000"/>
              </a:srgbClr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等值面两两不相交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3"/>
          <p:cNvSpPr>
            <a:spLocks noChangeArrowheads="1"/>
          </p:cNvSpPr>
          <p:nvPr/>
        </p:nvSpPr>
        <p:spPr bwMode="auto">
          <a:xfrm>
            <a:off x="4071938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0249" name="Rectangle 5"/>
          <p:cNvSpPr>
            <a:spLocks noChangeArrowheads="1"/>
          </p:cNvSpPr>
          <p:nvPr/>
        </p:nvSpPr>
        <p:spPr bwMode="auto">
          <a:xfrm>
            <a:off x="4252913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auto">
          <a:xfrm>
            <a:off x="4033838" y="32908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0251" name="Rectangle 9"/>
          <p:cNvSpPr>
            <a:spLocks noChangeArrowheads="1"/>
          </p:cNvSpPr>
          <p:nvPr/>
        </p:nvSpPr>
        <p:spPr bwMode="auto">
          <a:xfrm>
            <a:off x="3876675" y="30480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157" name="Rectangle 19"/>
          <p:cNvSpPr>
            <a:spLocks noChangeArrowheads="1"/>
          </p:cNvSpPr>
          <p:nvPr/>
        </p:nvSpPr>
        <p:spPr bwMode="auto">
          <a:xfrm>
            <a:off x="539750" y="404813"/>
            <a:ext cx="8208963" cy="60939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1.4 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三种常用的正交坐标系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直角坐标系</a:t>
            </a: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直角坐标系中三个相互正交的单位矢量是 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满足如下的关系</a:t>
            </a: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</a:t>
            </a: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任一矢量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在直角坐标系中可以表示为</a:t>
            </a:r>
          </a:p>
          <a:p>
            <a:pPr eaLnBrk="0" hangingPunct="0">
              <a:lnSpc>
                <a:spcPct val="150000"/>
              </a:lnSpc>
            </a:pP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直角坐标系中的位置矢量为</a:t>
            </a:r>
          </a:p>
          <a:p>
            <a:pPr eaLnBrk="0" hangingPunct="0">
              <a:lnSpc>
                <a:spcPct val="150000"/>
              </a:lnSpc>
            </a:pP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0" hangingPunct="0"/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512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87121"/>
              </p:ext>
            </p:extLst>
          </p:nvPr>
        </p:nvGraphicFramePr>
        <p:xfrm>
          <a:off x="6300192" y="1639333"/>
          <a:ext cx="1296144" cy="58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4" imgW="533160" imgH="241200" progId="Equation.DSMT4">
                  <p:embed/>
                </p:oleObj>
              </mc:Choice>
              <mc:Fallback>
                <p:oleObj name="Equation" r:id="rId4" imgW="53316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639333"/>
                        <a:ext cx="1296144" cy="5802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584711"/>
              </p:ext>
            </p:extLst>
          </p:nvPr>
        </p:nvGraphicFramePr>
        <p:xfrm>
          <a:off x="3165774" y="2387009"/>
          <a:ext cx="4972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6" imgW="55473600" imgH="5791200" progId="Equation.DSMT4">
                  <p:embed/>
                </p:oleObj>
              </mc:Choice>
              <mc:Fallback>
                <p:oleObj name="Equation" r:id="rId6" imgW="55473600" imgH="579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774" y="2387009"/>
                        <a:ext cx="4972050" cy="5191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18084"/>
              </p:ext>
            </p:extLst>
          </p:nvPr>
        </p:nvGraphicFramePr>
        <p:xfrm>
          <a:off x="2788368" y="3985695"/>
          <a:ext cx="3055939" cy="49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8" imgW="35661600" imgH="5791200" progId="Equation.DSMT4">
                  <p:embed/>
                </p:oleObj>
              </mc:Choice>
              <mc:Fallback>
                <p:oleObj name="Equation" r:id="rId8" imgW="35661600" imgH="579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368" y="3985695"/>
                        <a:ext cx="3055939" cy="49654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71245"/>
              </p:ext>
            </p:extLst>
          </p:nvPr>
        </p:nvGraphicFramePr>
        <p:xfrm>
          <a:off x="4509760" y="5015126"/>
          <a:ext cx="2669094" cy="53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10" imgW="28956000" imgH="5791200" progId="Equation.DSMT4">
                  <p:embed/>
                </p:oleObj>
              </mc:Choice>
              <mc:Fallback>
                <p:oleObj name="Equation" r:id="rId10" imgW="28956000" imgH="579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760" y="5015126"/>
                        <a:ext cx="2669094" cy="53418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071938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4252913" y="3319463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4033838" y="3290888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3876675" y="3048000"/>
            <a:ext cx="9144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684213" y="2276475"/>
            <a:ext cx="77755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154" name="Text Box 15"/>
          <p:cNvSpPr txBox="1">
            <a:spLocks noChangeArrowheads="1"/>
          </p:cNvSpPr>
          <p:nvPr/>
        </p:nvSpPr>
        <p:spPr bwMode="auto">
          <a:xfrm>
            <a:off x="250825" y="1916113"/>
            <a:ext cx="4214813" cy="9363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与三个坐标方向相垂直的三个面积元分别为</a:t>
            </a:r>
          </a:p>
        </p:txBody>
      </p:sp>
      <p:sp>
        <p:nvSpPr>
          <p:cNvPr id="11275" name="Rectangle 17"/>
          <p:cNvSpPr>
            <a:spLocks noChangeArrowheads="1"/>
          </p:cNvSpPr>
          <p:nvPr/>
        </p:nvSpPr>
        <p:spPr bwMode="auto">
          <a:xfrm>
            <a:off x="0" y="2841626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61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343905"/>
              </p:ext>
            </p:extLst>
          </p:nvPr>
        </p:nvGraphicFramePr>
        <p:xfrm>
          <a:off x="1518443" y="3092548"/>
          <a:ext cx="167957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4" imgW="19202400" imgH="16764000" progId="Equation.DSMT4">
                  <p:embed/>
                </p:oleObj>
              </mc:Choice>
              <mc:Fallback>
                <p:oleObj name="Equation" r:id="rId4" imgW="19202400" imgH="1676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443" y="3092548"/>
                        <a:ext cx="1679575" cy="14652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8"/>
          <p:cNvGraphicFramePr>
            <a:graphicFrameLocks noChangeAspect="1"/>
          </p:cNvGraphicFramePr>
          <p:nvPr/>
        </p:nvGraphicFramePr>
        <p:xfrm>
          <a:off x="1403350" y="5732463"/>
          <a:ext cx="17986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6" imgW="19812000" imgH="4876800" progId="Equation.DSMT4">
                  <p:embed/>
                </p:oleObj>
              </mc:Choice>
              <mc:Fallback>
                <p:oleObj name="Equation" r:id="rId6" imgW="19812000" imgH="4876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732463"/>
                        <a:ext cx="1798638" cy="4429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6" name="Picture 19" descr="tu1-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23078" y="44624"/>
            <a:ext cx="4532312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95288" y="4941888"/>
            <a:ext cx="3616325" cy="4931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直角坐标系中的体积元为 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24885" y="313150"/>
            <a:ext cx="14157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微分线元</a:t>
            </a:r>
          </a:p>
        </p:txBody>
      </p:sp>
      <p:graphicFrame>
        <p:nvGraphicFramePr>
          <p:cNvPr id="615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692329"/>
              </p:ext>
            </p:extLst>
          </p:nvPr>
        </p:nvGraphicFramePr>
        <p:xfrm>
          <a:off x="1132771" y="1103791"/>
          <a:ext cx="2867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9" imgW="35661600" imgH="5791200" progId="Equation.DSMT4">
                  <p:embed/>
                </p:oleObj>
              </mc:Choice>
              <mc:Fallback>
                <p:oleObj name="Equation" r:id="rId9" imgW="35661600" imgH="5791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71" y="1103791"/>
                        <a:ext cx="2867025" cy="4651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121</TotalTime>
  <Words>1518</Words>
  <Application>Microsoft Office PowerPoint</Application>
  <PresentationFormat>全屏显示(4:3)</PresentationFormat>
  <Paragraphs>188</Paragraphs>
  <Slides>42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黑体</vt:lpstr>
      <vt:lpstr>华文细黑</vt:lpstr>
      <vt:lpstr>宋体</vt:lpstr>
      <vt:lpstr>Arial</vt:lpstr>
      <vt:lpstr>Calibri</vt:lpstr>
      <vt:lpstr>Franklin Gothic Book</vt:lpstr>
      <vt:lpstr>Times New Roman</vt:lpstr>
      <vt:lpstr>Wingdings 2</vt:lpstr>
      <vt:lpstr>暗香扑面</vt:lpstr>
      <vt:lpstr>Equation</vt:lpstr>
      <vt:lpstr>Flash Movie</vt:lpstr>
      <vt:lpstr>第一章   矢量分析  </vt:lpstr>
      <vt:lpstr>                                                                    </vt:lpstr>
      <vt:lpstr>      </vt:lpstr>
      <vt:lpstr>3. 标量积（点乘）： A·B＝ABcosθ                                                        θ是A和B的夹角。</vt:lpstr>
      <vt:lpstr>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直角坐标系中的矢量A可以利用下式换算为圆柱坐标系中的矢量    </vt:lpstr>
      <vt:lpstr>PowerPoint 演示文稿</vt:lpstr>
      <vt:lpstr>圆柱坐标系中与三个坐标方向相垂直的三个面积元分别为</vt:lpstr>
      <vt:lpstr>3. 球坐标系 球坐标系中的三个坐标分量是r、θ、φ，它们的变化范围分别是 0≤r＜∞，0≤θ≤π，0≤φ≤2π 球坐标系与直角坐标系之间的变换关系为</vt:lpstr>
      <vt:lpstr> 直角坐标系中的矢量A可以利用下式换算为球坐标系中的矢量             可以利用上式中变换矩阵的逆矩阵把球坐标系中的矢量A换算为直角坐标系中的矢量             </vt:lpstr>
      <vt:lpstr>PowerPoint 演示文稿</vt:lpstr>
      <vt:lpstr> 球坐标系中与三个坐标方向 相垂直的三个面积元分别为</vt:lpstr>
      <vt:lpstr>PowerPoint 演示文稿</vt:lpstr>
      <vt:lpstr>PowerPoint 演示文稿</vt:lpstr>
      <vt:lpstr>散度的定义</vt:lpstr>
      <vt:lpstr>散度的表达式</vt:lpstr>
      <vt:lpstr>3. 散度定理</vt:lpstr>
      <vt:lpstr>解：由于在球坐标内，A(r)＝er r，r＝a的球面上各点的矢量         为A(a)＝er a，其大小处处相等，而球面上的面元矢量         dS＝ er dS，所以</vt:lpstr>
      <vt:lpstr>2. 矢量场的旋度</vt:lpstr>
      <vt:lpstr>旋度的表达式：                                           </vt:lpstr>
      <vt:lpstr>PowerPoint 演示文稿</vt:lpstr>
      <vt:lpstr>旋度的一个重要性质（旋无散 ）</vt:lpstr>
      <vt:lpstr>PowerPoint 演示文稿</vt:lpstr>
      <vt:lpstr>解：直角坐标系中， A的旋度为</vt:lpstr>
      <vt:lpstr>PowerPoint 演示文稿</vt:lpstr>
      <vt:lpstr>PowerPoint 演示文稿</vt:lpstr>
      <vt:lpstr>半球面S的边界是xy平面内的圆x2 +y2 ＝1，边界上的线元dl＝ex dx＋ey dy，沿边界的环流为</vt:lpstr>
      <vt:lpstr>3. 标量场的梯度</vt:lpstr>
      <vt:lpstr>沿en方向，Φ 的变化率最大。                         </vt:lpstr>
      <vt:lpstr>（2）圆柱坐标系</vt:lpstr>
      <vt:lpstr>PowerPoint 演示文稿</vt:lpstr>
      <vt:lpstr>1.6 亥姆霍兹定理 一个矢量场由它的散度和旋度唯一地 确定，且可以被表示为一个标量函数的梯度和一个矢量函数的旋度之和。即</vt:lpstr>
      <vt:lpstr>PowerPoint 演示文稿</vt:lpstr>
      <vt:lpstr>1.7 微分算符</vt:lpstr>
      <vt:lpstr>例：距离矢量的微分    </vt:lpstr>
      <vt:lpstr>证明：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电磁场与电磁波</dc:title>
  <dc:creator>lenovo</dc:creator>
  <cp:lastModifiedBy>Mingshan Yang</cp:lastModifiedBy>
  <cp:revision>319</cp:revision>
  <dcterms:created xsi:type="dcterms:W3CDTF">2004-08-18T03:44:00Z</dcterms:created>
  <dcterms:modified xsi:type="dcterms:W3CDTF">2020-06-22T11:57:08Z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