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690" r:id="rId5"/>
    <p:sldId id="691" r:id="rId6"/>
    <p:sldId id="692" r:id="rId7"/>
    <p:sldId id="693" r:id="rId8"/>
    <p:sldId id="694" r:id="rId9"/>
    <p:sldId id="695" r:id="rId10"/>
    <p:sldId id="696" r:id="rId11"/>
    <p:sldId id="697" r:id="rId12"/>
    <p:sldId id="698" r:id="rId13"/>
    <p:sldId id="699" r:id="rId14"/>
    <p:sldId id="700" r:id="rId15"/>
    <p:sldId id="701" r:id="rId16"/>
    <p:sldId id="702" r:id="rId17"/>
    <p:sldId id="708" r:id="rId18"/>
    <p:sldId id="703" r:id="rId19"/>
    <p:sldId id="704" r:id="rId20"/>
    <p:sldId id="705" r:id="rId21"/>
    <p:sldId id="706"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FF33"/>
    <a:srgbClr val="004ADE"/>
    <a:srgbClr val="FFFF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594" autoAdjust="0"/>
  </p:normalViewPr>
  <p:slideViewPr>
    <p:cSldViewPr>
      <p:cViewPr varScale="1">
        <p:scale>
          <a:sx n="90" d="100"/>
          <a:sy n="90" d="100"/>
        </p:scale>
        <p:origin x="636" y="60"/>
      </p:cViewPr>
      <p:guideLst>
        <p:guide orient="horz" pos="218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7AC6C26A-16CC-40C2-9953-54CB5A9632AA}"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anose="02010600030101010101" pitchFamily="2" charset="-122"/>
              </a:defRPr>
            </a:lvl1pPr>
          </a:lstStyle>
          <a:p>
            <a:pPr>
              <a:defRPr/>
            </a:pPr>
            <a:fld id="{5BCE2684-0991-4AAE-B4B1-4443D7CD314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CE2684-0991-4AAE-B4B1-4443D7CD314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pPr>
              <a:defRPr/>
            </a:pPr>
            <a:r>
              <a:rPr lang="zh-CN" altLang="en-US"/>
              <a:t>电磁场与电磁波（杨明珊）</a:t>
            </a: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245225"/>
            <a:ext cx="1981200" cy="47625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5225"/>
            <a:ext cx="1981200" cy="476250"/>
          </a:xfrm>
        </p:spPr>
        <p:txBody>
          <a:bodyPr/>
          <a:lstStyle>
            <a:lvl1pPr>
              <a:defRPr/>
            </a:lvl1pPr>
          </a:lstStyle>
          <a:p>
            <a:pPr>
              <a:defRPr/>
            </a:pPr>
            <a:fld id="{7B26B364-5AA0-4FA5-B1BC-A4508B6D7603}"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a:xfrm>
            <a:off x="609600" y="6245225"/>
            <a:ext cx="1981200" cy="47625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6553200" y="6245225"/>
            <a:ext cx="1981200" cy="476250"/>
          </a:xfrm>
        </p:spPr>
        <p:txBody>
          <a:bodyPr/>
          <a:lstStyle>
            <a:lvl1pPr>
              <a:defRPr/>
            </a:lvl1pPr>
          </a:lstStyle>
          <a:p>
            <a:pPr>
              <a:defRPr/>
            </a:pPr>
            <a:fld id="{90CE118F-3C66-46BD-99DA-F3C35407387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r>
              <a:rPr lang="zh-CN" altLang="en-US"/>
              <a:t>电磁场与电磁波（杨明珊）</a:t>
            </a: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r>
              <a:rPr lang="zh-CN" altLang="en-US"/>
              <a:t>电磁场与电磁波（杨明珊）</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 Id="rId3" Type="http://schemas.openxmlformats.org/officeDocument/2006/relationships/image" Target="../media/image19.png"/><Relationship Id="rId2" Type="http://schemas.openxmlformats.org/officeDocument/2006/relationships/oleObject" Target="../embeddings/oleObject5.bin"/><Relationship Id="rId1"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NULL" TargetMode="External"/><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0.jpeg"/><Relationship Id="rId7" Type="http://schemas.openxmlformats.org/officeDocument/2006/relationships/image" Target="../media/image9.wmf"/><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 Id="rId3" Type="http://schemas.openxmlformats.org/officeDocument/2006/relationships/image" Target="../media/image7.wmf"/><Relationship Id="rId2" Type="http://schemas.openxmlformats.org/officeDocument/2006/relationships/image" Target="../media/image6.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emf"/><Relationship Id="rId3" Type="http://schemas.openxmlformats.org/officeDocument/2006/relationships/oleObject" Target="../embeddings/oleObject4.bin"/><Relationship Id="rId2" Type="http://schemas.openxmlformats.org/officeDocument/2006/relationships/image" Target="../media/image12.jpe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GIF"/><Relationship Id="rId2" Type="http://schemas.openxmlformats.org/officeDocument/2006/relationships/image" Target="../media/image16.jpeg"/><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4000" r="-4000"/>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78890" y="1107440"/>
            <a:ext cx="6705600" cy="3048000"/>
          </a:xfrm>
        </p:spPr>
        <p:txBody>
          <a:bodyPr/>
          <a:lstStyle/>
          <a:p>
            <a:pPr eaLnBrk="1" fontAlgn="auto" hangingPunct="1">
              <a:spcAft>
                <a:spcPts val="0"/>
              </a:spcAft>
              <a:defRPr/>
            </a:pPr>
            <a:r>
              <a:rPr lang="zh-CN" altLang="en-US" sz="36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绪 论</a:t>
            </a:r>
            <a:br>
              <a:rPr lang="en-US" sz="36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br>
            <a:br>
              <a:rPr lang="en-US"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br>
            <a:br>
              <a:rPr lang="en-US" altLang="zh-CN"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rPr>
            </a:br>
            <a:endParaRPr sz="24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281601"/>
          <p:cNvSpPr txBox="1"/>
          <p:nvPr/>
        </p:nvSpPr>
        <p:spPr>
          <a:xfrm>
            <a:off x="381000" y="873125"/>
            <a:ext cx="3384550" cy="460375"/>
          </a:xfrm>
          <a:prstGeom prst="rect">
            <a:avLst/>
          </a:prstGeom>
          <a:noFill/>
          <a:ln w="9525">
            <a:noFill/>
          </a:ln>
        </p:spPr>
        <p:txBody>
          <a:bodyPr anchor="t">
            <a:spAutoFit/>
          </a:bodyPr>
          <a:p>
            <a:pPr>
              <a:spcBef>
                <a:spcPct val="50000"/>
              </a:spcBef>
            </a:pPr>
            <a:r>
              <a:rPr lang="en-US" altLang="zh-CN" sz="2400" b="1" dirty="0">
                <a:latin typeface="微软雅黑" panose="020B0503020204020204" charset="-122"/>
                <a:ea typeface="微软雅黑" panose="020B0503020204020204" charset="-122"/>
                <a:cs typeface="微软雅黑" panose="020B0503020204020204" charset="-122"/>
              </a:rPr>
              <a:t>4</a:t>
            </a:r>
            <a:r>
              <a:rPr lang="zh-CN" altLang="en-US" sz="2400" b="1" dirty="0">
                <a:latin typeface="微软雅黑" panose="020B0503020204020204" charset="-122"/>
                <a:ea typeface="微软雅黑" panose="020B0503020204020204" charset="-122"/>
                <a:cs typeface="微软雅黑" panose="020B0503020204020204" charset="-122"/>
              </a:rPr>
              <a:t>、雷达与隐形飞机</a:t>
            </a:r>
            <a:endParaRPr lang="zh-CN" altLang="en-US" sz="2400" b="1">
              <a:latin typeface="微软雅黑" panose="020B0503020204020204" charset="-122"/>
              <a:ea typeface="微软雅黑" panose="020B0503020204020204" charset="-122"/>
              <a:cs typeface="微软雅黑" panose="020B0503020204020204" charset="-122"/>
            </a:endParaRPr>
          </a:p>
        </p:txBody>
      </p:sp>
      <p:grpSp>
        <p:nvGrpSpPr>
          <p:cNvPr id="281603" name="组合 281602"/>
          <p:cNvGrpSpPr/>
          <p:nvPr/>
        </p:nvGrpSpPr>
        <p:grpSpPr>
          <a:xfrm>
            <a:off x="3051175" y="3789363"/>
            <a:ext cx="2519363" cy="2813049"/>
            <a:chOff x="3651" y="1253"/>
            <a:chExt cx="1587" cy="1772"/>
          </a:xfrm>
        </p:grpSpPr>
        <p:pic>
          <p:nvPicPr>
            <p:cNvPr id="18435" name="图片 281603" descr="airplane"/>
            <p:cNvPicPr>
              <a:picLocks noChangeAspect="1"/>
            </p:cNvPicPr>
            <p:nvPr/>
          </p:nvPicPr>
          <p:blipFill>
            <a:blip r:embed="rId1"/>
            <a:stretch>
              <a:fillRect/>
            </a:stretch>
          </p:blipFill>
          <p:spPr>
            <a:xfrm>
              <a:off x="3651" y="1253"/>
              <a:ext cx="1587" cy="1475"/>
            </a:xfrm>
            <a:prstGeom prst="rect">
              <a:avLst/>
            </a:prstGeom>
            <a:noFill/>
            <a:ln w="9525">
              <a:noFill/>
            </a:ln>
          </p:spPr>
        </p:pic>
        <p:sp>
          <p:nvSpPr>
            <p:cNvPr id="18436" name="文本框 281604"/>
            <p:cNvSpPr txBox="1"/>
            <p:nvPr/>
          </p:nvSpPr>
          <p:spPr>
            <a:xfrm>
              <a:off x="3968" y="2774"/>
              <a:ext cx="1134" cy="251"/>
            </a:xfrm>
            <a:prstGeom prst="rect">
              <a:avLst/>
            </a:prstGeom>
            <a:noFill/>
            <a:ln w="9525">
              <a:noFill/>
            </a:ln>
          </p:spPr>
          <p:txBody>
            <a:bodyPr anchor="t">
              <a:spAutoFit/>
            </a:bodyPr>
            <a:p>
              <a:pPr>
                <a:spcBef>
                  <a:spcPct val="50000"/>
                </a:spcBef>
              </a:pPr>
              <a:r>
                <a:rPr lang="zh-CN" altLang="en-US" sz="2000" b="1" dirty="0">
                  <a:latin typeface="微软雅黑" panose="020B0503020204020204" charset="-122"/>
                  <a:ea typeface="微软雅黑" panose="020B0503020204020204" charset="-122"/>
                </a:rPr>
                <a:t>隐形飞机</a:t>
              </a:r>
              <a:endParaRPr lang="zh-CN" altLang="en-US" sz="2000" b="1" dirty="0">
                <a:latin typeface="微软雅黑" panose="020B0503020204020204" charset="-122"/>
                <a:ea typeface="微软雅黑" panose="020B0503020204020204" charset="-122"/>
              </a:endParaRPr>
            </a:p>
          </p:txBody>
        </p:sp>
      </p:grpSp>
      <p:grpSp>
        <p:nvGrpSpPr>
          <p:cNvPr id="281606" name="组合 281605"/>
          <p:cNvGrpSpPr/>
          <p:nvPr/>
        </p:nvGrpSpPr>
        <p:grpSpPr>
          <a:xfrm>
            <a:off x="87313" y="4437063"/>
            <a:ext cx="1887537" cy="2139950"/>
            <a:chOff x="476" y="2704"/>
            <a:chExt cx="1189" cy="1348"/>
          </a:xfrm>
        </p:grpSpPr>
        <p:graphicFrame>
          <p:nvGraphicFramePr>
            <p:cNvPr id="18438" name="对象 281606"/>
            <p:cNvGraphicFramePr>
              <a:graphicFrameLocks noChangeAspect="1"/>
            </p:cNvGraphicFramePr>
            <p:nvPr/>
          </p:nvGraphicFramePr>
          <p:xfrm>
            <a:off x="476" y="2704"/>
            <a:ext cx="1189" cy="951"/>
          </p:xfrm>
          <a:graphic>
            <a:graphicData uri="http://schemas.openxmlformats.org/presentationml/2006/ole">
              <mc:AlternateContent xmlns:mc="http://schemas.openxmlformats.org/markup-compatibility/2006">
                <mc:Choice xmlns:v="urn:schemas-microsoft-com:vml" Requires="v">
                  <p:oleObj spid="_x0000_s3076" name="" r:id="rId2" imgW="3867150" imgH="2667000" progId="Paint.Picture">
                    <p:embed/>
                  </p:oleObj>
                </mc:Choice>
                <mc:Fallback>
                  <p:oleObj name="" r:id="rId2" imgW="3867150" imgH="2667000" progId="Paint.Picture">
                    <p:embed/>
                    <p:pic>
                      <p:nvPicPr>
                        <p:cNvPr id="0" name="图片 3075"/>
                        <p:cNvPicPr/>
                        <p:nvPr/>
                      </p:nvPicPr>
                      <p:blipFill>
                        <a:blip r:embed="rId3"/>
                        <a:stretch>
                          <a:fillRect/>
                        </a:stretch>
                      </p:blipFill>
                      <p:spPr>
                        <a:xfrm>
                          <a:off x="476" y="2704"/>
                          <a:ext cx="1189" cy="951"/>
                        </a:xfrm>
                        <a:prstGeom prst="rect">
                          <a:avLst/>
                        </a:prstGeom>
                        <a:noFill/>
                        <a:ln w="38100">
                          <a:noFill/>
                          <a:miter/>
                        </a:ln>
                      </p:spPr>
                    </p:pic>
                  </p:oleObj>
                </mc:Fallback>
              </mc:AlternateContent>
            </a:graphicData>
          </a:graphic>
        </p:graphicFrame>
        <p:sp>
          <p:nvSpPr>
            <p:cNvPr id="18439" name="文本框 281607"/>
            <p:cNvSpPr txBox="1"/>
            <p:nvPr/>
          </p:nvSpPr>
          <p:spPr>
            <a:xfrm>
              <a:off x="793" y="3801"/>
              <a:ext cx="590" cy="251"/>
            </a:xfrm>
            <a:prstGeom prst="rect">
              <a:avLst/>
            </a:prstGeom>
            <a:noFill/>
            <a:ln w="9525">
              <a:noFill/>
            </a:ln>
          </p:spPr>
          <p:txBody>
            <a:bodyPr anchor="t">
              <a:spAutoFit/>
            </a:bodyPr>
            <a:p>
              <a:pPr>
                <a:spcBef>
                  <a:spcPct val="50000"/>
                </a:spcBef>
              </a:pPr>
              <a:r>
                <a:rPr lang="zh-CN" altLang="en-US" sz="2000" b="1" dirty="0">
                  <a:latin typeface="微软雅黑" panose="020B0503020204020204" charset="-122"/>
                  <a:ea typeface="微软雅黑" panose="020B0503020204020204" charset="-122"/>
                </a:rPr>
                <a:t>雷达</a:t>
              </a:r>
              <a:endParaRPr lang="zh-CN" altLang="en-US" sz="2000" b="1" dirty="0">
                <a:latin typeface="微软雅黑" panose="020B0503020204020204" charset="-122"/>
                <a:ea typeface="微软雅黑" panose="020B0503020204020204" charset="-122"/>
              </a:endParaRPr>
            </a:p>
          </p:txBody>
        </p:sp>
      </p:grpSp>
      <p:pic>
        <p:nvPicPr>
          <p:cNvPr id="281609" name="图片 281608" descr="Img204507011"/>
          <p:cNvPicPr>
            <a:picLocks noChangeAspect="1"/>
          </p:cNvPicPr>
          <p:nvPr/>
        </p:nvPicPr>
        <p:blipFill>
          <a:blip r:embed="rId4"/>
          <a:stretch>
            <a:fillRect/>
          </a:stretch>
        </p:blipFill>
        <p:spPr>
          <a:xfrm>
            <a:off x="3414713" y="915988"/>
            <a:ext cx="2376487" cy="1979612"/>
          </a:xfrm>
          <a:prstGeom prst="rect">
            <a:avLst/>
          </a:prstGeom>
          <a:noFill/>
          <a:ln w="9525">
            <a:noFill/>
          </a:ln>
        </p:spPr>
      </p:pic>
      <p:sp>
        <p:nvSpPr>
          <p:cNvPr id="281610" name="直接连接符 281609"/>
          <p:cNvSpPr/>
          <p:nvPr/>
        </p:nvSpPr>
        <p:spPr>
          <a:xfrm flipH="1">
            <a:off x="2268538" y="2060575"/>
            <a:ext cx="2303462" cy="2592388"/>
          </a:xfrm>
          <a:prstGeom prst="line">
            <a:avLst/>
          </a:prstGeom>
          <a:ln w="57150" cap="flat" cmpd="sng">
            <a:solidFill>
              <a:schemeClr val="tx1"/>
            </a:solidFill>
            <a:prstDash val="solid"/>
            <a:round/>
            <a:headEnd type="none" w="med" len="med"/>
            <a:tailEnd type="triangle" w="med" len="med"/>
          </a:ln>
        </p:spPr>
      </p:sp>
      <p:sp>
        <p:nvSpPr>
          <p:cNvPr id="281611" name="直接连接符 281610"/>
          <p:cNvSpPr/>
          <p:nvPr/>
        </p:nvSpPr>
        <p:spPr>
          <a:xfrm flipV="1">
            <a:off x="1166813" y="1916113"/>
            <a:ext cx="3095625" cy="2305050"/>
          </a:xfrm>
          <a:prstGeom prst="line">
            <a:avLst/>
          </a:prstGeom>
          <a:ln w="57150" cap="flat" cmpd="sng">
            <a:solidFill>
              <a:schemeClr val="tx1"/>
            </a:solidFill>
            <a:prstDash val="solid"/>
            <a:round/>
            <a:headEnd type="none" w="med" len="med"/>
            <a:tailEnd type="triangle" w="med" len="med"/>
          </a:ln>
        </p:spPr>
      </p:sp>
      <p:pic>
        <p:nvPicPr>
          <p:cNvPr id="281612" name="图片 281611" descr="0304111544351"/>
          <p:cNvPicPr>
            <a:picLocks noChangeAspect="1"/>
          </p:cNvPicPr>
          <p:nvPr/>
        </p:nvPicPr>
        <p:blipFill>
          <a:blip r:embed="rId5"/>
          <a:stretch>
            <a:fillRect/>
          </a:stretch>
        </p:blipFill>
        <p:spPr>
          <a:xfrm>
            <a:off x="5797550" y="1676718"/>
            <a:ext cx="3311525" cy="2328862"/>
          </a:xfrm>
          <a:prstGeom prst="rect">
            <a:avLst/>
          </a:prstGeom>
          <a:noFill/>
          <a:ln w="9525">
            <a:noFill/>
          </a:ln>
        </p:spPr>
      </p:pic>
      <p:sp>
        <p:nvSpPr>
          <p:cNvPr id="281613" name="文本框 281612"/>
          <p:cNvSpPr txBox="1"/>
          <p:nvPr/>
        </p:nvSpPr>
        <p:spPr>
          <a:xfrm>
            <a:off x="5976938" y="4005263"/>
            <a:ext cx="2952750" cy="583565"/>
          </a:xfrm>
          <a:prstGeom prst="rect">
            <a:avLst/>
          </a:prstGeom>
          <a:noFill/>
          <a:ln w="9525">
            <a:noFill/>
          </a:ln>
        </p:spPr>
        <p:txBody>
          <a:bodyPr anchor="t">
            <a:spAutoFit/>
          </a:bodyPr>
          <a:p>
            <a:pPr>
              <a:spcBef>
                <a:spcPct val="50000"/>
              </a:spcBef>
            </a:pPr>
            <a:r>
              <a:rPr lang="en-US" altLang="zh-CN" sz="1600" b="1" dirty="0">
                <a:latin typeface="微软雅黑" panose="020B0503020204020204" charset="-122"/>
                <a:ea typeface="微软雅黑" panose="020B0503020204020204" charset="-122"/>
                <a:cs typeface="微软雅黑" panose="020B0503020204020204" charset="-122"/>
              </a:rPr>
              <a:t>   </a:t>
            </a:r>
            <a:r>
              <a:rPr lang="zh-CN" altLang="en-US" sz="1600" b="1" dirty="0">
                <a:latin typeface="微软雅黑" panose="020B0503020204020204" charset="-122"/>
                <a:ea typeface="微软雅黑" panose="020B0503020204020204" charset="-122"/>
                <a:cs typeface="微软雅黑" panose="020B0503020204020204" charset="-122"/>
              </a:rPr>
              <a:t>英国研制独特隐形飞机的</a:t>
            </a:r>
            <a:r>
              <a:rPr lang="en-US" altLang="zh-CN" sz="1600" b="1" dirty="0">
                <a:latin typeface="微软雅黑" panose="020B0503020204020204" charset="-122"/>
                <a:ea typeface="微软雅黑" panose="020B0503020204020204" charset="-122"/>
                <a:cs typeface="微软雅黑" panose="020B0503020204020204" charset="-122"/>
              </a:rPr>
              <a:t>Replica</a:t>
            </a:r>
            <a:r>
              <a:rPr lang="zh-CN" altLang="en-US" sz="1600" b="1" dirty="0">
                <a:latin typeface="微软雅黑" panose="020B0503020204020204" charset="-122"/>
                <a:ea typeface="微软雅黑" panose="020B0503020204020204" charset="-122"/>
                <a:cs typeface="微软雅黑" panose="020B0503020204020204" charset="-122"/>
              </a:rPr>
              <a:t>计划中的隐形机模型</a:t>
            </a:r>
            <a:endParaRPr lang="zh-CN" altLang="en-US" sz="1600" b="1" dirty="0">
              <a:latin typeface="微软雅黑" panose="020B0503020204020204" charset="-122"/>
              <a:ea typeface="微软雅黑" panose="020B0503020204020204" charset="-122"/>
              <a:cs typeface="微软雅黑" panose="020B0503020204020204" charset="-122"/>
            </a:endParaRPr>
          </a:p>
        </p:txBody>
      </p:sp>
      <p:sp>
        <p:nvSpPr>
          <p:cNvPr id="18445" name="文本框 281613"/>
          <p:cNvSpPr txBox="1"/>
          <p:nvPr/>
        </p:nvSpPr>
        <p:spPr>
          <a:xfrm>
            <a:off x="1446213" y="257175"/>
            <a:ext cx="7632700" cy="521970"/>
          </a:xfrm>
          <a:prstGeom prst="rect">
            <a:avLst/>
          </a:prstGeom>
          <a:noFill/>
          <a:ln w="9525">
            <a:noFill/>
          </a:ln>
        </p:spPr>
        <p:txBody>
          <a:bodyPr anchor="t">
            <a:spAutoFit/>
          </a:bodyPr>
          <a:p>
            <a:pPr>
              <a:spcBef>
                <a:spcPct val="50000"/>
              </a:spcBef>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二、电磁场理论的广泛应用</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1606"/>
                                        </p:tgtEl>
                                        <p:attrNameLst>
                                          <p:attrName>style.visibility</p:attrName>
                                        </p:attrNameLst>
                                      </p:cBhvr>
                                      <p:to>
                                        <p:strVal val="visible"/>
                                      </p:to>
                                    </p:set>
                                    <p:animEffect transition="in" filter="blinds(horizontal)">
                                      <p:cBhvr>
                                        <p:cTn id="7" dur="500"/>
                                        <p:tgtEl>
                                          <p:spTgt spid="281606"/>
                                        </p:tgtEl>
                                      </p:cBhvr>
                                    </p:animEffect>
                                  </p:childTnLst>
                                </p:cTn>
                              </p:par>
                              <p:par>
                                <p:cTn id="8" presetID="3" presetClass="entr" presetSubtype="10" fill="hold" nodeType="withEffect">
                                  <p:stCondLst>
                                    <p:cond delay="0"/>
                                  </p:stCondLst>
                                  <p:childTnLst>
                                    <p:set>
                                      <p:cBhvr>
                                        <p:cTn id="9" dur="1" fill="hold">
                                          <p:stCondLst>
                                            <p:cond delay="0"/>
                                          </p:stCondLst>
                                        </p:cTn>
                                        <p:tgtEl>
                                          <p:spTgt spid="281609"/>
                                        </p:tgtEl>
                                        <p:attrNameLst>
                                          <p:attrName>style.visibility</p:attrName>
                                        </p:attrNameLst>
                                      </p:cBhvr>
                                      <p:to>
                                        <p:strVal val="visible"/>
                                      </p:to>
                                    </p:set>
                                    <p:animEffect transition="in" filter="blinds(horizontal)">
                                      <p:cBhvr>
                                        <p:cTn id="10" dur="500"/>
                                        <p:tgtEl>
                                          <p:spTgt spid="28160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81611"/>
                                        </p:tgtEl>
                                        <p:attrNameLst>
                                          <p:attrName>style.visibility</p:attrName>
                                        </p:attrNameLst>
                                      </p:cBhvr>
                                      <p:to>
                                        <p:strVal val="visible"/>
                                      </p:to>
                                    </p:set>
                                    <p:animEffect transition="in" filter="blinds(horizontal)">
                                      <p:cBhvr>
                                        <p:cTn id="15" dur="500"/>
                                        <p:tgtEl>
                                          <p:spTgt spid="2816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81610"/>
                                        </p:tgtEl>
                                        <p:attrNameLst>
                                          <p:attrName>style.visibility</p:attrName>
                                        </p:attrNameLst>
                                      </p:cBhvr>
                                      <p:to>
                                        <p:strVal val="visible"/>
                                      </p:to>
                                    </p:set>
                                    <p:animEffect transition="in" filter="blinds(horizontal)">
                                      <p:cBhvr>
                                        <p:cTn id="20" dur="500"/>
                                        <p:tgtEl>
                                          <p:spTgt spid="2816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81603"/>
                                        </p:tgtEl>
                                        <p:attrNameLst>
                                          <p:attrName>style.visibility</p:attrName>
                                        </p:attrNameLst>
                                      </p:cBhvr>
                                      <p:to>
                                        <p:strVal val="visible"/>
                                      </p:to>
                                    </p:set>
                                    <p:animEffect transition="in" filter="blinds(horizontal)">
                                      <p:cBhvr>
                                        <p:cTn id="25" dur="500"/>
                                        <p:tgtEl>
                                          <p:spTgt spid="28160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81612"/>
                                        </p:tgtEl>
                                        <p:attrNameLst>
                                          <p:attrName>style.visibility</p:attrName>
                                        </p:attrNameLst>
                                      </p:cBhvr>
                                      <p:to>
                                        <p:strVal val="visible"/>
                                      </p:to>
                                    </p:set>
                                    <p:animEffect transition="in" filter="blinds(horizontal)">
                                      <p:cBhvr>
                                        <p:cTn id="30" dur="500"/>
                                        <p:tgtEl>
                                          <p:spTgt spid="2816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81613"/>
                                        </p:tgtEl>
                                        <p:attrNameLst>
                                          <p:attrName>style.visibility</p:attrName>
                                        </p:attrNameLst>
                                      </p:cBhvr>
                                      <p:to>
                                        <p:strVal val="visible"/>
                                      </p:to>
                                    </p:set>
                                    <p:animEffect transition="in" filter="blinds(horizontal)">
                                      <p:cBhvr>
                                        <p:cTn id="33" dur="500"/>
                                        <p:tgtEl>
                                          <p:spTgt spid="281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7" name="图片 282625"/>
          <p:cNvPicPr>
            <a:picLocks noChangeAspect="1"/>
          </p:cNvPicPr>
          <p:nvPr/>
        </p:nvPicPr>
        <p:blipFill>
          <a:blip r:embed="rId1"/>
          <a:stretch>
            <a:fillRect/>
          </a:stretch>
        </p:blipFill>
        <p:spPr>
          <a:xfrm>
            <a:off x="1908810" y="1148715"/>
            <a:ext cx="5647690" cy="4207510"/>
          </a:xfrm>
          <a:prstGeom prst="rect">
            <a:avLst/>
          </a:prstGeom>
          <a:noFill/>
          <a:ln w="9525">
            <a:noFill/>
          </a:ln>
        </p:spPr>
      </p:pic>
      <p:sp>
        <p:nvSpPr>
          <p:cNvPr id="19458" name="文本框 282626"/>
          <p:cNvSpPr txBox="1"/>
          <p:nvPr/>
        </p:nvSpPr>
        <p:spPr>
          <a:xfrm>
            <a:off x="1751330" y="328930"/>
            <a:ext cx="6173470" cy="521970"/>
          </a:xfrm>
          <a:prstGeom prst="rect">
            <a:avLst/>
          </a:prstGeom>
          <a:noFill/>
          <a:ln w="9525">
            <a:noFill/>
          </a:ln>
        </p:spPr>
        <p:txBody>
          <a:bodyPr wrap="square" anchor="t">
            <a:spAutoFit/>
          </a:bodyPr>
          <a:p>
            <a:pPr>
              <a:spcBef>
                <a:spcPct val="50000"/>
              </a:spcBef>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二、电磁场理论的广泛应用</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框 283649"/>
          <p:cNvSpPr txBox="1"/>
          <p:nvPr/>
        </p:nvSpPr>
        <p:spPr>
          <a:xfrm>
            <a:off x="839153" y="955675"/>
            <a:ext cx="5545137" cy="460375"/>
          </a:xfrm>
          <a:prstGeom prst="rect">
            <a:avLst/>
          </a:prstGeom>
          <a:noFill/>
          <a:ln w="9525">
            <a:noFill/>
          </a:ln>
        </p:spPr>
        <p:txBody>
          <a:bodyPr anchor="t">
            <a:spAutoFit/>
          </a:bodyPr>
          <a:p>
            <a:pPr>
              <a:spcBef>
                <a:spcPct val="50000"/>
              </a:spcBef>
            </a:pPr>
            <a:r>
              <a:rPr lang="zh-CN" altLang="en-US" sz="2400" b="1" dirty="0">
                <a:latin typeface="微软雅黑" panose="020B0503020204020204" charset="-122"/>
                <a:ea typeface="微软雅黑" panose="020B0503020204020204" charset="-122"/>
              </a:rPr>
              <a:t>雷达的其它应用：</a:t>
            </a:r>
            <a:endParaRPr lang="zh-CN" altLang="en-US" sz="2400" b="1" dirty="0">
              <a:latin typeface="微软雅黑" panose="020B0503020204020204" charset="-122"/>
              <a:ea typeface="微软雅黑" panose="020B0503020204020204" charset="-122"/>
            </a:endParaRPr>
          </a:p>
        </p:txBody>
      </p:sp>
      <p:sp>
        <p:nvSpPr>
          <p:cNvPr id="283651" name="文本框 283650"/>
          <p:cNvSpPr txBox="1"/>
          <p:nvPr/>
        </p:nvSpPr>
        <p:spPr>
          <a:xfrm>
            <a:off x="1704340" y="3232150"/>
            <a:ext cx="5545138" cy="1187450"/>
          </a:xfrm>
          <a:prstGeom prst="rect">
            <a:avLst/>
          </a:prstGeom>
          <a:noFill/>
          <a:ln w="9525">
            <a:noFill/>
          </a:ln>
        </p:spPr>
        <p:txBody>
          <a:bodyPr anchor="t">
            <a:spAutoFit/>
          </a:bodyPr>
          <a:p>
            <a:pPr>
              <a:spcBef>
                <a:spcPct val="50000"/>
              </a:spcBef>
            </a:pPr>
            <a:r>
              <a:rPr lang="zh-CN" altLang="en-US" sz="2400" b="1" dirty="0">
                <a:latin typeface="微软雅黑" panose="020B0503020204020204" charset="-122"/>
                <a:ea typeface="微软雅黑" panose="020B0503020204020204" charset="-122"/>
                <a:cs typeface="微软雅黑" panose="020B0503020204020204" charset="-122"/>
              </a:rPr>
              <a:t>公众应用 ：机场监视、海上导航、气象雷达、测量学、飞机着陆、夜间防盗、速度测量（警戒雷达）、测绘等 </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283652" name="文本框 283651"/>
          <p:cNvSpPr txBox="1"/>
          <p:nvPr/>
        </p:nvSpPr>
        <p:spPr>
          <a:xfrm>
            <a:off x="1704340" y="1495425"/>
            <a:ext cx="5545138" cy="1552575"/>
          </a:xfrm>
          <a:prstGeom prst="rect">
            <a:avLst/>
          </a:prstGeom>
          <a:noFill/>
          <a:ln w="9525">
            <a:noFill/>
          </a:ln>
        </p:spPr>
        <p:txBody>
          <a:bodyPr anchor="t">
            <a:spAutoFit/>
          </a:bodyPr>
          <a:p>
            <a:pPr>
              <a:spcBef>
                <a:spcPct val="50000"/>
              </a:spcBef>
            </a:pPr>
            <a:r>
              <a:rPr lang="zh-CN" altLang="en-US" sz="2400" b="1" dirty="0">
                <a:latin typeface="微软雅黑" panose="020B0503020204020204" charset="-122"/>
                <a:ea typeface="微软雅黑" panose="020B0503020204020204" charset="-122"/>
                <a:cs typeface="微软雅黑" panose="020B0503020204020204" charset="-122"/>
              </a:rPr>
              <a:t>军事应用：空间和海事导航，飞机、导弹、空间飞行器的检测和跟踪，导弹的精确制导，导弹和火炮的点火控制，武器保险、侦察等</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 </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83653" name="文本框 283652"/>
          <p:cNvSpPr txBox="1"/>
          <p:nvPr/>
        </p:nvSpPr>
        <p:spPr>
          <a:xfrm>
            <a:off x="1690688" y="4652963"/>
            <a:ext cx="5545137" cy="822325"/>
          </a:xfrm>
          <a:prstGeom prst="rect">
            <a:avLst/>
          </a:prstGeom>
          <a:noFill/>
          <a:ln w="9525">
            <a:noFill/>
          </a:ln>
        </p:spPr>
        <p:txBody>
          <a:bodyPr anchor="t">
            <a:spAutoFit/>
          </a:bodyPr>
          <a:p>
            <a:pPr>
              <a:spcBef>
                <a:spcPct val="50000"/>
              </a:spcBef>
            </a:pPr>
            <a:r>
              <a:rPr lang="zh-CN" altLang="en-US" sz="2400" b="1" dirty="0">
                <a:latin typeface="微软雅黑" panose="020B0503020204020204" charset="-122"/>
                <a:ea typeface="微软雅黑" panose="020B0503020204020204" charset="-122"/>
                <a:cs typeface="微软雅黑" panose="020B0503020204020204" charset="-122"/>
              </a:rPr>
              <a:t>科学应用：天文学、绘图和成像，精密距离测量，自然资源遥感等</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 </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0485" name="文本框 283653"/>
          <p:cNvSpPr txBox="1"/>
          <p:nvPr/>
        </p:nvSpPr>
        <p:spPr>
          <a:xfrm>
            <a:off x="1370013" y="325438"/>
            <a:ext cx="7632700" cy="521970"/>
          </a:xfrm>
          <a:prstGeom prst="rect">
            <a:avLst/>
          </a:prstGeom>
          <a:noFill/>
          <a:ln w="9525">
            <a:noFill/>
          </a:ln>
        </p:spPr>
        <p:txBody>
          <a:bodyPr anchor="t">
            <a:spAutoFit/>
          </a:bodyPr>
          <a:p>
            <a:pPr>
              <a:spcBef>
                <a:spcPct val="50000"/>
              </a:spcBef>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二、电磁场理论的广泛应用</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3652"/>
                                        </p:tgtEl>
                                        <p:attrNameLst>
                                          <p:attrName>style.visibility</p:attrName>
                                        </p:attrNameLst>
                                      </p:cBhvr>
                                      <p:to>
                                        <p:strVal val="visible"/>
                                      </p:to>
                                    </p:set>
                                    <p:animEffect transition="in" filter="blinds(horizontal)">
                                      <p:cBhvr>
                                        <p:cTn id="7" dur="500"/>
                                        <p:tgtEl>
                                          <p:spTgt spid="2836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3651"/>
                                        </p:tgtEl>
                                        <p:attrNameLst>
                                          <p:attrName>style.visibility</p:attrName>
                                        </p:attrNameLst>
                                      </p:cBhvr>
                                      <p:to>
                                        <p:strVal val="visible"/>
                                      </p:to>
                                    </p:set>
                                    <p:animEffect transition="in" filter="blinds(horizontal)">
                                      <p:cBhvr>
                                        <p:cTn id="12" dur="500"/>
                                        <p:tgtEl>
                                          <p:spTgt spid="2836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3653"/>
                                        </p:tgtEl>
                                        <p:attrNameLst>
                                          <p:attrName>style.visibility</p:attrName>
                                        </p:attrNameLst>
                                      </p:cBhvr>
                                      <p:to>
                                        <p:strVal val="visible"/>
                                      </p:to>
                                    </p:set>
                                    <p:animEffect transition="in" filter="blinds(horizontal)">
                                      <p:cBhvr>
                                        <p:cTn id="17" dur="500"/>
                                        <p:tgtEl>
                                          <p:spTgt spid="283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p:bldP spid="283652" grpId="0"/>
      <p:bldP spid="2836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284673"/>
          <p:cNvSpPr txBox="1"/>
          <p:nvPr/>
        </p:nvSpPr>
        <p:spPr>
          <a:xfrm>
            <a:off x="468313" y="1004888"/>
            <a:ext cx="3384550" cy="460375"/>
          </a:xfrm>
          <a:prstGeom prst="rect">
            <a:avLst/>
          </a:prstGeom>
          <a:noFill/>
          <a:ln w="9525">
            <a:noFill/>
          </a:ln>
        </p:spPr>
        <p:txBody>
          <a:bodyPr anchor="t">
            <a:spAutoFit/>
          </a:bodyPr>
          <a:p>
            <a:pPr>
              <a:spcBef>
                <a:spcPct val="50000"/>
              </a:spcBef>
            </a:pPr>
            <a:r>
              <a:rPr lang="en-US" altLang="zh-CN" sz="2400" b="1" dirty="0">
                <a:latin typeface="微软雅黑" panose="020B0503020204020204" charset="-122"/>
                <a:ea typeface="微软雅黑" panose="020B0503020204020204" charset="-122"/>
                <a:cs typeface="微软雅黑" panose="020B0503020204020204" charset="-122"/>
              </a:rPr>
              <a:t>5</a:t>
            </a:r>
            <a:r>
              <a:rPr lang="zh-CN" altLang="en-US" sz="2400" b="1" dirty="0">
                <a:latin typeface="微软雅黑" panose="020B0503020204020204" charset="-122"/>
                <a:ea typeface="微软雅黑" panose="020B0503020204020204" charset="-122"/>
                <a:cs typeface="微软雅黑" panose="020B0503020204020204" charset="-122"/>
              </a:rPr>
              <a:t>、微波炉</a:t>
            </a:r>
            <a:endParaRPr lang="zh-CN" altLang="en-US" sz="2400" b="1" dirty="0">
              <a:latin typeface="微软雅黑" panose="020B0503020204020204" charset="-122"/>
              <a:ea typeface="微软雅黑" panose="020B0503020204020204" charset="-122"/>
              <a:cs typeface="微软雅黑" panose="020B0503020204020204" charset="-122"/>
            </a:endParaRPr>
          </a:p>
        </p:txBody>
      </p:sp>
      <p:grpSp>
        <p:nvGrpSpPr>
          <p:cNvPr id="21506" name="组合 284674"/>
          <p:cNvGrpSpPr/>
          <p:nvPr/>
        </p:nvGrpSpPr>
        <p:grpSpPr>
          <a:xfrm>
            <a:off x="5565775" y="990600"/>
            <a:ext cx="2663825" cy="2774950"/>
            <a:chOff x="2109" y="1162"/>
            <a:chExt cx="1678" cy="1748"/>
          </a:xfrm>
        </p:grpSpPr>
        <p:pic>
          <p:nvPicPr>
            <p:cNvPr id="21507" name="图片 284675" descr="weibolu2"/>
            <p:cNvPicPr>
              <a:picLocks noChangeAspect="1"/>
            </p:cNvPicPr>
            <p:nvPr/>
          </p:nvPicPr>
          <p:blipFill>
            <a:blip r:embed="rId1"/>
            <a:stretch>
              <a:fillRect/>
            </a:stretch>
          </p:blipFill>
          <p:spPr>
            <a:xfrm>
              <a:off x="2109" y="1162"/>
              <a:ext cx="1678" cy="1307"/>
            </a:xfrm>
            <a:prstGeom prst="rect">
              <a:avLst/>
            </a:prstGeom>
            <a:noFill/>
            <a:ln w="9525">
              <a:noFill/>
            </a:ln>
          </p:spPr>
        </p:pic>
        <p:sp>
          <p:nvSpPr>
            <p:cNvPr id="21508" name="文本框 284676"/>
            <p:cNvSpPr txBox="1"/>
            <p:nvPr/>
          </p:nvSpPr>
          <p:spPr>
            <a:xfrm>
              <a:off x="2426" y="2659"/>
              <a:ext cx="998" cy="251"/>
            </a:xfrm>
            <a:prstGeom prst="rect">
              <a:avLst/>
            </a:prstGeom>
            <a:noFill/>
            <a:ln w="9525">
              <a:noFill/>
            </a:ln>
          </p:spPr>
          <p:txBody>
            <a:bodyPr anchor="t">
              <a:spAutoFit/>
            </a:bodyPr>
            <a:p>
              <a:pPr>
                <a:spcBef>
                  <a:spcPct val="50000"/>
                </a:spcBef>
              </a:pPr>
              <a:r>
                <a:rPr lang="zh-CN" altLang="en-US" sz="2000" b="1" dirty="0">
                  <a:latin typeface="微软雅黑" panose="020B0503020204020204" charset="-122"/>
                  <a:ea typeface="微软雅黑" panose="020B0503020204020204" charset="-122"/>
                </a:rPr>
                <a:t>微波炉</a:t>
              </a:r>
              <a:endParaRPr lang="zh-CN" altLang="en-US" sz="2000" b="1" dirty="0">
                <a:latin typeface="微软雅黑" panose="020B0503020204020204" charset="-122"/>
                <a:ea typeface="微软雅黑" panose="020B0503020204020204" charset="-122"/>
              </a:endParaRPr>
            </a:p>
          </p:txBody>
        </p:sp>
      </p:grpSp>
      <p:sp>
        <p:nvSpPr>
          <p:cNvPr id="21509" name="矩形 284677"/>
          <p:cNvSpPr/>
          <p:nvPr/>
        </p:nvSpPr>
        <p:spPr>
          <a:xfrm>
            <a:off x="0" y="2214563"/>
            <a:ext cx="9144000" cy="0"/>
          </a:xfrm>
          <a:prstGeom prst="rect">
            <a:avLst/>
          </a:prstGeom>
          <a:noFill/>
          <a:ln w="9525">
            <a:noFill/>
          </a:ln>
        </p:spPr>
        <p:txBody>
          <a:bodyPr anchor="t"/>
          <a:p>
            <a:pPr eaLnBrk="0" hangingPunct="0"/>
            <a:endParaRPr lang="zh-CN" altLang="en-US">
              <a:latin typeface="Arial" panose="020B0604020202020204" pitchFamily="34" charset="0"/>
              <a:ea typeface="楷体_GB2312" panose="02010609030101010101" pitchFamily="49" charset="-122"/>
            </a:endParaRPr>
          </a:p>
        </p:txBody>
      </p:sp>
      <p:pic>
        <p:nvPicPr>
          <p:cNvPr id="21510" name="图片 284678" descr="C:/Documents and Settings/Administrator/桌面/天线课程/微波应用概述.files/image001.gif"/>
          <p:cNvPicPr>
            <a:picLocks noChangeAspect="1"/>
          </p:cNvPicPr>
          <p:nvPr/>
        </p:nvPicPr>
        <p:blipFill>
          <a:blip r:embed="rId2" r:link="rId3"/>
          <a:stretch>
            <a:fillRect/>
          </a:stretch>
        </p:blipFill>
        <p:spPr>
          <a:xfrm>
            <a:off x="611188" y="2852738"/>
            <a:ext cx="5127625" cy="2787650"/>
          </a:xfrm>
          <a:prstGeom prst="rect">
            <a:avLst/>
          </a:prstGeom>
          <a:noFill/>
          <a:ln w="9525">
            <a:noFill/>
          </a:ln>
        </p:spPr>
      </p:pic>
      <p:sp>
        <p:nvSpPr>
          <p:cNvPr id="21511" name="文本框 284679"/>
          <p:cNvSpPr txBox="1"/>
          <p:nvPr/>
        </p:nvSpPr>
        <p:spPr>
          <a:xfrm>
            <a:off x="804545" y="5875655"/>
            <a:ext cx="3919855" cy="398780"/>
          </a:xfrm>
          <a:prstGeom prst="rect">
            <a:avLst/>
          </a:prstGeom>
          <a:noFill/>
          <a:ln w="9525">
            <a:noFill/>
          </a:ln>
        </p:spPr>
        <p:txBody>
          <a:bodyPr wrap="square" anchor="t">
            <a:spAutoFit/>
          </a:bodyPr>
          <a:p>
            <a:pPr>
              <a:spcBef>
                <a:spcPct val="50000"/>
              </a:spcBef>
            </a:pPr>
            <a:r>
              <a:rPr lang="zh-CN" altLang="en-US" sz="2000" b="1" dirty="0">
                <a:latin typeface="微软雅黑" panose="020B0503020204020204" charset="-122"/>
                <a:ea typeface="微软雅黑" panose="020B0503020204020204" charset="-122"/>
                <a:cs typeface="微软雅黑" panose="020B0503020204020204" charset="-122"/>
              </a:rPr>
              <a:t>微波炉的发明者是美国的斯本塞</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 </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1512" name="文本框 284680"/>
          <p:cNvSpPr txBox="1"/>
          <p:nvPr/>
        </p:nvSpPr>
        <p:spPr>
          <a:xfrm>
            <a:off x="1220788" y="328613"/>
            <a:ext cx="7632700" cy="521970"/>
          </a:xfrm>
          <a:prstGeom prst="rect">
            <a:avLst/>
          </a:prstGeom>
          <a:noFill/>
          <a:ln w="9525">
            <a:noFill/>
          </a:ln>
        </p:spPr>
        <p:txBody>
          <a:bodyPr anchor="t">
            <a:spAutoFit/>
          </a:bodyPr>
          <a:p>
            <a:pPr>
              <a:spcBef>
                <a:spcPct val="50000"/>
              </a:spcBef>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二、电磁场理论的广泛应用</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285697"/>
          <p:cNvSpPr txBox="1"/>
          <p:nvPr/>
        </p:nvSpPr>
        <p:spPr>
          <a:xfrm>
            <a:off x="1510983" y="388303"/>
            <a:ext cx="7632700" cy="521970"/>
          </a:xfrm>
          <a:prstGeom prst="rect">
            <a:avLst/>
          </a:prstGeom>
          <a:noFill/>
          <a:ln w="9525">
            <a:noFill/>
          </a:ln>
        </p:spPr>
        <p:txBody>
          <a:bodyPr anchor="t">
            <a:spAutoFit/>
          </a:bodyPr>
          <a:p>
            <a:pPr>
              <a:spcBef>
                <a:spcPct val="50000"/>
              </a:spcBef>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三、电磁场理论的重要性</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285701" name="文本框 285700"/>
          <p:cNvSpPr txBox="1"/>
          <p:nvPr/>
        </p:nvSpPr>
        <p:spPr>
          <a:xfrm>
            <a:off x="539750" y="1069975"/>
            <a:ext cx="7993063" cy="460375"/>
          </a:xfrm>
          <a:prstGeom prst="rect">
            <a:avLst/>
          </a:prstGeom>
          <a:noFill/>
          <a:ln w="9525">
            <a:noFill/>
          </a:ln>
        </p:spPr>
        <p:txBody>
          <a:bodyPr anchor="t">
            <a:spAutoFit/>
          </a:bodyPr>
          <a:p>
            <a:pPr>
              <a:spcBef>
                <a:spcPct val="50000"/>
              </a:spcBef>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、是一门重要的专业基础课</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85702" name="文本框 285701"/>
          <p:cNvSpPr txBox="1"/>
          <p:nvPr/>
        </p:nvSpPr>
        <p:spPr>
          <a:xfrm>
            <a:off x="539750" y="1771650"/>
            <a:ext cx="7921625" cy="829945"/>
          </a:xfrm>
          <a:prstGeom prst="rect">
            <a:avLst/>
          </a:prstGeom>
          <a:noFill/>
          <a:ln w="9525">
            <a:noFill/>
          </a:ln>
        </p:spPr>
        <p:txBody>
          <a:bodyPr anchor="t">
            <a:spAutoFit/>
          </a:bodyPr>
          <a:p>
            <a:pPr>
              <a:spcBef>
                <a:spcPct val="50000"/>
              </a:spcBef>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①</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、所有的信息都是通过电磁场和电磁波传递的</a:t>
            </a:r>
            <a:r>
              <a:rPr lang="en-US" altLang="zh-CN" sz="2400" baseline="30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，因此必</a:t>
            </a:r>
            <a:b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b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       须掌握电磁场和电磁波的基本规律。</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85703" name="文本框 285702"/>
          <p:cNvSpPr txBox="1"/>
          <p:nvPr/>
        </p:nvSpPr>
        <p:spPr>
          <a:xfrm>
            <a:off x="539750" y="2746375"/>
            <a:ext cx="8353425" cy="1198880"/>
          </a:xfrm>
          <a:prstGeom prst="rect">
            <a:avLst/>
          </a:prstGeom>
          <a:noFill/>
          <a:ln w="9525">
            <a:noFill/>
          </a:ln>
        </p:spPr>
        <p:txBody>
          <a:bodyPr anchor="t">
            <a:spAutoFit/>
          </a:bodyPr>
          <a:p>
            <a:pPr>
              <a:spcBef>
                <a:spcPct val="50000"/>
              </a:spcBef>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②</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、是进一步学习一些后续课程的基础：微波技术、光纤</a:t>
            </a:r>
            <a:b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b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       通信、天线、电波传播、电磁兼容技术、射频电路设</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       计</a:t>
            </a:r>
            <a:r>
              <a:rPr lang="en-US" altLang="zh-CN" sz="24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5701"/>
                                        </p:tgtEl>
                                        <p:attrNameLst>
                                          <p:attrName>style.visibility</p:attrName>
                                        </p:attrNameLst>
                                      </p:cBhvr>
                                      <p:to>
                                        <p:strVal val="visible"/>
                                      </p:to>
                                    </p:set>
                                    <p:anim calcmode="lin" valueType="num">
                                      <p:cBhvr additive="base">
                                        <p:cTn id="7" dur="500" fill="hold"/>
                                        <p:tgtEl>
                                          <p:spTgt spid="285701"/>
                                        </p:tgtEl>
                                        <p:attrNameLst>
                                          <p:attrName>ppt_x</p:attrName>
                                        </p:attrNameLst>
                                      </p:cBhvr>
                                      <p:tavLst>
                                        <p:tav tm="0">
                                          <p:val>
                                            <p:strVal val="#ppt_x"/>
                                          </p:val>
                                        </p:tav>
                                        <p:tav tm="100000">
                                          <p:val>
                                            <p:strVal val="#ppt_x"/>
                                          </p:val>
                                        </p:tav>
                                      </p:tavLst>
                                    </p:anim>
                                    <p:anim calcmode="lin" valueType="num">
                                      <p:cBhvr additive="base">
                                        <p:cTn id="8" dur="500" fill="hold"/>
                                        <p:tgtEl>
                                          <p:spTgt spid="2857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5702"/>
                                        </p:tgtEl>
                                        <p:attrNameLst>
                                          <p:attrName>style.visibility</p:attrName>
                                        </p:attrNameLst>
                                      </p:cBhvr>
                                      <p:to>
                                        <p:strVal val="visible"/>
                                      </p:to>
                                    </p:set>
                                    <p:anim calcmode="lin" valueType="num">
                                      <p:cBhvr additive="base">
                                        <p:cTn id="13" dur="500" fill="hold"/>
                                        <p:tgtEl>
                                          <p:spTgt spid="285702"/>
                                        </p:tgtEl>
                                        <p:attrNameLst>
                                          <p:attrName>ppt_x</p:attrName>
                                        </p:attrNameLst>
                                      </p:cBhvr>
                                      <p:tavLst>
                                        <p:tav tm="0">
                                          <p:val>
                                            <p:strVal val="#ppt_x"/>
                                          </p:val>
                                        </p:tav>
                                        <p:tav tm="100000">
                                          <p:val>
                                            <p:strVal val="#ppt_x"/>
                                          </p:val>
                                        </p:tav>
                                      </p:tavLst>
                                    </p:anim>
                                    <p:anim calcmode="lin" valueType="num">
                                      <p:cBhvr additive="base">
                                        <p:cTn id="14" dur="500" fill="hold"/>
                                        <p:tgtEl>
                                          <p:spTgt spid="28570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5703"/>
                                        </p:tgtEl>
                                        <p:attrNameLst>
                                          <p:attrName>style.visibility</p:attrName>
                                        </p:attrNameLst>
                                      </p:cBhvr>
                                      <p:to>
                                        <p:strVal val="visible"/>
                                      </p:to>
                                    </p:set>
                                    <p:anim calcmode="lin" valueType="num">
                                      <p:cBhvr additive="base">
                                        <p:cTn id="19" dur="500" fill="hold"/>
                                        <p:tgtEl>
                                          <p:spTgt spid="285703"/>
                                        </p:tgtEl>
                                        <p:attrNameLst>
                                          <p:attrName>ppt_x</p:attrName>
                                        </p:attrNameLst>
                                      </p:cBhvr>
                                      <p:tavLst>
                                        <p:tav tm="0">
                                          <p:val>
                                            <p:strVal val="#ppt_x"/>
                                          </p:val>
                                        </p:tav>
                                        <p:tav tm="100000">
                                          <p:val>
                                            <p:strVal val="#ppt_x"/>
                                          </p:val>
                                        </p:tav>
                                      </p:tavLst>
                                    </p:anim>
                                    <p:anim calcmode="lin" valueType="num">
                                      <p:cBhvr additive="base">
                                        <p:cTn id="20" dur="500" fill="hold"/>
                                        <p:tgtEl>
                                          <p:spTgt spid="285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1" grpId="0"/>
      <p:bldP spid="285702" grpId="0"/>
      <p:bldP spid="28570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285697"/>
          <p:cNvSpPr txBox="1"/>
          <p:nvPr/>
        </p:nvSpPr>
        <p:spPr>
          <a:xfrm>
            <a:off x="1445578" y="300038"/>
            <a:ext cx="7632700" cy="521970"/>
          </a:xfrm>
          <a:prstGeom prst="rect">
            <a:avLst/>
          </a:prstGeom>
          <a:noFill/>
          <a:ln w="9525">
            <a:noFill/>
          </a:ln>
        </p:spPr>
        <p:txBody>
          <a:bodyPr anchor="t">
            <a:spAutoFit/>
          </a:bodyPr>
          <a:p>
            <a:pPr>
              <a:spcBef>
                <a:spcPct val="50000"/>
              </a:spcBef>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三、电磁场理论的重要性</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285704" name="文本框 285703"/>
          <p:cNvSpPr txBox="1"/>
          <p:nvPr/>
        </p:nvSpPr>
        <p:spPr>
          <a:xfrm>
            <a:off x="539750" y="777875"/>
            <a:ext cx="8357235" cy="4523105"/>
          </a:xfrm>
          <a:prstGeom prst="rect">
            <a:avLst/>
          </a:prstGeom>
          <a:noFill/>
          <a:ln w="9525">
            <a:noFill/>
          </a:ln>
        </p:spPr>
        <p:txBody>
          <a:bodyPr wrap="square" anchor="t">
            <a:spAutoFit/>
          </a:bodyPr>
          <a:p>
            <a:pPr fontAlgn="auto">
              <a:lnSpc>
                <a:spcPct val="150000"/>
              </a:lnSpc>
              <a:spcBef>
                <a:spcPts val="0"/>
              </a:spcBef>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、电磁场理论的研究与科学技术的发展</a:t>
            </a:r>
            <a:br>
              <a:rPr lang="zh-CN" altLang="en-US" sz="2400" dirty="0">
                <a:solidFill>
                  <a:schemeClr val="tx2"/>
                </a:solidFill>
                <a:latin typeface="微软雅黑" panose="020B0503020204020204" charset="-122"/>
                <a:ea typeface="微软雅黑" panose="020B0503020204020204" charset="-122"/>
                <a:cs typeface="微软雅黑" panose="020B0503020204020204" charset="-122"/>
              </a:rPr>
            </a:br>
            <a:r>
              <a:rPr lang="zh-CN" altLang="en-US" sz="2400" dirty="0">
                <a:solidFill>
                  <a:schemeClr val="tx2"/>
                </a:solidFill>
                <a:latin typeface="微软雅黑" panose="020B0503020204020204" charset="-122"/>
                <a:ea typeface="微软雅黑" panose="020B0503020204020204" charset="-122"/>
                <a:cs typeface="微软雅黑" panose="020B0503020204020204" charset="-122"/>
              </a:rPr>
              <a:t>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电磁场理论的研究在科学技术发展的过程中起着十分重要的作用。在国务院学位办编的</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授予博士硕士学位和培养研究生的学科专业简介</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中对电磁场与微波技术的表述：电子和信息领域内几乎所有重大技术进展都离不开电磁场和微波技术的突破。在通信、雷达、激光和光纤、遥感、卫星、微电子、高能技术、生物和医疗，几乎所有的高新技术领域中，电磁场和微波技术都起着关键的作用。</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5704"/>
                                        </p:tgtEl>
                                        <p:attrNameLst>
                                          <p:attrName>style.visibility</p:attrName>
                                        </p:attrNameLst>
                                      </p:cBhvr>
                                      <p:to>
                                        <p:strVal val="visible"/>
                                      </p:to>
                                    </p:set>
                                    <p:anim calcmode="lin" valueType="num">
                                      <p:cBhvr additive="base">
                                        <p:cTn id="7" dur="500" fill="hold"/>
                                        <p:tgtEl>
                                          <p:spTgt spid="285704"/>
                                        </p:tgtEl>
                                        <p:attrNameLst>
                                          <p:attrName>ppt_x</p:attrName>
                                        </p:attrNameLst>
                                      </p:cBhvr>
                                      <p:tavLst>
                                        <p:tav tm="0">
                                          <p:val>
                                            <p:strVal val="#ppt_x"/>
                                          </p:val>
                                        </p:tav>
                                        <p:tav tm="100000">
                                          <p:val>
                                            <p:strVal val="#ppt_x"/>
                                          </p:val>
                                        </p:tav>
                                      </p:tavLst>
                                    </p:anim>
                                    <p:anim calcmode="lin" valueType="num">
                                      <p:cBhvr additive="base">
                                        <p:cTn id="8" dur="500" fill="hold"/>
                                        <p:tgtEl>
                                          <p:spTgt spid="2857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矩形 80900"/>
          <p:cNvSpPr/>
          <p:nvPr/>
        </p:nvSpPr>
        <p:spPr>
          <a:xfrm>
            <a:off x="547688" y="1278890"/>
            <a:ext cx="3723640" cy="460375"/>
          </a:xfrm>
          <a:prstGeom prst="rect">
            <a:avLst/>
          </a:prstGeom>
          <a:noFill/>
          <a:ln w="9525">
            <a:noFill/>
          </a:ln>
        </p:spPr>
        <p:txBody>
          <a:bodyPr wrap="none" anchor="t">
            <a:spAutoFit/>
          </a:bodyPr>
          <a:p>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、电磁理论与电路的关系</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80902" name="矩形 80901"/>
          <p:cNvSpPr/>
          <p:nvPr/>
        </p:nvSpPr>
        <p:spPr>
          <a:xfrm>
            <a:off x="539433" y="1815148"/>
            <a:ext cx="7821612" cy="534035"/>
          </a:xfrm>
          <a:prstGeom prst="rect">
            <a:avLst/>
          </a:prstGeom>
          <a:noFill/>
          <a:ln w="9525">
            <a:noFill/>
          </a:ln>
        </p:spPr>
        <p:txBody>
          <a:bodyPr anchor="t">
            <a:spAutoFit/>
          </a:bodyPr>
          <a:p>
            <a:pPr>
              <a:lnSpc>
                <a:spcPct val="120000"/>
              </a:lnSpc>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我们专业的基础课和专业基础课可分为两大类：</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80904" name="标题 80903"/>
          <p:cNvSpPr>
            <a:spLocks noGrp="1"/>
          </p:cNvSpPr>
          <p:nvPr>
            <p:ph type="title"/>
          </p:nvPr>
        </p:nvSpPr>
        <p:spPr>
          <a:xfrm>
            <a:off x="519113" y="2285365"/>
            <a:ext cx="8229600" cy="1371600"/>
          </a:xfrm>
        </p:spPr>
        <p:txBody>
          <a:bodyPr anchor="ctr"/>
          <a:p>
            <a:pPr>
              <a:lnSpc>
                <a:spcPct val="120000"/>
              </a:lnSpc>
            </a:pPr>
            <a:r>
              <a:rPr lang="zh-CN" altLang="en-US" sz="2400" b="1" u="sng" dirty="0">
                <a:latin typeface="微软雅黑" panose="020B0503020204020204" charset="-122"/>
                <a:ea typeface="微软雅黑" panose="020B0503020204020204" charset="-122"/>
                <a:cs typeface="微软雅黑" panose="020B0503020204020204" charset="-122"/>
              </a:rPr>
              <a:t>与场有关的课程</a:t>
            </a:r>
            <a:r>
              <a:rPr lang="zh-CN" altLang="en-US" sz="2400" dirty="0">
                <a:latin typeface="微软雅黑" panose="020B0503020204020204" charset="-122"/>
                <a:ea typeface="微软雅黑" panose="020B0503020204020204" charset="-122"/>
                <a:cs typeface="微软雅黑" panose="020B0503020204020204" charset="-122"/>
              </a:rPr>
              <a:t>：电磁学、电磁场与电磁波、微波、天线、电波传播、电磁兼容技术</a:t>
            </a:r>
            <a:r>
              <a:rPr lang="en-US" altLang="zh-CN" sz="2400">
                <a:latin typeface="微软雅黑" panose="020B0503020204020204" charset="-122"/>
                <a:ea typeface="微软雅黑" panose="020B0503020204020204" charset="-122"/>
                <a:cs typeface="微软雅黑" panose="020B0503020204020204" charset="-122"/>
              </a:rPr>
              <a:t>……</a:t>
            </a:r>
            <a:endParaRPr lang="en-US" altLang="zh-CN" sz="2400">
              <a:latin typeface="微软雅黑" panose="020B0503020204020204" charset="-122"/>
              <a:ea typeface="微软雅黑" panose="020B0503020204020204" charset="-122"/>
              <a:cs typeface="微软雅黑" panose="020B0503020204020204" charset="-122"/>
            </a:endParaRPr>
          </a:p>
        </p:txBody>
      </p:sp>
      <p:sp>
        <p:nvSpPr>
          <p:cNvPr id="80905" name="矩形 80904"/>
          <p:cNvSpPr/>
          <p:nvPr/>
        </p:nvSpPr>
        <p:spPr>
          <a:xfrm>
            <a:off x="539750" y="3656965"/>
            <a:ext cx="7820660" cy="977265"/>
          </a:xfrm>
          <a:prstGeom prst="rect">
            <a:avLst/>
          </a:prstGeom>
          <a:noFill/>
          <a:ln w="9525">
            <a:noFill/>
          </a:ln>
        </p:spPr>
        <p:txBody>
          <a:bodyPr wrap="square" anchor="t">
            <a:spAutoFit/>
          </a:bodyPr>
          <a:p>
            <a:pPr>
              <a:lnSpc>
                <a:spcPct val="120000"/>
              </a:lnSpc>
            </a:pPr>
            <a:r>
              <a:rPr lang="zh-CN" altLang="en-US" sz="2400" b="1" u="sng" dirty="0">
                <a:solidFill>
                  <a:schemeClr val="tx1"/>
                </a:solidFill>
                <a:latin typeface="微软雅黑" panose="020B0503020204020204" charset="-122"/>
                <a:ea typeface="微软雅黑" panose="020B0503020204020204" charset="-122"/>
                <a:cs typeface="微软雅黑" panose="020B0503020204020204" charset="-122"/>
              </a:rPr>
              <a:t>与路有关的课程</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：电路分析、模拟电路、数字电路、高频电路，射频电路设计</a:t>
            </a:r>
            <a:r>
              <a:rPr lang="en-US" altLang="zh-CN" sz="24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2529" name="文本框 285697"/>
          <p:cNvSpPr txBox="1"/>
          <p:nvPr/>
        </p:nvSpPr>
        <p:spPr>
          <a:xfrm>
            <a:off x="1510983" y="528638"/>
            <a:ext cx="7632700" cy="521970"/>
          </a:xfrm>
          <a:prstGeom prst="rect">
            <a:avLst/>
          </a:prstGeom>
          <a:noFill/>
          <a:ln w="9525">
            <a:noFill/>
          </a:ln>
        </p:spPr>
        <p:txBody>
          <a:bodyPr anchor="t">
            <a:spAutoFit/>
          </a:bodyPr>
          <a:p>
            <a:pPr>
              <a:spcBef>
                <a:spcPct val="50000"/>
              </a:spcBef>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三、电磁场理论的重要性</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902"/>
                                        </p:tgtEl>
                                        <p:attrNameLst>
                                          <p:attrName>style.visibility</p:attrName>
                                        </p:attrNameLst>
                                      </p:cBhvr>
                                      <p:to>
                                        <p:strVal val="visible"/>
                                      </p:to>
                                    </p:set>
                                    <p:anim calcmode="lin" valueType="num">
                                      <p:cBhvr additive="base">
                                        <p:cTn id="7" dur="500" fill="hold"/>
                                        <p:tgtEl>
                                          <p:spTgt spid="80902"/>
                                        </p:tgtEl>
                                        <p:attrNameLst>
                                          <p:attrName>ppt_x</p:attrName>
                                        </p:attrNameLst>
                                      </p:cBhvr>
                                      <p:tavLst>
                                        <p:tav tm="0">
                                          <p:val>
                                            <p:strVal val="#ppt_x"/>
                                          </p:val>
                                        </p:tav>
                                        <p:tav tm="100000">
                                          <p:val>
                                            <p:strVal val="#ppt_x"/>
                                          </p:val>
                                        </p:tav>
                                      </p:tavLst>
                                    </p:anim>
                                    <p:anim calcmode="lin" valueType="num">
                                      <p:cBhvr additive="base">
                                        <p:cTn id="8" dur="500" fill="hold"/>
                                        <p:tgtEl>
                                          <p:spTgt spid="809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904"/>
                                        </p:tgtEl>
                                        <p:attrNameLst>
                                          <p:attrName>style.visibility</p:attrName>
                                        </p:attrNameLst>
                                      </p:cBhvr>
                                      <p:to>
                                        <p:strVal val="visible"/>
                                      </p:to>
                                    </p:set>
                                    <p:anim calcmode="lin" valueType="num">
                                      <p:cBhvr additive="base">
                                        <p:cTn id="13" dur="500" fill="hold"/>
                                        <p:tgtEl>
                                          <p:spTgt spid="80904"/>
                                        </p:tgtEl>
                                        <p:attrNameLst>
                                          <p:attrName>ppt_x</p:attrName>
                                        </p:attrNameLst>
                                      </p:cBhvr>
                                      <p:tavLst>
                                        <p:tav tm="0">
                                          <p:val>
                                            <p:strVal val="#ppt_x"/>
                                          </p:val>
                                        </p:tav>
                                        <p:tav tm="100000">
                                          <p:val>
                                            <p:strVal val="#ppt_x"/>
                                          </p:val>
                                        </p:tav>
                                      </p:tavLst>
                                    </p:anim>
                                    <p:anim calcmode="lin" valueType="num">
                                      <p:cBhvr additive="base">
                                        <p:cTn id="14" dur="500" fill="hold"/>
                                        <p:tgtEl>
                                          <p:spTgt spid="809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0905"/>
                                        </p:tgtEl>
                                        <p:attrNameLst>
                                          <p:attrName>style.visibility</p:attrName>
                                        </p:attrNameLst>
                                      </p:cBhvr>
                                      <p:to>
                                        <p:strVal val="visible"/>
                                      </p:to>
                                    </p:set>
                                    <p:anim calcmode="lin" valueType="num">
                                      <p:cBhvr additive="base">
                                        <p:cTn id="19" dur="500" fill="hold"/>
                                        <p:tgtEl>
                                          <p:spTgt spid="80905"/>
                                        </p:tgtEl>
                                        <p:attrNameLst>
                                          <p:attrName>ppt_x</p:attrName>
                                        </p:attrNameLst>
                                      </p:cBhvr>
                                      <p:tavLst>
                                        <p:tav tm="0">
                                          <p:val>
                                            <p:strVal val="#ppt_x"/>
                                          </p:val>
                                        </p:tav>
                                        <p:tav tm="100000">
                                          <p:val>
                                            <p:strVal val="#ppt_x"/>
                                          </p:val>
                                        </p:tav>
                                      </p:tavLst>
                                    </p:anim>
                                    <p:anim calcmode="lin" valueType="num">
                                      <p:cBhvr additive="base">
                                        <p:cTn id="20" dur="500" fill="hold"/>
                                        <p:tgtEl>
                                          <p:spTgt spid="809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2" grpId="0"/>
      <p:bldP spid="80904" grpId="0"/>
      <p:bldP spid="8090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0" name="矩形 14339"/>
          <p:cNvSpPr/>
          <p:nvPr/>
        </p:nvSpPr>
        <p:spPr>
          <a:xfrm>
            <a:off x="767715" y="1700530"/>
            <a:ext cx="7974330" cy="1198880"/>
          </a:xfrm>
          <a:prstGeom prst="rect">
            <a:avLst/>
          </a:prstGeom>
          <a:noFill/>
          <a:ln w="9525">
            <a:noFill/>
          </a:ln>
        </p:spPr>
        <p:txBody>
          <a:bodyPr wrap="square" anchor="t">
            <a:spAutoFit/>
          </a:bodyPr>
          <a:p>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场的方法</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：利用麦克斯韦方程组，在给定的边界条件和初始条件下，求解空间各点的电磁场量（</a:t>
            </a:r>
            <a:r>
              <a:rPr lang="en-US" altLang="zh-CN" sz="2400" b="1">
                <a:solidFill>
                  <a:schemeClr val="tx1"/>
                </a:solidFill>
                <a:latin typeface="微软雅黑" panose="020B0503020204020204" charset="-122"/>
                <a:ea typeface="微软雅黑" panose="020B0503020204020204" charset="-122"/>
                <a:cs typeface="微软雅黑" panose="020B0503020204020204" charset="-122"/>
              </a:rPr>
              <a:t>E</a:t>
            </a:r>
            <a:r>
              <a:rPr lang="zh-CN" altLang="en-US" sz="2400" b="1" i="1"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400" b="1">
                <a:solidFill>
                  <a:schemeClr val="tx1"/>
                </a:solidFill>
                <a:latin typeface="微软雅黑" panose="020B0503020204020204" charset="-122"/>
                <a:ea typeface="微软雅黑" panose="020B0503020204020204" charset="-122"/>
                <a:cs typeface="微软雅黑" panose="020B0503020204020204" charset="-122"/>
              </a:rPr>
              <a:t>B</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的变化规律（</a:t>
            </a:r>
            <a:r>
              <a:rPr lang="zh-CN" altLang="en-US" sz="2400" b="1" u="sng" dirty="0">
                <a:solidFill>
                  <a:schemeClr val="tx1"/>
                </a:solidFill>
                <a:latin typeface="微软雅黑" panose="020B0503020204020204" charset="-122"/>
                <a:ea typeface="微软雅黑" panose="020B0503020204020204" charset="-122"/>
                <a:cs typeface="微软雅黑" panose="020B0503020204020204" charset="-122"/>
              </a:rPr>
              <a:t>逐点研究</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某一系统中的电磁过程）。</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4341" name="矩形 14340"/>
          <p:cNvSpPr/>
          <p:nvPr/>
        </p:nvSpPr>
        <p:spPr>
          <a:xfrm>
            <a:off x="741680" y="3040380"/>
            <a:ext cx="7903845" cy="1568450"/>
          </a:xfrm>
          <a:prstGeom prst="rect">
            <a:avLst/>
          </a:prstGeom>
          <a:noFill/>
          <a:ln w="9525">
            <a:noFill/>
          </a:ln>
        </p:spPr>
        <p:txBody>
          <a:bodyPr wrap="square" anchor="t">
            <a:spAutoFit/>
          </a:bodyPr>
          <a:p>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路的方法</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：引入电压、电流、电阻、电容、电感等概念，在某些条件下，</a:t>
            </a:r>
            <a:r>
              <a:rPr lang="zh-CN" altLang="en-US" sz="2400" b="1" u="sng" dirty="0">
                <a:solidFill>
                  <a:schemeClr val="tx1"/>
                </a:solidFill>
                <a:latin typeface="微软雅黑" panose="020B0503020204020204" charset="-122"/>
                <a:ea typeface="微软雅黑" panose="020B0503020204020204" charset="-122"/>
                <a:cs typeface="微软雅黑" panose="020B0503020204020204" charset="-122"/>
              </a:rPr>
              <a:t>利用等效电路</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来研究一个系统的电磁现象</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,R</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C</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L</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等参数是由媒质的电磁参数（</a:t>
            </a:r>
            <a:r>
              <a:rPr lang="en-US" altLang="zh-CN" sz="2400" i="1">
                <a:solidFill>
                  <a:schemeClr val="tx1"/>
                </a:solidFill>
                <a:latin typeface="微软雅黑" panose="020B0503020204020204" charset="-122"/>
                <a:ea typeface="微软雅黑" panose="020B0503020204020204" charset="-122"/>
                <a:cs typeface="微软雅黑" panose="020B0503020204020204" charset="-122"/>
              </a:rPr>
              <a:t>σ</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400" i="1">
                <a:solidFill>
                  <a:schemeClr val="tx1"/>
                </a:solidFill>
                <a:latin typeface="微软雅黑" panose="020B0503020204020204" charset="-122"/>
                <a:ea typeface="微软雅黑" panose="020B0503020204020204" charset="-122"/>
                <a:cs typeface="微软雅黑" panose="020B0503020204020204" charset="-122"/>
              </a:rPr>
              <a:t>ε</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400" i="1">
                <a:solidFill>
                  <a:schemeClr val="tx1"/>
                </a:solidFill>
                <a:latin typeface="微软雅黑" panose="020B0503020204020204" charset="-122"/>
                <a:ea typeface="微软雅黑" panose="020B0503020204020204" charset="-122"/>
                <a:cs typeface="微软雅黑" panose="020B0503020204020204" charset="-122"/>
              </a:rPr>
              <a:t>μ</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）确定的。</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4579" name="文本框 30739"/>
          <p:cNvSpPr txBox="1"/>
          <p:nvPr/>
        </p:nvSpPr>
        <p:spPr>
          <a:xfrm>
            <a:off x="1148715" y="1163638"/>
            <a:ext cx="7777163" cy="460375"/>
          </a:xfrm>
          <a:prstGeom prst="rect">
            <a:avLst/>
          </a:prstGeom>
          <a:noFill/>
          <a:ln w="9525">
            <a:noFill/>
          </a:ln>
        </p:spPr>
        <p:txBody>
          <a:bodyPr anchor="t">
            <a:spAutoFit/>
          </a:bodyPr>
          <a:p>
            <a:pPr eaLnBrk="0" hangingPunct="0">
              <a:spcBef>
                <a:spcPct val="50000"/>
              </a:spcBef>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这两类课程都是研究电磁现象的，所用的方法不同：</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2529" name="文本框 285697"/>
          <p:cNvSpPr txBox="1"/>
          <p:nvPr/>
        </p:nvSpPr>
        <p:spPr>
          <a:xfrm>
            <a:off x="1510983" y="452438"/>
            <a:ext cx="7632700" cy="521970"/>
          </a:xfrm>
          <a:prstGeom prst="rect">
            <a:avLst/>
          </a:prstGeom>
          <a:noFill/>
          <a:ln w="9525">
            <a:noFill/>
          </a:ln>
        </p:spPr>
        <p:txBody>
          <a:bodyPr anchor="t">
            <a:spAutoFit/>
          </a:bodyPr>
          <a:p>
            <a:pPr>
              <a:spcBef>
                <a:spcPct val="50000"/>
              </a:spcBef>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三、电磁场理论的重要性</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linds(horizontal)">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341"/>
                                        </p:tgtEl>
                                        <p:attrNameLst>
                                          <p:attrName>style.visibility</p:attrName>
                                        </p:attrNameLst>
                                      </p:cBhvr>
                                      <p:to>
                                        <p:strVal val="visible"/>
                                      </p:to>
                                    </p:set>
                                    <p:anim calcmode="lin" valueType="num">
                                      <p:cBhvr additive="base">
                                        <p:cTn id="12" dur="500" fill="hold"/>
                                        <p:tgtEl>
                                          <p:spTgt spid="14341"/>
                                        </p:tgtEl>
                                        <p:attrNameLst>
                                          <p:attrName>ppt_x</p:attrName>
                                        </p:attrNameLst>
                                      </p:cBhvr>
                                      <p:tavLst>
                                        <p:tav tm="0">
                                          <p:val>
                                            <p:strVal val="#ppt_x"/>
                                          </p:val>
                                        </p:tav>
                                        <p:tav tm="100000">
                                          <p:val>
                                            <p:strVal val="#ppt_x"/>
                                          </p:val>
                                        </p:tav>
                                      </p:tavLst>
                                    </p:anim>
                                    <p:anim calcmode="lin" valueType="num">
                                      <p:cBhvr additive="base">
                                        <p:cTn id="13" dur="500" fill="hold"/>
                                        <p:tgtEl>
                                          <p:spTgt spid="14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3" name="矩形 17412"/>
          <p:cNvSpPr/>
          <p:nvPr/>
        </p:nvSpPr>
        <p:spPr>
          <a:xfrm>
            <a:off x="3203575" y="496888"/>
            <a:ext cx="3241675" cy="521970"/>
          </a:xfrm>
          <a:prstGeom prst="rect">
            <a:avLst/>
          </a:prstGeom>
          <a:noFill/>
          <a:ln w="9525">
            <a:noFill/>
          </a:ln>
        </p:spPr>
        <p:txBody>
          <a:bodyPr anchor="t">
            <a:spAutoFit/>
          </a:bodyPr>
          <a:p>
            <a:r>
              <a:rPr lang="zh-CN" altLang="en-US" sz="2800" b="1" dirty="0">
                <a:solidFill>
                  <a:srgbClr val="FF0000"/>
                </a:solidFill>
                <a:latin typeface="微软雅黑" panose="020B0503020204020204" charset="-122"/>
                <a:ea typeface="微软雅黑" panose="020B0503020204020204" charset="-122"/>
              </a:rPr>
              <a:t>四、学习方法</a:t>
            </a:r>
            <a:endParaRPr lang="zh-CN" altLang="en-US" sz="2800" b="1" dirty="0">
              <a:solidFill>
                <a:srgbClr val="FF0000"/>
              </a:solidFill>
              <a:latin typeface="微软雅黑" panose="020B0503020204020204" charset="-122"/>
              <a:ea typeface="微软雅黑" panose="020B0503020204020204" charset="-122"/>
            </a:endParaRPr>
          </a:p>
        </p:txBody>
      </p:sp>
      <p:sp>
        <p:nvSpPr>
          <p:cNvPr id="17414" name="矩形 17413"/>
          <p:cNvSpPr/>
          <p:nvPr/>
        </p:nvSpPr>
        <p:spPr>
          <a:xfrm>
            <a:off x="611505" y="1256030"/>
            <a:ext cx="7914005" cy="977265"/>
          </a:xfrm>
          <a:prstGeom prst="rect">
            <a:avLst/>
          </a:prstGeom>
          <a:noFill/>
          <a:ln w="9525">
            <a:noFill/>
          </a:ln>
        </p:spPr>
        <p:txBody>
          <a:bodyPr wrap="square" anchor="t">
            <a:spAutoFit/>
          </a:bodyPr>
          <a:p>
            <a:pPr>
              <a:lnSpc>
                <a:spcPct val="120000"/>
              </a:lnSpc>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数学工具</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：微分、积分、矢量分析、微分方程、数学物理方程。</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7415" name="矩形 17414"/>
          <p:cNvSpPr/>
          <p:nvPr/>
        </p:nvSpPr>
        <p:spPr>
          <a:xfrm>
            <a:off x="611505" y="2357755"/>
            <a:ext cx="5644515" cy="460375"/>
          </a:xfrm>
          <a:prstGeom prst="rect">
            <a:avLst/>
          </a:prstGeom>
          <a:noFill/>
          <a:ln w="9525">
            <a:noFill/>
          </a:ln>
        </p:spPr>
        <p:txBody>
          <a:bodyPr wrap="square" anchor="t">
            <a:spAutoFit/>
          </a:bodyPr>
          <a:p>
            <a:r>
              <a:rPr lang="en-US" altLang="zh-CN" sz="2400" dirty="0">
                <a:solidFill>
                  <a:schemeClr val="tx1"/>
                </a:solidFill>
                <a:latin typeface="微软雅黑" panose="020B0503020204020204" charset="-122"/>
                <a:ea typeface="微软雅黑" panose="020B0503020204020204" charset="-122"/>
              </a:rPr>
              <a:t>①</a:t>
            </a:r>
            <a:r>
              <a:rPr lang="zh-CN" altLang="en-US" sz="2400" dirty="0">
                <a:solidFill>
                  <a:schemeClr val="tx1"/>
                </a:solidFill>
                <a:latin typeface="微软雅黑" panose="020B0503020204020204" charset="-122"/>
                <a:ea typeface="微软雅黑" panose="020B0503020204020204" charset="-122"/>
              </a:rPr>
              <a:t>、显得理论性比较强</a:t>
            </a:r>
            <a:r>
              <a:rPr lang="zh-CN" altLang="en-US" sz="2400" baseline="30000" dirty="0">
                <a:solidFill>
                  <a:schemeClr val="tx1"/>
                </a:solidFill>
                <a:latin typeface="微软雅黑" panose="020B0503020204020204" charset="-122"/>
                <a:ea typeface="微软雅黑" panose="020B0503020204020204" charset="-122"/>
              </a:rPr>
              <a:t>＊</a:t>
            </a:r>
            <a:r>
              <a:rPr lang="zh-CN" altLang="en-US" sz="2400" dirty="0">
                <a:solidFill>
                  <a:schemeClr val="tx1"/>
                </a:solidFill>
                <a:latin typeface="微软雅黑" panose="020B0503020204020204" charset="-122"/>
                <a:ea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endParaRPr>
          </a:p>
        </p:txBody>
      </p:sp>
      <p:sp>
        <p:nvSpPr>
          <p:cNvPr id="17416" name="矩形 17415"/>
          <p:cNvSpPr/>
          <p:nvPr/>
        </p:nvSpPr>
        <p:spPr>
          <a:xfrm>
            <a:off x="596900" y="2853055"/>
            <a:ext cx="7929245" cy="1420495"/>
          </a:xfrm>
          <a:prstGeom prst="rect">
            <a:avLst/>
          </a:prstGeom>
          <a:noFill/>
          <a:ln w="9525">
            <a:noFill/>
          </a:ln>
        </p:spPr>
        <p:txBody>
          <a:bodyPr wrap="square" anchor="t">
            <a:spAutoFit/>
          </a:bodyPr>
          <a:p>
            <a:pPr>
              <a:lnSpc>
                <a:spcPct val="120000"/>
              </a:lnSpc>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②</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、利用教学工具的能力在科研和工程设计中起着非常重要的作用，希望同学们在学习电磁场课的过程中，提高利用数学工具解决实际问题的能力。</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ppt_x"/>
                                          </p:val>
                                        </p:tav>
                                        <p:tav tm="100000">
                                          <p:val>
                                            <p:strVal val="#ppt_x"/>
                                          </p:val>
                                        </p:tav>
                                      </p:tavLst>
                                    </p:anim>
                                    <p:anim calcmode="lin" valueType="num">
                                      <p:cBhvr additive="base">
                                        <p:cTn id="8"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4"/>
                                        </p:tgtEl>
                                        <p:attrNameLst>
                                          <p:attrName>style.visibility</p:attrName>
                                        </p:attrNameLst>
                                      </p:cBhvr>
                                      <p:to>
                                        <p:strVal val="visible"/>
                                      </p:to>
                                    </p:set>
                                    <p:anim calcmode="lin" valueType="num">
                                      <p:cBhvr additive="base">
                                        <p:cTn id="13" dur="500" fill="hold"/>
                                        <p:tgtEl>
                                          <p:spTgt spid="17414"/>
                                        </p:tgtEl>
                                        <p:attrNameLst>
                                          <p:attrName>ppt_x</p:attrName>
                                        </p:attrNameLst>
                                      </p:cBhvr>
                                      <p:tavLst>
                                        <p:tav tm="0">
                                          <p:val>
                                            <p:strVal val="#ppt_x"/>
                                          </p:val>
                                        </p:tav>
                                        <p:tav tm="100000">
                                          <p:val>
                                            <p:strVal val="#ppt_x"/>
                                          </p:val>
                                        </p:tav>
                                      </p:tavLst>
                                    </p:anim>
                                    <p:anim calcmode="lin" valueType="num">
                                      <p:cBhvr additive="base">
                                        <p:cTn id="14"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5"/>
                                        </p:tgtEl>
                                        <p:attrNameLst>
                                          <p:attrName>style.visibility</p:attrName>
                                        </p:attrNameLst>
                                      </p:cBhvr>
                                      <p:to>
                                        <p:strVal val="visible"/>
                                      </p:to>
                                    </p:set>
                                    <p:anim calcmode="lin" valueType="num">
                                      <p:cBhvr additive="base">
                                        <p:cTn id="19" dur="500" fill="hold"/>
                                        <p:tgtEl>
                                          <p:spTgt spid="17415"/>
                                        </p:tgtEl>
                                        <p:attrNameLst>
                                          <p:attrName>ppt_x</p:attrName>
                                        </p:attrNameLst>
                                      </p:cBhvr>
                                      <p:tavLst>
                                        <p:tav tm="0">
                                          <p:val>
                                            <p:strVal val="#ppt_x"/>
                                          </p:val>
                                        </p:tav>
                                        <p:tav tm="100000">
                                          <p:val>
                                            <p:strVal val="#ppt_x"/>
                                          </p:val>
                                        </p:tav>
                                      </p:tavLst>
                                    </p:anim>
                                    <p:anim calcmode="lin" valueType="num">
                                      <p:cBhvr additive="base">
                                        <p:cTn id="20" dur="500" fill="hold"/>
                                        <p:tgtEl>
                                          <p:spTgt spid="174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6"/>
                                        </p:tgtEl>
                                        <p:attrNameLst>
                                          <p:attrName>style.visibility</p:attrName>
                                        </p:attrNameLst>
                                      </p:cBhvr>
                                      <p:to>
                                        <p:strVal val="visible"/>
                                      </p:to>
                                    </p:set>
                                    <p:anim calcmode="lin" valueType="num">
                                      <p:cBhvr additive="base">
                                        <p:cTn id="25" dur="500" fill="hold"/>
                                        <p:tgtEl>
                                          <p:spTgt spid="17416"/>
                                        </p:tgtEl>
                                        <p:attrNameLst>
                                          <p:attrName>ppt_x</p:attrName>
                                        </p:attrNameLst>
                                      </p:cBhvr>
                                      <p:tavLst>
                                        <p:tav tm="0">
                                          <p:val>
                                            <p:strVal val="#ppt_x"/>
                                          </p:val>
                                        </p:tav>
                                        <p:tav tm="100000">
                                          <p:val>
                                            <p:strVal val="#ppt_x"/>
                                          </p:val>
                                        </p:tav>
                                      </p:tavLst>
                                    </p:anim>
                                    <p:anim calcmode="lin" valueType="num">
                                      <p:cBhvr additive="base">
                                        <p:cTn id="26" dur="500" fill="hold"/>
                                        <p:tgtEl>
                                          <p:spTgt spid="174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17414" grpId="0"/>
      <p:bldP spid="17415" grpId="0"/>
      <p:bldP spid="174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8433"/>
          <p:cNvSpPr>
            <a:spLocks noGrp="1"/>
          </p:cNvSpPr>
          <p:nvPr>
            <p:ph type="title"/>
          </p:nvPr>
        </p:nvSpPr>
        <p:spPr/>
        <p:txBody>
          <a:bodyPr anchor="ctr">
            <a:normAutofit fontScale="90000"/>
          </a:bodyPr>
          <a:p>
            <a:pPr>
              <a:lnSpc>
                <a:spcPct val="120000"/>
              </a:lnSpc>
            </a:pPr>
            <a:br>
              <a:rPr lang="en-US" altLang="zh-CN" sz="2400" dirty="0"/>
            </a:br>
            <a:br>
              <a:rPr lang="en-US" altLang="zh-CN" sz="2400" dirty="0"/>
            </a:br>
            <a:br>
              <a:rPr lang="en-US" altLang="zh-CN" sz="2400" dirty="0">
                <a:latin typeface="华文细黑" panose="02010600040101010101" pitchFamily="2" charset="-122"/>
                <a:ea typeface="华文细黑" panose="02010600040101010101" pitchFamily="2" charset="-122"/>
              </a:rPr>
            </a:br>
            <a:br>
              <a:rPr lang="en-US" altLang="zh-CN" sz="2400" dirty="0"/>
            </a:br>
            <a:endParaRPr lang="en-US" altLang="zh-CN" sz="2400"/>
          </a:p>
        </p:txBody>
      </p:sp>
      <p:sp>
        <p:nvSpPr>
          <p:cNvPr id="18435" name="矩形 18434"/>
          <p:cNvSpPr/>
          <p:nvPr/>
        </p:nvSpPr>
        <p:spPr>
          <a:xfrm>
            <a:off x="540385" y="1214438"/>
            <a:ext cx="8107680" cy="1420495"/>
          </a:xfrm>
          <a:prstGeom prst="rect">
            <a:avLst/>
          </a:prstGeom>
          <a:noFill/>
          <a:ln w="9525">
            <a:noFill/>
          </a:ln>
        </p:spPr>
        <p:txBody>
          <a:bodyPr wrap="none" anchor="t">
            <a:spAutoFit/>
          </a:bodyPr>
          <a:p>
            <a:pPr>
              <a:lnSpc>
                <a:spcPct val="120000"/>
              </a:lnSpc>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①</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复习性内容</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：大学物理中学过内容（在电磁场理论中也</a:t>
            </a:r>
            <a:b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b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    是很重要的内容），在本课程中不作为重点，但作为预</a:t>
            </a:r>
            <a:b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b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    备知识，要求熟悉，可参考大学物理教材复习＊ 。</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6627" name="矩形 18435"/>
          <p:cNvSpPr/>
          <p:nvPr/>
        </p:nvSpPr>
        <p:spPr>
          <a:xfrm>
            <a:off x="611823" y="781050"/>
            <a:ext cx="5552440" cy="460375"/>
          </a:xfrm>
          <a:prstGeom prst="rect">
            <a:avLst/>
          </a:prstGeom>
          <a:noFill/>
          <a:ln w="9525">
            <a:noFill/>
          </a:ln>
        </p:spPr>
        <p:txBody>
          <a:bodyPr wrap="none" anchor="t">
            <a:spAutoFit/>
          </a:bodyPr>
          <a:p>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、本书内容可分为几部分（把握重点）</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8437" name="矩形 18436"/>
          <p:cNvSpPr/>
          <p:nvPr/>
        </p:nvSpPr>
        <p:spPr>
          <a:xfrm>
            <a:off x="541338" y="2600325"/>
            <a:ext cx="7498080" cy="460375"/>
          </a:xfrm>
          <a:prstGeom prst="rect">
            <a:avLst/>
          </a:prstGeom>
          <a:noFill/>
          <a:ln w="9525">
            <a:noFill/>
          </a:ln>
        </p:spPr>
        <p:txBody>
          <a:bodyPr wrap="none" anchor="t">
            <a:spAutoFit/>
          </a:bodyPr>
          <a:p>
            <a:r>
              <a:rPr lang="en-US" altLang="zh-CN" sz="2400" dirty="0">
                <a:solidFill>
                  <a:schemeClr val="tx1"/>
                </a:solidFill>
                <a:latin typeface="微软雅黑" panose="020B0503020204020204" charset="-122"/>
                <a:ea typeface="微软雅黑" panose="020B0503020204020204" charset="-122"/>
              </a:rPr>
              <a:t>②</a:t>
            </a:r>
            <a:r>
              <a:rPr lang="zh-CN" altLang="en-US" sz="2400" dirty="0">
                <a:solidFill>
                  <a:schemeClr val="tx1"/>
                </a:solidFill>
                <a:latin typeface="微软雅黑" panose="020B0503020204020204" charset="-122"/>
                <a:ea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rPr>
              <a:t>基本内容</a:t>
            </a:r>
            <a:r>
              <a:rPr lang="zh-CN" altLang="en-US" sz="2400" dirty="0">
                <a:solidFill>
                  <a:schemeClr val="tx1"/>
                </a:solidFill>
                <a:latin typeface="微软雅黑" panose="020B0503020204020204" charset="-122"/>
                <a:ea typeface="微软雅黑" panose="020B0503020204020204" charset="-122"/>
              </a:rPr>
              <a:t>：电磁场课程中的基本概念、基本方法。</a:t>
            </a:r>
            <a:endParaRPr lang="zh-CN" altLang="en-US" sz="2400" dirty="0">
              <a:solidFill>
                <a:schemeClr val="tx1"/>
              </a:solidFill>
              <a:latin typeface="微软雅黑" panose="020B0503020204020204" charset="-122"/>
              <a:ea typeface="微软雅黑" panose="020B0503020204020204" charset="-122"/>
            </a:endParaRPr>
          </a:p>
        </p:txBody>
      </p:sp>
      <p:sp>
        <p:nvSpPr>
          <p:cNvPr id="18438" name="矩形 18437"/>
          <p:cNvSpPr/>
          <p:nvPr/>
        </p:nvSpPr>
        <p:spPr>
          <a:xfrm>
            <a:off x="541655" y="3060700"/>
            <a:ext cx="4450080" cy="460375"/>
          </a:xfrm>
          <a:prstGeom prst="rect">
            <a:avLst/>
          </a:prstGeom>
          <a:noFill/>
          <a:ln w="9525">
            <a:noFill/>
          </a:ln>
        </p:spPr>
        <p:txBody>
          <a:bodyPr wrap="none" anchor="t">
            <a:spAutoFit/>
          </a:bodyPr>
          <a:p>
            <a:r>
              <a:rPr lang="en-US" altLang="zh-CN" sz="2400" dirty="0">
                <a:solidFill>
                  <a:schemeClr val="tx1"/>
                </a:solidFill>
                <a:latin typeface="微软雅黑" panose="020B0503020204020204" charset="-122"/>
                <a:ea typeface="微软雅黑" panose="020B0503020204020204" charset="-122"/>
              </a:rPr>
              <a:t>③</a:t>
            </a:r>
            <a:r>
              <a:rPr lang="zh-CN" altLang="en-US" sz="2400" dirty="0">
                <a:solidFill>
                  <a:schemeClr val="tx1"/>
                </a:solidFill>
                <a:latin typeface="微软雅黑" panose="020B0503020204020204" charset="-122"/>
                <a:ea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rPr>
              <a:t>阅读性内容</a:t>
            </a:r>
            <a:r>
              <a:rPr lang="zh-CN" altLang="en-US" sz="2400" dirty="0">
                <a:solidFill>
                  <a:schemeClr val="tx1"/>
                </a:solidFill>
                <a:latin typeface="微软雅黑" panose="020B0503020204020204" charset="-122"/>
                <a:ea typeface="微软雅黑" panose="020B0503020204020204" charset="-122"/>
              </a:rPr>
              <a:t>：扩大知识面。</a:t>
            </a:r>
            <a:endParaRPr lang="zh-CN" altLang="en-US" sz="2400" dirty="0">
              <a:solidFill>
                <a:schemeClr val="tx1"/>
              </a:solidFill>
              <a:latin typeface="微软雅黑" panose="020B0503020204020204" charset="-122"/>
              <a:ea typeface="微软雅黑" panose="020B0503020204020204" charset="-122"/>
            </a:endParaRPr>
          </a:p>
        </p:txBody>
      </p:sp>
      <p:sp>
        <p:nvSpPr>
          <p:cNvPr id="18439" name="矩形 18438"/>
          <p:cNvSpPr/>
          <p:nvPr/>
        </p:nvSpPr>
        <p:spPr>
          <a:xfrm>
            <a:off x="539750" y="3433763"/>
            <a:ext cx="7993063" cy="977265"/>
          </a:xfrm>
          <a:prstGeom prst="rect">
            <a:avLst/>
          </a:prstGeom>
          <a:noFill/>
          <a:ln w="9525">
            <a:noFill/>
          </a:ln>
        </p:spPr>
        <p:txBody>
          <a:bodyPr anchor="t">
            <a:spAutoFit/>
          </a:bodyPr>
          <a:p>
            <a:pPr>
              <a:lnSpc>
                <a:spcPct val="120000"/>
              </a:lnSpc>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④</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、第</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7</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章在微波技术课中讲，其它章也有一些小节不讲。</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以讲课内容为准</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（在书上作些批注）。</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8440" name="矩形 18439"/>
          <p:cNvSpPr/>
          <p:nvPr/>
        </p:nvSpPr>
        <p:spPr>
          <a:xfrm>
            <a:off x="590550" y="4313238"/>
            <a:ext cx="7087235" cy="1863725"/>
          </a:xfrm>
          <a:prstGeom prst="rect">
            <a:avLst/>
          </a:prstGeom>
          <a:noFill/>
          <a:ln w="9525">
            <a:noFill/>
          </a:ln>
        </p:spPr>
        <p:txBody>
          <a:bodyPr wrap="none" anchor="t">
            <a:spAutoFit/>
          </a:bodyPr>
          <a:p>
            <a:pPr>
              <a:lnSpc>
                <a:spcPct val="120000"/>
              </a:lnSpc>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 评分方法</a:t>
            </a:r>
            <a:b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b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①</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、作业计入期末成绩（要求平时按时完成）  </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10%</a:t>
            </a:r>
            <a:b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b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②</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、实验                                  </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10%</a:t>
            </a:r>
            <a:b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b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③</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、期末考试                              </a:t>
            </a:r>
            <a:r>
              <a:rPr lang="en-US" altLang="zh-CN" sz="2400">
                <a:solidFill>
                  <a:schemeClr val="tx1"/>
                </a:solidFill>
                <a:latin typeface="微软雅黑" panose="020B0503020204020204" charset="-122"/>
                <a:ea typeface="微软雅黑" panose="020B0503020204020204" charset="-122"/>
                <a:cs typeface="微软雅黑" panose="020B0503020204020204" charset="-122"/>
              </a:rPr>
              <a:t>80%</a:t>
            </a:r>
            <a:endParaRPr lang="en-US" altLang="zh-CN" sz="240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7413" name="矩形 17412"/>
          <p:cNvSpPr/>
          <p:nvPr/>
        </p:nvSpPr>
        <p:spPr>
          <a:xfrm>
            <a:off x="3203575" y="192088"/>
            <a:ext cx="3241675" cy="521970"/>
          </a:xfrm>
          <a:prstGeom prst="rect">
            <a:avLst/>
          </a:prstGeom>
          <a:noFill/>
          <a:ln w="9525">
            <a:noFill/>
          </a:ln>
        </p:spPr>
        <p:txBody>
          <a:bodyPr anchor="t">
            <a:spAutoFit/>
          </a:bodyPr>
          <a:p>
            <a:r>
              <a:rPr lang="zh-CN" altLang="en-US" sz="2800" b="1" dirty="0">
                <a:solidFill>
                  <a:srgbClr val="FF0000"/>
                </a:solidFill>
                <a:latin typeface="微软雅黑" panose="020B0503020204020204" charset="-122"/>
                <a:ea typeface="微软雅黑" panose="020B0503020204020204" charset="-122"/>
              </a:rPr>
              <a:t>四、学习方法</a:t>
            </a:r>
            <a:endParaRPr lang="zh-CN" altLang="en-US" sz="2800" b="1"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ppt_x"/>
                                          </p:val>
                                        </p:tav>
                                        <p:tav tm="100000">
                                          <p:val>
                                            <p:strVal val="#ppt_x"/>
                                          </p:val>
                                        </p:tav>
                                      </p:tavLst>
                                    </p:anim>
                                    <p:anim calcmode="lin" valueType="num">
                                      <p:cBhvr additive="base">
                                        <p:cTn id="8" dur="500" fill="hold"/>
                                        <p:tgtEl>
                                          <p:spTgt spid="184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7"/>
                                        </p:tgtEl>
                                        <p:attrNameLst>
                                          <p:attrName>style.visibility</p:attrName>
                                        </p:attrNameLst>
                                      </p:cBhvr>
                                      <p:to>
                                        <p:strVal val="visible"/>
                                      </p:to>
                                    </p:set>
                                    <p:anim calcmode="lin" valueType="num">
                                      <p:cBhvr additive="base">
                                        <p:cTn id="13" dur="500" fill="hold"/>
                                        <p:tgtEl>
                                          <p:spTgt spid="18437"/>
                                        </p:tgtEl>
                                        <p:attrNameLst>
                                          <p:attrName>ppt_x</p:attrName>
                                        </p:attrNameLst>
                                      </p:cBhvr>
                                      <p:tavLst>
                                        <p:tav tm="0">
                                          <p:val>
                                            <p:strVal val="#ppt_x"/>
                                          </p:val>
                                        </p:tav>
                                        <p:tav tm="100000">
                                          <p:val>
                                            <p:strVal val="#ppt_x"/>
                                          </p:val>
                                        </p:tav>
                                      </p:tavLst>
                                    </p:anim>
                                    <p:anim calcmode="lin" valueType="num">
                                      <p:cBhvr additive="base">
                                        <p:cTn id="14"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8"/>
                                        </p:tgtEl>
                                        <p:attrNameLst>
                                          <p:attrName>style.visibility</p:attrName>
                                        </p:attrNameLst>
                                      </p:cBhvr>
                                      <p:to>
                                        <p:strVal val="visible"/>
                                      </p:to>
                                    </p:set>
                                    <p:anim calcmode="lin" valueType="num">
                                      <p:cBhvr additive="base">
                                        <p:cTn id="19" dur="500" fill="hold"/>
                                        <p:tgtEl>
                                          <p:spTgt spid="18438"/>
                                        </p:tgtEl>
                                        <p:attrNameLst>
                                          <p:attrName>ppt_x</p:attrName>
                                        </p:attrNameLst>
                                      </p:cBhvr>
                                      <p:tavLst>
                                        <p:tav tm="0">
                                          <p:val>
                                            <p:strVal val="#ppt_x"/>
                                          </p:val>
                                        </p:tav>
                                        <p:tav tm="100000">
                                          <p:val>
                                            <p:strVal val="#ppt_x"/>
                                          </p:val>
                                        </p:tav>
                                      </p:tavLst>
                                    </p:anim>
                                    <p:anim calcmode="lin" valueType="num">
                                      <p:cBhvr additive="base">
                                        <p:cTn id="20" dur="500" fill="hold"/>
                                        <p:tgtEl>
                                          <p:spTgt spid="1843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39"/>
                                        </p:tgtEl>
                                        <p:attrNameLst>
                                          <p:attrName>style.visibility</p:attrName>
                                        </p:attrNameLst>
                                      </p:cBhvr>
                                      <p:to>
                                        <p:strVal val="visible"/>
                                      </p:to>
                                    </p:set>
                                    <p:anim calcmode="lin" valueType="num">
                                      <p:cBhvr additive="base">
                                        <p:cTn id="25" dur="500" fill="hold"/>
                                        <p:tgtEl>
                                          <p:spTgt spid="18439"/>
                                        </p:tgtEl>
                                        <p:attrNameLst>
                                          <p:attrName>ppt_x</p:attrName>
                                        </p:attrNameLst>
                                      </p:cBhvr>
                                      <p:tavLst>
                                        <p:tav tm="0">
                                          <p:val>
                                            <p:strVal val="#ppt_x"/>
                                          </p:val>
                                        </p:tav>
                                        <p:tav tm="100000">
                                          <p:val>
                                            <p:strVal val="#ppt_x"/>
                                          </p:val>
                                        </p:tav>
                                      </p:tavLst>
                                    </p:anim>
                                    <p:anim calcmode="lin" valueType="num">
                                      <p:cBhvr additive="base">
                                        <p:cTn id="26" dur="500" fill="hold"/>
                                        <p:tgtEl>
                                          <p:spTgt spid="1843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440"/>
                                        </p:tgtEl>
                                        <p:attrNameLst>
                                          <p:attrName>style.visibility</p:attrName>
                                        </p:attrNameLst>
                                      </p:cBhvr>
                                      <p:to>
                                        <p:strVal val="visible"/>
                                      </p:to>
                                    </p:set>
                                    <p:anim calcmode="lin" valueType="num">
                                      <p:cBhvr additive="base">
                                        <p:cTn id="31" dur="500" fill="hold"/>
                                        <p:tgtEl>
                                          <p:spTgt spid="18440"/>
                                        </p:tgtEl>
                                        <p:attrNameLst>
                                          <p:attrName>ppt_x</p:attrName>
                                        </p:attrNameLst>
                                      </p:cBhvr>
                                      <p:tavLst>
                                        <p:tav tm="0">
                                          <p:val>
                                            <p:strVal val="#ppt_x"/>
                                          </p:val>
                                        </p:tav>
                                        <p:tav tm="100000">
                                          <p:val>
                                            <p:strVal val="#ppt_x"/>
                                          </p:val>
                                        </p:tav>
                                      </p:tavLst>
                                    </p:anim>
                                    <p:anim calcmode="lin" valueType="num">
                                      <p:cBhvr additive="base">
                                        <p:cTn id="32" dur="500" fill="hold"/>
                                        <p:tgtEl>
                                          <p:spTgt spid="1844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3"/>
                                        </p:tgtEl>
                                        <p:attrNameLst>
                                          <p:attrName>style.visibility</p:attrName>
                                        </p:attrNameLst>
                                      </p:cBhvr>
                                      <p:to>
                                        <p:strVal val="visible"/>
                                      </p:to>
                                    </p:set>
                                    <p:anim calcmode="lin" valueType="num">
                                      <p:cBhvr additive="base">
                                        <p:cTn id="37" dur="500" fill="hold"/>
                                        <p:tgtEl>
                                          <p:spTgt spid="17413"/>
                                        </p:tgtEl>
                                        <p:attrNameLst>
                                          <p:attrName>ppt_x</p:attrName>
                                        </p:attrNameLst>
                                      </p:cBhvr>
                                      <p:tavLst>
                                        <p:tav tm="0">
                                          <p:val>
                                            <p:strVal val="#ppt_x"/>
                                          </p:val>
                                        </p:tav>
                                        <p:tav tm="100000">
                                          <p:val>
                                            <p:strVal val="#ppt_x"/>
                                          </p:val>
                                        </p:tav>
                                      </p:tavLst>
                                    </p:anim>
                                    <p:anim calcmode="lin" valueType="num">
                                      <p:cBhvr additive="base">
                                        <p:cTn id="38"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7" grpId="0"/>
      <p:bldP spid="18438" grpId="0"/>
      <p:bldP spid="18439" grpId="0"/>
      <p:bldP spid="18440" grpId="0"/>
      <p:bldP spid="174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272385"/>
          <p:cNvSpPr txBox="1"/>
          <p:nvPr/>
        </p:nvSpPr>
        <p:spPr>
          <a:xfrm>
            <a:off x="1446213" y="546100"/>
            <a:ext cx="7632700" cy="521970"/>
          </a:xfrm>
          <a:prstGeom prst="rect">
            <a:avLst/>
          </a:prstGeom>
          <a:noFill/>
          <a:ln w="9525">
            <a:noFill/>
          </a:ln>
        </p:spPr>
        <p:txBody>
          <a:bodyPr anchor="t">
            <a:spAutoFit/>
          </a:bodyPr>
          <a:p>
            <a:pPr>
              <a:spcBef>
                <a:spcPct val="50000"/>
              </a:spcBef>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一、电磁场理论发展简史</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272387" name="内容占位符 272386"/>
          <p:cNvSpPr>
            <a:spLocks noGrp="1"/>
          </p:cNvSpPr>
          <p:nvPr>
            <p:ph idx="1"/>
          </p:nvPr>
        </p:nvSpPr>
        <p:spPr>
          <a:xfrm>
            <a:off x="539750" y="1219200"/>
            <a:ext cx="8064500" cy="5008563"/>
          </a:xfrm>
        </p:spPr>
        <p:txBody>
          <a:bodyPr anchor="t"/>
          <a:p>
            <a:pPr>
              <a:buNone/>
            </a:pPr>
            <a:r>
              <a:rPr lang="en-US" altLang="zh-CN" sz="2400" b="1" dirty="0">
                <a:solidFill>
                  <a:srgbClr val="FF6600"/>
                </a:solidFill>
                <a:latin typeface="微软雅黑" panose="020B0503020204020204" charset="-122"/>
                <a:ea typeface="微软雅黑" panose="020B0503020204020204" charset="-122"/>
                <a:cs typeface="微软雅黑" panose="020B0503020204020204" charset="-122"/>
              </a:rPr>
              <a:t>1</a:t>
            </a:r>
            <a:r>
              <a:rPr lang="zh-CN" altLang="en-US" sz="2400" b="1" dirty="0">
                <a:solidFill>
                  <a:srgbClr val="FF6600"/>
                </a:solidFill>
                <a:latin typeface="微软雅黑" panose="020B0503020204020204" charset="-122"/>
                <a:ea typeface="微软雅黑" panose="020B0503020204020204" charset="-122"/>
                <a:cs typeface="微软雅黑" panose="020B0503020204020204" charset="-122"/>
              </a:rPr>
              <a:t>．电磁场理论的早期研究</a:t>
            </a:r>
            <a:r>
              <a:rPr lang="zh-CN" altLang="en-US" sz="2400" b="1" dirty="0">
                <a:latin typeface="微软雅黑" panose="020B0503020204020204" charset="-122"/>
                <a:ea typeface="微软雅黑" panose="020B0503020204020204" charset="-122"/>
                <a:cs typeface="微软雅黑" panose="020B0503020204020204" charset="-122"/>
              </a:rPr>
              <a:t> </a:t>
            </a:r>
            <a:endParaRPr lang="zh-CN" altLang="en-US" sz="2400" b="1" dirty="0">
              <a:latin typeface="微软雅黑" panose="020B0503020204020204" charset="-122"/>
              <a:ea typeface="微软雅黑" panose="020B0503020204020204" charset="-122"/>
              <a:cs typeface="微软雅黑" panose="020B0503020204020204" charset="-122"/>
            </a:endParaRPr>
          </a:p>
          <a:p>
            <a:pPr>
              <a:buNone/>
            </a:pPr>
            <a:r>
              <a:rPr lang="zh-CN" altLang="en-US" sz="2400" b="1" dirty="0">
                <a:latin typeface="微软雅黑" panose="020B0503020204020204" charset="-122"/>
                <a:ea typeface="微软雅黑" panose="020B0503020204020204" charset="-122"/>
                <a:cs typeface="微软雅黑" panose="020B0503020204020204" charset="-122"/>
              </a:rPr>
              <a:t>         公元前</a:t>
            </a:r>
            <a:r>
              <a:rPr lang="en-US" altLang="zh-CN" sz="2400" b="1" dirty="0">
                <a:latin typeface="微软雅黑" panose="020B0503020204020204" charset="-122"/>
                <a:ea typeface="微软雅黑" panose="020B0503020204020204" charset="-122"/>
                <a:cs typeface="微软雅黑" panose="020B0503020204020204" charset="-122"/>
              </a:rPr>
              <a:t>600</a:t>
            </a:r>
            <a:r>
              <a:rPr lang="zh-CN" altLang="en-US" sz="2400" b="1" dirty="0">
                <a:latin typeface="微软雅黑" panose="020B0503020204020204" charset="-122"/>
                <a:ea typeface="微软雅黑" panose="020B0503020204020204" charset="-122"/>
                <a:cs typeface="微软雅黑" panose="020B0503020204020204" charset="-122"/>
              </a:rPr>
              <a:t>年希腊人发现了摩擦后的琥珀能够吸引微小物体；</a:t>
            </a:r>
            <a:endParaRPr lang="zh-CN" altLang="en-US" sz="2400" b="1" dirty="0">
              <a:latin typeface="微软雅黑" panose="020B0503020204020204" charset="-122"/>
              <a:ea typeface="微软雅黑" panose="020B0503020204020204" charset="-122"/>
              <a:cs typeface="微软雅黑" panose="020B0503020204020204" charset="-122"/>
            </a:endParaRPr>
          </a:p>
          <a:p>
            <a:pPr>
              <a:buNone/>
            </a:pPr>
            <a:r>
              <a:rPr lang="zh-CN" altLang="en-US" sz="2400" b="1" dirty="0">
                <a:latin typeface="微软雅黑" panose="020B0503020204020204" charset="-122"/>
                <a:ea typeface="微软雅黑" panose="020B0503020204020204" charset="-122"/>
                <a:cs typeface="微软雅黑" panose="020B0503020204020204" charset="-122"/>
              </a:rPr>
              <a:t>         公元前</a:t>
            </a:r>
            <a:r>
              <a:rPr lang="en-US" altLang="zh-CN" sz="2400" b="1" dirty="0">
                <a:latin typeface="微软雅黑" panose="020B0503020204020204" charset="-122"/>
                <a:ea typeface="微软雅黑" panose="020B0503020204020204" charset="-122"/>
                <a:cs typeface="微软雅黑" panose="020B0503020204020204" charset="-122"/>
              </a:rPr>
              <a:t>300</a:t>
            </a:r>
            <a:r>
              <a:rPr lang="zh-CN" altLang="en-US" sz="2400" b="1" dirty="0">
                <a:latin typeface="微软雅黑" panose="020B0503020204020204" charset="-122"/>
                <a:ea typeface="微软雅黑" panose="020B0503020204020204" charset="-122"/>
                <a:cs typeface="微软雅黑" panose="020B0503020204020204" charset="-122"/>
              </a:rPr>
              <a:t>年我国发现了磁石吸铁的现象。</a:t>
            </a:r>
            <a:endParaRPr lang="zh-CN" altLang="en-US" sz="2400" b="1">
              <a:latin typeface="微软雅黑" panose="020B0503020204020204" charset="-122"/>
              <a:ea typeface="微软雅黑" panose="020B0503020204020204" charset="-122"/>
              <a:cs typeface="微软雅黑" panose="020B0503020204020204" charset="-122"/>
            </a:endParaRPr>
          </a:p>
          <a:p>
            <a:pPr>
              <a:buNone/>
            </a:pPr>
            <a:endParaRPr lang="zh-CN" altLang="en-US" sz="2400" b="1" dirty="0">
              <a:latin typeface="微软雅黑" panose="020B0503020204020204" charset="-122"/>
              <a:ea typeface="微软雅黑" panose="020B0503020204020204" charset="-122"/>
              <a:cs typeface="微软雅黑" panose="020B0503020204020204" charset="-122"/>
            </a:endParaRPr>
          </a:p>
          <a:p>
            <a:pPr>
              <a:buNone/>
            </a:pPr>
            <a:r>
              <a:rPr lang="zh-CN" altLang="en-US" sz="2400" b="1" dirty="0">
                <a:latin typeface="微软雅黑" panose="020B0503020204020204" charset="-122"/>
                <a:ea typeface="微软雅黑" panose="020B0503020204020204" charset="-122"/>
                <a:cs typeface="微软雅黑" panose="020B0503020204020204" charset="-122"/>
              </a:rPr>
              <a:t>      </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272388" name="文本框 272387"/>
          <p:cNvSpPr txBox="1"/>
          <p:nvPr/>
        </p:nvSpPr>
        <p:spPr>
          <a:xfrm>
            <a:off x="722630" y="2903855"/>
            <a:ext cx="7790815" cy="829945"/>
          </a:xfrm>
          <a:prstGeom prst="rect">
            <a:avLst/>
          </a:prstGeom>
          <a:noFill/>
          <a:ln w="9525">
            <a:noFill/>
          </a:ln>
        </p:spPr>
        <p:txBody>
          <a:bodyPr wrap="square" anchor="t">
            <a:spAutoFit/>
          </a:bodyPr>
          <a:p>
            <a:pPr>
              <a:spcBef>
                <a:spcPct val="20000"/>
              </a:spcBef>
              <a:buClr>
                <a:schemeClr val="bg2"/>
              </a:buClr>
              <a:buSzPct val="75000"/>
              <a:buFont typeface="Wingdings" panose="05000000000000000000" pitchFamily="2" charset="2"/>
            </a:pPr>
            <a:r>
              <a:rPr lang="en-US" altLang="zh-CN" sz="2400" b="1">
                <a:latin typeface="微软雅黑" panose="020B0503020204020204" charset="-122"/>
                <a:ea typeface="微软雅黑" panose="020B0503020204020204" charset="-122"/>
                <a:cs typeface="微软雅黑" panose="020B0503020204020204" charset="-122"/>
              </a:rPr>
              <a:t>      </a:t>
            </a:r>
            <a:r>
              <a:rPr lang="en-US" altLang="zh-CN" sz="2400" b="1" dirty="0">
                <a:latin typeface="微软雅黑" panose="020B0503020204020204" charset="-122"/>
                <a:ea typeface="微软雅黑" panose="020B0503020204020204" charset="-122"/>
                <a:cs typeface="微软雅黑" panose="020B0503020204020204" charset="-122"/>
              </a:rPr>
              <a:t>19</a:t>
            </a:r>
            <a:r>
              <a:rPr lang="zh-CN" altLang="en-US" sz="2400" b="1" dirty="0">
                <a:latin typeface="微软雅黑" panose="020B0503020204020204" charset="-122"/>
                <a:ea typeface="微软雅黑" panose="020B0503020204020204" charset="-122"/>
                <a:cs typeface="微软雅黑" panose="020B0503020204020204" charset="-122"/>
              </a:rPr>
              <a:t>世纪以前，电、磁现象作为两个独立的物理现象，没有发现电与磁的联系。</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72389" name="文本框 272388"/>
          <p:cNvSpPr txBox="1"/>
          <p:nvPr/>
        </p:nvSpPr>
        <p:spPr>
          <a:xfrm>
            <a:off x="746125" y="3832225"/>
            <a:ext cx="7857490" cy="1198880"/>
          </a:xfrm>
          <a:prstGeom prst="rect">
            <a:avLst/>
          </a:prstGeom>
          <a:noFill/>
          <a:ln w="9525">
            <a:noFill/>
          </a:ln>
        </p:spPr>
        <p:txBody>
          <a:bodyPr wrap="square" anchor="t">
            <a:spAutoFit/>
          </a:bodyPr>
          <a:p>
            <a:pPr eaLnBrk="0" hangingPunct="0"/>
            <a:r>
              <a:rPr lang="en-US" altLang="zh-CN" sz="2400" b="1" dirty="0">
                <a:latin typeface="微软雅黑" panose="020B0503020204020204" charset="-122"/>
                <a:ea typeface="微软雅黑" panose="020B0503020204020204" charset="-122"/>
                <a:cs typeface="微软雅黑" panose="020B0503020204020204" charset="-122"/>
              </a:rPr>
              <a:t>      18</a:t>
            </a:r>
            <a:r>
              <a:rPr lang="zh-CN" altLang="en-US" sz="2400" b="1" dirty="0">
                <a:latin typeface="微软雅黑" panose="020B0503020204020204" charset="-122"/>
                <a:ea typeface="微软雅黑" panose="020B0503020204020204" charset="-122"/>
                <a:cs typeface="微软雅黑" panose="020B0503020204020204" charset="-122"/>
              </a:rPr>
              <a:t>世纪末期，德国哲学家谢林认为，世界上各种运动形式之间具有统一性，光、电、磁、化学、力等都是相互联系的，是同一事物的不同侧面。 </a:t>
            </a:r>
            <a:endParaRPr lang="zh-CN" altLang="en-US" sz="24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2387">
                                            <p:txEl>
                                              <p:charRg st="0" end="14"/>
                                            </p:txEl>
                                          </p:spTgt>
                                        </p:tgtEl>
                                        <p:attrNameLst>
                                          <p:attrName>style.visibility</p:attrName>
                                        </p:attrNameLst>
                                      </p:cBhvr>
                                      <p:to>
                                        <p:strVal val="visible"/>
                                      </p:to>
                                    </p:set>
                                    <p:animEffect transition="in" filter="blinds(horizontal)">
                                      <p:cBhvr>
                                        <p:cTn id="7" dur="500"/>
                                        <p:tgtEl>
                                          <p:spTgt spid="272387">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2387">
                                            <p:txEl>
                                              <p:charRg st="14" end="54"/>
                                            </p:txEl>
                                          </p:spTgt>
                                        </p:tgtEl>
                                        <p:attrNameLst>
                                          <p:attrName>style.visibility</p:attrName>
                                        </p:attrNameLst>
                                      </p:cBhvr>
                                      <p:to>
                                        <p:strVal val="visible"/>
                                      </p:to>
                                    </p:set>
                                    <p:animEffect transition="in" filter="blinds(horizontal)">
                                      <p:cBhvr>
                                        <p:cTn id="12" dur="500"/>
                                        <p:tgtEl>
                                          <p:spTgt spid="272387">
                                            <p:txEl>
                                              <p:charRg st="14"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2387">
                                            <p:txEl>
                                              <p:charRg st="54" end="81"/>
                                            </p:txEl>
                                          </p:spTgt>
                                        </p:tgtEl>
                                        <p:attrNameLst>
                                          <p:attrName>style.visibility</p:attrName>
                                        </p:attrNameLst>
                                      </p:cBhvr>
                                      <p:to>
                                        <p:strVal val="visible"/>
                                      </p:to>
                                    </p:set>
                                    <p:animEffect transition="in" filter="blinds(horizontal)">
                                      <p:cBhvr>
                                        <p:cTn id="17" dur="500"/>
                                        <p:tgtEl>
                                          <p:spTgt spid="272387">
                                            <p:txEl>
                                              <p:charRg st="54"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2387">
                                            <p:txEl>
                                              <p:charRg st="82" end="89"/>
                                            </p:txEl>
                                          </p:spTgt>
                                        </p:tgtEl>
                                        <p:attrNameLst>
                                          <p:attrName>style.visibility</p:attrName>
                                        </p:attrNameLst>
                                      </p:cBhvr>
                                      <p:to>
                                        <p:strVal val="visible"/>
                                      </p:to>
                                    </p:set>
                                    <p:animEffect transition="in" filter="blinds(horizontal)">
                                      <p:cBhvr>
                                        <p:cTn id="22" dur="500"/>
                                        <p:tgtEl>
                                          <p:spTgt spid="272387">
                                            <p:txEl>
                                              <p:charRg st="82" end="8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2388"/>
                                        </p:tgtEl>
                                        <p:attrNameLst>
                                          <p:attrName>style.visibility</p:attrName>
                                        </p:attrNameLst>
                                      </p:cBhvr>
                                      <p:to>
                                        <p:strVal val="visible"/>
                                      </p:to>
                                    </p:set>
                                    <p:animEffect transition="in" filter="blinds(horizontal)">
                                      <p:cBhvr>
                                        <p:cTn id="27" dur="500"/>
                                        <p:tgtEl>
                                          <p:spTgt spid="2723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2389"/>
                                        </p:tgtEl>
                                        <p:attrNameLst>
                                          <p:attrName>style.visibility</p:attrName>
                                        </p:attrNameLst>
                                      </p:cBhvr>
                                      <p:to>
                                        <p:strVal val="visible"/>
                                      </p:to>
                                    </p:set>
                                    <p:animEffect transition="in" filter="blinds(horizontal)">
                                      <p:cBhvr>
                                        <p:cTn id="32" dur="500"/>
                                        <p:tgtEl>
                                          <p:spTgt spid="272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P spid="272388" grpId="0"/>
      <p:bldP spid="27238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占位符 273409"/>
          <p:cNvSpPr>
            <a:spLocks noGrp="1"/>
          </p:cNvSpPr>
          <p:nvPr>
            <p:ph idx="1"/>
          </p:nvPr>
        </p:nvSpPr>
        <p:spPr>
          <a:xfrm>
            <a:off x="468313" y="1201738"/>
            <a:ext cx="8051800" cy="2232025"/>
          </a:xfrm>
        </p:spPr>
        <p:txBody>
          <a:bodyPr anchor="t"/>
          <a:p>
            <a:pPr>
              <a:lnSpc>
                <a:spcPct val="80000"/>
              </a:lnSpc>
              <a:buNone/>
            </a:pPr>
            <a:r>
              <a:rPr lang="en-US" altLang="zh-CN" sz="2400" b="1" dirty="0">
                <a:solidFill>
                  <a:srgbClr val="FF6600"/>
                </a:solidFill>
                <a:latin typeface="微软雅黑" panose="020B0503020204020204" charset="-122"/>
                <a:ea typeface="微软雅黑" panose="020B0503020204020204" charset="-122"/>
                <a:cs typeface="微软雅黑" panose="020B0503020204020204" charset="-122"/>
              </a:rPr>
              <a:t> 2</a:t>
            </a:r>
            <a:r>
              <a:rPr lang="zh-CN" altLang="en-US" sz="2400" b="1" dirty="0">
                <a:solidFill>
                  <a:srgbClr val="FF6600"/>
                </a:solidFill>
                <a:latin typeface="微软雅黑" panose="020B0503020204020204" charset="-122"/>
                <a:ea typeface="微软雅黑" panose="020B0503020204020204" charset="-122"/>
                <a:cs typeface="微软雅黑" panose="020B0503020204020204" charset="-122"/>
              </a:rPr>
              <a:t>．电磁场理论的建立</a:t>
            </a:r>
            <a:endParaRPr lang="zh-CN" altLang="en-US" sz="2400" b="1" dirty="0">
              <a:solidFill>
                <a:srgbClr val="FF6600"/>
              </a:solidFill>
              <a:latin typeface="微软雅黑" panose="020B0503020204020204" charset="-122"/>
              <a:ea typeface="微软雅黑" panose="020B0503020204020204" charset="-122"/>
              <a:cs typeface="微软雅黑" panose="020B0503020204020204" charset="-122"/>
            </a:endParaRPr>
          </a:p>
          <a:p>
            <a:pPr>
              <a:lnSpc>
                <a:spcPct val="80000"/>
              </a:lnSpc>
              <a:buNone/>
            </a:pPr>
            <a:r>
              <a:rPr lang="zh-CN" altLang="en-US" sz="2400" b="1">
                <a:latin typeface="微软雅黑" panose="020B0503020204020204" charset="-122"/>
                <a:ea typeface="微软雅黑" panose="020B0503020204020204" charset="-122"/>
                <a:cs typeface="微软雅黑" panose="020B0503020204020204" charset="-122"/>
              </a:rPr>
              <a:t>      </a:t>
            </a:r>
            <a:endParaRPr lang="zh-CN" altLang="en-US" sz="2400" b="1">
              <a:latin typeface="微软雅黑" panose="020B0503020204020204" charset="-122"/>
              <a:ea typeface="微软雅黑" panose="020B0503020204020204" charset="-122"/>
              <a:cs typeface="微软雅黑" panose="020B0503020204020204" charset="-122"/>
            </a:endParaRPr>
          </a:p>
          <a:p>
            <a:pPr>
              <a:lnSpc>
                <a:spcPct val="80000"/>
              </a:lnSpc>
              <a:buNone/>
            </a:pPr>
            <a:r>
              <a:rPr lang="zh-CN" altLang="en-US" sz="2400" b="1" dirty="0">
                <a:latin typeface="微软雅黑" panose="020B0503020204020204" charset="-122"/>
                <a:ea typeface="微软雅黑" panose="020B0503020204020204" charset="-122"/>
                <a:cs typeface="微软雅黑" panose="020B0503020204020204" charset="-122"/>
              </a:rPr>
              <a:t>     </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273411" name="文本框 273410">
            <a:hlinkClick r:id="" action="ppaction://noaction"/>
          </p:cNvPr>
          <p:cNvSpPr txBox="1"/>
          <p:nvPr/>
        </p:nvSpPr>
        <p:spPr>
          <a:xfrm>
            <a:off x="603250" y="1752600"/>
            <a:ext cx="7993063" cy="1568450"/>
          </a:xfrm>
          <a:prstGeom prst="rect">
            <a:avLst/>
          </a:prstGeom>
          <a:noFill/>
          <a:ln w="9525">
            <a:noFill/>
          </a:ln>
        </p:spPr>
        <p:txBody>
          <a:bodyPr anchor="t">
            <a:spAutoFit/>
          </a:bodyPr>
          <a:p>
            <a:r>
              <a:rPr lang="en-US" altLang="zh-CN"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丹麦的奥斯特在这种思想的指导下，经过长期的研究于</a:t>
            </a:r>
            <a:r>
              <a:rPr lang="en-US" altLang="zh-CN" sz="2400" b="1" dirty="0">
                <a:latin typeface="微软雅黑" panose="020B0503020204020204" charset="-122"/>
                <a:ea typeface="微软雅黑" panose="020B0503020204020204" charset="-122"/>
                <a:cs typeface="微软雅黑" panose="020B0503020204020204" charset="-122"/>
              </a:rPr>
              <a:t>1820</a:t>
            </a:r>
            <a:r>
              <a:rPr lang="zh-CN" altLang="en-US" sz="2400" b="1" dirty="0">
                <a:latin typeface="微软雅黑" panose="020B0503020204020204" charset="-122"/>
                <a:ea typeface="微软雅黑" panose="020B0503020204020204" charset="-122"/>
                <a:cs typeface="微软雅黑" panose="020B0503020204020204" charset="-122"/>
              </a:rPr>
              <a:t>年发现了电流的磁效应</a:t>
            </a:r>
            <a:r>
              <a:rPr lang="zh-CN" altLang="en-US" sz="2400" dirty="0">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rPr>
              <a:t>初步揭开了电与磁的内在联系，为电磁学的迅速发展揭开了新的一页。</a:t>
            </a:r>
            <a:endParaRPr lang="zh-CN" altLang="en-US" sz="2400" b="1" dirty="0">
              <a:latin typeface="微软雅黑" panose="020B0503020204020204" charset="-122"/>
              <a:ea typeface="微软雅黑" panose="020B0503020204020204" charset="-122"/>
              <a:cs typeface="微软雅黑" panose="020B0503020204020204" charset="-122"/>
            </a:endParaRPr>
          </a:p>
          <a:p>
            <a:r>
              <a:rPr lang="zh-CN" altLang="en-US" sz="2400" b="1" dirty="0">
                <a:latin typeface="微软雅黑" panose="020B0503020204020204" charset="-122"/>
                <a:ea typeface="微软雅黑" panose="020B0503020204020204" charset="-122"/>
                <a:cs typeface="微软雅黑" panose="020B0503020204020204" charset="-122"/>
              </a:rPr>
              <a:t>              </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273412" name="文本框 273411"/>
          <p:cNvSpPr txBox="1"/>
          <p:nvPr/>
        </p:nvSpPr>
        <p:spPr>
          <a:xfrm>
            <a:off x="603250" y="3154363"/>
            <a:ext cx="8137525" cy="1198880"/>
          </a:xfrm>
          <a:prstGeom prst="rect">
            <a:avLst/>
          </a:prstGeom>
          <a:noFill/>
          <a:ln w="9525">
            <a:noFill/>
          </a:ln>
        </p:spPr>
        <p:txBody>
          <a:bodyPr anchor="t">
            <a:spAutoFit/>
          </a:bodyPr>
          <a:p>
            <a:pPr>
              <a:spcBef>
                <a:spcPct val="50000"/>
              </a:spcBef>
            </a:pPr>
            <a:r>
              <a:rPr lang="en-US" altLang="zh-CN"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英国的法拉第敏锐地意识到，既然电可以产生磁效应，磁也一定能够产生电效应。</a:t>
            </a:r>
            <a:r>
              <a:rPr lang="en-US" altLang="zh-CN" sz="2400" b="1" dirty="0">
                <a:latin typeface="微软雅黑" panose="020B0503020204020204" charset="-122"/>
                <a:ea typeface="微软雅黑" panose="020B0503020204020204" charset="-122"/>
                <a:cs typeface="微软雅黑" panose="020B0503020204020204" charset="-122"/>
              </a:rPr>
              <a:t>1831</a:t>
            </a:r>
            <a:r>
              <a:rPr lang="zh-CN" altLang="en-US" sz="2400" b="1" dirty="0">
                <a:latin typeface="微软雅黑" panose="020B0503020204020204" charset="-122"/>
                <a:ea typeface="微软雅黑" panose="020B0503020204020204" charset="-122"/>
                <a:cs typeface="微软雅黑" panose="020B0503020204020204" charset="-122"/>
              </a:rPr>
              <a:t>年，他发现了电磁感应现象。</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11268" name="文本框 273412"/>
          <p:cNvSpPr txBox="1"/>
          <p:nvPr/>
        </p:nvSpPr>
        <p:spPr>
          <a:xfrm>
            <a:off x="1598613" y="473075"/>
            <a:ext cx="7632700" cy="521970"/>
          </a:xfrm>
          <a:prstGeom prst="rect">
            <a:avLst/>
          </a:prstGeom>
          <a:noFill/>
          <a:ln w="9525">
            <a:noFill/>
          </a:ln>
        </p:spPr>
        <p:txBody>
          <a:bodyPr anchor="t">
            <a:spAutoFit/>
          </a:bodyPr>
          <a:p>
            <a:pPr>
              <a:spcBef>
                <a:spcPct val="50000"/>
              </a:spcBef>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一、电磁场理论发展简史</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3411"/>
                                        </p:tgtEl>
                                        <p:attrNameLst>
                                          <p:attrName>style.visibility</p:attrName>
                                        </p:attrNameLst>
                                      </p:cBhvr>
                                      <p:to>
                                        <p:strVal val="visible"/>
                                      </p:to>
                                    </p:set>
                                    <p:animEffect transition="in" filter="blinds(horizontal)">
                                      <p:cBhvr>
                                        <p:cTn id="7" dur="500"/>
                                        <p:tgtEl>
                                          <p:spTgt spid="2734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3412"/>
                                        </p:tgtEl>
                                        <p:attrNameLst>
                                          <p:attrName>style.visibility</p:attrName>
                                        </p:attrNameLst>
                                      </p:cBhvr>
                                      <p:to>
                                        <p:strVal val="visible"/>
                                      </p:to>
                                    </p:set>
                                    <p:animEffect transition="in" filter="blinds(horizontal)">
                                      <p:cBhvr>
                                        <p:cTn id="12" dur="500"/>
                                        <p:tgtEl>
                                          <p:spTgt spid="273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p:bldP spid="2734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占位符 274433"/>
          <p:cNvSpPr>
            <a:spLocks noGrp="1"/>
          </p:cNvSpPr>
          <p:nvPr>
            <p:ph idx="1"/>
          </p:nvPr>
        </p:nvSpPr>
        <p:spPr>
          <a:xfrm>
            <a:off x="323850" y="1052830"/>
            <a:ext cx="8248650" cy="2758440"/>
          </a:xfrm>
        </p:spPr>
        <p:txBody>
          <a:bodyPr anchor="t"/>
          <a:p>
            <a:pPr>
              <a:buNone/>
            </a:pPr>
            <a:r>
              <a:rPr lang="en-US" altLang="zh-CN"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在前人研究的基础上，英国的麦克斯韦深入研究了电与磁之间发生相互作用的问题。</a:t>
            </a:r>
            <a:endParaRPr lang="zh-CN" altLang="en-US" sz="2400" b="1" dirty="0">
              <a:latin typeface="微软雅黑" panose="020B0503020204020204" charset="-122"/>
              <a:ea typeface="微软雅黑" panose="020B0503020204020204" charset="-122"/>
              <a:cs typeface="微软雅黑" panose="020B0503020204020204" charset="-122"/>
            </a:endParaRPr>
          </a:p>
          <a:p>
            <a:pPr>
              <a:buNone/>
            </a:pPr>
            <a:r>
              <a:rPr lang="zh-CN" altLang="en-US" sz="2400" b="1">
                <a:latin typeface="微软雅黑" panose="020B0503020204020204" charset="-122"/>
                <a:ea typeface="微软雅黑" panose="020B0503020204020204" charset="-122"/>
                <a:cs typeface="微软雅黑" panose="020B0503020204020204" charset="-122"/>
              </a:rPr>
              <a:t>         </a:t>
            </a:r>
            <a:r>
              <a:rPr lang="en-US" altLang="zh-CN" sz="2400" b="1">
                <a:latin typeface="微软雅黑" panose="020B0503020204020204" charset="-122"/>
                <a:ea typeface="微软雅黑" panose="020B0503020204020204" charset="-122"/>
                <a:cs typeface="微软雅黑" panose="020B0503020204020204" charset="-122"/>
              </a:rPr>
              <a:t>1864</a:t>
            </a:r>
            <a:r>
              <a:rPr lang="zh-CN" altLang="en-US" sz="2400" b="1" dirty="0">
                <a:latin typeface="微软雅黑" panose="020B0503020204020204" charset="-122"/>
                <a:ea typeface="微软雅黑" panose="020B0503020204020204" charset="-122"/>
                <a:cs typeface="微软雅黑" panose="020B0503020204020204" charset="-122"/>
              </a:rPr>
              <a:t>年，他把纷繁复杂的电磁现象和电磁运动的基本规律用四个偏微分组方程加以概括，建立了</a:t>
            </a:r>
            <a:r>
              <a:rPr lang="zh-CN" altLang="en-US" sz="2400" b="1" dirty="0">
                <a:solidFill>
                  <a:srgbClr val="FF6600"/>
                </a:solidFill>
                <a:latin typeface="微软雅黑" panose="020B0503020204020204" charset="-122"/>
                <a:ea typeface="微软雅黑" panose="020B0503020204020204" charset="-122"/>
                <a:cs typeface="微软雅黑" panose="020B0503020204020204" charset="-122"/>
              </a:rPr>
              <a:t>电磁场运动的基本方程</a:t>
            </a:r>
            <a:r>
              <a:rPr lang="en-US" altLang="zh-CN" sz="2400" b="1">
                <a:solidFill>
                  <a:srgbClr val="FF6600"/>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FF6600"/>
                </a:solidFill>
                <a:latin typeface="微软雅黑" panose="020B0503020204020204" charset="-122"/>
                <a:ea typeface="微软雅黑" panose="020B0503020204020204" charset="-122"/>
                <a:cs typeface="微软雅黑" panose="020B0503020204020204" charset="-122"/>
              </a:rPr>
              <a:t>麦克斯韦方程组，</a:t>
            </a:r>
            <a:r>
              <a:rPr lang="zh-CN" altLang="en-US" sz="2400" b="1" dirty="0">
                <a:latin typeface="微软雅黑" panose="020B0503020204020204" charset="-122"/>
                <a:ea typeface="微软雅黑" panose="020B0503020204020204" charset="-122"/>
                <a:cs typeface="微软雅黑" panose="020B0503020204020204" charset="-122"/>
              </a:rPr>
              <a:t>其核心思想是：变化的电场产生磁场，变化的磁场产生电场。并且预言了电磁波的存在。</a:t>
            </a:r>
            <a:endParaRPr lang="zh-CN" altLang="en-US" sz="2400" b="1" dirty="0">
              <a:latin typeface="微软雅黑" panose="020B0503020204020204" charset="-122"/>
              <a:ea typeface="微软雅黑" panose="020B0503020204020204" charset="-122"/>
              <a:cs typeface="微软雅黑" panose="020B0503020204020204" charset="-122"/>
            </a:endParaRPr>
          </a:p>
        </p:txBody>
      </p:sp>
      <p:pic>
        <p:nvPicPr>
          <p:cNvPr id="274435" name="图片 274434"/>
          <p:cNvPicPr>
            <a:picLocks noChangeAspect="1"/>
          </p:cNvPicPr>
          <p:nvPr/>
        </p:nvPicPr>
        <p:blipFill>
          <a:blip r:embed="rId1"/>
          <a:stretch>
            <a:fillRect/>
          </a:stretch>
        </p:blipFill>
        <p:spPr>
          <a:xfrm>
            <a:off x="6457950" y="4149725"/>
            <a:ext cx="2533650" cy="2714625"/>
          </a:xfrm>
          <a:prstGeom prst="rect">
            <a:avLst/>
          </a:prstGeom>
          <a:noFill/>
          <a:ln w="9525">
            <a:noFill/>
          </a:ln>
        </p:spPr>
      </p:pic>
      <p:sp>
        <p:nvSpPr>
          <p:cNvPr id="12291" name="文本框 274435"/>
          <p:cNvSpPr txBox="1"/>
          <p:nvPr/>
        </p:nvSpPr>
        <p:spPr>
          <a:xfrm>
            <a:off x="1428750" y="321310"/>
            <a:ext cx="7252335" cy="521970"/>
          </a:xfrm>
          <a:prstGeom prst="rect">
            <a:avLst/>
          </a:prstGeom>
          <a:noFill/>
          <a:ln w="9525">
            <a:noFill/>
          </a:ln>
        </p:spPr>
        <p:txBody>
          <a:bodyPr wrap="square" anchor="t">
            <a:spAutoFit/>
          </a:bodyPr>
          <a:p>
            <a:pPr>
              <a:spcBef>
                <a:spcPct val="50000"/>
              </a:spcBef>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一、电磁场理论发展简史</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4435"/>
                                        </p:tgtEl>
                                        <p:attrNameLst>
                                          <p:attrName>style.visibility</p:attrName>
                                        </p:attrNameLst>
                                      </p:cBhvr>
                                      <p:to>
                                        <p:strVal val="visible"/>
                                      </p:to>
                                    </p:set>
                                    <p:animEffect transition="in" filter="blinds(horizontal)">
                                      <p:cBhvr>
                                        <p:cTn id="7" dur="500"/>
                                        <p:tgtEl>
                                          <p:spTgt spid="2744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274435"/>
                                        </p:tgtEl>
                                      </p:cBhvr>
                                    </p:animEffect>
                                    <p:set>
                                      <p:cBhvr>
                                        <p:cTn id="12" dur="1" fill="hold">
                                          <p:stCondLst>
                                            <p:cond delay="499"/>
                                          </p:stCondLst>
                                        </p:cTn>
                                        <p:tgtEl>
                                          <p:spTgt spid="2744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5458" name="文本框 275457"/>
          <p:cNvSpPr txBox="1"/>
          <p:nvPr/>
        </p:nvSpPr>
        <p:spPr>
          <a:xfrm>
            <a:off x="666750" y="1692275"/>
            <a:ext cx="8034020" cy="829945"/>
          </a:xfrm>
          <a:prstGeom prst="rect">
            <a:avLst/>
          </a:prstGeom>
          <a:noFill/>
          <a:ln w="9525">
            <a:noFill/>
          </a:ln>
        </p:spPr>
        <p:txBody>
          <a:bodyPr wrap="square" anchor="t">
            <a:spAutoFit/>
          </a:bodyPr>
          <a:p>
            <a:pPr>
              <a:spcBef>
                <a:spcPct val="50000"/>
              </a:spcBef>
            </a:pPr>
            <a:r>
              <a:rPr lang="en-US" altLang="zh-CN" sz="2400"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电子管、晶体管、阴极射线管、显像管、回旋加速器等都是利用了电场力对电荷及电子的作用</a:t>
            </a:r>
            <a:endParaRPr lang="zh-CN" altLang="en-US" sz="2400" b="1" dirty="0">
              <a:latin typeface="微软雅黑" panose="020B0503020204020204" charset="-122"/>
              <a:ea typeface="微软雅黑" panose="020B0503020204020204" charset="-122"/>
            </a:endParaRPr>
          </a:p>
        </p:txBody>
      </p:sp>
      <p:sp>
        <p:nvSpPr>
          <p:cNvPr id="275459" name="文本框 275458"/>
          <p:cNvSpPr txBox="1"/>
          <p:nvPr/>
        </p:nvSpPr>
        <p:spPr>
          <a:xfrm>
            <a:off x="659130" y="3644900"/>
            <a:ext cx="8180705" cy="829945"/>
          </a:xfrm>
          <a:prstGeom prst="rect">
            <a:avLst/>
          </a:prstGeom>
          <a:noFill/>
          <a:ln w="9525">
            <a:noFill/>
          </a:ln>
        </p:spPr>
        <p:txBody>
          <a:bodyPr wrap="square" anchor="t">
            <a:spAutoFit/>
          </a:bodyPr>
          <a:p>
            <a:pPr>
              <a:spcBef>
                <a:spcPct val="50000"/>
              </a:spcBef>
            </a:pPr>
            <a:r>
              <a:rPr lang="en-US" altLang="zh-CN" sz="2400"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发电机、电磁铁、示波器、显像管、磁控管、质谱仪、回旋加速器、磁悬浮列车等都离不开磁场的作用</a:t>
            </a:r>
            <a:endParaRPr lang="zh-CN" altLang="en-US" sz="2400" b="1" dirty="0">
              <a:latin typeface="微软雅黑" panose="020B0503020204020204" charset="-122"/>
              <a:ea typeface="微软雅黑" panose="020B0503020204020204" charset="-122"/>
            </a:endParaRPr>
          </a:p>
        </p:txBody>
      </p:sp>
      <p:sp>
        <p:nvSpPr>
          <p:cNvPr id="275460" name="文本框 275459"/>
          <p:cNvSpPr txBox="1"/>
          <p:nvPr/>
        </p:nvSpPr>
        <p:spPr>
          <a:xfrm>
            <a:off x="682625" y="1066800"/>
            <a:ext cx="1944688" cy="460375"/>
          </a:xfrm>
          <a:prstGeom prst="rect">
            <a:avLst/>
          </a:prstGeom>
          <a:noFill/>
          <a:ln w="9525">
            <a:noFill/>
          </a:ln>
        </p:spPr>
        <p:txBody>
          <a:bodyPr anchor="t">
            <a:spAutoFit/>
          </a:bodyPr>
          <a:p>
            <a:pPr>
              <a:spcBef>
                <a:spcPct val="50000"/>
              </a:spcBef>
            </a:pPr>
            <a:r>
              <a:rPr lang="zh-CN" altLang="en-US" sz="2400" b="1" dirty="0">
                <a:solidFill>
                  <a:srgbClr val="FF6600"/>
                </a:solidFill>
                <a:latin typeface="微软雅黑" panose="020B0503020204020204" charset="-122"/>
                <a:ea typeface="微软雅黑" panose="020B0503020204020204" charset="-122"/>
              </a:rPr>
              <a:t>电场：</a:t>
            </a:r>
            <a:endParaRPr lang="zh-CN" altLang="en-US" sz="2400" b="1" dirty="0">
              <a:solidFill>
                <a:srgbClr val="FF6600"/>
              </a:solidFill>
              <a:latin typeface="微软雅黑" panose="020B0503020204020204" charset="-122"/>
              <a:ea typeface="微软雅黑" panose="020B0503020204020204" charset="-122"/>
            </a:endParaRPr>
          </a:p>
        </p:txBody>
      </p:sp>
      <p:sp>
        <p:nvSpPr>
          <p:cNvPr id="275461" name="文本框 275460"/>
          <p:cNvSpPr txBox="1"/>
          <p:nvPr/>
        </p:nvSpPr>
        <p:spPr>
          <a:xfrm>
            <a:off x="684213" y="2997200"/>
            <a:ext cx="1944687" cy="460375"/>
          </a:xfrm>
          <a:prstGeom prst="rect">
            <a:avLst/>
          </a:prstGeom>
          <a:noFill/>
          <a:ln w="9525">
            <a:noFill/>
          </a:ln>
        </p:spPr>
        <p:txBody>
          <a:bodyPr anchor="t">
            <a:spAutoFit/>
          </a:bodyPr>
          <a:p>
            <a:pPr>
              <a:spcBef>
                <a:spcPct val="50000"/>
              </a:spcBef>
            </a:pPr>
            <a:r>
              <a:rPr lang="zh-CN" altLang="en-US" sz="2400" b="1" dirty="0">
                <a:solidFill>
                  <a:srgbClr val="FF6600"/>
                </a:solidFill>
                <a:latin typeface="微软雅黑" panose="020B0503020204020204" charset="-122"/>
                <a:ea typeface="微软雅黑" panose="020B0503020204020204" charset="-122"/>
              </a:rPr>
              <a:t>磁场：</a:t>
            </a:r>
            <a:endParaRPr lang="zh-CN" altLang="en-US" sz="2400" b="1" dirty="0">
              <a:solidFill>
                <a:srgbClr val="FF6600"/>
              </a:solidFill>
              <a:latin typeface="微软雅黑" panose="020B0503020204020204" charset="-122"/>
              <a:ea typeface="微软雅黑" panose="020B0503020204020204" charset="-122"/>
            </a:endParaRPr>
          </a:p>
        </p:txBody>
      </p:sp>
      <p:sp>
        <p:nvSpPr>
          <p:cNvPr id="13317" name="文本框 275461"/>
          <p:cNvSpPr txBox="1"/>
          <p:nvPr/>
        </p:nvSpPr>
        <p:spPr>
          <a:xfrm>
            <a:off x="1217930" y="411480"/>
            <a:ext cx="6453505" cy="521970"/>
          </a:xfrm>
          <a:prstGeom prst="rect">
            <a:avLst/>
          </a:prstGeom>
          <a:noFill/>
          <a:ln w="9525">
            <a:noFill/>
          </a:ln>
        </p:spPr>
        <p:txBody>
          <a:bodyPr wrap="square" anchor="t">
            <a:spAutoFit/>
          </a:bodyPr>
          <a:p>
            <a:pPr>
              <a:spcBef>
                <a:spcPct val="50000"/>
              </a:spcBef>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二、电磁场理论的广泛应用</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460"/>
                                        </p:tgtEl>
                                        <p:attrNameLst>
                                          <p:attrName>style.visibility</p:attrName>
                                        </p:attrNameLst>
                                      </p:cBhvr>
                                      <p:to>
                                        <p:strVal val="visible"/>
                                      </p:to>
                                    </p:set>
                                    <p:animEffect transition="in" filter="blinds(horizontal)">
                                      <p:cBhvr>
                                        <p:cTn id="7" dur="500"/>
                                        <p:tgtEl>
                                          <p:spTgt spid="2754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5458"/>
                                        </p:tgtEl>
                                        <p:attrNameLst>
                                          <p:attrName>style.visibility</p:attrName>
                                        </p:attrNameLst>
                                      </p:cBhvr>
                                      <p:to>
                                        <p:strVal val="visible"/>
                                      </p:to>
                                    </p:set>
                                    <p:animEffect transition="in" filter="blinds(horizontal)">
                                      <p:cBhvr>
                                        <p:cTn id="12" dur="500"/>
                                        <p:tgtEl>
                                          <p:spTgt spid="2754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5461"/>
                                        </p:tgtEl>
                                        <p:attrNameLst>
                                          <p:attrName>style.visibility</p:attrName>
                                        </p:attrNameLst>
                                      </p:cBhvr>
                                      <p:to>
                                        <p:strVal val="visible"/>
                                      </p:to>
                                    </p:set>
                                    <p:animEffect transition="in" filter="blinds(horizontal)">
                                      <p:cBhvr>
                                        <p:cTn id="17" dur="500"/>
                                        <p:tgtEl>
                                          <p:spTgt spid="2754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5459"/>
                                        </p:tgtEl>
                                        <p:attrNameLst>
                                          <p:attrName>style.visibility</p:attrName>
                                        </p:attrNameLst>
                                      </p:cBhvr>
                                      <p:to>
                                        <p:strVal val="visible"/>
                                      </p:to>
                                    </p:set>
                                    <p:animEffect transition="in" filter="blinds(horizontal)">
                                      <p:cBhvr>
                                        <p:cTn id="22" dur="500"/>
                                        <p:tgtEl>
                                          <p:spTgt spid="275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p:bldP spid="275459" grpId="0"/>
      <p:bldP spid="275460" grpId="0"/>
      <p:bldP spid="2754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276481" descr="train2"/>
          <p:cNvPicPr>
            <a:picLocks noChangeAspect="1"/>
          </p:cNvPicPr>
          <p:nvPr/>
        </p:nvPicPr>
        <p:blipFill>
          <a:blip r:embed="rId1"/>
          <a:stretch>
            <a:fillRect/>
          </a:stretch>
        </p:blipFill>
        <p:spPr>
          <a:xfrm>
            <a:off x="1258888" y="1651000"/>
            <a:ext cx="2913062" cy="2057400"/>
          </a:xfrm>
          <a:prstGeom prst="rect">
            <a:avLst/>
          </a:prstGeom>
          <a:noFill/>
          <a:ln w="9525">
            <a:noFill/>
          </a:ln>
        </p:spPr>
      </p:pic>
      <p:sp>
        <p:nvSpPr>
          <p:cNvPr id="14338" name="文本框 276482"/>
          <p:cNvSpPr txBox="1"/>
          <p:nvPr/>
        </p:nvSpPr>
        <p:spPr>
          <a:xfrm>
            <a:off x="3960495" y="4827270"/>
            <a:ext cx="1584325" cy="398780"/>
          </a:xfrm>
          <a:prstGeom prst="rect">
            <a:avLst/>
          </a:prstGeom>
          <a:noFill/>
          <a:ln w="9525">
            <a:noFill/>
          </a:ln>
        </p:spPr>
        <p:txBody>
          <a:bodyPr anchor="t">
            <a:spAutoFit/>
          </a:bodyPr>
          <a:p>
            <a:pPr>
              <a:spcBef>
                <a:spcPct val="50000"/>
              </a:spcBef>
            </a:pPr>
            <a:r>
              <a:rPr lang="zh-CN" altLang="en-US" sz="2000" b="1" dirty="0">
                <a:latin typeface="微软雅黑" panose="020B0503020204020204" charset="-122"/>
                <a:ea typeface="微软雅黑" panose="020B0503020204020204" charset="-122"/>
              </a:rPr>
              <a:t>磁悬浮列车</a:t>
            </a:r>
            <a:endParaRPr lang="zh-CN" altLang="en-US" sz="2000" b="1" dirty="0">
              <a:latin typeface="微软雅黑" panose="020B0503020204020204" charset="-122"/>
              <a:ea typeface="微软雅黑" panose="020B0503020204020204" charset="-122"/>
            </a:endParaRPr>
          </a:p>
        </p:txBody>
      </p:sp>
      <p:pic>
        <p:nvPicPr>
          <p:cNvPr id="14339" name="图片 276483" descr="dshanghai1223[1]"/>
          <p:cNvPicPr>
            <a:picLocks noChangeAspect="1"/>
          </p:cNvPicPr>
          <p:nvPr/>
        </p:nvPicPr>
        <p:blipFill>
          <a:blip r:embed="rId2"/>
          <a:stretch>
            <a:fillRect/>
          </a:stretch>
        </p:blipFill>
        <p:spPr>
          <a:xfrm>
            <a:off x="5076825" y="1290638"/>
            <a:ext cx="2641600" cy="3168650"/>
          </a:xfrm>
          <a:prstGeom prst="rect">
            <a:avLst/>
          </a:prstGeom>
          <a:noFill/>
          <a:ln w="9525">
            <a:noFill/>
          </a:ln>
        </p:spPr>
      </p:pic>
      <p:sp>
        <p:nvSpPr>
          <p:cNvPr id="14340" name="文本框 276484"/>
          <p:cNvSpPr txBox="1"/>
          <p:nvPr/>
        </p:nvSpPr>
        <p:spPr>
          <a:xfrm>
            <a:off x="1217930" y="473075"/>
            <a:ext cx="6871335" cy="521970"/>
          </a:xfrm>
          <a:prstGeom prst="rect">
            <a:avLst/>
          </a:prstGeom>
          <a:noFill/>
          <a:ln w="9525">
            <a:noFill/>
          </a:ln>
        </p:spPr>
        <p:txBody>
          <a:bodyPr wrap="square" anchor="t">
            <a:spAutoFit/>
          </a:bodyPr>
          <a:p>
            <a:pPr>
              <a:spcBef>
                <a:spcPct val="50000"/>
              </a:spcBef>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二、电磁场理论的广泛应用</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7506" name="组合 277505"/>
          <p:cNvGrpSpPr>
            <a:grpSpLocks noChangeAspect="1"/>
          </p:cNvGrpSpPr>
          <p:nvPr/>
        </p:nvGrpSpPr>
        <p:grpSpPr>
          <a:xfrm>
            <a:off x="590550" y="2187575"/>
            <a:ext cx="7131050" cy="3416300"/>
            <a:chOff x="192" y="1824"/>
            <a:chExt cx="5376" cy="2352"/>
          </a:xfrm>
        </p:grpSpPr>
        <p:graphicFrame>
          <p:nvGraphicFramePr>
            <p:cNvPr id="15362" name="对象 277506"/>
            <p:cNvGraphicFramePr>
              <a:graphicFrameLocks noChangeAspect="1"/>
            </p:cNvGraphicFramePr>
            <p:nvPr/>
          </p:nvGraphicFramePr>
          <p:xfrm>
            <a:off x="192" y="1824"/>
            <a:ext cx="5376" cy="2352"/>
          </p:xfrm>
          <a:graphic>
            <a:graphicData uri="http://schemas.openxmlformats.org/presentationml/2006/ole">
              <mc:AlternateContent xmlns:mc="http://schemas.openxmlformats.org/markup-compatibility/2006">
                <mc:Choice xmlns:v="urn:schemas-microsoft-com:vml" Requires="v">
                  <p:oleObj spid="_x0000_s3079" name="" r:id="rId1" imgW="9525" imgH="9525" progId="CorelDraw.Graphic.7">
                    <p:embed/>
                  </p:oleObj>
                </mc:Choice>
                <mc:Fallback>
                  <p:oleObj name="" r:id="rId1" imgW="9525" imgH="9525" progId="CorelDraw.Graphic.7">
                    <p:embed/>
                    <p:pic>
                      <p:nvPicPr>
                        <p:cNvPr id="0" name="图片 3078"/>
                        <p:cNvPicPr/>
                        <p:nvPr/>
                      </p:nvPicPr>
                      <p:blipFill>
                        <a:blip r:embed="rId2"/>
                        <a:stretch>
                          <a:fillRect/>
                        </a:stretch>
                      </p:blipFill>
                      <p:spPr>
                        <a:xfrm>
                          <a:off x="192" y="1824"/>
                          <a:ext cx="5376" cy="2352"/>
                        </a:xfrm>
                        <a:prstGeom prst="rect">
                          <a:avLst/>
                        </a:prstGeom>
                        <a:noFill/>
                        <a:ln w="38100">
                          <a:noFill/>
                          <a:miter/>
                        </a:ln>
                      </p:spPr>
                    </p:pic>
                  </p:oleObj>
                </mc:Fallback>
              </mc:AlternateContent>
            </a:graphicData>
          </a:graphic>
        </p:graphicFrame>
        <p:pic>
          <p:nvPicPr>
            <p:cNvPr id="15363" name="图片 277507"/>
            <p:cNvPicPr>
              <a:picLocks noChangeAspect="1"/>
            </p:cNvPicPr>
            <p:nvPr/>
          </p:nvPicPr>
          <p:blipFill>
            <a:blip r:embed="rId3"/>
            <a:stretch>
              <a:fillRect/>
            </a:stretch>
          </p:blipFill>
          <p:spPr>
            <a:xfrm>
              <a:off x="1488" y="3408"/>
              <a:ext cx="672" cy="315"/>
            </a:xfrm>
            <a:prstGeom prst="rect">
              <a:avLst/>
            </a:prstGeom>
            <a:noFill/>
            <a:ln w="9525">
              <a:noFill/>
            </a:ln>
          </p:spPr>
        </p:pic>
      </p:grpSp>
      <p:graphicFrame>
        <p:nvGraphicFramePr>
          <p:cNvPr id="277509" name="内容占位符 277508"/>
          <p:cNvGraphicFramePr>
            <a:graphicFrameLocks noGrp="1" noChangeAspect="1"/>
          </p:cNvGraphicFramePr>
          <p:nvPr>
            <p:ph sz="half" idx="2"/>
          </p:nvPr>
        </p:nvGraphicFramePr>
        <p:xfrm>
          <a:off x="3072765" y="2159000"/>
          <a:ext cx="3228975" cy="3013075"/>
        </p:xfrm>
        <a:graphic>
          <a:graphicData uri="http://schemas.openxmlformats.org/presentationml/2006/ole">
            <mc:AlternateContent xmlns:mc="http://schemas.openxmlformats.org/markup-compatibility/2006">
              <mc:Choice xmlns:v="urn:schemas-microsoft-com:vml" Requires="v">
                <p:oleObj spid="_x0000_s3080" name="" r:id="rId4" imgW="9525" imgH="9525" progId="CorelDraw.Graphic.7">
                  <p:embed/>
                </p:oleObj>
              </mc:Choice>
              <mc:Fallback>
                <p:oleObj name="" r:id="rId4" imgW="9525" imgH="9525" progId="CorelDraw.Graphic.7">
                  <p:embed/>
                  <p:pic>
                    <p:nvPicPr>
                      <p:cNvPr id="0" name="图片 3079"/>
                      <p:cNvPicPr/>
                      <p:nvPr/>
                    </p:nvPicPr>
                    <p:blipFill>
                      <a:blip r:embed="rId5"/>
                      <a:stretch>
                        <a:fillRect/>
                      </a:stretch>
                    </p:blipFill>
                    <p:spPr>
                      <a:xfrm>
                        <a:off x="3072765" y="2159000"/>
                        <a:ext cx="3228975" cy="3013075"/>
                      </a:xfrm>
                      <a:prstGeom prst="rect">
                        <a:avLst/>
                      </a:prstGeom>
                      <a:noFill/>
                      <a:ln w="38100">
                        <a:miter/>
                      </a:ln>
                    </p:spPr>
                  </p:pic>
                </p:oleObj>
              </mc:Fallback>
            </mc:AlternateContent>
          </a:graphicData>
        </a:graphic>
      </p:graphicFrame>
      <p:grpSp>
        <p:nvGrpSpPr>
          <p:cNvPr id="277510" name="组合 277509"/>
          <p:cNvGrpSpPr>
            <a:grpSpLocks noChangeAspect="1"/>
          </p:cNvGrpSpPr>
          <p:nvPr/>
        </p:nvGrpSpPr>
        <p:grpSpPr>
          <a:xfrm>
            <a:off x="3319463" y="3451225"/>
            <a:ext cx="3221037" cy="989013"/>
            <a:chOff x="2064" y="2416"/>
            <a:chExt cx="2535" cy="778"/>
          </a:xfrm>
        </p:grpSpPr>
        <p:graphicFrame>
          <p:nvGraphicFramePr>
            <p:cNvPr id="15366" name="对象 277510"/>
            <p:cNvGraphicFramePr>
              <a:graphicFrameLocks noChangeAspect="1"/>
            </p:cNvGraphicFramePr>
            <p:nvPr/>
          </p:nvGraphicFramePr>
          <p:xfrm>
            <a:off x="3744" y="2416"/>
            <a:ext cx="855" cy="778"/>
          </p:xfrm>
          <a:graphic>
            <a:graphicData uri="http://schemas.openxmlformats.org/presentationml/2006/ole">
              <mc:AlternateContent xmlns:mc="http://schemas.openxmlformats.org/markup-compatibility/2006">
                <mc:Choice xmlns:v="urn:schemas-microsoft-com:vml" Requires="v">
                  <p:oleObj spid="_x0000_s3078" name="" r:id="rId6" imgW="9525" imgH="9525" progId="CorelDraw.Graphic.7">
                    <p:embed/>
                  </p:oleObj>
                </mc:Choice>
                <mc:Fallback>
                  <p:oleObj name="" r:id="rId6" imgW="9525" imgH="9525" progId="CorelDraw.Graphic.7">
                    <p:embed/>
                    <p:pic>
                      <p:nvPicPr>
                        <p:cNvPr id="0" name="图片 3077"/>
                        <p:cNvPicPr/>
                        <p:nvPr/>
                      </p:nvPicPr>
                      <p:blipFill>
                        <a:blip r:embed="rId7"/>
                        <a:stretch>
                          <a:fillRect/>
                        </a:stretch>
                      </p:blipFill>
                      <p:spPr>
                        <a:xfrm>
                          <a:off x="3744" y="2416"/>
                          <a:ext cx="855" cy="778"/>
                        </a:xfrm>
                        <a:prstGeom prst="rect">
                          <a:avLst/>
                        </a:prstGeom>
                        <a:noFill/>
                        <a:ln w="38100">
                          <a:noFill/>
                          <a:miter/>
                        </a:ln>
                      </p:spPr>
                    </p:pic>
                  </p:oleObj>
                </mc:Fallback>
              </mc:AlternateContent>
            </a:graphicData>
          </a:graphic>
        </p:graphicFrame>
        <p:grpSp>
          <p:nvGrpSpPr>
            <p:cNvPr id="15367" name="组合 277511"/>
            <p:cNvGrpSpPr>
              <a:grpSpLocks noChangeAspect="1"/>
            </p:cNvGrpSpPr>
            <p:nvPr/>
          </p:nvGrpSpPr>
          <p:grpSpPr>
            <a:xfrm>
              <a:off x="2064" y="2496"/>
              <a:ext cx="66" cy="684"/>
              <a:chOff x="2064" y="2496"/>
              <a:chExt cx="66" cy="684"/>
            </a:xfrm>
          </p:grpSpPr>
          <p:sp>
            <p:nvSpPr>
              <p:cNvPr id="15368" name="矩形 277512"/>
              <p:cNvSpPr>
                <a:spLocks noChangeAspect="1"/>
              </p:cNvSpPr>
              <p:nvPr/>
            </p:nvSpPr>
            <p:spPr>
              <a:xfrm>
                <a:off x="2064" y="2496"/>
                <a:ext cx="66" cy="311"/>
              </a:xfrm>
              <a:prstGeom prst="rect">
                <a:avLst/>
              </a:prstGeom>
              <a:gradFill rotWithShape="0">
                <a:gsLst>
                  <a:gs pos="0">
                    <a:srgbClr val="FF9966"/>
                  </a:gs>
                  <a:gs pos="50000">
                    <a:srgbClr val="FFE0D1"/>
                  </a:gs>
                  <a:gs pos="100000">
                    <a:srgbClr val="FF9966"/>
                  </a:gs>
                </a:gsLst>
                <a:lin ang="0" scaled="1"/>
                <a:tileRect/>
              </a:gradFill>
              <a:ln w="12700" cap="flat" cmpd="sng">
                <a:solidFill>
                  <a:srgbClr val="FF9966"/>
                </a:solidFill>
                <a:prstDash val="solid"/>
                <a:miter/>
                <a:headEnd type="none" w="med" len="med"/>
                <a:tailEnd type="none" w="med" len="med"/>
              </a:ln>
            </p:spPr>
            <p:txBody>
              <a:bodyPr anchor="t"/>
              <a:p>
                <a:pPr eaLnBrk="0" hangingPunct="0"/>
                <a:endParaRPr lang="zh-CN" altLang="en-US">
                  <a:latin typeface="Arial" panose="020B0604020202020204" pitchFamily="34" charset="0"/>
                  <a:ea typeface="楷体_GB2312" panose="02010609030101010101" pitchFamily="49" charset="-122"/>
                </a:endParaRPr>
              </a:p>
            </p:txBody>
          </p:sp>
          <p:sp>
            <p:nvSpPr>
              <p:cNvPr id="15369" name="矩形 277513"/>
              <p:cNvSpPr>
                <a:spLocks noChangeAspect="1"/>
              </p:cNvSpPr>
              <p:nvPr/>
            </p:nvSpPr>
            <p:spPr>
              <a:xfrm>
                <a:off x="2064" y="2869"/>
                <a:ext cx="66" cy="311"/>
              </a:xfrm>
              <a:prstGeom prst="rect">
                <a:avLst/>
              </a:prstGeom>
              <a:gradFill rotWithShape="0">
                <a:gsLst>
                  <a:gs pos="0">
                    <a:srgbClr val="FF9966"/>
                  </a:gs>
                  <a:gs pos="50000">
                    <a:srgbClr val="FFE0D1"/>
                  </a:gs>
                  <a:gs pos="100000">
                    <a:srgbClr val="FF9966"/>
                  </a:gs>
                </a:gsLst>
                <a:lin ang="0" scaled="1"/>
                <a:tileRect/>
              </a:gradFill>
              <a:ln w="12700" cap="flat" cmpd="sng">
                <a:solidFill>
                  <a:srgbClr val="FF9966"/>
                </a:solidFill>
                <a:prstDash val="solid"/>
                <a:miter/>
                <a:headEnd type="none" w="med" len="med"/>
                <a:tailEnd type="none" w="med" len="med"/>
              </a:ln>
            </p:spPr>
            <p:txBody>
              <a:bodyPr anchor="t"/>
              <a:p>
                <a:pPr eaLnBrk="0" hangingPunct="0"/>
                <a:endParaRPr lang="zh-CN" altLang="en-US">
                  <a:latin typeface="Arial" panose="020B0604020202020204" pitchFamily="34" charset="0"/>
                  <a:ea typeface="楷体_GB2312" panose="02010609030101010101" pitchFamily="49" charset="-122"/>
                </a:endParaRPr>
              </a:p>
            </p:txBody>
          </p:sp>
        </p:grpSp>
        <p:grpSp>
          <p:nvGrpSpPr>
            <p:cNvPr id="15370" name="组合 277514"/>
            <p:cNvGrpSpPr>
              <a:grpSpLocks noChangeAspect="1"/>
            </p:cNvGrpSpPr>
            <p:nvPr/>
          </p:nvGrpSpPr>
          <p:grpSpPr>
            <a:xfrm>
              <a:off x="3796" y="2472"/>
              <a:ext cx="66" cy="684"/>
              <a:chOff x="2064" y="2496"/>
              <a:chExt cx="66" cy="684"/>
            </a:xfrm>
          </p:grpSpPr>
          <p:sp>
            <p:nvSpPr>
              <p:cNvPr id="15371" name="矩形 277515"/>
              <p:cNvSpPr>
                <a:spLocks noChangeAspect="1"/>
              </p:cNvSpPr>
              <p:nvPr/>
            </p:nvSpPr>
            <p:spPr>
              <a:xfrm>
                <a:off x="2064" y="2496"/>
                <a:ext cx="66" cy="311"/>
              </a:xfrm>
              <a:prstGeom prst="rect">
                <a:avLst/>
              </a:prstGeom>
              <a:gradFill rotWithShape="0">
                <a:gsLst>
                  <a:gs pos="0">
                    <a:srgbClr val="FF9966"/>
                  </a:gs>
                  <a:gs pos="50000">
                    <a:srgbClr val="FFE0D1"/>
                  </a:gs>
                  <a:gs pos="100000">
                    <a:srgbClr val="FF9966"/>
                  </a:gs>
                </a:gsLst>
                <a:lin ang="0" scaled="1"/>
                <a:tileRect/>
              </a:gradFill>
              <a:ln w="12700" cap="flat" cmpd="sng">
                <a:solidFill>
                  <a:srgbClr val="FF9966"/>
                </a:solidFill>
                <a:prstDash val="solid"/>
                <a:miter/>
                <a:headEnd type="none" w="med" len="med"/>
                <a:tailEnd type="none" w="med" len="med"/>
              </a:ln>
            </p:spPr>
            <p:txBody>
              <a:bodyPr anchor="t"/>
              <a:p>
                <a:pPr eaLnBrk="0" hangingPunct="0"/>
                <a:endParaRPr lang="zh-CN" altLang="en-US">
                  <a:latin typeface="Arial" panose="020B0604020202020204" pitchFamily="34" charset="0"/>
                  <a:ea typeface="楷体_GB2312" panose="02010609030101010101" pitchFamily="49" charset="-122"/>
                </a:endParaRPr>
              </a:p>
            </p:txBody>
          </p:sp>
          <p:sp>
            <p:nvSpPr>
              <p:cNvPr id="15372" name="矩形 277516"/>
              <p:cNvSpPr>
                <a:spLocks noChangeAspect="1"/>
              </p:cNvSpPr>
              <p:nvPr/>
            </p:nvSpPr>
            <p:spPr>
              <a:xfrm>
                <a:off x="2064" y="2869"/>
                <a:ext cx="66" cy="311"/>
              </a:xfrm>
              <a:prstGeom prst="rect">
                <a:avLst/>
              </a:prstGeom>
              <a:gradFill rotWithShape="0">
                <a:gsLst>
                  <a:gs pos="0">
                    <a:srgbClr val="FF9966"/>
                  </a:gs>
                  <a:gs pos="50000">
                    <a:srgbClr val="FFE0D1"/>
                  </a:gs>
                  <a:gs pos="100000">
                    <a:srgbClr val="FF9966"/>
                  </a:gs>
                </a:gsLst>
                <a:lin ang="0" scaled="1"/>
                <a:tileRect/>
              </a:gradFill>
              <a:ln w="12700" cap="flat" cmpd="sng">
                <a:solidFill>
                  <a:srgbClr val="FF9966"/>
                </a:solidFill>
                <a:prstDash val="solid"/>
                <a:miter/>
                <a:headEnd type="none" w="med" len="med"/>
                <a:tailEnd type="none" w="med" len="med"/>
              </a:ln>
            </p:spPr>
            <p:txBody>
              <a:bodyPr anchor="t"/>
              <a:p>
                <a:pPr eaLnBrk="0" hangingPunct="0"/>
                <a:endParaRPr lang="zh-CN" altLang="en-US">
                  <a:latin typeface="Arial" panose="020B0604020202020204" pitchFamily="34" charset="0"/>
                  <a:ea typeface="楷体_GB2312" panose="02010609030101010101" pitchFamily="49" charset="-122"/>
                </a:endParaRPr>
              </a:p>
            </p:txBody>
          </p:sp>
        </p:grpSp>
      </p:grpSp>
      <p:sp>
        <p:nvSpPr>
          <p:cNvPr id="277518" name="文本框 277517"/>
          <p:cNvSpPr txBox="1"/>
          <p:nvPr/>
        </p:nvSpPr>
        <p:spPr>
          <a:xfrm>
            <a:off x="544513" y="1614488"/>
            <a:ext cx="3384550" cy="460375"/>
          </a:xfrm>
          <a:prstGeom prst="rect">
            <a:avLst/>
          </a:prstGeom>
          <a:noFill/>
          <a:ln w="9525">
            <a:noFill/>
          </a:ln>
        </p:spPr>
        <p:txBody>
          <a:bodyPr anchor="t">
            <a:spAutoFit/>
          </a:bodyPr>
          <a:p>
            <a:pPr>
              <a:spcBef>
                <a:spcPct val="50000"/>
              </a:spcBef>
            </a:pPr>
            <a:r>
              <a:rPr lang="en-US" altLang="zh-CN" sz="2400" b="1" dirty="0">
                <a:latin typeface="微软雅黑" panose="020B0503020204020204" charset="-122"/>
                <a:ea typeface="微软雅黑" panose="020B0503020204020204" charset="-122"/>
                <a:cs typeface="微软雅黑" panose="020B0503020204020204" charset="-122"/>
              </a:rPr>
              <a:t>1</a:t>
            </a:r>
            <a:r>
              <a:rPr lang="zh-CN" altLang="en-US" sz="2400" b="1" dirty="0">
                <a:latin typeface="微软雅黑" panose="020B0503020204020204" charset="-122"/>
                <a:ea typeface="微软雅黑" panose="020B0503020204020204" charset="-122"/>
                <a:cs typeface="微软雅黑" panose="020B0503020204020204" charset="-122"/>
              </a:rPr>
              <a:t>、广播电视</a:t>
            </a:r>
            <a:endParaRPr lang="zh-CN" altLang="en-US" sz="2400" b="1" dirty="0">
              <a:latin typeface="微软雅黑" panose="020B0503020204020204" charset="-122"/>
              <a:ea typeface="微软雅黑" panose="020B0503020204020204" charset="-122"/>
              <a:cs typeface="微软雅黑" panose="020B0503020204020204" charset="-122"/>
            </a:endParaRPr>
          </a:p>
        </p:txBody>
      </p:sp>
      <p:pic>
        <p:nvPicPr>
          <p:cNvPr id="277519" name="图片 277518" descr="天线2"/>
          <p:cNvPicPr>
            <a:picLocks noChangeAspect="1"/>
          </p:cNvPicPr>
          <p:nvPr/>
        </p:nvPicPr>
        <p:blipFill>
          <a:blip r:embed="rId8"/>
          <a:stretch>
            <a:fillRect/>
          </a:stretch>
        </p:blipFill>
        <p:spPr>
          <a:xfrm>
            <a:off x="634365" y="2182813"/>
            <a:ext cx="2592388" cy="3455987"/>
          </a:xfrm>
          <a:prstGeom prst="rect">
            <a:avLst/>
          </a:prstGeom>
          <a:noFill/>
          <a:ln w="9525">
            <a:noFill/>
          </a:ln>
        </p:spPr>
      </p:pic>
      <p:sp>
        <p:nvSpPr>
          <p:cNvPr id="15375" name="文本框 277519"/>
          <p:cNvSpPr txBox="1"/>
          <p:nvPr/>
        </p:nvSpPr>
        <p:spPr>
          <a:xfrm>
            <a:off x="544513" y="999808"/>
            <a:ext cx="3384550" cy="460375"/>
          </a:xfrm>
          <a:prstGeom prst="rect">
            <a:avLst/>
          </a:prstGeom>
          <a:noFill/>
          <a:ln w="9525">
            <a:noFill/>
          </a:ln>
        </p:spPr>
        <p:txBody>
          <a:bodyPr anchor="t">
            <a:spAutoFit/>
          </a:bodyPr>
          <a:p>
            <a:pPr>
              <a:spcBef>
                <a:spcPct val="50000"/>
              </a:spcBef>
            </a:pPr>
            <a:r>
              <a:rPr lang="zh-CN" altLang="en-US" sz="2400" b="1" dirty="0">
                <a:solidFill>
                  <a:schemeClr val="accent2"/>
                </a:solidFill>
                <a:latin typeface="微软雅黑" panose="020B0503020204020204" charset="-122"/>
                <a:ea typeface="微软雅黑" panose="020B0503020204020204" charset="-122"/>
              </a:rPr>
              <a:t>电磁波：</a:t>
            </a:r>
            <a:endParaRPr lang="zh-CN" altLang="en-US" sz="2400" b="1" dirty="0">
              <a:solidFill>
                <a:schemeClr val="accent2"/>
              </a:solidFill>
              <a:latin typeface="微软雅黑" panose="020B0503020204020204" charset="-122"/>
              <a:ea typeface="微软雅黑" panose="020B0503020204020204" charset="-122"/>
            </a:endParaRPr>
          </a:p>
        </p:txBody>
      </p:sp>
      <p:sp>
        <p:nvSpPr>
          <p:cNvPr id="15376" name="文本框 277520"/>
          <p:cNvSpPr txBox="1"/>
          <p:nvPr/>
        </p:nvSpPr>
        <p:spPr>
          <a:xfrm>
            <a:off x="1598930" y="325755"/>
            <a:ext cx="5986145" cy="521970"/>
          </a:xfrm>
          <a:prstGeom prst="rect">
            <a:avLst/>
          </a:prstGeom>
          <a:noFill/>
          <a:ln w="9525">
            <a:noFill/>
          </a:ln>
        </p:spPr>
        <p:txBody>
          <a:bodyPr wrap="square" anchor="t">
            <a:spAutoFit/>
          </a:bodyPr>
          <a:p>
            <a:pPr>
              <a:spcBef>
                <a:spcPct val="50000"/>
              </a:spcBef>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二、电磁场理论的广泛应用</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518"/>
                                        </p:tgtEl>
                                        <p:attrNameLst>
                                          <p:attrName>style.visibility</p:attrName>
                                        </p:attrNameLst>
                                      </p:cBhvr>
                                      <p:to>
                                        <p:strVal val="visible"/>
                                      </p:to>
                                    </p:set>
                                    <p:animEffect transition="in" filter="blinds(horizontal)">
                                      <p:cBhvr>
                                        <p:cTn id="7" dur="500"/>
                                        <p:tgtEl>
                                          <p:spTgt spid="2775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7506"/>
                                        </p:tgtEl>
                                        <p:attrNameLst>
                                          <p:attrName>style.visibility</p:attrName>
                                        </p:attrNameLst>
                                      </p:cBhvr>
                                      <p:to>
                                        <p:strVal val="visible"/>
                                      </p:to>
                                    </p:set>
                                    <p:animEffect transition="in" filter="blinds(horizontal)">
                                      <p:cBhvr>
                                        <p:cTn id="12" dur="500"/>
                                        <p:tgtEl>
                                          <p:spTgt spid="277506"/>
                                        </p:tgtEl>
                                      </p:cBhvr>
                                    </p:animEffect>
                                  </p:childTnLst>
                                </p:cTn>
                              </p:par>
                              <p:par>
                                <p:cTn id="13" presetID="3" presetClass="entr" presetSubtype="10" fill="hold" nodeType="withEffect">
                                  <p:stCondLst>
                                    <p:cond delay="0"/>
                                  </p:stCondLst>
                                  <p:childTnLst>
                                    <p:set>
                                      <p:cBhvr>
                                        <p:cTn id="14" dur="1" fill="hold">
                                          <p:stCondLst>
                                            <p:cond delay="0"/>
                                          </p:stCondLst>
                                        </p:cTn>
                                        <p:tgtEl>
                                          <p:spTgt spid="277509"/>
                                        </p:tgtEl>
                                        <p:attrNameLst>
                                          <p:attrName>style.visibility</p:attrName>
                                        </p:attrNameLst>
                                      </p:cBhvr>
                                      <p:to>
                                        <p:strVal val="visible"/>
                                      </p:to>
                                    </p:set>
                                    <p:animEffect transition="in" filter="blinds(horizontal)">
                                      <p:cBhvr>
                                        <p:cTn id="15" dur="500"/>
                                        <p:tgtEl>
                                          <p:spTgt spid="277509"/>
                                        </p:tgtEl>
                                      </p:cBhvr>
                                    </p:animEffect>
                                  </p:childTnLst>
                                </p:cTn>
                              </p:par>
                              <p:par>
                                <p:cTn id="16" presetID="3" presetClass="entr" presetSubtype="10" fill="hold" nodeType="withEffect">
                                  <p:stCondLst>
                                    <p:cond delay="0"/>
                                  </p:stCondLst>
                                  <p:childTnLst>
                                    <p:set>
                                      <p:cBhvr>
                                        <p:cTn id="17" dur="1" fill="hold">
                                          <p:stCondLst>
                                            <p:cond delay="0"/>
                                          </p:stCondLst>
                                        </p:cTn>
                                        <p:tgtEl>
                                          <p:spTgt spid="277510"/>
                                        </p:tgtEl>
                                        <p:attrNameLst>
                                          <p:attrName>style.visibility</p:attrName>
                                        </p:attrNameLst>
                                      </p:cBhvr>
                                      <p:to>
                                        <p:strVal val="visible"/>
                                      </p:to>
                                    </p:set>
                                    <p:animEffect transition="in" filter="blinds(horizontal)">
                                      <p:cBhvr>
                                        <p:cTn id="18" dur="500"/>
                                        <p:tgtEl>
                                          <p:spTgt spid="277510"/>
                                        </p:tgtEl>
                                      </p:cBhvr>
                                    </p:animEffect>
                                  </p:childTnLst>
                                </p:cTn>
                              </p:par>
                              <p:par>
                                <p:cTn id="19" presetID="3" presetClass="entr" presetSubtype="10" fill="hold" nodeType="withEffect">
                                  <p:stCondLst>
                                    <p:cond delay="0"/>
                                  </p:stCondLst>
                                  <p:childTnLst>
                                    <p:set>
                                      <p:cBhvr>
                                        <p:cTn id="20" dur="1" fill="hold">
                                          <p:stCondLst>
                                            <p:cond delay="0"/>
                                          </p:stCondLst>
                                        </p:cTn>
                                        <p:tgtEl>
                                          <p:spTgt spid="277519"/>
                                        </p:tgtEl>
                                        <p:attrNameLst>
                                          <p:attrName>style.visibility</p:attrName>
                                        </p:attrNameLst>
                                      </p:cBhvr>
                                      <p:to>
                                        <p:strVal val="visible"/>
                                      </p:to>
                                    </p:set>
                                    <p:animEffect transition="in" filter="blinds(horizontal)">
                                      <p:cBhvr>
                                        <p:cTn id="21" dur="500"/>
                                        <p:tgtEl>
                                          <p:spTgt spid="277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5" name="组合 278529"/>
          <p:cNvGrpSpPr/>
          <p:nvPr/>
        </p:nvGrpSpPr>
        <p:grpSpPr>
          <a:xfrm>
            <a:off x="6339205" y="2077720"/>
            <a:ext cx="2447925" cy="1940702"/>
            <a:chOff x="567" y="1616"/>
            <a:chExt cx="1270" cy="971"/>
          </a:xfrm>
        </p:grpSpPr>
        <p:pic>
          <p:nvPicPr>
            <p:cNvPr id="16386" name="图片 278530" descr="cdma1"/>
            <p:cNvPicPr>
              <a:picLocks noChangeAspect="1"/>
            </p:cNvPicPr>
            <p:nvPr/>
          </p:nvPicPr>
          <p:blipFill>
            <a:blip r:embed="rId1"/>
            <a:stretch>
              <a:fillRect/>
            </a:stretch>
          </p:blipFill>
          <p:spPr>
            <a:xfrm>
              <a:off x="567" y="1616"/>
              <a:ext cx="1224" cy="771"/>
            </a:xfrm>
            <a:prstGeom prst="rect">
              <a:avLst/>
            </a:prstGeom>
            <a:noFill/>
            <a:ln w="9525">
              <a:noFill/>
            </a:ln>
          </p:spPr>
        </p:pic>
        <p:sp>
          <p:nvSpPr>
            <p:cNvPr id="16387" name="文本框 278531"/>
            <p:cNvSpPr txBox="1"/>
            <p:nvPr/>
          </p:nvSpPr>
          <p:spPr>
            <a:xfrm>
              <a:off x="839" y="2387"/>
              <a:ext cx="998" cy="200"/>
            </a:xfrm>
            <a:prstGeom prst="rect">
              <a:avLst/>
            </a:prstGeom>
            <a:noFill/>
            <a:ln w="9525">
              <a:noFill/>
            </a:ln>
          </p:spPr>
          <p:txBody>
            <a:bodyPr anchor="t">
              <a:spAutoFit/>
            </a:bodyPr>
            <a:p>
              <a:pPr>
                <a:spcBef>
                  <a:spcPct val="50000"/>
                </a:spcBef>
              </a:pPr>
              <a:r>
                <a:rPr lang="zh-CN" altLang="en-US" sz="2000" b="1" dirty="0">
                  <a:latin typeface="微软雅黑" panose="020B0503020204020204" charset="-122"/>
                  <a:ea typeface="微软雅黑" panose="020B0503020204020204" charset="-122"/>
                </a:rPr>
                <a:t>移动通信</a:t>
              </a:r>
              <a:endParaRPr lang="zh-CN" altLang="en-US" sz="2000" b="1" dirty="0">
                <a:latin typeface="微软雅黑" panose="020B0503020204020204" charset="-122"/>
                <a:ea typeface="微软雅黑" panose="020B0503020204020204" charset="-122"/>
              </a:endParaRPr>
            </a:p>
          </p:txBody>
        </p:sp>
      </p:grpSp>
      <p:pic>
        <p:nvPicPr>
          <p:cNvPr id="278533" name="图片 278532" descr="003"/>
          <p:cNvPicPr>
            <a:picLocks noChangeAspect="1"/>
          </p:cNvPicPr>
          <p:nvPr/>
        </p:nvPicPr>
        <p:blipFill>
          <a:blip r:embed="rId2">
            <a:clrChange>
              <a:clrFrom>
                <a:srgbClr val="FFFFFF"/>
              </a:clrFrom>
              <a:clrTo>
                <a:srgbClr val="FFFFFF">
                  <a:alpha val="0"/>
                </a:srgbClr>
              </a:clrTo>
            </a:clrChange>
          </a:blip>
          <a:stretch>
            <a:fillRect/>
          </a:stretch>
        </p:blipFill>
        <p:spPr>
          <a:xfrm>
            <a:off x="4878388" y="3868738"/>
            <a:ext cx="1374775" cy="1660525"/>
          </a:xfrm>
          <a:prstGeom prst="rect">
            <a:avLst/>
          </a:prstGeom>
          <a:noFill/>
          <a:ln w="9525">
            <a:noFill/>
          </a:ln>
        </p:spPr>
      </p:pic>
      <p:graphicFrame>
        <p:nvGraphicFramePr>
          <p:cNvPr id="278534" name="对象 278533"/>
          <p:cNvGraphicFramePr/>
          <p:nvPr/>
        </p:nvGraphicFramePr>
        <p:xfrm>
          <a:off x="797878" y="3783648"/>
          <a:ext cx="1592262" cy="1697037"/>
        </p:xfrm>
        <a:graphic>
          <a:graphicData uri="http://schemas.openxmlformats.org/presentationml/2006/ole">
            <mc:AlternateContent xmlns:mc="http://schemas.openxmlformats.org/markup-compatibility/2006">
              <mc:Choice xmlns:v="urn:schemas-microsoft-com:vml" Requires="v">
                <p:oleObj spid="_x0000_s3077" name="" r:id="rId3" imgW="1577340" imgH="1678305" progId="CorelDRAW.Graphic.9">
                  <p:embed/>
                </p:oleObj>
              </mc:Choice>
              <mc:Fallback>
                <p:oleObj name="" r:id="rId3" imgW="1577340" imgH="1678305" progId="CorelDRAW.Graphic.9">
                  <p:embed/>
                  <p:pic>
                    <p:nvPicPr>
                      <p:cNvPr id="0" name="图片 3076"/>
                      <p:cNvPicPr/>
                      <p:nvPr/>
                    </p:nvPicPr>
                    <p:blipFill>
                      <a:blip r:embed="rId4"/>
                      <a:stretch>
                        <a:fillRect/>
                      </a:stretch>
                    </p:blipFill>
                    <p:spPr>
                      <a:xfrm>
                        <a:off x="797878" y="3783648"/>
                        <a:ext cx="1592262" cy="1697037"/>
                      </a:xfrm>
                      <a:prstGeom prst="rect">
                        <a:avLst/>
                      </a:prstGeom>
                      <a:noFill/>
                      <a:ln w="38100">
                        <a:noFill/>
                        <a:miter/>
                      </a:ln>
                    </p:spPr>
                  </p:pic>
                </p:oleObj>
              </mc:Fallback>
            </mc:AlternateContent>
          </a:graphicData>
        </a:graphic>
      </p:graphicFrame>
      <p:sp>
        <p:nvSpPr>
          <p:cNvPr id="16390" name="文本框 278534"/>
          <p:cNvSpPr txBox="1"/>
          <p:nvPr/>
        </p:nvSpPr>
        <p:spPr>
          <a:xfrm>
            <a:off x="468313" y="1181100"/>
            <a:ext cx="3384550" cy="460375"/>
          </a:xfrm>
          <a:prstGeom prst="rect">
            <a:avLst/>
          </a:prstGeom>
          <a:noFill/>
          <a:ln w="9525">
            <a:noFill/>
          </a:ln>
        </p:spPr>
        <p:txBody>
          <a:bodyPr anchor="t">
            <a:spAutoFit/>
          </a:bodyPr>
          <a:p>
            <a:pPr>
              <a:spcBef>
                <a:spcPct val="50000"/>
              </a:spcBef>
            </a:pPr>
            <a:r>
              <a:rPr lang="en-US" altLang="zh-CN" sz="2400" b="1" dirty="0">
                <a:latin typeface="微软雅黑" panose="020B0503020204020204" charset="-122"/>
                <a:ea typeface="微软雅黑" panose="020B0503020204020204" charset="-122"/>
                <a:cs typeface="微软雅黑" panose="020B0503020204020204" charset="-122"/>
              </a:rPr>
              <a:t>2</a:t>
            </a:r>
            <a:r>
              <a:rPr lang="zh-CN" altLang="en-US" sz="2400" b="1" dirty="0">
                <a:latin typeface="微软雅黑" panose="020B0503020204020204" charset="-122"/>
                <a:ea typeface="微软雅黑" panose="020B0503020204020204" charset="-122"/>
                <a:cs typeface="微软雅黑" panose="020B0503020204020204" charset="-122"/>
              </a:rPr>
              <a:t>、移动通信</a:t>
            </a:r>
            <a:endParaRPr lang="zh-CN" altLang="en-US" sz="2400" b="1">
              <a:latin typeface="微软雅黑" panose="020B0503020204020204" charset="-122"/>
              <a:ea typeface="微软雅黑" panose="020B0503020204020204" charset="-122"/>
              <a:cs typeface="微软雅黑" panose="020B0503020204020204" charset="-122"/>
            </a:endParaRPr>
          </a:p>
        </p:txBody>
      </p:sp>
      <p:pic>
        <p:nvPicPr>
          <p:cNvPr id="278536" name="图片 278535" descr="天线"/>
          <p:cNvPicPr>
            <a:picLocks noChangeAspect="1"/>
          </p:cNvPicPr>
          <p:nvPr/>
        </p:nvPicPr>
        <p:blipFill>
          <a:blip r:embed="rId5">
            <a:clrChange>
              <a:clrFrom>
                <a:srgbClr val="FFFFFF"/>
              </a:clrFrom>
              <a:clrTo>
                <a:srgbClr val="FFFFFF">
                  <a:alpha val="0"/>
                </a:srgbClr>
              </a:clrTo>
            </a:clrChange>
          </a:blip>
          <a:stretch>
            <a:fillRect/>
          </a:stretch>
        </p:blipFill>
        <p:spPr>
          <a:xfrm>
            <a:off x="2958465" y="1725613"/>
            <a:ext cx="990600" cy="1600200"/>
          </a:xfrm>
          <a:prstGeom prst="rect">
            <a:avLst/>
          </a:prstGeom>
          <a:noFill/>
          <a:ln w="9525">
            <a:noFill/>
          </a:ln>
        </p:spPr>
      </p:pic>
      <p:sp>
        <p:nvSpPr>
          <p:cNvPr id="278537" name="文本框 278536"/>
          <p:cNvSpPr txBox="1"/>
          <p:nvPr/>
        </p:nvSpPr>
        <p:spPr>
          <a:xfrm>
            <a:off x="3606165" y="2273300"/>
            <a:ext cx="1150938" cy="398780"/>
          </a:xfrm>
          <a:prstGeom prst="rect">
            <a:avLst/>
          </a:prstGeom>
          <a:noFill/>
          <a:ln w="9525">
            <a:noFill/>
          </a:ln>
        </p:spPr>
        <p:txBody>
          <a:bodyPr anchor="t">
            <a:spAutoFit/>
          </a:bodyPr>
          <a:p>
            <a:pPr>
              <a:spcBef>
                <a:spcPct val="50000"/>
              </a:spcBef>
            </a:pPr>
            <a:r>
              <a:rPr lang="zh-CN" altLang="en-US" sz="2000" b="1" dirty="0">
                <a:latin typeface="微软雅黑" panose="020B0503020204020204" charset="-122"/>
                <a:ea typeface="微软雅黑" panose="020B0503020204020204" charset="-122"/>
              </a:rPr>
              <a:t>基站</a:t>
            </a:r>
            <a:endParaRPr lang="zh-CN" altLang="en-US" sz="2000" b="1" dirty="0">
              <a:latin typeface="微软雅黑" panose="020B0503020204020204" charset="-122"/>
              <a:ea typeface="微软雅黑" panose="020B0503020204020204" charset="-122"/>
            </a:endParaRPr>
          </a:p>
        </p:txBody>
      </p:sp>
      <p:sp>
        <p:nvSpPr>
          <p:cNvPr id="278538" name="右箭头 278537"/>
          <p:cNvSpPr/>
          <p:nvPr/>
        </p:nvSpPr>
        <p:spPr>
          <a:xfrm rot="-1994567">
            <a:off x="1612265" y="3005773"/>
            <a:ext cx="1296988" cy="504825"/>
          </a:xfrm>
          <a:prstGeom prst="rightArrow">
            <a:avLst>
              <a:gd name="adj1" fmla="val 50000"/>
              <a:gd name="adj2" fmla="val 64217"/>
            </a:avLst>
          </a:prstGeom>
          <a:solidFill>
            <a:schemeClr val="accent1"/>
          </a:solidFill>
          <a:ln w="9525">
            <a:noFill/>
          </a:ln>
        </p:spPr>
        <p:txBody>
          <a:bodyPr anchor="t"/>
          <a:p>
            <a:pPr eaLnBrk="0" hangingPunct="0"/>
            <a:endParaRPr lang="zh-CN" altLang="en-US">
              <a:latin typeface="Arial" panose="020B0604020202020204" pitchFamily="34" charset="0"/>
              <a:ea typeface="楷体_GB2312" panose="02010609030101010101" pitchFamily="49" charset="-122"/>
            </a:endParaRPr>
          </a:p>
        </p:txBody>
      </p:sp>
      <p:sp>
        <p:nvSpPr>
          <p:cNvPr id="278539" name="右箭头 278538"/>
          <p:cNvSpPr/>
          <p:nvPr/>
        </p:nvSpPr>
        <p:spPr>
          <a:xfrm rot="2685326">
            <a:off x="4218940" y="3194050"/>
            <a:ext cx="1296988" cy="504825"/>
          </a:xfrm>
          <a:prstGeom prst="rightArrow">
            <a:avLst>
              <a:gd name="adj1" fmla="val 50000"/>
              <a:gd name="adj2" fmla="val 64217"/>
            </a:avLst>
          </a:prstGeom>
          <a:solidFill>
            <a:schemeClr val="accent1"/>
          </a:solidFill>
          <a:ln w="9525">
            <a:noFill/>
          </a:ln>
        </p:spPr>
        <p:txBody>
          <a:bodyPr anchor="t"/>
          <a:p>
            <a:pPr eaLnBrk="0" hangingPunct="0"/>
            <a:endParaRPr lang="zh-CN" altLang="en-US">
              <a:latin typeface="Arial" panose="020B0604020202020204" pitchFamily="34" charset="0"/>
              <a:ea typeface="楷体_GB2312" panose="02010609030101010101" pitchFamily="49" charset="-122"/>
            </a:endParaRPr>
          </a:p>
        </p:txBody>
      </p:sp>
      <p:sp>
        <p:nvSpPr>
          <p:cNvPr id="16395" name="文本框 278540"/>
          <p:cNvSpPr txBox="1"/>
          <p:nvPr/>
        </p:nvSpPr>
        <p:spPr>
          <a:xfrm>
            <a:off x="1293813" y="328613"/>
            <a:ext cx="7632700" cy="521970"/>
          </a:xfrm>
          <a:prstGeom prst="rect">
            <a:avLst/>
          </a:prstGeom>
          <a:noFill/>
          <a:ln w="9525">
            <a:noFill/>
          </a:ln>
        </p:spPr>
        <p:txBody>
          <a:bodyPr anchor="t">
            <a:spAutoFit/>
          </a:bodyPr>
          <a:p>
            <a:pPr>
              <a:spcBef>
                <a:spcPct val="50000"/>
              </a:spcBef>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二、电磁场理论的广泛应用</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78534"/>
                                        </p:tgtEl>
                                        <p:attrNameLst>
                                          <p:attrName>style.visibility</p:attrName>
                                        </p:attrNameLst>
                                      </p:cBhvr>
                                      <p:to>
                                        <p:strVal val="visible"/>
                                      </p:to>
                                    </p:set>
                                    <p:animEffect transition="in" filter="blinds(horizontal)">
                                      <p:cBhvr>
                                        <p:cTn id="7" dur="500"/>
                                        <p:tgtEl>
                                          <p:spTgt spid="278534"/>
                                        </p:tgtEl>
                                      </p:cBhvr>
                                    </p:animEffect>
                                  </p:childTnLst>
                                </p:cTn>
                              </p:par>
                              <p:par>
                                <p:cTn id="8" presetID="3" presetClass="entr" presetSubtype="10" fill="hold" nodeType="withEffect">
                                  <p:stCondLst>
                                    <p:cond delay="0"/>
                                  </p:stCondLst>
                                  <p:childTnLst>
                                    <p:set>
                                      <p:cBhvr>
                                        <p:cTn id="9" dur="1" fill="hold">
                                          <p:stCondLst>
                                            <p:cond delay="0"/>
                                          </p:stCondLst>
                                        </p:cTn>
                                        <p:tgtEl>
                                          <p:spTgt spid="278533"/>
                                        </p:tgtEl>
                                        <p:attrNameLst>
                                          <p:attrName>style.visibility</p:attrName>
                                        </p:attrNameLst>
                                      </p:cBhvr>
                                      <p:to>
                                        <p:strVal val="visible"/>
                                      </p:to>
                                    </p:set>
                                    <p:animEffect transition="in" filter="blinds(horizontal)">
                                      <p:cBhvr>
                                        <p:cTn id="10" dur="500"/>
                                        <p:tgtEl>
                                          <p:spTgt spid="27853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78538"/>
                                        </p:tgtEl>
                                        <p:attrNameLst>
                                          <p:attrName>style.visibility</p:attrName>
                                        </p:attrNameLst>
                                      </p:cBhvr>
                                      <p:to>
                                        <p:strVal val="visible"/>
                                      </p:to>
                                    </p:set>
                                    <p:animEffect transition="in" filter="blinds(horizontal)">
                                      <p:cBhvr>
                                        <p:cTn id="15" dur="500"/>
                                        <p:tgtEl>
                                          <p:spTgt spid="278538"/>
                                        </p:tgtEl>
                                      </p:cBhvr>
                                    </p:animEffect>
                                  </p:childTnLst>
                                </p:cTn>
                              </p:par>
                              <p:par>
                                <p:cTn id="16" presetID="3" presetClass="entr" presetSubtype="10" fill="hold" nodeType="withEffect">
                                  <p:stCondLst>
                                    <p:cond delay="0"/>
                                  </p:stCondLst>
                                  <p:childTnLst>
                                    <p:set>
                                      <p:cBhvr>
                                        <p:cTn id="17" dur="1" fill="hold">
                                          <p:stCondLst>
                                            <p:cond delay="0"/>
                                          </p:stCondLst>
                                        </p:cTn>
                                        <p:tgtEl>
                                          <p:spTgt spid="278536"/>
                                        </p:tgtEl>
                                        <p:attrNameLst>
                                          <p:attrName>style.visibility</p:attrName>
                                        </p:attrNameLst>
                                      </p:cBhvr>
                                      <p:to>
                                        <p:strVal val="visible"/>
                                      </p:to>
                                    </p:set>
                                    <p:animEffect transition="in" filter="blinds(horizontal)">
                                      <p:cBhvr>
                                        <p:cTn id="18" dur="500"/>
                                        <p:tgtEl>
                                          <p:spTgt spid="27853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78537"/>
                                        </p:tgtEl>
                                        <p:attrNameLst>
                                          <p:attrName>style.visibility</p:attrName>
                                        </p:attrNameLst>
                                      </p:cBhvr>
                                      <p:to>
                                        <p:strVal val="visible"/>
                                      </p:to>
                                    </p:set>
                                    <p:animEffect transition="in" filter="blinds(horizontal)">
                                      <p:cBhvr>
                                        <p:cTn id="21" dur="500"/>
                                        <p:tgtEl>
                                          <p:spTgt spid="278537"/>
                                        </p:tgtEl>
                                      </p:cBhvr>
                                    </p:animEffect>
                                  </p:childTnLst>
                                </p:cTn>
                              </p:par>
                              <p:par>
                                <p:cTn id="22" presetID="3" presetClass="entr" presetSubtype="10" fill="hold" nodeType="withEffect">
                                  <p:stCondLst>
                                    <p:cond delay="0"/>
                                  </p:stCondLst>
                                  <p:childTnLst>
                                    <p:set>
                                      <p:cBhvr>
                                        <p:cTn id="23" dur="1" fill="hold">
                                          <p:stCondLst>
                                            <p:cond delay="0"/>
                                          </p:stCondLst>
                                        </p:cTn>
                                        <p:tgtEl>
                                          <p:spTgt spid="278539"/>
                                        </p:tgtEl>
                                        <p:attrNameLst>
                                          <p:attrName>style.visibility</p:attrName>
                                        </p:attrNameLst>
                                      </p:cBhvr>
                                      <p:to>
                                        <p:strVal val="visible"/>
                                      </p:to>
                                    </p:set>
                                    <p:animEffect transition="in" filter="blinds(horizontal)">
                                      <p:cBhvr>
                                        <p:cTn id="24" dur="500"/>
                                        <p:tgtEl>
                                          <p:spTgt spid="278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框 279553"/>
          <p:cNvSpPr txBox="1"/>
          <p:nvPr/>
        </p:nvSpPr>
        <p:spPr>
          <a:xfrm>
            <a:off x="395288" y="1101725"/>
            <a:ext cx="4464050" cy="460375"/>
          </a:xfrm>
          <a:prstGeom prst="rect">
            <a:avLst/>
          </a:prstGeom>
          <a:noFill/>
          <a:ln w="9525">
            <a:noFill/>
          </a:ln>
        </p:spPr>
        <p:txBody>
          <a:bodyPr anchor="t">
            <a:spAutoFit/>
          </a:bodyPr>
          <a:p>
            <a:pPr>
              <a:spcBef>
                <a:spcPct val="50000"/>
              </a:spcBef>
            </a:pPr>
            <a:r>
              <a:rPr lang="en-US" altLang="zh-CN" sz="2400" b="1" dirty="0">
                <a:latin typeface="微软雅黑" panose="020B0503020204020204" charset="-122"/>
                <a:ea typeface="微软雅黑" panose="020B0503020204020204" charset="-122"/>
                <a:cs typeface="微软雅黑" panose="020B0503020204020204" charset="-122"/>
              </a:rPr>
              <a:t>3</a:t>
            </a:r>
            <a:r>
              <a:rPr lang="zh-CN" altLang="en-US" sz="2400" b="1" dirty="0">
                <a:latin typeface="微软雅黑" panose="020B0503020204020204" charset="-122"/>
                <a:ea typeface="微软雅黑" panose="020B0503020204020204" charset="-122"/>
                <a:cs typeface="微软雅黑" panose="020B0503020204020204" charset="-122"/>
              </a:rPr>
              <a:t>、卫星广播、电视、通信</a:t>
            </a:r>
            <a:endParaRPr lang="zh-CN" altLang="en-US" sz="2400" b="1" dirty="0">
              <a:latin typeface="微软雅黑" panose="020B0503020204020204" charset="-122"/>
              <a:ea typeface="微软雅黑" panose="020B0503020204020204" charset="-122"/>
              <a:cs typeface="微软雅黑" panose="020B0503020204020204" charset="-122"/>
            </a:endParaRPr>
          </a:p>
        </p:txBody>
      </p:sp>
      <p:pic>
        <p:nvPicPr>
          <p:cNvPr id="17410" name="图片 279554" descr="卫星"/>
          <p:cNvPicPr>
            <a:picLocks noChangeAspect="1"/>
          </p:cNvPicPr>
          <p:nvPr/>
        </p:nvPicPr>
        <p:blipFill>
          <a:blip r:embed="rId1">
            <a:clrChange>
              <a:clrFrom>
                <a:srgbClr val="FFFFFF"/>
              </a:clrFrom>
              <a:clrTo>
                <a:srgbClr val="FFFFFF">
                  <a:alpha val="0"/>
                </a:srgbClr>
              </a:clrTo>
            </a:clrChange>
            <a:lum bright="17999"/>
          </a:blip>
          <a:stretch>
            <a:fillRect/>
          </a:stretch>
        </p:blipFill>
        <p:spPr>
          <a:xfrm rot="501711">
            <a:off x="4495800" y="1197610"/>
            <a:ext cx="2122488" cy="1609725"/>
          </a:xfrm>
          <a:prstGeom prst="rect">
            <a:avLst/>
          </a:prstGeom>
          <a:noFill/>
          <a:ln w="9525">
            <a:noFill/>
          </a:ln>
        </p:spPr>
      </p:pic>
      <p:pic>
        <p:nvPicPr>
          <p:cNvPr id="17411" name="图片 279555" descr="楼顶接收器"/>
          <p:cNvPicPr>
            <a:picLocks noChangeAspect="1"/>
          </p:cNvPicPr>
          <p:nvPr/>
        </p:nvPicPr>
        <p:blipFill>
          <a:blip r:embed="rId2">
            <a:clrChange>
              <a:clrFrom>
                <a:srgbClr val="FFFFFF"/>
              </a:clrFrom>
              <a:clrTo>
                <a:srgbClr val="FFFFFF">
                  <a:alpha val="0"/>
                </a:srgbClr>
              </a:clrTo>
            </a:clrChange>
          </a:blip>
          <a:stretch>
            <a:fillRect/>
          </a:stretch>
        </p:blipFill>
        <p:spPr>
          <a:xfrm rot="1064118">
            <a:off x="506413" y="3836670"/>
            <a:ext cx="2519362" cy="2336800"/>
          </a:xfrm>
          <a:prstGeom prst="rect">
            <a:avLst/>
          </a:prstGeom>
          <a:noFill/>
          <a:ln w="9525">
            <a:noFill/>
          </a:ln>
        </p:spPr>
      </p:pic>
      <p:sp>
        <p:nvSpPr>
          <p:cNvPr id="17412" name="右箭头 279556"/>
          <p:cNvSpPr/>
          <p:nvPr/>
        </p:nvSpPr>
        <p:spPr>
          <a:xfrm rot="-2079960">
            <a:off x="2233613" y="2719070"/>
            <a:ext cx="2374900" cy="381000"/>
          </a:xfrm>
          <a:prstGeom prst="rightArrow">
            <a:avLst>
              <a:gd name="adj1" fmla="val 50000"/>
              <a:gd name="adj2" fmla="val 155804"/>
            </a:avLst>
          </a:prstGeom>
          <a:gradFill rotWithShape="0">
            <a:gsLst>
              <a:gs pos="0">
                <a:srgbClr val="00576F"/>
              </a:gs>
              <a:gs pos="50000">
                <a:srgbClr val="00BDF0"/>
              </a:gs>
              <a:gs pos="100000">
                <a:srgbClr val="00576F"/>
              </a:gs>
            </a:gsLst>
            <a:lin ang="2700000" scaled="1"/>
            <a:tileRect/>
          </a:gradFill>
          <a:ln w="9525"/>
          <a:scene3d>
            <a:camera prst="legacyObliqueTopRight">
              <a:rot lat="0" lon="0" rev="0"/>
            </a:camera>
            <a:lightRig rig="legacyFlat3" dir="b"/>
          </a:scene3d>
          <a:sp3d extrusionH="176200" prstMaterial="legacyMatte">
            <a:bevelT w="13500" h="13500" prst="angle"/>
            <a:bevelB w="13500" h="13500" prst="angle"/>
            <a:extrusionClr>
              <a:srgbClr val="00BDF0"/>
            </a:extrusionClr>
          </a:sp3d>
        </p:spPr>
        <p:txBody>
          <a:bodyPr anchor="t">
            <a:flatTx/>
          </a:bodyPr>
          <a:p>
            <a:pPr eaLnBrk="0" hangingPunct="0"/>
            <a:endParaRPr lang="zh-CN" altLang="en-US">
              <a:latin typeface="Arial" panose="020B0604020202020204" pitchFamily="34" charset="0"/>
              <a:ea typeface="楷体_GB2312" panose="02010609030101010101" pitchFamily="49" charset="-122"/>
            </a:endParaRPr>
          </a:p>
        </p:txBody>
      </p:sp>
      <p:sp>
        <p:nvSpPr>
          <p:cNvPr id="17413" name="右箭头 279557"/>
          <p:cNvSpPr/>
          <p:nvPr/>
        </p:nvSpPr>
        <p:spPr>
          <a:xfrm rot="8794246">
            <a:off x="2449513" y="3176270"/>
            <a:ext cx="2692400" cy="381000"/>
          </a:xfrm>
          <a:prstGeom prst="rightArrow">
            <a:avLst>
              <a:gd name="adj1" fmla="val 50000"/>
              <a:gd name="adj2" fmla="val 176633"/>
            </a:avLst>
          </a:prstGeom>
          <a:gradFill rotWithShape="0">
            <a:gsLst>
              <a:gs pos="0">
                <a:srgbClr val="00576F"/>
              </a:gs>
              <a:gs pos="50000">
                <a:srgbClr val="00BDF0"/>
              </a:gs>
              <a:gs pos="100000">
                <a:srgbClr val="00576F"/>
              </a:gs>
            </a:gsLst>
            <a:lin ang="2700000" scaled="1"/>
            <a:tileRect/>
          </a:gradFill>
          <a:ln w="9525"/>
          <a:scene3d>
            <a:camera prst="legacyObliqueTopRight">
              <a:rot lat="0" lon="0" rev="0"/>
            </a:camera>
            <a:lightRig rig="legacyFlat3" dir="b"/>
          </a:scene3d>
          <a:sp3d extrusionH="176200" prstMaterial="legacyMatte">
            <a:bevelT w="13500" h="13500" prst="angle"/>
            <a:bevelB w="13500" h="13500" prst="angle"/>
            <a:extrusionClr>
              <a:srgbClr val="00BDF0"/>
            </a:extrusionClr>
          </a:sp3d>
        </p:spPr>
        <p:txBody>
          <a:bodyPr anchor="t">
            <a:flatTx/>
          </a:bodyPr>
          <a:p>
            <a:pPr eaLnBrk="0" hangingPunct="0"/>
            <a:endParaRPr lang="zh-CN" altLang="en-US">
              <a:latin typeface="Arial" panose="020B0604020202020204" pitchFamily="34" charset="0"/>
              <a:ea typeface="楷体_GB2312" panose="02010609030101010101" pitchFamily="49" charset="-122"/>
            </a:endParaRPr>
          </a:p>
        </p:txBody>
      </p:sp>
      <p:pic>
        <p:nvPicPr>
          <p:cNvPr id="17414" name="图片 279558" descr="同步卫星通信"/>
          <p:cNvPicPr>
            <a:picLocks noChangeAspect="1"/>
          </p:cNvPicPr>
          <p:nvPr/>
        </p:nvPicPr>
        <p:blipFill>
          <a:blip r:embed="rId3"/>
          <a:stretch>
            <a:fillRect/>
          </a:stretch>
        </p:blipFill>
        <p:spPr>
          <a:xfrm>
            <a:off x="4238625" y="3333750"/>
            <a:ext cx="3262313" cy="1816100"/>
          </a:xfrm>
          <a:prstGeom prst="rect">
            <a:avLst/>
          </a:prstGeom>
          <a:noFill/>
          <a:ln w="9525">
            <a:noFill/>
          </a:ln>
        </p:spPr>
      </p:pic>
      <p:sp>
        <p:nvSpPr>
          <p:cNvPr id="17415" name="文本框 279559"/>
          <p:cNvSpPr txBox="1"/>
          <p:nvPr/>
        </p:nvSpPr>
        <p:spPr>
          <a:xfrm>
            <a:off x="1293813" y="328613"/>
            <a:ext cx="7632700" cy="521970"/>
          </a:xfrm>
          <a:prstGeom prst="rect">
            <a:avLst/>
          </a:prstGeom>
          <a:noFill/>
          <a:ln w="9525">
            <a:noFill/>
          </a:ln>
        </p:spPr>
        <p:txBody>
          <a:bodyPr anchor="t">
            <a:spAutoFit/>
          </a:bodyPr>
          <a:p>
            <a:pPr>
              <a:spcBef>
                <a:spcPct val="50000"/>
              </a:spcBef>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二、电磁场理论的广泛应用</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2220</Words>
  <Application>WPS 演示</Application>
  <PresentationFormat>全屏显示(4:3)</PresentationFormat>
  <Paragraphs>148</Paragraphs>
  <Slides>19</Slides>
  <Notes>100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19</vt:i4>
      </vt:variant>
    </vt:vector>
  </HeadingPairs>
  <TitlesOfParts>
    <vt:vector size="36" baseType="lpstr">
      <vt:lpstr>Arial</vt:lpstr>
      <vt:lpstr>宋体</vt:lpstr>
      <vt:lpstr>Wingdings</vt:lpstr>
      <vt:lpstr>Times New Roman</vt:lpstr>
      <vt:lpstr>微软雅黑</vt:lpstr>
      <vt:lpstr>楷体_GB2312</vt:lpstr>
      <vt:lpstr>华文细黑</vt:lpstr>
      <vt:lpstr>Arial Unicode MS</vt:lpstr>
      <vt:lpstr>等线 Light</vt:lpstr>
      <vt:lpstr>等线</vt:lpstr>
      <vt:lpstr>Calibri</vt:lpstr>
      <vt:lpstr>Office 主题​​</vt:lpstr>
      <vt:lpstr>CorelDraw.Graphic.7</vt:lpstr>
      <vt:lpstr>CorelDraw.Graphic.7</vt:lpstr>
      <vt:lpstr>CorelDraw.Graphic.7</vt:lpstr>
      <vt:lpstr>CorelDRAW.Graphic.9</vt:lpstr>
      <vt:lpstr>Paint.Picture</vt:lpstr>
      <vt:lpstr>绪 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与场有关的课程：电磁学、电磁场与电磁波、微波、天线、电波传播、电磁兼容技术……</vt:lpstr>
      <vt:lpstr>PowerPoint 演示文稿</vt:lpstr>
      <vt:lpstr>PowerPoint 演示文稿</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路遥</cp:lastModifiedBy>
  <cp:revision>514</cp:revision>
  <cp:lastPrinted>2113-01-01T00:00:00Z</cp:lastPrinted>
  <dcterms:created xsi:type="dcterms:W3CDTF">2113-01-01T00:00:00Z</dcterms:created>
  <dcterms:modified xsi:type="dcterms:W3CDTF">2020-07-01T01:23:07Z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2052-11.1.0.9740</vt:lpwstr>
  </property>
</Properties>
</file>