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257" r:id="rId4"/>
    <p:sldId id="308" r:id="rId5"/>
    <p:sldId id="258" r:id="rId6"/>
    <p:sldId id="259" r:id="rId7"/>
    <p:sldId id="260" r:id="rId8"/>
    <p:sldId id="261" r:id="rId9"/>
    <p:sldId id="262" r:id="rId10"/>
    <p:sldId id="263" r:id="rId11"/>
    <p:sldId id="272" r:id="rId12"/>
    <p:sldId id="273" r:id="rId13"/>
    <p:sldId id="274" r:id="rId14"/>
    <p:sldId id="275" r:id="rId15"/>
    <p:sldId id="276" r:id="rId16"/>
    <p:sldId id="277" r:id="rId17"/>
    <p:sldId id="271" r:id="rId18"/>
    <p:sldId id="319"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311" r:id="rId37"/>
    <p:sldId id="312" r:id="rId38"/>
    <p:sldId id="313" r:id="rId39"/>
    <p:sldId id="314" r:id="rId40"/>
    <p:sldId id="295" r:id="rId41"/>
    <p:sldId id="309" r:id="rId42"/>
    <p:sldId id="320" r:id="rId43"/>
    <p:sldId id="310" r:id="rId44"/>
    <p:sldId id="316" r:id="rId45"/>
    <p:sldId id="315" r:id="rId46"/>
    <p:sldId id="317" r:id="rId47"/>
    <p:sldId id="318" r:id="rId48"/>
    <p:sldId id="297" r:id="rId49"/>
    <p:sldId id="299" r:id="rId50"/>
    <p:sldId id="298" r:id="rId51"/>
    <p:sldId id="296" r:id="rId52"/>
    <p:sldId id="300" r:id="rId53"/>
    <p:sldId id="301" r:id="rId54"/>
    <p:sldId id="302" r:id="rId55"/>
    <p:sldId id="303" r:id="rId56"/>
    <p:sldId id="304" r:id="rId57"/>
    <p:sldId id="305" r:id="rId58"/>
    <p:sldId id="306" r:id="rId59"/>
    <p:sldId id="307"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6T04:51:43.562"/>
    </inkml:context>
    <inkml:brush xml:id="br0">
      <inkml:brushProperty name="width" value="0.05" units="cm"/>
      <inkml:brushProperty name="height" value="0.05" units="cm"/>
      <inkml:brushProperty name="color" value="#F6630D"/>
    </inkml:brush>
  </inkml:definitions>
  <inkml:trace contextRef="#ctx0" brushRef="#br0">1 26 24575,'1010'0'0,"-723"-12"0,-64 2 0,403 7-4,-380 3-1357,-220 0-5465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2CAD6-25CA-4A9C-81C6-53B96A1DAF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D85080-B0EE-4764-9F66-AC4436D10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F5AC06-A235-4AF8-9E7F-AF2ABB076B32}"/>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1BBBD763-90DF-46EA-A8FE-AA92639EFB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00A60-7E04-40DF-BE7E-003AADA90782}"/>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41586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D5840-C451-4415-B237-9E7CC5D3B4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17C361-7E42-4895-A8F1-5E78077523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47F839-EE7C-4EEB-B4B1-8EE16DB21B2E}"/>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F7552D17-F97D-45FD-BD43-07D644F0B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2AADA9-4C3D-4ED9-A52A-284F9F6EE10C}"/>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310874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DFA9D4-6389-4190-B30B-F3F82C59CB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80E9EE-2D06-4948-AAA2-3FA9440924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4E4FD-F331-43BE-BB95-32AD7BC95A91}"/>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EDD7CAEF-2AE7-426D-96EE-6E7522CF60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3A8D52-6D35-46E2-833E-685D324E9C37}"/>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93452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31F6A-648F-406B-8488-89F7325A93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4D6029-0F93-4456-8C1F-12D7EE55A34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B136A-2E38-48B4-B4E9-478DFD6933BC}"/>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D27D372E-F537-4E00-90E7-2E3E591B7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7CC432-397D-4D54-B1AF-2F3E80D478B0}"/>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22287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AB6C2-C6D0-4504-A261-5B99DBC4FB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CFBBA3-31A0-431C-AA4B-D45D4B28F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F11B7A-796B-4B05-95C5-8781A8119D99}"/>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EF9A4451-D20D-44F0-9B1A-D350EBF350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7A7FC5-3C11-43FE-838D-BBFE188B877B}"/>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75186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3ABB7-7431-4D20-B9A5-43BA3FBC9A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213BB9-8AA6-4969-B7B7-0B0E0A96D8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7BDF9B-0003-4BE9-9F04-E7BCD85C16A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92F311-74CB-4BDC-85A2-0B50F932010D}"/>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9E08AEFD-45D6-4359-AFC5-F3D78FEE4E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DAE999-9E4F-4521-993A-97A5C0DDE861}"/>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28702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BE056-10DD-4943-9FC9-3B2FF92B0D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3183EC-DF59-4EC6-BF42-47BAAC79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CB3A21-E92C-442C-897C-74C046EA3D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4CBE623-3706-4924-9173-74FFD6FA0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FC0A5A-9FC9-483E-B612-EA3812829D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34AF89D-2CF8-47E1-B6E3-4BBADAB03158}"/>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8" name="页脚占位符 7">
            <a:extLst>
              <a:ext uri="{FF2B5EF4-FFF2-40B4-BE49-F238E27FC236}">
                <a16:creationId xmlns:a16="http://schemas.microsoft.com/office/drawing/2014/main" id="{B489CEC8-7FAD-4963-BBB1-1A6911B4F6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D3569C-15F1-4060-9ABD-EE11F318C8D7}"/>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95735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7DD4F-F1D6-4C60-A560-B4EF1BFB49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B2E92A-0890-4819-A90C-031F32FA4A0E}"/>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6BD6F50E-8568-4552-AC4A-60FDDE22C4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647CAC-14A0-4CE0-AFEC-98CE3E837F06}"/>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92771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722265-80CA-4D9A-BC86-F412226130A1}"/>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3" name="页脚占位符 2">
            <a:extLst>
              <a:ext uri="{FF2B5EF4-FFF2-40B4-BE49-F238E27FC236}">
                <a16:creationId xmlns:a16="http://schemas.microsoft.com/office/drawing/2014/main" id="{5FD46C8F-6371-47E5-BA4D-F6D0A835FB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4C492E-A8BA-4C7B-B202-248BC672EC38}"/>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72595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7CD5B-AC50-4905-8FFB-452B9E9ACF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DF004-8179-4A15-B95F-D3D413AC8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454CE22-FE97-4A93-9C68-128A1013F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EA93AE-C7A7-459D-870D-6DDFF5468E8E}"/>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312B780-1310-4643-88ED-B0E78CC325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7B20C9-5862-47AA-88A2-9EAC87F60C65}"/>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419959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2189-4CDA-4D4F-A224-3EBA7A897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886DB9-E545-4020-9CF7-6BAA58E03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4E2B04-F136-44C7-8D78-41A286DCD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4D91DD-8354-4C9B-8CED-AF262E14ACE9}"/>
              </a:ext>
            </a:extLst>
          </p:cNvPr>
          <p:cNvSpPr>
            <a:spLocks noGrp="1"/>
          </p:cNvSpPr>
          <p:nvPr>
            <p:ph type="dt" sz="half" idx="10"/>
          </p:nvPr>
        </p:nvSpPr>
        <p:spPr/>
        <p:txBody>
          <a:bodyPr/>
          <a:lstStyle/>
          <a:p>
            <a:fld id="{5074C8B4-FD8A-41AF-803D-AFF2A1A3B136}"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3CCA9B8-0B4A-4234-9973-3287B39F3B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2553FC-7633-4DED-AF38-8E5A24BD00F8}"/>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09484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9B977F-957D-44D1-B092-8F88A4283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6EDBBF-4942-4F58-94D4-9FB0355F9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7F9D6B-18DD-4DF1-ACEF-13F5A8759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4C8B4-FD8A-41AF-803D-AFF2A1A3B136}"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A23E940B-3251-4AAE-9C29-0C3A65B17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0E7894-4FA3-48EC-81EA-BE6CDBC7E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04805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9"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3.w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4.wmf"/><Relationship Id="rId1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emf"/><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6.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49.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0.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51.wmf"/><Relationship Id="rId7" Type="http://schemas.openxmlformats.org/officeDocument/2006/relationships/image" Target="../media/image54.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5.wmf"/></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46.wmf"/><Relationship Id="rId7" Type="http://schemas.openxmlformats.org/officeDocument/2006/relationships/image" Target="../media/image60.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64.emf"/><Relationship Id="rId5" Type="http://schemas.openxmlformats.org/officeDocument/2006/relationships/image" Target="../media/image59.wmf"/><Relationship Id="rId10" Type="http://schemas.openxmlformats.org/officeDocument/2006/relationships/image" Target="../media/image63.png"/><Relationship Id="rId4" Type="http://schemas.openxmlformats.org/officeDocument/2006/relationships/oleObject" Target="../embeddings/oleObject46.bin"/><Relationship Id="rId9" Type="http://schemas.openxmlformats.org/officeDocument/2006/relationships/image" Target="../media/image62.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91.png"/><Relationship Id="rId3" Type="http://schemas.openxmlformats.org/officeDocument/2006/relationships/image" Target="../media/image65.wmf"/><Relationship Id="rId7" Type="http://schemas.openxmlformats.org/officeDocument/2006/relationships/image" Target="../media/image67.wmf"/><Relationship Id="rId12" Type="http://schemas.openxmlformats.org/officeDocument/2006/relationships/customXml" Target="../ink/ink1.xml"/><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8.wmf"/></Relationships>
</file>

<file path=ppt/slides/_rels/slide37.x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5" Type="http://schemas.openxmlformats.org/officeDocument/2006/relationships/image" Target="../media/image71.wmf"/><Relationship Id="rId4" Type="http://schemas.openxmlformats.org/officeDocument/2006/relationships/oleObject" Target="../embeddings/oleObject54.bin"/></Relationships>
</file>

<file path=ppt/slides/_rels/slide38.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oleObject" Target="../embeddings/oleObject57.bin"/><Relationship Id="rId1" Type="http://schemas.openxmlformats.org/officeDocument/2006/relationships/slideLayout" Target="../slideLayouts/slideLayout2.xml"/><Relationship Id="rId6" Type="http://schemas.openxmlformats.org/officeDocument/2006/relationships/oleObject" Target="../embeddings/oleObject59.bin"/><Relationship Id="rId5" Type="http://schemas.openxmlformats.org/officeDocument/2006/relationships/image" Target="../media/image75.wmf"/><Relationship Id="rId4" Type="http://schemas.openxmlformats.org/officeDocument/2006/relationships/oleObject" Target="../embeddings/oleObject58.bin"/><Relationship Id="rId9" Type="http://schemas.openxmlformats.org/officeDocument/2006/relationships/image" Target="../media/image7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61.bin"/><Relationship Id="rId1" Type="http://schemas.openxmlformats.org/officeDocument/2006/relationships/slideLayout" Target="../slideLayouts/slideLayout2.xml"/><Relationship Id="rId5" Type="http://schemas.openxmlformats.org/officeDocument/2006/relationships/image" Target="../media/image79.wmf"/><Relationship Id="rId4"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6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66.bin"/><Relationship Id="rId5" Type="http://schemas.openxmlformats.org/officeDocument/2006/relationships/image" Target="../media/image82.wmf"/><Relationship Id="rId4" Type="http://schemas.openxmlformats.org/officeDocument/2006/relationships/oleObject" Target="../embeddings/oleObject65.bin"/></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oleObject" Target="../embeddings/oleObject67.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68.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86.wmf"/><Relationship Id="rId7" Type="http://schemas.openxmlformats.org/officeDocument/2006/relationships/image" Target="../media/image88.wmf"/><Relationship Id="rId2" Type="http://schemas.openxmlformats.org/officeDocument/2006/relationships/oleObject" Target="../embeddings/oleObject69.bin"/><Relationship Id="rId1" Type="http://schemas.openxmlformats.org/officeDocument/2006/relationships/slideLayout" Target="../slideLayouts/slideLayout2.xml"/><Relationship Id="rId6" Type="http://schemas.openxmlformats.org/officeDocument/2006/relationships/oleObject" Target="../embeddings/oleObject71.bin"/><Relationship Id="rId5" Type="http://schemas.openxmlformats.org/officeDocument/2006/relationships/image" Target="../media/image87.wmf"/><Relationship Id="rId4" Type="http://schemas.openxmlformats.org/officeDocument/2006/relationships/oleObject" Target="../embeddings/oleObject70.bin"/><Relationship Id="rId9" Type="http://schemas.openxmlformats.org/officeDocument/2006/relationships/image" Target="../media/image8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2.wmf"/><Relationship Id="rId12" Type="http://schemas.openxmlformats.org/officeDocument/2006/relationships/oleObject" Target="../embeddings/oleObject78.bin"/><Relationship Id="rId2" Type="http://schemas.openxmlformats.org/officeDocument/2006/relationships/oleObject" Target="../embeddings/oleObject73.bin"/><Relationship Id="rId1" Type="http://schemas.openxmlformats.org/officeDocument/2006/relationships/slideLayout" Target="../slideLayouts/slideLayout2.xml"/><Relationship Id="rId6" Type="http://schemas.openxmlformats.org/officeDocument/2006/relationships/oleObject" Target="../embeddings/oleObject75.bin"/><Relationship Id="rId11" Type="http://schemas.openxmlformats.org/officeDocument/2006/relationships/image" Target="../media/image94.wmf"/><Relationship Id="rId5" Type="http://schemas.openxmlformats.org/officeDocument/2006/relationships/image" Target="../media/image91.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9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79.bin"/><Relationship Id="rId1" Type="http://schemas.openxmlformats.org/officeDocument/2006/relationships/slideLayout" Target="../slideLayouts/slideLayout2.xml"/><Relationship Id="rId6" Type="http://schemas.openxmlformats.org/officeDocument/2006/relationships/oleObject" Target="../embeddings/oleObject81.bin"/><Relationship Id="rId5" Type="http://schemas.openxmlformats.org/officeDocument/2006/relationships/image" Target="../media/image97.wmf"/><Relationship Id="rId4" Type="http://schemas.openxmlformats.org/officeDocument/2006/relationships/oleObject" Target="../embeddings/oleObject80.bin"/><Relationship Id="rId9" Type="http://schemas.openxmlformats.org/officeDocument/2006/relationships/image" Target="../media/image99.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100.wmf"/><Relationship Id="rId7" Type="http://schemas.openxmlformats.org/officeDocument/2006/relationships/image" Target="../media/image102.wmf"/><Relationship Id="rId2" Type="http://schemas.openxmlformats.org/officeDocument/2006/relationships/oleObject" Target="../embeddings/oleObject83.bin"/><Relationship Id="rId1" Type="http://schemas.openxmlformats.org/officeDocument/2006/relationships/slideLayout" Target="../slideLayouts/slideLayout2.xml"/><Relationship Id="rId6" Type="http://schemas.openxmlformats.org/officeDocument/2006/relationships/oleObject" Target="../embeddings/oleObject85.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103.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09.wmf"/><Relationship Id="rId18" Type="http://schemas.openxmlformats.org/officeDocument/2006/relationships/oleObject" Target="../embeddings/oleObject96.bin"/><Relationship Id="rId3" Type="http://schemas.openxmlformats.org/officeDocument/2006/relationships/image" Target="../media/image100.wmf"/><Relationship Id="rId7" Type="http://schemas.openxmlformats.org/officeDocument/2006/relationships/image" Target="../media/image106.wmf"/><Relationship Id="rId12" Type="http://schemas.openxmlformats.org/officeDocument/2006/relationships/oleObject" Target="../embeddings/oleObject93.bin"/><Relationship Id="rId17" Type="http://schemas.openxmlformats.org/officeDocument/2006/relationships/image" Target="../media/image111.wmf"/><Relationship Id="rId2" Type="http://schemas.openxmlformats.org/officeDocument/2006/relationships/oleObject" Target="../embeddings/oleObject88.bin"/><Relationship Id="rId16" Type="http://schemas.openxmlformats.org/officeDocument/2006/relationships/oleObject" Target="../embeddings/oleObject95.bin"/><Relationship Id="rId1" Type="http://schemas.openxmlformats.org/officeDocument/2006/relationships/slideLayout" Target="../slideLayouts/slideLayout2.xml"/><Relationship Id="rId6" Type="http://schemas.openxmlformats.org/officeDocument/2006/relationships/oleObject" Target="../embeddings/oleObject90.bin"/><Relationship Id="rId11" Type="http://schemas.openxmlformats.org/officeDocument/2006/relationships/image" Target="../media/image108.wmf"/><Relationship Id="rId5" Type="http://schemas.openxmlformats.org/officeDocument/2006/relationships/image" Target="../media/image105.wmf"/><Relationship Id="rId15" Type="http://schemas.openxmlformats.org/officeDocument/2006/relationships/image" Target="../media/image110.wmf"/><Relationship Id="rId10" Type="http://schemas.openxmlformats.org/officeDocument/2006/relationships/oleObject" Target="../embeddings/oleObject92.bin"/><Relationship Id="rId19" Type="http://schemas.openxmlformats.org/officeDocument/2006/relationships/image" Target="../media/image112.wmf"/><Relationship Id="rId4" Type="http://schemas.openxmlformats.org/officeDocument/2006/relationships/oleObject" Target="../embeddings/oleObject89.bin"/><Relationship Id="rId9" Type="http://schemas.openxmlformats.org/officeDocument/2006/relationships/image" Target="../media/image107.wmf"/><Relationship Id="rId14" Type="http://schemas.openxmlformats.org/officeDocument/2006/relationships/oleObject" Target="../embeddings/oleObject94.bin"/></Relationships>
</file>

<file path=ppt/slides/_rels/slide53.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oleObject" Target="../embeddings/oleObject96.bin"/><Relationship Id="rId1" Type="http://schemas.openxmlformats.org/officeDocument/2006/relationships/slideLayout" Target="../slideLayouts/slideLayout2.xml"/><Relationship Id="rId5" Type="http://schemas.openxmlformats.org/officeDocument/2006/relationships/image" Target="../media/image103.wmf"/><Relationship Id="rId4" Type="http://schemas.openxmlformats.org/officeDocument/2006/relationships/oleObject" Target="../embeddings/oleObject97.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image" Target="../media/image113.wmf"/><Relationship Id="rId7" Type="http://schemas.openxmlformats.org/officeDocument/2006/relationships/image" Target="../media/image115.wmf"/><Relationship Id="rId2" Type="http://schemas.openxmlformats.org/officeDocument/2006/relationships/oleObject" Target="../embeddings/oleObject98.bin"/><Relationship Id="rId1" Type="http://schemas.openxmlformats.org/officeDocument/2006/relationships/slideLayout" Target="../slideLayouts/slideLayout2.xml"/><Relationship Id="rId6" Type="http://schemas.openxmlformats.org/officeDocument/2006/relationships/oleObject" Target="../embeddings/oleObject100.bin"/><Relationship Id="rId5" Type="http://schemas.openxmlformats.org/officeDocument/2006/relationships/image" Target="../media/image114.wmf"/><Relationship Id="rId4" Type="http://schemas.openxmlformats.org/officeDocument/2006/relationships/oleObject" Target="../embeddings/oleObject99.bin"/><Relationship Id="rId9" Type="http://schemas.openxmlformats.org/officeDocument/2006/relationships/image" Target="../media/image116.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22.wmf"/><Relationship Id="rId18" Type="http://schemas.openxmlformats.org/officeDocument/2006/relationships/oleObject" Target="../embeddings/oleObject110.bin"/><Relationship Id="rId3" Type="http://schemas.openxmlformats.org/officeDocument/2006/relationships/image" Target="../media/image117.wmf"/><Relationship Id="rId21" Type="http://schemas.openxmlformats.org/officeDocument/2006/relationships/image" Target="../media/image126.wmf"/><Relationship Id="rId7" Type="http://schemas.openxmlformats.org/officeDocument/2006/relationships/image" Target="../media/image119.wmf"/><Relationship Id="rId12" Type="http://schemas.openxmlformats.org/officeDocument/2006/relationships/oleObject" Target="../embeddings/oleObject107.bin"/><Relationship Id="rId17" Type="http://schemas.openxmlformats.org/officeDocument/2006/relationships/image" Target="../media/image124.wmf"/><Relationship Id="rId2" Type="http://schemas.openxmlformats.org/officeDocument/2006/relationships/oleObject" Target="../embeddings/oleObject102.bin"/><Relationship Id="rId16" Type="http://schemas.openxmlformats.org/officeDocument/2006/relationships/oleObject" Target="../embeddings/oleObject109.bin"/><Relationship Id="rId20" Type="http://schemas.openxmlformats.org/officeDocument/2006/relationships/oleObject" Target="../embeddings/oleObject111.bin"/><Relationship Id="rId1" Type="http://schemas.openxmlformats.org/officeDocument/2006/relationships/slideLayout" Target="../slideLayouts/slideLayout2.xml"/><Relationship Id="rId6" Type="http://schemas.openxmlformats.org/officeDocument/2006/relationships/oleObject" Target="../embeddings/oleObject104.bin"/><Relationship Id="rId11" Type="http://schemas.openxmlformats.org/officeDocument/2006/relationships/image" Target="../media/image121.wmf"/><Relationship Id="rId5" Type="http://schemas.openxmlformats.org/officeDocument/2006/relationships/image" Target="../media/image118.wmf"/><Relationship Id="rId15" Type="http://schemas.openxmlformats.org/officeDocument/2006/relationships/image" Target="../media/image123.wmf"/><Relationship Id="rId10" Type="http://schemas.openxmlformats.org/officeDocument/2006/relationships/oleObject" Target="../embeddings/oleObject106.bin"/><Relationship Id="rId19" Type="http://schemas.openxmlformats.org/officeDocument/2006/relationships/image" Target="../media/image125.wmf"/><Relationship Id="rId4" Type="http://schemas.openxmlformats.org/officeDocument/2006/relationships/oleObject" Target="../embeddings/oleObject103.bin"/><Relationship Id="rId9" Type="http://schemas.openxmlformats.org/officeDocument/2006/relationships/image" Target="../media/image120.wmf"/><Relationship Id="rId14" Type="http://schemas.openxmlformats.org/officeDocument/2006/relationships/oleObject" Target="../embeddings/oleObject108.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29.wmf"/><Relationship Id="rId12" Type="http://schemas.openxmlformats.org/officeDocument/2006/relationships/oleObject" Target="../embeddings/oleObject117.bin"/><Relationship Id="rId2" Type="http://schemas.openxmlformats.org/officeDocument/2006/relationships/oleObject" Target="../embeddings/oleObject112.bin"/><Relationship Id="rId1" Type="http://schemas.openxmlformats.org/officeDocument/2006/relationships/slideLayout" Target="../slideLayouts/slideLayout2.xml"/><Relationship Id="rId6" Type="http://schemas.openxmlformats.org/officeDocument/2006/relationships/oleObject" Target="../embeddings/oleObject114.bin"/><Relationship Id="rId11" Type="http://schemas.openxmlformats.org/officeDocument/2006/relationships/image" Target="../media/image131.wmf"/><Relationship Id="rId5" Type="http://schemas.openxmlformats.org/officeDocument/2006/relationships/image" Target="../media/image128.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3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5.wmf"/><Relationship Id="rId5" Type="http://schemas.openxmlformats.org/officeDocument/2006/relationships/oleObject" Target="../embeddings/oleObject119.bin"/><Relationship Id="rId4" Type="http://schemas.openxmlformats.org/officeDocument/2006/relationships/image" Target="../media/image134.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40.wmf"/><Relationship Id="rId3" Type="http://schemas.openxmlformats.org/officeDocument/2006/relationships/image" Target="../media/image136.wmf"/><Relationship Id="rId7" Type="http://schemas.openxmlformats.org/officeDocument/2006/relationships/image" Target="../media/image138.wmf"/><Relationship Id="rId12" Type="http://schemas.openxmlformats.org/officeDocument/2006/relationships/oleObject" Target="../embeddings/oleObject125.bin"/><Relationship Id="rId2" Type="http://schemas.openxmlformats.org/officeDocument/2006/relationships/oleObject" Target="../embeddings/oleObject120.bin"/><Relationship Id="rId1" Type="http://schemas.openxmlformats.org/officeDocument/2006/relationships/slideLayout" Target="../slideLayouts/slideLayout2.xml"/><Relationship Id="rId6" Type="http://schemas.openxmlformats.org/officeDocument/2006/relationships/oleObject" Target="../embeddings/oleObject122.bin"/><Relationship Id="rId11" Type="http://schemas.openxmlformats.org/officeDocument/2006/relationships/image" Target="../media/image135.wmf"/><Relationship Id="rId5" Type="http://schemas.openxmlformats.org/officeDocument/2006/relationships/image" Target="../media/image137.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3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41.wmf"/><Relationship Id="rId7" Type="http://schemas.openxmlformats.org/officeDocument/2006/relationships/image" Target="../media/image143.w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5" Type="http://schemas.openxmlformats.org/officeDocument/2006/relationships/image" Target="../media/image142.wmf"/><Relationship Id="rId10" Type="http://schemas.openxmlformats.org/officeDocument/2006/relationships/image" Target="../media/image145.png"/><Relationship Id="rId4" Type="http://schemas.openxmlformats.org/officeDocument/2006/relationships/oleObject" Target="../embeddings/oleObject127.bin"/><Relationship Id="rId9" Type="http://schemas.openxmlformats.org/officeDocument/2006/relationships/image" Target="../media/image14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3AEE6-D8A5-434B-994D-2BF0A84441A4}"/>
              </a:ext>
            </a:extLst>
          </p:cNvPr>
          <p:cNvSpPr>
            <a:spLocks noGrp="1"/>
          </p:cNvSpPr>
          <p:nvPr>
            <p:ph type="ctrTitle"/>
          </p:nvPr>
        </p:nvSpPr>
        <p:spPr/>
        <p:txBody>
          <a:bodyPr/>
          <a:lstStyle/>
          <a:p>
            <a:r>
              <a:rPr lang="en-US" altLang="zh-CN">
                <a:latin typeface="宋体" panose="02010600030101010101" pitchFamily="2" charset="-122"/>
                <a:ea typeface="宋体" panose="02010600030101010101" pitchFamily="2" charset="-122"/>
              </a:rPr>
              <a:t>2023-2024 </a:t>
            </a:r>
            <a:r>
              <a:rPr lang="zh-CN" altLang="en-US" dirty="0">
                <a:latin typeface="宋体" panose="02010600030101010101" pitchFamily="2" charset="-122"/>
                <a:ea typeface="宋体" panose="02010600030101010101" pitchFamily="2" charset="-122"/>
              </a:rPr>
              <a:t>现代编码技术</a:t>
            </a:r>
          </a:p>
        </p:txBody>
      </p:sp>
      <p:sp>
        <p:nvSpPr>
          <p:cNvPr id="3" name="副标题 2">
            <a:extLst>
              <a:ext uri="{FF2B5EF4-FFF2-40B4-BE49-F238E27FC236}">
                <a16:creationId xmlns:a16="http://schemas.microsoft.com/office/drawing/2014/main" id="{45F2CD7D-949A-4E4D-8DC7-8A1124FFA426}"/>
              </a:ext>
            </a:extLst>
          </p:cNvPr>
          <p:cNvSpPr>
            <a:spLocks noGrp="1"/>
          </p:cNvSpPr>
          <p:nvPr>
            <p:ph type="subTitle" idx="1"/>
          </p:nvPr>
        </p:nvSpPr>
        <p:spPr/>
        <p:txBody>
          <a:bodyPr>
            <a:normAutofit/>
          </a:bodyPr>
          <a:lstStyle/>
          <a:p>
            <a:r>
              <a:rPr lang="zh-CN" altLang="en-US" sz="4000" dirty="0">
                <a:latin typeface="宋体" panose="02010600030101010101" pitchFamily="2" charset="-122"/>
                <a:ea typeface="宋体" panose="02010600030101010101" pitchFamily="2" charset="-122"/>
              </a:rPr>
              <a:t>总复习</a:t>
            </a:r>
          </a:p>
        </p:txBody>
      </p:sp>
      <p:sp>
        <p:nvSpPr>
          <p:cNvPr id="4" name="灯片编号占位符 3">
            <a:extLst>
              <a:ext uri="{FF2B5EF4-FFF2-40B4-BE49-F238E27FC236}">
                <a16:creationId xmlns:a16="http://schemas.microsoft.com/office/drawing/2014/main" id="{C5DC4E7D-BD73-4400-9482-533178F08E26}"/>
              </a:ext>
            </a:extLst>
          </p:cNvPr>
          <p:cNvSpPr txBox="1">
            <a:spLocks noChangeArrowheads="1"/>
          </p:cNvSpPr>
          <p:nvPr/>
        </p:nvSpPr>
        <p:spPr>
          <a:xfrm>
            <a:off x="11396221"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1</a:t>
            </a:fld>
            <a:endParaRPr kumimoji="0" lang="en-US" altLang="zh-CN" sz="1400">
              <a:solidFill>
                <a:schemeClr val="tx1"/>
              </a:solidFill>
            </a:endParaRPr>
          </a:p>
        </p:txBody>
      </p:sp>
    </p:spTree>
    <p:extLst>
      <p:ext uri="{BB962C8B-B14F-4D97-AF65-F5344CB8AC3E}">
        <p14:creationId xmlns:p14="http://schemas.microsoft.com/office/powerpoint/2010/main" val="5851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p:txBody>
          <a:bodyPr/>
          <a:lstStyle/>
          <a:p>
            <a:r>
              <a:rPr lang="zh-CN" altLang="en-US" dirty="0"/>
              <a:t>第二章  信源和熵</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p:txBody>
          <a:bodyPr/>
          <a:lstStyle/>
          <a:p>
            <a:r>
              <a:rPr lang="en-US" altLang="zh-CN" dirty="0"/>
              <a:t>1. </a:t>
            </a:r>
            <a:r>
              <a:rPr lang="zh-CN" altLang="en-US" dirty="0"/>
              <a:t>自信息、熵的概念及计算</a:t>
            </a:r>
            <a:endParaRPr lang="en-US" altLang="zh-CN" dirty="0"/>
          </a:p>
          <a:p>
            <a:r>
              <a:rPr lang="en-US" altLang="zh-CN" dirty="0"/>
              <a:t>2. </a:t>
            </a:r>
            <a:r>
              <a:rPr lang="zh-CN" altLang="en-US" dirty="0"/>
              <a:t>扩展信源及熵的概念及计算</a:t>
            </a:r>
            <a:endParaRPr lang="en-US" altLang="zh-CN" dirty="0"/>
          </a:p>
          <a:p>
            <a:r>
              <a:rPr lang="en-US" altLang="zh-CN" dirty="0"/>
              <a:t>3.</a:t>
            </a:r>
            <a:r>
              <a:rPr lang="zh-CN" altLang="en-US" dirty="0"/>
              <a:t> 条件熵及联合熵的概念及计算</a:t>
            </a:r>
            <a:endParaRPr lang="en-US" altLang="zh-CN"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10</a:t>
            </a:fld>
            <a:endParaRPr kumimoji="0" lang="en-US" altLang="zh-CN" sz="1400">
              <a:solidFill>
                <a:schemeClr val="tx1"/>
              </a:solidFill>
            </a:endParaRPr>
          </a:p>
        </p:txBody>
      </p:sp>
    </p:spTree>
    <p:extLst>
      <p:ext uri="{BB962C8B-B14F-4D97-AF65-F5344CB8AC3E}">
        <p14:creationId xmlns:p14="http://schemas.microsoft.com/office/powerpoint/2010/main" val="88161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26AEC-5A2E-4451-8B00-5ECE19B7DD41}"/>
              </a:ext>
            </a:extLst>
          </p:cNvPr>
          <p:cNvSpPr>
            <a:spLocks noGrp="1"/>
          </p:cNvSpPr>
          <p:nvPr>
            <p:ph type="title"/>
          </p:nvPr>
        </p:nvSpPr>
        <p:spPr>
          <a:xfrm>
            <a:off x="423421" y="1"/>
            <a:ext cx="10515600" cy="820132"/>
          </a:xfrm>
        </p:spPr>
        <p:txBody>
          <a:bodyPr/>
          <a:lstStyle/>
          <a:p>
            <a:r>
              <a:rPr lang="zh-CN" altLang="en-US" dirty="0"/>
              <a:t>自信息</a:t>
            </a:r>
          </a:p>
        </p:txBody>
      </p:sp>
      <p:sp>
        <p:nvSpPr>
          <p:cNvPr id="4" name="Rectangle 3">
            <a:extLst>
              <a:ext uri="{FF2B5EF4-FFF2-40B4-BE49-F238E27FC236}">
                <a16:creationId xmlns:a16="http://schemas.microsoft.com/office/drawing/2014/main" id="{343210DA-A6AF-4836-AEE8-8C343C41D1A0}"/>
              </a:ext>
            </a:extLst>
          </p:cNvPr>
          <p:cNvSpPr txBox="1">
            <a:spLocks noChangeArrowheads="1"/>
          </p:cNvSpPr>
          <p:nvPr/>
        </p:nvSpPr>
        <p:spPr>
          <a:xfrm>
            <a:off x="882192" y="820133"/>
            <a:ext cx="6477000" cy="53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设离散信源</a:t>
            </a:r>
            <a:r>
              <a:rPr lang="en-US" altLang="zh-CN">
                <a:latin typeface="Times New Roman" panose="02020603050405020304" pitchFamily="18" charset="0"/>
              </a:rPr>
              <a:t>X</a:t>
            </a:r>
            <a:r>
              <a:rPr lang="zh-CN" altLang="en-US" b="1"/>
              <a:t>的概率空间为：</a:t>
            </a:r>
          </a:p>
        </p:txBody>
      </p:sp>
      <p:graphicFrame>
        <p:nvGraphicFramePr>
          <p:cNvPr id="6" name="Object 6">
            <a:extLst>
              <a:ext uri="{FF2B5EF4-FFF2-40B4-BE49-F238E27FC236}">
                <a16:creationId xmlns:a16="http://schemas.microsoft.com/office/drawing/2014/main" id="{CA16DA53-59D0-40AD-A3C2-294D1A53E0FC}"/>
              </a:ext>
            </a:extLst>
          </p:cNvPr>
          <p:cNvGraphicFramePr>
            <a:graphicFrameLocks noChangeAspect="1"/>
          </p:cNvGraphicFramePr>
          <p:nvPr>
            <p:extLst>
              <p:ext uri="{D42A27DB-BD31-4B8C-83A1-F6EECF244321}">
                <p14:modId xmlns:p14="http://schemas.microsoft.com/office/powerpoint/2010/main" val="619050596"/>
              </p:ext>
            </p:extLst>
          </p:nvPr>
        </p:nvGraphicFramePr>
        <p:xfrm>
          <a:off x="583742" y="1429733"/>
          <a:ext cx="7134225" cy="1141413"/>
        </p:xfrm>
        <a:graphic>
          <a:graphicData uri="http://schemas.openxmlformats.org/presentationml/2006/ole">
            <mc:AlternateContent xmlns:mc="http://schemas.openxmlformats.org/markup-compatibility/2006">
              <mc:Choice xmlns:v="urn:schemas-microsoft-com:vml" Requires="v">
                <p:oleObj name="Equation" r:id="rId2" imgW="3022560" imgH="482400" progId="Equation.DSMT4">
                  <p:embed/>
                </p:oleObj>
              </mc:Choice>
              <mc:Fallback>
                <p:oleObj name="Equation" r:id="rId2" imgW="3022560" imgH="482400" progId="Equation.DSMT4">
                  <p:embed/>
                  <p:pic>
                    <p:nvPicPr>
                      <p:cNvPr id="8195" name="Object 6">
                        <a:extLst>
                          <a:ext uri="{FF2B5EF4-FFF2-40B4-BE49-F238E27FC236}">
                            <a16:creationId xmlns:a16="http://schemas.microsoft.com/office/drawing/2014/main" id="{55600615-1D4F-4536-B7E8-F9B447061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42" y="1429733"/>
                        <a:ext cx="713422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a:extLst>
              <a:ext uri="{FF2B5EF4-FFF2-40B4-BE49-F238E27FC236}">
                <a16:creationId xmlns:a16="http://schemas.microsoft.com/office/drawing/2014/main" id="{2417E3AD-EDE3-4C09-8840-58DD73F39573}"/>
              </a:ext>
            </a:extLst>
          </p:cNvPr>
          <p:cNvGraphicFramePr>
            <a:graphicFrameLocks noChangeAspect="1"/>
          </p:cNvGraphicFramePr>
          <p:nvPr>
            <p:extLst>
              <p:ext uri="{D42A27DB-BD31-4B8C-83A1-F6EECF244321}">
                <p14:modId xmlns:p14="http://schemas.microsoft.com/office/powerpoint/2010/main" val="2998799070"/>
              </p:ext>
            </p:extLst>
          </p:nvPr>
        </p:nvGraphicFramePr>
        <p:xfrm>
          <a:off x="7911642" y="1593246"/>
          <a:ext cx="1416050" cy="817562"/>
        </p:xfrm>
        <a:graphic>
          <a:graphicData uri="http://schemas.openxmlformats.org/presentationml/2006/ole">
            <mc:AlternateContent xmlns:mc="http://schemas.openxmlformats.org/markup-compatibility/2006">
              <mc:Choice xmlns:v="urn:schemas-microsoft-com:vml" Requires="v">
                <p:oleObj name="Equation" r:id="rId4" imgW="749160" imgH="431640" progId="Equation.DSMT4">
                  <p:embed/>
                </p:oleObj>
              </mc:Choice>
              <mc:Fallback>
                <p:oleObj name="Equation" r:id="rId4" imgW="749160" imgH="431640" progId="Equation.DSMT4">
                  <p:embed/>
                  <p:pic>
                    <p:nvPicPr>
                      <p:cNvPr id="8196" name="Object 7">
                        <a:extLst>
                          <a:ext uri="{FF2B5EF4-FFF2-40B4-BE49-F238E27FC236}">
                            <a16:creationId xmlns:a16="http://schemas.microsoft.com/office/drawing/2014/main" id="{C9D071AC-B32A-494B-8819-7C9C72AC43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1642" y="1593246"/>
                        <a:ext cx="1416050"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8">
            <a:extLst>
              <a:ext uri="{FF2B5EF4-FFF2-40B4-BE49-F238E27FC236}">
                <a16:creationId xmlns:a16="http://schemas.microsoft.com/office/drawing/2014/main" id="{49F48F24-E165-4376-9307-35480C98723C}"/>
              </a:ext>
            </a:extLst>
          </p:cNvPr>
          <p:cNvSpPr>
            <a:spLocks noChangeArrowheads="1"/>
          </p:cNvSpPr>
          <p:nvPr/>
        </p:nvSpPr>
        <p:spPr bwMode="auto">
          <a:xfrm>
            <a:off x="672642" y="2750533"/>
            <a:ext cx="10366146"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zh-CN" altLang="en-US" sz="2800" b="1" dirty="0">
                <a:latin typeface="Tahoma" panose="020B0604030504040204" pitchFamily="34" charset="0"/>
              </a:rPr>
              <a:t>称事件</a:t>
            </a:r>
            <a:r>
              <a:rPr lang="en-US" altLang="zh-CN" i="1" dirty="0"/>
              <a:t>a</a:t>
            </a:r>
            <a:r>
              <a:rPr lang="en-US" altLang="zh-CN" sz="2800" baseline="-25000" dirty="0"/>
              <a:t>i</a:t>
            </a:r>
            <a:r>
              <a:rPr lang="zh-CN" altLang="en-US" sz="2800" b="1" dirty="0">
                <a:latin typeface="Tahoma" panose="020B0604030504040204" pitchFamily="34" charset="0"/>
              </a:rPr>
              <a:t>发生所含有的信息量为 </a:t>
            </a:r>
            <a:r>
              <a:rPr lang="en-US" altLang="zh-CN" i="1" dirty="0"/>
              <a:t>a</a:t>
            </a:r>
            <a:r>
              <a:rPr lang="en-US" altLang="zh-CN" sz="2800" baseline="-25000" dirty="0"/>
              <a:t>i </a:t>
            </a:r>
            <a:r>
              <a:rPr lang="zh-CN" altLang="en-US" sz="2800" b="1" dirty="0">
                <a:latin typeface="Tahoma" panose="020B0604030504040204" pitchFamily="34" charset="0"/>
              </a:rPr>
              <a:t>的</a:t>
            </a:r>
            <a:r>
              <a:rPr lang="zh-CN" altLang="en-US" sz="2800" b="1" dirty="0">
                <a:solidFill>
                  <a:schemeClr val="hlink"/>
                </a:solidFill>
                <a:latin typeface="Tahoma" panose="020B0604030504040204" pitchFamily="34" charset="0"/>
              </a:rPr>
              <a:t>自信息量</a:t>
            </a:r>
            <a:r>
              <a:rPr lang="zh-CN" altLang="en-US" sz="2800" b="1" dirty="0">
                <a:latin typeface="Tahoma" panose="020B0604030504040204" pitchFamily="34" charset="0"/>
              </a:rPr>
              <a:t>。定义为：</a:t>
            </a:r>
          </a:p>
        </p:txBody>
      </p:sp>
      <p:graphicFrame>
        <p:nvGraphicFramePr>
          <p:cNvPr id="9" name="Object 3">
            <a:extLst>
              <a:ext uri="{FF2B5EF4-FFF2-40B4-BE49-F238E27FC236}">
                <a16:creationId xmlns:a16="http://schemas.microsoft.com/office/drawing/2014/main" id="{44D7073C-3606-4BE8-B544-143566108922}"/>
              </a:ext>
            </a:extLst>
          </p:cNvPr>
          <p:cNvGraphicFramePr>
            <a:graphicFrameLocks noChangeAspect="1"/>
          </p:cNvGraphicFramePr>
          <p:nvPr>
            <p:extLst>
              <p:ext uri="{D42A27DB-BD31-4B8C-83A1-F6EECF244321}">
                <p14:modId xmlns:p14="http://schemas.microsoft.com/office/powerpoint/2010/main" val="3870998126"/>
              </p:ext>
            </p:extLst>
          </p:nvPr>
        </p:nvGraphicFramePr>
        <p:xfrm>
          <a:off x="3207422" y="3262577"/>
          <a:ext cx="3573462" cy="862012"/>
        </p:xfrm>
        <a:graphic>
          <a:graphicData uri="http://schemas.openxmlformats.org/presentationml/2006/ole">
            <mc:AlternateContent xmlns:mc="http://schemas.openxmlformats.org/markup-compatibility/2006">
              <mc:Choice xmlns:v="urn:schemas-microsoft-com:vml" Requires="v">
                <p:oleObj name="Equation" r:id="rId6" imgW="1790640" imgH="431640" progId="Equation.DSMT4">
                  <p:embed/>
                </p:oleObj>
              </mc:Choice>
              <mc:Fallback>
                <p:oleObj name="Equation" r:id="rId6" imgW="1790640" imgH="431640" progId="Equation.DSMT4">
                  <p:embed/>
                  <p:pic>
                    <p:nvPicPr>
                      <p:cNvPr id="792579" name="Object 3">
                        <a:extLst>
                          <a:ext uri="{FF2B5EF4-FFF2-40B4-BE49-F238E27FC236}">
                            <a16:creationId xmlns:a16="http://schemas.microsoft.com/office/drawing/2014/main" id="{BCD237A7-B906-4749-9F4F-09A248568C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7422" y="3262577"/>
                        <a:ext cx="3573462"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a:extLst>
              <a:ext uri="{FF2B5EF4-FFF2-40B4-BE49-F238E27FC236}">
                <a16:creationId xmlns:a16="http://schemas.microsoft.com/office/drawing/2014/main" id="{CCF55564-AE67-46E8-A335-930910DBE751}"/>
              </a:ext>
            </a:extLst>
          </p:cNvPr>
          <p:cNvSpPr txBox="1">
            <a:spLocks noChangeArrowheads="1"/>
          </p:cNvSpPr>
          <p:nvPr/>
        </p:nvSpPr>
        <p:spPr bwMode="auto">
          <a:xfrm>
            <a:off x="790477" y="4278588"/>
            <a:ext cx="915951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t> I(</a:t>
            </a:r>
            <a:r>
              <a:rPr lang="en-US" altLang="zh-CN" i="1" dirty="0"/>
              <a:t>a</a:t>
            </a:r>
            <a:r>
              <a:rPr lang="en-US" altLang="zh-CN" sz="2800" baseline="-25000" dirty="0"/>
              <a:t>i</a:t>
            </a:r>
            <a:r>
              <a:rPr lang="en-US" altLang="zh-CN" sz="2800" dirty="0"/>
              <a:t>)</a:t>
            </a:r>
            <a:r>
              <a:rPr lang="zh-CN" altLang="en-US" sz="2800" b="1" dirty="0">
                <a:latin typeface="Tahoma" panose="020B0604030504040204" pitchFamily="34" charset="0"/>
              </a:rPr>
              <a:t>代表两种</a:t>
            </a:r>
            <a:r>
              <a:rPr lang="zh-CN" altLang="en-US" sz="2800" b="1" dirty="0">
                <a:solidFill>
                  <a:schemeClr val="folHlink"/>
                </a:solidFill>
                <a:latin typeface="Tahoma" panose="020B0604030504040204" pitchFamily="34" charset="0"/>
              </a:rPr>
              <a:t>含义</a:t>
            </a:r>
            <a:r>
              <a:rPr lang="zh-CN" altLang="en-US" sz="2800" b="1" dirty="0">
                <a:latin typeface="Tahoma" panose="020B0604030504040204" pitchFamily="34" charset="0"/>
              </a:rPr>
              <a:t>：</a:t>
            </a:r>
          </a:p>
          <a:p>
            <a:pPr lvl="1">
              <a:spcBef>
                <a:spcPct val="50000"/>
              </a:spcBef>
            </a:pPr>
            <a:r>
              <a:rPr lang="zh-CN" altLang="en-US" sz="2800" dirty="0">
                <a:solidFill>
                  <a:schemeClr val="hlink"/>
                </a:solidFill>
              </a:rPr>
              <a:t>（</a:t>
            </a:r>
            <a:r>
              <a:rPr lang="en-US" altLang="zh-CN" sz="2800" dirty="0">
                <a:solidFill>
                  <a:schemeClr val="hlink"/>
                </a:solidFill>
              </a:rPr>
              <a:t>1</a:t>
            </a:r>
            <a:r>
              <a:rPr lang="zh-CN" altLang="en-US" sz="2800" dirty="0">
                <a:solidFill>
                  <a:schemeClr val="hlink"/>
                </a:solidFill>
              </a:rPr>
              <a:t>）</a:t>
            </a:r>
            <a:r>
              <a:rPr lang="zh-CN" altLang="en-US" sz="2800" b="1" dirty="0">
                <a:solidFill>
                  <a:schemeClr val="hlink"/>
                </a:solidFill>
                <a:latin typeface="Tahoma" panose="020B0604030504040204" pitchFamily="34" charset="0"/>
              </a:rPr>
              <a:t>当事件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发生</a:t>
            </a:r>
            <a:r>
              <a:rPr lang="zh-CN" altLang="en-US" sz="2800" b="1" dirty="0">
                <a:solidFill>
                  <a:schemeClr val="hlink"/>
                </a:solidFill>
                <a:latin typeface="Tahoma" panose="020B0604030504040204" pitchFamily="34" charset="0"/>
              </a:rPr>
              <a:t>之</a:t>
            </a:r>
            <a:r>
              <a:rPr lang="zh-CN" altLang="zh-CN" sz="2800" b="1" dirty="0">
                <a:solidFill>
                  <a:schemeClr val="hlink"/>
                </a:solidFill>
                <a:latin typeface="Tahoma" panose="020B0604030504040204" pitchFamily="34" charset="0"/>
              </a:rPr>
              <a:t>前，表示事件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发生的不确定性</a:t>
            </a:r>
          </a:p>
          <a:p>
            <a:pPr lvl="1">
              <a:spcBef>
                <a:spcPct val="50000"/>
              </a:spcBef>
            </a:pPr>
            <a:r>
              <a:rPr lang="zh-CN" altLang="en-US" sz="2800" b="1" dirty="0">
                <a:solidFill>
                  <a:schemeClr val="hlink"/>
                </a:solidFill>
                <a:latin typeface="Tahoma" panose="020B0604030504040204" pitchFamily="34" charset="0"/>
              </a:rPr>
              <a:t>（</a:t>
            </a:r>
            <a:r>
              <a:rPr lang="en-US" altLang="zh-CN" sz="2800" dirty="0">
                <a:solidFill>
                  <a:schemeClr val="hlink"/>
                </a:solidFill>
              </a:rPr>
              <a:t>2</a:t>
            </a:r>
            <a:r>
              <a:rPr lang="zh-CN" altLang="en-US" sz="2800" b="1" dirty="0">
                <a:solidFill>
                  <a:schemeClr val="hlink"/>
                </a:solidFill>
                <a:latin typeface="Tahoma" panose="020B0604030504040204" pitchFamily="34" charset="0"/>
              </a:rPr>
              <a:t>）当事件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发生</a:t>
            </a:r>
            <a:r>
              <a:rPr lang="zh-CN" altLang="en-US" sz="2800" b="1" dirty="0">
                <a:solidFill>
                  <a:schemeClr val="hlink"/>
                </a:solidFill>
                <a:latin typeface="Tahoma" panose="020B0604030504040204" pitchFamily="34" charset="0"/>
              </a:rPr>
              <a:t>之</a:t>
            </a:r>
            <a:r>
              <a:rPr lang="zh-CN" altLang="zh-CN" sz="2800" b="1" dirty="0">
                <a:solidFill>
                  <a:schemeClr val="hlink"/>
                </a:solidFill>
                <a:latin typeface="Tahoma" panose="020B0604030504040204" pitchFamily="34" charset="0"/>
              </a:rPr>
              <a:t>后，表示事件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所提供的信息量</a:t>
            </a:r>
            <a:endParaRPr lang="zh-CN" altLang="en-US" sz="2800" b="1" dirty="0">
              <a:solidFill>
                <a:schemeClr val="hlink"/>
              </a:solidFill>
              <a:latin typeface="Tahoma" panose="020B0604030504040204" pitchFamily="34" charset="0"/>
            </a:endParaRPr>
          </a:p>
        </p:txBody>
      </p:sp>
      <p:sp>
        <p:nvSpPr>
          <p:cNvPr id="12" name="文本框 11">
            <a:extLst>
              <a:ext uri="{FF2B5EF4-FFF2-40B4-BE49-F238E27FC236}">
                <a16:creationId xmlns:a16="http://schemas.microsoft.com/office/drawing/2014/main" id="{0CF69261-B055-420D-BDA3-94452EE8B3CC}"/>
              </a:ext>
            </a:extLst>
          </p:cNvPr>
          <p:cNvSpPr txBox="1"/>
          <p:nvPr/>
        </p:nvSpPr>
        <p:spPr>
          <a:xfrm>
            <a:off x="6719758" y="3619193"/>
            <a:ext cx="5191812" cy="923330"/>
          </a:xfrm>
          <a:prstGeom prst="rect">
            <a:avLst/>
          </a:prstGeom>
          <a:noFill/>
        </p:spPr>
        <p:txBody>
          <a:bodyPr wrap="square">
            <a:spAutoFit/>
          </a:bodyPr>
          <a:lstStyle/>
          <a:p>
            <a:pPr lvl="1" eaLnBrk="1" hangingPunct="1"/>
            <a:r>
              <a:rPr lang="zh-CN" altLang="en-US" sz="1800" b="1" dirty="0"/>
              <a:t>底为</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2”</a:t>
            </a:r>
            <a:r>
              <a:rPr lang="zh-CN" altLang="en-US" sz="1800" b="1" dirty="0"/>
              <a:t>，则单位为“</a:t>
            </a:r>
            <a:r>
              <a:rPr lang="zh-CN" altLang="en-US" sz="1800" b="1" dirty="0">
                <a:solidFill>
                  <a:schemeClr val="hlink"/>
                </a:solidFill>
              </a:rPr>
              <a:t>比特</a:t>
            </a:r>
            <a:r>
              <a:rPr lang="zh-CN" altLang="en-US" sz="1800" dirty="0">
                <a:latin typeface="Times New Roman" panose="02020603050405020304" pitchFamily="18" charset="0"/>
              </a:rPr>
              <a:t>（</a:t>
            </a:r>
            <a:r>
              <a:rPr lang="en-US" altLang="zh-CN" sz="1800" dirty="0">
                <a:latin typeface="Times New Roman" panose="02020603050405020304" pitchFamily="18" charset="0"/>
              </a:rPr>
              <a:t>bit, binary unit</a:t>
            </a:r>
            <a:r>
              <a:rPr lang="zh-CN" altLang="en-US" sz="1800" dirty="0">
                <a:latin typeface="Times New Roman" panose="02020603050405020304" pitchFamily="18" charset="0"/>
              </a:rPr>
              <a:t>）</a:t>
            </a:r>
            <a:r>
              <a:rPr lang="zh-CN" altLang="en-US" sz="1800" b="1" dirty="0"/>
              <a:t>”；</a:t>
            </a:r>
          </a:p>
          <a:p>
            <a:pPr lvl="1" eaLnBrk="1" hangingPunct="1"/>
            <a:r>
              <a:rPr lang="zh-CN" altLang="en-US" sz="1800" b="1" dirty="0"/>
              <a:t>底为</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e”</a:t>
            </a:r>
            <a:r>
              <a:rPr lang="zh-CN" altLang="en-US" sz="1800" b="1" dirty="0"/>
              <a:t>，则单位为“</a:t>
            </a:r>
            <a:r>
              <a:rPr lang="zh-CN" altLang="en-US" sz="1800" b="1" dirty="0">
                <a:solidFill>
                  <a:schemeClr val="hlink"/>
                </a:solidFill>
              </a:rPr>
              <a:t>奈特</a:t>
            </a:r>
            <a:r>
              <a:rPr lang="zh-CN" altLang="en-US" sz="1800" b="1" dirty="0"/>
              <a:t>（</a:t>
            </a:r>
            <a:r>
              <a:rPr lang="en-US" altLang="zh-CN" sz="1800" dirty="0" err="1">
                <a:latin typeface="Times New Roman" panose="02020603050405020304" pitchFamily="18" charset="0"/>
              </a:rPr>
              <a:t>nat</a:t>
            </a:r>
            <a:r>
              <a:rPr lang="en-US" altLang="zh-CN" sz="1800" dirty="0">
                <a:latin typeface="Times New Roman" panose="02020603050405020304" pitchFamily="18" charset="0"/>
              </a:rPr>
              <a:t>, nature unit</a:t>
            </a:r>
            <a:r>
              <a:rPr lang="zh-CN" altLang="en-US" sz="1800" b="1" dirty="0"/>
              <a:t>）”；</a:t>
            </a:r>
          </a:p>
          <a:p>
            <a:pPr lvl="1" eaLnBrk="1" hangingPunct="1"/>
            <a:r>
              <a:rPr lang="zh-CN" altLang="en-US" sz="1800" b="1" dirty="0"/>
              <a:t>底为</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10”</a:t>
            </a:r>
            <a:r>
              <a:rPr lang="zh-CN" altLang="en-US" sz="1800" b="1" dirty="0"/>
              <a:t>，则单位为“</a:t>
            </a:r>
            <a:r>
              <a:rPr lang="zh-CN" altLang="en-US" sz="1800" b="1" dirty="0">
                <a:solidFill>
                  <a:schemeClr val="hlink"/>
                </a:solidFill>
              </a:rPr>
              <a:t>哈特</a:t>
            </a:r>
            <a:r>
              <a:rPr lang="zh-CN" altLang="en-US" sz="1800" dirty="0">
                <a:latin typeface="Times New Roman" panose="02020603050405020304" pitchFamily="18" charset="0"/>
              </a:rPr>
              <a:t>（</a:t>
            </a:r>
            <a:r>
              <a:rPr lang="en-US" altLang="zh-CN" sz="1800" dirty="0">
                <a:latin typeface="Times New Roman" panose="02020603050405020304" pitchFamily="18" charset="0"/>
              </a:rPr>
              <a:t>hat, Hartley</a:t>
            </a:r>
            <a:r>
              <a:rPr lang="zh-CN" altLang="en-US" sz="1800" dirty="0">
                <a:latin typeface="Times New Roman" panose="02020603050405020304" pitchFamily="18" charset="0"/>
              </a:rPr>
              <a:t>）</a:t>
            </a:r>
            <a:r>
              <a:rPr lang="zh-CN" altLang="en-US" sz="1800" b="1" dirty="0"/>
              <a:t>”；</a:t>
            </a:r>
          </a:p>
        </p:txBody>
      </p:sp>
    </p:spTree>
    <p:extLst>
      <p:ext uri="{BB962C8B-B14F-4D97-AF65-F5344CB8AC3E}">
        <p14:creationId xmlns:p14="http://schemas.microsoft.com/office/powerpoint/2010/main" val="51628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A2231-29B2-4274-A152-1A765C3E4A22}"/>
              </a:ext>
            </a:extLst>
          </p:cNvPr>
          <p:cNvSpPr>
            <a:spLocks noGrp="1"/>
          </p:cNvSpPr>
          <p:nvPr>
            <p:ph type="title"/>
          </p:nvPr>
        </p:nvSpPr>
        <p:spPr/>
        <p:txBody>
          <a:bodyPr/>
          <a:lstStyle/>
          <a:p>
            <a:r>
              <a:rPr lang="zh-CN" altLang="en-US" dirty="0"/>
              <a:t>信息熵</a:t>
            </a:r>
          </a:p>
        </p:txBody>
      </p:sp>
      <p:sp>
        <p:nvSpPr>
          <p:cNvPr id="5" name="文本框 4">
            <a:extLst>
              <a:ext uri="{FF2B5EF4-FFF2-40B4-BE49-F238E27FC236}">
                <a16:creationId xmlns:a16="http://schemas.microsoft.com/office/drawing/2014/main" id="{5787478F-9C5C-446A-80CF-5E59E2220D75}"/>
              </a:ext>
            </a:extLst>
          </p:cNvPr>
          <p:cNvSpPr txBox="1"/>
          <p:nvPr/>
        </p:nvSpPr>
        <p:spPr>
          <a:xfrm>
            <a:off x="838200" y="1675124"/>
            <a:ext cx="10225726" cy="520335"/>
          </a:xfrm>
          <a:prstGeom prst="rect">
            <a:avLst/>
          </a:prstGeom>
          <a:noFill/>
        </p:spPr>
        <p:txBody>
          <a:bodyPr wrap="square">
            <a:spAutoFit/>
          </a:bodyPr>
          <a:lstStyle/>
          <a:p>
            <a:pPr algn="just" eaLnBrk="1" hangingPunct="1">
              <a:lnSpc>
                <a:spcPct val="105000"/>
              </a:lnSpc>
              <a:defRPr/>
            </a:pPr>
            <a:r>
              <a:rPr lang="zh-CN" altLang="en-US" sz="2800" b="1" dirty="0">
                <a:solidFill>
                  <a:schemeClr val="hlink"/>
                </a:solidFill>
                <a:effectLst>
                  <a:outerShdw blurRad="38100" dist="38100" dir="2700000" algn="tl">
                    <a:srgbClr val="000000"/>
                  </a:outerShdw>
                </a:effectLst>
                <a:latin typeface="宋体" pitchFamily="2" charset="-122"/>
              </a:rPr>
              <a:t>定义</a:t>
            </a:r>
            <a:r>
              <a:rPr lang="zh-CN" altLang="en-US" sz="2800" b="1" dirty="0">
                <a:latin typeface="宋体" pitchFamily="2" charset="-122"/>
              </a:rPr>
              <a:t>自信息的数学期望</a:t>
            </a:r>
            <a:r>
              <a:rPr lang="en-US" altLang="zh-CN" sz="2800" b="1" dirty="0">
                <a:latin typeface="宋体" pitchFamily="2" charset="-122"/>
              </a:rPr>
              <a:t>----</a:t>
            </a:r>
            <a:r>
              <a:rPr lang="zh-CN" altLang="en-US" sz="2800" b="1" dirty="0">
                <a:solidFill>
                  <a:srgbClr val="993366"/>
                </a:solidFill>
                <a:latin typeface="宋体" pitchFamily="2" charset="-122"/>
              </a:rPr>
              <a:t>平均自信息量</a:t>
            </a:r>
            <a:r>
              <a:rPr lang="en-US" altLang="zh-CN" sz="2800" dirty="0" err="1">
                <a:latin typeface="宋体" pitchFamily="2" charset="-122"/>
              </a:rPr>
              <a:t>H</a:t>
            </a:r>
            <a:r>
              <a:rPr lang="en-US" altLang="zh-CN" sz="2800" i="1" baseline="-10000" dirty="0" err="1">
                <a:latin typeface="Times New Roman" pitchFamily="18" charset="0"/>
              </a:rPr>
              <a:t>r</a:t>
            </a:r>
            <a:r>
              <a:rPr lang="en-US" altLang="zh-CN" sz="2800" dirty="0">
                <a:latin typeface="宋体" pitchFamily="2" charset="-122"/>
              </a:rPr>
              <a:t>(X)</a:t>
            </a:r>
            <a:r>
              <a:rPr lang="zh-CN" altLang="en-US" sz="2800" b="1" dirty="0">
                <a:latin typeface="宋体" pitchFamily="2" charset="-122"/>
              </a:rPr>
              <a:t>，为</a:t>
            </a:r>
            <a:r>
              <a:rPr lang="zh-CN" altLang="en-US" sz="2800" b="1" dirty="0">
                <a:solidFill>
                  <a:schemeClr val="hlink"/>
                </a:solidFill>
                <a:latin typeface="宋体" pitchFamily="2" charset="-122"/>
              </a:rPr>
              <a:t>信息熵</a:t>
            </a:r>
            <a:r>
              <a:rPr lang="zh-CN" altLang="en-US" sz="2800" b="1" dirty="0">
                <a:latin typeface="宋体" pitchFamily="2" charset="-122"/>
              </a:rPr>
              <a:t>：</a:t>
            </a:r>
          </a:p>
        </p:txBody>
      </p:sp>
      <p:graphicFrame>
        <p:nvGraphicFramePr>
          <p:cNvPr id="6" name="Object 4">
            <a:extLst>
              <a:ext uri="{FF2B5EF4-FFF2-40B4-BE49-F238E27FC236}">
                <a16:creationId xmlns:a16="http://schemas.microsoft.com/office/drawing/2014/main" id="{6406A80E-FE62-475E-BBDC-FDE7BD3483AC}"/>
              </a:ext>
            </a:extLst>
          </p:cNvPr>
          <p:cNvGraphicFramePr>
            <a:graphicFrameLocks noChangeAspect="1"/>
          </p:cNvGraphicFramePr>
          <p:nvPr>
            <p:extLst>
              <p:ext uri="{D42A27DB-BD31-4B8C-83A1-F6EECF244321}">
                <p14:modId xmlns:p14="http://schemas.microsoft.com/office/powerpoint/2010/main" val="1822482987"/>
              </p:ext>
            </p:extLst>
          </p:nvPr>
        </p:nvGraphicFramePr>
        <p:xfrm>
          <a:off x="2903440" y="2810808"/>
          <a:ext cx="5297487" cy="887412"/>
        </p:xfrm>
        <a:graphic>
          <a:graphicData uri="http://schemas.openxmlformats.org/presentationml/2006/ole">
            <mc:AlternateContent xmlns:mc="http://schemas.openxmlformats.org/markup-compatibility/2006">
              <mc:Choice xmlns:v="urn:schemas-microsoft-com:vml" Requires="v">
                <p:oleObj name="公式" r:id="rId2" imgW="2882880" imgH="482400" progId="Equation.3">
                  <p:embed/>
                </p:oleObj>
              </mc:Choice>
              <mc:Fallback>
                <p:oleObj name="公式" r:id="rId2" imgW="2882880" imgH="482400" progId="Equation.3">
                  <p:embed/>
                  <p:pic>
                    <p:nvPicPr>
                      <p:cNvPr id="796676" name="Object 4">
                        <a:extLst>
                          <a:ext uri="{FF2B5EF4-FFF2-40B4-BE49-F238E27FC236}">
                            <a16:creationId xmlns:a16="http://schemas.microsoft.com/office/drawing/2014/main" id="{B0697808-835F-4817-B90C-F48D1D09D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440" y="2810808"/>
                        <a:ext cx="5297487" cy="8874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5B7B7608-2115-49FE-9A90-7C0A279E8184}"/>
              </a:ext>
            </a:extLst>
          </p:cNvPr>
          <p:cNvGraphicFramePr>
            <a:graphicFrameLocks noChangeAspect="1"/>
          </p:cNvGraphicFramePr>
          <p:nvPr>
            <p:extLst>
              <p:ext uri="{D42A27DB-BD31-4B8C-83A1-F6EECF244321}">
                <p14:modId xmlns:p14="http://schemas.microsoft.com/office/powerpoint/2010/main" val="69771882"/>
              </p:ext>
            </p:extLst>
          </p:nvPr>
        </p:nvGraphicFramePr>
        <p:xfrm>
          <a:off x="2295427" y="3961745"/>
          <a:ext cx="6372225" cy="887413"/>
        </p:xfrm>
        <a:graphic>
          <a:graphicData uri="http://schemas.openxmlformats.org/presentationml/2006/ole">
            <mc:AlternateContent xmlns:mc="http://schemas.openxmlformats.org/markup-compatibility/2006">
              <mc:Choice xmlns:v="urn:schemas-microsoft-com:vml" Requires="v">
                <p:oleObj name="公式" r:id="rId4" imgW="3466800" imgH="482400" progId="Equation.3">
                  <p:embed/>
                </p:oleObj>
              </mc:Choice>
              <mc:Fallback>
                <p:oleObj name="公式" r:id="rId4" imgW="3466800" imgH="482400" progId="Equation.3">
                  <p:embed/>
                  <p:pic>
                    <p:nvPicPr>
                      <p:cNvPr id="796677" name="Object 5">
                        <a:extLst>
                          <a:ext uri="{FF2B5EF4-FFF2-40B4-BE49-F238E27FC236}">
                            <a16:creationId xmlns:a16="http://schemas.microsoft.com/office/drawing/2014/main" id="{6FD07691-5DD9-451D-9116-68E3580EB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5427" y="3961745"/>
                        <a:ext cx="6372225"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483F1F87-5776-4E50-829B-A11148AFE371}"/>
              </a:ext>
            </a:extLst>
          </p:cNvPr>
          <p:cNvGraphicFramePr>
            <a:graphicFrameLocks noChangeAspect="1"/>
          </p:cNvGraphicFramePr>
          <p:nvPr>
            <p:extLst>
              <p:ext uri="{D42A27DB-BD31-4B8C-83A1-F6EECF244321}">
                <p14:modId xmlns:p14="http://schemas.microsoft.com/office/powerpoint/2010/main" val="882411384"/>
              </p:ext>
            </p:extLst>
          </p:nvPr>
        </p:nvGraphicFramePr>
        <p:xfrm>
          <a:off x="4124227" y="5187295"/>
          <a:ext cx="2520950" cy="396875"/>
        </p:xfrm>
        <a:graphic>
          <a:graphicData uri="http://schemas.openxmlformats.org/presentationml/2006/ole">
            <mc:AlternateContent xmlns:mc="http://schemas.openxmlformats.org/markup-compatibility/2006">
              <mc:Choice xmlns:v="urn:schemas-microsoft-com:vml" Requires="v">
                <p:oleObj name="公式" r:id="rId6" imgW="1371600" imgH="215640" progId="Equation.3">
                  <p:embed/>
                </p:oleObj>
              </mc:Choice>
              <mc:Fallback>
                <p:oleObj name="公式" r:id="rId6" imgW="1371600" imgH="215640" progId="Equation.3">
                  <p:embed/>
                  <p:pic>
                    <p:nvPicPr>
                      <p:cNvPr id="796678" name="Object 6">
                        <a:extLst>
                          <a:ext uri="{FF2B5EF4-FFF2-40B4-BE49-F238E27FC236}">
                            <a16:creationId xmlns:a16="http://schemas.microsoft.com/office/drawing/2014/main" id="{D663763F-7C0D-4967-A4F6-87AF80ED7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4227" y="5187295"/>
                        <a:ext cx="2520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689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A2231-29B2-4274-A152-1A765C3E4A22}"/>
              </a:ext>
            </a:extLst>
          </p:cNvPr>
          <p:cNvSpPr>
            <a:spLocks noGrp="1"/>
          </p:cNvSpPr>
          <p:nvPr>
            <p:ph type="title"/>
          </p:nvPr>
        </p:nvSpPr>
        <p:spPr>
          <a:xfrm>
            <a:off x="197177" y="66364"/>
            <a:ext cx="10515600" cy="980457"/>
          </a:xfrm>
        </p:spPr>
        <p:txBody>
          <a:bodyPr>
            <a:noAutofit/>
          </a:bodyPr>
          <a:lstStyle/>
          <a:p>
            <a:r>
              <a:rPr lang="zh-CN" altLang="en-US" dirty="0"/>
              <a:t>扩展信源熵</a:t>
            </a:r>
          </a:p>
        </p:txBody>
      </p:sp>
      <p:sp>
        <p:nvSpPr>
          <p:cNvPr id="9" name="灯片编号占位符 5">
            <a:extLst>
              <a:ext uri="{FF2B5EF4-FFF2-40B4-BE49-F238E27FC236}">
                <a16:creationId xmlns:a16="http://schemas.microsoft.com/office/drawing/2014/main" id="{023FFC3D-C2D1-478D-9B7A-DBB3FE4F8596}"/>
              </a:ext>
            </a:extLst>
          </p:cNvPr>
          <p:cNvSpPr>
            <a:spLocks noGrp="1"/>
          </p:cNvSpPr>
          <p:nvPr>
            <p:ph type="sldNum" sz="quarter" idx="12"/>
          </p:nvPr>
        </p:nvSpPr>
        <p:spPr>
          <a:xfrm>
            <a:off x="9657613" y="6310774"/>
            <a:ext cx="2362200" cy="457200"/>
          </a:xfrm>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81A96BF8-9B2B-4205-A675-508849DE80AE}" type="slidenum">
              <a:rPr kumimoji="0" lang="en-US" altLang="zh-CN" sz="1400">
                <a:latin typeface="Tahoma" panose="020B0604030504040204" pitchFamily="34" charset="0"/>
              </a:rPr>
              <a:pPr eaLnBrk="1" hangingPunct="1"/>
              <a:t>13</a:t>
            </a:fld>
            <a:endParaRPr kumimoji="0" lang="en-US" altLang="zh-CN" sz="1400">
              <a:latin typeface="Tahoma" panose="020B0604030504040204" pitchFamily="34" charset="0"/>
            </a:endParaRPr>
          </a:p>
        </p:txBody>
      </p:sp>
      <p:sp>
        <p:nvSpPr>
          <p:cNvPr id="10" name="Rectangle 2">
            <a:extLst>
              <a:ext uri="{FF2B5EF4-FFF2-40B4-BE49-F238E27FC236}">
                <a16:creationId xmlns:a16="http://schemas.microsoft.com/office/drawing/2014/main" id="{41613F83-CB84-4EB8-8E30-7EA7DEF979B0}"/>
              </a:ext>
            </a:extLst>
          </p:cNvPr>
          <p:cNvSpPr txBox="1">
            <a:spLocks noChangeArrowheads="1"/>
          </p:cNvSpPr>
          <p:nvPr/>
        </p:nvSpPr>
        <p:spPr>
          <a:xfrm>
            <a:off x="692575" y="879906"/>
            <a:ext cx="6135688" cy="533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黑体" panose="02010609060101010101" pitchFamily="49" charset="-122"/>
                <a:ea typeface="黑体" panose="02010609060101010101" pitchFamily="49" charset="-122"/>
              </a:rPr>
              <a:t>原单符号离散信源</a:t>
            </a:r>
            <a:r>
              <a:rPr lang="en-US" altLang="zh-CN" sz="2400" b="1" dirty="0">
                <a:latin typeface="黑体" panose="02010609060101010101" pitchFamily="49" charset="-122"/>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的数学模型：</a:t>
            </a:r>
          </a:p>
        </p:txBody>
      </p:sp>
      <p:sp>
        <p:nvSpPr>
          <p:cNvPr id="11" name="Rectangle 3">
            <a:extLst>
              <a:ext uri="{FF2B5EF4-FFF2-40B4-BE49-F238E27FC236}">
                <a16:creationId xmlns:a16="http://schemas.microsoft.com/office/drawing/2014/main" id="{78E51A5F-0EBC-4714-8C49-F50025CD40D8}"/>
              </a:ext>
            </a:extLst>
          </p:cNvPr>
          <p:cNvSpPr txBox="1">
            <a:spLocks noChangeArrowheads="1"/>
          </p:cNvSpPr>
          <p:nvPr/>
        </p:nvSpPr>
        <p:spPr>
          <a:xfrm>
            <a:off x="401326" y="2193283"/>
            <a:ext cx="11254818" cy="187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40000"/>
              </a:spcBef>
            </a:pPr>
            <a:r>
              <a:rPr lang="en-US" altLang="zh-CN" sz="2400" b="1" dirty="0"/>
              <a:t>N</a:t>
            </a:r>
            <a:r>
              <a:rPr lang="zh-CN" altLang="en-US" sz="2400" b="1" dirty="0"/>
              <a:t>次扩展信源与单符号离散信源</a:t>
            </a:r>
            <a:r>
              <a:rPr lang="zh-CN" altLang="en-US" sz="2400" b="1" dirty="0">
                <a:solidFill>
                  <a:schemeClr val="hlink"/>
                </a:solidFill>
              </a:rPr>
              <a:t>比较</a:t>
            </a:r>
            <a:r>
              <a:rPr lang="zh-CN" altLang="en-US" sz="2400" b="1" dirty="0"/>
              <a:t>：数学模型相同但输出不是单个符号，而是</a:t>
            </a:r>
            <a:r>
              <a:rPr lang="zh-CN" altLang="en-US" sz="2400" b="1" dirty="0">
                <a:solidFill>
                  <a:srgbClr val="6600CC"/>
                </a:solidFill>
              </a:rPr>
              <a:t>一串</a:t>
            </a:r>
            <a:r>
              <a:rPr lang="en-US" altLang="zh-CN" sz="2400" b="1" dirty="0"/>
              <a:t>N</a:t>
            </a:r>
            <a:r>
              <a:rPr lang="zh-CN" altLang="en-US" sz="2400" b="1" dirty="0"/>
              <a:t>个相互独立的</a:t>
            </a:r>
            <a:r>
              <a:rPr lang="zh-CN" altLang="en-US" sz="2400" b="1" dirty="0">
                <a:solidFill>
                  <a:srgbClr val="6600CC"/>
                </a:solidFill>
              </a:rPr>
              <a:t>符号序列</a:t>
            </a:r>
            <a:r>
              <a:rPr lang="zh-CN" altLang="en-US" sz="2400" b="1" dirty="0"/>
              <a:t>：</a:t>
            </a:r>
          </a:p>
          <a:p>
            <a:pPr>
              <a:spcBef>
                <a:spcPct val="40000"/>
              </a:spcBef>
              <a:buFont typeface="Wingdings" panose="05000000000000000000" pitchFamily="2" charset="2"/>
              <a:buNone/>
            </a:pPr>
            <a:r>
              <a:rPr lang="zh-CN" altLang="en-US" sz="2400" b="1" dirty="0"/>
              <a:t>	</a:t>
            </a:r>
            <a:r>
              <a:rPr lang="en-US" altLang="zh-CN" sz="2400" dirty="0"/>
              <a:t>X</a:t>
            </a:r>
            <a:r>
              <a:rPr lang="en-US" altLang="zh-CN" sz="2400" b="1" i="1" baseline="36000" dirty="0"/>
              <a:t>N</a:t>
            </a:r>
            <a:r>
              <a:rPr lang="zh-CN" altLang="en-US" sz="2400" b="1" dirty="0"/>
              <a:t>＝</a:t>
            </a:r>
            <a:r>
              <a:rPr lang="en-US" altLang="zh-CN" sz="2400" b="1" dirty="0"/>
              <a:t>(</a:t>
            </a:r>
            <a:r>
              <a:rPr lang="en-US" altLang="zh-CN" sz="2400" dirty="0"/>
              <a:t>X</a:t>
            </a:r>
            <a:r>
              <a:rPr lang="en-US" altLang="zh-CN" sz="2400" baseline="-12000" dirty="0"/>
              <a:t>1</a:t>
            </a:r>
            <a:r>
              <a:rPr lang="en-US" altLang="zh-CN" sz="2400" dirty="0"/>
              <a:t>,X</a:t>
            </a:r>
            <a:r>
              <a:rPr lang="en-US" altLang="zh-CN" sz="2400" baseline="-12000" dirty="0"/>
              <a:t>2</a:t>
            </a:r>
            <a:r>
              <a:rPr lang="en-US" altLang="zh-CN" sz="2400" dirty="0"/>
              <a:t>,</a:t>
            </a:r>
            <a:r>
              <a:rPr lang="en-US" altLang="zh-CN" sz="2400" dirty="0">
                <a:latin typeface="Times New Roman" panose="02020603050405020304" pitchFamily="18" charset="0"/>
              </a:rPr>
              <a:t>…</a:t>
            </a:r>
            <a:r>
              <a:rPr lang="en-US" altLang="zh-CN" sz="2400" dirty="0"/>
              <a:t>, X</a:t>
            </a:r>
            <a:r>
              <a:rPr lang="en-US" altLang="zh-CN" sz="2400" i="1" baseline="-12000" dirty="0"/>
              <a:t>N</a:t>
            </a:r>
            <a:r>
              <a:rPr lang="en-US" altLang="zh-CN" sz="2400" b="1" dirty="0"/>
              <a:t>) </a:t>
            </a:r>
            <a:r>
              <a:rPr lang="zh-CN" altLang="en-US" sz="2400" b="1" dirty="0"/>
              <a:t>，联合分布密度</a:t>
            </a:r>
            <a:r>
              <a:rPr lang="en-US" altLang="zh-CN" sz="2400" b="1" dirty="0"/>
              <a:t>p(</a:t>
            </a:r>
            <a:r>
              <a:rPr lang="en-US" altLang="zh-CN" sz="2400" dirty="0"/>
              <a:t>X</a:t>
            </a:r>
            <a:r>
              <a:rPr lang="en-US" altLang="zh-CN" sz="2400" b="1" i="1" baseline="36000" dirty="0"/>
              <a:t>N</a:t>
            </a:r>
            <a:r>
              <a:rPr lang="en-US" altLang="zh-CN" sz="2400" b="1" dirty="0"/>
              <a:t>)=p(</a:t>
            </a:r>
            <a:r>
              <a:rPr lang="en-US" altLang="zh-CN" sz="2400" dirty="0"/>
              <a:t>X</a:t>
            </a:r>
            <a:r>
              <a:rPr lang="en-US" altLang="zh-CN" sz="2400" baseline="-12000" dirty="0"/>
              <a:t>1</a:t>
            </a:r>
            <a:r>
              <a:rPr lang="en-US" altLang="zh-CN" sz="2400" dirty="0"/>
              <a:t>X</a:t>
            </a:r>
            <a:r>
              <a:rPr lang="en-US" altLang="zh-CN" sz="2400" baseline="-12000" dirty="0"/>
              <a:t>2</a:t>
            </a:r>
            <a:r>
              <a:rPr lang="en-US" altLang="zh-CN" sz="2400" dirty="0">
                <a:latin typeface="Times New Roman" panose="02020603050405020304" pitchFamily="18" charset="0"/>
              </a:rPr>
              <a:t>…</a:t>
            </a:r>
            <a:r>
              <a:rPr lang="en-US" altLang="zh-CN" sz="2400" dirty="0"/>
              <a:t>X</a:t>
            </a:r>
            <a:r>
              <a:rPr lang="en-US" altLang="zh-CN" sz="2400" i="1" baseline="-12000" dirty="0"/>
              <a:t>N</a:t>
            </a:r>
            <a:r>
              <a:rPr lang="en-US" altLang="zh-CN" sz="2400" b="1" dirty="0"/>
              <a:t>)</a:t>
            </a:r>
            <a:endParaRPr lang="en-US" altLang="zh-CN" sz="2400" b="1" i="1" baseline="-12000" dirty="0"/>
          </a:p>
          <a:p>
            <a:pPr>
              <a:spcBef>
                <a:spcPct val="40000"/>
              </a:spcBef>
            </a:pPr>
            <a:r>
              <a:rPr lang="zh-CN" altLang="en-US" sz="2400" b="1" dirty="0">
                <a:solidFill>
                  <a:schemeClr val="tx2"/>
                </a:solidFill>
              </a:rPr>
              <a:t>信源 </a:t>
            </a:r>
            <a:r>
              <a:rPr lang="en-US" altLang="zh-CN" sz="2400" b="1" dirty="0">
                <a:solidFill>
                  <a:schemeClr val="tx2"/>
                </a:solidFill>
              </a:rPr>
              <a:t>X </a:t>
            </a:r>
            <a:r>
              <a:rPr lang="zh-CN" altLang="en-US" sz="2400" b="1" dirty="0">
                <a:solidFill>
                  <a:schemeClr val="tx2"/>
                </a:solidFill>
              </a:rPr>
              <a:t>的</a:t>
            </a:r>
            <a:r>
              <a:rPr lang="en-US" altLang="zh-CN" sz="2400" b="1" dirty="0">
                <a:solidFill>
                  <a:schemeClr val="tx2"/>
                </a:solidFill>
              </a:rPr>
              <a:t>N</a:t>
            </a:r>
            <a:r>
              <a:rPr lang="zh-CN" altLang="en-US" sz="2400" b="1" dirty="0">
                <a:solidFill>
                  <a:schemeClr val="tx2"/>
                </a:solidFill>
              </a:rPr>
              <a:t>次扩展信源的数学模型：</a:t>
            </a:r>
          </a:p>
        </p:txBody>
      </p:sp>
      <p:graphicFrame>
        <p:nvGraphicFramePr>
          <p:cNvPr id="12" name="Object 4">
            <a:extLst>
              <a:ext uri="{FF2B5EF4-FFF2-40B4-BE49-F238E27FC236}">
                <a16:creationId xmlns:a16="http://schemas.microsoft.com/office/drawing/2014/main" id="{EAFA02CE-0F7D-4206-BE50-A2985852A343}"/>
              </a:ext>
            </a:extLst>
          </p:cNvPr>
          <p:cNvGraphicFramePr>
            <a:graphicFrameLocks noChangeAspect="1"/>
          </p:cNvGraphicFramePr>
          <p:nvPr>
            <p:extLst>
              <p:ext uri="{D42A27DB-BD31-4B8C-83A1-F6EECF244321}">
                <p14:modId xmlns:p14="http://schemas.microsoft.com/office/powerpoint/2010/main" val="1160238836"/>
              </p:ext>
            </p:extLst>
          </p:nvPr>
        </p:nvGraphicFramePr>
        <p:xfrm>
          <a:off x="3507361" y="1307252"/>
          <a:ext cx="4769374" cy="927305"/>
        </p:xfrm>
        <a:graphic>
          <a:graphicData uri="http://schemas.openxmlformats.org/presentationml/2006/ole">
            <mc:AlternateContent xmlns:mc="http://schemas.openxmlformats.org/markup-compatibility/2006">
              <mc:Choice xmlns:v="urn:schemas-microsoft-com:vml" Requires="v">
                <p:oleObj name="公式" r:id="rId2" imgW="2412720" imgH="482400" progId="Equation.3">
                  <p:embed/>
                </p:oleObj>
              </mc:Choice>
              <mc:Fallback>
                <p:oleObj name="公式" r:id="rId2" imgW="2412720" imgH="482400" progId="Equation.3">
                  <p:embed/>
                  <p:pic>
                    <p:nvPicPr>
                      <p:cNvPr id="25602" name="Object 4">
                        <a:extLst>
                          <a:ext uri="{FF2B5EF4-FFF2-40B4-BE49-F238E27FC236}">
                            <a16:creationId xmlns:a16="http://schemas.microsoft.com/office/drawing/2014/main" id="{EE923A19-7238-42B5-AA83-7E7EC26B6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361" y="1307252"/>
                        <a:ext cx="4769374" cy="927305"/>
                      </a:xfrm>
                      <a:prstGeom prst="rect">
                        <a:avLst/>
                      </a:prstGeom>
                      <a:noFill/>
                      <a:ln>
                        <a:noFill/>
                      </a:ln>
                      <a:effectLst/>
                    </p:spPr>
                  </p:pic>
                </p:oleObj>
              </mc:Fallback>
            </mc:AlternateContent>
          </a:graphicData>
        </a:graphic>
      </p:graphicFrame>
      <p:graphicFrame>
        <p:nvGraphicFramePr>
          <p:cNvPr id="13" name="Object 5">
            <a:extLst>
              <a:ext uri="{FF2B5EF4-FFF2-40B4-BE49-F238E27FC236}">
                <a16:creationId xmlns:a16="http://schemas.microsoft.com/office/drawing/2014/main" id="{13180A10-A922-455F-BA3D-767B4BF150D5}"/>
              </a:ext>
            </a:extLst>
          </p:cNvPr>
          <p:cNvGraphicFramePr>
            <a:graphicFrameLocks noChangeAspect="1"/>
          </p:cNvGraphicFramePr>
          <p:nvPr>
            <p:extLst>
              <p:ext uri="{D42A27DB-BD31-4B8C-83A1-F6EECF244321}">
                <p14:modId xmlns:p14="http://schemas.microsoft.com/office/powerpoint/2010/main" val="575804359"/>
              </p:ext>
            </p:extLst>
          </p:nvPr>
        </p:nvGraphicFramePr>
        <p:xfrm>
          <a:off x="1886868" y="3837841"/>
          <a:ext cx="7502230" cy="1092891"/>
        </p:xfrm>
        <a:graphic>
          <a:graphicData uri="http://schemas.openxmlformats.org/presentationml/2006/ole">
            <mc:AlternateContent xmlns:mc="http://schemas.openxmlformats.org/markup-compatibility/2006">
              <mc:Choice xmlns:v="urn:schemas-microsoft-com:vml" Requires="v">
                <p:oleObj name="Equation" r:id="rId4" imgW="3733560" imgH="558720" progId="Equation.DSMT4">
                  <p:embed/>
                </p:oleObj>
              </mc:Choice>
              <mc:Fallback>
                <p:oleObj name="Equation" r:id="rId4" imgW="3733560" imgH="558720" progId="Equation.DSMT4">
                  <p:embed/>
                  <p:pic>
                    <p:nvPicPr>
                      <p:cNvPr id="849925" name="Object 5">
                        <a:extLst>
                          <a:ext uri="{FF2B5EF4-FFF2-40B4-BE49-F238E27FC236}">
                            <a16:creationId xmlns:a16="http://schemas.microsoft.com/office/drawing/2014/main" id="{02B2D722-A3B7-40C8-882F-1AA799720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6868" y="3837841"/>
                        <a:ext cx="7502230" cy="1092891"/>
                      </a:xfrm>
                      <a:prstGeom prst="rect">
                        <a:avLst/>
                      </a:prstGeom>
                      <a:noFill/>
                      <a:ln>
                        <a:noFill/>
                      </a:ln>
                      <a:effectLst/>
                    </p:spPr>
                  </p:pic>
                </p:oleObj>
              </mc:Fallback>
            </mc:AlternateContent>
          </a:graphicData>
        </a:graphic>
      </p:graphicFrame>
      <p:graphicFrame>
        <p:nvGraphicFramePr>
          <p:cNvPr id="14" name="Object 6">
            <a:extLst>
              <a:ext uri="{FF2B5EF4-FFF2-40B4-BE49-F238E27FC236}">
                <a16:creationId xmlns:a16="http://schemas.microsoft.com/office/drawing/2014/main" id="{5095D81A-1240-47A9-8849-99E6504EE2F5}"/>
              </a:ext>
            </a:extLst>
          </p:cNvPr>
          <p:cNvGraphicFramePr>
            <a:graphicFrameLocks noChangeAspect="1"/>
          </p:cNvGraphicFramePr>
          <p:nvPr>
            <p:extLst>
              <p:ext uri="{D42A27DB-BD31-4B8C-83A1-F6EECF244321}">
                <p14:modId xmlns:p14="http://schemas.microsoft.com/office/powerpoint/2010/main" val="1093896275"/>
              </p:ext>
            </p:extLst>
          </p:nvPr>
        </p:nvGraphicFramePr>
        <p:xfrm>
          <a:off x="1455147" y="5253490"/>
          <a:ext cx="5014913" cy="895350"/>
        </p:xfrm>
        <a:graphic>
          <a:graphicData uri="http://schemas.openxmlformats.org/presentationml/2006/ole">
            <mc:AlternateContent xmlns:mc="http://schemas.openxmlformats.org/markup-compatibility/2006">
              <mc:Choice xmlns:v="urn:schemas-microsoft-com:vml" Requires="v">
                <p:oleObj name="Equation" r:id="rId6" imgW="2349360" imgH="431640" progId="Equation.DSMT4">
                  <p:embed/>
                </p:oleObj>
              </mc:Choice>
              <mc:Fallback>
                <p:oleObj name="Equation" r:id="rId6" imgW="2349360" imgH="431640" progId="Equation.DSMT4">
                  <p:embed/>
                  <p:pic>
                    <p:nvPicPr>
                      <p:cNvPr id="849926" name="Object 6">
                        <a:extLst>
                          <a:ext uri="{FF2B5EF4-FFF2-40B4-BE49-F238E27FC236}">
                            <a16:creationId xmlns:a16="http://schemas.microsoft.com/office/drawing/2014/main" id="{9E907A81-A279-483C-BE23-A6F5CF70BD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147" y="5253490"/>
                        <a:ext cx="501491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7">
            <a:extLst>
              <a:ext uri="{FF2B5EF4-FFF2-40B4-BE49-F238E27FC236}">
                <a16:creationId xmlns:a16="http://schemas.microsoft.com/office/drawing/2014/main" id="{634AED61-4E4E-47DF-93BA-AE44FBE72205}"/>
              </a:ext>
            </a:extLst>
          </p:cNvPr>
          <p:cNvGraphicFramePr>
            <a:graphicFrameLocks noChangeAspect="1"/>
          </p:cNvGraphicFramePr>
          <p:nvPr>
            <p:extLst>
              <p:ext uri="{D42A27DB-BD31-4B8C-83A1-F6EECF244321}">
                <p14:modId xmlns:p14="http://schemas.microsoft.com/office/powerpoint/2010/main" val="3834901391"/>
              </p:ext>
            </p:extLst>
          </p:nvPr>
        </p:nvGraphicFramePr>
        <p:xfrm>
          <a:off x="7092360" y="5212215"/>
          <a:ext cx="1652587" cy="947738"/>
        </p:xfrm>
        <a:graphic>
          <a:graphicData uri="http://schemas.openxmlformats.org/presentationml/2006/ole">
            <mc:AlternateContent xmlns:mc="http://schemas.openxmlformats.org/markup-compatibility/2006">
              <mc:Choice xmlns:v="urn:schemas-microsoft-com:vml" Requires="v">
                <p:oleObj name="Equation" r:id="rId8" imgW="774360" imgH="457200" progId="Equation.DSMT4">
                  <p:embed/>
                </p:oleObj>
              </mc:Choice>
              <mc:Fallback>
                <p:oleObj name="Equation" r:id="rId8" imgW="774360" imgH="457200" progId="Equation.DSMT4">
                  <p:embed/>
                  <p:pic>
                    <p:nvPicPr>
                      <p:cNvPr id="849927" name="Object 7">
                        <a:extLst>
                          <a:ext uri="{FF2B5EF4-FFF2-40B4-BE49-F238E27FC236}">
                            <a16:creationId xmlns:a16="http://schemas.microsoft.com/office/drawing/2014/main" id="{86D30357-D81D-4C31-BE57-824BF8C13D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360" y="5212215"/>
                        <a:ext cx="1652587"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8">
            <a:extLst>
              <a:ext uri="{FF2B5EF4-FFF2-40B4-BE49-F238E27FC236}">
                <a16:creationId xmlns:a16="http://schemas.microsoft.com/office/drawing/2014/main" id="{4B4E26E7-B2F8-4B33-B565-42EFE452C3AA}"/>
              </a:ext>
            </a:extLst>
          </p:cNvPr>
          <p:cNvSpPr txBox="1">
            <a:spLocks noChangeArrowheads="1"/>
          </p:cNvSpPr>
          <p:nvPr/>
        </p:nvSpPr>
        <p:spPr bwMode="auto">
          <a:xfrm>
            <a:off x="558048" y="4909296"/>
            <a:ext cx="5334000" cy="457200"/>
          </a:xfrm>
          <a:prstGeom prst="rect">
            <a:avLst/>
          </a:prstGeom>
          <a:noFill/>
          <a:ln w="19050">
            <a:noFill/>
            <a:miter lim="800000"/>
            <a:headEnd/>
            <a:tailEnd/>
          </a:ln>
          <a:effectLst/>
        </p:spPr>
        <p:txBody>
          <a:bodyPr>
            <a:spAutoFit/>
          </a:bodyPr>
          <a:lstStyle/>
          <a:p>
            <a:pPr eaLnBrk="0" hangingPunct="0">
              <a:spcBef>
                <a:spcPct val="50000"/>
              </a:spcBef>
              <a:defRPr/>
            </a:pPr>
            <a:r>
              <a:rPr lang="zh-CN" altLang="en-US" sz="2400" b="1" dirty="0">
                <a:effectLst>
                  <a:outerShdw blurRad="38100" dist="38100" dir="2700000" algn="tl">
                    <a:srgbClr val="FFFFFF"/>
                  </a:outerShdw>
                </a:effectLst>
                <a:latin typeface="Tahoma" pitchFamily="34" charset="0"/>
              </a:rPr>
              <a:t>假设是无记忆的</a:t>
            </a:r>
            <a:r>
              <a:rPr lang="en-US" altLang="zh-CN" sz="2400" b="1" dirty="0">
                <a:effectLst>
                  <a:outerShdw blurRad="38100" dist="38100" dir="2700000" algn="tl">
                    <a:srgbClr val="FFFFFF"/>
                  </a:outerShdw>
                </a:effectLst>
                <a:latin typeface="Tahoma" pitchFamily="34" charset="0"/>
              </a:rPr>
              <a:t>(</a:t>
            </a:r>
            <a:r>
              <a:rPr lang="zh-CN" altLang="en-US" sz="2400" b="1" dirty="0">
                <a:effectLst>
                  <a:outerShdw blurRad="38100" dist="38100" dir="2700000" algn="tl">
                    <a:srgbClr val="FFFFFF"/>
                  </a:outerShdw>
                </a:effectLst>
                <a:latin typeface="Tahoma" pitchFamily="34" charset="0"/>
              </a:rPr>
              <a:t>彼此统计独立</a:t>
            </a:r>
            <a:r>
              <a:rPr lang="en-US" altLang="zh-CN" sz="2400" b="1" dirty="0">
                <a:effectLst>
                  <a:outerShdw blurRad="38100" dist="38100" dir="2700000" algn="tl">
                    <a:srgbClr val="FFFFFF"/>
                  </a:outerShdw>
                </a:effectLst>
                <a:latin typeface="Tahoma" pitchFamily="34" charset="0"/>
              </a:rPr>
              <a:t>)</a:t>
            </a:r>
            <a:r>
              <a:rPr lang="zh-CN" altLang="en-US" sz="2400" b="1" dirty="0">
                <a:effectLst>
                  <a:outerShdw blurRad="38100" dist="38100" dir="2700000" algn="tl">
                    <a:srgbClr val="FFFFFF"/>
                  </a:outerShdw>
                </a:effectLst>
                <a:latin typeface="Tahoma" pitchFamily="34" charset="0"/>
              </a:rPr>
              <a:t>则：</a:t>
            </a:r>
            <a:r>
              <a:rPr lang="zh-CN" altLang="en-US" sz="2400" dirty="0">
                <a:effectLst>
                  <a:outerShdw blurRad="38100" dist="38100" dir="2700000" algn="tl">
                    <a:srgbClr val="FFFFFF"/>
                  </a:outerShdw>
                </a:effectLst>
                <a:latin typeface="Tahoma" pitchFamily="34" charset="0"/>
              </a:rPr>
              <a:t> </a:t>
            </a:r>
          </a:p>
        </p:txBody>
      </p:sp>
      <p:sp>
        <p:nvSpPr>
          <p:cNvPr id="17" name="文本框 16">
            <a:extLst>
              <a:ext uri="{FF2B5EF4-FFF2-40B4-BE49-F238E27FC236}">
                <a16:creationId xmlns:a16="http://schemas.microsoft.com/office/drawing/2014/main" id="{5798D1E2-1963-4E2B-9740-366323E9E1A5}"/>
              </a:ext>
            </a:extLst>
          </p:cNvPr>
          <p:cNvSpPr txBox="1"/>
          <p:nvPr/>
        </p:nvSpPr>
        <p:spPr>
          <a:xfrm>
            <a:off x="558048" y="6262201"/>
            <a:ext cx="10131165" cy="461665"/>
          </a:xfrm>
          <a:prstGeom prst="rect">
            <a:avLst/>
          </a:prstGeom>
          <a:noFill/>
        </p:spPr>
        <p:txBody>
          <a:bodyPr wrap="square">
            <a:spAutoFit/>
          </a:bodyPr>
          <a:lstStyle/>
          <a:p>
            <a:r>
              <a:rPr lang="zh-CN" altLang="en-US" sz="2400" b="1" dirty="0"/>
              <a:t>离散平稳无记忆信源</a:t>
            </a:r>
            <a:r>
              <a:rPr lang="en-US" altLang="zh-CN" sz="2400" b="1" dirty="0"/>
              <a:t>X</a:t>
            </a:r>
            <a:r>
              <a:rPr lang="zh-CN" altLang="en-US" sz="2400" b="1" dirty="0"/>
              <a:t>的</a:t>
            </a:r>
            <a:r>
              <a:rPr lang="en-US" altLang="zh-CN" sz="2400" b="1" dirty="0"/>
              <a:t>N</a:t>
            </a:r>
            <a:r>
              <a:rPr lang="zh-CN" altLang="en-US" sz="2400" b="1" dirty="0"/>
              <a:t>次扩展信源的熵              </a:t>
            </a:r>
            <a:r>
              <a:rPr lang="en-US" altLang="zh-CN" sz="2400" b="1" dirty="0"/>
              <a:t>H(</a:t>
            </a:r>
            <a:r>
              <a:rPr lang="en-US" altLang="zh-CN" sz="2400" b="1" i="1" dirty="0"/>
              <a:t>X </a:t>
            </a:r>
            <a:r>
              <a:rPr lang="en-US" altLang="zh-CN" sz="2400" b="1" dirty="0"/>
              <a:t>) = H(</a:t>
            </a:r>
            <a:r>
              <a:rPr lang="en-US" altLang="zh-CN" sz="2400" dirty="0"/>
              <a:t>X</a:t>
            </a:r>
            <a:r>
              <a:rPr lang="en-US" altLang="zh-CN" sz="2400" b="1" baseline="30000" dirty="0"/>
              <a:t>N</a:t>
            </a:r>
            <a:r>
              <a:rPr lang="en-US" altLang="zh-CN" sz="2400" b="1" dirty="0"/>
              <a:t>) = N</a:t>
            </a:r>
            <a:r>
              <a:rPr lang="en-US" altLang="zh-CN" sz="2400" b="1" dirty="0">
                <a:latin typeface="Times New Roman" panose="02020603050405020304" pitchFamily="18" charset="0"/>
                <a:cs typeface="Times New Roman" panose="02020603050405020304" pitchFamily="18" charset="0"/>
              </a:rPr>
              <a:t>·</a:t>
            </a:r>
            <a:r>
              <a:rPr lang="en-US" altLang="zh-CN" sz="2400" b="1" dirty="0"/>
              <a:t>H(</a:t>
            </a:r>
            <a:r>
              <a:rPr lang="en-US" altLang="zh-CN" sz="2400" dirty="0"/>
              <a:t>X</a:t>
            </a:r>
            <a:r>
              <a:rPr lang="en-US" altLang="zh-CN" sz="2400" b="1" dirty="0"/>
              <a:t>)</a:t>
            </a:r>
            <a:endParaRPr lang="zh-CN" altLang="en-US" sz="2400" dirty="0"/>
          </a:p>
        </p:txBody>
      </p:sp>
    </p:spTree>
    <p:extLst>
      <p:ext uri="{BB962C8B-B14F-4D97-AF65-F5344CB8AC3E}">
        <p14:creationId xmlns:p14="http://schemas.microsoft.com/office/powerpoint/2010/main" val="271584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lide(fromBottom)">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slide(fromBottom)">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Bottom)">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Bottom)">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Bottom)">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lide(fromBottom)">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CF426-9CB3-4E91-AE8B-6D5738D2EC3E}"/>
              </a:ext>
            </a:extLst>
          </p:cNvPr>
          <p:cNvSpPr>
            <a:spLocks noGrp="1"/>
          </p:cNvSpPr>
          <p:nvPr>
            <p:ph type="title"/>
          </p:nvPr>
        </p:nvSpPr>
        <p:spPr>
          <a:xfrm>
            <a:off x="545969" y="288564"/>
            <a:ext cx="10515600" cy="784945"/>
          </a:xfrm>
        </p:spPr>
        <p:txBody>
          <a:bodyPr>
            <a:normAutofit/>
          </a:bodyPr>
          <a:lstStyle/>
          <a:p>
            <a:r>
              <a:rPr lang="zh-CN" altLang="en-US" dirty="0"/>
              <a:t>联合熵</a:t>
            </a:r>
          </a:p>
        </p:txBody>
      </p:sp>
      <p:graphicFrame>
        <p:nvGraphicFramePr>
          <p:cNvPr id="5" name="Object 5">
            <a:extLst>
              <a:ext uri="{FF2B5EF4-FFF2-40B4-BE49-F238E27FC236}">
                <a16:creationId xmlns:a16="http://schemas.microsoft.com/office/drawing/2014/main" id="{8F12E112-C8FB-46A1-8AA5-5B8A2507108F}"/>
              </a:ext>
            </a:extLst>
          </p:cNvPr>
          <p:cNvGraphicFramePr>
            <a:graphicFrameLocks noChangeAspect="1"/>
          </p:cNvGraphicFramePr>
          <p:nvPr>
            <p:extLst>
              <p:ext uri="{D42A27DB-BD31-4B8C-83A1-F6EECF244321}">
                <p14:modId xmlns:p14="http://schemas.microsoft.com/office/powerpoint/2010/main" val="1607679892"/>
              </p:ext>
            </p:extLst>
          </p:nvPr>
        </p:nvGraphicFramePr>
        <p:xfrm>
          <a:off x="2102489" y="2937988"/>
          <a:ext cx="6932612" cy="841375"/>
        </p:xfrm>
        <a:graphic>
          <a:graphicData uri="http://schemas.openxmlformats.org/presentationml/2006/ole">
            <mc:AlternateContent xmlns:mc="http://schemas.openxmlformats.org/markup-compatibility/2006">
              <mc:Choice xmlns:v="urn:schemas-microsoft-com:vml" Requires="v">
                <p:oleObj name="Equation" r:id="rId2" imgW="3670300" imgH="444500" progId="Equation.DSMT4">
                  <p:embed/>
                </p:oleObj>
              </mc:Choice>
              <mc:Fallback>
                <p:oleObj name="Equation" r:id="rId2" imgW="3670300" imgH="444500" progId="Equation.DSMT4">
                  <p:embed/>
                  <p:pic>
                    <p:nvPicPr>
                      <p:cNvPr id="979973" name="Object 5">
                        <a:extLst>
                          <a:ext uri="{FF2B5EF4-FFF2-40B4-BE49-F238E27FC236}">
                            <a16:creationId xmlns:a16="http://schemas.microsoft.com/office/drawing/2014/main" id="{A33BBDDA-E479-4926-B183-328E07BE7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489" y="2937988"/>
                        <a:ext cx="6932612" cy="8413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a:extLst>
              <a:ext uri="{FF2B5EF4-FFF2-40B4-BE49-F238E27FC236}">
                <a16:creationId xmlns:a16="http://schemas.microsoft.com/office/drawing/2014/main" id="{F423F989-C037-49CD-B995-7FEDFC84E7C5}"/>
              </a:ext>
            </a:extLst>
          </p:cNvPr>
          <p:cNvSpPr txBox="1"/>
          <p:nvPr/>
        </p:nvSpPr>
        <p:spPr>
          <a:xfrm>
            <a:off x="468313" y="1700213"/>
            <a:ext cx="10702450" cy="954087"/>
          </a:xfrm>
          <a:prstGeom prst="rect">
            <a:avLst/>
          </a:prstGeom>
          <a:noFill/>
        </p:spPr>
        <p:txBody>
          <a:bodyPr wrap="square">
            <a:spAutoFit/>
          </a:bodyPr>
          <a:lstStyle/>
          <a:p>
            <a:pPr algn="just" eaLnBrk="1" hangingPunct="1">
              <a:defRPr/>
            </a:pPr>
            <a:r>
              <a:rPr lang="zh-CN" altLang="en-US" sz="2800" b="1" dirty="0">
                <a:solidFill>
                  <a:schemeClr val="hlink"/>
                </a:solidFill>
              </a:rPr>
              <a:t>对于</a:t>
            </a:r>
            <a:r>
              <a:rPr lang="en-US" altLang="zh-CN" sz="2800" b="1" dirty="0">
                <a:solidFill>
                  <a:schemeClr val="hlink"/>
                </a:solidFill>
              </a:rPr>
              <a:t>N</a:t>
            </a:r>
            <a:r>
              <a:rPr lang="zh-CN" altLang="en-US" sz="2800" b="1" dirty="0">
                <a:solidFill>
                  <a:schemeClr val="hlink"/>
                </a:solidFill>
              </a:rPr>
              <a:t>维的离散有记忆信源，</a:t>
            </a:r>
            <a:r>
              <a:rPr lang="en-US" altLang="zh-CN" sz="2800" b="1" dirty="0">
                <a:solidFill>
                  <a:schemeClr val="hlink"/>
                </a:solidFill>
              </a:rPr>
              <a:t>X=</a:t>
            </a:r>
            <a:r>
              <a:rPr lang="en-US" altLang="zh-CN" sz="2800" dirty="0">
                <a:solidFill>
                  <a:srgbClr val="FF0000"/>
                </a:solidFill>
              </a:rPr>
              <a:t>X</a:t>
            </a:r>
            <a:r>
              <a:rPr lang="en-US" altLang="zh-CN" sz="2800" baseline="-25000" dirty="0">
                <a:solidFill>
                  <a:srgbClr val="FF0000"/>
                </a:solidFill>
              </a:rPr>
              <a:t>1</a:t>
            </a:r>
            <a:r>
              <a:rPr lang="en-US" altLang="zh-CN" sz="2800" dirty="0">
                <a:solidFill>
                  <a:srgbClr val="FF0000"/>
                </a:solidFill>
              </a:rPr>
              <a:t>X</a:t>
            </a:r>
            <a:r>
              <a:rPr lang="en-US" altLang="zh-CN" sz="2800" baseline="-25000" dirty="0">
                <a:solidFill>
                  <a:srgbClr val="FF0000"/>
                </a:solidFill>
              </a:rPr>
              <a:t>2</a:t>
            </a:r>
            <a:r>
              <a:rPr lang="en-US" altLang="zh-CN" sz="2800" dirty="0">
                <a:solidFill>
                  <a:srgbClr val="FF0000"/>
                </a:solidFill>
              </a:rPr>
              <a:t>…</a:t>
            </a:r>
            <a:r>
              <a:rPr lang="en-US" altLang="zh-CN" sz="2800" kern="0" dirty="0">
                <a:solidFill>
                  <a:srgbClr val="FF0000"/>
                </a:solidFill>
              </a:rPr>
              <a:t>X</a:t>
            </a:r>
            <a:r>
              <a:rPr lang="en-US" altLang="zh-CN" sz="2800" i="1" kern="0" baseline="-12000" dirty="0">
                <a:solidFill>
                  <a:srgbClr val="FF0000"/>
                </a:solidFill>
              </a:rPr>
              <a:t>N </a:t>
            </a:r>
            <a:r>
              <a:rPr lang="zh-CN" altLang="en-US" sz="2800" b="1" dirty="0"/>
              <a:t>，可以通过概率空间计算得到其联合熵为：</a:t>
            </a:r>
          </a:p>
        </p:txBody>
      </p:sp>
    </p:spTree>
    <p:extLst>
      <p:ext uri="{BB962C8B-B14F-4D97-AF65-F5344CB8AC3E}">
        <p14:creationId xmlns:p14="http://schemas.microsoft.com/office/powerpoint/2010/main" val="12516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54BB5-0C4A-4B96-BE9C-A512876FECF6}"/>
              </a:ext>
            </a:extLst>
          </p:cNvPr>
          <p:cNvSpPr>
            <a:spLocks noGrp="1"/>
          </p:cNvSpPr>
          <p:nvPr>
            <p:ph type="title"/>
          </p:nvPr>
        </p:nvSpPr>
        <p:spPr>
          <a:xfrm>
            <a:off x="498835" y="167162"/>
            <a:ext cx="10515600" cy="879213"/>
          </a:xfrm>
        </p:spPr>
        <p:txBody>
          <a:bodyPr>
            <a:normAutofit/>
          </a:bodyPr>
          <a:lstStyle/>
          <a:p>
            <a:r>
              <a:rPr lang="zh-CN" altLang="en-US" dirty="0"/>
              <a:t>条件熵</a:t>
            </a:r>
          </a:p>
        </p:txBody>
      </p:sp>
      <p:sp>
        <p:nvSpPr>
          <p:cNvPr id="4" name="灯片编号占位符 1">
            <a:extLst>
              <a:ext uri="{FF2B5EF4-FFF2-40B4-BE49-F238E27FC236}">
                <a16:creationId xmlns:a16="http://schemas.microsoft.com/office/drawing/2014/main" id="{9C11E8B5-DF18-458E-B1E6-385C51B8FA09}"/>
              </a:ext>
            </a:extLst>
          </p:cNvPr>
          <p:cNvSpPr>
            <a:spLocks noGrp="1" noChangeArrowheads="1"/>
          </p:cNvSpPr>
          <p:nvPr>
            <p:ph type="sldNum" sz="quarter" idx="12"/>
          </p:nvPr>
        </p:nvSpPr>
        <p:spPr>
          <a:xfrm>
            <a:off x="9752831" y="6382765"/>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BBE9E8-51E6-4DE7-8C02-E2B08AAF0182}" type="slidenum">
              <a:rPr kumimoji="0" lang="en-US" altLang="zh-CN" sz="1400" smtClean="0"/>
              <a:pPr>
                <a:spcBef>
                  <a:spcPct val="0"/>
                </a:spcBef>
                <a:buClrTx/>
                <a:buSzTx/>
                <a:buFontTx/>
                <a:buNone/>
              </a:pPr>
              <a:t>15</a:t>
            </a:fld>
            <a:endParaRPr kumimoji="0" lang="en-US" altLang="zh-CN" sz="1400"/>
          </a:p>
        </p:txBody>
      </p:sp>
      <p:sp>
        <p:nvSpPr>
          <p:cNvPr id="5" name="文本框 4">
            <a:extLst>
              <a:ext uri="{FF2B5EF4-FFF2-40B4-BE49-F238E27FC236}">
                <a16:creationId xmlns:a16="http://schemas.microsoft.com/office/drawing/2014/main" id="{4C6DF0D3-7F16-4585-9D8C-A4A1AD8582A1}"/>
              </a:ext>
            </a:extLst>
          </p:cNvPr>
          <p:cNvSpPr txBox="1"/>
          <p:nvPr/>
        </p:nvSpPr>
        <p:spPr>
          <a:xfrm>
            <a:off x="1418456" y="928115"/>
            <a:ext cx="8208962" cy="460375"/>
          </a:xfrm>
          <a:prstGeom prst="rect">
            <a:avLst/>
          </a:prstGeom>
          <a:noFill/>
        </p:spPr>
        <p:txBody>
          <a:bodyPr>
            <a:spAutoFit/>
          </a:bodyPr>
          <a:lstStyle/>
          <a:p>
            <a:pPr>
              <a:defRPr/>
            </a:pPr>
            <a:r>
              <a:rPr lang="zh-CN" altLang="en-US" sz="2400" b="1" dirty="0">
                <a:effectLst>
                  <a:outerShdw blurRad="38100" dist="38100" dir="2700000" algn="tl">
                    <a:srgbClr val="FFFFFF"/>
                  </a:outerShdw>
                </a:effectLst>
                <a:latin typeface="Tahoma" pitchFamily="34" charset="0"/>
              </a:rPr>
              <a:t>以二维信源为例，形成条件情况下的一维信源模型：</a:t>
            </a:r>
            <a:endParaRPr lang="zh-CN" altLang="en-US" sz="2400" dirty="0"/>
          </a:p>
        </p:txBody>
      </p:sp>
      <p:graphicFrame>
        <p:nvGraphicFramePr>
          <p:cNvPr id="6" name="Object 4">
            <a:extLst>
              <a:ext uri="{FF2B5EF4-FFF2-40B4-BE49-F238E27FC236}">
                <a16:creationId xmlns:a16="http://schemas.microsoft.com/office/drawing/2014/main" id="{3AF3EF66-B562-4E28-9211-92C2BB13B928}"/>
              </a:ext>
            </a:extLst>
          </p:cNvPr>
          <p:cNvGraphicFramePr>
            <a:graphicFrameLocks noChangeAspect="1"/>
          </p:cNvGraphicFramePr>
          <p:nvPr>
            <p:extLst>
              <p:ext uri="{D42A27DB-BD31-4B8C-83A1-F6EECF244321}">
                <p14:modId xmlns:p14="http://schemas.microsoft.com/office/powerpoint/2010/main" val="1072982803"/>
              </p:ext>
            </p:extLst>
          </p:nvPr>
        </p:nvGraphicFramePr>
        <p:xfrm>
          <a:off x="2632893" y="1474215"/>
          <a:ext cx="5762625" cy="1149350"/>
        </p:xfrm>
        <a:graphic>
          <a:graphicData uri="http://schemas.openxmlformats.org/presentationml/2006/ole">
            <mc:AlternateContent xmlns:mc="http://schemas.openxmlformats.org/markup-compatibility/2006">
              <mc:Choice xmlns:v="urn:schemas-microsoft-com:vml" Requires="v">
                <p:oleObj name="Equation" r:id="rId2" imgW="2552700" imgH="508000" progId="Equation.DSMT4">
                  <p:embed/>
                </p:oleObj>
              </mc:Choice>
              <mc:Fallback>
                <p:oleObj name="Equation" r:id="rId2" imgW="2552700" imgH="508000" progId="Equation.DSMT4">
                  <p:embed/>
                  <p:pic>
                    <p:nvPicPr>
                      <p:cNvPr id="8" name="Object 4">
                        <a:extLst>
                          <a:ext uri="{FF2B5EF4-FFF2-40B4-BE49-F238E27FC236}">
                            <a16:creationId xmlns:a16="http://schemas.microsoft.com/office/drawing/2014/main" id="{D7E2F7C9-8D2D-45EB-9E53-539847142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893" y="1474215"/>
                        <a:ext cx="57626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文本框 6">
            <a:extLst>
              <a:ext uri="{FF2B5EF4-FFF2-40B4-BE49-F238E27FC236}">
                <a16:creationId xmlns:a16="http://schemas.microsoft.com/office/drawing/2014/main" id="{AD047D2C-7695-4BE5-85DF-A57CA65A522E}"/>
              </a:ext>
            </a:extLst>
          </p:cNvPr>
          <p:cNvSpPr txBox="1"/>
          <p:nvPr/>
        </p:nvSpPr>
        <p:spPr>
          <a:xfrm>
            <a:off x="1402581" y="2699765"/>
            <a:ext cx="9956718" cy="461665"/>
          </a:xfrm>
          <a:prstGeom prst="rect">
            <a:avLst/>
          </a:prstGeom>
          <a:noFill/>
        </p:spPr>
        <p:txBody>
          <a:bodyPr wrap="square">
            <a:spAutoFit/>
          </a:bodyPr>
          <a:lstStyle/>
          <a:p>
            <a:pPr>
              <a:defRPr/>
            </a:pPr>
            <a:r>
              <a:rPr lang="zh-CN" altLang="en-US" sz="2400" b="1" dirty="0">
                <a:effectLst>
                  <a:outerShdw blurRad="38100" dist="38100" dir="2700000" algn="tl">
                    <a:srgbClr val="FFFFFF"/>
                  </a:outerShdw>
                </a:effectLst>
                <a:latin typeface="Tahoma" pitchFamily="34" charset="0"/>
              </a:rPr>
              <a:t>在</a:t>
            </a:r>
            <a:r>
              <a:rPr lang="zh-CN" altLang="en-US" sz="2400" b="1" dirty="0">
                <a:solidFill>
                  <a:schemeClr val="hlink"/>
                </a:solidFill>
                <a:effectLst>
                  <a:outerShdw blurRad="38100" dist="38100" dir="2700000" algn="tl">
                    <a:srgbClr val="000000"/>
                  </a:outerShdw>
                </a:effectLst>
                <a:latin typeface="Tahoma" pitchFamily="34" charset="0"/>
              </a:rPr>
              <a:t>已知</a:t>
            </a:r>
            <a:r>
              <a:rPr lang="zh-CN" altLang="en-US" sz="2400" b="1" dirty="0">
                <a:effectLst>
                  <a:outerShdw blurRad="38100" dist="38100" dir="2700000" algn="tl">
                    <a:srgbClr val="FFFFFF"/>
                  </a:outerShdw>
                </a:effectLst>
                <a:latin typeface="Tahoma" pitchFamily="34" charset="0"/>
              </a:rPr>
              <a:t>前面一个符号</a:t>
            </a:r>
            <a:r>
              <a:rPr lang="en-US" altLang="zh-CN" sz="2400" b="1" dirty="0" err="1">
                <a:effectLst>
                  <a:outerShdw blurRad="38100" dist="38100" dir="2700000" algn="tl">
                    <a:srgbClr val="FFFFFF"/>
                  </a:outerShdw>
                </a:effectLst>
              </a:rPr>
              <a:t>X</a:t>
            </a:r>
            <a:r>
              <a:rPr lang="en-US" altLang="zh-CN" sz="2400" b="1" baseline="-25000" dirty="0" err="1">
                <a:effectLst>
                  <a:outerShdw blurRad="38100" dist="38100" dir="2700000" algn="tl">
                    <a:srgbClr val="FFFFFF"/>
                  </a:outerShdw>
                </a:effectLst>
              </a:rPr>
              <a:t>l</a:t>
            </a:r>
            <a:r>
              <a:rPr lang="zh-CN" altLang="en-US" sz="2400" b="1" dirty="0">
                <a:effectLst>
                  <a:outerShdw blurRad="38100" dist="38100" dir="2700000" algn="tl">
                    <a:srgbClr val="FFFFFF"/>
                  </a:outerShdw>
                </a:effectLst>
                <a:latin typeface="Tahoma" pitchFamily="34" charset="0"/>
              </a:rPr>
              <a:t>＝</a:t>
            </a:r>
            <a:r>
              <a:rPr lang="en-US" altLang="zh-CN" sz="2400" i="1" dirty="0"/>
              <a:t>a</a:t>
            </a:r>
            <a:r>
              <a:rPr lang="en-US" altLang="zh-CN" sz="2400" b="1" baseline="-25000" dirty="0">
                <a:effectLst>
                  <a:outerShdw blurRad="38100" dist="38100" dir="2700000" algn="tl">
                    <a:srgbClr val="FFFFFF"/>
                  </a:outerShdw>
                </a:effectLst>
                <a:latin typeface="Tahoma" pitchFamily="34" charset="0"/>
              </a:rPr>
              <a:t>i</a:t>
            </a:r>
            <a:r>
              <a:rPr lang="zh-CN" altLang="en-US" sz="2400" b="1" dirty="0">
                <a:effectLst>
                  <a:outerShdw blurRad="38100" dist="38100" dir="2700000" algn="tl">
                    <a:srgbClr val="FFFFFF"/>
                  </a:outerShdw>
                </a:effectLst>
                <a:latin typeface="Tahoma" pitchFamily="34" charset="0"/>
              </a:rPr>
              <a:t>时，信源输出</a:t>
            </a:r>
            <a:r>
              <a:rPr lang="zh-CN" altLang="en-US" sz="2400" b="1" dirty="0">
                <a:solidFill>
                  <a:schemeClr val="hlink"/>
                </a:solidFill>
                <a:effectLst>
                  <a:outerShdw blurRad="38100" dist="38100" dir="2700000" algn="tl">
                    <a:srgbClr val="000000"/>
                  </a:outerShdw>
                </a:effectLst>
                <a:latin typeface="Tahoma" pitchFamily="34" charset="0"/>
              </a:rPr>
              <a:t>下一个符号</a:t>
            </a:r>
            <a:r>
              <a:rPr lang="zh-CN" altLang="en-US" sz="2400" b="1" dirty="0">
                <a:effectLst>
                  <a:outerShdw blurRad="38100" dist="38100" dir="2700000" algn="tl">
                    <a:srgbClr val="FFFFFF"/>
                  </a:outerShdw>
                </a:effectLst>
                <a:latin typeface="Tahoma" pitchFamily="34" charset="0"/>
              </a:rPr>
              <a:t>的平均不确定性为：</a:t>
            </a:r>
            <a:endParaRPr lang="zh-CN" altLang="en-US" sz="2400" dirty="0"/>
          </a:p>
        </p:txBody>
      </p:sp>
      <p:graphicFrame>
        <p:nvGraphicFramePr>
          <p:cNvPr id="8" name="Object 4">
            <a:extLst>
              <a:ext uri="{FF2B5EF4-FFF2-40B4-BE49-F238E27FC236}">
                <a16:creationId xmlns:a16="http://schemas.microsoft.com/office/drawing/2014/main" id="{ED7932E0-A98E-44B9-A85B-925C7AD6AA93}"/>
              </a:ext>
            </a:extLst>
          </p:cNvPr>
          <p:cNvGraphicFramePr>
            <a:graphicFrameLocks noChangeAspect="1"/>
          </p:cNvGraphicFramePr>
          <p:nvPr>
            <p:extLst>
              <p:ext uri="{D42A27DB-BD31-4B8C-83A1-F6EECF244321}">
                <p14:modId xmlns:p14="http://schemas.microsoft.com/office/powerpoint/2010/main" val="663462456"/>
              </p:ext>
            </p:extLst>
          </p:nvPr>
        </p:nvGraphicFramePr>
        <p:xfrm>
          <a:off x="2924199" y="3161430"/>
          <a:ext cx="5197475" cy="911225"/>
        </p:xfrm>
        <a:graphic>
          <a:graphicData uri="http://schemas.openxmlformats.org/presentationml/2006/ole">
            <mc:AlternateContent xmlns:mc="http://schemas.openxmlformats.org/markup-compatibility/2006">
              <mc:Choice xmlns:v="urn:schemas-microsoft-com:vml" Requires="v">
                <p:oleObj name="Equation" r:id="rId4" imgW="2717800" imgH="444500" progId="Equation.DSMT4">
                  <p:embed/>
                </p:oleObj>
              </mc:Choice>
              <mc:Fallback>
                <p:oleObj name="Equation" r:id="rId4" imgW="2717800" imgH="444500" progId="Equation.DSMT4">
                  <p:embed/>
                  <p:pic>
                    <p:nvPicPr>
                      <p:cNvPr id="12" name="Object 4">
                        <a:extLst>
                          <a:ext uri="{FF2B5EF4-FFF2-40B4-BE49-F238E27FC236}">
                            <a16:creationId xmlns:a16="http://schemas.microsoft.com/office/drawing/2014/main" id="{F3C1B96E-FFAD-48D1-A37E-9D7711242C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99" y="3161430"/>
                        <a:ext cx="519747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8">
            <a:extLst>
              <a:ext uri="{FF2B5EF4-FFF2-40B4-BE49-F238E27FC236}">
                <a16:creationId xmlns:a16="http://schemas.microsoft.com/office/drawing/2014/main" id="{3AB106EE-19D9-4AC6-83FA-0A39B6FD0D13}"/>
              </a:ext>
            </a:extLst>
          </p:cNvPr>
          <p:cNvSpPr txBox="1"/>
          <p:nvPr/>
        </p:nvSpPr>
        <p:spPr>
          <a:xfrm>
            <a:off x="1418456" y="4057206"/>
            <a:ext cx="9635421" cy="830997"/>
          </a:xfrm>
          <a:prstGeom prst="rect">
            <a:avLst/>
          </a:prstGeom>
          <a:noFill/>
        </p:spPr>
        <p:txBody>
          <a:bodyPr wrap="square">
            <a:spAutoFit/>
          </a:bodyPr>
          <a:lstStyle/>
          <a:p>
            <a:pPr>
              <a:defRPr/>
            </a:pPr>
            <a:r>
              <a:rPr lang="zh-CN" altLang="en-US" sz="2400" b="1" dirty="0">
                <a:effectLst>
                  <a:outerShdw blurRad="38100" dist="38100" dir="2700000" algn="tl">
                    <a:srgbClr val="FFFFFF"/>
                  </a:outerShdw>
                </a:effectLst>
                <a:latin typeface="Tahoma" pitchFamily="34" charset="0"/>
              </a:rPr>
              <a:t>那么对所有</a:t>
            </a:r>
            <a:r>
              <a:rPr lang="en-US" altLang="zh-CN" sz="2400" i="1" dirty="0"/>
              <a:t>a</a:t>
            </a:r>
            <a:r>
              <a:rPr lang="en-US" altLang="zh-CN" sz="2400" b="1" baseline="-25000" dirty="0">
                <a:effectLst>
                  <a:outerShdw blurRad="38100" dist="38100" dir="2700000" algn="tl">
                    <a:srgbClr val="FFFFFF"/>
                  </a:outerShdw>
                </a:effectLst>
                <a:latin typeface="Tahoma" pitchFamily="34" charset="0"/>
              </a:rPr>
              <a:t>i</a:t>
            </a:r>
            <a:r>
              <a:rPr lang="zh-CN" altLang="en-US" sz="2400" b="1" dirty="0">
                <a:effectLst>
                  <a:outerShdw blurRad="38100" dist="38100" dir="2700000" algn="tl">
                    <a:srgbClr val="FFFFFF"/>
                  </a:outerShdw>
                </a:effectLst>
                <a:latin typeface="Tahoma" pitchFamily="34" charset="0"/>
              </a:rPr>
              <a:t>的可能值</a:t>
            </a:r>
            <a:r>
              <a:rPr lang="zh-CN" altLang="en-US" sz="2400" b="1" dirty="0">
                <a:solidFill>
                  <a:schemeClr val="hlink"/>
                </a:solidFill>
                <a:effectLst>
                  <a:outerShdw blurRad="38100" dist="38100" dir="2700000" algn="tl">
                    <a:srgbClr val="000000"/>
                  </a:outerShdw>
                </a:effectLst>
                <a:latin typeface="Tahoma" pitchFamily="34" charset="0"/>
              </a:rPr>
              <a:t>进行统计平均</a:t>
            </a:r>
            <a:r>
              <a:rPr lang="zh-CN" altLang="en-US" sz="2400" b="1" dirty="0">
                <a:effectLst>
                  <a:outerShdw blurRad="38100" dist="38100" dir="2700000" algn="tl">
                    <a:srgbClr val="FFFFFF"/>
                  </a:outerShdw>
                </a:effectLst>
                <a:latin typeface="Tahoma" pitchFamily="34" charset="0"/>
              </a:rPr>
              <a:t>就得当前面一个符号巳知时，再输出下一个符号的总的平均不确定性 </a:t>
            </a:r>
            <a:r>
              <a:rPr lang="en-US" altLang="zh-CN" sz="2400" b="1" dirty="0">
                <a:effectLst>
                  <a:outerShdw blurRad="38100" dist="38100" dir="2700000" algn="tl">
                    <a:srgbClr val="FFFFFF"/>
                  </a:outerShdw>
                </a:effectLst>
                <a:latin typeface="Tahoma" pitchFamily="34" charset="0"/>
              </a:rPr>
              <a:t>H(</a:t>
            </a:r>
            <a:r>
              <a:rPr lang="en-US" altLang="zh-CN" sz="2400" dirty="0">
                <a:effectLst>
                  <a:outerShdw blurRad="38100" dist="38100" dir="2700000" algn="tl">
                    <a:srgbClr val="FFFFFF"/>
                  </a:outerShdw>
                </a:effectLst>
                <a:latin typeface="Tahoma" pitchFamily="34" charset="0"/>
              </a:rPr>
              <a:t>X</a:t>
            </a:r>
            <a:r>
              <a:rPr lang="en-US" altLang="zh-CN" sz="2400" baseline="-25000" dirty="0">
                <a:effectLst>
                  <a:outerShdw blurRad="38100" dist="38100" dir="2700000" algn="tl">
                    <a:srgbClr val="FFFFFF"/>
                  </a:outerShdw>
                </a:effectLst>
                <a:latin typeface="Tahoma" pitchFamily="34" charset="0"/>
              </a:rPr>
              <a:t>2</a:t>
            </a:r>
            <a:r>
              <a:rPr lang="en-US" altLang="zh-CN" sz="2400" dirty="0">
                <a:effectLst>
                  <a:outerShdw blurRad="38100" dist="38100" dir="2700000" algn="tl">
                    <a:srgbClr val="FFFFFF"/>
                  </a:outerShdw>
                </a:effectLst>
                <a:latin typeface="Tahoma" pitchFamily="34" charset="0"/>
              </a:rPr>
              <a:t>/X</a:t>
            </a:r>
            <a:r>
              <a:rPr lang="en-US" altLang="zh-CN" sz="2400" b="1" baseline="-25000" dirty="0">
                <a:effectLst>
                  <a:outerShdw blurRad="38100" dist="38100" dir="2700000" algn="tl">
                    <a:srgbClr val="FFFFFF"/>
                  </a:outerShdw>
                </a:effectLst>
                <a:latin typeface="Tahoma" pitchFamily="34" charset="0"/>
              </a:rPr>
              <a:t>1 </a:t>
            </a:r>
            <a:r>
              <a:rPr lang="en-US" altLang="zh-CN" sz="2400" b="1" dirty="0">
                <a:effectLst>
                  <a:outerShdw blurRad="38100" dist="38100" dir="2700000" algn="tl">
                    <a:srgbClr val="FFFFFF"/>
                  </a:outerShdw>
                </a:effectLst>
              </a:rPr>
              <a:t>)---</a:t>
            </a:r>
            <a:r>
              <a:rPr lang="zh-CN" altLang="en-US" sz="2400" b="1" dirty="0">
                <a:solidFill>
                  <a:schemeClr val="hlink"/>
                </a:solidFill>
                <a:effectLst>
                  <a:outerShdw blurRad="38100" dist="38100" dir="2700000" algn="tl">
                    <a:srgbClr val="000000"/>
                  </a:outerShdw>
                </a:effectLst>
                <a:latin typeface="Tahoma" pitchFamily="34" charset="0"/>
              </a:rPr>
              <a:t>条件熵</a:t>
            </a:r>
            <a:r>
              <a:rPr lang="zh-CN" altLang="en-US" sz="2400" b="1" dirty="0">
                <a:effectLst>
                  <a:outerShdw blurRad="38100" dist="38100" dir="2700000" algn="tl">
                    <a:srgbClr val="FFFFFF"/>
                  </a:outerShdw>
                </a:effectLst>
                <a:latin typeface="Tahoma" pitchFamily="34" charset="0"/>
              </a:rPr>
              <a:t>：</a:t>
            </a:r>
            <a:endParaRPr lang="zh-CN" altLang="en-US" sz="2400" dirty="0"/>
          </a:p>
        </p:txBody>
      </p:sp>
      <p:graphicFrame>
        <p:nvGraphicFramePr>
          <p:cNvPr id="10" name="Object 5">
            <a:extLst>
              <a:ext uri="{FF2B5EF4-FFF2-40B4-BE49-F238E27FC236}">
                <a16:creationId xmlns:a16="http://schemas.microsoft.com/office/drawing/2014/main" id="{EB07279E-BBC2-42FA-BF1D-0B6CCDD24C85}"/>
              </a:ext>
            </a:extLst>
          </p:cNvPr>
          <p:cNvGraphicFramePr>
            <a:graphicFrameLocks noChangeAspect="1"/>
          </p:cNvGraphicFramePr>
          <p:nvPr>
            <p:extLst>
              <p:ext uri="{D42A27DB-BD31-4B8C-83A1-F6EECF244321}">
                <p14:modId xmlns:p14="http://schemas.microsoft.com/office/powerpoint/2010/main" val="2691522873"/>
              </p:ext>
            </p:extLst>
          </p:nvPr>
        </p:nvGraphicFramePr>
        <p:xfrm>
          <a:off x="1562460" y="4888203"/>
          <a:ext cx="4194175" cy="841375"/>
        </p:xfrm>
        <a:graphic>
          <a:graphicData uri="http://schemas.openxmlformats.org/presentationml/2006/ole">
            <mc:AlternateContent xmlns:mc="http://schemas.openxmlformats.org/markup-compatibility/2006">
              <mc:Choice xmlns:v="urn:schemas-microsoft-com:vml" Requires="v">
                <p:oleObj name="Equation" r:id="rId6" imgW="2311400" imgH="431800" progId="Equation.DSMT4">
                  <p:embed/>
                </p:oleObj>
              </mc:Choice>
              <mc:Fallback>
                <p:oleObj name="Equation" r:id="rId6" imgW="2311400" imgH="431800" progId="Equation.DSMT4">
                  <p:embed/>
                  <p:pic>
                    <p:nvPicPr>
                      <p:cNvPr id="16" name="Object 5">
                        <a:extLst>
                          <a:ext uri="{FF2B5EF4-FFF2-40B4-BE49-F238E27FC236}">
                            <a16:creationId xmlns:a16="http://schemas.microsoft.com/office/drawing/2014/main" id="{87B23581-CC0A-4F3E-9015-7918AC8AA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2460" y="4888203"/>
                        <a:ext cx="4194175" cy="8413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945A079A-92AA-4704-A9EF-0309F367EF7C}"/>
              </a:ext>
            </a:extLst>
          </p:cNvPr>
          <p:cNvGraphicFramePr>
            <a:graphicFrameLocks noChangeAspect="1"/>
          </p:cNvGraphicFramePr>
          <p:nvPr>
            <p:extLst>
              <p:ext uri="{D42A27DB-BD31-4B8C-83A1-F6EECF244321}">
                <p14:modId xmlns:p14="http://schemas.microsoft.com/office/powerpoint/2010/main" val="2408912507"/>
              </p:ext>
            </p:extLst>
          </p:nvPr>
        </p:nvGraphicFramePr>
        <p:xfrm>
          <a:off x="2839356" y="5675176"/>
          <a:ext cx="7397750" cy="869950"/>
        </p:xfrm>
        <a:graphic>
          <a:graphicData uri="http://schemas.openxmlformats.org/presentationml/2006/ole">
            <mc:AlternateContent xmlns:mc="http://schemas.openxmlformats.org/markup-compatibility/2006">
              <mc:Choice xmlns:v="urn:schemas-microsoft-com:vml" Requires="v">
                <p:oleObj name="Equation" r:id="rId8" imgW="4051300" imgH="444500" progId="Equation.DSMT4">
                  <p:embed/>
                </p:oleObj>
              </mc:Choice>
              <mc:Fallback>
                <p:oleObj name="Equation" r:id="rId8" imgW="4051300" imgH="444500" progId="Equation.DSMT4">
                  <p:embed/>
                  <p:pic>
                    <p:nvPicPr>
                      <p:cNvPr id="17" name="Object 6">
                        <a:extLst>
                          <a:ext uri="{FF2B5EF4-FFF2-40B4-BE49-F238E27FC236}">
                            <a16:creationId xmlns:a16="http://schemas.microsoft.com/office/drawing/2014/main" id="{553FB2F9-563C-49D7-B362-16EB7E6152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356" y="5675176"/>
                        <a:ext cx="7397750" cy="8699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49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7EE6194-6025-444E-A8E2-A7374A23BDA4}"/>
              </a:ext>
            </a:extLst>
          </p:cNvPr>
          <p:cNvSpPr txBox="1">
            <a:spLocks noChangeArrowheads="1"/>
          </p:cNvSpPr>
          <p:nvPr/>
        </p:nvSpPr>
        <p:spPr bwMode="auto">
          <a:xfrm>
            <a:off x="474401" y="271675"/>
            <a:ext cx="7994650" cy="584775"/>
          </a:xfrm>
          <a:prstGeom prst="rect">
            <a:avLst/>
          </a:prstGeom>
          <a:noFill/>
          <a:ln w="19050">
            <a:noFill/>
            <a:miter lim="800000"/>
            <a:headEnd/>
            <a:tailEnd/>
          </a:ln>
          <a:effectLst/>
        </p:spPr>
        <p:txBody>
          <a:bodyPr>
            <a:spAutoFit/>
          </a:bodyPr>
          <a:lstStyle/>
          <a:p>
            <a:pPr algn="just">
              <a:spcBef>
                <a:spcPct val="50000"/>
              </a:spcBef>
              <a:defRPr/>
            </a:pPr>
            <a:r>
              <a:rPr lang="zh-CN" altLang="en-US" sz="3200" b="1" u="sng" dirty="0">
                <a:solidFill>
                  <a:schemeClr val="hlink"/>
                </a:solidFill>
                <a:effectLst>
                  <a:outerShdw blurRad="38100" dist="38100" dir="2700000" algn="tl">
                    <a:srgbClr val="000000"/>
                  </a:outerShdw>
                </a:effectLst>
                <a:latin typeface="Tahoma" pitchFamily="34" charset="0"/>
              </a:rPr>
              <a:t>联合熵与条件熵</a:t>
            </a:r>
            <a:r>
              <a:rPr lang="zh-CN" altLang="en-US" sz="3200" b="1" dirty="0">
                <a:effectLst>
                  <a:outerShdw blurRad="38100" dist="38100" dir="2700000" algn="tl">
                    <a:srgbClr val="FFFFFF"/>
                  </a:outerShdw>
                </a:effectLst>
                <a:latin typeface="Tahoma" pitchFamily="34" charset="0"/>
              </a:rPr>
              <a:t>的关系：</a:t>
            </a:r>
          </a:p>
        </p:txBody>
      </p:sp>
      <p:graphicFrame>
        <p:nvGraphicFramePr>
          <p:cNvPr id="5" name="Object 6">
            <a:extLst>
              <a:ext uri="{FF2B5EF4-FFF2-40B4-BE49-F238E27FC236}">
                <a16:creationId xmlns:a16="http://schemas.microsoft.com/office/drawing/2014/main" id="{165D5E6E-4ACE-491C-AD36-ABC8E7A0190E}"/>
              </a:ext>
            </a:extLst>
          </p:cNvPr>
          <p:cNvGraphicFramePr>
            <a:graphicFrameLocks noChangeAspect="1"/>
          </p:cNvGraphicFramePr>
          <p:nvPr>
            <p:extLst>
              <p:ext uri="{D42A27DB-BD31-4B8C-83A1-F6EECF244321}">
                <p14:modId xmlns:p14="http://schemas.microsoft.com/office/powerpoint/2010/main" val="2857288405"/>
              </p:ext>
            </p:extLst>
          </p:nvPr>
        </p:nvGraphicFramePr>
        <p:xfrm>
          <a:off x="2426583" y="1062153"/>
          <a:ext cx="4406900" cy="550863"/>
        </p:xfrm>
        <a:graphic>
          <a:graphicData uri="http://schemas.openxmlformats.org/presentationml/2006/ole">
            <mc:AlternateContent xmlns:mc="http://schemas.openxmlformats.org/markup-compatibility/2006">
              <mc:Choice xmlns:v="urn:schemas-microsoft-com:vml" Requires="v">
                <p:oleObj name="Equation" r:id="rId2" imgW="2032000" imgH="254000" progId="Equation.DSMT4">
                  <p:embed/>
                </p:oleObj>
              </mc:Choice>
              <mc:Fallback>
                <p:oleObj name="Equation" r:id="rId2" imgW="2032000" imgH="254000" progId="Equation.DSMT4">
                  <p:embed/>
                  <p:pic>
                    <p:nvPicPr>
                      <p:cNvPr id="15" name="Object 6">
                        <a:extLst>
                          <a:ext uri="{FF2B5EF4-FFF2-40B4-BE49-F238E27FC236}">
                            <a16:creationId xmlns:a16="http://schemas.microsoft.com/office/drawing/2014/main" id="{FD3B65E4-8FAE-4307-A4E1-C471135C1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583" y="1062153"/>
                        <a:ext cx="4406900" cy="550863"/>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3">
            <a:extLst>
              <a:ext uri="{FF2B5EF4-FFF2-40B4-BE49-F238E27FC236}">
                <a16:creationId xmlns:a16="http://schemas.microsoft.com/office/drawing/2014/main" id="{D8A4FC7B-56D5-45B8-84E2-29051CC6F633}"/>
              </a:ext>
            </a:extLst>
          </p:cNvPr>
          <p:cNvSpPr>
            <a:spLocks noGrp="1" noChangeArrowheads="1"/>
          </p:cNvSpPr>
          <p:nvPr>
            <p:ph type="sldNum" sz="quarter" idx="12"/>
          </p:nvPr>
        </p:nvSpPr>
        <p:spPr>
          <a:xfrm>
            <a:off x="9262539" y="6270543"/>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FDEEC5A-8ECE-4A59-B26E-42E572A840F6}" type="slidenum">
              <a:rPr kumimoji="0" lang="en-US" altLang="zh-CN" sz="1400" smtClean="0"/>
              <a:pPr>
                <a:spcBef>
                  <a:spcPct val="0"/>
                </a:spcBef>
                <a:buClrTx/>
                <a:buSzTx/>
                <a:buFontTx/>
                <a:buNone/>
              </a:pPr>
              <a:t>16</a:t>
            </a:fld>
            <a:endParaRPr kumimoji="0" lang="en-US" altLang="zh-CN" sz="1400" dirty="0"/>
          </a:p>
        </p:txBody>
      </p:sp>
      <p:sp>
        <p:nvSpPr>
          <p:cNvPr id="7" name="Rectangle 2">
            <a:extLst>
              <a:ext uri="{FF2B5EF4-FFF2-40B4-BE49-F238E27FC236}">
                <a16:creationId xmlns:a16="http://schemas.microsoft.com/office/drawing/2014/main" id="{1DC93EAF-4637-41B9-8374-678D601F5E58}"/>
              </a:ext>
            </a:extLst>
          </p:cNvPr>
          <p:cNvSpPr>
            <a:spLocks noChangeArrowheads="1"/>
          </p:cNvSpPr>
          <p:nvPr/>
        </p:nvSpPr>
        <p:spPr bwMode="auto">
          <a:xfrm>
            <a:off x="474401" y="1818719"/>
            <a:ext cx="6097588"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5000"/>
              </a:spcBef>
            </a:pPr>
            <a:r>
              <a:rPr lang="en-US" altLang="zh-CN"/>
              <a:t> </a:t>
            </a:r>
            <a:r>
              <a:rPr lang="zh-CN" altLang="en-US"/>
              <a:t>各类</a:t>
            </a:r>
            <a:r>
              <a:rPr lang="zh-CN" altLang="en-US" b="1"/>
              <a:t>熵之间的相互关系小结</a:t>
            </a:r>
            <a:r>
              <a:rPr lang="en-US" altLang="zh-CN" b="1"/>
              <a:t>:</a:t>
            </a:r>
          </a:p>
          <a:p>
            <a:pPr lvl="1" eaLnBrk="1" hangingPunct="1">
              <a:lnSpc>
                <a:spcPct val="120000"/>
              </a:lnSpc>
              <a:spcBef>
                <a:spcPct val="55000"/>
              </a:spcBef>
              <a:buFont typeface="Wingdings" panose="05000000000000000000" pitchFamily="2" charset="2"/>
              <a:buNone/>
            </a:pPr>
            <a:r>
              <a:rPr lang="en-US" altLang="zh-CN" b="1"/>
              <a:t>H(XY) = H(X) + H(Y|X)</a:t>
            </a:r>
          </a:p>
          <a:p>
            <a:pPr lvl="1" eaLnBrk="1" hangingPunct="1">
              <a:lnSpc>
                <a:spcPct val="120000"/>
              </a:lnSpc>
              <a:spcBef>
                <a:spcPct val="55000"/>
              </a:spcBef>
              <a:buFont typeface="Wingdings" panose="05000000000000000000" pitchFamily="2" charset="2"/>
              <a:buNone/>
            </a:pPr>
            <a:r>
              <a:rPr lang="en-US" altLang="zh-CN" b="1"/>
              <a:t>H(XY) = H(Y) + H(X|Y)</a:t>
            </a:r>
          </a:p>
          <a:p>
            <a:pPr lvl="1" eaLnBrk="1" hangingPunct="1">
              <a:lnSpc>
                <a:spcPct val="120000"/>
              </a:lnSpc>
              <a:spcBef>
                <a:spcPct val="55000"/>
              </a:spcBef>
              <a:buFont typeface="Wingdings" panose="05000000000000000000" pitchFamily="2" charset="2"/>
              <a:buNone/>
            </a:pPr>
            <a:r>
              <a:rPr lang="en-US" altLang="zh-CN" b="1"/>
              <a:t>H(X) &gt;= H(X|Y)</a:t>
            </a:r>
          </a:p>
          <a:p>
            <a:pPr lvl="1" eaLnBrk="1" hangingPunct="1">
              <a:lnSpc>
                <a:spcPct val="120000"/>
              </a:lnSpc>
              <a:spcBef>
                <a:spcPct val="55000"/>
              </a:spcBef>
              <a:buFont typeface="Wingdings" panose="05000000000000000000" pitchFamily="2" charset="2"/>
              <a:buNone/>
            </a:pPr>
            <a:r>
              <a:rPr lang="en-US" altLang="zh-CN" b="1"/>
              <a:t>H(Y) &gt;= H(Y|X)</a:t>
            </a:r>
          </a:p>
          <a:p>
            <a:pPr lvl="1" eaLnBrk="1" hangingPunct="1">
              <a:lnSpc>
                <a:spcPct val="120000"/>
              </a:lnSpc>
              <a:spcBef>
                <a:spcPct val="55000"/>
              </a:spcBef>
              <a:buFont typeface="Wingdings" panose="05000000000000000000" pitchFamily="2" charset="2"/>
              <a:buNone/>
            </a:pPr>
            <a:r>
              <a:rPr lang="en-US" altLang="zh-CN" b="1"/>
              <a:t>H(XY) &lt;= H(X) + H(Y)</a:t>
            </a:r>
          </a:p>
        </p:txBody>
      </p:sp>
    </p:spTree>
    <p:extLst>
      <p:ext uri="{BB962C8B-B14F-4D97-AF65-F5344CB8AC3E}">
        <p14:creationId xmlns:p14="http://schemas.microsoft.com/office/powerpoint/2010/main" val="372718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2A13BB-07B3-4A3A-811C-A2B84E87F21A}"/>
              </a:ext>
            </a:extLst>
          </p:cNvPr>
          <p:cNvSpPr>
            <a:spLocks noGrp="1"/>
          </p:cNvSpPr>
          <p:nvPr>
            <p:ph type="sldNum" sz="quarter" idx="12"/>
          </p:nvPr>
        </p:nvSpPr>
        <p:spPr>
          <a:xfrm>
            <a:off x="6781800" y="6400800"/>
            <a:ext cx="2362200" cy="457200"/>
          </a:xfrm>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B414AA6-4A10-4ED8-AC19-05DB5ADC00D9}" type="slidenum">
              <a:rPr kumimoji="0" lang="en-US" altLang="zh-CN" sz="1400">
                <a:latin typeface="Tahoma" panose="020B0604030504040204" pitchFamily="34" charset="0"/>
              </a:rPr>
              <a:pPr eaLnBrk="1" hangingPunct="1"/>
              <a:t>17</a:t>
            </a:fld>
            <a:endParaRPr kumimoji="0" lang="en-US" altLang="zh-CN" sz="1400">
              <a:latin typeface="Tahoma" panose="020B0604030504040204" pitchFamily="34" charset="0"/>
            </a:endParaRPr>
          </a:p>
        </p:txBody>
      </p:sp>
      <p:sp>
        <p:nvSpPr>
          <p:cNvPr id="5" name="Rectangle 2">
            <a:extLst>
              <a:ext uri="{FF2B5EF4-FFF2-40B4-BE49-F238E27FC236}">
                <a16:creationId xmlns:a16="http://schemas.microsoft.com/office/drawing/2014/main" id="{622DE538-7DEB-4864-A6F4-950906EFA82B}"/>
              </a:ext>
            </a:extLst>
          </p:cNvPr>
          <p:cNvSpPr>
            <a:spLocks noChangeArrowheads="1"/>
          </p:cNvSpPr>
          <p:nvPr/>
        </p:nvSpPr>
        <p:spPr bwMode="auto">
          <a:xfrm>
            <a:off x="217488" y="260350"/>
            <a:ext cx="8675687"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b="1">
                <a:latin typeface="Tahoma" panose="020B0604030504040204" pitchFamily="34" charset="0"/>
              </a:rPr>
              <a:t>对通信系统而言</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H(X)</a:t>
            </a:r>
            <a:r>
              <a:rPr lang="zh-CN" altLang="en-US" sz="2800" b="1">
                <a:latin typeface="Tahoma" panose="020B0604030504040204" pitchFamily="34" charset="0"/>
              </a:rPr>
              <a:t>：</a:t>
            </a:r>
            <a:r>
              <a:rPr lang="zh-CN" altLang="en-US" sz="2400" b="1">
                <a:latin typeface="Tahoma" panose="020B0604030504040204" pitchFamily="34" charset="0"/>
              </a:rPr>
              <a:t>表示信源中每个符号的平均信息量（</a:t>
            </a:r>
            <a:r>
              <a:rPr lang="zh-CN" altLang="en-US" sz="2400" b="1">
                <a:solidFill>
                  <a:schemeClr val="folHlink"/>
                </a:solidFill>
                <a:latin typeface="Tahoma" panose="020B0604030504040204" pitchFamily="34" charset="0"/>
              </a:rPr>
              <a:t>信源熵</a:t>
            </a:r>
            <a:r>
              <a:rPr lang="zh-CN" altLang="en-US"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H(Y)</a:t>
            </a:r>
            <a:r>
              <a:rPr lang="zh-CN" altLang="en-US" sz="2800" b="1">
                <a:latin typeface="Tahoma" panose="020B0604030504040204" pitchFamily="34" charset="0"/>
              </a:rPr>
              <a:t>：</a:t>
            </a:r>
            <a:r>
              <a:rPr lang="zh-CN" altLang="en-US" sz="2400" b="1">
                <a:latin typeface="Tahoma" panose="020B0604030504040204" pitchFamily="34" charset="0"/>
              </a:rPr>
              <a:t>表示信宿中每个符号的平均信息量（</a:t>
            </a:r>
            <a:r>
              <a:rPr lang="zh-CN" altLang="en-US" sz="2400" b="1">
                <a:solidFill>
                  <a:schemeClr val="folHlink"/>
                </a:solidFill>
                <a:latin typeface="Tahoma" panose="020B0604030504040204" pitchFamily="34" charset="0"/>
              </a:rPr>
              <a:t>信宿熵</a:t>
            </a:r>
            <a:r>
              <a:rPr lang="zh-CN" altLang="en-US"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H(X|Y)</a:t>
            </a:r>
            <a:r>
              <a:rPr lang="zh-CN" altLang="en-US" sz="2800" b="1">
                <a:latin typeface="Tahoma" panose="020B0604030504040204" pitchFamily="34" charset="0"/>
              </a:rPr>
              <a:t>：</a:t>
            </a:r>
            <a:r>
              <a:rPr lang="zh-CN" altLang="en-US" sz="2400" b="1">
                <a:latin typeface="Tahoma" panose="020B0604030504040204" pitchFamily="34" charset="0"/>
              </a:rPr>
              <a:t>表示在输出端接收到</a:t>
            </a:r>
            <a:r>
              <a:rPr lang="en-US" altLang="zh-CN" sz="2400" b="1">
                <a:latin typeface="Tahoma" panose="020B0604030504040204" pitchFamily="34" charset="0"/>
              </a:rPr>
              <a:t>Y</a:t>
            </a:r>
            <a:r>
              <a:rPr lang="zh-CN" altLang="en-US" sz="2400" b="1">
                <a:latin typeface="Tahoma" panose="020B0604030504040204" pitchFamily="34" charset="0"/>
              </a:rPr>
              <a:t>的全部符号后，发送端</a:t>
            </a:r>
            <a:r>
              <a:rPr lang="en-US" altLang="zh-CN" sz="2400" b="1">
                <a:latin typeface="Tahoma" panose="020B0604030504040204" pitchFamily="34" charset="0"/>
              </a:rPr>
              <a:t>X</a:t>
            </a:r>
            <a:r>
              <a:rPr lang="zh-CN" altLang="en-US" sz="2400" b="1">
                <a:latin typeface="Tahoma" panose="020B0604030504040204" pitchFamily="34" charset="0"/>
              </a:rPr>
              <a:t>尚存的平均不确定性。这个对</a:t>
            </a:r>
            <a:r>
              <a:rPr lang="en-US" altLang="zh-CN" sz="2400" b="1">
                <a:latin typeface="Tahoma" panose="020B0604030504040204" pitchFamily="34" charset="0"/>
              </a:rPr>
              <a:t>X</a:t>
            </a:r>
            <a:r>
              <a:rPr lang="zh-CN" altLang="en-US" sz="2400" b="1">
                <a:latin typeface="Tahoma" panose="020B0604030504040204" pitchFamily="34" charset="0"/>
              </a:rPr>
              <a:t>尚存的不确定性是由于信道干扰引起的。称</a:t>
            </a:r>
            <a:r>
              <a:rPr lang="zh-CN" altLang="en-US" sz="2400" b="1">
                <a:solidFill>
                  <a:schemeClr val="hlink"/>
                </a:solidFill>
                <a:latin typeface="Tahoma" panose="020B0604030504040204" pitchFamily="34" charset="0"/>
              </a:rPr>
              <a:t>信道疑义度</a:t>
            </a:r>
            <a:r>
              <a:rPr lang="en-US" altLang="zh-CN" sz="2400" b="1">
                <a:latin typeface="Tahoma" panose="020B0604030504040204" pitchFamily="34" charset="0"/>
              </a:rPr>
              <a:t>(</a:t>
            </a:r>
            <a:r>
              <a:rPr lang="zh-CN" altLang="en-US" sz="2400" b="1">
                <a:solidFill>
                  <a:schemeClr val="folHlink"/>
                </a:solidFill>
                <a:latin typeface="Tahoma" panose="020B0604030504040204" pitchFamily="34" charset="0"/>
              </a:rPr>
              <a:t>损失熵</a:t>
            </a:r>
            <a:r>
              <a:rPr lang="zh-CN" altLang="en-US" sz="2400" b="1">
                <a:latin typeface="Tahoma" panose="020B0604030504040204" pitchFamily="34" charset="0"/>
              </a:rPr>
              <a:t>，</a:t>
            </a:r>
            <a:r>
              <a:rPr lang="zh-CN" altLang="en-US" sz="2400" b="1">
                <a:solidFill>
                  <a:schemeClr val="folHlink"/>
                </a:solidFill>
                <a:latin typeface="Tahoma" panose="020B0604030504040204" pitchFamily="34" charset="0"/>
              </a:rPr>
              <a:t>含糊度</a:t>
            </a:r>
            <a:r>
              <a:rPr lang="en-US" altLang="zh-CN"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H(Y|X)</a:t>
            </a:r>
            <a:r>
              <a:rPr lang="zh-CN" altLang="en-US" sz="2800" b="1">
                <a:latin typeface="Tahoma" panose="020B0604030504040204" pitchFamily="34" charset="0"/>
              </a:rPr>
              <a:t>：</a:t>
            </a:r>
            <a:r>
              <a:rPr lang="zh-CN" altLang="en-US" sz="2400" b="1">
                <a:latin typeface="Tahoma" panose="020B0604030504040204" pitchFamily="34" charset="0"/>
              </a:rPr>
              <a:t>表示在已知</a:t>
            </a:r>
            <a:r>
              <a:rPr lang="en-US" altLang="zh-CN" sz="2400" b="1">
                <a:latin typeface="Tahoma" panose="020B0604030504040204" pitchFamily="34" charset="0"/>
              </a:rPr>
              <a:t>X</a:t>
            </a:r>
            <a:r>
              <a:rPr lang="zh-CN" altLang="en-US" sz="2400" b="1">
                <a:latin typeface="Tahoma" panose="020B0604030504040204" pitchFamily="34" charset="0"/>
              </a:rPr>
              <a:t>的全部符号后，对于输出</a:t>
            </a:r>
            <a:r>
              <a:rPr lang="en-US" altLang="zh-CN" sz="2400" b="1">
                <a:latin typeface="Tahoma" panose="020B0604030504040204" pitchFamily="34" charset="0"/>
              </a:rPr>
              <a:t>Y</a:t>
            </a:r>
            <a:r>
              <a:rPr lang="zh-CN" altLang="en-US" sz="2400" b="1">
                <a:latin typeface="Tahoma" panose="020B0604030504040204" pitchFamily="34" charset="0"/>
              </a:rPr>
              <a:t>尚存的平均不确定性。称</a:t>
            </a:r>
            <a:r>
              <a:rPr lang="zh-CN" altLang="en-US" sz="2400" b="1">
                <a:solidFill>
                  <a:schemeClr val="hlink"/>
                </a:solidFill>
                <a:latin typeface="Tahoma" panose="020B0604030504040204" pitchFamily="34" charset="0"/>
              </a:rPr>
              <a:t>信道散布度</a:t>
            </a:r>
            <a:r>
              <a:rPr lang="en-US" altLang="zh-CN" sz="2400" b="1">
                <a:latin typeface="Tahoma" panose="020B0604030504040204" pitchFamily="34" charset="0"/>
              </a:rPr>
              <a:t>(</a:t>
            </a:r>
            <a:r>
              <a:rPr lang="zh-CN" altLang="en-US" sz="2400" b="1">
                <a:solidFill>
                  <a:schemeClr val="folHlink"/>
                </a:solidFill>
                <a:latin typeface="Tahoma" panose="020B0604030504040204" pitchFamily="34" charset="0"/>
              </a:rPr>
              <a:t>噪声熵</a:t>
            </a:r>
            <a:r>
              <a:rPr lang="en-US" altLang="zh-CN"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H(XY)</a:t>
            </a:r>
            <a:r>
              <a:rPr lang="zh-CN" altLang="en-US" sz="2800" b="1">
                <a:latin typeface="Tahoma" panose="020B0604030504040204" pitchFamily="34" charset="0"/>
              </a:rPr>
              <a:t>：</a:t>
            </a:r>
            <a:r>
              <a:rPr lang="zh-CN" altLang="en-US" sz="2400" b="1">
                <a:latin typeface="Tahoma" panose="020B0604030504040204" pitchFamily="34" charset="0"/>
              </a:rPr>
              <a:t>表示整个信息传输系统的平均不确定性（</a:t>
            </a:r>
            <a:r>
              <a:rPr lang="zh-CN" altLang="en-US" sz="2400" b="1">
                <a:solidFill>
                  <a:schemeClr val="folHlink"/>
                </a:solidFill>
                <a:latin typeface="Tahoma" panose="020B0604030504040204" pitchFamily="34" charset="0"/>
              </a:rPr>
              <a:t>联合熵）</a:t>
            </a:r>
            <a:r>
              <a:rPr lang="zh-CN" altLang="en-US" sz="2400" b="1">
                <a:latin typeface="Tahoma" panose="020B0604030504040204" pitchFamily="34" charset="0"/>
              </a:rPr>
              <a:t>。</a:t>
            </a:r>
          </a:p>
        </p:txBody>
      </p:sp>
      <p:grpSp>
        <p:nvGrpSpPr>
          <p:cNvPr id="6" name="Group 3">
            <a:extLst>
              <a:ext uri="{FF2B5EF4-FFF2-40B4-BE49-F238E27FC236}">
                <a16:creationId xmlns:a16="http://schemas.microsoft.com/office/drawing/2014/main" id="{771492D0-BB85-48C9-9AB9-CE789FBC89CE}"/>
              </a:ext>
            </a:extLst>
          </p:cNvPr>
          <p:cNvGrpSpPr>
            <a:grpSpLocks/>
          </p:cNvGrpSpPr>
          <p:nvPr/>
        </p:nvGrpSpPr>
        <p:grpSpPr bwMode="auto">
          <a:xfrm>
            <a:off x="2339975" y="5589588"/>
            <a:ext cx="4392613" cy="1011237"/>
            <a:chOff x="1292" y="3612"/>
            <a:chExt cx="2767" cy="637"/>
          </a:xfrm>
        </p:grpSpPr>
        <p:sp>
          <p:nvSpPr>
            <p:cNvPr id="7" name="Text Box 4">
              <a:extLst>
                <a:ext uri="{FF2B5EF4-FFF2-40B4-BE49-F238E27FC236}">
                  <a16:creationId xmlns:a16="http://schemas.microsoft.com/office/drawing/2014/main" id="{E0B68851-87F6-45E7-9F29-BA9BAD11E89A}"/>
                </a:ext>
              </a:extLst>
            </p:cNvPr>
            <p:cNvSpPr txBox="1">
              <a:spLocks noChangeArrowheads="1"/>
            </p:cNvSpPr>
            <p:nvPr/>
          </p:nvSpPr>
          <p:spPr bwMode="auto">
            <a:xfrm>
              <a:off x="1973" y="3612"/>
              <a:ext cx="1225"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通信系统</a:t>
              </a:r>
            </a:p>
          </p:txBody>
        </p:sp>
        <p:sp>
          <p:nvSpPr>
            <p:cNvPr id="8" name="Line 5">
              <a:extLst>
                <a:ext uri="{FF2B5EF4-FFF2-40B4-BE49-F238E27FC236}">
                  <a16:creationId xmlns:a16="http://schemas.microsoft.com/office/drawing/2014/main" id="{1166B953-E2FC-4183-A4F4-CFBE7F4FE69B}"/>
                </a:ext>
              </a:extLst>
            </p:cNvPr>
            <p:cNvSpPr>
              <a:spLocks noChangeShapeType="1"/>
            </p:cNvSpPr>
            <p:nvPr/>
          </p:nvSpPr>
          <p:spPr bwMode="auto">
            <a:xfrm>
              <a:off x="1429" y="3793"/>
              <a:ext cx="5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6">
              <a:extLst>
                <a:ext uri="{FF2B5EF4-FFF2-40B4-BE49-F238E27FC236}">
                  <a16:creationId xmlns:a16="http://schemas.microsoft.com/office/drawing/2014/main" id="{6F00B000-7655-432B-B8CA-6E80C881AB8B}"/>
                </a:ext>
              </a:extLst>
            </p:cNvPr>
            <p:cNvSpPr>
              <a:spLocks noChangeShapeType="1"/>
            </p:cNvSpPr>
            <p:nvPr/>
          </p:nvSpPr>
          <p:spPr bwMode="auto">
            <a:xfrm>
              <a:off x="3198" y="3793"/>
              <a:ext cx="5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7">
              <a:extLst>
                <a:ext uri="{FF2B5EF4-FFF2-40B4-BE49-F238E27FC236}">
                  <a16:creationId xmlns:a16="http://schemas.microsoft.com/office/drawing/2014/main" id="{E7581D84-BD9F-4882-8BDE-45976A99375A}"/>
                </a:ext>
              </a:extLst>
            </p:cNvPr>
            <p:cNvSpPr txBox="1">
              <a:spLocks noChangeArrowheads="1"/>
            </p:cNvSpPr>
            <p:nvPr/>
          </p:nvSpPr>
          <p:spPr bwMode="auto">
            <a:xfrm>
              <a:off x="1292" y="3884"/>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X</a:t>
              </a:r>
            </a:p>
          </p:txBody>
        </p:sp>
        <p:sp>
          <p:nvSpPr>
            <p:cNvPr id="11" name="Text Box 8">
              <a:extLst>
                <a:ext uri="{FF2B5EF4-FFF2-40B4-BE49-F238E27FC236}">
                  <a16:creationId xmlns:a16="http://schemas.microsoft.com/office/drawing/2014/main" id="{4D61CEFA-0047-4291-AEBC-F993CB003D13}"/>
                </a:ext>
              </a:extLst>
            </p:cNvPr>
            <p:cNvSpPr txBox="1">
              <a:spLocks noChangeArrowheads="1"/>
            </p:cNvSpPr>
            <p:nvPr/>
          </p:nvSpPr>
          <p:spPr bwMode="auto">
            <a:xfrm>
              <a:off x="3560" y="3838"/>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Y</a:t>
              </a:r>
            </a:p>
          </p:txBody>
        </p:sp>
      </p:grpSp>
    </p:spTree>
    <p:extLst>
      <p:ext uri="{BB962C8B-B14F-4D97-AF65-F5344CB8AC3E}">
        <p14:creationId xmlns:p14="http://schemas.microsoft.com/office/powerpoint/2010/main" val="140403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74946-3B1F-C262-1980-C8C0F00638F8}"/>
              </a:ext>
            </a:extLst>
          </p:cNvPr>
          <p:cNvSpPr>
            <a:spLocks noGrp="1"/>
          </p:cNvSpPr>
          <p:nvPr>
            <p:ph type="title"/>
          </p:nvPr>
        </p:nvSpPr>
        <p:spPr>
          <a:xfrm>
            <a:off x="611188" y="73907"/>
            <a:ext cx="10515600" cy="1325563"/>
          </a:xfrm>
        </p:spPr>
        <p:txBody>
          <a:bodyPr/>
          <a:lstStyle/>
          <a:p>
            <a:r>
              <a:rPr lang="zh-CN" altLang="en-US" dirty="0"/>
              <a:t>连续信源的差熵计算</a:t>
            </a:r>
          </a:p>
        </p:txBody>
      </p:sp>
      <p:sp>
        <p:nvSpPr>
          <p:cNvPr id="5" name="文本框 4">
            <a:extLst>
              <a:ext uri="{FF2B5EF4-FFF2-40B4-BE49-F238E27FC236}">
                <a16:creationId xmlns:a16="http://schemas.microsoft.com/office/drawing/2014/main" id="{F12F153C-F0BC-3508-AFF4-E7B887937279}"/>
              </a:ext>
            </a:extLst>
          </p:cNvPr>
          <p:cNvSpPr txBox="1"/>
          <p:nvPr/>
        </p:nvSpPr>
        <p:spPr>
          <a:xfrm>
            <a:off x="904188" y="5553557"/>
            <a:ext cx="9217057" cy="954107"/>
          </a:xfrm>
          <a:prstGeom prst="rect">
            <a:avLst/>
          </a:prstGeom>
          <a:noFill/>
        </p:spPr>
        <p:txBody>
          <a:bodyPr wrap="square">
            <a:spAutoFit/>
          </a:bodyPr>
          <a:lstStyle/>
          <a:p>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连续随机变量</a:t>
            </a:r>
            <a:r>
              <a:rPr lang="en-US" altLang="zh-CN" sz="2800" kern="100" dirty="0">
                <a:effectLst/>
                <a:latin typeface="Times New Roman" panose="02020603050405020304" pitchFamily="18" charset="0"/>
                <a:ea typeface="宋体" panose="02010600030101010101" pitchFamily="2" charset="-122"/>
              </a:rPr>
              <a:t>X</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的概率在取值范围为</a:t>
            </a:r>
            <a:r>
              <a:rPr lang="en-US" altLang="zh-CN" sz="2800" kern="100" dirty="0">
                <a:effectLst/>
                <a:latin typeface="Times New Roman" panose="02020603050405020304" pitchFamily="18" charset="0"/>
                <a:ea typeface="宋体" panose="02010600030101010101" pitchFamily="2" charset="-122"/>
              </a:rPr>
              <a:t>[0,10]</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内服从均匀分布，计算该信源的相对熵。</a:t>
            </a:r>
            <a:endParaRPr lang="zh-CN" altLang="en-US" sz="2800" dirty="0"/>
          </a:p>
        </p:txBody>
      </p:sp>
      <p:sp>
        <p:nvSpPr>
          <p:cNvPr id="6" name="Text Box 2">
            <a:extLst>
              <a:ext uri="{FF2B5EF4-FFF2-40B4-BE49-F238E27FC236}">
                <a16:creationId xmlns:a16="http://schemas.microsoft.com/office/drawing/2014/main" id="{3FC984DF-9EAC-07AE-4F9C-08654EF88581}"/>
              </a:ext>
            </a:extLst>
          </p:cNvPr>
          <p:cNvSpPr txBox="1">
            <a:spLocks noChangeArrowheads="1"/>
          </p:cNvSpPr>
          <p:nvPr/>
        </p:nvSpPr>
        <p:spPr bwMode="auto">
          <a:xfrm>
            <a:off x="611188" y="1784804"/>
            <a:ext cx="7494587" cy="1539875"/>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FFFFFF"/>
                  </a:outerShdw>
                </a:effectLst>
              </a:rPr>
              <a:t>        </a:t>
            </a:r>
            <a:r>
              <a:rPr lang="zh-CN" altLang="en-US" sz="2400" b="1">
                <a:solidFill>
                  <a:srgbClr val="990033"/>
                </a:solidFill>
                <a:effectLst>
                  <a:outerShdw blurRad="38100" dist="38100" dir="2700000" algn="tl">
                    <a:srgbClr val="000000"/>
                  </a:outerShdw>
                </a:effectLst>
              </a:rPr>
              <a:t>一维</a:t>
            </a:r>
            <a:r>
              <a:rPr lang="zh-CN" altLang="en-US" sz="2400" b="1">
                <a:effectLst>
                  <a:outerShdw blurRad="38100" dist="38100" dir="2700000" algn="tl">
                    <a:srgbClr val="FFFFFF"/>
                  </a:outerShdw>
                </a:effectLst>
              </a:rPr>
              <a:t>连续随机变量</a:t>
            </a:r>
            <a:r>
              <a:rPr lang="en-US" altLang="zh-CN" sz="2400" b="1">
                <a:effectLst>
                  <a:outerShdw blurRad="38100" dist="38100" dir="2700000" algn="tl">
                    <a:srgbClr val="FFFFFF"/>
                  </a:outerShdw>
                </a:effectLst>
              </a:rPr>
              <a:t>X</a:t>
            </a:r>
            <a:r>
              <a:rPr lang="zh-CN" altLang="en-US" sz="2400" b="1">
                <a:effectLst>
                  <a:outerShdw blurRad="38100" dist="38100" dir="2700000" algn="tl">
                    <a:srgbClr val="FFFFFF"/>
                  </a:outerShdw>
                </a:effectLst>
              </a:rPr>
              <a:t>在 </a:t>
            </a:r>
            <a:r>
              <a:rPr lang="en-US" altLang="zh-CN" sz="2400" b="1">
                <a:effectLst>
                  <a:outerShdw blurRad="38100" dist="38100" dir="2700000" algn="tl">
                    <a:srgbClr val="FFFFFF"/>
                  </a:outerShdw>
                </a:effectLst>
              </a:rPr>
              <a:t>[</a:t>
            </a:r>
            <a:r>
              <a:rPr lang="en-US" altLang="zh-CN" b="1" i="1"/>
              <a:t>a</a:t>
            </a:r>
            <a:r>
              <a:rPr lang="en-US" altLang="zh-CN" sz="2400" b="1">
                <a:effectLst>
                  <a:outerShdw blurRad="38100" dist="38100" dir="2700000" algn="tl">
                    <a:srgbClr val="FFFFFF"/>
                  </a:outerShdw>
                </a:effectLst>
              </a:rPr>
              <a:t>,</a:t>
            </a:r>
            <a:r>
              <a:rPr lang="en-US" altLang="zh-CN" b="1" i="1"/>
              <a:t>b</a:t>
            </a:r>
            <a:r>
              <a:rPr lang="en-US" altLang="zh-CN" sz="2400" b="1">
                <a:effectLst>
                  <a:outerShdw blurRad="38100" dist="38100" dir="2700000" algn="tl">
                    <a:srgbClr val="FFFFFF"/>
                  </a:outerShdw>
                </a:effectLst>
              </a:rPr>
              <a:t>] </a:t>
            </a:r>
            <a:r>
              <a:rPr lang="zh-CN" altLang="en-US" sz="2400" b="1">
                <a:effectLst>
                  <a:outerShdw blurRad="38100" dist="38100" dir="2700000" algn="tl">
                    <a:srgbClr val="FFFFFF"/>
                  </a:outerShdw>
                </a:effectLst>
              </a:rPr>
              <a:t>区间内均匀分布时，该连续信源的熵为</a:t>
            </a:r>
            <a:r>
              <a:rPr lang="zh-CN" altLang="en-US" sz="2400" b="1"/>
              <a:t>：</a:t>
            </a:r>
          </a:p>
          <a:p>
            <a:pPr>
              <a:spcBef>
                <a:spcPct val="50000"/>
              </a:spcBef>
              <a:defRPr/>
            </a:pPr>
            <a:r>
              <a:rPr lang="zh-CN" altLang="en-US" sz="2400" b="1"/>
              <a:t>                        </a:t>
            </a:r>
            <a:r>
              <a:rPr lang="en-US" altLang="zh-CN" sz="2800" b="1" i="1"/>
              <a:t>h</a:t>
            </a:r>
            <a:r>
              <a:rPr lang="en-US" altLang="zh-CN" sz="2800" b="1"/>
              <a:t>(</a:t>
            </a:r>
            <a:r>
              <a:rPr lang="en-US" altLang="zh-CN" sz="2400" b="1" i="1"/>
              <a:t>X</a:t>
            </a:r>
            <a:r>
              <a:rPr lang="en-US" altLang="zh-CN" sz="2800" b="1"/>
              <a:t>) = log (</a:t>
            </a:r>
            <a:r>
              <a:rPr lang="en-US" altLang="zh-CN" sz="2800" b="1" i="1"/>
              <a:t>b</a:t>
            </a:r>
            <a:r>
              <a:rPr lang="en-US" altLang="zh-CN" sz="2800" b="1"/>
              <a:t>-</a:t>
            </a:r>
            <a:r>
              <a:rPr lang="en-US" altLang="zh-CN" sz="2800" b="1" i="1"/>
              <a:t>a</a:t>
            </a:r>
            <a:r>
              <a:rPr lang="en-US" altLang="zh-CN" sz="2800" b="1"/>
              <a:t>)</a:t>
            </a:r>
          </a:p>
        </p:txBody>
      </p:sp>
      <p:sp>
        <p:nvSpPr>
          <p:cNvPr id="7" name="Text Box 4">
            <a:extLst>
              <a:ext uri="{FF2B5EF4-FFF2-40B4-BE49-F238E27FC236}">
                <a16:creationId xmlns:a16="http://schemas.microsoft.com/office/drawing/2014/main" id="{DBBDF02D-AA6A-8353-1928-1C1B9E81EBA0}"/>
              </a:ext>
            </a:extLst>
          </p:cNvPr>
          <p:cNvSpPr txBox="1">
            <a:spLocks noChangeArrowheads="1"/>
          </p:cNvSpPr>
          <p:nvPr/>
        </p:nvSpPr>
        <p:spPr bwMode="auto">
          <a:xfrm>
            <a:off x="1187450" y="3440567"/>
            <a:ext cx="6172200" cy="411162"/>
          </a:xfrm>
          <a:prstGeom prst="rect">
            <a:avLst/>
          </a:prstGeom>
          <a:noFill/>
          <a:ln w="9525">
            <a:noFill/>
            <a:miter lim="800000"/>
            <a:headEnd/>
            <a:tailEnd/>
          </a:ln>
          <a:effectLst/>
        </p:spPr>
        <p:txBody>
          <a:bodyPr tIns="0">
            <a:spAutoFit/>
          </a:bodyPr>
          <a:lstStyle/>
          <a:p>
            <a:pPr>
              <a:spcBef>
                <a:spcPct val="50000"/>
              </a:spcBef>
              <a:defRPr/>
            </a:pPr>
            <a:r>
              <a:rPr lang="zh-CN" altLang="en-US" sz="2400" b="1">
                <a:effectLst>
                  <a:outerShdw blurRad="38100" dist="38100" dir="2700000" algn="tl">
                    <a:srgbClr val="FFFFFF"/>
                  </a:outerShdw>
                </a:effectLst>
              </a:rPr>
              <a:t>当取对数以</a:t>
            </a:r>
            <a:r>
              <a:rPr lang="en-US" altLang="zh-CN" sz="2400" b="1">
                <a:effectLst>
                  <a:outerShdw blurRad="38100" dist="38100" dir="2700000" algn="tl">
                    <a:srgbClr val="FFFFFF"/>
                  </a:outerShdw>
                </a:effectLst>
              </a:rPr>
              <a:t>2</a:t>
            </a:r>
            <a:r>
              <a:rPr lang="zh-CN" altLang="en-US" sz="2400" b="1">
                <a:effectLst>
                  <a:outerShdw blurRad="38100" dist="38100" dir="2700000" algn="tl">
                    <a:srgbClr val="FFFFFF"/>
                  </a:outerShdw>
                </a:effectLst>
              </a:rPr>
              <a:t>为底时，</a:t>
            </a:r>
            <a:r>
              <a:rPr lang="zh-CN" altLang="en-US" sz="2400" b="1">
                <a:solidFill>
                  <a:srgbClr val="FF0000"/>
                </a:solidFill>
                <a:effectLst>
                  <a:outerShdw blurRad="38100" dist="38100" dir="2700000" algn="tl">
                    <a:srgbClr val="000000"/>
                  </a:outerShdw>
                </a:effectLst>
              </a:rPr>
              <a:t>单位</a:t>
            </a:r>
            <a:r>
              <a:rPr lang="zh-CN" altLang="en-US" sz="2400" b="1">
                <a:effectLst>
                  <a:outerShdw blurRad="38100" dist="38100" dir="2700000" algn="tl">
                    <a:srgbClr val="FFFFFF"/>
                  </a:outerShdw>
                </a:effectLst>
              </a:rPr>
              <a:t>为：比特／自由度</a:t>
            </a:r>
          </a:p>
        </p:txBody>
      </p:sp>
      <p:sp>
        <p:nvSpPr>
          <p:cNvPr id="8" name="Rectangle 5">
            <a:extLst>
              <a:ext uri="{FF2B5EF4-FFF2-40B4-BE49-F238E27FC236}">
                <a16:creationId xmlns:a16="http://schemas.microsoft.com/office/drawing/2014/main" id="{7236F464-BE17-6018-F421-797E735D4CFD}"/>
              </a:ext>
            </a:extLst>
          </p:cNvPr>
          <p:cNvSpPr>
            <a:spLocks noChangeArrowheads="1"/>
          </p:cNvSpPr>
          <p:nvPr/>
        </p:nvSpPr>
        <p:spPr bwMode="auto">
          <a:xfrm>
            <a:off x="1835150" y="4069217"/>
            <a:ext cx="50419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50000"/>
              </a:spcBef>
              <a:buClr>
                <a:schemeClr val="tx1"/>
              </a:buClr>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zh-CN" altLang="en-US" sz="2400" b="1">
                <a:latin typeface="Times New Roman" panose="02020603050405020304" pitchFamily="18" charset="0"/>
              </a:rPr>
              <a:t>－</a:t>
            </a:r>
            <a:r>
              <a:rPr lang="zh-CN" altLang="en-US" sz="2400" b="1">
                <a:latin typeface="Times New Roman" panose="02020603050405020304" pitchFamily="18" charset="0"/>
                <a:sym typeface="Symbol" panose="05050102010706020507" pitchFamily="18" charset="2"/>
              </a:rPr>
              <a:t></a:t>
            </a:r>
            <a:r>
              <a:rPr lang="en-US" altLang="zh-CN" sz="2400" b="1" baseline="-25000"/>
              <a:t>R</a:t>
            </a:r>
            <a:r>
              <a:rPr lang="en-US" altLang="zh-CN" sz="2400" b="1" i="1">
                <a:latin typeface="Times New Roman" panose="02020603050405020304" pitchFamily="18" charset="0"/>
              </a:rPr>
              <a:t>p</a:t>
            </a:r>
            <a:r>
              <a:rPr lang="en-US" altLang="zh-CN" sz="2400" b="1">
                <a:latin typeface="Times New Roman" panose="02020603050405020304" pitchFamily="18" charset="0"/>
              </a:rPr>
              <a:t>(</a:t>
            </a:r>
            <a:r>
              <a:rPr lang="en-US" altLang="zh-CN" sz="2400"/>
              <a:t>x</a:t>
            </a:r>
            <a:r>
              <a:rPr lang="en-US" altLang="zh-CN" sz="2400" b="1">
                <a:latin typeface="Times New Roman" panose="02020603050405020304" pitchFamily="18" charset="0"/>
              </a:rPr>
              <a:t>) log </a:t>
            </a:r>
            <a:r>
              <a:rPr lang="en-US" altLang="zh-CN" sz="2400" b="1" i="1">
                <a:latin typeface="Times New Roman" panose="02020603050405020304" pitchFamily="18" charset="0"/>
              </a:rPr>
              <a:t>p</a:t>
            </a:r>
            <a:r>
              <a:rPr lang="en-US" altLang="zh-CN" sz="2400" b="1">
                <a:latin typeface="Times New Roman" panose="02020603050405020304" pitchFamily="18" charset="0"/>
              </a:rPr>
              <a:t>(</a:t>
            </a:r>
            <a:r>
              <a:rPr lang="en-US" altLang="zh-CN" sz="2400"/>
              <a:t>x</a:t>
            </a:r>
            <a:r>
              <a:rPr lang="en-US" altLang="zh-CN" sz="2400" b="1">
                <a:latin typeface="Times New Roman" panose="02020603050405020304" pitchFamily="18" charset="0"/>
              </a:rPr>
              <a:t>)d</a:t>
            </a:r>
            <a:r>
              <a:rPr lang="en-US" altLang="zh-CN" sz="2400"/>
              <a:t>x</a:t>
            </a:r>
          </a:p>
        </p:txBody>
      </p:sp>
      <p:graphicFrame>
        <p:nvGraphicFramePr>
          <p:cNvPr id="9" name="Object 2">
            <a:extLst>
              <a:ext uri="{FF2B5EF4-FFF2-40B4-BE49-F238E27FC236}">
                <a16:creationId xmlns:a16="http://schemas.microsoft.com/office/drawing/2014/main" id="{17ADDE4D-3FA9-B56B-08CB-FACB73C87D2A}"/>
              </a:ext>
            </a:extLst>
          </p:cNvPr>
          <p:cNvGraphicFramePr>
            <a:graphicFrameLocks noChangeAspect="1"/>
          </p:cNvGraphicFramePr>
          <p:nvPr>
            <p:extLst>
              <p:ext uri="{D42A27DB-BD31-4B8C-83A1-F6EECF244321}">
                <p14:modId xmlns:p14="http://schemas.microsoft.com/office/powerpoint/2010/main" val="999268743"/>
              </p:ext>
            </p:extLst>
          </p:nvPr>
        </p:nvGraphicFramePr>
        <p:xfrm>
          <a:off x="2484438" y="4808992"/>
          <a:ext cx="2667000" cy="738187"/>
        </p:xfrm>
        <a:graphic>
          <a:graphicData uri="http://schemas.openxmlformats.org/presentationml/2006/ole">
            <mc:AlternateContent xmlns:mc="http://schemas.openxmlformats.org/markup-compatibility/2006">
              <mc:Choice xmlns:v="urn:schemas-microsoft-com:vml" Requires="v">
                <p:oleObj name="Equation" r:id="rId2" imgW="1422400" imgH="393700" progId="Equation.3">
                  <p:embed/>
                </p:oleObj>
              </mc:Choice>
              <mc:Fallback>
                <p:oleObj name="Equation" r:id="rId2" imgW="1422400" imgH="393700" progId="Equation.3">
                  <p:embed/>
                  <p:pic>
                    <p:nvPicPr>
                      <p:cNvPr id="1038342" name="Object 2">
                        <a:extLst>
                          <a:ext uri="{FF2B5EF4-FFF2-40B4-BE49-F238E27FC236}">
                            <a16:creationId xmlns:a16="http://schemas.microsoft.com/office/drawing/2014/main" id="{7187F941-2292-6DE8-7C5B-9B0FC26FB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808992"/>
                        <a:ext cx="26670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a:extLst>
              <a:ext uri="{FF2B5EF4-FFF2-40B4-BE49-F238E27FC236}">
                <a16:creationId xmlns:a16="http://schemas.microsoft.com/office/drawing/2014/main" id="{C496C12C-2A61-A4FC-4AEB-ADF767944070}"/>
              </a:ext>
            </a:extLst>
          </p:cNvPr>
          <p:cNvSpPr txBox="1">
            <a:spLocks noChangeArrowheads="1"/>
          </p:cNvSpPr>
          <p:nvPr/>
        </p:nvSpPr>
        <p:spPr bwMode="auto">
          <a:xfrm>
            <a:off x="611188" y="1135517"/>
            <a:ext cx="4800600" cy="411162"/>
          </a:xfrm>
          <a:prstGeom prst="rect">
            <a:avLst/>
          </a:prstGeom>
          <a:noFill/>
          <a:ln w="9525">
            <a:noFill/>
            <a:miter lim="800000"/>
            <a:headEnd/>
            <a:tailEnd/>
          </a:ln>
          <a:effectLst/>
        </p:spPr>
        <p:txBody>
          <a:bodyPr tIns="0" anchor="ctr">
            <a:spAutoFit/>
          </a:bodyPr>
          <a:lstStyle/>
          <a:p>
            <a:pPr>
              <a:defRPr/>
            </a:pPr>
            <a:r>
              <a:rPr lang="en-US" altLang="zh-CN" sz="2400" b="1" dirty="0">
                <a:solidFill>
                  <a:schemeClr val="hlink"/>
                </a:solidFill>
                <a:effectLst>
                  <a:outerShdw blurRad="38100" dist="38100" dir="2700000" algn="tl">
                    <a:srgbClr val="000000"/>
                  </a:outerShdw>
                </a:effectLst>
              </a:rPr>
              <a:t>1</a:t>
            </a:r>
            <a:r>
              <a:rPr lang="zh-CN" altLang="en-US" sz="2400" b="1" dirty="0">
                <a:solidFill>
                  <a:schemeClr val="hlink"/>
                </a:solidFill>
                <a:effectLst>
                  <a:outerShdw blurRad="38100" dist="38100" dir="2700000" algn="tl">
                    <a:srgbClr val="000000"/>
                  </a:outerShdw>
                </a:effectLst>
              </a:rPr>
              <a:t>）、</a:t>
            </a:r>
            <a:r>
              <a:rPr lang="zh-CN" altLang="zh-CN" sz="2400" b="1" dirty="0">
                <a:solidFill>
                  <a:schemeClr val="hlink"/>
                </a:solidFill>
                <a:effectLst>
                  <a:outerShdw blurRad="38100" dist="38100" dir="2700000" algn="tl">
                    <a:srgbClr val="000000"/>
                  </a:outerShdw>
                </a:effectLst>
              </a:rPr>
              <a:t>均匀分布连续信源的熵值</a:t>
            </a:r>
            <a:endParaRPr lang="zh-CN" altLang="zh-CN" b="1" dirty="0">
              <a:solidFill>
                <a:schemeClr val="hlink"/>
              </a:solidFill>
            </a:endParaRPr>
          </a:p>
        </p:txBody>
      </p:sp>
    </p:spTree>
    <p:extLst>
      <p:ext uri="{BB962C8B-B14F-4D97-AF65-F5344CB8AC3E}">
        <p14:creationId xmlns:p14="http://schemas.microsoft.com/office/powerpoint/2010/main" val="408659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Bottom)">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additive="base">
                                        <p:cTn id="30"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 calcmode="lin" valueType="num">
                                      <p:cBhvr additive="base">
                                        <p:cTn id="36"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utoUpdateAnimBg="0"/>
      <p:bldP spid="1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E3BE8-704F-40E3-A386-E46F3DDBE9D3}"/>
              </a:ext>
            </a:extLst>
          </p:cNvPr>
          <p:cNvSpPr>
            <a:spLocks noGrp="1"/>
          </p:cNvSpPr>
          <p:nvPr>
            <p:ph type="title"/>
          </p:nvPr>
        </p:nvSpPr>
        <p:spPr/>
        <p:txBody>
          <a:bodyPr/>
          <a:lstStyle/>
          <a:p>
            <a:r>
              <a:rPr lang="zh-CN" altLang="en-US" dirty="0"/>
              <a:t>第三章 信道及信道容量</a:t>
            </a:r>
          </a:p>
        </p:txBody>
      </p:sp>
      <p:sp>
        <p:nvSpPr>
          <p:cNvPr id="3" name="内容占位符 2">
            <a:extLst>
              <a:ext uri="{FF2B5EF4-FFF2-40B4-BE49-F238E27FC236}">
                <a16:creationId xmlns:a16="http://schemas.microsoft.com/office/drawing/2014/main" id="{3DA4285F-4E98-4D9A-A486-2EF632B05A18}"/>
              </a:ext>
            </a:extLst>
          </p:cNvPr>
          <p:cNvSpPr>
            <a:spLocks noGrp="1"/>
          </p:cNvSpPr>
          <p:nvPr>
            <p:ph idx="1"/>
          </p:nvPr>
        </p:nvSpPr>
        <p:spPr/>
        <p:txBody>
          <a:bodyPr/>
          <a:lstStyle/>
          <a:p>
            <a:r>
              <a:rPr lang="en-US" altLang="zh-CN" dirty="0"/>
              <a:t>1. </a:t>
            </a:r>
            <a:r>
              <a:rPr lang="zh-CN" altLang="en-US" dirty="0"/>
              <a:t>互信息及平均互信息的概念及计算</a:t>
            </a:r>
            <a:endParaRPr lang="en-US" altLang="zh-CN" dirty="0"/>
          </a:p>
          <a:p>
            <a:r>
              <a:rPr lang="en-US" altLang="zh-CN" dirty="0"/>
              <a:t>2. </a:t>
            </a:r>
            <a:r>
              <a:rPr lang="zh-CN" altLang="en-US" dirty="0"/>
              <a:t>噪声熵及损失熵</a:t>
            </a:r>
            <a:endParaRPr lang="en-US" altLang="zh-CN" dirty="0"/>
          </a:p>
          <a:p>
            <a:r>
              <a:rPr lang="en-US" altLang="zh-CN" dirty="0"/>
              <a:t>3. </a:t>
            </a:r>
            <a:r>
              <a:rPr lang="zh-CN" altLang="en-US" dirty="0"/>
              <a:t>信道容量及最佳分布</a:t>
            </a:r>
            <a:endParaRPr lang="en-US" altLang="zh-CN" dirty="0"/>
          </a:p>
          <a:p>
            <a:r>
              <a:rPr lang="en-US" altLang="zh-CN" dirty="0"/>
              <a:t>4. </a:t>
            </a:r>
            <a:r>
              <a:rPr lang="zh-CN" altLang="en-US" dirty="0"/>
              <a:t>香</a:t>
            </a:r>
            <a:r>
              <a:rPr lang="zh-CN" altLang="en-US"/>
              <a:t>农公式定义及计算</a:t>
            </a:r>
            <a:endParaRPr lang="zh-CN" altLang="en-US" dirty="0"/>
          </a:p>
        </p:txBody>
      </p:sp>
    </p:spTree>
    <p:extLst>
      <p:ext uri="{BB962C8B-B14F-4D97-AF65-F5344CB8AC3E}">
        <p14:creationId xmlns:p14="http://schemas.microsoft.com/office/powerpoint/2010/main" val="404904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EECC4-C307-3CF6-9E75-6D0B5E2B9BB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DFDE8F-4106-CF42-8F72-A73021B42CB1}"/>
              </a:ext>
            </a:extLst>
          </p:cNvPr>
          <p:cNvSpPr>
            <a:spLocks noGrp="1"/>
          </p:cNvSpPr>
          <p:nvPr>
            <p:ph idx="1"/>
          </p:nvPr>
        </p:nvSpPr>
        <p:spPr/>
        <p:txBody>
          <a:bodyPr>
            <a:normAutofit/>
          </a:bodyPr>
          <a:lstStyle/>
          <a:p>
            <a:pPr>
              <a:lnSpc>
                <a:spcPct val="100000"/>
              </a:lnSpc>
            </a:pPr>
            <a:r>
              <a:rPr lang="zh-CN"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简答题</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  5</a:t>
            </a:r>
            <a:r>
              <a:rPr lang="zh-CN" altLang="en-US" sz="3600" b="1" kern="100" dirty="0">
                <a:effectLst/>
                <a:latin typeface="Times New Roman" panose="02020603050405020304" pitchFamily="18" charset="0"/>
                <a:ea typeface="宋体" panose="02010600030101010101" pitchFamily="2" charset="-122"/>
                <a:cs typeface="Times New Roman" panose="02020603050405020304" pitchFamily="18" charset="0"/>
              </a:rPr>
              <a:t>道</a:t>
            </a:r>
            <a:endParaRPr lang="en-US" altLang="zh-CN" sz="36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zh-CN" altLang="zh-CN" sz="3600" b="1" kern="100" dirty="0">
                <a:effectLst/>
                <a:ea typeface="宋体" panose="02010600030101010101" pitchFamily="2" charset="-122"/>
                <a:cs typeface="Times New Roman" panose="02020603050405020304" pitchFamily="18" charset="0"/>
              </a:rPr>
              <a:t>计算题</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  5</a:t>
            </a:r>
            <a:r>
              <a:rPr lang="zh-CN" altLang="en-US" sz="3600" b="1" kern="100" dirty="0">
                <a:effectLst/>
                <a:latin typeface="Times New Roman" panose="02020603050405020304" pitchFamily="18" charset="0"/>
                <a:ea typeface="宋体" panose="02010600030101010101" pitchFamily="2" charset="-122"/>
                <a:cs typeface="Times New Roman" panose="02020603050405020304" pitchFamily="18" charset="0"/>
              </a:rPr>
              <a:t>道</a:t>
            </a:r>
            <a:endPar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zh-CN" altLang="en-US" sz="3600" b="1" kern="100" dirty="0">
                <a:latin typeface="Times New Roman" panose="02020603050405020304" pitchFamily="18" charset="0"/>
                <a:ea typeface="宋体" panose="02010600030101010101" pitchFamily="2" charset="-122"/>
                <a:cs typeface="Times New Roman" panose="02020603050405020304" pitchFamily="18" charset="0"/>
              </a:rPr>
              <a:t>综合应用题  </a:t>
            </a:r>
            <a:r>
              <a:rPr lang="en-US" altLang="zh-CN" sz="36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600" b="1" kern="100" dirty="0">
                <a:latin typeface="Times New Roman" panose="02020603050405020304" pitchFamily="18" charset="0"/>
                <a:ea typeface="宋体" panose="02010600030101010101" pitchFamily="2" charset="-122"/>
                <a:cs typeface="Times New Roman" panose="02020603050405020304" pitchFamily="18" charset="0"/>
              </a:rPr>
              <a:t>道</a:t>
            </a:r>
            <a:endParaRPr lang="zh-CN" altLang="en-US" sz="4800" dirty="0"/>
          </a:p>
        </p:txBody>
      </p:sp>
    </p:spTree>
    <p:extLst>
      <p:ext uri="{BB962C8B-B14F-4D97-AF65-F5344CB8AC3E}">
        <p14:creationId xmlns:p14="http://schemas.microsoft.com/office/powerpoint/2010/main" val="4265771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499158-9C64-4326-A4FE-32C29DAE4DC0}"/>
              </a:ext>
            </a:extLst>
          </p:cNvPr>
          <p:cNvSpPr>
            <a:spLocks noChangeArrowheads="1"/>
          </p:cNvSpPr>
          <p:nvPr/>
        </p:nvSpPr>
        <p:spPr bwMode="auto">
          <a:xfrm>
            <a:off x="1517715" y="322887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5" name="Rectangle 4">
            <a:extLst>
              <a:ext uri="{FF2B5EF4-FFF2-40B4-BE49-F238E27FC236}">
                <a16:creationId xmlns:a16="http://schemas.microsoft.com/office/drawing/2014/main" id="{D0DD2960-DA87-4E90-8A30-AAA4F9F791AB}"/>
              </a:ext>
            </a:extLst>
          </p:cNvPr>
          <p:cNvSpPr>
            <a:spLocks noChangeArrowheads="1"/>
          </p:cNvSpPr>
          <p:nvPr/>
        </p:nvSpPr>
        <p:spPr bwMode="auto">
          <a:xfrm>
            <a:off x="1517715" y="259546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graphicFrame>
        <p:nvGraphicFramePr>
          <p:cNvPr id="6" name="Object 5">
            <a:extLst>
              <a:ext uri="{FF2B5EF4-FFF2-40B4-BE49-F238E27FC236}">
                <a16:creationId xmlns:a16="http://schemas.microsoft.com/office/drawing/2014/main" id="{5FF66914-F444-464E-B880-32269D6850DA}"/>
              </a:ext>
            </a:extLst>
          </p:cNvPr>
          <p:cNvGraphicFramePr>
            <a:graphicFrameLocks noChangeAspect="1"/>
          </p:cNvGraphicFramePr>
          <p:nvPr>
            <p:extLst>
              <p:ext uri="{D42A27DB-BD31-4B8C-83A1-F6EECF244321}">
                <p14:modId xmlns:p14="http://schemas.microsoft.com/office/powerpoint/2010/main" val="2862050652"/>
              </p:ext>
            </p:extLst>
          </p:nvPr>
        </p:nvGraphicFramePr>
        <p:xfrm>
          <a:off x="1697103" y="1566764"/>
          <a:ext cx="8280400" cy="3368675"/>
        </p:xfrm>
        <a:graphic>
          <a:graphicData uri="http://schemas.openxmlformats.org/presentationml/2006/ole">
            <mc:AlternateContent xmlns:mc="http://schemas.openxmlformats.org/markup-compatibility/2006">
              <mc:Choice xmlns:v="urn:schemas-microsoft-com:vml" Requires="v">
                <p:oleObj name="图片" r:id="rId2" imgW="6096000" imgH="2485644" progId="Word.Picture.8">
                  <p:embed/>
                </p:oleObj>
              </mc:Choice>
              <mc:Fallback>
                <p:oleObj name="图片" r:id="rId2" imgW="6096000" imgH="2485644" progId="Word.Picture.8">
                  <p:embed/>
                  <p:pic>
                    <p:nvPicPr>
                      <p:cNvPr id="8197" name="Object 5">
                        <a:extLst>
                          <a:ext uri="{FF2B5EF4-FFF2-40B4-BE49-F238E27FC236}">
                            <a16:creationId xmlns:a16="http://schemas.microsoft.com/office/drawing/2014/main" id="{41370C5C-169B-41BF-B489-2D558B41E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103" y="1566764"/>
                        <a:ext cx="82804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a:extLst>
              <a:ext uri="{FF2B5EF4-FFF2-40B4-BE49-F238E27FC236}">
                <a16:creationId xmlns:a16="http://schemas.microsoft.com/office/drawing/2014/main" id="{8989C154-F1E6-438A-9596-EF27A43533C0}"/>
              </a:ext>
            </a:extLst>
          </p:cNvPr>
          <p:cNvSpPr txBox="1">
            <a:spLocks noChangeArrowheads="1"/>
          </p:cNvSpPr>
          <p:nvPr/>
        </p:nvSpPr>
        <p:spPr bwMode="auto">
          <a:xfrm>
            <a:off x="3352865" y="5383114"/>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宋体" panose="02010600030101010101" pitchFamily="2" charset="-122"/>
              </a:rPr>
              <a:t>图</a:t>
            </a:r>
            <a:r>
              <a:rPr lang="en-US" altLang="zh-CN" sz="2400" b="1">
                <a:latin typeface="宋体" panose="02010600030101010101" pitchFamily="2" charset="-122"/>
              </a:rPr>
              <a:t>3.1.1  </a:t>
            </a:r>
            <a:r>
              <a:rPr lang="zh-CN" altLang="en-US" sz="2400" b="1">
                <a:latin typeface="宋体" panose="02010600030101010101" pitchFamily="2" charset="-122"/>
              </a:rPr>
              <a:t>通信系统的一般模型</a:t>
            </a:r>
          </a:p>
        </p:txBody>
      </p:sp>
    </p:spTree>
    <p:extLst>
      <p:ext uri="{BB962C8B-B14F-4D97-AF65-F5344CB8AC3E}">
        <p14:creationId xmlns:p14="http://schemas.microsoft.com/office/powerpoint/2010/main" val="235660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1F904-8883-4E03-A321-47DA9B8527A5}"/>
              </a:ext>
            </a:extLst>
          </p:cNvPr>
          <p:cNvSpPr>
            <a:spLocks noGrp="1"/>
          </p:cNvSpPr>
          <p:nvPr>
            <p:ph type="title"/>
          </p:nvPr>
        </p:nvSpPr>
        <p:spPr/>
        <p:txBody>
          <a:bodyPr/>
          <a:lstStyle/>
          <a:p>
            <a:r>
              <a:rPr lang="zh-CN" altLang="en-US" dirty="0"/>
              <a:t>信道的表示方法</a:t>
            </a:r>
          </a:p>
        </p:txBody>
      </p:sp>
      <p:sp>
        <p:nvSpPr>
          <p:cNvPr id="3" name="内容占位符 2">
            <a:extLst>
              <a:ext uri="{FF2B5EF4-FFF2-40B4-BE49-F238E27FC236}">
                <a16:creationId xmlns:a16="http://schemas.microsoft.com/office/drawing/2014/main" id="{496C9AE4-4BD1-45EB-8B4A-B3B765D69749}"/>
              </a:ext>
            </a:extLst>
          </p:cNvPr>
          <p:cNvSpPr>
            <a:spLocks noGrp="1"/>
          </p:cNvSpPr>
          <p:nvPr>
            <p:ph idx="1"/>
          </p:nvPr>
        </p:nvSpPr>
        <p:spPr/>
        <p:txBody>
          <a:bodyPr/>
          <a:lstStyle/>
          <a:p>
            <a:r>
              <a:rPr lang="zh-CN" altLang="en-US" dirty="0"/>
              <a:t>图形法</a:t>
            </a:r>
            <a:endParaRPr lang="en-US" altLang="zh-CN" dirty="0"/>
          </a:p>
          <a:p>
            <a:r>
              <a:rPr lang="zh-CN" altLang="en-US" dirty="0"/>
              <a:t>公式法</a:t>
            </a:r>
            <a:endParaRPr lang="en-US" altLang="zh-CN" dirty="0"/>
          </a:p>
          <a:p>
            <a:r>
              <a:rPr lang="zh-CN" altLang="en-US" dirty="0"/>
              <a:t>转移矩阵</a:t>
            </a:r>
            <a:endParaRPr lang="en-US" altLang="zh-CN" dirty="0"/>
          </a:p>
        </p:txBody>
      </p:sp>
    </p:spTree>
    <p:extLst>
      <p:ext uri="{BB962C8B-B14F-4D97-AF65-F5344CB8AC3E}">
        <p14:creationId xmlns:p14="http://schemas.microsoft.com/office/powerpoint/2010/main" val="370465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AE6857-0AA5-4298-83EB-F63DEEEB7CF1}"/>
              </a:ext>
            </a:extLst>
          </p:cNvPr>
          <p:cNvSpPr txBox="1">
            <a:spLocks noChangeArrowheads="1"/>
          </p:cNvSpPr>
          <p:nvPr/>
        </p:nvSpPr>
        <p:spPr>
          <a:xfrm>
            <a:off x="806090" y="205933"/>
            <a:ext cx="7850188" cy="673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r>
              <a:rPr lang="zh-CN" altLang="en-US" sz="2400" b="1"/>
              <a:t>一般离散单符号信道的传递概率可用矩阵形式表示，即 </a:t>
            </a:r>
          </a:p>
        </p:txBody>
      </p:sp>
      <p:graphicFrame>
        <p:nvGraphicFramePr>
          <p:cNvPr id="5" name="Object 3">
            <a:extLst>
              <a:ext uri="{FF2B5EF4-FFF2-40B4-BE49-F238E27FC236}">
                <a16:creationId xmlns:a16="http://schemas.microsoft.com/office/drawing/2014/main" id="{4AFD0994-0DFF-4200-B434-2218A5F2318C}"/>
              </a:ext>
            </a:extLst>
          </p:cNvPr>
          <p:cNvGraphicFramePr>
            <a:graphicFrameLocks noChangeAspect="1"/>
          </p:cNvGraphicFramePr>
          <p:nvPr>
            <p:extLst>
              <p:ext uri="{D42A27DB-BD31-4B8C-83A1-F6EECF244321}">
                <p14:modId xmlns:p14="http://schemas.microsoft.com/office/powerpoint/2010/main" val="2760333221"/>
              </p:ext>
            </p:extLst>
          </p:nvPr>
        </p:nvGraphicFramePr>
        <p:xfrm>
          <a:off x="3471503" y="3423795"/>
          <a:ext cx="2878137" cy="958850"/>
        </p:xfrm>
        <a:graphic>
          <a:graphicData uri="http://schemas.openxmlformats.org/presentationml/2006/ole">
            <mc:AlternateContent xmlns:mc="http://schemas.openxmlformats.org/markup-compatibility/2006">
              <mc:Choice xmlns:v="urn:schemas-microsoft-com:vml" Requires="v">
                <p:oleObj name="公式" r:id="rId2" imgW="1345616" imgH="444307" progId="Equation.3">
                  <p:embed/>
                </p:oleObj>
              </mc:Choice>
              <mc:Fallback>
                <p:oleObj name="公式" r:id="rId2" imgW="1345616" imgH="444307" progId="Equation.3">
                  <p:embed/>
                  <p:pic>
                    <p:nvPicPr>
                      <p:cNvPr id="995331" name="Object 3">
                        <a:extLst>
                          <a:ext uri="{FF2B5EF4-FFF2-40B4-BE49-F238E27FC236}">
                            <a16:creationId xmlns:a16="http://schemas.microsoft.com/office/drawing/2014/main" id="{E1C63B1F-495A-4668-B5FB-ED3C93E4B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503" y="3423795"/>
                        <a:ext cx="287813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a:extLst>
              <a:ext uri="{FF2B5EF4-FFF2-40B4-BE49-F238E27FC236}">
                <a16:creationId xmlns:a16="http://schemas.microsoft.com/office/drawing/2014/main" id="{051A348F-6E96-41FD-AF40-D0DB0AAD6F94}"/>
              </a:ext>
            </a:extLst>
          </p:cNvPr>
          <p:cNvSpPr txBox="1">
            <a:spLocks noChangeArrowheads="1"/>
          </p:cNvSpPr>
          <p:nvPr/>
        </p:nvSpPr>
        <p:spPr bwMode="auto">
          <a:xfrm>
            <a:off x="879115" y="4417570"/>
            <a:ext cx="81375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t>      </a:t>
            </a:r>
            <a:r>
              <a:rPr lang="zh-CN" altLang="en-US" sz="2400" b="1"/>
              <a:t>矩阵</a:t>
            </a:r>
            <a:r>
              <a:rPr lang="en-US" altLang="zh-CN" sz="2400" b="1"/>
              <a:t>P</a:t>
            </a:r>
            <a:r>
              <a:rPr lang="zh-CN" altLang="en-US" sz="2400" b="1"/>
              <a:t>完全描述了信道的特性，可用它作为离散单符号</a:t>
            </a:r>
            <a:r>
              <a:rPr lang="zh-CN" altLang="en-US" sz="2400" b="1">
                <a:solidFill>
                  <a:srgbClr val="FF3300"/>
                </a:solidFill>
              </a:rPr>
              <a:t>信道的另一种数学模型</a:t>
            </a:r>
            <a:r>
              <a:rPr lang="zh-CN" altLang="en-US" sz="2400" b="1"/>
              <a:t>的形式。</a:t>
            </a:r>
          </a:p>
          <a:p>
            <a:pPr>
              <a:spcBef>
                <a:spcPct val="50000"/>
              </a:spcBef>
              <a:buClrTx/>
              <a:buSzTx/>
              <a:buFontTx/>
              <a:buNone/>
            </a:pPr>
            <a:r>
              <a:rPr lang="zh-CN" altLang="en-US" sz="2400" b="1"/>
              <a:t>       </a:t>
            </a:r>
            <a:r>
              <a:rPr lang="en-US" altLang="zh-CN" sz="2400" b="1"/>
              <a:t>P</a:t>
            </a:r>
            <a:r>
              <a:rPr lang="zh-CN" altLang="en-US" sz="2400" b="1"/>
              <a:t>中有些是信道干扰引起的错误概率，有些是信道正确传输的概率，所以该矩阵又称为</a:t>
            </a:r>
            <a:r>
              <a:rPr lang="zh-CN" altLang="en-US" sz="2400" b="1">
                <a:solidFill>
                  <a:srgbClr val="FF3300"/>
                </a:solidFill>
              </a:rPr>
              <a:t>信道矩阵</a:t>
            </a:r>
            <a:r>
              <a:rPr lang="zh-CN" altLang="en-US" sz="2400" b="1"/>
              <a:t>（转移矩阵）</a:t>
            </a:r>
            <a:r>
              <a:rPr lang="zh-CN" altLang="en-US" sz="2800" b="1">
                <a:latin typeface="Arial" panose="020B0604020202020204" pitchFamily="34" charset="0"/>
              </a:rPr>
              <a:t> </a:t>
            </a:r>
            <a:r>
              <a:rPr lang="zh-CN" altLang="en-US" sz="2400" b="1"/>
              <a:t>。 </a:t>
            </a:r>
          </a:p>
        </p:txBody>
      </p:sp>
      <p:graphicFrame>
        <p:nvGraphicFramePr>
          <p:cNvPr id="7" name="Object 5">
            <a:extLst>
              <a:ext uri="{FF2B5EF4-FFF2-40B4-BE49-F238E27FC236}">
                <a16:creationId xmlns:a16="http://schemas.microsoft.com/office/drawing/2014/main" id="{C2CA2115-6B61-4F76-B3C9-F435650CE309}"/>
              </a:ext>
            </a:extLst>
          </p:cNvPr>
          <p:cNvGraphicFramePr>
            <a:graphicFrameLocks noChangeAspect="1"/>
          </p:cNvGraphicFramePr>
          <p:nvPr>
            <p:extLst>
              <p:ext uri="{D42A27DB-BD31-4B8C-83A1-F6EECF244321}">
                <p14:modId xmlns:p14="http://schemas.microsoft.com/office/powerpoint/2010/main" val="3662199791"/>
              </p:ext>
            </p:extLst>
          </p:nvPr>
        </p:nvGraphicFramePr>
        <p:xfrm>
          <a:off x="5632090" y="1285433"/>
          <a:ext cx="3276600" cy="1924050"/>
        </p:xfrm>
        <a:graphic>
          <a:graphicData uri="http://schemas.openxmlformats.org/presentationml/2006/ole">
            <mc:AlternateContent xmlns:mc="http://schemas.openxmlformats.org/markup-compatibility/2006">
              <mc:Choice xmlns:v="urn:schemas-microsoft-com:vml" Requires="v">
                <p:oleObj name="Equation" r:id="rId4" imgW="1600200" imgH="939800" progId="Equation.3">
                  <p:embed/>
                </p:oleObj>
              </mc:Choice>
              <mc:Fallback>
                <p:oleObj name="Equation" r:id="rId4" imgW="1600200" imgH="939800" progId="Equation.3">
                  <p:embed/>
                  <p:pic>
                    <p:nvPicPr>
                      <p:cNvPr id="995333" name="Object 5">
                        <a:extLst>
                          <a:ext uri="{FF2B5EF4-FFF2-40B4-BE49-F238E27FC236}">
                            <a16:creationId xmlns:a16="http://schemas.microsoft.com/office/drawing/2014/main" id="{CC1E22D7-755E-4A33-93DF-614CE676B6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090" y="1285433"/>
                        <a:ext cx="32766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a:extLst>
              <a:ext uri="{FF2B5EF4-FFF2-40B4-BE49-F238E27FC236}">
                <a16:creationId xmlns:a16="http://schemas.microsoft.com/office/drawing/2014/main" id="{D55327E4-1996-4F3C-9338-3B64D4F2CA50}"/>
              </a:ext>
            </a:extLst>
          </p:cNvPr>
          <p:cNvGrpSpPr>
            <a:grpSpLocks/>
          </p:cNvGrpSpPr>
          <p:nvPr/>
        </p:nvGrpSpPr>
        <p:grpSpPr bwMode="auto">
          <a:xfrm>
            <a:off x="1025165" y="782195"/>
            <a:ext cx="4191000" cy="2667000"/>
            <a:chOff x="2976" y="2544"/>
            <a:chExt cx="2640" cy="1680"/>
          </a:xfrm>
        </p:grpSpPr>
        <p:sp>
          <p:nvSpPr>
            <p:cNvPr id="9" name="AutoShape 7">
              <a:extLst>
                <a:ext uri="{FF2B5EF4-FFF2-40B4-BE49-F238E27FC236}">
                  <a16:creationId xmlns:a16="http://schemas.microsoft.com/office/drawing/2014/main" id="{9421C232-1DCA-4BAE-ADA8-0F180FF77FE4}"/>
                </a:ext>
              </a:extLst>
            </p:cNvPr>
            <p:cNvSpPr>
              <a:spLocks noChangeArrowheads="1"/>
            </p:cNvSpPr>
            <p:nvPr/>
          </p:nvSpPr>
          <p:spPr bwMode="auto">
            <a:xfrm>
              <a:off x="3252" y="2923"/>
              <a:ext cx="2316" cy="1301"/>
            </a:xfrm>
            <a:prstGeom prst="bracketPair">
              <a:avLst>
                <a:gd name="adj" fmla="val 818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0" name="Text Box 8">
              <a:extLst>
                <a:ext uri="{FF2B5EF4-FFF2-40B4-BE49-F238E27FC236}">
                  <a16:creationId xmlns:a16="http://schemas.microsoft.com/office/drawing/2014/main" id="{160E308B-1AE3-45A6-B0E9-5018DC0D3802}"/>
                </a:ext>
              </a:extLst>
            </p:cNvPr>
            <p:cNvSpPr txBox="1">
              <a:spLocks noChangeArrowheads="1"/>
            </p:cNvSpPr>
            <p:nvPr/>
          </p:nvSpPr>
          <p:spPr bwMode="auto">
            <a:xfrm>
              <a:off x="2976" y="2544"/>
              <a:ext cx="2640"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           </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               </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    </a:t>
              </a:r>
              <a:r>
                <a:rPr lang="en-US" altLang="zh-CN" sz="2400">
                  <a:latin typeface="Times New Roman" panose="02020603050405020304" pitchFamily="18" charset="0"/>
                </a:rPr>
                <a:t> …       </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endParaRPr lang="en-US" altLang="zh-CN" sz="2400" i="1">
                <a:latin typeface="Times New Roman" panose="02020603050405020304" pitchFamily="18" charset="0"/>
              </a:endParaRPr>
            </a:p>
            <a:p>
              <a:pPr eaLnBrk="1" hangingPunct="1">
                <a:spcBef>
                  <a:spcPct val="50000"/>
                </a:spcBef>
                <a:buClrTx/>
                <a:buSzTx/>
                <a:buFontTx/>
                <a:buNone/>
              </a:pP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i="1">
                  <a:latin typeface="Times New Roman" panose="02020603050405020304" pitchFamily="18" charset="0"/>
                </a:rPr>
                <a:t>   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a:latin typeface="Times New Roman" panose="02020603050405020304" pitchFamily="18" charset="0"/>
                </a:rPr>
                <a:t>) …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a:latin typeface="Times New Roman" panose="02020603050405020304" pitchFamily="18" charset="0"/>
                </a:rPr>
                <a:t>)</a:t>
              </a:r>
            </a:p>
            <a:p>
              <a:pPr eaLnBrk="1" hangingPunct="1">
                <a:spcBef>
                  <a:spcPct val="50000"/>
                </a:spcBef>
                <a:buClrTx/>
                <a:buSzTx/>
                <a:buFontTx/>
                <a:buNone/>
              </a:pP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i="1">
                  <a:latin typeface="Times New Roman" panose="02020603050405020304" pitchFamily="18" charset="0"/>
                </a:rPr>
                <a:t>   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a:latin typeface="Times New Roman" panose="02020603050405020304" pitchFamily="18" charset="0"/>
                </a:rPr>
                <a:t>) …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a:latin typeface="Times New Roman" panose="02020603050405020304" pitchFamily="18" charset="0"/>
                </a:rPr>
                <a:t>)</a:t>
              </a:r>
            </a:p>
            <a:p>
              <a:pPr eaLnBrk="1" hangingPunct="1">
                <a:spcBef>
                  <a:spcPct val="50000"/>
                </a:spcBef>
                <a:buClrTx/>
                <a:buSzTx/>
                <a:buFontTx/>
                <a:buNone/>
              </a:pPr>
              <a:r>
                <a:rPr lang="en-US" altLang="zh-CN" sz="2400">
                  <a:latin typeface="Times New Roman" panose="02020603050405020304" pitchFamily="18" charset="0"/>
                </a:rPr>
                <a:t>           …       ….      …     …</a:t>
              </a:r>
            </a:p>
            <a:p>
              <a:pPr eaLnBrk="1" hangingPunct="1">
                <a:spcBef>
                  <a:spcPct val="50000"/>
                </a:spcBef>
                <a:buClrTx/>
                <a:buSzTx/>
                <a:buFontTx/>
                <a:buNone/>
              </a:pP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i="1">
                  <a:latin typeface="Times New Roman" panose="02020603050405020304" pitchFamily="18" charset="0"/>
                </a:rPr>
                <a:t>   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a:latin typeface="Times New Roman" panose="02020603050405020304" pitchFamily="18" charset="0"/>
                </a:rPr>
                <a:t>) …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a:latin typeface="Times New Roman" panose="02020603050405020304" pitchFamily="18" charset="0"/>
                </a:rPr>
                <a:t>)</a:t>
              </a:r>
            </a:p>
          </p:txBody>
        </p:sp>
      </p:grpSp>
      <p:sp>
        <p:nvSpPr>
          <p:cNvPr id="11" name="AutoShape 9">
            <a:extLst>
              <a:ext uri="{FF2B5EF4-FFF2-40B4-BE49-F238E27FC236}">
                <a16:creationId xmlns:a16="http://schemas.microsoft.com/office/drawing/2014/main" id="{0B04FAF8-8228-4AE6-A8B3-579F4EC9A94B}"/>
              </a:ext>
            </a:extLst>
          </p:cNvPr>
          <p:cNvSpPr>
            <a:spLocks noChangeArrowheads="1"/>
          </p:cNvSpPr>
          <p:nvPr/>
        </p:nvSpPr>
        <p:spPr bwMode="auto">
          <a:xfrm>
            <a:off x="6711590" y="3230120"/>
            <a:ext cx="2447925" cy="936625"/>
          </a:xfrm>
          <a:prstGeom prst="wedgeRoundRectCallout">
            <a:avLst>
              <a:gd name="adj1" fmla="val -66667"/>
              <a:gd name="adj2" fmla="val 52880"/>
              <a:gd name="adj3" fmla="val 16667"/>
            </a:avLst>
          </a:prstGeom>
          <a:solidFill>
            <a:srgbClr val="99CCFF"/>
          </a:solidFill>
          <a:ln w="9525" algn="ctr">
            <a:solidFill>
              <a:srgbClr val="FF6600"/>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宋体" panose="02010600030101010101" pitchFamily="2" charset="-122"/>
              </a:rPr>
              <a:t>直观表示矩阵</a:t>
            </a:r>
            <a:r>
              <a:rPr lang="en-US" altLang="zh-CN" sz="2000" b="1">
                <a:latin typeface="宋体" panose="02010600030101010101" pitchFamily="2" charset="-122"/>
              </a:rPr>
              <a:t>P</a:t>
            </a:r>
            <a:r>
              <a:rPr lang="zh-CN" altLang="en-US" sz="2000" b="1">
                <a:latin typeface="宋体" panose="02010600030101010101" pitchFamily="2" charset="-122"/>
              </a:rPr>
              <a:t>中每行之和应等于</a:t>
            </a:r>
            <a:r>
              <a:rPr lang="zh-CN" altLang="en-US" sz="2000" b="1">
                <a:latin typeface="Arial" panose="020B0604020202020204" pitchFamily="34" charset="0"/>
              </a:rPr>
              <a:t>“</a:t>
            </a:r>
            <a:r>
              <a:rPr lang="en-US" altLang="zh-CN" sz="2000" b="1">
                <a:latin typeface="宋体" panose="02010600030101010101" pitchFamily="2" charset="-122"/>
              </a:rPr>
              <a:t>l</a:t>
            </a:r>
            <a:r>
              <a:rPr lang="en-US" altLang="zh-CN" sz="2000" b="1">
                <a:latin typeface="Arial" panose="020B0604020202020204" pitchFamily="34" charset="0"/>
              </a:rPr>
              <a:t>”</a:t>
            </a:r>
            <a:r>
              <a:rPr lang="en-US" altLang="zh-CN" sz="2000" b="1">
                <a:latin typeface="宋体" panose="02010600030101010101" pitchFamily="2" charset="-122"/>
              </a:rPr>
              <a:t> </a:t>
            </a:r>
          </a:p>
        </p:txBody>
      </p:sp>
      <p:sp>
        <p:nvSpPr>
          <p:cNvPr id="12" name="AutoShape 10">
            <a:extLst>
              <a:ext uri="{FF2B5EF4-FFF2-40B4-BE49-F238E27FC236}">
                <a16:creationId xmlns:a16="http://schemas.microsoft.com/office/drawing/2014/main" id="{F11E8CC8-19A9-47B1-8D28-400CC1617F64}"/>
              </a:ext>
            </a:extLst>
          </p:cNvPr>
          <p:cNvSpPr>
            <a:spLocks noChangeArrowheads="1"/>
          </p:cNvSpPr>
          <p:nvPr/>
        </p:nvSpPr>
        <p:spPr bwMode="auto">
          <a:xfrm>
            <a:off x="5198703" y="782195"/>
            <a:ext cx="4033837" cy="1584325"/>
          </a:xfrm>
          <a:prstGeom prst="wedgeRoundRectCallout">
            <a:avLst>
              <a:gd name="adj1" fmla="val -34023"/>
              <a:gd name="adj2" fmla="val 120241"/>
              <a:gd name="adj3" fmla="val 16667"/>
            </a:avLst>
          </a:prstGeom>
          <a:solidFill>
            <a:srgbClr val="FFFF99"/>
          </a:solidFill>
          <a:ln w="19050">
            <a:noFill/>
            <a:miter lim="800000"/>
            <a:headEnd/>
            <a:tailEnd/>
          </a:ln>
          <a:effectLst/>
        </p:spPr>
        <p:txBody>
          <a:bodyPr anchor="ctr"/>
          <a:lstStyle/>
          <a:p>
            <a:pPr eaLnBrk="1" hangingPunct="1">
              <a:spcBef>
                <a:spcPct val="50000"/>
              </a:spcBef>
              <a:defRPr/>
            </a:pPr>
            <a:r>
              <a:rPr lang="zh-CN" altLang="en-US" sz="2400" b="1" dirty="0">
                <a:effectLst>
                  <a:outerShdw blurRad="38100" dist="38100" dir="2700000" algn="tl">
                    <a:srgbClr val="FFFFFF"/>
                  </a:outerShdw>
                </a:effectLst>
                <a:latin typeface="Tahoma" pitchFamily="34" charset="0"/>
              </a:rPr>
              <a:t>表明：在信道输入为</a:t>
            </a:r>
            <a:r>
              <a:rPr lang="en-US" altLang="zh-CN" sz="2800" b="1" i="1" dirty="0"/>
              <a:t>a</a:t>
            </a:r>
            <a:r>
              <a:rPr lang="en-US" altLang="zh-CN" sz="2400" b="1" baseline="-25000" dirty="0">
                <a:effectLst>
                  <a:outerShdw blurRad="38100" dist="38100" dir="2700000" algn="tl">
                    <a:srgbClr val="FFFFFF"/>
                  </a:outerShdw>
                </a:effectLst>
                <a:latin typeface="Tahoma" pitchFamily="34" charset="0"/>
              </a:rPr>
              <a:t>i</a:t>
            </a:r>
            <a:r>
              <a:rPr lang="zh-CN" altLang="en-US" sz="2400" b="1" dirty="0">
                <a:effectLst>
                  <a:outerShdw blurRad="38100" dist="38100" dir="2700000" algn="tl">
                    <a:srgbClr val="FFFFFF"/>
                  </a:outerShdw>
                </a:effectLst>
                <a:latin typeface="Tahoma" pitchFamily="34" charset="0"/>
              </a:rPr>
              <a:t>时，在输出端接收到的一定是符号</a:t>
            </a:r>
            <a:r>
              <a:rPr lang="en-US" altLang="zh-CN" sz="2400" b="1" dirty="0">
                <a:effectLst>
                  <a:outerShdw blurRad="38100" dist="38100" dir="2700000" algn="tl">
                    <a:srgbClr val="FFFFFF"/>
                  </a:outerShdw>
                </a:effectLst>
                <a:latin typeface="Tahoma" pitchFamily="34" charset="0"/>
              </a:rPr>
              <a:t>b</a:t>
            </a:r>
            <a:r>
              <a:rPr lang="en-US" altLang="zh-CN" sz="2400" b="1" baseline="-25000" dirty="0">
                <a:effectLst>
                  <a:outerShdw blurRad="38100" dist="38100" dir="2700000" algn="tl">
                    <a:srgbClr val="FFFFFF"/>
                  </a:outerShdw>
                </a:effectLst>
                <a:latin typeface="Tahoma" pitchFamily="34" charset="0"/>
              </a:rPr>
              <a:t>1</a:t>
            </a:r>
            <a:r>
              <a:rPr lang="zh-CN" altLang="en-US" sz="2400" b="1" dirty="0">
                <a:effectLst>
                  <a:outerShdw blurRad="38100" dist="38100" dir="2700000" algn="tl">
                    <a:srgbClr val="FFFFFF"/>
                  </a:outerShdw>
                </a:effectLst>
                <a:latin typeface="Tahoma" pitchFamily="34" charset="0"/>
              </a:rPr>
              <a:t>，</a:t>
            </a:r>
            <a:r>
              <a:rPr lang="en-US" altLang="zh-CN" sz="2400" b="1" dirty="0">
                <a:effectLst>
                  <a:outerShdw blurRad="38100" dist="38100" dir="2700000" algn="tl">
                    <a:srgbClr val="FFFFFF"/>
                  </a:outerShdw>
                </a:effectLst>
                <a:latin typeface="Tahoma" pitchFamily="34" charset="0"/>
              </a:rPr>
              <a:t>b</a:t>
            </a:r>
            <a:r>
              <a:rPr lang="en-US" altLang="zh-CN" sz="2400" b="1" baseline="-25000" dirty="0">
                <a:effectLst>
                  <a:outerShdw blurRad="38100" dist="38100" dir="2700000" algn="tl">
                    <a:srgbClr val="FFFFFF"/>
                  </a:outerShdw>
                </a:effectLst>
                <a:latin typeface="Tahoma" pitchFamily="34" charset="0"/>
              </a:rPr>
              <a:t>2</a:t>
            </a:r>
            <a:r>
              <a:rPr lang="en-US" altLang="zh-CN" sz="2400" b="1" dirty="0">
                <a:effectLst>
                  <a:outerShdw blurRad="38100" dist="38100" dir="2700000" algn="tl">
                    <a:srgbClr val="FFFFFF"/>
                  </a:outerShdw>
                </a:effectLst>
                <a:latin typeface="Tahoma" pitchFamily="34" charset="0"/>
              </a:rPr>
              <a:t> </a:t>
            </a:r>
            <a:r>
              <a:rPr lang="zh-CN" altLang="en-US" sz="2400" b="1" dirty="0">
                <a:effectLst>
                  <a:outerShdw blurRad="38100" dist="38100" dir="2700000" algn="tl">
                    <a:srgbClr val="FFFFFF"/>
                  </a:outerShdw>
                </a:effectLst>
                <a:latin typeface="Tahoma" pitchFamily="34" charset="0"/>
              </a:rPr>
              <a:t>，</a:t>
            </a:r>
            <a:r>
              <a:rPr lang="en-US" altLang="zh-CN" sz="2400" b="1" dirty="0">
                <a:effectLst>
                  <a:outerShdw blurRad="38100" dist="38100" dir="2700000" algn="tl">
                    <a:srgbClr val="FFFFFF"/>
                  </a:outerShdw>
                </a:effectLst>
                <a:latin typeface="Tahoma" pitchFamily="34" charset="0"/>
              </a:rPr>
              <a:t>… </a:t>
            </a:r>
            <a:r>
              <a:rPr lang="zh-CN" altLang="en-US" sz="2400" b="1" dirty="0">
                <a:effectLst>
                  <a:outerShdw blurRad="38100" dist="38100" dir="2700000" algn="tl">
                    <a:srgbClr val="FFFFFF"/>
                  </a:outerShdw>
                </a:effectLst>
                <a:latin typeface="Tahoma" pitchFamily="34" charset="0"/>
              </a:rPr>
              <a:t>，</a:t>
            </a:r>
            <a:r>
              <a:rPr lang="en-US" altLang="zh-CN" sz="2400" b="1" dirty="0">
                <a:effectLst>
                  <a:outerShdw blurRad="38100" dist="38100" dir="2700000" algn="tl">
                    <a:srgbClr val="FFFFFF"/>
                  </a:outerShdw>
                </a:effectLst>
                <a:latin typeface="Tahoma" pitchFamily="34" charset="0"/>
              </a:rPr>
              <a:t>b</a:t>
            </a:r>
            <a:r>
              <a:rPr lang="en-US" altLang="zh-CN" sz="2400" b="1" baseline="-25000" dirty="0">
                <a:effectLst>
                  <a:outerShdw blurRad="38100" dist="38100" dir="2700000" algn="tl">
                    <a:srgbClr val="FFFFFF"/>
                  </a:outerShdw>
                </a:effectLst>
                <a:latin typeface="Tahoma" pitchFamily="34" charset="0"/>
              </a:rPr>
              <a:t>s</a:t>
            </a:r>
            <a:r>
              <a:rPr lang="zh-CN" altLang="en-US" sz="2400" b="1" dirty="0">
                <a:effectLst>
                  <a:outerShdw blurRad="38100" dist="38100" dir="2700000" algn="tl">
                    <a:srgbClr val="FFFFFF"/>
                  </a:outerShdw>
                </a:effectLst>
                <a:latin typeface="Tahoma" pitchFamily="34" charset="0"/>
              </a:rPr>
              <a:t>中一个。</a:t>
            </a:r>
            <a:r>
              <a:rPr lang="zh-CN" altLang="en-US" sz="2400" dirty="0">
                <a:effectLst>
                  <a:outerShdw blurRad="38100" dist="38100" dir="2700000" algn="tl">
                    <a:srgbClr val="FFFFFF"/>
                  </a:outerShdw>
                </a:effectLst>
                <a:latin typeface="Tahoma" pitchFamily="34" charset="0"/>
              </a:rPr>
              <a:t> </a:t>
            </a:r>
          </a:p>
        </p:txBody>
      </p:sp>
    </p:spTree>
    <p:extLst>
      <p:ext uri="{BB962C8B-B14F-4D97-AF65-F5344CB8AC3E}">
        <p14:creationId xmlns:p14="http://schemas.microsoft.com/office/powerpoint/2010/main" val="199684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additive="base">
                                        <p:cTn id="3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1" grpId="0" animBg="1"/>
      <p:bldP spid="1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B2263-E8AF-4350-90F8-EB45193175CB}"/>
              </a:ext>
            </a:extLst>
          </p:cNvPr>
          <p:cNvSpPr>
            <a:spLocks noGrp="1"/>
          </p:cNvSpPr>
          <p:nvPr>
            <p:ph type="title"/>
          </p:nvPr>
        </p:nvSpPr>
        <p:spPr>
          <a:xfrm>
            <a:off x="366713" y="258223"/>
            <a:ext cx="10515600" cy="846137"/>
          </a:xfrm>
        </p:spPr>
        <p:txBody>
          <a:bodyPr/>
          <a:lstStyle/>
          <a:p>
            <a:r>
              <a:rPr lang="zh-CN" altLang="en-US" dirty="0"/>
              <a:t>信道疑义度（损失熵）</a:t>
            </a:r>
          </a:p>
        </p:txBody>
      </p:sp>
      <p:graphicFrame>
        <p:nvGraphicFramePr>
          <p:cNvPr id="4" name="Object 6">
            <a:extLst>
              <a:ext uri="{FF2B5EF4-FFF2-40B4-BE49-F238E27FC236}">
                <a16:creationId xmlns:a16="http://schemas.microsoft.com/office/drawing/2014/main" id="{485CB67E-02BD-4B61-A22E-4A34A72E465B}"/>
              </a:ext>
            </a:extLst>
          </p:cNvPr>
          <p:cNvGraphicFramePr>
            <a:graphicFrameLocks noChangeAspect="1"/>
          </p:cNvGraphicFramePr>
          <p:nvPr>
            <p:extLst>
              <p:ext uri="{D42A27DB-BD31-4B8C-83A1-F6EECF244321}">
                <p14:modId xmlns:p14="http://schemas.microsoft.com/office/powerpoint/2010/main" val="3333440376"/>
              </p:ext>
            </p:extLst>
          </p:nvPr>
        </p:nvGraphicFramePr>
        <p:xfrm>
          <a:off x="1514082" y="1014216"/>
          <a:ext cx="6057900" cy="823912"/>
        </p:xfrm>
        <a:graphic>
          <a:graphicData uri="http://schemas.openxmlformats.org/presentationml/2006/ole">
            <mc:AlternateContent xmlns:mc="http://schemas.openxmlformats.org/markup-compatibility/2006">
              <mc:Choice xmlns:v="urn:schemas-microsoft-com:vml" Requires="v">
                <p:oleObj name="Equation" r:id="rId2" imgW="2781300" imgH="444500" progId="Equation.DSMT4">
                  <p:embed/>
                </p:oleObj>
              </mc:Choice>
              <mc:Fallback>
                <p:oleObj name="Equation" r:id="rId2" imgW="2781300" imgH="444500" progId="Equation.DSMT4">
                  <p:embed/>
                  <p:pic>
                    <p:nvPicPr>
                      <p:cNvPr id="545798" name="Object 6">
                        <a:extLst>
                          <a:ext uri="{FF2B5EF4-FFF2-40B4-BE49-F238E27FC236}">
                            <a16:creationId xmlns:a16="http://schemas.microsoft.com/office/drawing/2014/main" id="{886E514D-EE80-46DC-AE7A-532E8ED12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82" y="1014216"/>
                        <a:ext cx="6057900" cy="8239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3DC6BB7F-81F0-4473-B237-52BA0030A109}"/>
              </a:ext>
            </a:extLst>
          </p:cNvPr>
          <p:cNvGraphicFramePr>
            <a:graphicFrameLocks noChangeAspect="1"/>
          </p:cNvGraphicFramePr>
          <p:nvPr>
            <p:extLst>
              <p:ext uri="{D42A27DB-BD31-4B8C-83A1-F6EECF244321}">
                <p14:modId xmlns:p14="http://schemas.microsoft.com/office/powerpoint/2010/main" val="1516978509"/>
              </p:ext>
            </p:extLst>
          </p:nvPr>
        </p:nvGraphicFramePr>
        <p:xfrm>
          <a:off x="2809482" y="1519041"/>
          <a:ext cx="4786313" cy="846137"/>
        </p:xfrm>
        <a:graphic>
          <a:graphicData uri="http://schemas.openxmlformats.org/presentationml/2006/ole">
            <mc:AlternateContent xmlns:mc="http://schemas.openxmlformats.org/markup-compatibility/2006">
              <mc:Choice xmlns:v="urn:schemas-microsoft-com:vml" Requires="v">
                <p:oleObj name="Equation" r:id="rId4" imgW="2197100" imgH="457200" progId="Equation.DSMT4">
                  <p:embed/>
                </p:oleObj>
              </mc:Choice>
              <mc:Fallback>
                <p:oleObj name="Equation" r:id="rId4" imgW="2197100" imgH="457200" progId="Equation.DSMT4">
                  <p:embed/>
                  <p:pic>
                    <p:nvPicPr>
                      <p:cNvPr id="545799" name="Object 7">
                        <a:extLst>
                          <a:ext uri="{FF2B5EF4-FFF2-40B4-BE49-F238E27FC236}">
                            <a16:creationId xmlns:a16="http://schemas.microsoft.com/office/drawing/2014/main" id="{4A72F2CD-2788-4129-93DC-2B3B0057A4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482" y="1519041"/>
                        <a:ext cx="4786313" cy="846137"/>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DAC89CC6-2F24-43B8-B9A0-1C47C88B7088}"/>
              </a:ext>
            </a:extLst>
          </p:cNvPr>
          <p:cNvGraphicFramePr>
            <a:graphicFrameLocks noChangeAspect="1"/>
          </p:cNvGraphicFramePr>
          <p:nvPr>
            <p:extLst>
              <p:ext uri="{D42A27DB-BD31-4B8C-83A1-F6EECF244321}">
                <p14:modId xmlns:p14="http://schemas.microsoft.com/office/powerpoint/2010/main" val="3958220165"/>
              </p:ext>
            </p:extLst>
          </p:nvPr>
        </p:nvGraphicFramePr>
        <p:xfrm>
          <a:off x="2809482" y="2238178"/>
          <a:ext cx="3098800" cy="822325"/>
        </p:xfrm>
        <a:graphic>
          <a:graphicData uri="http://schemas.openxmlformats.org/presentationml/2006/ole">
            <mc:AlternateContent xmlns:mc="http://schemas.openxmlformats.org/markup-compatibility/2006">
              <mc:Choice xmlns:v="urn:schemas-microsoft-com:vml" Requires="v">
                <p:oleObj name="Equation" r:id="rId6" imgW="1422400" imgH="444500" progId="Equation.DSMT4">
                  <p:embed/>
                </p:oleObj>
              </mc:Choice>
              <mc:Fallback>
                <p:oleObj name="Equation" r:id="rId6" imgW="1422400" imgH="444500" progId="Equation.DSMT4">
                  <p:embed/>
                  <p:pic>
                    <p:nvPicPr>
                      <p:cNvPr id="545800" name="Object 8">
                        <a:extLst>
                          <a:ext uri="{FF2B5EF4-FFF2-40B4-BE49-F238E27FC236}">
                            <a16:creationId xmlns:a16="http://schemas.microsoft.com/office/drawing/2014/main" id="{7C09BED1-1DC5-489D-B8C7-56222ED122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482" y="2238178"/>
                        <a:ext cx="3098800" cy="8223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EDDE3800-E045-4173-8C0D-59D34A64179B}"/>
              </a:ext>
            </a:extLst>
          </p:cNvPr>
          <p:cNvGraphicFramePr>
            <a:graphicFrameLocks noChangeAspect="1"/>
          </p:cNvGraphicFramePr>
          <p:nvPr>
            <p:extLst>
              <p:ext uri="{D42A27DB-BD31-4B8C-83A1-F6EECF244321}">
                <p14:modId xmlns:p14="http://schemas.microsoft.com/office/powerpoint/2010/main" val="276137070"/>
              </p:ext>
            </p:extLst>
          </p:nvPr>
        </p:nvGraphicFramePr>
        <p:xfrm>
          <a:off x="6714077" y="2520499"/>
          <a:ext cx="4756150" cy="836613"/>
        </p:xfrm>
        <a:graphic>
          <a:graphicData uri="http://schemas.openxmlformats.org/presentationml/2006/ole">
            <mc:AlternateContent xmlns:mc="http://schemas.openxmlformats.org/markup-compatibility/2006">
              <mc:Choice xmlns:v="urn:schemas-microsoft-com:vml" Requires="v">
                <p:oleObj name="Equation" r:id="rId8" imgW="2209800" imgH="457200" progId="Equation.DSMT4">
                  <p:embed/>
                </p:oleObj>
              </mc:Choice>
              <mc:Fallback>
                <p:oleObj name="Equation" r:id="rId8" imgW="2209800" imgH="457200" progId="Equation.DSMT4">
                  <p:embed/>
                  <p:pic>
                    <p:nvPicPr>
                      <p:cNvPr id="545797" name="Object 5">
                        <a:extLst>
                          <a:ext uri="{FF2B5EF4-FFF2-40B4-BE49-F238E27FC236}">
                            <a16:creationId xmlns:a16="http://schemas.microsoft.com/office/drawing/2014/main" id="{888538A7-7EAC-4ECF-85AC-657AB9D4DF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4077" y="2520499"/>
                        <a:ext cx="4756150" cy="836613"/>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标题 1">
            <a:extLst>
              <a:ext uri="{FF2B5EF4-FFF2-40B4-BE49-F238E27FC236}">
                <a16:creationId xmlns:a16="http://schemas.microsoft.com/office/drawing/2014/main" id="{2C6AFF79-33D8-4793-9E8C-6E63A89400A1}"/>
              </a:ext>
            </a:extLst>
          </p:cNvPr>
          <p:cNvSpPr txBox="1">
            <a:spLocks/>
          </p:cNvSpPr>
          <p:nvPr/>
        </p:nvSpPr>
        <p:spPr>
          <a:xfrm>
            <a:off x="397186" y="3357112"/>
            <a:ext cx="10515600" cy="846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噪声熵</a:t>
            </a:r>
          </a:p>
        </p:txBody>
      </p:sp>
      <p:graphicFrame>
        <p:nvGraphicFramePr>
          <p:cNvPr id="9" name="Object 6">
            <a:extLst>
              <a:ext uri="{FF2B5EF4-FFF2-40B4-BE49-F238E27FC236}">
                <a16:creationId xmlns:a16="http://schemas.microsoft.com/office/drawing/2014/main" id="{BCD8D1F7-2AA7-4BB2-944E-105EF6683FDC}"/>
              </a:ext>
            </a:extLst>
          </p:cNvPr>
          <p:cNvGraphicFramePr>
            <a:graphicFrameLocks noChangeAspect="1"/>
          </p:cNvGraphicFramePr>
          <p:nvPr>
            <p:extLst>
              <p:ext uri="{D42A27DB-BD31-4B8C-83A1-F6EECF244321}">
                <p14:modId xmlns:p14="http://schemas.microsoft.com/office/powerpoint/2010/main" val="3174754924"/>
              </p:ext>
            </p:extLst>
          </p:nvPr>
        </p:nvGraphicFramePr>
        <p:xfrm>
          <a:off x="1655763" y="4129088"/>
          <a:ext cx="5891212" cy="800100"/>
        </p:xfrm>
        <a:graphic>
          <a:graphicData uri="http://schemas.openxmlformats.org/presentationml/2006/ole">
            <mc:AlternateContent xmlns:mc="http://schemas.openxmlformats.org/markup-compatibility/2006">
              <mc:Choice xmlns:v="urn:schemas-microsoft-com:vml" Requires="v">
                <p:oleObj name="Equation" r:id="rId10" imgW="2705040" imgH="431640" progId="Equation.DSMT4">
                  <p:embed/>
                </p:oleObj>
              </mc:Choice>
              <mc:Fallback>
                <p:oleObj name="Equation" r:id="rId10" imgW="2705040" imgH="431640" progId="Equation.DSMT4">
                  <p:embed/>
                  <p:pic>
                    <p:nvPicPr>
                      <p:cNvPr id="4" name="Object 6">
                        <a:extLst>
                          <a:ext uri="{FF2B5EF4-FFF2-40B4-BE49-F238E27FC236}">
                            <a16:creationId xmlns:a16="http://schemas.microsoft.com/office/drawing/2014/main" id="{485CB67E-02BD-4B61-A22E-4A34A72E465B}"/>
                          </a:ext>
                        </a:extLst>
                      </p:cNvPr>
                      <p:cNvPicPr>
                        <a:picLocks noChangeAspect="1" noChangeArrowheads="1"/>
                      </p:cNvPicPr>
                      <p:nvPr/>
                    </p:nvPicPr>
                    <p:blipFill>
                      <a:blip r:embed="rId11"/>
                      <a:srcRect/>
                      <a:stretch>
                        <a:fillRect/>
                      </a:stretch>
                    </p:blipFill>
                    <p:spPr bwMode="auto">
                      <a:xfrm>
                        <a:off x="1655763" y="4129088"/>
                        <a:ext cx="5891212" cy="8001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BB81842D-055A-4A79-AECD-3E76D0DFA7F5}"/>
              </a:ext>
            </a:extLst>
          </p:cNvPr>
          <p:cNvGraphicFramePr>
            <a:graphicFrameLocks noChangeAspect="1"/>
          </p:cNvGraphicFramePr>
          <p:nvPr>
            <p:extLst>
              <p:ext uri="{D42A27DB-BD31-4B8C-83A1-F6EECF244321}">
                <p14:modId xmlns:p14="http://schemas.microsoft.com/office/powerpoint/2010/main" val="921511935"/>
              </p:ext>
            </p:extLst>
          </p:nvPr>
        </p:nvGraphicFramePr>
        <p:xfrm>
          <a:off x="2867612" y="4622031"/>
          <a:ext cx="4786313" cy="846137"/>
        </p:xfrm>
        <a:graphic>
          <a:graphicData uri="http://schemas.openxmlformats.org/presentationml/2006/ole">
            <mc:AlternateContent xmlns:mc="http://schemas.openxmlformats.org/markup-compatibility/2006">
              <mc:Choice xmlns:v="urn:schemas-microsoft-com:vml" Requires="v">
                <p:oleObj name="Equation" r:id="rId12" imgW="2197080" imgH="457200" progId="Equation.DSMT4">
                  <p:embed/>
                </p:oleObj>
              </mc:Choice>
              <mc:Fallback>
                <p:oleObj name="Equation" r:id="rId12" imgW="2197080" imgH="457200" progId="Equation.DSMT4">
                  <p:embed/>
                  <p:pic>
                    <p:nvPicPr>
                      <p:cNvPr id="5" name="Object 7">
                        <a:extLst>
                          <a:ext uri="{FF2B5EF4-FFF2-40B4-BE49-F238E27FC236}">
                            <a16:creationId xmlns:a16="http://schemas.microsoft.com/office/drawing/2014/main" id="{3DC6BB7F-81F0-4473-B237-52BA0030A109}"/>
                          </a:ext>
                        </a:extLst>
                      </p:cNvPr>
                      <p:cNvPicPr>
                        <a:picLocks noChangeAspect="1" noChangeArrowheads="1"/>
                      </p:cNvPicPr>
                      <p:nvPr/>
                    </p:nvPicPr>
                    <p:blipFill>
                      <a:blip r:embed="rId13"/>
                      <a:srcRect/>
                      <a:stretch>
                        <a:fillRect/>
                      </a:stretch>
                    </p:blipFill>
                    <p:spPr bwMode="auto">
                      <a:xfrm>
                        <a:off x="2867612" y="4622031"/>
                        <a:ext cx="4786313" cy="846137"/>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8">
            <a:extLst>
              <a:ext uri="{FF2B5EF4-FFF2-40B4-BE49-F238E27FC236}">
                <a16:creationId xmlns:a16="http://schemas.microsoft.com/office/drawing/2014/main" id="{0746CAE1-FEE2-49B0-8131-4222865D5F05}"/>
              </a:ext>
            </a:extLst>
          </p:cNvPr>
          <p:cNvGraphicFramePr>
            <a:graphicFrameLocks noChangeAspect="1"/>
          </p:cNvGraphicFramePr>
          <p:nvPr>
            <p:extLst>
              <p:ext uri="{D42A27DB-BD31-4B8C-83A1-F6EECF244321}">
                <p14:modId xmlns:p14="http://schemas.microsoft.com/office/powerpoint/2010/main" val="1532819651"/>
              </p:ext>
            </p:extLst>
          </p:nvPr>
        </p:nvGraphicFramePr>
        <p:xfrm>
          <a:off x="2867612" y="5341168"/>
          <a:ext cx="3098800" cy="822325"/>
        </p:xfrm>
        <a:graphic>
          <a:graphicData uri="http://schemas.openxmlformats.org/presentationml/2006/ole">
            <mc:AlternateContent xmlns:mc="http://schemas.openxmlformats.org/markup-compatibility/2006">
              <mc:Choice xmlns:v="urn:schemas-microsoft-com:vml" Requires="v">
                <p:oleObj name="Equation" r:id="rId14" imgW="1422360" imgH="444240" progId="Equation.DSMT4">
                  <p:embed/>
                </p:oleObj>
              </mc:Choice>
              <mc:Fallback>
                <p:oleObj name="Equation" r:id="rId14" imgW="1422360" imgH="444240" progId="Equation.DSMT4">
                  <p:embed/>
                  <p:pic>
                    <p:nvPicPr>
                      <p:cNvPr id="6" name="Object 8">
                        <a:extLst>
                          <a:ext uri="{FF2B5EF4-FFF2-40B4-BE49-F238E27FC236}">
                            <a16:creationId xmlns:a16="http://schemas.microsoft.com/office/drawing/2014/main" id="{DAC89CC6-2F24-43B8-B9A0-1C47C88B7088}"/>
                          </a:ext>
                        </a:extLst>
                      </p:cNvPr>
                      <p:cNvPicPr>
                        <a:picLocks noChangeAspect="1" noChangeArrowheads="1"/>
                      </p:cNvPicPr>
                      <p:nvPr/>
                    </p:nvPicPr>
                    <p:blipFill>
                      <a:blip r:embed="rId15"/>
                      <a:srcRect/>
                      <a:stretch>
                        <a:fillRect/>
                      </a:stretch>
                    </p:blipFill>
                    <p:spPr bwMode="auto">
                      <a:xfrm>
                        <a:off x="2867612" y="5341168"/>
                        <a:ext cx="3098800" cy="8223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929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E699-9170-41A0-8BC9-E37F0E9ADDB2}"/>
              </a:ext>
            </a:extLst>
          </p:cNvPr>
          <p:cNvSpPr>
            <a:spLocks noGrp="1"/>
          </p:cNvSpPr>
          <p:nvPr>
            <p:ph type="title"/>
          </p:nvPr>
        </p:nvSpPr>
        <p:spPr/>
        <p:txBody>
          <a:bodyPr/>
          <a:lstStyle/>
          <a:p>
            <a:r>
              <a:rPr lang="zh-CN" altLang="en-US" dirty="0"/>
              <a:t>平均互信息</a:t>
            </a:r>
          </a:p>
        </p:txBody>
      </p:sp>
      <p:sp>
        <p:nvSpPr>
          <p:cNvPr id="4" name="Rectangle 2">
            <a:extLst>
              <a:ext uri="{FF2B5EF4-FFF2-40B4-BE49-F238E27FC236}">
                <a16:creationId xmlns:a16="http://schemas.microsoft.com/office/drawing/2014/main" id="{A9B01088-8469-4141-9526-C8A3CEF1CA82}"/>
              </a:ext>
            </a:extLst>
          </p:cNvPr>
          <p:cNvSpPr txBox="1">
            <a:spLocks noChangeArrowheads="1"/>
          </p:cNvSpPr>
          <p:nvPr/>
        </p:nvSpPr>
        <p:spPr>
          <a:xfrm>
            <a:off x="1174423" y="1385888"/>
            <a:ext cx="7854950" cy="6096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2800">
                <a:solidFill>
                  <a:srgbClr val="0000CC"/>
                </a:solidFill>
              </a:rPr>
              <a:t>互信息量</a:t>
            </a:r>
            <a:r>
              <a:rPr lang="zh-CN" altLang="en-US" sz="2800">
                <a:solidFill>
                  <a:srgbClr val="0000CC"/>
                </a:solidFill>
              </a:rPr>
              <a:t> </a:t>
            </a:r>
            <a:r>
              <a:rPr lang="en-US" altLang="zh-CN" sz="2800">
                <a:solidFill>
                  <a:srgbClr val="0000CC"/>
                </a:solidFill>
                <a:latin typeface="Times New Roman" panose="02020603050405020304" pitchFamily="18" charset="0"/>
              </a:rPr>
              <a:t>I(</a:t>
            </a:r>
            <a:r>
              <a:rPr lang="en-US" altLang="zh-CN" sz="2800" i="1">
                <a:solidFill>
                  <a:srgbClr val="0000CC"/>
                </a:solidFill>
                <a:latin typeface="Times New Roman" panose="02020603050405020304" pitchFamily="18" charset="0"/>
              </a:rPr>
              <a:t>x</a:t>
            </a:r>
            <a:r>
              <a:rPr lang="en-US" altLang="zh-CN" sz="2800" baseline="-25000">
                <a:solidFill>
                  <a:srgbClr val="0000CC"/>
                </a:solidFill>
                <a:latin typeface="Times New Roman" panose="02020603050405020304" pitchFamily="18" charset="0"/>
              </a:rPr>
              <a:t>i </a:t>
            </a:r>
            <a:r>
              <a:rPr lang="en-US" altLang="zh-CN" sz="2800">
                <a:solidFill>
                  <a:srgbClr val="0000CC"/>
                </a:solidFill>
                <a:latin typeface="Times New Roman" panose="02020603050405020304" pitchFamily="18" charset="0"/>
              </a:rPr>
              <a:t>; </a:t>
            </a:r>
            <a:r>
              <a:rPr lang="en-US" altLang="zh-CN" sz="2800" i="1">
                <a:solidFill>
                  <a:srgbClr val="0000CC"/>
                </a:solidFill>
                <a:latin typeface="Times New Roman" panose="02020603050405020304" pitchFamily="18" charset="0"/>
              </a:rPr>
              <a:t>y</a:t>
            </a:r>
            <a:r>
              <a:rPr lang="en-US" altLang="zh-CN" sz="2800" baseline="-25000">
                <a:solidFill>
                  <a:srgbClr val="0000CC"/>
                </a:solidFill>
                <a:latin typeface="Times New Roman" panose="02020603050405020304" pitchFamily="18" charset="0"/>
              </a:rPr>
              <a:t>j</a:t>
            </a:r>
            <a:r>
              <a:rPr lang="en-US" altLang="zh-CN" sz="2800">
                <a:solidFill>
                  <a:srgbClr val="0000CC"/>
                </a:solidFill>
                <a:latin typeface="Times New Roman" panose="02020603050405020304" pitchFamily="18" charset="0"/>
              </a:rPr>
              <a:t>)</a:t>
            </a:r>
            <a:r>
              <a:rPr lang="zh-CN" altLang="en-US" sz="2800"/>
              <a:t>：收到消息</a:t>
            </a:r>
            <a:r>
              <a:rPr lang="en-US" altLang="zh-CN" sz="2800" i="1">
                <a:latin typeface="Times New Roman" panose="02020603050405020304" pitchFamily="18" charset="0"/>
              </a:rPr>
              <a:t>y</a:t>
            </a:r>
            <a:r>
              <a:rPr lang="en-US" altLang="zh-CN" sz="2800" baseline="-25000">
                <a:latin typeface="Times New Roman" panose="02020603050405020304" pitchFamily="18" charset="0"/>
              </a:rPr>
              <a:t>j</a:t>
            </a:r>
            <a:r>
              <a:rPr lang="en-US" altLang="zh-CN" sz="2800"/>
              <a:t> </a:t>
            </a:r>
            <a:r>
              <a:rPr lang="zh-CN" altLang="en-US" sz="2800">
                <a:latin typeface="Times New Roman" panose="02020603050405020304" pitchFamily="18" charset="0"/>
              </a:rPr>
              <a:t>后获得关于</a:t>
            </a:r>
            <a:r>
              <a:rPr lang="en-US" altLang="zh-CN" sz="2800" i="1">
                <a:latin typeface="Times New Roman" panose="02020603050405020304" pitchFamily="18" charset="0"/>
              </a:rPr>
              <a:t>x</a:t>
            </a:r>
            <a:r>
              <a:rPr lang="en-US" altLang="zh-CN" sz="2800" baseline="-25000">
                <a:latin typeface="Times New Roman" panose="02020603050405020304" pitchFamily="18" charset="0"/>
              </a:rPr>
              <a:t>i</a:t>
            </a:r>
            <a:r>
              <a:rPr lang="zh-CN" altLang="en-US" sz="2800">
                <a:latin typeface="Times New Roman" panose="02020603050405020304" pitchFamily="18" charset="0"/>
              </a:rPr>
              <a:t>的信息量</a:t>
            </a:r>
          </a:p>
        </p:txBody>
      </p:sp>
      <p:graphicFrame>
        <p:nvGraphicFramePr>
          <p:cNvPr id="5" name="Object 3">
            <a:extLst>
              <a:ext uri="{FF2B5EF4-FFF2-40B4-BE49-F238E27FC236}">
                <a16:creationId xmlns:a16="http://schemas.microsoft.com/office/drawing/2014/main" id="{17CBF680-B499-4ED4-92ED-70BA96557584}"/>
              </a:ext>
            </a:extLst>
          </p:cNvPr>
          <p:cNvGraphicFramePr>
            <a:graphicFrameLocks noChangeAspect="1"/>
          </p:cNvGraphicFramePr>
          <p:nvPr>
            <p:extLst>
              <p:ext uri="{D42A27DB-BD31-4B8C-83A1-F6EECF244321}">
                <p14:modId xmlns:p14="http://schemas.microsoft.com/office/powerpoint/2010/main" val="3482181937"/>
              </p:ext>
            </p:extLst>
          </p:nvPr>
        </p:nvGraphicFramePr>
        <p:xfrm>
          <a:off x="2093864" y="2300288"/>
          <a:ext cx="7400925" cy="822325"/>
        </p:xfrm>
        <a:graphic>
          <a:graphicData uri="http://schemas.openxmlformats.org/presentationml/2006/ole">
            <mc:AlternateContent xmlns:mc="http://schemas.openxmlformats.org/markup-compatibility/2006">
              <mc:Choice xmlns:v="urn:schemas-microsoft-com:vml" Requires="v">
                <p:oleObj name="Equation" r:id="rId2" imgW="4229100" imgH="469900" progId="Equation.DSMT4">
                  <p:embed/>
                </p:oleObj>
              </mc:Choice>
              <mc:Fallback>
                <p:oleObj name="Equation" r:id="rId2" imgW="4229100" imgH="469900" progId="Equation.DSMT4">
                  <p:embed/>
                  <p:pic>
                    <p:nvPicPr>
                      <p:cNvPr id="547843" name="Object 3">
                        <a:extLst>
                          <a:ext uri="{FF2B5EF4-FFF2-40B4-BE49-F238E27FC236}">
                            <a16:creationId xmlns:a16="http://schemas.microsoft.com/office/drawing/2014/main" id="{4B92995F-8279-46EF-9D0E-603205AE4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864" y="2300288"/>
                        <a:ext cx="74009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
            <a:extLst>
              <a:ext uri="{FF2B5EF4-FFF2-40B4-BE49-F238E27FC236}">
                <a16:creationId xmlns:a16="http://schemas.microsoft.com/office/drawing/2014/main" id="{FB3C7EC8-A772-4CA5-B79E-08C3BE197A25}"/>
              </a:ext>
            </a:extLst>
          </p:cNvPr>
          <p:cNvGraphicFramePr>
            <a:graphicFrameLocks noChangeAspect="1"/>
          </p:cNvGraphicFramePr>
          <p:nvPr>
            <p:extLst>
              <p:ext uri="{D42A27DB-BD31-4B8C-83A1-F6EECF244321}">
                <p14:modId xmlns:p14="http://schemas.microsoft.com/office/powerpoint/2010/main" val="504819482"/>
              </p:ext>
            </p:extLst>
          </p:nvPr>
        </p:nvGraphicFramePr>
        <p:xfrm>
          <a:off x="1403023" y="4380848"/>
          <a:ext cx="7620000" cy="893762"/>
        </p:xfrm>
        <a:graphic>
          <a:graphicData uri="http://schemas.openxmlformats.org/presentationml/2006/ole">
            <mc:AlternateContent xmlns:mc="http://schemas.openxmlformats.org/markup-compatibility/2006">
              <mc:Choice xmlns:v="urn:schemas-microsoft-com:vml" Requires="v">
                <p:oleObj name="公式" r:id="rId4" imgW="3886200" imgH="457200" progId="Equation.3">
                  <p:embed/>
                </p:oleObj>
              </mc:Choice>
              <mc:Fallback>
                <p:oleObj name="公式" r:id="rId4" imgW="3886200" imgH="457200" progId="Equation.3">
                  <p:embed/>
                  <p:pic>
                    <p:nvPicPr>
                      <p:cNvPr id="548866" name="Object 2">
                        <a:extLst>
                          <a:ext uri="{FF2B5EF4-FFF2-40B4-BE49-F238E27FC236}">
                            <a16:creationId xmlns:a16="http://schemas.microsoft.com/office/drawing/2014/main" id="{3C1951AA-62F5-411C-96CC-F47EFAD70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023" y="4380848"/>
                        <a:ext cx="76200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
            <a:extLst>
              <a:ext uri="{FF2B5EF4-FFF2-40B4-BE49-F238E27FC236}">
                <a16:creationId xmlns:a16="http://schemas.microsoft.com/office/drawing/2014/main" id="{56E93380-E7F9-43B6-BE92-B9CCEDFA0395}"/>
              </a:ext>
            </a:extLst>
          </p:cNvPr>
          <p:cNvSpPr>
            <a:spLocks noChangeArrowheads="1"/>
          </p:cNvSpPr>
          <p:nvPr/>
        </p:nvSpPr>
        <p:spPr bwMode="auto">
          <a:xfrm>
            <a:off x="1187123" y="3372785"/>
            <a:ext cx="78422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CC"/>
                </a:solidFill>
                <a:latin typeface="Arial" panose="020B0604020202020204" pitchFamily="34" charset="0"/>
              </a:rPr>
              <a:t>平均互信息</a:t>
            </a:r>
            <a:r>
              <a:rPr lang="en-US" altLang="zh-CN" sz="2400" b="1">
                <a:solidFill>
                  <a:srgbClr val="0000CC"/>
                </a:solidFill>
                <a:latin typeface="Times New Roman" panose="02020603050405020304" pitchFamily="18" charset="0"/>
              </a:rPr>
              <a:t>I(X; Y)</a:t>
            </a:r>
            <a:r>
              <a:rPr lang="zh-CN" altLang="en-US" sz="2400" b="1">
                <a:solidFill>
                  <a:srgbClr val="0000CC"/>
                </a:solidFill>
                <a:latin typeface="Times New Roman" panose="02020603050405020304" pitchFamily="18" charset="0"/>
              </a:rPr>
              <a:t>：</a:t>
            </a:r>
            <a:r>
              <a:rPr lang="zh-CN" altLang="en-US"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I(</a:t>
            </a:r>
            <a:r>
              <a:rPr lang="en-US" altLang="zh-CN" sz="2400" b="1" i="1">
                <a:solidFill>
                  <a:schemeClr val="tx2"/>
                </a:solidFill>
                <a:latin typeface="Times New Roman" panose="02020603050405020304" pitchFamily="18" charset="0"/>
              </a:rPr>
              <a:t>x</a:t>
            </a:r>
            <a:r>
              <a:rPr lang="en-US" altLang="zh-CN" sz="2400" b="1" baseline="-25000">
                <a:solidFill>
                  <a:schemeClr val="tx2"/>
                </a:solidFill>
                <a:latin typeface="Times New Roman" panose="02020603050405020304" pitchFamily="18" charset="0"/>
              </a:rPr>
              <a:t>i </a:t>
            </a:r>
            <a:r>
              <a:rPr lang="en-US" altLang="zh-CN" sz="2400" b="1">
                <a:solidFill>
                  <a:schemeClr val="tx2"/>
                </a:solidFill>
                <a:latin typeface="Times New Roman" panose="02020603050405020304" pitchFamily="18" charset="0"/>
              </a:rPr>
              <a:t>; </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j</a:t>
            </a:r>
            <a:r>
              <a:rPr lang="en-US" altLang="zh-CN" sz="2400" b="1">
                <a:solidFill>
                  <a:schemeClr val="tx2"/>
                </a:solidFill>
                <a:latin typeface="Times New Roman" panose="02020603050405020304" pitchFamily="18" charset="0"/>
              </a:rPr>
              <a:t>)</a:t>
            </a:r>
            <a:r>
              <a:rPr lang="zh-CN" altLang="en-US" sz="2400" b="1">
                <a:solidFill>
                  <a:schemeClr val="tx2"/>
                </a:solidFill>
                <a:latin typeface="Times New Roman" panose="02020603050405020304" pitchFamily="18" charset="0"/>
              </a:rPr>
              <a:t>的</a:t>
            </a:r>
            <a:r>
              <a:rPr lang="zh-CN" altLang="en-US" sz="2400" b="1">
                <a:solidFill>
                  <a:schemeClr val="tx2"/>
                </a:solidFill>
                <a:latin typeface="Arial" panose="020B0604020202020204" pitchFamily="34" charset="0"/>
              </a:rPr>
              <a:t>统计平均。</a:t>
            </a:r>
          </a:p>
        </p:txBody>
      </p:sp>
    </p:spTree>
    <p:extLst>
      <p:ext uri="{BB962C8B-B14F-4D97-AF65-F5344CB8AC3E}">
        <p14:creationId xmlns:p14="http://schemas.microsoft.com/office/powerpoint/2010/main" val="134720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A947608A-A05D-40A8-8501-FEFB4726BE9F}"/>
              </a:ext>
            </a:extLst>
          </p:cNvPr>
          <p:cNvSpPr>
            <a:spLocks noChangeArrowheads="1"/>
          </p:cNvSpPr>
          <p:nvPr/>
        </p:nvSpPr>
        <p:spPr bwMode="auto">
          <a:xfrm>
            <a:off x="5867400" y="2133600"/>
            <a:ext cx="3095625" cy="1223963"/>
          </a:xfrm>
          <a:prstGeom prst="wedgeRoundRectCallout">
            <a:avLst>
              <a:gd name="adj1" fmla="val -183847"/>
              <a:gd name="adj2" fmla="val 151167"/>
              <a:gd name="adj3" fmla="val 16667"/>
            </a:avLst>
          </a:prstGeom>
          <a:solidFill>
            <a:srgbClr val="FFFF99"/>
          </a:solidFill>
          <a:ln w="19050">
            <a:solidFill>
              <a:srgbClr val="FF0000"/>
            </a:solidFill>
            <a:miter lim="800000"/>
            <a:headEnd/>
            <a:tailEnd/>
          </a:ln>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信道疑义度（损失熵）</a:t>
            </a:r>
            <a:r>
              <a:rPr lang="zh-CN" altLang="en-US" sz="2000" b="1">
                <a:effectLst>
                  <a:outerShdw blurRad="38100" dist="38100" dir="2700000" algn="tl">
                    <a:srgbClr val="FFFFFF"/>
                  </a:outerShdw>
                </a:effectLst>
                <a:latin typeface="Tahoma" pitchFamily="34" charset="0"/>
              </a:rPr>
              <a:t>，信源符号通过有噪信道传输后所引起的信息量的损失。</a:t>
            </a:r>
            <a:r>
              <a:rPr lang="zh-CN" altLang="en-US" sz="2000">
                <a:effectLst>
                  <a:outerShdw blurRad="38100" dist="38100" dir="2700000" algn="tl">
                    <a:srgbClr val="FFFFFF"/>
                  </a:outerShdw>
                </a:effectLst>
                <a:latin typeface="Tahoma" pitchFamily="34" charset="0"/>
              </a:rPr>
              <a:t> </a:t>
            </a:r>
          </a:p>
        </p:txBody>
      </p:sp>
      <p:sp>
        <p:nvSpPr>
          <p:cNvPr id="5" name="Text Box 3">
            <a:extLst>
              <a:ext uri="{FF2B5EF4-FFF2-40B4-BE49-F238E27FC236}">
                <a16:creationId xmlns:a16="http://schemas.microsoft.com/office/drawing/2014/main" id="{B35A8EDC-E548-4B7D-A6ED-C56A1254DDEB}"/>
              </a:ext>
            </a:extLst>
          </p:cNvPr>
          <p:cNvSpPr txBox="1">
            <a:spLocks noChangeArrowheads="1"/>
          </p:cNvSpPr>
          <p:nvPr/>
        </p:nvSpPr>
        <p:spPr bwMode="auto">
          <a:xfrm>
            <a:off x="971550" y="1341438"/>
            <a:ext cx="5943600" cy="2054225"/>
          </a:xfrm>
          <a:prstGeom prst="rect">
            <a:avLst/>
          </a:prstGeom>
          <a:noFill/>
          <a:ln w="9525">
            <a:noFill/>
            <a:miter lim="800000"/>
            <a:headEnd/>
            <a:tailEnd/>
          </a:ln>
          <a:effectLst/>
        </p:spPr>
        <p:txBody>
          <a:bodyPr tIns="0">
            <a:spAutoFit/>
          </a:bodyPr>
          <a:lstStyle/>
          <a:p>
            <a:pPr eaLnBrk="1" hangingPunct="1">
              <a:spcBef>
                <a:spcPct val="50000"/>
              </a:spcBef>
              <a:defRPr/>
            </a:pPr>
            <a:r>
              <a:rPr lang="en-US" altLang="zh-CN" sz="2400" b="1" dirty="0">
                <a:effectLst>
                  <a:outerShdw blurRad="38100" dist="38100" dir="2700000" algn="tl">
                    <a:srgbClr val="C0C0C0"/>
                  </a:outerShdw>
                </a:effectLst>
              </a:rPr>
              <a:t>                I(X;Y) = H(X) - H(X|Y)                 </a:t>
            </a:r>
          </a:p>
          <a:p>
            <a:pPr eaLnBrk="1" hangingPunct="1">
              <a:spcBef>
                <a:spcPct val="50000"/>
              </a:spcBef>
              <a:defRPr/>
            </a:pPr>
            <a:r>
              <a:rPr lang="en-US" altLang="zh-CN" sz="2400" b="1" dirty="0">
                <a:effectLst>
                  <a:outerShdw blurRad="38100" dist="38100" dir="2700000" algn="tl">
                    <a:srgbClr val="C0C0C0"/>
                  </a:outerShdw>
                </a:effectLst>
              </a:rPr>
              <a:t>                I(X;Y) = H(Y) - H(Y|X)        </a:t>
            </a:r>
          </a:p>
          <a:p>
            <a:pPr eaLnBrk="1" hangingPunct="1">
              <a:spcBef>
                <a:spcPct val="50000"/>
              </a:spcBef>
              <a:defRPr/>
            </a:pPr>
            <a:r>
              <a:rPr lang="en-US" altLang="zh-CN" sz="2400" b="1" dirty="0">
                <a:effectLst>
                  <a:outerShdw blurRad="38100" dist="38100" dir="2700000" algn="tl">
                    <a:srgbClr val="C0C0C0"/>
                  </a:outerShdw>
                </a:effectLst>
              </a:rPr>
              <a:t>                I(X;Y) = H(X)+H(Y)-H(XY)</a:t>
            </a:r>
          </a:p>
          <a:p>
            <a:pPr eaLnBrk="1" hangingPunct="1">
              <a:spcBef>
                <a:spcPct val="50000"/>
              </a:spcBef>
              <a:defRPr/>
            </a:pPr>
            <a:r>
              <a:rPr lang="zh-CN" altLang="en-US" sz="2400" b="1" dirty="0">
                <a:effectLst>
                  <a:outerShdw blurRad="38100" dist="38100" dir="2700000" algn="tl">
                    <a:srgbClr val="C0C0C0"/>
                  </a:outerShdw>
                </a:effectLst>
              </a:rPr>
              <a:t>其中：</a:t>
            </a:r>
          </a:p>
        </p:txBody>
      </p:sp>
      <p:sp>
        <p:nvSpPr>
          <p:cNvPr id="6" name="Rectangle 4">
            <a:extLst>
              <a:ext uri="{FF2B5EF4-FFF2-40B4-BE49-F238E27FC236}">
                <a16:creationId xmlns:a16="http://schemas.microsoft.com/office/drawing/2014/main" id="{372388DF-41E4-4991-A27F-D75C4A738C67}"/>
              </a:ext>
            </a:extLst>
          </p:cNvPr>
          <p:cNvSpPr>
            <a:spLocks noChangeArrowheads="1"/>
          </p:cNvSpPr>
          <p:nvPr/>
        </p:nvSpPr>
        <p:spPr bwMode="auto">
          <a:xfrm>
            <a:off x="539750" y="260350"/>
            <a:ext cx="5861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b="1">
                <a:solidFill>
                  <a:schemeClr val="tx2"/>
                </a:solidFill>
                <a:latin typeface="Arial" panose="020B0604020202020204" pitchFamily="34" charset="0"/>
              </a:rPr>
              <a:t>平均互信息与各类熵的关系</a:t>
            </a:r>
          </a:p>
        </p:txBody>
      </p:sp>
      <p:graphicFrame>
        <p:nvGraphicFramePr>
          <p:cNvPr id="7" name="Object 5">
            <a:extLst>
              <a:ext uri="{FF2B5EF4-FFF2-40B4-BE49-F238E27FC236}">
                <a16:creationId xmlns:a16="http://schemas.microsoft.com/office/drawing/2014/main" id="{40905850-4D8D-42A5-B295-56DB2D8A2D11}"/>
              </a:ext>
            </a:extLst>
          </p:cNvPr>
          <p:cNvGraphicFramePr>
            <a:graphicFrameLocks noChangeAspect="1"/>
          </p:cNvGraphicFramePr>
          <p:nvPr/>
        </p:nvGraphicFramePr>
        <p:xfrm>
          <a:off x="914400" y="3505200"/>
          <a:ext cx="6435725" cy="788988"/>
        </p:xfrm>
        <a:graphic>
          <a:graphicData uri="http://schemas.openxmlformats.org/presentationml/2006/ole">
            <mc:AlternateContent xmlns:mc="http://schemas.openxmlformats.org/markup-compatibility/2006">
              <mc:Choice xmlns:v="urn:schemas-microsoft-com:vml" Requires="v">
                <p:oleObj name="Equation" r:id="rId2" imgW="3403600" imgH="419100" progId="Equation.3">
                  <p:embed/>
                </p:oleObj>
              </mc:Choice>
              <mc:Fallback>
                <p:oleObj name="Equation" r:id="rId2" imgW="3403600" imgH="419100" progId="Equation.3">
                  <p:embed/>
                  <p:pic>
                    <p:nvPicPr>
                      <p:cNvPr id="643077" name="Object 5">
                        <a:extLst>
                          <a:ext uri="{FF2B5EF4-FFF2-40B4-BE49-F238E27FC236}">
                            <a16:creationId xmlns:a16="http://schemas.microsoft.com/office/drawing/2014/main" id="{15BCB1FE-F993-4D26-BFF0-4D704E159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05200"/>
                        <a:ext cx="6435725"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AD26763C-50D7-4E9F-9AE2-C3F05E7D49CB}"/>
              </a:ext>
            </a:extLst>
          </p:cNvPr>
          <p:cNvGraphicFramePr>
            <a:graphicFrameLocks noChangeAspect="1"/>
          </p:cNvGraphicFramePr>
          <p:nvPr/>
        </p:nvGraphicFramePr>
        <p:xfrm>
          <a:off x="900113" y="4495800"/>
          <a:ext cx="7559675" cy="836613"/>
        </p:xfrm>
        <a:graphic>
          <a:graphicData uri="http://schemas.openxmlformats.org/presentationml/2006/ole">
            <mc:AlternateContent xmlns:mc="http://schemas.openxmlformats.org/markup-compatibility/2006">
              <mc:Choice xmlns:v="urn:schemas-microsoft-com:vml" Requires="v">
                <p:oleObj name="公式" r:id="rId4" imgW="4279900" imgH="444500" progId="Equation.3">
                  <p:embed/>
                </p:oleObj>
              </mc:Choice>
              <mc:Fallback>
                <p:oleObj name="公式" r:id="rId4" imgW="4279900" imgH="444500" progId="Equation.3">
                  <p:embed/>
                  <p:pic>
                    <p:nvPicPr>
                      <p:cNvPr id="643078" name="Object 6">
                        <a:extLst>
                          <a:ext uri="{FF2B5EF4-FFF2-40B4-BE49-F238E27FC236}">
                            <a16:creationId xmlns:a16="http://schemas.microsoft.com/office/drawing/2014/main" id="{58D498AE-F0D7-4C7D-95F2-DCD7499BA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495800"/>
                        <a:ext cx="7559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D11BDA37-A49F-4867-8CD8-1C8614BD250B}"/>
              </a:ext>
            </a:extLst>
          </p:cNvPr>
          <p:cNvGraphicFramePr>
            <a:graphicFrameLocks noChangeAspect="1"/>
          </p:cNvGraphicFramePr>
          <p:nvPr/>
        </p:nvGraphicFramePr>
        <p:xfrm>
          <a:off x="971550" y="5589588"/>
          <a:ext cx="3506788" cy="836612"/>
        </p:xfrm>
        <a:graphic>
          <a:graphicData uri="http://schemas.openxmlformats.org/presentationml/2006/ole">
            <mc:AlternateContent xmlns:mc="http://schemas.openxmlformats.org/markup-compatibility/2006">
              <mc:Choice xmlns:v="urn:schemas-microsoft-com:vml" Requires="v">
                <p:oleObj name="公式" r:id="rId6" imgW="1854200" imgH="444500" progId="Equation.3">
                  <p:embed/>
                </p:oleObj>
              </mc:Choice>
              <mc:Fallback>
                <p:oleObj name="公式" r:id="rId6" imgW="1854200" imgH="444500" progId="Equation.3">
                  <p:embed/>
                  <p:pic>
                    <p:nvPicPr>
                      <p:cNvPr id="643079" name="Object 7">
                        <a:extLst>
                          <a:ext uri="{FF2B5EF4-FFF2-40B4-BE49-F238E27FC236}">
                            <a16:creationId xmlns:a16="http://schemas.microsoft.com/office/drawing/2014/main" id="{6C4B7999-9F1A-411F-93C0-61290F7BFF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5589588"/>
                        <a:ext cx="3506788"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8">
            <a:extLst>
              <a:ext uri="{FF2B5EF4-FFF2-40B4-BE49-F238E27FC236}">
                <a16:creationId xmlns:a16="http://schemas.microsoft.com/office/drawing/2014/main" id="{15D5C0DA-75B5-46F6-9778-B2AE90538525}"/>
              </a:ext>
            </a:extLst>
          </p:cNvPr>
          <p:cNvSpPr>
            <a:spLocks noChangeArrowheads="1"/>
          </p:cNvSpPr>
          <p:nvPr/>
        </p:nvSpPr>
        <p:spPr bwMode="auto">
          <a:xfrm>
            <a:off x="6372225" y="5516563"/>
            <a:ext cx="2519363" cy="1152525"/>
          </a:xfrm>
          <a:prstGeom prst="wedgeRoundRectCallout">
            <a:avLst>
              <a:gd name="adj1" fmla="val -77222"/>
              <a:gd name="adj2" fmla="val -86500"/>
              <a:gd name="adj3" fmla="val 16667"/>
            </a:avLst>
          </a:prstGeom>
          <a:solidFill>
            <a:srgbClr val="FFCCFF"/>
          </a:solidFill>
          <a:ln w="19050">
            <a:solidFill>
              <a:srgbClr val="FF0000"/>
            </a:solidFill>
            <a:miter lim="800000"/>
            <a:headEnd/>
            <a:tailEnd/>
          </a:ln>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噪声熵</a:t>
            </a:r>
            <a:r>
              <a:rPr lang="en-US" altLang="zh-CN" sz="2000" b="1">
                <a:solidFill>
                  <a:srgbClr val="990033"/>
                </a:solidFill>
                <a:effectLst>
                  <a:outerShdw blurRad="38100" dist="38100" dir="2700000" algn="tl">
                    <a:srgbClr val="000000"/>
                  </a:outerShdw>
                </a:effectLst>
                <a:latin typeface="Tahoma" pitchFamily="34" charset="0"/>
              </a:rPr>
              <a:t>(</a:t>
            </a:r>
            <a:r>
              <a:rPr lang="zh-CN" altLang="en-US" sz="2000" b="1">
                <a:solidFill>
                  <a:srgbClr val="990033"/>
                </a:solidFill>
                <a:effectLst>
                  <a:outerShdw blurRad="38100" dist="38100" dir="2700000" algn="tl">
                    <a:srgbClr val="000000"/>
                  </a:outerShdw>
                </a:effectLst>
                <a:latin typeface="Tahoma" pitchFamily="34" charset="0"/>
              </a:rPr>
              <a:t>或散布度</a:t>
            </a:r>
            <a:r>
              <a:rPr lang="en-US" altLang="zh-CN" sz="2000" b="1">
                <a:solidFill>
                  <a:srgbClr val="990033"/>
                </a:solidFill>
                <a:effectLst>
                  <a:outerShdw blurRad="38100" dist="38100" dir="2700000" algn="tl">
                    <a:srgbClr val="000000"/>
                  </a:outerShdw>
                </a:effectLst>
                <a:latin typeface="Tahoma" pitchFamily="34" charset="0"/>
              </a:rPr>
              <a:t>)</a:t>
            </a:r>
            <a:r>
              <a:rPr lang="zh-CN" altLang="en-US" sz="2000" b="1">
                <a:effectLst>
                  <a:outerShdw blurRad="38100" dist="38100" dir="2700000" algn="tl">
                    <a:srgbClr val="FFFFFF"/>
                  </a:outerShdw>
                </a:effectLst>
                <a:latin typeface="Tahoma" pitchFamily="34" charset="0"/>
              </a:rPr>
              <a:t>，反映了信道中噪声源的不确定性</a:t>
            </a:r>
            <a:r>
              <a:rPr lang="zh-CN" altLang="en-US" sz="2400" b="1">
                <a:effectLst>
                  <a:outerShdw blurRad="38100" dist="38100" dir="2700000" algn="tl">
                    <a:srgbClr val="FFFFFF"/>
                  </a:outerShdw>
                </a:effectLst>
                <a:latin typeface="Tahoma" pitchFamily="34" charset="0"/>
              </a:rPr>
              <a:t>。</a:t>
            </a:r>
            <a:r>
              <a:rPr lang="zh-CN" altLang="en-US" sz="2000">
                <a:effectLst>
                  <a:outerShdw blurRad="38100" dist="38100" dir="2700000" algn="tl">
                    <a:srgbClr val="FFFFFF"/>
                  </a:outerShdw>
                </a:effectLst>
                <a:latin typeface="Tahoma" pitchFamily="34" charset="0"/>
              </a:rPr>
              <a:t> </a:t>
            </a:r>
          </a:p>
        </p:txBody>
      </p:sp>
    </p:spTree>
    <p:extLst>
      <p:ext uri="{BB962C8B-B14F-4D97-AF65-F5344CB8AC3E}">
        <p14:creationId xmlns:p14="http://schemas.microsoft.com/office/powerpoint/2010/main" val="145589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checkerboard(across)">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ox(in)">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build="p" autoUpdateAnimBg="0"/>
      <p:bldP spid="1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96F71FB-33A6-4F80-B87C-EF5A8DFB4148}"/>
              </a:ext>
            </a:extLst>
          </p:cNvPr>
          <p:cNvSpPr txBox="1">
            <a:spLocks noChangeArrowheads="1"/>
          </p:cNvSpPr>
          <p:nvPr/>
        </p:nvSpPr>
        <p:spPr bwMode="auto">
          <a:xfrm>
            <a:off x="381000" y="511175"/>
            <a:ext cx="8547100" cy="2054225"/>
          </a:xfrm>
          <a:prstGeom prst="rect">
            <a:avLst/>
          </a:prstGeom>
          <a:noFill/>
          <a:ln w="9525">
            <a:noFill/>
            <a:miter lim="800000"/>
            <a:headEnd/>
            <a:tailEnd/>
          </a:ln>
          <a:effectLst/>
        </p:spPr>
        <p:txBody>
          <a:bodyPr tIns="0">
            <a:spAutoFit/>
          </a:bodyPr>
          <a:lstStyle/>
          <a:p>
            <a:pPr eaLnBrk="1" hangingPunct="1">
              <a:spcBef>
                <a:spcPct val="50000"/>
              </a:spcBef>
              <a:defRPr/>
            </a:pPr>
            <a:r>
              <a:rPr lang="zh-CN" altLang="en-US" sz="2400" b="1">
                <a:solidFill>
                  <a:srgbClr val="990033"/>
                </a:solidFill>
                <a:effectLst>
                  <a:outerShdw blurRad="38100" dist="38100" dir="2700000" algn="tl">
                    <a:srgbClr val="C0C0C0"/>
                  </a:outerShdw>
                </a:effectLst>
              </a:rPr>
              <a:t>平均互信息与各类熵之间关系的集合图</a:t>
            </a:r>
            <a:r>
              <a:rPr lang="zh-CN" altLang="en-US" sz="2400" b="1">
                <a:solidFill>
                  <a:srgbClr val="FF3300"/>
                </a:solidFill>
                <a:effectLst>
                  <a:outerShdw blurRad="38100" dist="38100" dir="2700000" algn="tl">
                    <a:srgbClr val="C0C0C0"/>
                  </a:outerShdw>
                </a:effectLst>
              </a:rPr>
              <a:t>（</a:t>
            </a:r>
            <a:r>
              <a:rPr lang="zh-CN" altLang="en-US" sz="2400" b="1">
                <a:solidFill>
                  <a:srgbClr val="FF3300"/>
                </a:solidFill>
                <a:effectLst>
                  <a:outerShdw blurRad="38100" dist="38100" dir="2700000" algn="tl">
                    <a:srgbClr val="C0C0C0"/>
                  </a:outerShdw>
                </a:effectLst>
                <a:latin typeface="Tahoma" pitchFamily="34" charset="0"/>
              </a:rPr>
              <a:t>维拉图</a:t>
            </a:r>
            <a:r>
              <a:rPr lang="zh-CN" altLang="en-US" sz="2400" b="1">
                <a:solidFill>
                  <a:srgbClr val="FF3300"/>
                </a:solidFill>
                <a:effectLst>
                  <a:outerShdw blurRad="38100" dist="38100" dir="2700000" algn="tl">
                    <a:srgbClr val="C0C0C0"/>
                  </a:outerShdw>
                </a:effectLst>
              </a:rPr>
              <a:t>）</a:t>
            </a:r>
            <a:r>
              <a:rPr lang="zh-CN" altLang="en-US" sz="2400" b="1">
                <a:solidFill>
                  <a:srgbClr val="990033"/>
                </a:solidFill>
                <a:effectLst>
                  <a:outerShdw blurRad="38100" dist="38100" dir="2700000" algn="tl">
                    <a:srgbClr val="C0C0C0"/>
                  </a:outerShdw>
                </a:effectLst>
              </a:rPr>
              <a:t>表示：</a:t>
            </a:r>
          </a:p>
          <a:p>
            <a:pPr>
              <a:spcBef>
                <a:spcPct val="50000"/>
              </a:spcBef>
              <a:defRPr/>
            </a:pPr>
            <a:r>
              <a:rPr lang="zh-CN" altLang="en-US" sz="2400">
                <a:effectLst>
                  <a:outerShdw blurRad="38100" dist="38100" dir="2700000" algn="tl">
                    <a:srgbClr val="C0C0C0"/>
                  </a:outerShdw>
                </a:effectLst>
                <a:latin typeface="Tahoma" pitchFamily="34" charset="0"/>
              </a:rPr>
              <a:t> </a:t>
            </a:r>
            <a:r>
              <a:rPr lang="en-US" altLang="zh-CN" sz="2400" b="1">
                <a:effectLst>
                  <a:outerShdw blurRad="38100" dist="38100" dir="2700000" algn="tl">
                    <a:srgbClr val="C0C0C0"/>
                  </a:outerShdw>
                </a:effectLst>
                <a:latin typeface="Tahoma" pitchFamily="34" charset="0"/>
              </a:rPr>
              <a:t>H(X|Y) = H(X) - I(X</a:t>
            </a:r>
            <a:r>
              <a:rPr lang="en-US" altLang="zh-CN" sz="2400" b="1">
                <a:effectLst>
                  <a:outerShdw blurRad="38100" dist="38100" dir="2700000" algn="tl">
                    <a:srgbClr val="C0C0C0"/>
                  </a:outerShdw>
                </a:effectLst>
              </a:rPr>
              <a:t>;</a:t>
            </a:r>
            <a:r>
              <a:rPr lang="en-US" altLang="zh-CN" sz="2400" b="1">
                <a:effectLst>
                  <a:outerShdw blurRad="38100" dist="38100" dir="2700000" algn="tl">
                    <a:srgbClr val="C0C0C0"/>
                  </a:outerShdw>
                </a:effectLst>
                <a:latin typeface="Tahoma" pitchFamily="34" charset="0"/>
              </a:rPr>
              <a:t>Y)     </a:t>
            </a:r>
          </a:p>
          <a:p>
            <a:pPr>
              <a:spcBef>
                <a:spcPct val="50000"/>
              </a:spcBef>
              <a:defRPr/>
            </a:pPr>
            <a:r>
              <a:rPr lang="en-US" altLang="zh-CN" sz="2400" b="1">
                <a:effectLst>
                  <a:outerShdw blurRad="38100" dist="38100" dir="2700000" algn="tl">
                    <a:srgbClr val="C0C0C0"/>
                  </a:outerShdw>
                </a:effectLst>
                <a:latin typeface="Tahoma" pitchFamily="34" charset="0"/>
              </a:rPr>
              <a:t> H(Y|X) = H(Y) - I(X</a:t>
            </a:r>
            <a:r>
              <a:rPr lang="en-US" altLang="zh-CN" sz="2400" b="1">
                <a:effectLst>
                  <a:outerShdw blurRad="38100" dist="38100" dir="2700000" algn="tl">
                    <a:srgbClr val="C0C0C0"/>
                  </a:outerShdw>
                </a:effectLst>
              </a:rPr>
              <a:t>;</a:t>
            </a:r>
            <a:r>
              <a:rPr lang="en-US" altLang="zh-CN" sz="2400" b="1">
                <a:effectLst>
                  <a:outerShdw blurRad="38100" dist="38100" dir="2700000" algn="tl">
                    <a:srgbClr val="C0C0C0"/>
                  </a:outerShdw>
                </a:effectLst>
                <a:latin typeface="Tahoma" pitchFamily="34" charset="0"/>
              </a:rPr>
              <a:t>Y) </a:t>
            </a:r>
          </a:p>
          <a:p>
            <a:pPr>
              <a:spcBef>
                <a:spcPct val="50000"/>
              </a:spcBef>
              <a:defRPr/>
            </a:pPr>
            <a:r>
              <a:rPr lang="en-US" altLang="zh-CN" sz="2400" b="1">
                <a:effectLst>
                  <a:outerShdw blurRad="38100" dist="38100" dir="2700000" algn="tl">
                    <a:srgbClr val="C0C0C0"/>
                  </a:outerShdw>
                </a:effectLst>
                <a:latin typeface="Tahoma" pitchFamily="34" charset="0"/>
              </a:rPr>
              <a:t> H(XY) = H(X)+H(Y)- I(X</a:t>
            </a:r>
            <a:r>
              <a:rPr lang="en-US" altLang="zh-CN" sz="2400" b="1">
                <a:effectLst>
                  <a:outerShdw blurRad="38100" dist="38100" dir="2700000" algn="tl">
                    <a:srgbClr val="C0C0C0"/>
                  </a:outerShdw>
                </a:effectLst>
              </a:rPr>
              <a:t>;</a:t>
            </a:r>
            <a:r>
              <a:rPr lang="en-US" altLang="zh-CN" sz="2400" b="1">
                <a:effectLst>
                  <a:outerShdw blurRad="38100" dist="38100" dir="2700000" algn="tl">
                    <a:srgbClr val="C0C0C0"/>
                  </a:outerShdw>
                </a:effectLst>
                <a:latin typeface="Tahoma" pitchFamily="34" charset="0"/>
              </a:rPr>
              <a:t>Y)</a:t>
            </a:r>
            <a:r>
              <a:rPr lang="en-US" altLang="zh-CN" sz="2400">
                <a:effectLst>
                  <a:outerShdw blurRad="38100" dist="38100" dir="2700000" algn="tl">
                    <a:srgbClr val="C0C0C0"/>
                  </a:outerShdw>
                </a:effectLst>
                <a:latin typeface="Tahoma" pitchFamily="34" charset="0"/>
              </a:rPr>
              <a:t> </a:t>
            </a:r>
          </a:p>
        </p:txBody>
      </p:sp>
      <p:sp>
        <p:nvSpPr>
          <p:cNvPr id="5" name="Oval 3" descr="宽上对角线">
            <a:extLst>
              <a:ext uri="{FF2B5EF4-FFF2-40B4-BE49-F238E27FC236}">
                <a16:creationId xmlns:a16="http://schemas.microsoft.com/office/drawing/2014/main" id="{07CFB993-3E15-48E9-A3FD-06806A843527}"/>
              </a:ext>
            </a:extLst>
          </p:cNvPr>
          <p:cNvSpPr>
            <a:spLocks noChangeArrowheads="1"/>
          </p:cNvSpPr>
          <p:nvPr/>
        </p:nvSpPr>
        <p:spPr bwMode="auto">
          <a:xfrm>
            <a:off x="2627313" y="3933825"/>
            <a:ext cx="2374900" cy="2374900"/>
          </a:xfrm>
          <a:prstGeom prst="ellipse">
            <a:avLst/>
          </a:prstGeom>
          <a:blipFill dpi="0" rotWithShape="0">
            <a:blip r:embed="rId2"/>
            <a:srcRect/>
            <a:tile tx="0" ty="0" sx="100000" sy="100000" flip="none" algn="tl"/>
          </a:blipFill>
          <a:ln w="28575" algn="ctr">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6" name="Text Box 4">
            <a:extLst>
              <a:ext uri="{FF2B5EF4-FFF2-40B4-BE49-F238E27FC236}">
                <a16:creationId xmlns:a16="http://schemas.microsoft.com/office/drawing/2014/main" id="{152632F7-BA05-4550-94C6-52CFB5E96F98}"/>
              </a:ext>
            </a:extLst>
          </p:cNvPr>
          <p:cNvSpPr txBox="1">
            <a:spLocks noChangeArrowheads="1"/>
          </p:cNvSpPr>
          <p:nvPr/>
        </p:nvSpPr>
        <p:spPr bwMode="auto">
          <a:xfrm>
            <a:off x="179388" y="5805488"/>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000">
                <a:latin typeface="Times New Roman" panose="02020603050405020304" pitchFamily="18" charset="0"/>
              </a:rPr>
              <a:t>H(X)</a:t>
            </a:r>
          </a:p>
        </p:txBody>
      </p:sp>
      <p:sp>
        <p:nvSpPr>
          <p:cNvPr id="7" name="Text Box 5">
            <a:extLst>
              <a:ext uri="{FF2B5EF4-FFF2-40B4-BE49-F238E27FC236}">
                <a16:creationId xmlns:a16="http://schemas.microsoft.com/office/drawing/2014/main" id="{06B3F69B-6D21-42E4-8C93-227C4D23E49B}"/>
              </a:ext>
            </a:extLst>
          </p:cNvPr>
          <p:cNvSpPr txBox="1">
            <a:spLocks noChangeArrowheads="1"/>
          </p:cNvSpPr>
          <p:nvPr/>
        </p:nvSpPr>
        <p:spPr bwMode="auto">
          <a:xfrm>
            <a:off x="4859338" y="5805488"/>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000">
                <a:latin typeface="Times New Roman" panose="02020603050405020304" pitchFamily="18" charset="0"/>
              </a:rPr>
              <a:t>H(Y)</a:t>
            </a:r>
          </a:p>
        </p:txBody>
      </p:sp>
      <p:sp>
        <p:nvSpPr>
          <p:cNvPr id="8" name="Oval 6" descr="宽下对角线">
            <a:extLst>
              <a:ext uri="{FF2B5EF4-FFF2-40B4-BE49-F238E27FC236}">
                <a16:creationId xmlns:a16="http://schemas.microsoft.com/office/drawing/2014/main" id="{A8C18008-9369-4C38-8A82-7A31E688BC7D}"/>
              </a:ext>
            </a:extLst>
          </p:cNvPr>
          <p:cNvSpPr>
            <a:spLocks noChangeArrowheads="1"/>
          </p:cNvSpPr>
          <p:nvPr/>
        </p:nvSpPr>
        <p:spPr bwMode="auto">
          <a:xfrm>
            <a:off x="900113" y="4005263"/>
            <a:ext cx="2374900" cy="2374900"/>
          </a:xfrm>
          <a:prstGeom prst="ellipse">
            <a:avLst/>
          </a:prstGeom>
          <a:blipFill dpi="0" rotWithShape="0">
            <a:blip r:embed="rId3"/>
            <a:srcRect/>
            <a:tile tx="0" ty="0" sx="100000" sy="100000" flip="none" algn="tl"/>
          </a:blipFill>
          <a:ln w="28575" algn="ctr">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9" name="Text Box 7">
            <a:extLst>
              <a:ext uri="{FF2B5EF4-FFF2-40B4-BE49-F238E27FC236}">
                <a16:creationId xmlns:a16="http://schemas.microsoft.com/office/drawing/2014/main" id="{9CF03B28-5E7F-4F4C-9D16-4F615E9E197D}"/>
              </a:ext>
            </a:extLst>
          </p:cNvPr>
          <p:cNvSpPr txBox="1">
            <a:spLocks noChangeArrowheads="1"/>
          </p:cNvSpPr>
          <p:nvPr/>
        </p:nvSpPr>
        <p:spPr bwMode="auto">
          <a:xfrm>
            <a:off x="971550" y="494188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rPr>
              <a:t>H(X/Y)</a:t>
            </a:r>
          </a:p>
        </p:txBody>
      </p:sp>
      <p:sp>
        <p:nvSpPr>
          <p:cNvPr id="10" name="Text Box 8">
            <a:extLst>
              <a:ext uri="{FF2B5EF4-FFF2-40B4-BE49-F238E27FC236}">
                <a16:creationId xmlns:a16="http://schemas.microsoft.com/office/drawing/2014/main" id="{E3304D40-3CA4-45CE-BEFA-CE4E37FF2858}"/>
              </a:ext>
            </a:extLst>
          </p:cNvPr>
          <p:cNvSpPr txBox="1">
            <a:spLocks noChangeArrowheads="1"/>
          </p:cNvSpPr>
          <p:nvPr/>
        </p:nvSpPr>
        <p:spPr bwMode="auto">
          <a:xfrm>
            <a:off x="3708400" y="486886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ea typeface="隶书" panose="02010509060101010101" pitchFamily="49" charset="-122"/>
              </a:rPr>
              <a:t>H(Y/X)</a:t>
            </a:r>
          </a:p>
        </p:txBody>
      </p:sp>
      <p:sp>
        <p:nvSpPr>
          <p:cNvPr id="11" name="Text Box 9">
            <a:extLst>
              <a:ext uri="{FF2B5EF4-FFF2-40B4-BE49-F238E27FC236}">
                <a16:creationId xmlns:a16="http://schemas.microsoft.com/office/drawing/2014/main" id="{B52DE000-7544-418B-8677-DC938D464EAB}"/>
              </a:ext>
            </a:extLst>
          </p:cNvPr>
          <p:cNvSpPr txBox="1">
            <a:spLocks noChangeArrowheads="1"/>
          </p:cNvSpPr>
          <p:nvPr/>
        </p:nvSpPr>
        <p:spPr bwMode="auto">
          <a:xfrm>
            <a:off x="2555875" y="616585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rPr>
              <a:t>I(X;Y)</a:t>
            </a:r>
          </a:p>
        </p:txBody>
      </p:sp>
      <p:grpSp>
        <p:nvGrpSpPr>
          <p:cNvPr id="12" name="Group 10">
            <a:extLst>
              <a:ext uri="{FF2B5EF4-FFF2-40B4-BE49-F238E27FC236}">
                <a16:creationId xmlns:a16="http://schemas.microsoft.com/office/drawing/2014/main" id="{41754821-26FF-4453-98E3-E33B0CBB1180}"/>
              </a:ext>
            </a:extLst>
          </p:cNvPr>
          <p:cNvGrpSpPr>
            <a:grpSpLocks/>
          </p:cNvGrpSpPr>
          <p:nvPr/>
        </p:nvGrpSpPr>
        <p:grpSpPr bwMode="auto">
          <a:xfrm>
            <a:off x="1763713" y="3068638"/>
            <a:ext cx="2087562" cy="720725"/>
            <a:chOff x="3379" y="2341"/>
            <a:chExt cx="1315" cy="454"/>
          </a:xfrm>
        </p:grpSpPr>
        <p:sp>
          <p:nvSpPr>
            <p:cNvPr id="13" name="Text Box 11">
              <a:extLst>
                <a:ext uri="{FF2B5EF4-FFF2-40B4-BE49-F238E27FC236}">
                  <a16:creationId xmlns:a16="http://schemas.microsoft.com/office/drawing/2014/main" id="{38D69CBA-86F9-472C-BCCB-A131117F8205}"/>
                </a:ext>
              </a:extLst>
            </p:cNvPr>
            <p:cNvSpPr txBox="1">
              <a:spLocks noChangeArrowheads="1"/>
            </p:cNvSpPr>
            <p:nvPr/>
          </p:nvSpPr>
          <p:spPr bwMode="auto">
            <a:xfrm>
              <a:off x="3560" y="2341"/>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rPr>
                <a:t>H(XY)</a:t>
              </a:r>
            </a:p>
          </p:txBody>
        </p:sp>
        <p:sp>
          <p:nvSpPr>
            <p:cNvPr id="14" name="AutoShape 12">
              <a:extLst>
                <a:ext uri="{FF2B5EF4-FFF2-40B4-BE49-F238E27FC236}">
                  <a16:creationId xmlns:a16="http://schemas.microsoft.com/office/drawing/2014/main" id="{22D33BF2-17BE-4268-8CB3-5009C5853D8E}"/>
                </a:ext>
              </a:extLst>
            </p:cNvPr>
            <p:cNvSpPr>
              <a:spLocks/>
            </p:cNvSpPr>
            <p:nvPr/>
          </p:nvSpPr>
          <p:spPr bwMode="auto">
            <a:xfrm rot="5400000">
              <a:off x="3969" y="2069"/>
              <a:ext cx="136" cy="1315"/>
            </a:xfrm>
            <a:prstGeom prst="leftBrace">
              <a:avLst>
                <a:gd name="adj1" fmla="val 80576"/>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grpSp>
      <p:sp>
        <p:nvSpPr>
          <p:cNvPr id="15" name="Text Box 13">
            <a:extLst>
              <a:ext uri="{FF2B5EF4-FFF2-40B4-BE49-F238E27FC236}">
                <a16:creationId xmlns:a16="http://schemas.microsoft.com/office/drawing/2014/main" id="{80002CB5-E8C1-43EE-BA5F-7106AEF71466}"/>
              </a:ext>
            </a:extLst>
          </p:cNvPr>
          <p:cNvSpPr txBox="1">
            <a:spLocks noChangeArrowheads="1"/>
          </p:cNvSpPr>
          <p:nvPr/>
        </p:nvSpPr>
        <p:spPr bwMode="auto">
          <a:xfrm>
            <a:off x="5899150" y="2997200"/>
            <a:ext cx="3136900" cy="2752725"/>
          </a:xfrm>
          <a:prstGeom prst="rect">
            <a:avLst/>
          </a:prstGeom>
          <a:noFill/>
          <a:ln w="19050">
            <a:noFill/>
            <a:miter lim="800000"/>
            <a:headEnd/>
            <a:tailEnd/>
          </a:ln>
          <a:effectLst/>
        </p:spPr>
        <p:txBody>
          <a:bodyPr>
            <a:spAutoFit/>
          </a:bodyPr>
          <a:lstStyle/>
          <a:p>
            <a:pPr eaLnBrk="1" hangingPunct="1">
              <a:lnSpc>
                <a:spcPct val="110000"/>
              </a:lnSpc>
              <a:spcBef>
                <a:spcPct val="50000"/>
              </a:spcBef>
              <a:defRPr/>
            </a:pPr>
            <a:r>
              <a:rPr lang="zh-CN" altLang="en-US" sz="2000" b="1">
                <a:effectLst>
                  <a:outerShdw blurRad="38100" dist="38100" dir="2700000" algn="tl">
                    <a:srgbClr val="C0C0C0"/>
                  </a:outerShdw>
                </a:effectLst>
                <a:latin typeface="Tahoma" pitchFamily="34" charset="0"/>
              </a:rPr>
              <a:t>图中，左边的圆代表随机变量</a:t>
            </a:r>
            <a:r>
              <a:rPr lang="en-US" altLang="zh-CN" sz="2000" b="1">
                <a:effectLst>
                  <a:outerShdw blurRad="38100" dist="38100" dir="2700000" algn="tl">
                    <a:srgbClr val="C0C0C0"/>
                  </a:outerShdw>
                </a:effectLst>
                <a:latin typeface="Tahoma" pitchFamily="34" charset="0"/>
              </a:rPr>
              <a:t>X</a:t>
            </a:r>
            <a:r>
              <a:rPr lang="zh-CN" altLang="en-US" sz="2000" b="1">
                <a:effectLst>
                  <a:outerShdw blurRad="38100" dist="38100" dir="2700000" algn="tl">
                    <a:srgbClr val="C0C0C0"/>
                  </a:outerShdw>
                </a:effectLst>
                <a:latin typeface="Tahoma" pitchFamily="34" charset="0"/>
              </a:rPr>
              <a:t>的熵，右边的圆代表随机变量</a:t>
            </a:r>
            <a:r>
              <a:rPr lang="en-US" altLang="zh-CN" sz="2000" b="1">
                <a:effectLst>
                  <a:outerShdw blurRad="38100" dist="38100" dir="2700000" algn="tl">
                    <a:srgbClr val="C0C0C0"/>
                  </a:outerShdw>
                </a:effectLst>
                <a:latin typeface="Tahoma" pitchFamily="34" charset="0"/>
              </a:rPr>
              <a:t>Y</a:t>
            </a:r>
            <a:r>
              <a:rPr lang="zh-CN" altLang="en-US" sz="2000" b="1">
                <a:effectLst>
                  <a:outerShdw blurRad="38100" dist="38100" dir="2700000" algn="tl">
                    <a:srgbClr val="C0C0C0"/>
                  </a:outerShdw>
                </a:effectLst>
                <a:latin typeface="Tahoma" pitchFamily="34" charset="0"/>
              </a:rPr>
              <a:t>的熵，两个圆重叠部分是平均互信息</a:t>
            </a:r>
            <a:r>
              <a:rPr lang="en-US" altLang="zh-CN" sz="2000" b="1">
                <a:effectLst>
                  <a:outerShdw blurRad="38100" dist="38100" dir="2700000" algn="tl">
                    <a:srgbClr val="C0C0C0"/>
                  </a:outerShdw>
                </a:effectLst>
                <a:latin typeface="Tahoma" pitchFamily="34" charset="0"/>
              </a:rPr>
              <a:t>I(X</a:t>
            </a:r>
            <a:r>
              <a:rPr lang="en-US" altLang="zh-CN" sz="2400">
                <a:effectLst>
                  <a:outerShdw blurRad="38100" dist="38100" dir="2700000" algn="tl">
                    <a:srgbClr val="C0C0C0"/>
                  </a:outerShdw>
                </a:effectLst>
              </a:rPr>
              <a:t>;</a:t>
            </a:r>
            <a:r>
              <a:rPr lang="en-US" altLang="zh-CN" sz="2000" b="1">
                <a:effectLst>
                  <a:outerShdw blurRad="38100" dist="38100" dir="2700000" algn="tl">
                    <a:srgbClr val="C0C0C0"/>
                  </a:outerShdw>
                </a:effectLst>
                <a:latin typeface="Tahoma" pitchFamily="34" charset="0"/>
              </a:rPr>
              <a:t>Y)</a:t>
            </a:r>
            <a:r>
              <a:rPr lang="zh-CN" altLang="en-US" sz="2000" b="1">
                <a:effectLst>
                  <a:outerShdw blurRad="38100" dist="38100" dir="2700000" algn="tl">
                    <a:srgbClr val="C0C0C0"/>
                  </a:outerShdw>
                </a:effectLst>
                <a:latin typeface="Tahoma" pitchFamily="34" charset="0"/>
              </a:rPr>
              <a:t>。</a:t>
            </a:r>
          </a:p>
          <a:p>
            <a:pPr eaLnBrk="1" hangingPunct="1">
              <a:lnSpc>
                <a:spcPct val="110000"/>
              </a:lnSpc>
              <a:spcBef>
                <a:spcPct val="50000"/>
              </a:spcBef>
              <a:defRPr/>
            </a:pPr>
            <a:r>
              <a:rPr lang="zh-CN" altLang="en-US" sz="2000" b="1">
                <a:effectLst>
                  <a:outerShdw blurRad="38100" dist="38100" dir="2700000" algn="tl">
                    <a:srgbClr val="C0C0C0"/>
                  </a:outerShdw>
                </a:effectLst>
                <a:latin typeface="Tahoma" pitchFamily="34" charset="0"/>
              </a:rPr>
              <a:t>每个圆减去</a:t>
            </a:r>
            <a:r>
              <a:rPr lang="en-US" altLang="zh-CN" sz="2000" b="1">
                <a:effectLst>
                  <a:outerShdw blurRad="38100" dist="38100" dir="2700000" algn="tl">
                    <a:srgbClr val="C0C0C0"/>
                  </a:outerShdw>
                </a:effectLst>
                <a:latin typeface="Tahoma" pitchFamily="34" charset="0"/>
              </a:rPr>
              <a:t>I(X</a:t>
            </a:r>
            <a:r>
              <a:rPr lang="en-US" altLang="zh-CN" sz="2400">
                <a:effectLst>
                  <a:outerShdw blurRad="38100" dist="38100" dir="2700000" algn="tl">
                    <a:srgbClr val="C0C0C0"/>
                  </a:outerShdw>
                </a:effectLst>
              </a:rPr>
              <a:t>;</a:t>
            </a:r>
            <a:r>
              <a:rPr lang="en-US" altLang="zh-CN" sz="2000" b="1">
                <a:effectLst>
                  <a:outerShdw blurRad="38100" dist="38100" dir="2700000" algn="tl">
                    <a:srgbClr val="C0C0C0"/>
                  </a:outerShdw>
                </a:effectLst>
                <a:latin typeface="Tahoma" pitchFamily="34" charset="0"/>
              </a:rPr>
              <a:t>Y)</a:t>
            </a:r>
            <a:r>
              <a:rPr lang="zh-CN" altLang="en-US" sz="2000" b="1">
                <a:effectLst>
                  <a:outerShdw blurRad="38100" dist="38100" dir="2700000" algn="tl">
                    <a:srgbClr val="C0C0C0"/>
                  </a:outerShdw>
                </a:effectLst>
                <a:latin typeface="Tahoma" pitchFamily="34" charset="0"/>
              </a:rPr>
              <a:t>后剩余的部分代表两个条件熵。</a:t>
            </a:r>
          </a:p>
        </p:txBody>
      </p:sp>
      <p:sp>
        <p:nvSpPr>
          <p:cNvPr id="16" name="AutoShape 14">
            <a:extLst>
              <a:ext uri="{FF2B5EF4-FFF2-40B4-BE49-F238E27FC236}">
                <a16:creationId xmlns:a16="http://schemas.microsoft.com/office/drawing/2014/main" id="{E9659534-AC25-4910-8C6B-5D2302178D71}"/>
              </a:ext>
            </a:extLst>
          </p:cNvPr>
          <p:cNvSpPr>
            <a:spLocks noChangeArrowheads="1"/>
          </p:cNvSpPr>
          <p:nvPr/>
        </p:nvSpPr>
        <p:spPr bwMode="auto">
          <a:xfrm>
            <a:off x="5724525" y="908050"/>
            <a:ext cx="1584325" cy="720725"/>
          </a:xfrm>
          <a:prstGeom prst="wedgeRoundRectCallout">
            <a:avLst>
              <a:gd name="adj1" fmla="val -142185"/>
              <a:gd name="adj2" fmla="val -9032"/>
              <a:gd name="adj3" fmla="val 16667"/>
            </a:avLst>
          </a:prstGeom>
          <a:solidFill>
            <a:srgbClr val="FFFF99"/>
          </a:solidFill>
          <a:ln w="19050">
            <a:noFill/>
            <a:miter lim="800000"/>
            <a:headEnd/>
            <a:tailEnd/>
          </a:ln>
          <a:effectLst/>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信道疑义度（损失熵）</a:t>
            </a:r>
          </a:p>
        </p:txBody>
      </p:sp>
      <p:sp>
        <p:nvSpPr>
          <p:cNvPr id="17" name="AutoShape 15">
            <a:extLst>
              <a:ext uri="{FF2B5EF4-FFF2-40B4-BE49-F238E27FC236}">
                <a16:creationId xmlns:a16="http://schemas.microsoft.com/office/drawing/2014/main" id="{F4169913-F0D8-472C-9D61-DC79585E9B05}"/>
              </a:ext>
            </a:extLst>
          </p:cNvPr>
          <p:cNvSpPr>
            <a:spLocks noChangeArrowheads="1"/>
          </p:cNvSpPr>
          <p:nvPr/>
        </p:nvSpPr>
        <p:spPr bwMode="auto">
          <a:xfrm>
            <a:off x="6096000" y="1981200"/>
            <a:ext cx="1284288" cy="511175"/>
          </a:xfrm>
          <a:prstGeom prst="wedgeRoundRectCallout">
            <a:avLst>
              <a:gd name="adj1" fmla="val -191532"/>
              <a:gd name="adj2" fmla="val -86023"/>
              <a:gd name="adj3" fmla="val 16667"/>
            </a:avLst>
          </a:prstGeom>
          <a:solidFill>
            <a:srgbClr val="CC99FF"/>
          </a:solidFill>
          <a:ln w="19050">
            <a:noFill/>
            <a:miter lim="800000"/>
            <a:headEnd/>
            <a:tailEnd/>
          </a:ln>
          <a:effectLst/>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噪声熵</a:t>
            </a:r>
            <a:endParaRPr lang="zh-CN" altLang="en-US" sz="2000">
              <a:effectLst>
                <a:outerShdw blurRad="38100" dist="38100" dir="2700000" algn="tl">
                  <a:srgbClr val="FFFFFF"/>
                </a:outerShdw>
              </a:effectLst>
              <a:latin typeface="Tahoma" pitchFamily="34" charset="0"/>
            </a:endParaRPr>
          </a:p>
        </p:txBody>
      </p:sp>
      <p:sp>
        <p:nvSpPr>
          <p:cNvPr id="18" name="Oval 16" descr="宽上对角线">
            <a:extLst>
              <a:ext uri="{FF2B5EF4-FFF2-40B4-BE49-F238E27FC236}">
                <a16:creationId xmlns:a16="http://schemas.microsoft.com/office/drawing/2014/main" id="{C463A7DB-5D74-4A18-90BD-73267573CF77}"/>
              </a:ext>
            </a:extLst>
          </p:cNvPr>
          <p:cNvSpPr>
            <a:spLocks noChangeArrowheads="1"/>
          </p:cNvSpPr>
          <p:nvPr/>
        </p:nvSpPr>
        <p:spPr bwMode="auto">
          <a:xfrm>
            <a:off x="2627313" y="3933825"/>
            <a:ext cx="2374900" cy="2374900"/>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Tree>
    <p:extLst>
      <p:ext uri="{BB962C8B-B14F-4D97-AF65-F5344CB8AC3E}">
        <p14:creationId xmlns:p14="http://schemas.microsoft.com/office/powerpoint/2010/main" val="34680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heckerboard(across)">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1000" fill="hold"/>
                                        <p:tgtEl>
                                          <p:spTgt spid="9"/>
                                        </p:tgtEl>
                                        <p:attrNameLst>
                                          <p:attrName>ppt_w</p:attrName>
                                        </p:attrNameLst>
                                      </p:cBhvr>
                                      <p:tavLst>
                                        <p:tav tm="0">
                                          <p:val>
                                            <p:strVal val="#ppt_w*0.70"/>
                                          </p:val>
                                        </p:tav>
                                        <p:tav tm="100000">
                                          <p:val>
                                            <p:strVal val="#ppt_w"/>
                                          </p:val>
                                        </p:tav>
                                      </p:tavLst>
                                    </p:anim>
                                    <p:anim calcmode="lin" valueType="num">
                                      <p:cBhvr>
                                        <p:cTn id="49" dur="1000" fill="hold"/>
                                        <p:tgtEl>
                                          <p:spTgt spid="9"/>
                                        </p:tgtEl>
                                        <p:attrNameLst>
                                          <p:attrName>ppt_h</p:attrName>
                                        </p:attrNameLst>
                                      </p:cBhvr>
                                      <p:tavLst>
                                        <p:tav tm="0">
                                          <p:val>
                                            <p:strVal val="#ppt_h"/>
                                          </p:val>
                                        </p:tav>
                                        <p:tav tm="100000">
                                          <p:val>
                                            <p:strVal val="#ppt_h"/>
                                          </p:val>
                                        </p:tav>
                                      </p:tavLst>
                                    </p:anim>
                                    <p:animEffect transition="in" filter="fade">
                                      <p:cBhvr>
                                        <p:cTn id="50" dur="10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strVal val="#ppt_w*0.70"/>
                                          </p:val>
                                        </p:tav>
                                        <p:tav tm="100000">
                                          <p:val>
                                            <p:strVal val="#ppt_w"/>
                                          </p:val>
                                        </p:tav>
                                      </p:tavLst>
                                    </p:anim>
                                    <p:anim calcmode="lin" valueType="num">
                                      <p:cBhvr>
                                        <p:cTn id="56" dur="1000" fill="hold"/>
                                        <p:tgtEl>
                                          <p:spTgt spid="10"/>
                                        </p:tgtEl>
                                        <p:attrNameLst>
                                          <p:attrName>ppt_h</p:attrName>
                                        </p:attrNameLst>
                                      </p:cBhvr>
                                      <p:tavLst>
                                        <p:tav tm="0">
                                          <p:val>
                                            <p:strVal val="#ppt_h"/>
                                          </p:val>
                                        </p:tav>
                                        <p:tav tm="100000">
                                          <p:val>
                                            <p:strVal val="#ppt_h"/>
                                          </p:val>
                                        </p:tav>
                                      </p:tavLst>
                                    </p:anim>
                                    <p:animEffect transition="in" filter="fade">
                                      <p:cBhvr>
                                        <p:cTn id="57" dur="1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heckerboard(across)">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p:bldP spid="15" grpId="0" autoUpdateAnimBg="0"/>
      <p:bldP spid="16" grpId="0" animBg="1" autoUpdateAnimBg="0"/>
      <p:bldP spid="17" grpId="0" animBg="1" autoUpdateAnimBg="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D5023C2D-3972-4D0F-9798-8344D1D66650}"/>
              </a:ext>
            </a:extLst>
          </p:cNvPr>
          <p:cNvSpPr>
            <a:spLocks noGrp="1" noChangeArrowheads="1"/>
          </p:cNvSpPr>
          <p:nvPr>
            <p:ph type="sldNum" sz="quarter" idx="12"/>
          </p:nvPr>
        </p:nvSpPr>
        <p:spPr>
          <a:xfrm>
            <a:off x="9638122" y="6400800"/>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4AE97D-FC5C-4561-939B-1F724CB79B17}" type="slidenum">
              <a:rPr kumimoji="0" lang="en-US" altLang="zh-CN" sz="1400" smtClean="0"/>
              <a:pPr>
                <a:spcBef>
                  <a:spcPct val="0"/>
                </a:spcBef>
                <a:buClrTx/>
                <a:buSzTx/>
                <a:buFontTx/>
                <a:buNone/>
              </a:pPr>
              <a:t>27</a:t>
            </a:fld>
            <a:endParaRPr kumimoji="0" lang="en-US" altLang="zh-CN" sz="1400" dirty="0"/>
          </a:p>
        </p:txBody>
      </p:sp>
      <p:pic>
        <p:nvPicPr>
          <p:cNvPr id="5" name="图片 3">
            <a:extLst>
              <a:ext uri="{FF2B5EF4-FFF2-40B4-BE49-F238E27FC236}">
                <a16:creationId xmlns:a16="http://schemas.microsoft.com/office/drawing/2014/main" id="{11578B55-C998-4633-AC8D-65A057F08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549274"/>
            <a:ext cx="10544629" cy="2165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6135174E-3704-41A5-A4AD-7D8F65355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764" y="3230932"/>
            <a:ext cx="7662056" cy="1824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87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9E409E-0C75-4BAF-B5BD-58C6804D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9063"/>
            <a:ext cx="6840537" cy="661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14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305E0EDE-9864-4939-9818-F2373E2FE27D}"/>
              </a:ext>
            </a:extLst>
          </p:cNvPr>
          <p:cNvSpPr>
            <a:spLocks noGrp="1" noChangeArrowheads="1"/>
          </p:cNvSpPr>
          <p:nvPr>
            <p:ph type="sldNum" sz="quarter" idx="12"/>
          </p:nvPr>
        </p:nvSpPr>
        <p:spPr>
          <a:xfrm>
            <a:off x="9751243" y="6400800"/>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45AFDE-99D7-4069-BE60-D6650093EDD3}" type="slidenum">
              <a:rPr kumimoji="0" lang="en-US" altLang="zh-CN" sz="1400" smtClean="0"/>
              <a:pPr>
                <a:spcBef>
                  <a:spcPct val="0"/>
                </a:spcBef>
                <a:buClrTx/>
                <a:buSzTx/>
                <a:buFontTx/>
                <a:buNone/>
              </a:pPr>
              <a:t>29</a:t>
            </a:fld>
            <a:endParaRPr kumimoji="0" lang="en-US" altLang="zh-CN" sz="1400" dirty="0"/>
          </a:p>
        </p:txBody>
      </p:sp>
      <p:pic>
        <p:nvPicPr>
          <p:cNvPr id="5" name="图片 3">
            <a:extLst>
              <a:ext uri="{FF2B5EF4-FFF2-40B4-BE49-F238E27FC236}">
                <a16:creationId xmlns:a16="http://schemas.microsoft.com/office/drawing/2014/main" id="{84A7F493-1F80-459A-B7BB-93C6C8FD3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92" y="104071"/>
            <a:ext cx="9703760" cy="531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46FEE63A-BC0F-46AC-9518-B12D35EA2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74" y="5545894"/>
            <a:ext cx="7246346" cy="8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03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a:xfrm>
            <a:off x="178324" y="112524"/>
            <a:ext cx="10515600" cy="662782"/>
          </a:xfrm>
        </p:spPr>
        <p:txBody>
          <a:bodyPr>
            <a:normAutofit fontScale="90000"/>
          </a:bodyPr>
          <a:lstStyle/>
          <a:p>
            <a:r>
              <a:rPr lang="zh-CN" altLang="en-US" dirty="0"/>
              <a:t>重要知识点</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a:xfrm>
            <a:off x="178324" y="775306"/>
            <a:ext cx="10515600" cy="5785750"/>
          </a:xfrm>
        </p:spPr>
        <p:txBody>
          <a:bodyPr>
            <a:normAutofit fontScale="92500" lnSpcReduction="20000"/>
          </a:bodyPr>
          <a:lstStyle/>
          <a:p>
            <a:pPr marL="0" indent="0">
              <a:buNone/>
            </a:pPr>
            <a:r>
              <a:rPr lang="zh-CN" altLang="en-US" dirty="0"/>
              <a:t>第一章</a:t>
            </a:r>
            <a:endParaRPr lang="en-US" altLang="zh-CN" dirty="0"/>
          </a:p>
          <a:p>
            <a:r>
              <a:rPr lang="en-US" altLang="zh-CN" dirty="0"/>
              <a:t>1. </a:t>
            </a:r>
            <a:r>
              <a:rPr lang="zh-CN" altLang="en-US" dirty="0"/>
              <a:t>信息的概念</a:t>
            </a:r>
            <a:r>
              <a:rPr lang="en-US" altLang="zh-CN" dirty="0"/>
              <a:t> </a:t>
            </a:r>
          </a:p>
          <a:p>
            <a:r>
              <a:rPr lang="en-US" altLang="zh-CN" dirty="0"/>
              <a:t>2. </a:t>
            </a:r>
            <a:r>
              <a:rPr lang="zh-CN" altLang="en-US" dirty="0"/>
              <a:t>通信系统的模型、基本组成及功能</a:t>
            </a:r>
            <a:endParaRPr lang="en-US" altLang="zh-CN" dirty="0"/>
          </a:p>
          <a:p>
            <a:pPr marL="0" indent="0">
              <a:buNone/>
            </a:pPr>
            <a:r>
              <a:rPr lang="zh-CN" altLang="en-US" dirty="0"/>
              <a:t>第二章</a:t>
            </a:r>
            <a:endParaRPr lang="en-US" altLang="zh-CN" dirty="0"/>
          </a:p>
          <a:p>
            <a:pPr marL="514350" indent="-514350">
              <a:buAutoNum type="arabicPeriod"/>
            </a:pPr>
            <a:r>
              <a:rPr lang="zh-CN" altLang="en-US" dirty="0"/>
              <a:t>单符号离散信源的自信息、熵的计算</a:t>
            </a:r>
            <a:endParaRPr lang="en-US" altLang="zh-CN" dirty="0"/>
          </a:p>
          <a:p>
            <a:pPr marL="514350" indent="-514350">
              <a:buAutoNum type="arabicPeriod"/>
            </a:pPr>
            <a:r>
              <a:rPr lang="zh-CN" altLang="en-US" dirty="0"/>
              <a:t>离散无记忆信源</a:t>
            </a:r>
            <a:r>
              <a:rPr lang="en-US" altLang="zh-CN" dirty="0"/>
              <a:t>X</a:t>
            </a:r>
            <a:r>
              <a:rPr lang="zh-CN" altLang="en-US" dirty="0"/>
              <a:t>的二次扩展信源及其熵的计算</a:t>
            </a:r>
            <a:endParaRPr lang="en-US" altLang="zh-CN" dirty="0"/>
          </a:p>
          <a:p>
            <a:pPr marL="514350" indent="-514350">
              <a:buAutoNum type="arabicPeriod"/>
            </a:pPr>
            <a:r>
              <a:rPr lang="zh-CN" altLang="en-US" dirty="0"/>
              <a:t>二维平稳信源的联合熵、条件熵、互信息以及平均互信息的计算</a:t>
            </a:r>
            <a:endParaRPr lang="en-US" altLang="zh-CN" dirty="0"/>
          </a:p>
          <a:p>
            <a:pPr marL="514350" indent="-514350">
              <a:buAutoNum type="arabicPeriod"/>
            </a:pPr>
            <a:r>
              <a:rPr lang="zh-CN" altLang="en-US" dirty="0"/>
              <a:t>连续信源差熵的计算，均匀分布</a:t>
            </a:r>
            <a:endParaRPr lang="en-US" altLang="zh-CN" dirty="0"/>
          </a:p>
          <a:p>
            <a:pPr marL="0" indent="0">
              <a:buNone/>
            </a:pPr>
            <a:r>
              <a:rPr lang="zh-CN" altLang="en-US" dirty="0"/>
              <a:t>第三章</a:t>
            </a:r>
            <a:endParaRPr lang="en-US" altLang="zh-CN" dirty="0"/>
          </a:p>
          <a:p>
            <a:pPr marL="514350" indent="-514350">
              <a:buAutoNum type="arabicPeriod"/>
            </a:pPr>
            <a:r>
              <a:rPr lang="zh-CN" altLang="en-US" dirty="0"/>
              <a:t>单符号离散信道的信道容量</a:t>
            </a:r>
            <a:endParaRPr lang="en-US" altLang="zh-CN" dirty="0"/>
          </a:p>
          <a:p>
            <a:pPr marL="514350" indent="-514350">
              <a:buAutoNum type="arabicPeriod"/>
            </a:pPr>
            <a:r>
              <a:rPr lang="zh-CN" altLang="en-US" dirty="0"/>
              <a:t>连续单符号信道的信道容量</a:t>
            </a:r>
            <a:endParaRPr lang="en-US" altLang="zh-CN" dirty="0"/>
          </a:p>
          <a:p>
            <a:pPr marL="514350" indent="-514350">
              <a:buAutoNum type="arabicPeriod"/>
            </a:pPr>
            <a:r>
              <a:rPr lang="zh-CN" altLang="en-US" dirty="0"/>
              <a:t>对称信道的信道容量</a:t>
            </a:r>
            <a:endParaRPr lang="en-US" altLang="zh-CN" dirty="0"/>
          </a:p>
          <a:p>
            <a:pPr marL="514350" indent="-514350">
              <a:buAutoNum type="arabicPeriod"/>
            </a:pPr>
            <a:r>
              <a:rPr lang="zh-CN" altLang="en-US" dirty="0"/>
              <a:t>多维无记忆高斯加性连续信道的信道容量</a:t>
            </a:r>
            <a:endParaRPr lang="en-US" altLang="zh-CN" dirty="0"/>
          </a:p>
          <a:p>
            <a:pPr marL="514350" indent="-514350">
              <a:buAutoNum type="arabicPeriod"/>
            </a:pPr>
            <a:r>
              <a:rPr lang="zh-CN" altLang="en-US" dirty="0"/>
              <a:t>波形信道</a:t>
            </a:r>
            <a:r>
              <a:rPr lang="en-US" altLang="zh-CN" dirty="0"/>
              <a:t>-</a:t>
            </a:r>
            <a:r>
              <a:rPr lang="zh-CN" altLang="en-US" dirty="0"/>
              <a:t>香农公式</a:t>
            </a:r>
            <a:endParaRPr lang="en-US" altLang="zh-CN" dirty="0"/>
          </a:p>
          <a:p>
            <a:pPr marL="514350" indent="-514350">
              <a:buAutoNum type="arabicPeriod"/>
            </a:pP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3</a:t>
            </a:fld>
            <a:endParaRPr kumimoji="0" lang="en-US" altLang="zh-CN" sz="1400">
              <a:solidFill>
                <a:schemeClr val="tx1"/>
              </a:solidFill>
            </a:endParaRPr>
          </a:p>
        </p:txBody>
      </p:sp>
    </p:spTree>
    <p:extLst>
      <p:ext uri="{BB962C8B-B14F-4D97-AF65-F5344CB8AC3E}">
        <p14:creationId xmlns:p14="http://schemas.microsoft.com/office/powerpoint/2010/main" val="2678809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8EF8F363-E159-4357-8CB9-EAB41CE3AF55}"/>
              </a:ext>
            </a:extLst>
          </p:cNvPr>
          <p:cNvSpPr>
            <a:spLocks noGrp="1" noChangeArrowheads="1"/>
          </p:cNvSpPr>
          <p:nvPr>
            <p:ph type="sldNum" sz="quarter" idx="12"/>
          </p:nvPr>
        </p:nvSpPr>
        <p:spPr>
          <a:xfrm>
            <a:off x="6781800" y="6400800"/>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24C41A-8273-4A7C-A696-BE341C7E538C}" type="slidenum">
              <a:rPr kumimoji="0" lang="en-US" altLang="zh-CN" sz="1400" smtClean="0"/>
              <a:pPr>
                <a:spcBef>
                  <a:spcPct val="0"/>
                </a:spcBef>
                <a:buClrTx/>
                <a:buSzTx/>
                <a:buFontTx/>
                <a:buNone/>
              </a:pPr>
              <a:t>30</a:t>
            </a:fld>
            <a:endParaRPr kumimoji="0" lang="en-US" altLang="zh-CN" sz="1400"/>
          </a:p>
        </p:txBody>
      </p:sp>
      <p:sp>
        <p:nvSpPr>
          <p:cNvPr id="5" name="文本框 2">
            <a:extLst>
              <a:ext uri="{FF2B5EF4-FFF2-40B4-BE49-F238E27FC236}">
                <a16:creationId xmlns:a16="http://schemas.microsoft.com/office/drawing/2014/main" id="{BDFABF77-517A-4266-980B-AF316179EA92}"/>
              </a:ext>
            </a:extLst>
          </p:cNvPr>
          <p:cNvSpPr txBox="1">
            <a:spLocks noChangeArrowheads="1"/>
          </p:cNvSpPr>
          <p:nvPr/>
        </p:nvSpPr>
        <p:spPr bwMode="auto">
          <a:xfrm>
            <a:off x="395288" y="260350"/>
            <a:ext cx="74898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a:latin typeface="Times New Roman" panose="02020603050405020304" pitchFamily="18" charset="0"/>
              </a:rPr>
              <a:t>信道容量：信道的最大传输能力</a:t>
            </a:r>
          </a:p>
        </p:txBody>
      </p:sp>
      <p:pic>
        <p:nvPicPr>
          <p:cNvPr id="6" name="图片 8">
            <a:extLst>
              <a:ext uri="{FF2B5EF4-FFF2-40B4-BE49-F238E27FC236}">
                <a16:creationId xmlns:a16="http://schemas.microsoft.com/office/drawing/2014/main" id="{28B52A28-4583-42EE-A380-D25B2AD9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1196975"/>
            <a:ext cx="3795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
            <a:extLst>
              <a:ext uri="{FF2B5EF4-FFF2-40B4-BE49-F238E27FC236}">
                <a16:creationId xmlns:a16="http://schemas.microsoft.com/office/drawing/2014/main" id="{1406106C-EFD1-4EAE-9B7E-58384E92D3DA}"/>
              </a:ext>
            </a:extLst>
          </p:cNvPr>
          <p:cNvSpPr txBox="1">
            <a:spLocks noChangeArrowheads="1"/>
          </p:cNvSpPr>
          <p:nvPr/>
        </p:nvSpPr>
        <p:spPr bwMode="auto">
          <a:xfrm>
            <a:off x="0" y="2276475"/>
            <a:ext cx="878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a:latin typeface="Times New Roman" panose="02020603050405020304" pitchFamily="18" charset="0"/>
              </a:rPr>
              <a:t>        信道存在最大传输能力，其最大信息传输速率是在信源取某一特定分布时才能得到，称该特定的信源概率分布为最佳信源分布。</a:t>
            </a:r>
          </a:p>
        </p:txBody>
      </p:sp>
      <p:sp>
        <p:nvSpPr>
          <p:cNvPr id="8" name="文本框 10">
            <a:extLst>
              <a:ext uri="{FF2B5EF4-FFF2-40B4-BE49-F238E27FC236}">
                <a16:creationId xmlns:a16="http://schemas.microsoft.com/office/drawing/2014/main" id="{63833FB6-3978-44B6-AF9A-AC9982FE1EC0}"/>
              </a:ext>
            </a:extLst>
          </p:cNvPr>
          <p:cNvSpPr txBox="1">
            <a:spLocks noChangeArrowheads="1"/>
          </p:cNvSpPr>
          <p:nvPr/>
        </p:nvSpPr>
        <p:spPr bwMode="auto">
          <a:xfrm>
            <a:off x="684213" y="3644900"/>
            <a:ext cx="58324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800">
                <a:latin typeface="Times New Roman" panose="02020603050405020304" pitchFamily="18" charset="0"/>
              </a:rPr>
              <a:t>无噪无损：</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有噪无损：</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无噪有损：  </a:t>
            </a:r>
          </a:p>
        </p:txBody>
      </p:sp>
      <p:sp>
        <p:nvSpPr>
          <p:cNvPr id="9" name="文本框 8">
            <a:extLst>
              <a:ext uri="{FF2B5EF4-FFF2-40B4-BE49-F238E27FC236}">
                <a16:creationId xmlns:a16="http://schemas.microsoft.com/office/drawing/2014/main" id="{F8936948-F03B-4713-B366-39B2EE9222C9}"/>
              </a:ext>
            </a:extLst>
          </p:cNvPr>
          <p:cNvSpPr txBox="1">
            <a:spLocks noRot="1" noChangeAspect="1" noMove="1" noResize="1" noEditPoints="1" noAdjustHandles="1" noChangeArrowheads="1" noChangeShapeType="1" noTextEdit="1"/>
          </p:cNvSpPr>
          <p:nvPr/>
        </p:nvSpPr>
        <p:spPr>
          <a:xfrm>
            <a:off x="2771800" y="3598857"/>
            <a:ext cx="4627880" cy="523220"/>
          </a:xfrm>
          <a:prstGeom prst="rect">
            <a:avLst/>
          </a:prstGeom>
          <a:blipFill>
            <a:blip r:embed="rId3"/>
            <a:stretch>
              <a:fillRect t="-11628" b="-31395"/>
            </a:stretch>
          </a:blipFill>
        </p:spPr>
        <p:txBody>
          <a:bodyPr/>
          <a:lstStyle/>
          <a:p>
            <a:pPr>
              <a:defRPr/>
            </a:pPr>
            <a:r>
              <a:rPr lang="zh-CN" altLang="en-US">
                <a:noFill/>
              </a:rPr>
              <a:t> </a:t>
            </a:r>
          </a:p>
        </p:txBody>
      </p:sp>
      <p:sp>
        <p:nvSpPr>
          <p:cNvPr id="10" name="文本框 9">
            <a:extLst>
              <a:ext uri="{FF2B5EF4-FFF2-40B4-BE49-F238E27FC236}">
                <a16:creationId xmlns:a16="http://schemas.microsoft.com/office/drawing/2014/main" id="{395C7F94-DB4F-4214-ABE1-9882103F2021}"/>
              </a:ext>
            </a:extLst>
          </p:cNvPr>
          <p:cNvSpPr txBox="1">
            <a:spLocks noRot="1" noChangeAspect="1" noMove="1" noResize="1" noEditPoints="1" noAdjustHandles="1" noChangeArrowheads="1" noChangeShapeType="1" noTextEdit="1"/>
          </p:cNvSpPr>
          <p:nvPr/>
        </p:nvSpPr>
        <p:spPr>
          <a:xfrm>
            <a:off x="2759576" y="4077072"/>
            <a:ext cx="4627880" cy="523220"/>
          </a:xfrm>
          <a:prstGeom prst="rect">
            <a:avLst/>
          </a:prstGeom>
          <a:blipFill>
            <a:blip r:embed="rId4"/>
            <a:stretch>
              <a:fillRect t="-12791" b="-31395"/>
            </a:stretch>
          </a:blipFill>
        </p:spPr>
        <p:txBody>
          <a:bodyPr/>
          <a:lstStyle/>
          <a:p>
            <a:pPr>
              <a:defRPr/>
            </a:pPr>
            <a:r>
              <a:rPr lang="zh-CN" altLang="en-US">
                <a:noFill/>
              </a:rPr>
              <a:t> </a:t>
            </a:r>
          </a:p>
        </p:txBody>
      </p:sp>
      <p:sp>
        <p:nvSpPr>
          <p:cNvPr id="11" name="文本框 10">
            <a:extLst>
              <a:ext uri="{FF2B5EF4-FFF2-40B4-BE49-F238E27FC236}">
                <a16:creationId xmlns:a16="http://schemas.microsoft.com/office/drawing/2014/main" id="{428B3639-3025-4FE2-B6F7-0755123C4F0C}"/>
              </a:ext>
            </a:extLst>
          </p:cNvPr>
          <p:cNvSpPr txBox="1">
            <a:spLocks noRot="1" noChangeAspect="1" noMove="1" noResize="1" noEditPoints="1" noAdjustHandles="1" noChangeArrowheads="1" noChangeShapeType="1" noTextEdit="1"/>
          </p:cNvSpPr>
          <p:nvPr/>
        </p:nvSpPr>
        <p:spPr>
          <a:xfrm>
            <a:off x="2746856" y="4522986"/>
            <a:ext cx="4627880" cy="523220"/>
          </a:xfrm>
          <a:prstGeom prst="rect">
            <a:avLst/>
          </a:prstGeom>
          <a:blipFill>
            <a:blip r:embed="rId5"/>
            <a:stretch>
              <a:fillRect t="-12791" b="-31395"/>
            </a:stretch>
          </a:blipFill>
        </p:spPr>
        <p:txBody>
          <a:bodyPr/>
          <a:lstStyle/>
          <a:p>
            <a:pPr>
              <a:defRPr/>
            </a:pPr>
            <a:r>
              <a:rPr lang="zh-CN" altLang="en-US">
                <a:noFill/>
              </a:rPr>
              <a:t> </a:t>
            </a:r>
          </a:p>
        </p:txBody>
      </p:sp>
      <p:sp>
        <p:nvSpPr>
          <p:cNvPr id="12" name="文本框 16">
            <a:extLst>
              <a:ext uri="{FF2B5EF4-FFF2-40B4-BE49-F238E27FC236}">
                <a16:creationId xmlns:a16="http://schemas.microsoft.com/office/drawing/2014/main" id="{069E6C45-F0EC-487F-961A-705D30FEBC26}"/>
              </a:ext>
            </a:extLst>
          </p:cNvPr>
          <p:cNvSpPr txBox="1">
            <a:spLocks noChangeArrowheads="1"/>
          </p:cNvSpPr>
          <p:nvPr/>
        </p:nvSpPr>
        <p:spPr bwMode="auto">
          <a:xfrm>
            <a:off x="684213" y="5184775"/>
            <a:ext cx="46275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800">
                <a:latin typeface="Times New Roman" panose="02020603050405020304" pitchFamily="18" charset="0"/>
              </a:rPr>
              <a:t>对称信道：</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强对称信道：  </a:t>
            </a:r>
          </a:p>
        </p:txBody>
      </p:sp>
      <p:sp>
        <p:nvSpPr>
          <p:cNvPr id="13" name="文本框 12">
            <a:extLst>
              <a:ext uri="{FF2B5EF4-FFF2-40B4-BE49-F238E27FC236}">
                <a16:creationId xmlns:a16="http://schemas.microsoft.com/office/drawing/2014/main" id="{538DE6EE-DAA5-43E3-917F-73DD3A3F48F8}"/>
              </a:ext>
            </a:extLst>
          </p:cNvPr>
          <p:cNvSpPr txBox="1">
            <a:spLocks noRot="1" noChangeAspect="1" noMove="1" noResize="1" noEditPoints="1" noAdjustHandles="1" noChangeArrowheads="1" noChangeShapeType="1" noTextEdit="1"/>
          </p:cNvSpPr>
          <p:nvPr/>
        </p:nvSpPr>
        <p:spPr>
          <a:xfrm>
            <a:off x="2770728" y="5192117"/>
            <a:ext cx="5905728" cy="461665"/>
          </a:xfrm>
          <a:prstGeom prst="rect">
            <a:avLst/>
          </a:prstGeom>
          <a:blipFill>
            <a:blip r:embed="rId6"/>
            <a:stretch>
              <a:fillRect l="-310" t="-10667" b="-30667"/>
            </a:stretch>
          </a:blipFill>
        </p:spPr>
        <p:txBody>
          <a:bodyPr/>
          <a:lstStyle/>
          <a:p>
            <a:pPr>
              <a:defRPr/>
            </a:pPr>
            <a:r>
              <a:rPr lang="zh-CN" altLang="en-US">
                <a:noFill/>
              </a:rPr>
              <a:t> </a:t>
            </a:r>
          </a:p>
        </p:txBody>
      </p:sp>
      <p:sp>
        <p:nvSpPr>
          <p:cNvPr id="14" name="文本框 13">
            <a:extLst>
              <a:ext uri="{FF2B5EF4-FFF2-40B4-BE49-F238E27FC236}">
                <a16:creationId xmlns:a16="http://schemas.microsoft.com/office/drawing/2014/main" id="{0023B00E-2C36-4DBF-A769-791E8E3D12A8}"/>
              </a:ext>
            </a:extLst>
          </p:cNvPr>
          <p:cNvSpPr txBox="1">
            <a:spLocks noRot="1" noChangeAspect="1" noMove="1" noResize="1" noEditPoints="1" noAdjustHandles="1" noChangeArrowheads="1" noChangeShapeType="1" noTextEdit="1"/>
          </p:cNvSpPr>
          <p:nvPr/>
        </p:nvSpPr>
        <p:spPr>
          <a:xfrm>
            <a:off x="2411760" y="5677148"/>
            <a:ext cx="5069468" cy="461665"/>
          </a:xfrm>
          <a:prstGeom prst="rect">
            <a:avLst/>
          </a:prstGeom>
          <a:blipFill>
            <a:blip r:embed="rId7"/>
            <a:stretch>
              <a:fillRect b="-18421"/>
            </a:stretch>
          </a:blipFill>
        </p:spPr>
        <p:txBody>
          <a:bodyPr/>
          <a:lstStyle/>
          <a:p>
            <a:pPr>
              <a:defRPr/>
            </a:pPr>
            <a:r>
              <a:rPr lang="zh-CN" altLang="en-US">
                <a:noFill/>
              </a:rPr>
              <a:t> </a:t>
            </a:r>
          </a:p>
        </p:txBody>
      </p:sp>
      <p:graphicFrame>
        <p:nvGraphicFramePr>
          <p:cNvPr id="15" name="Object 23">
            <a:extLst>
              <a:ext uri="{FF2B5EF4-FFF2-40B4-BE49-F238E27FC236}">
                <a16:creationId xmlns:a16="http://schemas.microsoft.com/office/drawing/2014/main" id="{BAC56A14-42CE-4BD8-99BB-C6C4A0306111}"/>
              </a:ext>
            </a:extLst>
          </p:cNvPr>
          <p:cNvGraphicFramePr>
            <a:graphicFrameLocks noChangeAspect="1"/>
          </p:cNvGraphicFramePr>
          <p:nvPr/>
        </p:nvGraphicFramePr>
        <p:xfrm>
          <a:off x="5967413" y="355600"/>
          <a:ext cx="2687637" cy="1727200"/>
        </p:xfrm>
        <a:graphic>
          <a:graphicData uri="http://schemas.openxmlformats.org/presentationml/2006/ole">
            <mc:AlternateContent xmlns:mc="http://schemas.openxmlformats.org/markup-compatibility/2006">
              <mc:Choice xmlns:v="urn:schemas-microsoft-com:vml" Requires="v">
                <p:oleObj name="Equation" r:id="rId8" imgW="1066800" imgH="685800" progId="Equation.DSMT4">
                  <p:embed/>
                </p:oleObj>
              </mc:Choice>
              <mc:Fallback>
                <p:oleObj name="Equation" r:id="rId8" imgW="1066800" imgH="685800" progId="Equation.DSMT4">
                  <p:embed/>
                  <p:pic>
                    <p:nvPicPr>
                      <p:cNvPr id="12301" name="Object 23">
                        <a:extLst>
                          <a:ext uri="{FF2B5EF4-FFF2-40B4-BE49-F238E27FC236}">
                            <a16:creationId xmlns:a16="http://schemas.microsoft.com/office/drawing/2014/main" id="{7EAF012F-A1B0-4C0C-81EC-9D2D71F61F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7413" y="355600"/>
                        <a:ext cx="26876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7832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417243C-5FA2-4A9D-9F51-A3FE959762EC}"/>
              </a:ext>
            </a:extLst>
          </p:cNvPr>
          <p:cNvSpPr txBox="1">
            <a:spLocks noChangeArrowheads="1"/>
          </p:cNvSpPr>
          <p:nvPr/>
        </p:nvSpPr>
        <p:spPr bwMode="auto">
          <a:xfrm>
            <a:off x="228600" y="2852738"/>
            <a:ext cx="8534400" cy="1141412"/>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这一项是固定</a:t>
            </a:r>
            <a:r>
              <a:rPr lang="en-US" altLang="zh-CN" sz="2400" b="1">
                <a:effectLst>
                  <a:outerShdw blurRad="38100" dist="38100" dir="2700000" algn="tl">
                    <a:srgbClr val="C0C0C0"/>
                  </a:outerShdw>
                </a:effectLst>
                <a:latin typeface="Tahoma" pitchFamily="34" charset="0"/>
              </a:rPr>
              <a:t>X</a:t>
            </a:r>
            <a:r>
              <a:rPr lang="zh-CN" altLang="en-US" sz="2400" b="1">
                <a:effectLst>
                  <a:outerShdw blurRad="38100" dist="38100" dir="2700000" algn="tl">
                    <a:srgbClr val="C0C0C0"/>
                  </a:outerShdw>
                </a:effectLst>
                <a:latin typeface="Tahoma" pitchFamily="34" charset="0"/>
              </a:rPr>
              <a:t>＝</a:t>
            </a:r>
            <a:r>
              <a:rPr lang="en-US" altLang="zh-CN" sz="2400" b="1" i="1">
                <a:effectLst>
                  <a:outerShdw blurRad="38100" dist="38100" dir="2700000" algn="tl">
                    <a:srgbClr val="C0C0C0"/>
                  </a:outerShdw>
                </a:effectLst>
              </a:rPr>
              <a:t>x</a:t>
            </a: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时对</a:t>
            </a:r>
            <a:r>
              <a:rPr lang="en-US" altLang="zh-CN" sz="2400" b="1">
                <a:effectLst>
                  <a:outerShdw blurRad="38100" dist="38100" dir="2700000" algn="tl">
                    <a:srgbClr val="C0C0C0"/>
                  </a:outerShdw>
                </a:effectLst>
                <a:latin typeface="Tahoma" pitchFamily="34" charset="0"/>
              </a:rPr>
              <a:t>Y</a:t>
            </a:r>
            <a:r>
              <a:rPr lang="zh-CN" altLang="en-US" sz="2400" b="1">
                <a:effectLst>
                  <a:outerShdw blurRad="38100" dist="38100" dir="2700000" algn="tl">
                    <a:srgbClr val="C0C0C0"/>
                  </a:outerShdw>
                </a:effectLst>
                <a:latin typeface="Tahoma" pitchFamily="34" charset="0"/>
              </a:rPr>
              <a:t>求和，即对信道矩阵的行求和。</a:t>
            </a:r>
            <a:r>
              <a:rPr lang="zh-CN" altLang="en-US" sz="2400" b="1">
                <a:solidFill>
                  <a:srgbClr val="FF3300"/>
                </a:solidFill>
                <a:effectLst>
                  <a:outerShdw blurRad="38100" dist="38100" dir="2700000" algn="tl">
                    <a:srgbClr val="C0C0C0"/>
                  </a:outerShdw>
                </a:effectLst>
                <a:latin typeface="Tahoma" pitchFamily="34" charset="0"/>
              </a:rPr>
              <a:t>由于信道的对称性，所以</a:t>
            </a:r>
            <a:r>
              <a:rPr lang="en-US" altLang="zh-CN" sz="2400" b="1">
                <a:solidFill>
                  <a:srgbClr val="FF3300"/>
                </a:solidFill>
                <a:effectLst>
                  <a:outerShdw blurRad="38100" dist="38100" dir="2700000" algn="tl">
                    <a:srgbClr val="C0C0C0"/>
                  </a:outerShdw>
                </a:effectLst>
                <a:latin typeface="Tahoma" pitchFamily="34" charset="0"/>
              </a:rPr>
              <a:t>H(Y/X= </a:t>
            </a:r>
            <a:r>
              <a:rPr lang="en-US" altLang="zh-CN" sz="2400" b="1" i="1">
                <a:solidFill>
                  <a:srgbClr val="FF3300"/>
                </a:solidFill>
                <a:effectLst>
                  <a:outerShdw blurRad="38100" dist="38100" dir="2700000" algn="tl">
                    <a:srgbClr val="C0C0C0"/>
                  </a:outerShdw>
                </a:effectLst>
              </a:rPr>
              <a:t>x</a:t>
            </a:r>
            <a:r>
              <a:rPr lang="en-US" altLang="zh-CN" sz="2400">
                <a:solidFill>
                  <a:srgbClr val="FF3300"/>
                </a:solidFill>
                <a:effectLst>
                  <a:outerShdw blurRad="38100" dist="38100" dir="2700000" algn="tl">
                    <a:srgbClr val="C0C0C0"/>
                  </a:outerShdw>
                </a:effectLst>
                <a:latin typeface="Tahoma" pitchFamily="34" charset="0"/>
              </a:rPr>
              <a:t> </a:t>
            </a:r>
            <a:r>
              <a:rPr lang="en-US" altLang="zh-CN" sz="2400" b="1">
                <a:solidFill>
                  <a:srgbClr val="FF3300"/>
                </a:solidFill>
                <a:effectLst>
                  <a:outerShdw blurRad="38100" dist="38100" dir="2700000" algn="tl">
                    <a:srgbClr val="C0C0C0"/>
                  </a:outerShdw>
                </a:effectLst>
                <a:latin typeface="Tahoma" pitchFamily="34" charset="0"/>
              </a:rPr>
              <a:t>)</a:t>
            </a:r>
            <a:r>
              <a:rPr lang="zh-CN" altLang="en-US" sz="2400" b="1">
                <a:solidFill>
                  <a:srgbClr val="FF3300"/>
                </a:solidFill>
                <a:effectLst>
                  <a:outerShdw blurRad="38100" dist="38100" dir="2700000" algn="tl">
                    <a:srgbClr val="C0C0C0"/>
                  </a:outerShdw>
                </a:effectLst>
                <a:latin typeface="Tahoma" pitchFamily="34" charset="0"/>
              </a:rPr>
              <a:t>与 </a:t>
            </a:r>
            <a:r>
              <a:rPr lang="en-US" altLang="zh-CN" sz="2400" b="1" i="1">
                <a:solidFill>
                  <a:srgbClr val="FF3300"/>
                </a:solidFill>
                <a:effectLst>
                  <a:outerShdw blurRad="38100" dist="38100" dir="2700000" algn="tl">
                    <a:srgbClr val="C0C0C0"/>
                  </a:outerShdw>
                </a:effectLst>
              </a:rPr>
              <a:t>x </a:t>
            </a:r>
            <a:r>
              <a:rPr lang="zh-CN" altLang="en-US" sz="2400" b="1">
                <a:solidFill>
                  <a:srgbClr val="FF3300"/>
                </a:solidFill>
                <a:effectLst>
                  <a:outerShdw blurRad="38100" dist="38100" dir="2700000" algn="tl">
                    <a:srgbClr val="C0C0C0"/>
                  </a:outerShdw>
                </a:effectLst>
                <a:latin typeface="Tahoma" pitchFamily="34" charset="0"/>
              </a:rPr>
              <a:t>无关</a:t>
            </a:r>
            <a:r>
              <a:rPr lang="zh-CN" altLang="en-US" sz="2400" b="1">
                <a:effectLst>
                  <a:outerShdw blurRad="38100" dist="38100" dir="2700000" algn="tl">
                    <a:srgbClr val="C0C0C0"/>
                  </a:outerShdw>
                </a:effectLst>
                <a:latin typeface="Tahoma" pitchFamily="34" charset="0"/>
              </a:rPr>
              <a:t>，为一常数，即</a:t>
            </a:r>
          </a:p>
        </p:txBody>
      </p:sp>
      <p:sp>
        <p:nvSpPr>
          <p:cNvPr id="5" name="Text Box 3">
            <a:extLst>
              <a:ext uri="{FF2B5EF4-FFF2-40B4-BE49-F238E27FC236}">
                <a16:creationId xmlns:a16="http://schemas.microsoft.com/office/drawing/2014/main" id="{EF185C7E-6448-4B27-AD3A-98D044B223B2}"/>
              </a:ext>
            </a:extLst>
          </p:cNvPr>
          <p:cNvSpPr txBox="1">
            <a:spLocks noChangeArrowheads="1"/>
          </p:cNvSpPr>
          <p:nvPr/>
        </p:nvSpPr>
        <p:spPr bwMode="auto">
          <a:xfrm>
            <a:off x="395288" y="4384675"/>
            <a:ext cx="5832475" cy="411163"/>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因此</a:t>
            </a:r>
            <a:r>
              <a:rPr lang="zh-CN" altLang="zh-CN" sz="2400" b="1">
                <a:solidFill>
                  <a:srgbClr val="FF3300"/>
                </a:solidFill>
                <a:effectLst>
                  <a:outerShdw blurRad="38100" dist="38100" dir="2700000" algn="tl">
                    <a:srgbClr val="C0C0C0"/>
                  </a:outerShdw>
                </a:effectLst>
                <a:latin typeface="Tahoma" pitchFamily="34" charset="0"/>
              </a:rPr>
              <a:t>对称离散信道</a:t>
            </a:r>
            <a:r>
              <a:rPr lang="zh-CN" altLang="en-US" sz="2400" b="1">
                <a:solidFill>
                  <a:srgbClr val="FF3300"/>
                </a:solidFill>
                <a:effectLst>
                  <a:outerShdw blurRad="38100" dist="38100" dir="2700000" algn="tl">
                    <a:srgbClr val="C0C0C0"/>
                  </a:outerShdw>
                </a:effectLst>
                <a:latin typeface="Tahoma" pitchFamily="34" charset="0"/>
              </a:rPr>
              <a:t>的信道容量</a:t>
            </a:r>
            <a:r>
              <a:rPr lang="zh-CN" altLang="en-US" sz="2400" b="1">
                <a:effectLst>
                  <a:outerShdw blurRad="38100" dist="38100" dir="2700000" algn="tl">
                    <a:srgbClr val="C0C0C0"/>
                  </a:outerShdw>
                </a:effectLst>
                <a:latin typeface="Tahoma" pitchFamily="34" charset="0"/>
              </a:rPr>
              <a:t>：</a:t>
            </a:r>
          </a:p>
        </p:txBody>
      </p:sp>
      <p:sp>
        <p:nvSpPr>
          <p:cNvPr id="6" name="Text Box 4">
            <a:extLst>
              <a:ext uri="{FF2B5EF4-FFF2-40B4-BE49-F238E27FC236}">
                <a16:creationId xmlns:a16="http://schemas.microsoft.com/office/drawing/2014/main" id="{D2996AF4-3D52-41E9-ADE0-0ADE0A9A9561}"/>
              </a:ext>
            </a:extLst>
          </p:cNvPr>
          <p:cNvSpPr txBox="1">
            <a:spLocks noChangeArrowheads="1"/>
          </p:cNvSpPr>
          <p:nvPr/>
        </p:nvSpPr>
        <p:spPr bwMode="auto">
          <a:xfrm>
            <a:off x="381000" y="381000"/>
            <a:ext cx="7345363" cy="411163"/>
          </a:xfrm>
          <a:prstGeom prst="rect">
            <a:avLst/>
          </a:prstGeom>
          <a:noFill/>
          <a:ln w="9525">
            <a:noFill/>
            <a:miter lim="800000"/>
            <a:headEnd/>
            <a:tailEnd/>
          </a:ln>
          <a:effectLst/>
        </p:spPr>
        <p:txBody>
          <a:bodyPr tIns="0">
            <a:spAutoFit/>
          </a:bodyPr>
          <a:lstStyle/>
          <a:p>
            <a:pPr>
              <a:spcBef>
                <a:spcPct val="50000"/>
              </a:spcBef>
              <a:defRPr/>
            </a:pPr>
            <a:r>
              <a:rPr lang="zh-CN" altLang="zh-CN" sz="2400" b="1">
                <a:effectLst>
                  <a:outerShdw blurRad="38100" dist="38100" dir="2700000" algn="tl">
                    <a:srgbClr val="C0C0C0"/>
                  </a:outerShdw>
                </a:effectLst>
                <a:latin typeface="Tahoma" pitchFamily="34" charset="0"/>
              </a:rPr>
              <a:t>对称离散信道的平均互信息为</a:t>
            </a:r>
            <a:r>
              <a:rPr lang="zh-CN" altLang="en-US" sz="2400" b="1">
                <a:effectLst>
                  <a:outerShdw blurRad="38100" dist="38100" dir="2700000" algn="tl">
                    <a:srgbClr val="C0C0C0"/>
                  </a:outerShdw>
                </a:effectLst>
                <a:latin typeface="Tahoma" pitchFamily="34" charset="0"/>
              </a:rPr>
              <a:t>： </a:t>
            </a:r>
            <a:r>
              <a:rPr lang="en-US" altLang="zh-CN" sz="2400" b="1">
                <a:effectLst>
                  <a:outerShdw blurRad="38100" dist="38100" dir="2700000" algn="tl">
                    <a:srgbClr val="C0C0C0"/>
                  </a:outerShdw>
                </a:effectLst>
              </a:rPr>
              <a:t>I(X;Y)=H(Y)-H(Y/X)</a:t>
            </a:r>
          </a:p>
        </p:txBody>
      </p:sp>
      <p:graphicFrame>
        <p:nvGraphicFramePr>
          <p:cNvPr id="7" name="Object 2">
            <a:extLst>
              <a:ext uri="{FF2B5EF4-FFF2-40B4-BE49-F238E27FC236}">
                <a16:creationId xmlns:a16="http://schemas.microsoft.com/office/drawing/2014/main" id="{D4A44CE3-9BF6-4839-B1DB-72C7B3F6FE40}"/>
              </a:ext>
            </a:extLst>
          </p:cNvPr>
          <p:cNvGraphicFramePr>
            <a:graphicFrameLocks noChangeAspect="1"/>
          </p:cNvGraphicFramePr>
          <p:nvPr/>
        </p:nvGraphicFramePr>
        <p:xfrm>
          <a:off x="179388" y="4881563"/>
          <a:ext cx="8870950" cy="1101725"/>
        </p:xfrm>
        <a:graphic>
          <a:graphicData uri="http://schemas.openxmlformats.org/presentationml/2006/ole">
            <mc:AlternateContent xmlns:mc="http://schemas.openxmlformats.org/markup-compatibility/2006">
              <mc:Choice xmlns:v="urn:schemas-microsoft-com:vml" Requires="v">
                <p:oleObj name="Equation" r:id="rId2" imgW="4267200" imgH="533400" progId="Equation.DSMT4">
                  <p:embed/>
                </p:oleObj>
              </mc:Choice>
              <mc:Fallback>
                <p:oleObj name="Equation" r:id="rId2" imgW="4267200" imgH="533400" progId="Equation.DSMT4">
                  <p:embed/>
                  <p:pic>
                    <p:nvPicPr>
                      <p:cNvPr id="985093" name="Object 2">
                        <a:extLst>
                          <a:ext uri="{FF2B5EF4-FFF2-40B4-BE49-F238E27FC236}">
                            <a16:creationId xmlns:a16="http://schemas.microsoft.com/office/drawing/2014/main" id="{97AE72B2-FEB6-435C-A95B-FFDC68591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881563"/>
                        <a:ext cx="88709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A0EC33B7-8C6E-490C-BA9A-0B1B0D697BE5}"/>
              </a:ext>
            </a:extLst>
          </p:cNvPr>
          <p:cNvGraphicFramePr>
            <a:graphicFrameLocks noChangeAspect="1"/>
          </p:cNvGraphicFramePr>
          <p:nvPr/>
        </p:nvGraphicFramePr>
        <p:xfrm>
          <a:off x="971550" y="908050"/>
          <a:ext cx="4873625" cy="787400"/>
        </p:xfrm>
        <a:graphic>
          <a:graphicData uri="http://schemas.openxmlformats.org/presentationml/2006/ole">
            <mc:AlternateContent xmlns:mc="http://schemas.openxmlformats.org/markup-compatibility/2006">
              <mc:Choice xmlns:v="urn:schemas-microsoft-com:vml" Requires="v">
                <p:oleObj name="Equation" r:id="rId4" imgW="2578100" imgH="419100" progId="Equation.3">
                  <p:embed/>
                </p:oleObj>
              </mc:Choice>
              <mc:Fallback>
                <p:oleObj name="Equation" r:id="rId4" imgW="2578100" imgH="419100" progId="Equation.3">
                  <p:embed/>
                  <p:pic>
                    <p:nvPicPr>
                      <p:cNvPr id="985094" name="Object 3">
                        <a:extLst>
                          <a:ext uri="{FF2B5EF4-FFF2-40B4-BE49-F238E27FC236}">
                            <a16:creationId xmlns:a16="http://schemas.microsoft.com/office/drawing/2014/main" id="{8BCE656C-859A-41B9-827C-C20DD3332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908050"/>
                        <a:ext cx="48736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2AD40363-7F8B-4354-9F95-F964CD1E69C2}"/>
              </a:ext>
            </a:extLst>
          </p:cNvPr>
          <p:cNvGraphicFramePr>
            <a:graphicFrameLocks noChangeAspect="1"/>
          </p:cNvGraphicFramePr>
          <p:nvPr/>
        </p:nvGraphicFramePr>
        <p:xfrm>
          <a:off x="2144713" y="1905000"/>
          <a:ext cx="2689225" cy="644525"/>
        </p:xfrm>
        <a:graphic>
          <a:graphicData uri="http://schemas.openxmlformats.org/presentationml/2006/ole">
            <mc:AlternateContent xmlns:mc="http://schemas.openxmlformats.org/markup-compatibility/2006">
              <mc:Choice xmlns:v="urn:schemas-microsoft-com:vml" Requires="v">
                <p:oleObj name="Equation" r:id="rId6" imgW="1422400" imgH="342900" progId="Equation.3">
                  <p:embed/>
                </p:oleObj>
              </mc:Choice>
              <mc:Fallback>
                <p:oleObj name="Equation" r:id="rId6" imgW="1422400" imgH="342900" progId="Equation.3">
                  <p:embed/>
                  <p:pic>
                    <p:nvPicPr>
                      <p:cNvPr id="985095" name="Object 4">
                        <a:extLst>
                          <a:ext uri="{FF2B5EF4-FFF2-40B4-BE49-F238E27FC236}">
                            <a16:creationId xmlns:a16="http://schemas.microsoft.com/office/drawing/2014/main" id="{066B1BA3-5C07-4F4F-9C85-442969D96D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4713" y="1905000"/>
                        <a:ext cx="26892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E40462CE-9655-43C3-BE8E-FCB3051A9A99}"/>
              </a:ext>
            </a:extLst>
          </p:cNvPr>
          <p:cNvGraphicFramePr>
            <a:graphicFrameLocks noChangeAspect="1"/>
          </p:cNvGraphicFramePr>
          <p:nvPr/>
        </p:nvGraphicFramePr>
        <p:xfrm>
          <a:off x="1692275" y="3775075"/>
          <a:ext cx="4305300" cy="473075"/>
        </p:xfrm>
        <a:graphic>
          <a:graphicData uri="http://schemas.openxmlformats.org/presentationml/2006/ole">
            <mc:AlternateContent xmlns:mc="http://schemas.openxmlformats.org/markup-compatibility/2006">
              <mc:Choice xmlns:v="urn:schemas-microsoft-com:vml" Requires="v">
                <p:oleObj name="Equation" r:id="rId8" imgW="2070100" imgH="228600" progId="Equation.DSMT4">
                  <p:embed/>
                </p:oleObj>
              </mc:Choice>
              <mc:Fallback>
                <p:oleObj name="Equation" r:id="rId8" imgW="2070100" imgH="228600" progId="Equation.DSMT4">
                  <p:embed/>
                  <p:pic>
                    <p:nvPicPr>
                      <p:cNvPr id="985096" name="Object 5">
                        <a:extLst>
                          <a:ext uri="{FF2B5EF4-FFF2-40B4-BE49-F238E27FC236}">
                            <a16:creationId xmlns:a16="http://schemas.microsoft.com/office/drawing/2014/main" id="{0399759E-4CDD-476E-B887-E36962DB5B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775075"/>
                        <a:ext cx="43053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9">
            <a:extLst>
              <a:ext uri="{FF2B5EF4-FFF2-40B4-BE49-F238E27FC236}">
                <a16:creationId xmlns:a16="http://schemas.microsoft.com/office/drawing/2014/main" id="{A3AF94F6-39F8-4266-A197-0E81E755DD2E}"/>
              </a:ext>
            </a:extLst>
          </p:cNvPr>
          <p:cNvGrpSpPr>
            <a:grpSpLocks/>
          </p:cNvGrpSpPr>
          <p:nvPr/>
        </p:nvGrpSpPr>
        <p:grpSpPr bwMode="auto">
          <a:xfrm>
            <a:off x="3203575" y="1771650"/>
            <a:ext cx="2808288" cy="720725"/>
            <a:chOff x="2381" y="1071"/>
            <a:chExt cx="1769" cy="454"/>
          </a:xfrm>
        </p:grpSpPr>
        <p:sp>
          <p:nvSpPr>
            <p:cNvPr id="12" name="Line 10">
              <a:extLst>
                <a:ext uri="{FF2B5EF4-FFF2-40B4-BE49-F238E27FC236}">
                  <a16:creationId xmlns:a16="http://schemas.microsoft.com/office/drawing/2014/main" id="{67D94B67-836E-4734-89D5-5CAFA1C0658B}"/>
                </a:ext>
              </a:extLst>
            </p:cNvPr>
            <p:cNvSpPr>
              <a:spLocks noChangeShapeType="1"/>
            </p:cNvSpPr>
            <p:nvPr/>
          </p:nvSpPr>
          <p:spPr bwMode="auto">
            <a:xfrm>
              <a:off x="2381" y="1071"/>
              <a:ext cx="1769"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 name="Line 11">
              <a:extLst>
                <a:ext uri="{FF2B5EF4-FFF2-40B4-BE49-F238E27FC236}">
                  <a16:creationId xmlns:a16="http://schemas.microsoft.com/office/drawing/2014/main" id="{5E8E7AAA-82D8-4743-96C1-57E8A6A2C08F}"/>
                </a:ext>
              </a:extLst>
            </p:cNvPr>
            <p:cNvSpPr>
              <a:spLocks noChangeShapeType="1"/>
            </p:cNvSpPr>
            <p:nvPr/>
          </p:nvSpPr>
          <p:spPr bwMode="auto">
            <a:xfrm>
              <a:off x="2472" y="1525"/>
              <a:ext cx="86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 name="Text Box 12">
            <a:extLst>
              <a:ext uri="{FF2B5EF4-FFF2-40B4-BE49-F238E27FC236}">
                <a16:creationId xmlns:a16="http://schemas.microsoft.com/office/drawing/2014/main" id="{4B699A54-ADA5-4D2D-A0B9-30F1E42FD41F}"/>
              </a:ext>
            </a:extLst>
          </p:cNvPr>
          <p:cNvSpPr txBox="1">
            <a:spLocks noChangeArrowheads="1"/>
          </p:cNvSpPr>
          <p:nvPr/>
        </p:nvSpPr>
        <p:spPr bwMode="auto">
          <a:xfrm>
            <a:off x="684213" y="6237288"/>
            <a:ext cx="5832475" cy="411162"/>
          </a:xfrm>
          <a:prstGeom prst="rect">
            <a:avLst/>
          </a:prstGeom>
          <a:noFill/>
          <a:ln w="9525">
            <a:noFill/>
            <a:miter lim="800000"/>
            <a:headEnd/>
            <a:tailEnd/>
          </a:ln>
          <a:effectLst/>
        </p:spPr>
        <p:txBody>
          <a:bodyPr tIns="0">
            <a:spAutoFit/>
          </a:bodyPr>
          <a:lstStyle/>
          <a:p>
            <a:pPr>
              <a:spcBef>
                <a:spcPct val="50000"/>
              </a:spcBef>
              <a:buClr>
                <a:srgbClr val="FF3300"/>
              </a:buClr>
              <a:buFont typeface="Wingdings" pitchFamily="2" charset="2"/>
              <a:buChar char="Ø"/>
              <a:defRPr/>
            </a:pPr>
            <a:r>
              <a:rPr lang="zh-CN" altLang="en-US" sz="2400" b="1">
                <a:effectLst>
                  <a:outerShdw blurRad="38100" dist="38100" dir="2700000" algn="tl">
                    <a:srgbClr val="C0C0C0"/>
                  </a:outerShdw>
                </a:effectLst>
                <a:latin typeface="Tahoma" pitchFamily="34" charset="0"/>
              </a:rPr>
              <a:t>　当</a:t>
            </a:r>
            <a:r>
              <a:rPr lang="en-US" altLang="zh-CN" sz="2400" b="1">
                <a:effectLst>
                  <a:outerShdw blurRad="38100" dist="38100" dir="2700000" algn="tl">
                    <a:srgbClr val="C0C0C0"/>
                  </a:outerShdw>
                </a:effectLst>
                <a:latin typeface="Tahoma" pitchFamily="34" charset="0"/>
              </a:rPr>
              <a:t>p(</a:t>
            </a:r>
            <a:r>
              <a:rPr lang="en-US" altLang="zh-CN" sz="2400" b="1" i="1">
                <a:effectLst>
                  <a:outerShdw blurRad="38100" dist="38100" dir="2700000" algn="tl">
                    <a:srgbClr val="C0C0C0"/>
                  </a:outerShdw>
                </a:effectLst>
              </a:rPr>
              <a:t>x</a:t>
            </a:r>
            <a:r>
              <a:rPr lang="en-US" altLang="zh-CN" sz="2400" b="1">
                <a:effectLst>
                  <a:outerShdw blurRad="38100" dist="38100" dir="2700000" algn="tl">
                    <a:srgbClr val="C0C0C0"/>
                  </a:outerShdw>
                </a:effectLst>
                <a:latin typeface="Tahoma" pitchFamily="34" charset="0"/>
              </a:rPr>
              <a:t>)</a:t>
            </a:r>
            <a:r>
              <a:rPr lang="zh-CN" altLang="en-US" sz="2400" b="1">
                <a:effectLst>
                  <a:outerShdw blurRad="38100" dist="38100" dir="2700000" algn="tl">
                    <a:srgbClr val="C0C0C0"/>
                  </a:outerShdw>
                </a:effectLst>
                <a:latin typeface="Tahoma" pitchFamily="34" charset="0"/>
              </a:rPr>
              <a:t>等概分布时，达到</a:t>
            </a:r>
            <a:r>
              <a:rPr lang="zh-CN" altLang="en-US" sz="2400" b="1">
                <a:solidFill>
                  <a:srgbClr val="FF3300"/>
                </a:solidFill>
                <a:effectLst>
                  <a:outerShdw blurRad="38100" dist="38100" dir="2700000" algn="tl">
                    <a:srgbClr val="C0C0C0"/>
                  </a:outerShdw>
                </a:effectLst>
                <a:latin typeface="Tahoma" pitchFamily="34" charset="0"/>
              </a:rPr>
              <a:t>信道容量</a:t>
            </a:r>
            <a:r>
              <a:rPr lang="zh-CN" altLang="en-US" sz="2400" b="1">
                <a:effectLst>
                  <a:outerShdw blurRad="38100" dist="38100" dir="2700000" algn="tl">
                    <a:srgbClr val="C0C0C0"/>
                  </a:outerShdw>
                </a:effectLst>
                <a:latin typeface="Tahoma" pitchFamily="34" charset="0"/>
              </a:rPr>
              <a:t>。</a:t>
            </a:r>
          </a:p>
        </p:txBody>
      </p:sp>
      <p:graphicFrame>
        <p:nvGraphicFramePr>
          <p:cNvPr id="15" name="Object 6">
            <a:extLst>
              <a:ext uri="{FF2B5EF4-FFF2-40B4-BE49-F238E27FC236}">
                <a16:creationId xmlns:a16="http://schemas.microsoft.com/office/drawing/2014/main" id="{08405336-E792-4FF6-8CEB-F2A75210F144}"/>
              </a:ext>
            </a:extLst>
          </p:cNvPr>
          <p:cNvGraphicFramePr>
            <a:graphicFrameLocks noChangeAspect="1"/>
          </p:cNvGraphicFramePr>
          <p:nvPr/>
        </p:nvGraphicFramePr>
        <p:xfrm>
          <a:off x="6659563" y="1268413"/>
          <a:ext cx="1851025" cy="1146175"/>
        </p:xfrm>
        <a:graphic>
          <a:graphicData uri="http://schemas.openxmlformats.org/presentationml/2006/ole">
            <mc:AlternateContent xmlns:mc="http://schemas.openxmlformats.org/markup-compatibility/2006">
              <mc:Choice xmlns:v="urn:schemas-microsoft-com:vml" Requires="v">
                <p:oleObj name="Equation" r:id="rId10" imgW="1270000" imgH="787400" progId="Equation.3">
                  <p:embed/>
                </p:oleObj>
              </mc:Choice>
              <mc:Fallback>
                <p:oleObj name="Equation" r:id="rId10" imgW="1270000" imgH="787400" progId="Equation.3">
                  <p:embed/>
                  <p:pic>
                    <p:nvPicPr>
                      <p:cNvPr id="985101" name="Object 6">
                        <a:extLst>
                          <a:ext uri="{FF2B5EF4-FFF2-40B4-BE49-F238E27FC236}">
                            <a16:creationId xmlns:a16="http://schemas.microsoft.com/office/drawing/2014/main" id="{DAEB835B-065C-418D-9D68-4C915D5B7D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9563" y="1268413"/>
                        <a:ext cx="185102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a:extLst>
              <a:ext uri="{FF2B5EF4-FFF2-40B4-BE49-F238E27FC236}">
                <a16:creationId xmlns:a16="http://schemas.microsoft.com/office/drawing/2014/main" id="{C5434944-773D-4105-819C-635839A50597}"/>
              </a:ext>
            </a:extLst>
          </p:cNvPr>
          <p:cNvGraphicFramePr>
            <a:graphicFrameLocks noChangeAspect="1"/>
          </p:cNvGraphicFramePr>
          <p:nvPr/>
        </p:nvGraphicFramePr>
        <p:xfrm>
          <a:off x="4932363" y="1976438"/>
          <a:ext cx="1825625" cy="381000"/>
        </p:xfrm>
        <a:graphic>
          <a:graphicData uri="http://schemas.openxmlformats.org/presentationml/2006/ole">
            <mc:AlternateContent xmlns:mc="http://schemas.openxmlformats.org/markup-compatibility/2006">
              <mc:Choice xmlns:v="urn:schemas-microsoft-com:vml" Requires="v">
                <p:oleObj name="Equation" r:id="rId12" imgW="965200" imgH="203200" progId="Equation.DSMT4">
                  <p:embed/>
                </p:oleObj>
              </mc:Choice>
              <mc:Fallback>
                <p:oleObj name="Equation" r:id="rId12" imgW="965200" imgH="203200" progId="Equation.DSMT4">
                  <p:embed/>
                  <p:pic>
                    <p:nvPicPr>
                      <p:cNvPr id="985102" name="Object 7">
                        <a:extLst>
                          <a:ext uri="{FF2B5EF4-FFF2-40B4-BE49-F238E27FC236}">
                            <a16:creationId xmlns:a16="http://schemas.microsoft.com/office/drawing/2014/main" id="{A5932AEB-AC9C-4BAA-B7C7-5A7057E092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1976438"/>
                        <a:ext cx="18256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579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additive="base">
                                        <p:cTn id="26"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 calcmode="lin" valueType="num">
                                      <p:cBhvr additive="base">
                                        <p:cTn id="6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1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D27A3C3-F5F0-4ADF-A8A8-E8E321580E4F}"/>
              </a:ext>
            </a:extLst>
          </p:cNvPr>
          <p:cNvSpPr txBox="1">
            <a:spLocks noChangeArrowheads="1"/>
          </p:cNvSpPr>
          <p:nvPr/>
        </p:nvSpPr>
        <p:spPr bwMode="auto">
          <a:xfrm>
            <a:off x="395288" y="5013325"/>
            <a:ext cx="8496300" cy="1323975"/>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在这个信道中，每个符号平均能够传输的最大信息量为</a:t>
            </a:r>
            <a:r>
              <a:rPr lang="en-US" altLang="zh-CN" sz="2400" b="1">
                <a:effectLst>
                  <a:outerShdw blurRad="38100" dist="38100" dir="2700000" algn="tl">
                    <a:srgbClr val="C0C0C0"/>
                  </a:outerShdw>
                </a:effectLst>
                <a:latin typeface="Tahoma" pitchFamily="34" charset="0"/>
              </a:rPr>
              <a:t>0.0817</a:t>
            </a:r>
            <a:r>
              <a:rPr lang="zh-CN" altLang="en-US" sz="2400" b="1">
                <a:effectLst>
                  <a:outerShdw blurRad="38100" dist="38100" dir="2700000" algn="tl">
                    <a:srgbClr val="C0C0C0"/>
                  </a:outerShdw>
                </a:effectLst>
                <a:latin typeface="Tahoma" pitchFamily="34" charset="0"/>
              </a:rPr>
              <a:t>比特。</a:t>
            </a:r>
          </a:p>
          <a:p>
            <a:pPr>
              <a:spcBef>
                <a:spcPct val="50000"/>
              </a:spcBef>
              <a:defRPr/>
            </a:pPr>
            <a:r>
              <a:rPr lang="zh-CN" altLang="en-US" sz="2400" b="1">
                <a:solidFill>
                  <a:srgbClr val="0000CC"/>
                </a:solidFill>
                <a:effectLst>
                  <a:outerShdw blurRad="38100" dist="38100" dir="2700000" algn="tl">
                    <a:srgbClr val="C0C0C0"/>
                  </a:outerShdw>
                </a:effectLst>
                <a:latin typeface="Tahoma" pitchFamily="34" charset="0"/>
              </a:rPr>
              <a:t>只有当信道的输入符号是等概率分布时</a:t>
            </a:r>
            <a:r>
              <a:rPr lang="zh-CN" altLang="en-US" sz="2400" b="1">
                <a:effectLst>
                  <a:outerShdw blurRad="38100" dist="38100" dir="2700000" algn="tl">
                    <a:srgbClr val="C0C0C0"/>
                  </a:outerShdw>
                </a:effectLst>
                <a:latin typeface="Tahoma" pitchFamily="34" charset="0"/>
              </a:rPr>
              <a:t>才能达到这个最大值。</a:t>
            </a:r>
          </a:p>
        </p:txBody>
      </p:sp>
      <p:sp>
        <p:nvSpPr>
          <p:cNvPr id="5" name="Text Box 3">
            <a:extLst>
              <a:ext uri="{FF2B5EF4-FFF2-40B4-BE49-F238E27FC236}">
                <a16:creationId xmlns:a16="http://schemas.microsoft.com/office/drawing/2014/main" id="{E71788BF-1256-4F6A-AD6B-5D471817E523}"/>
              </a:ext>
            </a:extLst>
          </p:cNvPr>
          <p:cNvSpPr txBox="1">
            <a:spLocks noChangeArrowheads="1"/>
          </p:cNvSpPr>
          <p:nvPr/>
        </p:nvSpPr>
        <p:spPr bwMode="auto">
          <a:xfrm>
            <a:off x="468313" y="188913"/>
            <a:ext cx="8459787" cy="411162"/>
          </a:xfrm>
          <a:prstGeom prst="rect">
            <a:avLst/>
          </a:prstGeom>
          <a:noFill/>
          <a:ln w="9525">
            <a:noFill/>
            <a:miter lim="800000"/>
            <a:headEnd/>
            <a:tailEnd/>
          </a:ln>
          <a:effectLst/>
        </p:spPr>
        <p:txBody>
          <a:bodyPr tIns="0">
            <a:spAutoFit/>
          </a:bodyPr>
          <a:lstStyle/>
          <a:p>
            <a:pPr>
              <a:spcBef>
                <a:spcPct val="50000"/>
              </a:spcBef>
              <a:defRPr/>
            </a:pPr>
            <a:r>
              <a:rPr lang="en-US" altLang="zh-CN" sz="2400" b="1">
                <a:solidFill>
                  <a:srgbClr val="FF3300"/>
                </a:solidFill>
                <a:effectLst>
                  <a:outerShdw blurRad="38100" dist="38100" dir="2700000" algn="tl">
                    <a:srgbClr val="C0C0C0"/>
                  </a:outerShdw>
                </a:effectLst>
                <a:latin typeface="Tahoma" pitchFamily="34" charset="0"/>
              </a:rPr>
              <a:t>[</a:t>
            </a:r>
            <a:r>
              <a:rPr lang="zh-CN" altLang="en-US" sz="2400" b="1">
                <a:solidFill>
                  <a:srgbClr val="FF3300"/>
                </a:solidFill>
                <a:effectLst>
                  <a:outerShdw blurRad="38100" dist="38100" dir="2700000" algn="tl">
                    <a:srgbClr val="C0C0C0"/>
                  </a:outerShdw>
                </a:effectLst>
                <a:latin typeface="Tahoma" pitchFamily="34" charset="0"/>
              </a:rPr>
              <a:t>例</a:t>
            </a:r>
            <a:r>
              <a:rPr lang="en-US" altLang="zh-CN" sz="2400" b="1">
                <a:solidFill>
                  <a:srgbClr val="FF3300"/>
                </a:solidFill>
                <a:effectLst>
                  <a:outerShdw blurRad="38100" dist="38100" dir="2700000" algn="tl">
                    <a:srgbClr val="C0C0C0"/>
                  </a:outerShdw>
                </a:effectLst>
                <a:latin typeface="Tahoma" pitchFamily="34" charset="0"/>
              </a:rPr>
              <a:t>]</a:t>
            </a: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某对称离散信道的信道矩阵如下，求其信道容量。</a:t>
            </a:r>
          </a:p>
        </p:txBody>
      </p:sp>
      <p:sp>
        <p:nvSpPr>
          <p:cNvPr id="6" name="Text Box 4">
            <a:extLst>
              <a:ext uri="{FF2B5EF4-FFF2-40B4-BE49-F238E27FC236}">
                <a16:creationId xmlns:a16="http://schemas.microsoft.com/office/drawing/2014/main" id="{26F030C8-7222-4B35-96E1-CF5243DFDD94}"/>
              </a:ext>
            </a:extLst>
          </p:cNvPr>
          <p:cNvSpPr txBox="1">
            <a:spLocks noChangeArrowheads="1"/>
          </p:cNvSpPr>
          <p:nvPr/>
        </p:nvSpPr>
        <p:spPr bwMode="auto">
          <a:xfrm>
            <a:off x="611188" y="1773238"/>
            <a:ext cx="3816350" cy="411162"/>
          </a:xfrm>
          <a:prstGeom prst="rect">
            <a:avLst/>
          </a:prstGeom>
          <a:noFill/>
          <a:ln w="9525">
            <a:noFill/>
            <a:miter lim="800000"/>
            <a:headEnd/>
            <a:tailEnd/>
          </a:ln>
          <a:effectLst/>
        </p:spPr>
        <p:txBody>
          <a:bodyPr tIns="0">
            <a:spAutoFit/>
          </a:bodyPr>
          <a:lstStyle/>
          <a:p>
            <a:pPr>
              <a:spcBef>
                <a:spcPct val="50000"/>
              </a:spcBef>
              <a:defRPr/>
            </a:pPr>
            <a:r>
              <a:rPr lang="zh-CN" altLang="en-US" sz="2400" b="1">
                <a:effectLst>
                  <a:outerShdw blurRad="38100" dist="38100" dir="2700000" algn="tl">
                    <a:srgbClr val="C0C0C0"/>
                  </a:outerShdw>
                </a:effectLst>
                <a:latin typeface="Tahoma" pitchFamily="34" charset="0"/>
              </a:rPr>
              <a:t>解：</a:t>
            </a:r>
            <a:r>
              <a:rPr lang="en-US" altLang="zh-CN" sz="2400" b="1">
                <a:effectLst>
                  <a:outerShdw blurRad="38100" dist="38100" dir="2700000" algn="tl">
                    <a:srgbClr val="C0C0C0"/>
                  </a:outerShdw>
                </a:effectLst>
                <a:latin typeface="Tahoma" pitchFamily="34" charset="0"/>
              </a:rPr>
              <a:t>s=4, r=2</a:t>
            </a:r>
          </a:p>
        </p:txBody>
      </p:sp>
      <p:graphicFrame>
        <p:nvGraphicFramePr>
          <p:cNvPr id="7" name="Object 2">
            <a:extLst>
              <a:ext uri="{FF2B5EF4-FFF2-40B4-BE49-F238E27FC236}">
                <a16:creationId xmlns:a16="http://schemas.microsoft.com/office/drawing/2014/main" id="{1326B416-159F-45AB-BD44-7719A612D21B}"/>
              </a:ext>
            </a:extLst>
          </p:cNvPr>
          <p:cNvGraphicFramePr>
            <a:graphicFrameLocks noChangeAspect="1"/>
          </p:cNvGraphicFramePr>
          <p:nvPr/>
        </p:nvGraphicFramePr>
        <p:xfrm>
          <a:off x="3657600" y="549275"/>
          <a:ext cx="2427288" cy="1503363"/>
        </p:xfrm>
        <a:graphic>
          <a:graphicData uri="http://schemas.openxmlformats.org/presentationml/2006/ole">
            <mc:AlternateContent xmlns:mc="http://schemas.openxmlformats.org/markup-compatibility/2006">
              <mc:Choice xmlns:v="urn:schemas-microsoft-com:vml" Requires="v">
                <p:oleObj name="Equation" r:id="rId2" imgW="1270000" imgH="787400" progId="Equation.3">
                  <p:embed/>
                </p:oleObj>
              </mc:Choice>
              <mc:Fallback>
                <p:oleObj name="Equation" r:id="rId2" imgW="1270000" imgH="787400" progId="Equation.3">
                  <p:embed/>
                  <p:pic>
                    <p:nvPicPr>
                      <p:cNvPr id="67589" name="Object 2">
                        <a:extLst>
                          <a:ext uri="{FF2B5EF4-FFF2-40B4-BE49-F238E27FC236}">
                            <a16:creationId xmlns:a16="http://schemas.microsoft.com/office/drawing/2014/main" id="{0DEBD156-72A5-4D06-AC85-F1FD71174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49275"/>
                        <a:ext cx="2427288" cy="150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338641A2-D790-4351-BE49-0F1D2118BFA7}"/>
              </a:ext>
            </a:extLst>
          </p:cNvPr>
          <p:cNvGraphicFramePr>
            <a:graphicFrameLocks noChangeAspect="1"/>
          </p:cNvGraphicFramePr>
          <p:nvPr/>
        </p:nvGraphicFramePr>
        <p:xfrm>
          <a:off x="1763713" y="2205038"/>
          <a:ext cx="3221037" cy="814387"/>
        </p:xfrm>
        <a:graphic>
          <a:graphicData uri="http://schemas.openxmlformats.org/presentationml/2006/ole">
            <mc:AlternateContent xmlns:mc="http://schemas.openxmlformats.org/markup-compatibility/2006">
              <mc:Choice xmlns:v="urn:schemas-microsoft-com:vml" Requires="v">
                <p:oleObj name="Equation" r:id="rId4" imgW="1548728" imgH="393529" progId="Equation.DSMT4">
                  <p:embed/>
                </p:oleObj>
              </mc:Choice>
              <mc:Fallback>
                <p:oleObj name="Equation" r:id="rId4" imgW="1548728" imgH="393529" progId="Equation.DSMT4">
                  <p:embed/>
                  <p:pic>
                    <p:nvPicPr>
                      <p:cNvPr id="986118" name="Object 3">
                        <a:extLst>
                          <a:ext uri="{FF2B5EF4-FFF2-40B4-BE49-F238E27FC236}">
                            <a16:creationId xmlns:a16="http://schemas.microsoft.com/office/drawing/2014/main" id="{B050CE5D-24F1-430D-B680-9766607A1F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205038"/>
                        <a:ext cx="3221037"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003E0C55-2D70-4B52-A3BC-730ACEC74E6E}"/>
              </a:ext>
            </a:extLst>
          </p:cNvPr>
          <p:cNvGraphicFramePr>
            <a:graphicFrameLocks noChangeAspect="1"/>
          </p:cNvGraphicFramePr>
          <p:nvPr/>
        </p:nvGraphicFramePr>
        <p:xfrm>
          <a:off x="2051050" y="2924175"/>
          <a:ext cx="2959100" cy="814388"/>
        </p:xfrm>
        <a:graphic>
          <a:graphicData uri="http://schemas.openxmlformats.org/presentationml/2006/ole">
            <mc:AlternateContent xmlns:mc="http://schemas.openxmlformats.org/markup-compatibility/2006">
              <mc:Choice xmlns:v="urn:schemas-microsoft-com:vml" Requires="v">
                <p:oleObj name="Equation" r:id="rId6" imgW="1422400" imgH="393700" progId="Equation.DSMT4">
                  <p:embed/>
                </p:oleObj>
              </mc:Choice>
              <mc:Fallback>
                <p:oleObj name="Equation" r:id="rId6" imgW="1422400" imgH="393700" progId="Equation.DSMT4">
                  <p:embed/>
                  <p:pic>
                    <p:nvPicPr>
                      <p:cNvPr id="986119" name="Object 4">
                        <a:extLst>
                          <a:ext uri="{FF2B5EF4-FFF2-40B4-BE49-F238E27FC236}">
                            <a16:creationId xmlns:a16="http://schemas.microsoft.com/office/drawing/2014/main" id="{AF6D56A3-6498-479E-B067-099FCFA9A3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2924175"/>
                        <a:ext cx="29591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F2DFCE06-2F92-4B08-8695-72AABC213A70}"/>
              </a:ext>
            </a:extLst>
          </p:cNvPr>
          <p:cNvGraphicFramePr>
            <a:graphicFrameLocks noChangeAspect="1"/>
          </p:cNvGraphicFramePr>
          <p:nvPr/>
        </p:nvGraphicFramePr>
        <p:xfrm>
          <a:off x="2017713" y="3644900"/>
          <a:ext cx="5362575" cy="814388"/>
        </p:xfrm>
        <a:graphic>
          <a:graphicData uri="http://schemas.openxmlformats.org/presentationml/2006/ole">
            <mc:AlternateContent xmlns:mc="http://schemas.openxmlformats.org/markup-compatibility/2006">
              <mc:Choice xmlns:v="urn:schemas-microsoft-com:vml" Requires="v">
                <p:oleObj name="Equation" r:id="rId8" imgW="2578100" imgH="393700" progId="Equation.DSMT4">
                  <p:embed/>
                </p:oleObj>
              </mc:Choice>
              <mc:Fallback>
                <p:oleObj name="Equation" r:id="rId8" imgW="2578100" imgH="393700" progId="Equation.DSMT4">
                  <p:embed/>
                  <p:pic>
                    <p:nvPicPr>
                      <p:cNvPr id="986120" name="Object 5">
                        <a:extLst>
                          <a:ext uri="{FF2B5EF4-FFF2-40B4-BE49-F238E27FC236}">
                            <a16:creationId xmlns:a16="http://schemas.microsoft.com/office/drawing/2014/main" id="{65BB69DA-765E-4833-AE78-E30FEE61BE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7713" y="3644900"/>
                        <a:ext cx="5362575"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C5C2A5FF-6B80-42A1-9B13-8781D76ACF9B}"/>
              </a:ext>
            </a:extLst>
          </p:cNvPr>
          <p:cNvGraphicFramePr>
            <a:graphicFrameLocks noChangeAspect="1"/>
          </p:cNvGraphicFramePr>
          <p:nvPr/>
        </p:nvGraphicFramePr>
        <p:xfrm>
          <a:off x="2030413" y="4508500"/>
          <a:ext cx="3478212" cy="439738"/>
        </p:xfrm>
        <a:graphic>
          <a:graphicData uri="http://schemas.openxmlformats.org/presentationml/2006/ole">
            <mc:AlternateContent xmlns:mc="http://schemas.openxmlformats.org/markup-compatibility/2006">
              <mc:Choice xmlns:v="urn:schemas-microsoft-com:vml" Requires="v">
                <p:oleObj name="Equation" r:id="rId10" imgW="1473200" imgH="203200" progId="Equation.DSMT4">
                  <p:embed/>
                </p:oleObj>
              </mc:Choice>
              <mc:Fallback>
                <p:oleObj name="Equation" r:id="rId10" imgW="1473200" imgH="203200" progId="Equation.DSMT4">
                  <p:embed/>
                  <p:pic>
                    <p:nvPicPr>
                      <p:cNvPr id="986121" name="Object 6">
                        <a:extLst>
                          <a:ext uri="{FF2B5EF4-FFF2-40B4-BE49-F238E27FC236}">
                            <a16:creationId xmlns:a16="http://schemas.microsoft.com/office/drawing/2014/main" id="{88DA9C8B-0F99-4164-9A7E-C2E822E1A8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0413" y="4508500"/>
                        <a:ext cx="3478212"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639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46AF76-C0C3-4BD3-97A3-EF4F8113A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16" y="332459"/>
            <a:ext cx="7641051" cy="178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21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B2B760-0686-41AB-A16B-EE2D36A77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94" y="80962"/>
            <a:ext cx="7380288"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503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63109190-ECD9-4053-9F16-E61404962D01}"/>
              </a:ext>
            </a:extLst>
          </p:cNvPr>
          <p:cNvSpPr>
            <a:spLocks noGrp="1" noChangeArrowheads="1"/>
          </p:cNvSpPr>
          <p:nvPr>
            <p:ph type="sldNum" sz="quarter" idx="12"/>
          </p:nvPr>
        </p:nvSpPr>
        <p:spPr>
          <a:xfrm>
            <a:off x="6781800" y="6400800"/>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ABB7FC-9794-45E7-9035-85B7DDE165DA}" type="slidenum">
              <a:rPr kumimoji="0" lang="en-US" altLang="zh-CN" sz="1400" smtClean="0"/>
              <a:pPr>
                <a:spcBef>
                  <a:spcPct val="0"/>
                </a:spcBef>
                <a:buClrTx/>
                <a:buSzTx/>
                <a:buFontTx/>
                <a:buNone/>
              </a:pPr>
              <a:t>35</a:t>
            </a:fld>
            <a:endParaRPr kumimoji="0" lang="en-US" altLang="zh-CN" sz="1400"/>
          </a:p>
        </p:txBody>
      </p:sp>
      <p:graphicFrame>
        <p:nvGraphicFramePr>
          <p:cNvPr id="5" name="Object 23">
            <a:extLst>
              <a:ext uri="{FF2B5EF4-FFF2-40B4-BE49-F238E27FC236}">
                <a16:creationId xmlns:a16="http://schemas.microsoft.com/office/drawing/2014/main" id="{8F463BA4-E130-465D-8008-D9F6F0C05AD0}"/>
              </a:ext>
            </a:extLst>
          </p:cNvPr>
          <p:cNvGraphicFramePr>
            <a:graphicFrameLocks noChangeAspect="1"/>
          </p:cNvGraphicFramePr>
          <p:nvPr/>
        </p:nvGraphicFramePr>
        <p:xfrm>
          <a:off x="4659313" y="623888"/>
          <a:ext cx="2687637" cy="1727200"/>
        </p:xfrm>
        <a:graphic>
          <a:graphicData uri="http://schemas.openxmlformats.org/presentationml/2006/ole">
            <mc:AlternateContent xmlns:mc="http://schemas.openxmlformats.org/markup-compatibility/2006">
              <mc:Choice xmlns:v="urn:schemas-microsoft-com:vml" Requires="v">
                <p:oleObj name="Equation" r:id="rId2" imgW="1066800" imgH="685800" progId="Equation.DSMT4">
                  <p:embed/>
                </p:oleObj>
              </mc:Choice>
              <mc:Fallback>
                <p:oleObj name="Equation" r:id="rId2" imgW="1066800" imgH="685800" progId="Equation.DSMT4">
                  <p:embed/>
                  <p:pic>
                    <p:nvPicPr>
                      <p:cNvPr id="9219" name="Object 23">
                        <a:extLst>
                          <a:ext uri="{FF2B5EF4-FFF2-40B4-BE49-F238E27FC236}">
                            <a16:creationId xmlns:a16="http://schemas.microsoft.com/office/drawing/2014/main" id="{49DB047A-D35B-49F9-BD1C-D46C2C929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3" y="623888"/>
                        <a:ext cx="26876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a:extLst>
              <a:ext uri="{FF2B5EF4-FFF2-40B4-BE49-F238E27FC236}">
                <a16:creationId xmlns:a16="http://schemas.microsoft.com/office/drawing/2014/main" id="{3B4C0887-BF48-43EC-90C3-CEC60492457F}"/>
              </a:ext>
            </a:extLst>
          </p:cNvPr>
          <p:cNvGraphicFramePr>
            <a:graphicFrameLocks noChangeAspect="1"/>
          </p:cNvGraphicFramePr>
          <p:nvPr/>
        </p:nvGraphicFramePr>
        <p:xfrm>
          <a:off x="960438" y="1196975"/>
          <a:ext cx="2708275" cy="1039813"/>
        </p:xfrm>
        <a:graphic>
          <a:graphicData uri="http://schemas.openxmlformats.org/presentationml/2006/ole">
            <mc:AlternateContent xmlns:mc="http://schemas.openxmlformats.org/markup-compatibility/2006">
              <mc:Choice xmlns:v="urn:schemas-microsoft-com:vml" Requires="v">
                <p:oleObj name="Equation" r:id="rId4" imgW="1256755" imgH="482391" progId="Equation.DSMT4">
                  <p:embed/>
                </p:oleObj>
              </mc:Choice>
              <mc:Fallback>
                <p:oleObj name="Equation" r:id="rId4" imgW="1256755" imgH="482391" progId="Equation.DSMT4">
                  <p:embed/>
                  <p:pic>
                    <p:nvPicPr>
                      <p:cNvPr id="9220" name="Object 4">
                        <a:extLst>
                          <a:ext uri="{FF2B5EF4-FFF2-40B4-BE49-F238E27FC236}">
                            <a16:creationId xmlns:a16="http://schemas.microsoft.com/office/drawing/2014/main" id="{A61142C3-D0B5-4CE9-90F5-83BFDA954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438" y="1196975"/>
                        <a:ext cx="270827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4">
            <a:extLst>
              <a:ext uri="{FF2B5EF4-FFF2-40B4-BE49-F238E27FC236}">
                <a16:creationId xmlns:a16="http://schemas.microsoft.com/office/drawing/2014/main" id="{23B27AEF-4ECA-4140-9B73-8AF9C0C0028D}"/>
              </a:ext>
            </a:extLst>
          </p:cNvPr>
          <p:cNvSpPr txBox="1">
            <a:spLocks noChangeArrowheads="1"/>
          </p:cNvSpPr>
          <p:nvPr/>
        </p:nvSpPr>
        <p:spPr bwMode="auto">
          <a:xfrm>
            <a:off x="250825" y="161925"/>
            <a:ext cx="1441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a:latin typeface="Times New Roman" panose="02020603050405020304" pitchFamily="18" charset="0"/>
              </a:rPr>
              <a:t>已知</a:t>
            </a:r>
          </a:p>
        </p:txBody>
      </p:sp>
      <p:sp>
        <p:nvSpPr>
          <p:cNvPr id="8" name="文本框 5">
            <a:extLst>
              <a:ext uri="{FF2B5EF4-FFF2-40B4-BE49-F238E27FC236}">
                <a16:creationId xmlns:a16="http://schemas.microsoft.com/office/drawing/2014/main" id="{15F5CEFC-3732-4C0E-87AC-1EEDA2842E39}"/>
              </a:ext>
            </a:extLst>
          </p:cNvPr>
          <p:cNvSpPr txBox="1">
            <a:spLocks noChangeArrowheads="1"/>
          </p:cNvSpPr>
          <p:nvPr/>
        </p:nvSpPr>
        <p:spPr bwMode="auto">
          <a:xfrm>
            <a:off x="1692275" y="747713"/>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latin typeface="Times New Roman" panose="02020603050405020304" pitchFamily="18" charset="0"/>
              </a:rPr>
              <a:t>信源概率分布</a:t>
            </a:r>
          </a:p>
        </p:txBody>
      </p:sp>
      <p:sp>
        <p:nvSpPr>
          <p:cNvPr id="9" name="文本框 6">
            <a:extLst>
              <a:ext uri="{FF2B5EF4-FFF2-40B4-BE49-F238E27FC236}">
                <a16:creationId xmlns:a16="http://schemas.microsoft.com/office/drawing/2014/main" id="{054AED00-4460-4012-A057-F0DD8FCB7CCB}"/>
              </a:ext>
            </a:extLst>
          </p:cNvPr>
          <p:cNvSpPr txBox="1">
            <a:spLocks noChangeArrowheads="1"/>
          </p:cNvSpPr>
          <p:nvPr/>
        </p:nvSpPr>
        <p:spPr bwMode="auto">
          <a:xfrm>
            <a:off x="5170488" y="4048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latin typeface="Times New Roman" panose="02020603050405020304" pitchFamily="18" charset="0"/>
              </a:rPr>
              <a:t>信道转移概率</a:t>
            </a:r>
          </a:p>
        </p:txBody>
      </p:sp>
      <p:sp>
        <p:nvSpPr>
          <p:cNvPr id="10" name="左大括号 9">
            <a:extLst>
              <a:ext uri="{FF2B5EF4-FFF2-40B4-BE49-F238E27FC236}">
                <a16:creationId xmlns:a16="http://schemas.microsoft.com/office/drawing/2014/main" id="{6A1E4F71-8839-41C1-A7A1-0420AAE97E3C}"/>
              </a:ext>
            </a:extLst>
          </p:cNvPr>
          <p:cNvSpPr>
            <a:spLocks/>
          </p:cNvSpPr>
          <p:nvPr/>
        </p:nvSpPr>
        <p:spPr bwMode="auto">
          <a:xfrm rot="16200000">
            <a:off x="3848101" y="112712"/>
            <a:ext cx="215900" cy="4689475"/>
          </a:xfrm>
          <a:prstGeom prst="leftBrace">
            <a:avLst>
              <a:gd name="adj1" fmla="val 8346"/>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graphicFrame>
        <p:nvGraphicFramePr>
          <p:cNvPr id="11" name="Object 4">
            <a:extLst>
              <a:ext uri="{FF2B5EF4-FFF2-40B4-BE49-F238E27FC236}">
                <a16:creationId xmlns:a16="http://schemas.microsoft.com/office/drawing/2014/main" id="{F26F6321-3714-440C-A6A0-E2617469B23C}"/>
              </a:ext>
            </a:extLst>
          </p:cNvPr>
          <p:cNvGraphicFramePr>
            <a:graphicFrameLocks noChangeAspect="1"/>
          </p:cNvGraphicFramePr>
          <p:nvPr/>
        </p:nvGraphicFramePr>
        <p:xfrm>
          <a:off x="2670175" y="2586038"/>
          <a:ext cx="2571750" cy="1039812"/>
        </p:xfrm>
        <a:graphic>
          <a:graphicData uri="http://schemas.openxmlformats.org/presentationml/2006/ole">
            <mc:AlternateContent xmlns:mc="http://schemas.openxmlformats.org/markup-compatibility/2006">
              <mc:Choice xmlns:v="urn:schemas-microsoft-com:vml" Requires="v">
                <p:oleObj name="Equation" r:id="rId6" imgW="1193800" imgH="482600" progId="Equation.DSMT4">
                  <p:embed/>
                </p:oleObj>
              </mc:Choice>
              <mc:Fallback>
                <p:oleObj name="Equation" r:id="rId6" imgW="1193800" imgH="482600" progId="Equation.DSMT4">
                  <p:embed/>
                  <p:pic>
                    <p:nvPicPr>
                      <p:cNvPr id="9" name="Object 4">
                        <a:extLst>
                          <a:ext uri="{FF2B5EF4-FFF2-40B4-BE49-F238E27FC236}">
                            <a16:creationId xmlns:a16="http://schemas.microsoft.com/office/drawing/2014/main" id="{B7566184-DB6B-4776-B89A-75D13EDC5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0175" y="2586038"/>
                        <a:ext cx="257175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7B3020A0-6FF7-454E-A9B4-069491180A21}"/>
              </a:ext>
            </a:extLst>
          </p:cNvPr>
          <p:cNvSpPr>
            <a:spLocks noChangeArrowheads="1"/>
          </p:cNvSpPr>
          <p:nvPr/>
        </p:nvSpPr>
        <p:spPr bwMode="auto">
          <a:xfrm>
            <a:off x="2484438" y="1196975"/>
            <a:ext cx="431800" cy="1130300"/>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3" name="矩形 12">
            <a:extLst>
              <a:ext uri="{FF2B5EF4-FFF2-40B4-BE49-F238E27FC236}">
                <a16:creationId xmlns:a16="http://schemas.microsoft.com/office/drawing/2014/main" id="{7DED69AF-4286-41CE-9202-A542D3EA5E4E}"/>
              </a:ext>
            </a:extLst>
          </p:cNvPr>
          <p:cNvSpPr>
            <a:spLocks noChangeArrowheads="1"/>
          </p:cNvSpPr>
          <p:nvPr/>
        </p:nvSpPr>
        <p:spPr bwMode="auto">
          <a:xfrm>
            <a:off x="6175375" y="1217613"/>
            <a:ext cx="431800" cy="1131887"/>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4" name="矩形 13">
            <a:extLst>
              <a:ext uri="{FF2B5EF4-FFF2-40B4-BE49-F238E27FC236}">
                <a16:creationId xmlns:a16="http://schemas.microsoft.com/office/drawing/2014/main" id="{9BB6A8C9-F165-41CE-AA17-B572E85E8B04}"/>
              </a:ext>
            </a:extLst>
          </p:cNvPr>
          <p:cNvSpPr>
            <a:spLocks noChangeArrowheads="1"/>
          </p:cNvSpPr>
          <p:nvPr/>
        </p:nvSpPr>
        <p:spPr bwMode="auto">
          <a:xfrm>
            <a:off x="4067175" y="2590800"/>
            <a:ext cx="433388" cy="1130300"/>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5" name="矩形 14">
            <a:extLst>
              <a:ext uri="{FF2B5EF4-FFF2-40B4-BE49-F238E27FC236}">
                <a16:creationId xmlns:a16="http://schemas.microsoft.com/office/drawing/2014/main" id="{90A39365-7EAA-4F2B-834B-1647F9E65509}"/>
              </a:ext>
            </a:extLst>
          </p:cNvPr>
          <p:cNvSpPr>
            <a:spLocks noChangeArrowheads="1"/>
          </p:cNvSpPr>
          <p:nvPr/>
        </p:nvSpPr>
        <p:spPr bwMode="auto">
          <a:xfrm>
            <a:off x="3097213" y="1196975"/>
            <a:ext cx="433387" cy="1130300"/>
          </a:xfrm>
          <a:prstGeom prst="rect">
            <a:avLst/>
          </a:prstGeom>
          <a:noFill/>
          <a:ln w="19050"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6" name="矩形 15">
            <a:extLst>
              <a:ext uri="{FF2B5EF4-FFF2-40B4-BE49-F238E27FC236}">
                <a16:creationId xmlns:a16="http://schemas.microsoft.com/office/drawing/2014/main" id="{A2D1A8AE-993C-47E7-9CDE-76800EFFA9A4}"/>
              </a:ext>
            </a:extLst>
          </p:cNvPr>
          <p:cNvSpPr>
            <a:spLocks noChangeArrowheads="1"/>
          </p:cNvSpPr>
          <p:nvPr/>
        </p:nvSpPr>
        <p:spPr bwMode="auto">
          <a:xfrm>
            <a:off x="6754813" y="1217613"/>
            <a:ext cx="431800" cy="1131887"/>
          </a:xfrm>
          <a:prstGeom prst="rect">
            <a:avLst/>
          </a:prstGeom>
          <a:noFill/>
          <a:ln w="19050"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7" name="矩形 16">
            <a:extLst>
              <a:ext uri="{FF2B5EF4-FFF2-40B4-BE49-F238E27FC236}">
                <a16:creationId xmlns:a16="http://schemas.microsoft.com/office/drawing/2014/main" id="{2C50525F-165A-41F3-9A0B-102B1DB8DCF6}"/>
              </a:ext>
            </a:extLst>
          </p:cNvPr>
          <p:cNvSpPr>
            <a:spLocks noChangeArrowheads="1"/>
          </p:cNvSpPr>
          <p:nvPr/>
        </p:nvSpPr>
        <p:spPr bwMode="auto">
          <a:xfrm>
            <a:off x="4643438" y="2586038"/>
            <a:ext cx="433387" cy="1130300"/>
          </a:xfrm>
          <a:prstGeom prst="rect">
            <a:avLst/>
          </a:prstGeom>
          <a:noFill/>
          <a:ln w="19050"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8" name="箭头: 下 15">
            <a:extLst>
              <a:ext uri="{FF2B5EF4-FFF2-40B4-BE49-F238E27FC236}">
                <a16:creationId xmlns:a16="http://schemas.microsoft.com/office/drawing/2014/main" id="{E195E45B-0E2C-4AAD-AE9B-64112126CAA6}"/>
              </a:ext>
            </a:extLst>
          </p:cNvPr>
          <p:cNvSpPr>
            <a:spLocks noChangeArrowheads="1"/>
          </p:cNvSpPr>
          <p:nvPr/>
        </p:nvSpPr>
        <p:spPr bwMode="auto">
          <a:xfrm>
            <a:off x="1144588" y="2311400"/>
            <a:ext cx="192087" cy="2309813"/>
          </a:xfrm>
          <a:prstGeom prst="downArrow">
            <a:avLst>
              <a:gd name="adj1" fmla="val 50000"/>
              <a:gd name="adj2" fmla="val 50215"/>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9" name="文本框 18">
            <a:extLst>
              <a:ext uri="{FF2B5EF4-FFF2-40B4-BE49-F238E27FC236}">
                <a16:creationId xmlns:a16="http://schemas.microsoft.com/office/drawing/2014/main" id="{F8A40BE6-2B15-4BE1-9960-D1C6ED09091C}"/>
              </a:ext>
            </a:extLst>
          </p:cNvPr>
          <p:cNvSpPr txBox="1">
            <a:spLocks noRot="1" noChangeAspect="1" noMove="1" noResize="1" noEditPoints="1" noAdjustHandles="1" noChangeArrowheads="1" noChangeShapeType="1" noTextEdit="1"/>
          </p:cNvSpPr>
          <p:nvPr/>
        </p:nvSpPr>
        <p:spPr>
          <a:xfrm>
            <a:off x="712221" y="4695838"/>
            <a:ext cx="1056784" cy="584775"/>
          </a:xfrm>
          <a:prstGeom prst="rect">
            <a:avLst/>
          </a:prstGeom>
          <a:blipFill>
            <a:blip r:embed="rId8"/>
            <a:stretch>
              <a:fillRect/>
            </a:stretch>
          </a:blipFill>
        </p:spPr>
        <p:txBody>
          <a:bodyPr/>
          <a:lstStyle/>
          <a:p>
            <a:pPr>
              <a:defRPr/>
            </a:pPr>
            <a:r>
              <a:rPr lang="zh-CN" altLang="en-US">
                <a:noFill/>
              </a:rPr>
              <a:t> </a:t>
            </a:r>
          </a:p>
        </p:txBody>
      </p:sp>
      <p:sp>
        <p:nvSpPr>
          <p:cNvPr id="20" name="箭头: 下 18">
            <a:extLst>
              <a:ext uri="{FF2B5EF4-FFF2-40B4-BE49-F238E27FC236}">
                <a16:creationId xmlns:a16="http://schemas.microsoft.com/office/drawing/2014/main" id="{D4A9E40D-9EB1-482C-891A-FBA0E9153F61}"/>
              </a:ext>
            </a:extLst>
          </p:cNvPr>
          <p:cNvSpPr>
            <a:spLocks noChangeArrowheads="1"/>
          </p:cNvSpPr>
          <p:nvPr/>
        </p:nvSpPr>
        <p:spPr bwMode="auto">
          <a:xfrm>
            <a:off x="3227388" y="3662363"/>
            <a:ext cx="192087" cy="390525"/>
          </a:xfrm>
          <a:prstGeom prst="downArrow">
            <a:avLst>
              <a:gd name="adj1" fmla="val 50000"/>
              <a:gd name="adj2" fmla="val 50224"/>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1" name="文本框 20">
            <a:extLst>
              <a:ext uri="{FF2B5EF4-FFF2-40B4-BE49-F238E27FC236}">
                <a16:creationId xmlns:a16="http://schemas.microsoft.com/office/drawing/2014/main" id="{F775CAF5-7645-417E-A6C7-AEC37E311951}"/>
              </a:ext>
            </a:extLst>
          </p:cNvPr>
          <p:cNvSpPr txBox="1">
            <a:spLocks noRot="1" noChangeAspect="1" noMove="1" noResize="1" noEditPoints="1" noAdjustHandles="1" noChangeArrowheads="1" noChangeShapeType="1" noTextEdit="1"/>
          </p:cNvSpPr>
          <p:nvPr/>
        </p:nvSpPr>
        <p:spPr>
          <a:xfrm>
            <a:off x="2843808" y="4052432"/>
            <a:ext cx="1056784" cy="584775"/>
          </a:xfrm>
          <a:prstGeom prst="rect">
            <a:avLst/>
          </a:prstGeom>
          <a:blipFill>
            <a:blip r:embed="rId9"/>
            <a:stretch>
              <a:fillRect/>
            </a:stretch>
          </a:blipFill>
        </p:spPr>
        <p:txBody>
          <a:bodyPr/>
          <a:lstStyle/>
          <a:p>
            <a:pPr>
              <a:defRPr/>
            </a:pPr>
            <a:r>
              <a:rPr lang="zh-CN" altLang="en-US">
                <a:noFill/>
              </a:rPr>
              <a:t> </a:t>
            </a:r>
          </a:p>
        </p:txBody>
      </p:sp>
      <p:sp>
        <p:nvSpPr>
          <p:cNvPr id="22" name="箭头: 下 20">
            <a:extLst>
              <a:ext uri="{FF2B5EF4-FFF2-40B4-BE49-F238E27FC236}">
                <a16:creationId xmlns:a16="http://schemas.microsoft.com/office/drawing/2014/main" id="{417C78D4-ED58-4633-9113-DF49E9118912}"/>
              </a:ext>
            </a:extLst>
          </p:cNvPr>
          <p:cNvSpPr>
            <a:spLocks noChangeArrowheads="1"/>
          </p:cNvSpPr>
          <p:nvPr/>
        </p:nvSpPr>
        <p:spPr bwMode="auto">
          <a:xfrm>
            <a:off x="5961063" y="2597150"/>
            <a:ext cx="185737" cy="831850"/>
          </a:xfrm>
          <a:prstGeom prst="downArrow">
            <a:avLst>
              <a:gd name="adj1" fmla="val 50000"/>
              <a:gd name="adj2" fmla="val 49721"/>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3" name="左大括号 22">
            <a:extLst>
              <a:ext uri="{FF2B5EF4-FFF2-40B4-BE49-F238E27FC236}">
                <a16:creationId xmlns:a16="http://schemas.microsoft.com/office/drawing/2014/main" id="{520F998D-1C29-4149-B3B0-3F117AB1DFA9}"/>
              </a:ext>
            </a:extLst>
          </p:cNvPr>
          <p:cNvSpPr>
            <a:spLocks/>
          </p:cNvSpPr>
          <p:nvPr/>
        </p:nvSpPr>
        <p:spPr bwMode="auto">
          <a:xfrm rot="16200000">
            <a:off x="4759326" y="3378200"/>
            <a:ext cx="349250" cy="3019425"/>
          </a:xfrm>
          <a:prstGeom prst="leftBrace">
            <a:avLst>
              <a:gd name="adj1" fmla="val 8325"/>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4" name="文本框 23">
            <a:extLst>
              <a:ext uri="{FF2B5EF4-FFF2-40B4-BE49-F238E27FC236}">
                <a16:creationId xmlns:a16="http://schemas.microsoft.com/office/drawing/2014/main" id="{565E561F-26FA-4152-AD77-EA7C1F21BFE5}"/>
              </a:ext>
            </a:extLst>
          </p:cNvPr>
          <p:cNvSpPr txBox="1">
            <a:spLocks noRot="1" noChangeAspect="1" noMove="1" noResize="1" noEditPoints="1" noAdjustHandles="1" noChangeArrowheads="1" noChangeShapeType="1" noTextEdit="1"/>
          </p:cNvSpPr>
          <p:nvPr/>
        </p:nvSpPr>
        <p:spPr>
          <a:xfrm>
            <a:off x="4028398" y="5056809"/>
            <a:ext cx="1811227" cy="584775"/>
          </a:xfrm>
          <a:prstGeom prst="rect">
            <a:avLst/>
          </a:prstGeom>
          <a:blipFill>
            <a:blip r:embed="rId10"/>
            <a:stretch>
              <a:fillRect/>
            </a:stretch>
          </a:blipFill>
        </p:spPr>
        <p:txBody>
          <a:bodyPr/>
          <a:lstStyle/>
          <a:p>
            <a:pPr>
              <a:defRPr/>
            </a:pPr>
            <a:r>
              <a:rPr lang="zh-CN" altLang="en-US">
                <a:noFill/>
              </a:rPr>
              <a:t> </a:t>
            </a:r>
          </a:p>
        </p:txBody>
      </p:sp>
      <p:sp>
        <p:nvSpPr>
          <p:cNvPr id="25" name="左大括号 24">
            <a:extLst>
              <a:ext uri="{FF2B5EF4-FFF2-40B4-BE49-F238E27FC236}">
                <a16:creationId xmlns:a16="http://schemas.microsoft.com/office/drawing/2014/main" id="{E6632AB7-C750-4B2D-81E4-9940AF16847B}"/>
              </a:ext>
            </a:extLst>
          </p:cNvPr>
          <p:cNvSpPr>
            <a:spLocks/>
          </p:cNvSpPr>
          <p:nvPr/>
        </p:nvSpPr>
        <p:spPr bwMode="auto">
          <a:xfrm rot="16200000">
            <a:off x="3045619" y="3680619"/>
            <a:ext cx="193675" cy="3995737"/>
          </a:xfrm>
          <a:prstGeom prst="leftBrace">
            <a:avLst>
              <a:gd name="adj1" fmla="val 831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6" name="文本框 27">
            <a:extLst>
              <a:ext uri="{FF2B5EF4-FFF2-40B4-BE49-F238E27FC236}">
                <a16:creationId xmlns:a16="http://schemas.microsoft.com/office/drawing/2014/main" id="{8AB2068B-336D-4D5C-8F04-DA127C324BDC}"/>
              </a:ext>
            </a:extLst>
          </p:cNvPr>
          <p:cNvSpPr txBox="1">
            <a:spLocks noChangeArrowheads="1"/>
          </p:cNvSpPr>
          <p:nvPr/>
        </p:nvSpPr>
        <p:spPr bwMode="auto">
          <a:xfrm>
            <a:off x="5921375" y="5478463"/>
            <a:ext cx="2687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I(X;Y) = H(X) - H(X|Y)</a:t>
            </a:r>
          </a:p>
          <a:p>
            <a:pPr>
              <a:spcBef>
                <a:spcPct val="0"/>
              </a:spcBef>
              <a:buClrTx/>
              <a:buSzTx/>
              <a:buFontTx/>
              <a:buNone/>
            </a:pPr>
            <a:r>
              <a:rPr lang="en-US" altLang="zh-CN" sz="2000">
                <a:latin typeface="Times New Roman" panose="02020603050405020304" pitchFamily="18" charset="0"/>
              </a:rPr>
              <a:t>            = H(Y) - H(Y|X) </a:t>
            </a:r>
            <a:endParaRPr lang="zh-CN" altLang="en-US" sz="2000">
              <a:latin typeface="Times New Roman" panose="02020603050405020304" pitchFamily="18" charset="0"/>
            </a:endParaRPr>
          </a:p>
        </p:txBody>
      </p:sp>
      <p:sp>
        <p:nvSpPr>
          <p:cNvPr id="27" name="文本框 29">
            <a:extLst>
              <a:ext uri="{FF2B5EF4-FFF2-40B4-BE49-F238E27FC236}">
                <a16:creationId xmlns:a16="http://schemas.microsoft.com/office/drawing/2014/main" id="{90EE6DD4-4F5A-462A-A327-CB7C29EDA649}"/>
              </a:ext>
            </a:extLst>
          </p:cNvPr>
          <p:cNvSpPr txBox="1">
            <a:spLocks noChangeArrowheads="1"/>
          </p:cNvSpPr>
          <p:nvPr/>
        </p:nvSpPr>
        <p:spPr bwMode="auto">
          <a:xfrm>
            <a:off x="2435225" y="5857875"/>
            <a:ext cx="17764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a:latin typeface="Times New Roman" panose="02020603050405020304" pitchFamily="18" charset="0"/>
              </a:rPr>
              <a:t>H(X|Y)</a:t>
            </a:r>
            <a:endParaRPr lang="zh-CN" altLang="en-US">
              <a:latin typeface="Times New Roman" panose="02020603050405020304" pitchFamily="18" charset="0"/>
            </a:endParaRPr>
          </a:p>
        </p:txBody>
      </p:sp>
      <p:pic>
        <p:nvPicPr>
          <p:cNvPr id="28" name="图片 27">
            <a:extLst>
              <a:ext uri="{FF2B5EF4-FFF2-40B4-BE49-F238E27FC236}">
                <a16:creationId xmlns:a16="http://schemas.microsoft.com/office/drawing/2014/main" id="{65A2E4DE-4F0D-40A2-B6C3-FF69898C26EA}"/>
              </a:ext>
            </a:extLst>
          </p:cNvPr>
          <p:cNvPicPr>
            <a:picLocks noChangeAspect="1"/>
          </p:cNvPicPr>
          <p:nvPr/>
        </p:nvPicPr>
        <p:blipFill>
          <a:blip r:embed="rId11"/>
          <a:stretch>
            <a:fillRect/>
          </a:stretch>
        </p:blipFill>
        <p:spPr>
          <a:xfrm>
            <a:off x="5698901" y="3512969"/>
            <a:ext cx="1433737" cy="685700"/>
          </a:xfrm>
          <a:prstGeom prst="rect">
            <a:avLst/>
          </a:prstGeom>
        </p:spPr>
      </p:pic>
    </p:spTree>
    <p:extLst>
      <p:ext uri="{BB962C8B-B14F-4D97-AF65-F5344CB8AC3E}">
        <p14:creationId xmlns:p14="http://schemas.microsoft.com/office/powerpoint/2010/main" val="388622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23"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BD8DD-10ED-7293-60F6-CCB60D024BB4}"/>
              </a:ext>
            </a:extLst>
          </p:cNvPr>
          <p:cNvSpPr>
            <a:spLocks noGrp="1"/>
          </p:cNvSpPr>
          <p:nvPr>
            <p:ph type="title"/>
          </p:nvPr>
        </p:nvSpPr>
        <p:spPr>
          <a:xfrm>
            <a:off x="643872" y="187129"/>
            <a:ext cx="6109354" cy="568128"/>
          </a:xfrm>
        </p:spPr>
        <p:txBody>
          <a:bodyPr>
            <a:noAutofit/>
          </a:bodyPr>
          <a:lstStyle/>
          <a:p>
            <a:r>
              <a:rPr lang="zh-CN" altLang="en-US" sz="2400" dirty="0"/>
              <a:t>多维无记忆高斯加性连续信道的信道容量</a:t>
            </a:r>
          </a:p>
        </p:txBody>
      </p:sp>
      <p:sp>
        <p:nvSpPr>
          <p:cNvPr id="4" name="Text Box 2">
            <a:extLst>
              <a:ext uri="{FF2B5EF4-FFF2-40B4-BE49-F238E27FC236}">
                <a16:creationId xmlns:a16="http://schemas.microsoft.com/office/drawing/2014/main" id="{255D3374-A0DD-AC4A-B65E-D4929A44F0E4}"/>
              </a:ext>
            </a:extLst>
          </p:cNvPr>
          <p:cNvSpPr txBox="1">
            <a:spLocks noChangeArrowheads="1"/>
          </p:cNvSpPr>
          <p:nvPr/>
        </p:nvSpPr>
        <p:spPr bwMode="auto">
          <a:xfrm>
            <a:off x="838201" y="754141"/>
            <a:ext cx="8305800" cy="814388"/>
          </a:xfrm>
          <a:prstGeom prst="rect">
            <a:avLst/>
          </a:prstGeom>
          <a:noFill/>
          <a:ln w="9525">
            <a:noFill/>
            <a:miter lim="800000"/>
            <a:headEnd/>
            <a:tailEnd/>
          </a:ln>
          <a:effectLst/>
        </p:spPr>
        <p:txBody>
          <a:bodyPr tIns="0">
            <a:spAutoFit/>
          </a:bodyPr>
          <a:lstStyle/>
          <a:p>
            <a:pPr>
              <a:lnSpc>
                <a:spcPct val="105000"/>
              </a:lnSpc>
              <a:spcBef>
                <a:spcPct val="30000"/>
              </a:spcBef>
              <a:defRPr/>
            </a:pPr>
            <a:r>
              <a:rPr lang="en-US" altLang="zh-CN" sz="2400" b="1">
                <a:effectLst>
                  <a:outerShdw blurRad="38100" dist="38100" dir="2700000" algn="tl">
                    <a:srgbClr val="C0C0C0"/>
                  </a:outerShdw>
                </a:effectLst>
                <a:latin typeface="Tahoma" pitchFamily="34" charset="0"/>
              </a:rPr>
              <a:t> </a:t>
            </a:r>
            <a:r>
              <a:rPr lang="en-US" altLang="zh-CN" sz="2400" b="1">
                <a:solidFill>
                  <a:schemeClr val="hlink"/>
                </a:solidFill>
                <a:effectLst>
                  <a:outerShdw blurRad="38100" dist="38100" dir="2700000" algn="tl">
                    <a:srgbClr val="C0C0C0"/>
                  </a:outerShdw>
                </a:effectLst>
                <a:latin typeface="Tahoma" pitchFamily="34" charset="0"/>
              </a:rPr>
              <a:t>[</a:t>
            </a:r>
            <a:r>
              <a:rPr lang="zh-CN" altLang="en-US" sz="2400" b="1">
                <a:solidFill>
                  <a:schemeClr val="hlink"/>
                </a:solidFill>
                <a:effectLst>
                  <a:outerShdw blurRad="38100" dist="38100" dir="2700000" algn="tl">
                    <a:srgbClr val="C0C0C0"/>
                  </a:outerShdw>
                </a:effectLst>
                <a:latin typeface="Tahoma" pitchFamily="34" charset="0"/>
              </a:rPr>
              <a:t>例</a:t>
            </a:r>
            <a:r>
              <a:rPr lang="en-US" altLang="zh-CN" sz="2400" b="1">
                <a:solidFill>
                  <a:schemeClr val="hlink"/>
                </a:solidFill>
                <a:effectLst>
                  <a:outerShdw blurRad="38100" dist="38100" dir="2700000" algn="tl">
                    <a:srgbClr val="C0C0C0"/>
                  </a:outerShdw>
                </a:effectLst>
                <a:latin typeface="Tahoma" pitchFamily="34" charset="0"/>
              </a:rPr>
              <a:t>3.5.1]</a:t>
            </a: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设在各单元时刻上，噪声是均值为零，方差为</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ni</a:t>
            </a: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的高斯加性噪声。</a:t>
            </a:r>
          </a:p>
        </p:txBody>
      </p:sp>
      <p:graphicFrame>
        <p:nvGraphicFramePr>
          <p:cNvPr id="5" name="Object 2">
            <a:extLst>
              <a:ext uri="{FF2B5EF4-FFF2-40B4-BE49-F238E27FC236}">
                <a16:creationId xmlns:a16="http://schemas.microsoft.com/office/drawing/2014/main" id="{AF3BDEC9-B942-F601-F103-7465304DE6B7}"/>
              </a:ext>
            </a:extLst>
          </p:cNvPr>
          <p:cNvGraphicFramePr>
            <a:graphicFrameLocks noChangeAspect="1"/>
          </p:cNvGraphicFramePr>
          <p:nvPr>
            <p:extLst>
              <p:ext uri="{D42A27DB-BD31-4B8C-83A1-F6EECF244321}">
                <p14:modId xmlns:p14="http://schemas.microsoft.com/office/powerpoint/2010/main" val="768956271"/>
              </p:ext>
            </p:extLst>
          </p:nvPr>
        </p:nvGraphicFramePr>
        <p:xfrm>
          <a:off x="3152776" y="2699682"/>
          <a:ext cx="1404938" cy="725487"/>
        </p:xfrm>
        <a:graphic>
          <a:graphicData uri="http://schemas.openxmlformats.org/presentationml/2006/ole">
            <mc:AlternateContent xmlns:mc="http://schemas.openxmlformats.org/markup-compatibility/2006">
              <mc:Choice xmlns:v="urn:schemas-microsoft-com:vml" Requires="v">
                <p:oleObj name="Equation" r:id="rId2" imgW="837836" imgH="431613" progId="Equation.DSMT4">
                  <p:embed/>
                </p:oleObj>
              </mc:Choice>
              <mc:Fallback>
                <p:oleObj name="Equation" r:id="rId2" imgW="837836" imgH="431613" progId="Equation.DSMT4">
                  <p:embed/>
                  <p:pic>
                    <p:nvPicPr>
                      <p:cNvPr id="76804" name="Object 2">
                        <a:extLst>
                          <a:ext uri="{FF2B5EF4-FFF2-40B4-BE49-F238E27FC236}">
                            <a16:creationId xmlns:a16="http://schemas.microsoft.com/office/drawing/2014/main" id="{CC3A79A2-9178-9607-7424-3225A3ACD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6" y="2699682"/>
                        <a:ext cx="1404938"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956889F1-5053-1AD2-22E6-3F8F08C60E8D}"/>
              </a:ext>
            </a:extLst>
          </p:cNvPr>
          <p:cNvGraphicFramePr>
            <a:graphicFrameLocks noChangeAspect="1"/>
          </p:cNvGraphicFramePr>
          <p:nvPr>
            <p:extLst>
              <p:ext uri="{D42A27DB-BD31-4B8C-83A1-F6EECF244321}">
                <p14:modId xmlns:p14="http://schemas.microsoft.com/office/powerpoint/2010/main" val="1360951796"/>
              </p:ext>
            </p:extLst>
          </p:nvPr>
        </p:nvGraphicFramePr>
        <p:xfrm>
          <a:off x="1497014" y="4571344"/>
          <a:ext cx="2790825" cy="1773238"/>
        </p:xfrm>
        <a:graphic>
          <a:graphicData uri="http://schemas.openxmlformats.org/presentationml/2006/ole">
            <mc:AlternateContent xmlns:mc="http://schemas.openxmlformats.org/markup-compatibility/2006">
              <mc:Choice xmlns:v="urn:schemas-microsoft-com:vml" Requires="v">
                <p:oleObj name="Equation" r:id="rId4" imgW="1663700" imgH="1054100" progId="Equation.DSMT4">
                  <p:embed/>
                </p:oleObj>
              </mc:Choice>
              <mc:Fallback>
                <p:oleObj name="Equation" r:id="rId4" imgW="1663700" imgH="1054100" progId="Equation.DSMT4">
                  <p:embed/>
                  <p:pic>
                    <p:nvPicPr>
                      <p:cNvPr id="1076229" name="Object 3">
                        <a:extLst>
                          <a:ext uri="{FF2B5EF4-FFF2-40B4-BE49-F238E27FC236}">
                            <a16:creationId xmlns:a16="http://schemas.microsoft.com/office/drawing/2014/main" id="{6AC9C1AE-170A-508E-4D1E-81D9AD32D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014" y="4571344"/>
                        <a:ext cx="2790825" cy="177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9">
            <a:extLst>
              <a:ext uri="{FF2B5EF4-FFF2-40B4-BE49-F238E27FC236}">
                <a16:creationId xmlns:a16="http://schemas.microsoft.com/office/drawing/2014/main" id="{114F7B33-B8D5-0832-AC84-25E062B6D25B}"/>
              </a:ext>
            </a:extLst>
          </p:cNvPr>
          <p:cNvSpPr txBox="1">
            <a:spLocks noChangeArrowheads="1"/>
          </p:cNvSpPr>
          <p:nvPr/>
        </p:nvSpPr>
        <p:spPr bwMode="auto">
          <a:xfrm>
            <a:off x="4592639" y="4355444"/>
            <a:ext cx="4859337" cy="2268538"/>
          </a:xfrm>
          <a:prstGeom prst="rect">
            <a:avLst/>
          </a:prstGeom>
          <a:noFill/>
          <a:ln w="9525">
            <a:noFill/>
            <a:miter lim="800000"/>
            <a:headEnd/>
            <a:tailEnd/>
          </a:ln>
          <a:effectLst/>
        </p:spPr>
        <p:txBody>
          <a:bodyPr tIns="0">
            <a:spAutoFit/>
          </a:bodyPr>
          <a:lstStyle/>
          <a:p>
            <a:pPr>
              <a:spcBef>
                <a:spcPct val="50000"/>
              </a:spcBef>
              <a:defRPr/>
            </a:pPr>
            <a:r>
              <a:rPr lang="zh-CN" altLang="en-US" sz="2000" b="1">
                <a:effectLst>
                  <a:outerShdw blurRad="38100" dist="38100" dir="2700000" algn="tl">
                    <a:srgbClr val="C0C0C0"/>
                  </a:outerShdw>
                </a:effectLst>
              </a:rPr>
              <a:t>比较得：</a:t>
            </a:r>
          </a:p>
          <a:p>
            <a:pPr>
              <a:spcBef>
                <a:spcPct val="50000"/>
              </a:spcBef>
              <a:defRPr/>
            </a:pP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7</a:t>
            </a:r>
            <a:r>
              <a:rPr lang="en-US" altLang="zh-CN" sz="2000" b="1">
                <a:effectLst>
                  <a:outerShdw blurRad="38100" dist="38100" dir="2700000" algn="tl">
                    <a:srgbClr val="C0C0C0"/>
                  </a:outerShdw>
                </a:effectLst>
              </a:rPr>
              <a:t> = - 0.05</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8</a:t>
            </a:r>
            <a:r>
              <a:rPr lang="en-US" altLang="zh-CN" sz="2000" b="1">
                <a:effectLst>
                  <a:outerShdw blurRad="38100" dist="38100" dir="2700000" algn="tl">
                    <a:srgbClr val="C0C0C0"/>
                  </a:outerShdw>
                </a:effectLst>
              </a:rPr>
              <a:t> = - 0.15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9</a:t>
            </a:r>
            <a:r>
              <a:rPr lang="en-US" altLang="zh-CN" sz="2000" b="1">
                <a:effectLst>
                  <a:outerShdw blurRad="38100" dist="38100" dir="2700000" algn="tl">
                    <a:srgbClr val="C0C0C0"/>
                  </a:outerShdw>
                </a:effectLst>
              </a:rPr>
              <a:t> = - 0.25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10</a:t>
            </a:r>
            <a:r>
              <a:rPr lang="en-US" altLang="zh-CN" sz="2000" b="1">
                <a:effectLst>
                  <a:outerShdw blurRad="38100" dist="38100" dir="2700000" algn="tl">
                    <a:srgbClr val="C0C0C0"/>
                  </a:outerShdw>
                </a:effectLst>
              </a:rPr>
              <a:t> = - 0.35 </a:t>
            </a:r>
            <a:r>
              <a:rPr lang="zh-CN" altLang="en-US" sz="2000" b="1">
                <a:effectLst>
                  <a:outerShdw blurRad="38100" dist="38100" dir="2700000" algn="tl">
                    <a:srgbClr val="C0C0C0"/>
                  </a:outerShdw>
                </a:effectLst>
              </a:rPr>
              <a:t>，</a:t>
            </a:r>
          </a:p>
          <a:p>
            <a:pPr>
              <a:spcBef>
                <a:spcPct val="50000"/>
              </a:spcBef>
              <a:defRPr/>
            </a:pPr>
            <a:r>
              <a:rPr lang="zh-CN" altLang="en-US" sz="2000" b="1">
                <a:effectLst>
                  <a:outerShdw blurRad="38100" dist="38100" dir="2700000" algn="tl">
                    <a:srgbClr val="C0C0C0"/>
                  </a:outerShdw>
                </a:effectLst>
              </a:rPr>
              <a:t>可见，</a:t>
            </a:r>
            <a:r>
              <a:rPr lang="zh-CN" altLang="en-US" sz="2000" b="1">
                <a:solidFill>
                  <a:srgbClr val="0066CC"/>
                </a:solidFill>
                <a:effectLst>
                  <a:outerShdw blurRad="38100" dist="38100" dir="2700000" algn="tl">
                    <a:srgbClr val="C0C0C0"/>
                  </a:outerShdw>
                </a:effectLst>
              </a:rPr>
              <a:t>最后四个信道应排除</a:t>
            </a:r>
            <a:r>
              <a:rPr lang="zh-CN" altLang="en-US" sz="2000" b="1">
                <a:effectLst>
                  <a:outerShdw blurRad="38100" dist="38100" dir="2700000" algn="tl">
                    <a:srgbClr val="C0C0C0"/>
                  </a:outerShdw>
                </a:effectLst>
              </a:rPr>
              <a:t>，即令：</a:t>
            </a:r>
          </a:p>
          <a:p>
            <a:pPr>
              <a:spcBef>
                <a:spcPct val="50000"/>
              </a:spcBef>
              <a:defRPr/>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7</a:t>
            </a:r>
            <a:r>
              <a:rPr lang="en-US" altLang="zh-CN" sz="2000" b="1">
                <a:effectLst>
                  <a:outerShdw blurRad="38100" dist="38100" dir="2700000" algn="tl">
                    <a:srgbClr val="C0C0C0"/>
                  </a:outerShdw>
                </a:effectLst>
              </a:rPr>
              <a:t> =0</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8</a:t>
            </a:r>
            <a:r>
              <a:rPr lang="en-US" altLang="zh-CN" sz="2000" b="1">
                <a:effectLst>
                  <a:outerShdw blurRad="38100" dist="38100" dir="2700000" algn="tl">
                    <a:srgbClr val="C0C0C0"/>
                  </a:outerShdw>
                </a:effectLst>
              </a:rPr>
              <a:t> =0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9</a:t>
            </a:r>
            <a:r>
              <a:rPr lang="en-US" altLang="zh-CN" sz="2000" b="1">
                <a:effectLst>
                  <a:outerShdw blurRad="38100" dist="38100" dir="2700000" algn="tl">
                    <a:srgbClr val="C0C0C0"/>
                  </a:outerShdw>
                </a:effectLst>
              </a:rPr>
              <a:t> =0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10</a:t>
            </a:r>
            <a:r>
              <a:rPr lang="en-US" altLang="zh-CN" sz="2000" b="1">
                <a:effectLst>
                  <a:outerShdw blurRad="38100" dist="38100" dir="2700000" algn="tl">
                    <a:srgbClr val="C0C0C0"/>
                  </a:outerShdw>
                </a:effectLst>
              </a:rPr>
              <a:t> =0</a:t>
            </a:r>
          </a:p>
        </p:txBody>
      </p:sp>
      <p:sp>
        <p:nvSpPr>
          <p:cNvPr id="8" name="Text Box 10">
            <a:extLst>
              <a:ext uri="{FF2B5EF4-FFF2-40B4-BE49-F238E27FC236}">
                <a16:creationId xmlns:a16="http://schemas.microsoft.com/office/drawing/2014/main" id="{C5FF2B47-F11C-11F9-4BAA-59F0FFD7F85F}"/>
              </a:ext>
            </a:extLst>
          </p:cNvPr>
          <p:cNvSpPr txBox="1">
            <a:spLocks noChangeArrowheads="1"/>
          </p:cNvSpPr>
          <p:nvPr/>
        </p:nvSpPr>
        <p:spPr bwMode="auto">
          <a:xfrm>
            <a:off x="1143001" y="1668541"/>
            <a:ext cx="8001000" cy="958850"/>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n1</a:t>
            </a:r>
            <a:r>
              <a:rPr lang="en-US" altLang="zh-CN" sz="2000" b="1">
                <a:effectLst>
                  <a:outerShdw blurRad="38100" dist="38100" dir="2700000" algn="tl">
                    <a:srgbClr val="C0C0C0"/>
                  </a:outerShdw>
                </a:effectLst>
              </a:rPr>
              <a:t> =0.1</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n2</a:t>
            </a:r>
            <a:r>
              <a:rPr lang="en-US" altLang="zh-CN" sz="2000" b="1">
                <a:effectLst>
                  <a:outerShdw blurRad="38100" dist="38100" dir="2700000" algn="tl">
                    <a:srgbClr val="C0C0C0"/>
                  </a:outerShdw>
                </a:effectLst>
              </a:rPr>
              <a:t> =0.2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n3</a:t>
            </a:r>
            <a:r>
              <a:rPr lang="en-US" altLang="zh-CN" sz="2000" b="1">
                <a:effectLst>
                  <a:outerShdw blurRad="38100" dist="38100" dir="2700000" algn="tl">
                    <a:srgbClr val="C0C0C0"/>
                  </a:outerShdw>
                </a:effectLst>
              </a:rPr>
              <a:t> =0.3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n4</a:t>
            </a:r>
            <a:r>
              <a:rPr lang="en-US" altLang="zh-CN" sz="2000" b="1">
                <a:effectLst>
                  <a:outerShdw blurRad="38100" dist="38100" dir="2700000" algn="tl">
                    <a:srgbClr val="C0C0C0"/>
                  </a:outerShdw>
                </a:effectLst>
              </a:rPr>
              <a:t> =0.4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n5</a:t>
            </a:r>
            <a:r>
              <a:rPr lang="en-US" altLang="zh-CN" sz="2000" b="1">
                <a:effectLst>
                  <a:outerShdw blurRad="38100" dist="38100" dir="2700000" algn="tl">
                    <a:srgbClr val="C0C0C0"/>
                  </a:outerShdw>
                </a:effectLst>
              </a:rPr>
              <a:t> =0.5 </a:t>
            </a:r>
            <a:r>
              <a:rPr lang="zh-CN" altLang="en-US" sz="2000" b="1">
                <a:effectLst>
                  <a:outerShdw blurRad="38100" dist="38100" dir="2700000" algn="tl">
                    <a:srgbClr val="C0C0C0"/>
                  </a:outerShdw>
                </a:effectLst>
              </a:rPr>
              <a:t>，</a:t>
            </a:r>
          </a:p>
          <a:p>
            <a:pPr>
              <a:spcBef>
                <a:spcPct val="50000"/>
              </a:spcBef>
              <a:defRPr/>
            </a:pP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n6</a:t>
            </a:r>
            <a:r>
              <a:rPr lang="en-US" altLang="zh-CN" sz="2000" b="1">
                <a:effectLst>
                  <a:outerShdw blurRad="38100" dist="38100" dir="2700000" algn="tl">
                    <a:srgbClr val="C0C0C0"/>
                  </a:outerShdw>
                </a:effectLst>
              </a:rPr>
              <a:t> =0.6</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n7</a:t>
            </a:r>
            <a:r>
              <a:rPr lang="en-US" altLang="zh-CN" sz="2000" b="1">
                <a:effectLst>
                  <a:outerShdw blurRad="38100" dist="38100" dir="2700000" algn="tl">
                    <a:srgbClr val="C0C0C0"/>
                  </a:outerShdw>
                </a:effectLst>
              </a:rPr>
              <a:t> =0.7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n8</a:t>
            </a:r>
            <a:r>
              <a:rPr lang="en-US" altLang="zh-CN" sz="2000" b="1">
                <a:effectLst>
                  <a:outerShdw blurRad="38100" dist="38100" dir="2700000" algn="tl">
                    <a:srgbClr val="C0C0C0"/>
                  </a:outerShdw>
                </a:effectLst>
              </a:rPr>
              <a:t> =0.8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n9</a:t>
            </a:r>
            <a:r>
              <a:rPr lang="en-US" altLang="zh-CN" sz="2000" b="1">
                <a:effectLst>
                  <a:outerShdw blurRad="38100" dist="38100" dir="2700000" algn="tl">
                    <a:srgbClr val="C0C0C0"/>
                  </a:outerShdw>
                </a:effectLst>
              </a:rPr>
              <a:t> =0.9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n10</a:t>
            </a:r>
            <a:r>
              <a:rPr lang="en-US" altLang="zh-CN" sz="2000" b="1">
                <a:effectLst>
                  <a:outerShdw blurRad="38100" dist="38100" dir="2700000" algn="tl">
                    <a:srgbClr val="C0C0C0"/>
                  </a:outerShdw>
                </a:effectLst>
              </a:rPr>
              <a:t> =1.0 </a:t>
            </a:r>
            <a:r>
              <a:rPr lang="zh-CN" altLang="en-US" sz="2000" b="1">
                <a:effectLst>
                  <a:outerShdw blurRad="38100" dist="38100" dir="2700000" algn="tl">
                    <a:srgbClr val="C0C0C0"/>
                  </a:outerShdw>
                </a:effectLst>
              </a:rPr>
              <a:t>（单位为</a:t>
            </a:r>
            <a:r>
              <a:rPr lang="en-US" altLang="zh-CN" sz="2000" b="1">
                <a:effectLst>
                  <a:outerShdw blurRad="38100" dist="38100" dir="2700000" algn="tl">
                    <a:srgbClr val="C0C0C0"/>
                  </a:outerShdw>
                </a:effectLst>
              </a:rPr>
              <a:t>W</a:t>
            </a:r>
            <a:r>
              <a:rPr lang="zh-CN" altLang="en-US" sz="2000" b="1">
                <a:effectLst>
                  <a:outerShdw blurRad="38100" dist="38100" dir="2700000" algn="tl">
                    <a:srgbClr val="C0C0C0"/>
                  </a:outerShdw>
                </a:effectLst>
              </a:rPr>
              <a:t>）</a:t>
            </a:r>
          </a:p>
        </p:txBody>
      </p:sp>
      <p:graphicFrame>
        <p:nvGraphicFramePr>
          <p:cNvPr id="9" name="Object 4">
            <a:extLst>
              <a:ext uri="{FF2B5EF4-FFF2-40B4-BE49-F238E27FC236}">
                <a16:creationId xmlns:a16="http://schemas.microsoft.com/office/drawing/2014/main" id="{EFC76A47-83B1-12A5-456C-2EEDBC7E902C}"/>
              </a:ext>
            </a:extLst>
          </p:cNvPr>
          <p:cNvGraphicFramePr>
            <a:graphicFrameLocks noGrp="1" noChangeAspect="1"/>
          </p:cNvGraphicFramePr>
          <p:nvPr>
            <p:ph sz="half" idx="1"/>
            <p:extLst>
              <p:ext uri="{D42A27DB-BD31-4B8C-83A1-F6EECF244321}">
                <p14:modId xmlns:p14="http://schemas.microsoft.com/office/powerpoint/2010/main" val="4250254503"/>
              </p:ext>
            </p:extLst>
          </p:nvPr>
        </p:nvGraphicFramePr>
        <p:xfrm>
          <a:off x="6753226" y="2987019"/>
          <a:ext cx="1152525" cy="384175"/>
        </p:xfrm>
        <a:graphic>
          <a:graphicData uri="http://schemas.openxmlformats.org/presentationml/2006/ole">
            <mc:AlternateContent xmlns:mc="http://schemas.openxmlformats.org/markup-compatibility/2006">
              <mc:Choice xmlns:v="urn:schemas-microsoft-com:vml" Requires="v">
                <p:oleObj name="Equation" r:id="rId6" imgW="723586" imgH="241195" progId="Equation.DSMT4">
                  <p:embed/>
                </p:oleObj>
              </mc:Choice>
              <mc:Fallback>
                <p:oleObj name="Equation" r:id="rId6" imgW="723586" imgH="241195" progId="Equation.DSMT4">
                  <p:embed/>
                  <p:pic>
                    <p:nvPicPr>
                      <p:cNvPr id="1076235" name="Object 4">
                        <a:extLst>
                          <a:ext uri="{FF2B5EF4-FFF2-40B4-BE49-F238E27FC236}">
                            <a16:creationId xmlns:a16="http://schemas.microsoft.com/office/drawing/2014/main" id="{F31AB4DD-77CE-0378-2977-AFFCB37D4A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3226" y="2987019"/>
                        <a:ext cx="11525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D5878D3A-5789-D685-96E0-0498773C3CA0}"/>
              </a:ext>
            </a:extLst>
          </p:cNvPr>
          <p:cNvGraphicFramePr>
            <a:graphicFrameLocks noChangeAspect="1"/>
          </p:cNvGraphicFramePr>
          <p:nvPr>
            <p:extLst>
              <p:ext uri="{D42A27DB-BD31-4B8C-83A1-F6EECF244321}">
                <p14:modId xmlns:p14="http://schemas.microsoft.com/office/powerpoint/2010/main" val="548386120"/>
              </p:ext>
            </p:extLst>
          </p:nvPr>
        </p:nvGraphicFramePr>
        <p:xfrm>
          <a:off x="6729414" y="3420407"/>
          <a:ext cx="2039937" cy="579437"/>
        </p:xfrm>
        <a:graphic>
          <a:graphicData uri="http://schemas.openxmlformats.org/presentationml/2006/ole">
            <mc:AlternateContent xmlns:mc="http://schemas.openxmlformats.org/markup-compatibility/2006">
              <mc:Choice xmlns:v="urn:schemas-microsoft-com:vml" Requires="v">
                <p:oleObj name="Equation" r:id="rId8" imgW="1206500" imgH="342900" progId="Equation.DSMT4">
                  <p:embed/>
                </p:oleObj>
              </mc:Choice>
              <mc:Fallback>
                <p:oleObj name="Equation" r:id="rId8" imgW="1206500" imgH="342900" progId="Equation.DSMT4">
                  <p:embed/>
                  <p:pic>
                    <p:nvPicPr>
                      <p:cNvPr id="1076236" name="Object 5">
                        <a:extLst>
                          <a:ext uri="{FF2B5EF4-FFF2-40B4-BE49-F238E27FC236}">
                            <a16:creationId xmlns:a16="http://schemas.microsoft.com/office/drawing/2014/main" id="{15A35136-6ED1-8824-48BB-BF966A036F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9414" y="3420407"/>
                        <a:ext cx="20399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47369847-511F-014F-F297-9C2C5790A1A5}"/>
              </a:ext>
            </a:extLst>
          </p:cNvPr>
          <p:cNvGraphicFramePr>
            <a:graphicFrameLocks noChangeAspect="1"/>
          </p:cNvGraphicFramePr>
          <p:nvPr>
            <p:extLst>
              <p:ext uri="{D42A27DB-BD31-4B8C-83A1-F6EECF244321}">
                <p14:modId xmlns:p14="http://schemas.microsoft.com/office/powerpoint/2010/main" val="676403098"/>
              </p:ext>
            </p:extLst>
          </p:nvPr>
        </p:nvGraphicFramePr>
        <p:xfrm>
          <a:off x="6608764" y="3966507"/>
          <a:ext cx="2736850" cy="838200"/>
        </p:xfrm>
        <a:graphic>
          <a:graphicData uri="http://schemas.openxmlformats.org/presentationml/2006/ole">
            <mc:AlternateContent xmlns:mc="http://schemas.openxmlformats.org/markup-compatibility/2006">
              <mc:Choice xmlns:v="urn:schemas-microsoft-com:vml" Requires="v">
                <p:oleObj name="Equation" r:id="rId10" imgW="1739900" imgH="533400" progId="Equation.DSMT4">
                  <p:embed/>
                </p:oleObj>
              </mc:Choice>
              <mc:Fallback>
                <p:oleObj name="Equation" r:id="rId10" imgW="1739900" imgH="533400" progId="Equation.DSMT4">
                  <p:embed/>
                  <p:pic>
                    <p:nvPicPr>
                      <p:cNvPr id="1076237" name="Object 6">
                        <a:extLst>
                          <a:ext uri="{FF2B5EF4-FFF2-40B4-BE49-F238E27FC236}">
                            <a16:creationId xmlns:a16="http://schemas.microsoft.com/office/drawing/2014/main" id="{B399B575-8062-131B-8284-0DF26088EA0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8764" y="3966507"/>
                        <a:ext cx="27368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2">
            <p14:nvContentPartPr>
              <p14:cNvPr id="12" name="墨迹 11">
                <a:extLst>
                  <a:ext uri="{FF2B5EF4-FFF2-40B4-BE49-F238E27FC236}">
                    <a16:creationId xmlns:a16="http://schemas.microsoft.com/office/drawing/2014/main" id="{5E2E5A65-020C-E5B4-BD2E-F2C00F0D6C0B}"/>
                  </a:ext>
                </a:extLst>
              </p14:cNvPr>
              <p14:cNvContentPartPr/>
              <p14:nvPr/>
            </p14:nvContentPartPr>
            <p14:xfrm>
              <a:off x="1214964" y="2117731"/>
              <a:ext cx="871200" cy="9360"/>
            </p14:xfrm>
          </p:contentPart>
        </mc:Choice>
        <mc:Fallback xmlns="">
          <p:pic>
            <p:nvPicPr>
              <p:cNvPr id="12" name="墨迹 11">
                <a:extLst>
                  <a:ext uri="{FF2B5EF4-FFF2-40B4-BE49-F238E27FC236}">
                    <a16:creationId xmlns:a16="http://schemas.microsoft.com/office/drawing/2014/main" id="{5E2E5A65-020C-E5B4-BD2E-F2C00F0D6C0B}"/>
                  </a:ext>
                </a:extLst>
              </p:cNvPr>
              <p:cNvPicPr/>
              <p:nvPr/>
            </p:nvPicPr>
            <p:blipFill>
              <a:blip r:embed="rId13"/>
              <a:stretch>
                <a:fillRect/>
              </a:stretch>
            </p:blipFill>
            <p:spPr>
              <a:xfrm>
                <a:off x="1205960" y="2108731"/>
                <a:ext cx="888847" cy="27000"/>
              </a:xfrm>
              <a:prstGeom prst="rect">
                <a:avLst/>
              </a:prstGeom>
            </p:spPr>
          </p:pic>
        </mc:Fallback>
      </mc:AlternateContent>
    </p:spTree>
    <p:extLst>
      <p:ext uri="{BB962C8B-B14F-4D97-AF65-F5344CB8AC3E}">
        <p14:creationId xmlns:p14="http://schemas.microsoft.com/office/powerpoint/2010/main" val="375809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heckerboard(across)">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7C1C54D9-0164-1B84-B629-5388E9792460}"/>
              </a:ext>
            </a:extLst>
          </p:cNvPr>
          <p:cNvSpPr txBox="1">
            <a:spLocks noChangeArrowheads="1"/>
          </p:cNvSpPr>
          <p:nvPr/>
        </p:nvSpPr>
        <p:spPr bwMode="auto">
          <a:xfrm>
            <a:off x="179388" y="1219200"/>
            <a:ext cx="5749925" cy="350838"/>
          </a:xfrm>
          <a:prstGeom prst="rect">
            <a:avLst/>
          </a:prstGeom>
          <a:noFill/>
          <a:ln w="9525">
            <a:noFill/>
            <a:miter lim="800000"/>
            <a:headEnd/>
            <a:tailEnd/>
          </a:ln>
          <a:effectLst/>
        </p:spPr>
        <p:txBody>
          <a:bodyPr tIns="0">
            <a:spAutoFit/>
          </a:bodyPr>
          <a:lstStyle/>
          <a:p>
            <a:pPr>
              <a:spcBef>
                <a:spcPct val="50000"/>
              </a:spcBef>
              <a:defRPr/>
            </a:pPr>
            <a:r>
              <a:rPr lang="en-US" altLang="zh-CN" sz="2000" b="1">
                <a:effectLst>
                  <a:outerShdw blurRad="38100" dist="38100" dir="2700000" algn="tl">
                    <a:srgbClr val="C0C0C0"/>
                  </a:outerShdw>
                </a:effectLst>
              </a:rPr>
              <a:t>(2)</a:t>
            </a:r>
            <a:r>
              <a:rPr lang="zh-CN" altLang="en-US" sz="2000" b="1">
                <a:effectLst>
                  <a:outerShdw blurRad="38100" dist="38100" dir="2700000" algn="tl">
                    <a:srgbClr val="C0C0C0"/>
                  </a:outerShdw>
                </a:effectLst>
              </a:rPr>
              <a:t>　再计算常数</a:t>
            </a:r>
            <a:r>
              <a:rPr lang="zh-CN" altLang="en-US" sz="2000" b="1">
                <a:effectLst>
                  <a:outerShdw blurRad="38100" dist="38100" dir="2700000" algn="tl">
                    <a:srgbClr val="C0C0C0"/>
                  </a:outerShdw>
                </a:effectLst>
                <a:sym typeface="Symbol" pitchFamily="18" charset="2"/>
              </a:rPr>
              <a:t>（此时可用信道为 </a:t>
            </a:r>
            <a:r>
              <a:rPr lang="en-US" altLang="zh-CN" sz="2000" b="1">
                <a:effectLst>
                  <a:outerShdw blurRad="38100" dist="38100" dir="2700000" algn="tl">
                    <a:srgbClr val="C0C0C0"/>
                  </a:outerShdw>
                </a:effectLst>
                <a:sym typeface="Symbol" pitchFamily="18" charset="2"/>
              </a:rPr>
              <a:t>6</a:t>
            </a:r>
            <a:r>
              <a:rPr lang="zh-CN" altLang="en-US" sz="2000" b="1">
                <a:effectLst>
                  <a:outerShdw blurRad="38100" dist="38100" dir="2700000" algn="tl">
                    <a:srgbClr val="C0C0C0"/>
                  </a:outerShdw>
                </a:effectLst>
                <a:sym typeface="Symbol" pitchFamily="18" charset="2"/>
              </a:rPr>
              <a:t>个）</a:t>
            </a:r>
            <a:r>
              <a:rPr lang="zh-CN" altLang="en-US" sz="2000" b="1">
                <a:effectLst>
                  <a:outerShdw blurRad="38100" dist="38100" dir="2700000" algn="tl">
                    <a:srgbClr val="C0C0C0"/>
                  </a:outerShdw>
                </a:effectLst>
              </a:rPr>
              <a:t>，得：</a:t>
            </a:r>
          </a:p>
        </p:txBody>
      </p:sp>
      <p:graphicFrame>
        <p:nvGraphicFramePr>
          <p:cNvPr id="5" name="Object 2">
            <a:extLst>
              <a:ext uri="{FF2B5EF4-FFF2-40B4-BE49-F238E27FC236}">
                <a16:creationId xmlns:a16="http://schemas.microsoft.com/office/drawing/2014/main" id="{C5B96296-40E4-A8E4-A910-C93386EE1EAB}"/>
              </a:ext>
            </a:extLst>
          </p:cNvPr>
          <p:cNvGraphicFramePr>
            <a:graphicFrameLocks noChangeAspect="1"/>
          </p:cNvGraphicFramePr>
          <p:nvPr/>
        </p:nvGraphicFramePr>
        <p:xfrm>
          <a:off x="1089025" y="1600200"/>
          <a:ext cx="5407025" cy="768350"/>
        </p:xfrm>
        <a:graphic>
          <a:graphicData uri="http://schemas.openxmlformats.org/presentationml/2006/ole">
            <mc:AlternateContent xmlns:mc="http://schemas.openxmlformats.org/markup-compatibility/2006">
              <mc:Choice xmlns:v="urn:schemas-microsoft-com:vml" Requires="v">
                <p:oleObj name="Equation" r:id="rId2" imgW="3225800" imgH="457200" progId="Equation.DSMT4">
                  <p:embed/>
                </p:oleObj>
              </mc:Choice>
              <mc:Fallback>
                <p:oleObj name="Equation" r:id="rId2" imgW="3225800" imgH="457200" progId="Equation.DSMT4">
                  <p:embed/>
                  <p:pic>
                    <p:nvPicPr>
                      <p:cNvPr id="1077251" name="Object 2">
                        <a:extLst>
                          <a:ext uri="{FF2B5EF4-FFF2-40B4-BE49-F238E27FC236}">
                            <a16:creationId xmlns:a16="http://schemas.microsoft.com/office/drawing/2014/main" id="{033FC03E-F371-3F10-D16E-B9CB42DD9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1600200"/>
                        <a:ext cx="540702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3AD21C89-9941-D579-8056-A9319EDF0702}"/>
              </a:ext>
            </a:extLst>
          </p:cNvPr>
          <p:cNvSpPr txBox="1">
            <a:spLocks noChangeArrowheads="1"/>
          </p:cNvSpPr>
          <p:nvPr/>
        </p:nvSpPr>
        <p:spPr bwMode="auto">
          <a:xfrm>
            <a:off x="838200" y="2514600"/>
            <a:ext cx="7010400" cy="898525"/>
          </a:xfrm>
          <a:prstGeom prst="rect">
            <a:avLst/>
          </a:prstGeom>
          <a:noFill/>
          <a:ln w="9525">
            <a:noFill/>
            <a:miter lim="800000"/>
            <a:headEnd/>
            <a:tailEnd/>
          </a:ln>
          <a:effectLst/>
        </p:spPr>
        <p:txBody>
          <a:bodyPr tIns="0">
            <a:spAutoFit/>
          </a:bodyPr>
          <a:lstStyle/>
          <a:p>
            <a:pPr>
              <a:spcBef>
                <a:spcPct val="50000"/>
              </a:spcBef>
              <a:defRPr/>
            </a:pPr>
            <a:r>
              <a:rPr lang="zh-CN" altLang="en-US" sz="2000" b="1">
                <a:effectLst>
                  <a:outerShdw blurRad="38100" dist="38100" dir="2700000" algn="tl">
                    <a:srgbClr val="C0C0C0"/>
                  </a:outerShdw>
                </a:effectLst>
              </a:rPr>
              <a:t>比较得：</a:t>
            </a:r>
          </a:p>
          <a:p>
            <a:pPr>
              <a:spcBef>
                <a:spcPct val="50000"/>
              </a:spcBef>
              <a:defRPr/>
            </a:pP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6</a:t>
            </a:r>
            <a:r>
              <a:rPr lang="en-US" altLang="zh-CN" sz="2000" b="1">
                <a:effectLst>
                  <a:outerShdw blurRad="38100" dist="38100" dir="2700000" algn="tl">
                    <a:srgbClr val="C0C0C0"/>
                  </a:outerShdw>
                </a:effectLst>
              </a:rPr>
              <a:t> = - 0.083</a:t>
            </a:r>
            <a:r>
              <a:rPr lang="zh-CN" altLang="en-US" sz="2000" b="1">
                <a:effectLst>
                  <a:outerShdw blurRad="38100" dist="38100" dir="2700000" algn="tl">
                    <a:srgbClr val="C0C0C0"/>
                  </a:outerShdw>
                </a:effectLst>
              </a:rPr>
              <a:t>，可见，</a:t>
            </a:r>
            <a:r>
              <a:rPr lang="zh-CN" altLang="en-US" sz="2000" b="1">
                <a:solidFill>
                  <a:srgbClr val="0066CC"/>
                </a:solidFill>
                <a:effectLst>
                  <a:outerShdw blurRad="38100" dist="38100" dir="2700000" algn="tl">
                    <a:srgbClr val="C0C0C0"/>
                  </a:outerShdw>
                </a:effectLst>
              </a:rPr>
              <a:t>第六个信道也应排除</a:t>
            </a:r>
            <a:r>
              <a:rPr lang="zh-CN" altLang="en-US" sz="2000" b="1">
                <a:effectLst>
                  <a:outerShdw blurRad="38100" dist="38100" dir="2700000" algn="tl">
                    <a:srgbClr val="C0C0C0"/>
                  </a:outerShdw>
                </a:effectLst>
              </a:rPr>
              <a:t>，令：</a:t>
            </a: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6</a:t>
            </a:r>
            <a:r>
              <a:rPr lang="en-US" altLang="zh-CN" sz="2000" b="1">
                <a:effectLst>
                  <a:outerShdw blurRad="38100" dist="38100" dir="2700000" algn="tl">
                    <a:srgbClr val="C0C0C0"/>
                  </a:outerShdw>
                </a:effectLst>
              </a:rPr>
              <a:t> =0</a:t>
            </a:r>
          </a:p>
        </p:txBody>
      </p:sp>
      <p:sp>
        <p:nvSpPr>
          <p:cNvPr id="7" name="Text Box 5">
            <a:extLst>
              <a:ext uri="{FF2B5EF4-FFF2-40B4-BE49-F238E27FC236}">
                <a16:creationId xmlns:a16="http://schemas.microsoft.com/office/drawing/2014/main" id="{0A13610F-D5D3-4FFC-E035-305CECFFA008}"/>
              </a:ext>
            </a:extLst>
          </p:cNvPr>
          <p:cNvSpPr txBox="1">
            <a:spLocks noChangeArrowheads="1"/>
          </p:cNvSpPr>
          <p:nvPr/>
        </p:nvSpPr>
        <p:spPr bwMode="auto">
          <a:xfrm>
            <a:off x="179388" y="3581400"/>
            <a:ext cx="6178550" cy="350838"/>
          </a:xfrm>
          <a:prstGeom prst="rect">
            <a:avLst/>
          </a:prstGeom>
          <a:noFill/>
          <a:ln w="9525">
            <a:noFill/>
            <a:miter lim="800000"/>
            <a:headEnd/>
            <a:tailEnd/>
          </a:ln>
          <a:effectLst/>
        </p:spPr>
        <p:txBody>
          <a:bodyPr tIns="0">
            <a:spAutoFit/>
          </a:bodyPr>
          <a:lstStyle/>
          <a:p>
            <a:pPr>
              <a:spcBef>
                <a:spcPct val="50000"/>
              </a:spcBef>
              <a:defRPr/>
            </a:pPr>
            <a:r>
              <a:rPr lang="en-US" altLang="zh-CN" sz="2000" b="1">
                <a:effectLst>
                  <a:outerShdw blurRad="38100" dist="38100" dir="2700000" algn="tl">
                    <a:srgbClr val="C0C0C0"/>
                  </a:outerShdw>
                </a:effectLst>
              </a:rPr>
              <a:t>(3)</a:t>
            </a:r>
            <a:r>
              <a:rPr lang="zh-CN" altLang="en-US" sz="2000" b="1">
                <a:effectLst>
                  <a:outerShdw blurRad="38100" dist="38100" dir="2700000" algn="tl">
                    <a:srgbClr val="C0C0C0"/>
                  </a:outerShdw>
                </a:effectLst>
              </a:rPr>
              <a:t>　再计算常数</a:t>
            </a:r>
            <a:r>
              <a:rPr lang="zh-CN" altLang="en-US" sz="2000" b="1">
                <a:effectLst>
                  <a:outerShdw blurRad="38100" dist="38100" dir="2700000" algn="tl">
                    <a:srgbClr val="C0C0C0"/>
                  </a:outerShdw>
                </a:effectLst>
                <a:sym typeface="Symbol" pitchFamily="18" charset="2"/>
              </a:rPr>
              <a:t>（此时可用信道为 ５个）</a:t>
            </a:r>
            <a:r>
              <a:rPr lang="zh-CN" altLang="en-US" sz="2000" b="1">
                <a:effectLst>
                  <a:outerShdw blurRad="38100" dist="38100" dir="2700000" algn="tl">
                    <a:srgbClr val="C0C0C0"/>
                  </a:outerShdw>
                </a:effectLst>
              </a:rPr>
              <a:t>，得：</a:t>
            </a:r>
          </a:p>
        </p:txBody>
      </p:sp>
      <p:graphicFrame>
        <p:nvGraphicFramePr>
          <p:cNvPr id="8" name="Object 3">
            <a:extLst>
              <a:ext uri="{FF2B5EF4-FFF2-40B4-BE49-F238E27FC236}">
                <a16:creationId xmlns:a16="http://schemas.microsoft.com/office/drawing/2014/main" id="{B9DD6070-50EC-77BF-1AE5-B7117C5238F1}"/>
              </a:ext>
            </a:extLst>
          </p:cNvPr>
          <p:cNvGraphicFramePr>
            <a:graphicFrameLocks noChangeAspect="1"/>
          </p:cNvGraphicFramePr>
          <p:nvPr/>
        </p:nvGraphicFramePr>
        <p:xfrm>
          <a:off x="1312863" y="3962400"/>
          <a:ext cx="5111750" cy="768350"/>
        </p:xfrm>
        <a:graphic>
          <a:graphicData uri="http://schemas.openxmlformats.org/presentationml/2006/ole">
            <mc:AlternateContent xmlns:mc="http://schemas.openxmlformats.org/markup-compatibility/2006">
              <mc:Choice xmlns:v="urn:schemas-microsoft-com:vml" Requires="v">
                <p:oleObj name="Equation" r:id="rId4" imgW="3048000" imgH="457200" progId="Equation.DSMT4">
                  <p:embed/>
                </p:oleObj>
              </mc:Choice>
              <mc:Fallback>
                <p:oleObj name="Equation" r:id="rId4" imgW="3048000" imgH="457200" progId="Equation.DSMT4">
                  <p:embed/>
                  <p:pic>
                    <p:nvPicPr>
                      <p:cNvPr id="1077254" name="Object 3">
                        <a:extLst>
                          <a:ext uri="{FF2B5EF4-FFF2-40B4-BE49-F238E27FC236}">
                            <a16:creationId xmlns:a16="http://schemas.microsoft.com/office/drawing/2014/main" id="{B0E5D465-BBEF-8000-30DF-40357E954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3962400"/>
                        <a:ext cx="511175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a:extLst>
              <a:ext uri="{FF2B5EF4-FFF2-40B4-BE49-F238E27FC236}">
                <a16:creationId xmlns:a16="http://schemas.microsoft.com/office/drawing/2014/main" id="{8E68D180-E2AF-1D90-8765-FB71E1329B0E}"/>
              </a:ext>
            </a:extLst>
          </p:cNvPr>
          <p:cNvSpPr txBox="1">
            <a:spLocks noChangeArrowheads="1"/>
          </p:cNvSpPr>
          <p:nvPr/>
        </p:nvSpPr>
        <p:spPr bwMode="auto">
          <a:xfrm>
            <a:off x="179388" y="4800600"/>
            <a:ext cx="6264275" cy="411163"/>
          </a:xfrm>
          <a:prstGeom prst="rect">
            <a:avLst/>
          </a:prstGeom>
          <a:noFill/>
          <a:ln w="9525">
            <a:noFill/>
            <a:miter lim="800000"/>
            <a:headEnd/>
            <a:tailEnd/>
          </a:ln>
          <a:effectLst/>
        </p:spPr>
        <p:txBody>
          <a:bodyPr tIns="0">
            <a:spAutoFit/>
          </a:bodyPr>
          <a:lstStyle/>
          <a:p>
            <a:pPr>
              <a:spcBef>
                <a:spcPct val="50000"/>
              </a:spcBef>
              <a:defRPr/>
            </a:pPr>
            <a:r>
              <a:rPr lang="en-US" altLang="zh-CN" sz="2000" b="1">
                <a:effectLst>
                  <a:outerShdw blurRad="38100" dist="38100" dir="2700000" algn="tl">
                    <a:srgbClr val="C0C0C0"/>
                  </a:outerShdw>
                </a:effectLst>
              </a:rPr>
              <a:t>(4)    </a:t>
            </a:r>
            <a:r>
              <a:rPr lang="zh-CN" altLang="en-US" sz="2000" b="1">
                <a:effectLst>
                  <a:outerShdw blurRad="38100" dist="38100" dir="2700000" algn="tl">
                    <a:srgbClr val="C0C0C0"/>
                  </a:outerShdw>
                </a:effectLst>
              </a:rPr>
              <a:t>可见，</a:t>
            </a:r>
            <a:r>
              <a:rPr lang="zh-CN" altLang="en-US" sz="2000" b="1">
                <a:solidFill>
                  <a:srgbClr val="0066CC"/>
                </a:solidFill>
                <a:effectLst>
                  <a:outerShdw blurRad="38100" dist="38100" dir="2700000" algn="tl">
                    <a:srgbClr val="C0C0C0"/>
                  </a:outerShdw>
                </a:effectLst>
              </a:rPr>
              <a:t>第五个信道也应排除</a:t>
            </a:r>
            <a:r>
              <a:rPr lang="zh-CN" altLang="en-US" sz="2000" b="1">
                <a:effectLst>
                  <a:outerShdw blurRad="38100" dist="38100" dir="2700000" algn="tl">
                    <a:srgbClr val="C0C0C0"/>
                  </a:outerShdw>
                </a:effectLst>
              </a:rPr>
              <a:t>，令：</a:t>
            </a: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5</a:t>
            </a:r>
            <a:r>
              <a:rPr lang="en-US" altLang="zh-CN" sz="2000" b="1">
                <a:effectLst>
                  <a:outerShdw blurRad="38100" dist="38100" dir="2700000" algn="tl">
                    <a:srgbClr val="C0C0C0"/>
                  </a:outerShdw>
                </a:effectLst>
              </a:rPr>
              <a:t> =0</a:t>
            </a:r>
          </a:p>
        </p:txBody>
      </p:sp>
      <p:graphicFrame>
        <p:nvGraphicFramePr>
          <p:cNvPr id="10" name="Object 4">
            <a:extLst>
              <a:ext uri="{FF2B5EF4-FFF2-40B4-BE49-F238E27FC236}">
                <a16:creationId xmlns:a16="http://schemas.microsoft.com/office/drawing/2014/main" id="{9C545ED4-5619-5058-0D7D-64E76D863FE0}"/>
              </a:ext>
            </a:extLst>
          </p:cNvPr>
          <p:cNvGraphicFramePr>
            <a:graphicFrameLocks noChangeAspect="1"/>
          </p:cNvGraphicFramePr>
          <p:nvPr/>
        </p:nvGraphicFramePr>
        <p:xfrm>
          <a:off x="1239838" y="5257800"/>
          <a:ext cx="5153025" cy="768350"/>
        </p:xfrm>
        <a:graphic>
          <a:graphicData uri="http://schemas.openxmlformats.org/presentationml/2006/ole">
            <mc:AlternateContent xmlns:mc="http://schemas.openxmlformats.org/markup-compatibility/2006">
              <mc:Choice xmlns:v="urn:schemas-microsoft-com:vml" Requires="v">
                <p:oleObj name="Equation" r:id="rId6" imgW="3073400" imgH="457200" progId="Equation.DSMT4">
                  <p:embed/>
                </p:oleObj>
              </mc:Choice>
              <mc:Fallback>
                <p:oleObj name="Equation" r:id="rId6" imgW="3073400" imgH="457200" progId="Equation.DSMT4">
                  <p:embed/>
                  <p:pic>
                    <p:nvPicPr>
                      <p:cNvPr id="1077256" name="Object 4">
                        <a:extLst>
                          <a:ext uri="{FF2B5EF4-FFF2-40B4-BE49-F238E27FC236}">
                            <a16:creationId xmlns:a16="http://schemas.microsoft.com/office/drawing/2014/main" id="{BB3350A8-3699-6C5F-5D31-EE3BE52DBE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838" y="5257800"/>
                        <a:ext cx="515302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2260B024-14F1-7AAC-97A5-0690CCA51682}"/>
              </a:ext>
            </a:extLst>
          </p:cNvPr>
          <p:cNvSpPr txBox="1">
            <a:spLocks noChangeArrowheads="1"/>
          </p:cNvSpPr>
          <p:nvPr/>
        </p:nvSpPr>
        <p:spPr bwMode="auto">
          <a:xfrm>
            <a:off x="179387" y="6172200"/>
            <a:ext cx="8000999" cy="415498"/>
          </a:xfrm>
          <a:prstGeom prst="rect">
            <a:avLst/>
          </a:prstGeom>
          <a:noFill/>
          <a:ln w="9525">
            <a:noFill/>
            <a:miter lim="800000"/>
            <a:headEnd/>
            <a:tailEnd/>
          </a:ln>
          <a:effectLst/>
        </p:spPr>
        <p:txBody>
          <a:bodyPr wrap="square" tIns="0">
            <a:spAutoFit/>
          </a:bodyPr>
          <a:lstStyle/>
          <a:p>
            <a:pPr>
              <a:spcBef>
                <a:spcPct val="50000"/>
              </a:spcBef>
              <a:defRPr/>
            </a:pPr>
            <a:r>
              <a:rPr lang="en-US" altLang="zh-CN" sz="2000" b="1" dirty="0">
                <a:solidFill>
                  <a:schemeClr val="hlink"/>
                </a:solidFill>
                <a:effectLst>
                  <a:outerShdw blurRad="38100" dist="38100" dir="2700000" algn="tl">
                    <a:srgbClr val="C0C0C0"/>
                  </a:outerShdw>
                </a:effectLst>
              </a:rPr>
              <a:t>(5) </a:t>
            </a:r>
            <a:r>
              <a:rPr lang="zh-CN" altLang="en-US" sz="2000" b="1" dirty="0">
                <a:solidFill>
                  <a:schemeClr val="hlink"/>
                </a:solidFill>
                <a:effectLst>
                  <a:outerShdw blurRad="38100" dist="38100" dir="2700000" algn="tl">
                    <a:srgbClr val="C0C0C0"/>
                  </a:outerShdw>
                </a:effectLst>
              </a:rPr>
              <a:t>所以，功率分配为</a:t>
            </a:r>
            <a:r>
              <a:rPr lang="zh-CN" altLang="en-US" sz="20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P</a:t>
            </a:r>
            <a:r>
              <a:rPr lang="en-US" altLang="zh-CN" sz="2400" b="1" baseline="-25000" dirty="0">
                <a:effectLst>
                  <a:outerShdw blurRad="38100" dist="38100" dir="2700000" algn="tl">
                    <a:srgbClr val="C0C0C0"/>
                  </a:outerShdw>
                </a:effectLst>
              </a:rPr>
              <a:t>1</a:t>
            </a:r>
            <a:r>
              <a:rPr lang="en-US" altLang="zh-CN" sz="2000" b="1" dirty="0">
                <a:effectLst>
                  <a:outerShdw blurRad="38100" dist="38100" dir="2700000" algn="tl">
                    <a:srgbClr val="C0C0C0"/>
                  </a:outerShdw>
                </a:effectLst>
              </a:rPr>
              <a:t> =0.4</a:t>
            </a:r>
            <a:r>
              <a:rPr lang="zh-CN" altLang="en-US" sz="20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P</a:t>
            </a:r>
            <a:r>
              <a:rPr lang="en-US" altLang="zh-CN" sz="2400" b="1" baseline="-25000" dirty="0">
                <a:effectLst>
                  <a:outerShdw blurRad="38100" dist="38100" dir="2700000" algn="tl">
                    <a:srgbClr val="C0C0C0"/>
                  </a:outerShdw>
                </a:effectLst>
              </a:rPr>
              <a:t>2</a:t>
            </a:r>
            <a:r>
              <a:rPr lang="en-US" altLang="zh-CN" sz="2000" b="1" dirty="0">
                <a:effectLst>
                  <a:outerShdw blurRad="38100" dist="38100" dir="2700000" algn="tl">
                    <a:srgbClr val="C0C0C0"/>
                  </a:outerShdw>
                </a:effectLst>
              </a:rPr>
              <a:t> =0.3 </a:t>
            </a:r>
            <a:r>
              <a:rPr lang="zh-CN" altLang="en-US" sz="20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P</a:t>
            </a:r>
            <a:r>
              <a:rPr lang="en-US" altLang="zh-CN" sz="2400" b="1" baseline="-25000" dirty="0">
                <a:effectLst>
                  <a:outerShdw blurRad="38100" dist="38100" dir="2700000" algn="tl">
                    <a:srgbClr val="C0C0C0"/>
                  </a:outerShdw>
                </a:effectLst>
              </a:rPr>
              <a:t>3</a:t>
            </a:r>
            <a:r>
              <a:rPr lang="en-US" altLang="zh-CN" sz="2000" b="1" dirty="0">
                <a:effectLst>
                  <a:outerShdw blurRad="38100" dist="38100" dir="2700000" algn="tl">
                    <a:srgbClr val="C0C0C0"/>
                  </a:outerShdw>
                </a:effectLst>
              </a:rPr>
              <a:t> =0.2 </a:t>
            </a:r>
            <a:r>
              <a:rPr lang="zh-CN" altLang="en-US" sz="20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P</a:t>
            </a:r>
            <a:r>
              <a:rPr lang="en-US" altLang="zh-CN" sz="2400" b="1" baseline="-25000" dirty="0">
                <a:effectLst>
                  <a:outerShdw blurRad="38100" dist="38100" dir="2700000" algn="tl">
                    <a:srgbClr val="C0C0C0"/>
                  </a:outerShdw>
                </a:effectLst>
              </a:rPr>
              <a:t>4</a:t>
            </a:r>
            <a:r>
              <a:rPr lang="en-US" altLang="zh-CN" sz="2000" b="1" dirty="0">
                <a:effectLst>
                  <a:outerShdw blurRad="38100" dist="38100" dir="2700000" algn="tl">
                    <a:srgbClr val="C0C0C0"/>
                  </a:outerShdw>
                </a:effectLst>
              </a:rPr>
              <a:t> =0.1</a:t>
            </a:r>
          </a:p>
        </p:txBody>
      </p:sp>
      <p:sp>
        <p:nvSpPr>
          <p:cNvPr id="12" name="Text Box 10">
            <a:extLst>
              <a:ext uri="{FF2B5EF4-FFF2-40B4-BE49-F238E27FC236}">
                <a16:creationId xmlns:a16="http://schemas.microsoft.com/office/drawing/2014/main" id="{DD9DA2ED-70A7-8B8C-347D-A93ADC75102A}"/>
              </a:ext>
            </a:extLst>
          </p:cNvPr>
          <p:cNvSpPr txBox="1">
            <a:spLocks noChangeArrowheads="1"/>
          </p:cNvSpPr>
          <p:nvPr/>
        </p:nvSpPr>
        <p:spPr bwMode="auto">
          <a:xfrm>
            <a:off x="609600" y="107950"/>
            <a:ext cx="8001000" cy="958850"/>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n1</a:t>
            </a:r>
            <a:r>
              <a:rPr lang="en-US" altLang="zh-CN" sz="2000" b="1">
                <a:effectLst>
                  <a:outerShdw blurRad="38100" dist="38100" dir="2700000" algn="tl">
                    <a:srgbClr val="C0C0C0"/>
                  </a:outerShdw>
                </a:effectLst>
              </a:rPr>
              <a:t> =0.1</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n2</a:t>
            </a:r>
            <a:r>
              <a:rPr lang="en-US" altLang="zh-CN" sz="2000" b="1">
                <a:effectLst>
                  <a:outerShdw blurRad="38100" dist="38100" dir="2700000" algn="tl">
                    <a:srgbClr val="C0C0C0"/>
                  </a:outerShdw>
                </a:effectLst>
              </a:rPr>
              <a:t> =0.2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n3</a:t>
            </a:r>
            <a:r>
              <a:rPr lang="en-US" altLang="zh-CN" sz="2000" b="1">
                <a:effectLst>
                  <a:outerShdw blurRad="38100" dist="38100" dir="2700000" algn="tl">
                    <a:srgbClr val="C0C0C0"/>
                  </a:outerShdw>
                </a:effectLst>
              </a:rPr>
              <a:t> =0.3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n4</a:t>
            </a:r>
            <a:r>
              <a:rPr lang="en-US" altLang="zh-CN" sz="2000" b="1">
                <a:effectLst>
                  <a:outerShdw blurRad="38100" dist="38100" dir="2700000" algn="tl">
                    <a:srgbClr val="C0C0C0"/>
                  </a:outerShdw>
                </a:effectLst>
              </a:rPr>
              <a:t> =0.4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n5</a:t>
            </a:r>
            <a:r>
              <a:rPr lang="en-US" altLang="zh-CN" sz="2000" b="1">
                <a:effectLst>
                  <a:outerShdw blurRad="38100" dist="38100" dir="2700000" algn="tl">
                    <a:srgbClr val="C0C0C0"/>
                  </a:outerShdw>
                </a:effectLst>
              </a:rPr>
              <a:t> =0.5 </a:t>
            </a:r>
            <a:r>
              <a:rPr lang="zh-CN" altLang="en-US" sz="2000" b="1">
                <a:effectLst>
                  <a:outerShdw blurRad="38100" dist="38100" dir="2700000" algn="tl">
                    <a:srgbClr val="C0C0C0"/>
                  </a:outerShdw>
                </a:effectLst>
              </a:rPr>
              <a:t>，</a:t>
            </a:r>
          </a:p>
          <a:p>
            <a:pPr>
              <a:spcBef>
                <a:spcPct val="50000"/>
              </a:spcBef>
              <a:defRPr/>
            </a:pP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n6</a:t>
            </a:r>
            <a:r>
              <a:rPr lang="en-US" altLang="zh-CN" sz="2000" b="1">
                <a:effectLst>
                  <a:outerShdw blurRad="38100" dist="38100" dir="2700000" algn="tl">
                    <a:srgbClr val="C0C0C0"/>
                  </a:outerShdw>
                </a:effectLst>
              </a:rPr>
              <a:t> =0.6</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n7</a:t>
            </a:r>
            <a:r>
              <a:rPr lang="en-US" altLang="zh-CN" sz="2000" b="1">
                <a:effectLst>
                  <a:outerShdw blurRad="38100" dist="38100" dir="2700000" algn="tl">
                    <a:srgbClr val="C0C0C0"/>
                  </a:outerShdw>
                </a:effectLst>
              </a:rPr>
              <a:t> =0.7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n8</a:t>
            </a:r>
            <a:r>
              <a:rPr lang="en-US" altLang="zh-CN" sz="2000" b="1">
                <a:effectLst>
                  <a:outerShdw blurRad="38100" dist="38100" dir="2700000" algn="tl">
                    <a:srgbClr val="C0C0C0"/>
                  </a:outerShdw>
                </a:effectLst>
              </a:rPr>
              <a:t> =0.8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n9</a:t>
            </a:r>
            <a:r>
              <a:rPr lang="en-US" altLang="zh-CN" sz="2000" b="1">
                <a:effectLst>
                  <a:outerShdw blurRad="38100" dist="38100" dir="2700000" algn="tl">
                    <a:srgbClr val="C0C0C0"/>
                  </a:outerShdw>
                </a:effectLst>
              </a:rPr>
              <a:t> =0.9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n10</a:t>
            </a:r>
            <a:r>
              <a:rPr lang="en-US" altLang="zh-CN" sz="2000" b="1">
                <a:effectLst>
                  <a:outerShdw blurRad="38100" dist="38100" dir="2700000" algn="tl">
                    <a:srgbClr val="C0C0C0"/>
                  </a:outerShdw>
                </a:effectLst>
              </a:rPr>
              <a:t> =1.0 </a:t>
            </a:r>
            <a:r>
              <a:rPr lang="zh-CN" altLang="en-US" sz="2000" b="1">
                <a:effectLst>
                  <a:outerShdw blurRad="38100" dist="38100" dir="2700000" algn="tl">
                    <a:srgbClr val="C0C0C0"/>
                  </a:outerShdw>
                </a:effectLst>
              </a:rPr>
              <a:t>（单位为</a:t>
            </a:r>
            <a:r>
              <a:rPr lang="en-US" altLang="zh-CN" sz="2000" b="1">
                <a:effectLst>
                  <a:outerShdw blurRad="38100" dist="38100" dir="2700000" algn="tl">
                    <a:srgbClr val="C0C0C0"/>
                  </a:outerShdw>
                </a:effectLst>
              </a:rPr>
              <a:t>W</a:t>
            </a:r>
            <a:r>
              <a:rPr lang="zh-CN" altLang="en-US" sz="2000" b="1">
                <a:effectLst>
                  <a:outerShdw blurRad="38100" dist="38100" dir="2700000" algn="tl">
                    <a:srgbClr val="C0C0C0"/>
                  </a:outerShdw>
                </a:effectLst>
              </a:rPr>
              <a:t>）</a:t>
            </a:r>
          </a:p>
        </p:txBody>
      </p:sp>
    </p:spTree>
    <p:extLst>
      <p:ext uri="{BB962C8B-B14F-4D97-AF65-F5344CB8AC3E}">
        <p14:creationId xmlns:p14="http://schemas.microsoft.com/office/powerpoint/2010/main" val="10484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Bottom)">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heckerboard(across)">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A78650A-767D-F7FC-5D08-FA55CF89CCBB}"/>
              </a:ext>
            </a:extLst>
          </p:cNvPr>
          <p:cNvSpPr txBox="1">
            <a:spLocks noChangeArrowheads="1"/>
          </p:cNvSpPr>
          <p:nvPr/>
        </p:nvSpPr>
        <p:spPr bwMode="auto">
          <a:xfrm>
            <a:off x="468313" y="3657600"/>
            <a:ext cx="8280400" cy="2054225"/>
          </a:xfrm>
          <a:prstGeom prst="rect">
            <a:avLst/>
          </a:prstGeom>
          <a:noFill/>
          <a:ln w="9525">
            <a:noFill/>
            <a:miter lim="800000"/>
            <a:headEnd/>
            <a:tailEnd/>
          </a:ln>
          <a:effectLst/>
        </p:spPr>
        <p:txBody>
          <a:bodyPr tIns="0">
            <a:spAutoFit/>
          </a:bodyPr>
          <a:lstStyle/>
          <a:p>
            <a:pPr>
              <a:spcBef>
                <a:spcPct val="50000"/>
              </a:spcBef>
              <a:defRPr/>
            </a:pPr>
            <a:r>
              <a:rPr lang="en-US" altLang="zh-CN" sz="2000" b="1">
                <a:effectLst>
                  <a:outerShdw blurRad="38100" dist="38100" dir="2700000" algn="tl">
                    <a:srgbClr val="C0C0C0"/>
                  </a:outerShdw>
                </a:effectLst>
              </a:rPr>
              <a:t>        </a:t>
            </a:r>
            <a:r>
              <a:rPr lang="zh-CN" altLang="en-US" sz="2400" b="1">
                <a:effectLst>
                  <a:outerShdw blurRad="38100" dist="38100" dir="2700000" algn="tl">
                    <a:srgbClr val="C0C0C0"/>
                  </a:outerShdw>
                </a:effectLst>
              </a:rPr>
              <a:t>本例结果表明，</a:t>
            </a:r>
            <a:r>
              <a:rPr lang="zh-CN" altLang="en-US" sz="2400" b="1">
                <a:solidFill>
                  <a:srgbClr val="FF0000"/>
                </a:solidFill>
                <a:effectLst>
                  <a:outerShdw blurRad="38100" dist="38100" dir="2700000" algn="tl">
                    <a:srgbClr val="C0C0C0"/>
                  </a:outerShdw>
                </a:effectLst>
              </a:rPr>
              <a:t>噪声分量平均功率小的信道分配得到的相应信号分量的平均功率要大一些，</a:t>
            </a:r>
            <a:r>
              <a:rPr lang="zh-CN" altLang="en-US" sz="2400" b="1">
                <a:effectLst>
                  <a:outerShdw blurRad="38100" dist="38100" dir="2700000" algn="tl">
                    <a:srgbClr val="C0C0C0"/>
                  </a:outerShdw>
                </a:effectLst>
              </a:rPr>
              <a:t>那些噪声太大的信道就不去用它，可使总的信道容量最大。</a:t>
            </a:r>
          </a:p>
          <a:p>
            <a:pPr>
              <a:spcBef>
                <a:spcPct val="50000"/>
              </a:spcBef>
              <a:defRPr/>
            </a:pPr>
            <a:r>
              <a:rPr lang="zh-CN" altLang="en-US" sz="2400" b="1">
                <a:effectLst>
                  <a:outerShdw blurRad="38100" dist="38100" dir="2700000" algn="tl">
                    <a:srgbClr val="C0C0C0"/>
                  </a:outerShdw>
                </a:effectLst>
              </a:rPr>
              <a:t> </a:t>
            </a:r>
            <a:r>
              <a:rPr lang="zh-CN" altLang="en-US" sz="2400" b="1">
                <a:solidFill>
                  <a:srgbClr val="FF3300"/>
                </a:solidFill>
                <a:effectLst>
                  <a:outerShdw blurRad="38100" dist="38100" dir="2700000" algn="tl">
                    <a:srgbClr val="C0C0C0"/>
                  </a:outerShdw>
                </a:effectLst>
                <a:sym typeface="Wingdings 3" pitchFamily="18" charset="2"/>
              </a:rPr>
              <a:t></a:t>
            </a:r>
            <a:r>
              <a:rPr lang="zh-CN" altLang="en-US" sz="2400" b="1">
                <a:solidFill>
                  <a:srgbClr val="FF3300"/>
                </a:solidFill>
                <a:effectLst>
                  <a:outerShdw blurRad="38100" dist="38100" dir="2700000" algn="tl">
                    <a:srgbClr val="C0C0C0"/>
                  </a:outerShdw>
                </a:effectLst>
              </a:rPr>
              <a:t> </a:t>
            </a:r>
            <a:r>
              <a:rPr lang="zh-CN" altLang="en-US" sz="2400" b="1">
                <a:solidFill>
                  <a:srgbClr val="FF3300"/>
                </a:solidFill>
                <a:effectLst>
                  <a:outerShdw blurRad="38100" dist="38100" dir="2700000" algn="tl">
                    <a:srgbClr val="C0C0C0"/>
                  </a:outerShdw>
                </a:effectLst>
                <a:sym typeface="Wingdings 3" pitchFamily="18" charset="2"/>
              </a:rPr>
              <a:t></a:t>
            </a:r>
            <a:r>
              <a:rPr lang="zh-CN" altLang="en-US" sz="2400" b="1">
                <a:effectLst>
                  <a:outerShdw blurRad="38100" dist="38100" dir="2700000" algn="tl">
                    <a:srgbClr val="C0C0C0"/>
                  </a:outerShdw>
                </a:effectLst>
                <a:sym typeface="Wingdings 3" pitchFamily="18" charset="2"/>
              </a:rPr>
              <a:t> </a:t>
            </a:r>
            <a:r>
              <a:rPr lang="zh-CN" altLang="en-US" sz="2400" b="1">
                <a:effectLst>
                  <a:outerShdw blurRad="38100" dist="38100" dir="2700000" algn="tl">
                    <a:srgbClr val="C0C0C0"/>
                  </a:outerShdw>
                </a:effectLst>
              </a:rPr>
              <a:t>若提高信号的总平均功率，可使有些信道相应的输入信号也分配到一些能量。</a:t>
            </a:r>
          </a:p>
        </p:txBody>
      </p:sp>
      <p:sp>
        <p:nvSpPr>
          <p:cNvPr id="5" name="Text Box 3">
            <a:extLst>
              <a:ext uri="{FF2B5EF4-FFF2-40B4-BE49-F238E27FC236}">
                <a16:creationId xmlns:a16="http://schemas.microsoft.com/office/drawing/2014/main" id="{17A9F788-2424-C357-B1CB-4E7E3C77D1BB}"/>
              </a:ext>
            </a:extLst>
          </p:cNvPr>
          <p:cNvSpPr txBox="1">
            <a:spLocks noChangeArrowheads="1"/>
          </p:cNvSpPr>
          <p:nvPr/>
        </p:nvSpPr>
        <p:spPr bwMode="auto">
          <a:xfrm>
            <a:off x="611188" y="333375"/>
            <a:ext cx="7467600" cy="411163"/>
          </a:xfrm>
          <a:prstGeom prst="rect">
            <a:avLst/>
          </a:prstGeom>
          <a:noFill/>
          <a:ln w="9525">
            <a:noFill/>
            <a:miter lim="800000"/>
            <a:headEnd/>
            <a:tailEnd/>
          </a:ln>
          <a:effectLst/>
        </p:spPr>
        <p:txBody>
          <a:bodyPr tIns="0">
            <a:spAutoFit/>
          </a:bodyPr>
          <a:lstStyle/>
          <a:p>
            <a:pPr>
              <a:spcBef>
                <a:spcPct val="50000"/>
              </a:spcBef>
              <a:defRPr/>
            </a:pPr>
            <a:r>
              <a:rPr lang="zh-CN" altLang="en-US" sz="2400" b="1">
                <a:solidFill>
                  <a:schemeClr val="hlink"/>
                </a:solidFill>
                <a:effectLst>
                  <a:outerShdw blurRad="38100" dist="38100" dir="2700000" algn="tl">
                    <a:srgbClr val="C0C0C0"/>
                  </a:outerShdw>
                </a:effectLst>
              </a:rPr>
              <a:t>功率分配为</a:t>
            </a: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1</a:t>
            </a:r>
            <a:r>
              <a:rPr lang="en-US" altLang="zh-CN" sz="2400" b="1">
                <a:effectLst>
                  <a:outerShdw blurRad="38100" dist="38100" dir="2700000" algn="tl">
                    <a:srgbClr val="C0C0C0"/>
                  </a:outerShdw>
                </a:effectLst>
              </a:rPr>
              <a:t> =0.4</a:t>
            </a: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2</a:t>
            </a:r>
            <a:r>
              <a:rPr lang="en-US" altLang="zh-CN" sz="2400" b="1">
                <a:effectLst>
                  <a:outerShdw blurRad="38100" dist="38100" dir="2700000" algn="tl">
                    <a:srgbClr val="C0C0C0"/>
                  </a:outerShdw>
                </a:effectLst>
              </a:rPr>
              <a:t> =0.3 </a:t>
            </a: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3</a:t>
            </a:r>
            <a:r>
              <a:rPr lang="en-US" altLang="zh-CN" sz="2400" b="1">
                <a:effectLst>
                  <a:outerShdw blurRad="38100" dist="38100" dir="2700000" algn="tl">
                    <a:srgbClr val="C0C0C0"/>
                  </a:outerShdw>
                </a:effectLst>
              </a:rPr>
              <a:t> =0.2 </a:t>
            </a:r>
            <a:r>
              <a:rPr lang="zh-CN" altLang="en-US" sz="24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4</a:t>
            </a:r>
            <a:r>
              <a:rPr lang="en-US" altLang="zh-CN" sz="2400" b="1">
                <a:effectLst>
                  <a:outerShdw blurRad="38100" dist="38100" dir="2700000" algn="tl">
                    <a:srgbClr val="C0C0C0"/>
                  </a:outerShdw>
                </a:effectLst>
              </a:rPr>
              <a:t> =0.1</a:t>
            </a:r>
          </a:p>
        </p:txBody>
      </p:sp>
      <p:grpSp>
        <p:nvGrpSpPr>
          <p:cNvPr id="6" name="Group 4">
            <a:extLst>
              <a:ext uri="{FF2B5EF4-FFF2-40B4-BE49-F238E27FC236}">
                <a16:creationId xmlns:a16="http://schemas.microsoft.com/office/drawing/2014/main" id="{750F7558-704A-61F8-DB24-3736E12A07DE}"/>
              </a:ext>
            </a:extLst>
          </p:cNvPr>
          <p:cNvGrpSpPr>
            <a:grpSpLocks/>
          </p:cNvGrpSpPr>
          <p:nvPr/>
        </p:nvGrpSpPr>
        <p:grpSpPr bwMode="auto">
          <a:xfrm>
            <a:off x="762000" y="990600"/>
            <a:ext cx="7620000" cy="2284413"/>
            <a:chOff x="480" y="624"/>
            <a:chExt cx="4800" cy="1439"/>
          </a:xfrm>
        </p:grpSpPr>
        <p:sp>
          <p:nvSpPr>
            <p:cNvPr id="7" name="Text Box 5">
              <a:extLst>
                <a:ext uri="{FF2B5EF4-FFF2-40B4-BE49-F238E27FC236}">
                  <a16:creationId xmlns:a16="http://schemas.microsoft.com/office/drawing/2014/main" id="{C011DB26-C2F7-4523-AF53-EB92D8593E70}"/>
                </a:ext>
              </a:extLst>
            </p:cNvPr>
            <p:cNvSpPr txBox="1">
              <a:spLocks noChangeArrowheads="1"/>
            </p:cNvSpPr>
            <p:nvPr/>
          </p:nvSpPr>
          <p:spPr bwMode="auto">
            <a:xfrm>
              <a:off x="3648" y="1728"/>
              <a:ext cx="1632" cy="221"/>
            </a:xfrm>
            <a:prstGeom prst="rect">
              <a:avLst/>
            </a:prstGeom>
            <a:noFill/>
            <a:ln w="9525">
              <a:noFill/>
              <a:miter lim="800000"/>
              <a:headEnd/>
              <a:tailEnd/>
            </a:ln>
            <a:effectLst/>
          </p:spPr>
          <p:txBody>
            <a:bodyPr tIns="0">
              <a:spAutoFit/>
            </a:bodyPr>
            <a:lstStyle/>
            <a:p>
              <a:pPr>
                <a:spcBef>
                  <a:spcPct val="50000"/>
                </a:spcBef>
                <a:defRPr/>
              </a:pP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比特／</a:t>
              </a:r>
              <a:r>
                <a:rPr lang="en-US" altLang="zh-CN" sz="2000" b="1">
                  <a:effectLst>
                    <a:outerShdw blurRad="38100" dist="38100" dir="2700000" algn="tl">
                      <a:srgbClr val="C0C0C0"/>
                    </a:outerShdw>
                  </a:effectLst>
                </a:rPr>
                <a:t>10</a:t>
              </a:r>
              <a:r>
                <a:rPr lang="zh-CN" altLang="en-US" sz="2000" b="1">
                  <a:effectLst>
                    <a:outerShdw blurRad="38100" dist="38100" dir="2700000" algn="tl">
                      <a:srgbClr val="C0C0C0"/>
                    </a:outerShdw>
                  </a:effectLst>
                </a:rPr>
                <a:t>个自由度</a:t>
              </a:r>
              <a:r>
                <a:rPr lang="en-US" altLang="zh-CN" sz="2000" b="1">
                  <a:effectLst>
                    <a:outerShdw blurRad="38100" dist="38100" dir="2700000" algn="tl">
                      <a:srgbClr val="C0C0C0"/>
                    </a:outerShdw>
                  </a:effectLst>
                </a:rPr>
                <a:t>)</a:t>
              </a:r>
            </a:p>
          </p:txBody>
        </p:sp>
        <p:graphicFrame>
          <p:nvGraphicFramePr>
            <p:cNvPr id="8" name="Object 2">
              <a:extLst>
                <a:ext uri="{FF2B5EF4-FFF2-40B4-BE49-F238E27FC236}">
                  <a16:creationId xmlns:a16="http://schemas.microsoft.com/office/drawing/2014/main" id="{2CE06B82-2786-120A-8443-B3F373E0EFE0}"/>
                </a:ext>
              </a:extLst>
            </p:cNvPr>
            <p:cNvGraphicFramePr>
              <a:graphicFrameLocks noChangeAspect="1"/>
            </p:cNvGraphicFramePr>
            <p:nvPr/>
          </p:nvGraphicFramePr>
          <p:xfrm>
            <a:off x="1420" y="624"/>
            <a:ext cx="2481" cy="1439"/>
          </p:xfrm>
          <a:graphic>
            <a:graphicData uri="http://schemas.openxmlformats.org/presentationml/2006/ole">
              <mc:AlternateContent xmlns:mc="http://schemas.openxmlformats.org/markup-compatibility/2006">
                <mc:Choice xmlns:v="urn:schemas-microsoft-com:vml" Requires="v">
                  <p:oleObj name="Equation" r:id="rId2" imgW="2349500" imgH="1358900" progId="Equation.DSMT4">
                    <p:embed/>
                  </p:oleObj>
                </mc:Choice>
                <mc:Fallback>
                  <p:oleObj name="Equation" r:id="rId2" imgW="2349500" imgH="1358900" progId="Equation.DSMT4">
                    <p:embed/>
                    <p:pic>
                      <p:nvPicPr>
                        <p:cNvPr id="78854" name="Object 2">
                          <a:extLst>
                            <a:ext uri="{FF2B5EF4-FFF2-40B4-BE49-F238E27FC236}">
                              <a16:creationId xmlns:a16="http://schemas.microsoft.com/office/drawing/2014/main" id="{7F5DB547-E04F-1CA0-FDC1-01A11D417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 y="624"/>
                          <a:ext cx="2481" cy="1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a:extLst>
                <a:ext uri="{FF2B5EF4-FFF2-40B4-BE49-F238E27FC236}">
                  <a16:creationId xmlns:a16="http://schemas.microsoft.com/office/drawing/2014/main" id="{B1CA9AF3-52FE-18BC-545B-FB4251042EFD}"/>
                </a:ext>
              </a:extLst>
            </p:cNvPr>
            <p:cNvSpPr txBox="1">
              <a:spLocks noChangeArrowheads="1"/>
            </p:cNvSpPr>
            <p:nvPr/>
          </p:nvSpPr>
          <p:spPr bwMode="auto">
            <a:xfrm>
              <a:off x="480" y="720"/>
              <a:ext cx="1008" cy="240"/>
            </a:xfrm>
            <a:prstGeom prst="rect">
              <a:avLst/>
            </a:prstGeom>
            <a:noFill/>
            <a:ln w="9525">
              <a:noFill/>
              <a:miter lim="800000"/>
              <a:headEnd/>
              <a:tailEnd/>
            </a:ln>
            <a:effectLst/>
          </p:spPr>
          <p:txBody>
            <a:bodyPr tIns="0">
              <a:spAutoFit/>
            </a:bodyPr>
            <a:lstStyle/>
            <a:p>
              <a:pPr>
                <a:lnSpc>
                  <a:spcPct val="110000"/>
                </a:lnSpc>
                <a:defRPr/>
              </a:pPr>
              <a:r>
                <a:rPr lang="zh-CN" altLang="en-US" sz="2000" b="1">
                  <a:effectLst>
                    <a:outerShdw blurRad="38100" dist="38100" dir="2700000" algn="tl">
                      <a:srgbClr val="C0C0C0"/>
                    </a:outerShdw>
                  </a:effectLst>
                  <a:latin typeface="Tahoma" pitchFamily="34" charset="0"/>
                </a:rPr>
                <a:t>信道容量：</a:t>
              </a:r>
            </a:p>
          </p:txBody>
        </p:sp>
      </p:grpSp>
    </p:spTree>
    <p:extLst>
      <p:ext uri="{BB962C8B-B14F-4D97-AF65-F5344CB8AC3E}">
        <p14:creationId xmlns:p14="http://schemas.microsoft.com/office/powerpoint/2010/main" val="37241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slide(fromBottom)">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slide(fromBottom)">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FE43F7C-BC2A-D12B-A4B6-44D56D8D97A1}"/>
              </a:ext>
            </a:extLst>
          </p:cNvPr>
          <p:cNvSpPr txBox="1">
            <a:spLocks noChangeArrowheads="1"/>
          </p:cNvSpPr>
          <p:nvPr/>
        </p:nvSpPr>
        <p:spPr bwMode="auto">
          <a:xfrm>
            <a:off x="457200" y="569913"/>
            <a:ext cx="4495800" cy="411162"/>
          </a:xfrm>
          <a:prstGeom prst="rect">
            <a:avLst/>
          </a:prstGeom>
          <a:noFill/>
          <a:ln w="9525">
            <a:noFill/>
            <a:miter lim="800000"/>
            <a:headEnd/>
            <a:tailEnd/>
          </a:ln>
          <a:effectLst/>
        </p:spPr>
        <p:txBody>
          <a:bodyPr tIns="0">
            <a:spAutoFit/>
          </a:bodyPr>
          <a:lstStyle/>
          <a:p>
            <a:pPr>
              <a:spcBef>
                <a:spcPct val="50000"/>
              </a:spcBef>
              <a:defRPr/>
            </a:pPr>
            <a:r>
              <a:rPr lang="zh-CN" altLang="en-US" sz="2400" b="1">
                <a:effectLst>
                  <a:outerShdw blurRad="38100" dist="38100" dir="2700000" algn="tl">
                    <a:srgbClr val="C0C0C0"/>
                  </a:outerShdw>
                </a:effectLst>
              </a:rPr>
              <a:t>若提高信号的总平均功率，使：</a:t>
            </a:r>
          </a:p>
        </p:txBody>
      </p:sp>
      <p:sp>
        <p:nvSpPr>
          <p:cNvPr id="5" name="Text Box 3">
            <a:extLst>
              <a:ext uri="{FF2B5EF4-FFF2-40B4-BE49-F238E27FC236}">
                <a16:creationId xmlns:a16="http://schemas.microsoft.com/office/drawing/2014/main" id="{16969E8C-E57F-9067-322F-06C4798DAB4C}"/>
              </a:ext>
            </a:extLst>
          </p:cNvPr>
          <p:cNvSpPr txBox="1">
            <a:spLocks noChangeArrowheads="1"/>
          </p:cNvSpPr>
          <p:nvPr/>
        </p:nvSpPr>
        <p:spPr bwMode="auto">
          <a:xfrm>
            <a:off x="107950" y="3573463"/>
            <a:ext cx="8856663" cy="776287"/>
          </a:xfrm>
          <a:prstGeom prst="rect">
            <a:avLst/>
          </a:prstGeom>
          <a:noFill/>
          <a:ln w="9525">
            <a:noFill/>
            <a:miter lim="800000"/>
            <a:headEnd/>
            <a:tailEnd/>
          </a:ln>
          <a:effectLst/>
        </p:spPr>
        <p:txBody>
          <a:bodyPr tIns="0">
            <a:spAutoFit/>
          </a:bodyPr>
          <a:lstStyle/>
          <a:p>
            <a:pPr>
              <a:spcBef>
                <a:spcPct val="50000"/>
              </a:spcBef>
              <a:defRPr/>
            </a:pPr>
            <a:r>
              <a:rPr lang="zh-CN" altLang="en-US" sz="2000" b="1">
                <a:solidFill>
                  <a:schemeClr val="hlink"/>
                </a:solidFill>
                <a:effectLst>
                  <a:outerShdw blurRad="38100" dist="38100" dir="2700000" algn="tl">
                    <a:srgbClr val="C0C0C0"/>
                  </a:outerShdw>
                </a:effectLst>
              </a:rPr>
              <a:t>功率分配为</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1</a:t>
            </a:r>
            <a:r>
              <a:rPr lang="en-US" altLang="zh-CN" sz="2000" b="1">
                <a:effectLst>
                  <a:outerShdw blurRad="38100" dist="38100" dir="2700000" algn="tl">
                    <a:srgbClr val="C0C0C0"/>
                  </a:outerShdw>
                </a:effectLst>
              </a:rPr>
              <a:t> =0.725</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2</a:t>
            </a:r>
            <a:r>
              <a:rPr lang="en-US" altLang="zh-CN" sz="2000" b="1">
                <a:effectLst>
                  <a:outerShdw blurRad="38100" dist="38100" dir="2700000" algn="tl">
                    <a:srgbClr val="C0C0C0"/>
                  </a:outerShdw>
                </a:effectLst>
              </a:rPr>
              <a:t> =0.625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3</a:t>
            </a:r>
            <a:r>
              <a:rPr lang="en-US" altLang="zh-CN" sz="2000" b="1">
                <a:effectLst>
                  <a:outerShdw blurRad="38100" dist="38100" dir="2700000" algn="tl">
                    <a:srgbClr val="C0C0C0"/>
                  </a:outerShdw>
                </a:effectLst>
              </a:rPr>
              <a:t> =0.525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4</a:t>
            </a:r>
            <a:r>
              <a:rPr lang="en-US" altLang="zh-CN" sz="2000" b="1">
                <a:effectLst>
                  <a:outerShdw blurRad="38100" dist="38100" dir="2700000" algn="tl">
                    <a:srgbClr val="C0C0C0"/>
                  </a:outerShdw>
                </a:effectLst>
              </a:rPr>
              <a:t> =0.425</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5</a:t>
            </a:r>
            <a:r>
              <a:rPr lang="en-US" altLang="zh-CN" sz="2000" b="1">
                <a:effectLst>
                  <a:outerShdw blurRad="38100" dist="38100" dir="2700000" algn="tl">
                    <a:srgbClr val="C0C0C0"/>
                  </a:outerShdw>
                </a:effectLst>
              </a:rPr>
              <a:t> =0.325</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6</a:t>
            </a:r>
            <a:r>
              <a:rPr lang="en-US" altLang="zh-CN" sz="2000" b="1">
                <a:effectLst>
                  <a:outerShdw blurRad="38100" dist="38100" dir="2700000" algn="tl">
                    <a:srgbClr val="C0C0C0"/>
                  </a:outerShdw>
                </a:effectLst>
              </a:rPr>
              <a:t> =0.225 </a:t>
            </a:r>
            <a:r>
              <a:rPr lang="zh-CN" altLang="en-US" sz="2000" b="1">
                <a:effectLst>
                  <a:outerShdw blurRad="38100" dist="38100" dir="2700000" algn="tl">
                    <a:srgbClr val="C0C0C0"/>
                  </a:outerShdw>
                </a:effectLst>
              </a:rPr>
              <a:t>，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7</a:t>
            </a:r>
            <a:r>
              <a:rPr lang="en-US" altLang="zh-CN" sz="2000" b="1">
                <a:effectLst>
                  <a:outerShdw blurRad="38100" dist="38100" dir="2700000" algn="tl">
                    <a:srgbClr val="C0C0C0"/>
                  </a:outerShdw>
                </a:effectLst>
              </a:rPr>
              <a:t> =0.125 </a:t>
            </a:r>
            <a:r>
              <a:rPr lang="zh-CN" altLang="en-US" sz="20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8</a:t>
            </a:r>
            <a:r>
              <a:rPr lang="en-US" altLang="zh-CN" sz="2000" b="1">
                <a:effectLst>
                  <a:outerShdw blurRad="38100" dist="38100" dir="2700000" algn="tl">
                    <a:srgbClr val="C0C0C0"/>
                  </a:outerShdw>
                </a:effectLst>
              </a:rPr>
              <a:t> =0.025</a:t>
            </a:r>
          </a:p>
        </p:txBody>
      </p:sp>
      <p:grpSp>
        <p:nvGrpSpPr>
          <p:cNvPr id="6" name="Group 4">
            <a:extLst>
              <a:ext uri="{FF2B5EF4-FFF2-40B4-BE49-F238E27FC236}">
                <a16:creationId xmlns:a16="http://schemas.microsoft.com/office/drawing/2014/main" id="{240CB009-A72D-BE31-935A-8166042CE7E6}"/>
              </a:ext>
            </a:extLst>
          </p:cNvPr>
          <p:cNvGrpSpPr>
            <a:grpSpLocks/>
          </p:cNvGrpSpPr>
          <p:nvPr/>
        </p:nvGrpSpPr>
        <p:grpSpPr bwMode="auto">
          <a:xfrm>
            <a:off x="395288" y="4575175"/>
            <a:ext cx="7921625" cy="1662113"/>
            <a:chOff x="249" y="2882"/>
            <a:chExt cx="4990" cy="1047"/>
          </a:xfrm>
        </p:grpSpPr>
        <p:graphicFrame>
          <p:nvGraphicFramePr>
            <p:cNvPr id="7" name="Object 5">
              <a:extLst>
                <a:ext uri="{FF2B5EF4-FFF2-40B4-BE49-F238E27FC236}">
                  <a16:creationId xmlns:a16="http://schemas.microsoft.com/office/drawing/2014/main" id="{67706E33-2822-89BF-F41F-F10BE1F81DA4}"/>
                </a:ext>
              </a:extLst>
            </p:cNvPr>
            <p:cNvGraphicFramePr>
              <a:graphicFrameLocks noChangeAspect="1"/>
            </p:cNvGraphicFramePr>
            <p:nvPr/>
          </p:nvGraphicFramePr>
          <p:xfrm>
            <a:off x="1292" y="2882"/>
            <a:ext cx="3947" cy="1047"/>
          </p:xfrm>
          <a:graphic>
            <a:graphicData uri="http://schemas.openxmlformats.org/presentationml/2006/ole">
              <mc:AlternateContent xmlns:mc="http://schemas.openxmlformats.org/markup-compatibility/2006">
                <mc:Choice xmlns:v="urn:schemas-microsoft-com:vml" Requires="v">
                  <p:oleObj name="Equation" r:id="rId2" imgW="3454400" imgH="914400" progId="Equation.3">
                    <p:embed/>
                  </p:oleObj>
                </mc:Choice>
                <mc:Fallback>
                  <p:oleObj name="Equation" r:id="rId2" imgW="3454400" imgH="914400" progId="Equation.3">
                    <p:embed/>
                    <p:pic>
                      <p:nvPicPr>
                        <p:cNvPr id="79881" name="Object 5">
                          <a:extLst>
                            <a:ext uri="{FF2B5EF4-FFF2-40B4-BE49-F238E27FC236}">
                              <a16:creationId xmlns:a16="http://schemas.microsoft.com/office/drawing/2014/main" id="{60CE61ED-655C-BC43-3AC7-E00528827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2882"/>
                          <a:ext cx="3947" cy="1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46E76939-D4C4-C335-8F09-E35F8D48BADA}"/>
                </a:ext>
              </a:extLst>
            </p:cNvPr>
            <p:cNvSpPr txBox="1">
              <a:spLocks noChangeArrowheads="1"/>
            </p:cNvSpPr>
            <p:nvPr/>
          </p:nvSpPr>
          <p:spPr bwMode="auto">
            <a:xfrm>
              <a:off x="3516" y="3594"/>
              <a:ext cx="1632" cy="221"/>
            </a:xfrm>
            <a:prstGeom prst="rect">
              <a:avLst/>
            </a:prstGeom>
            <a:noFill/>
            <a:ln w="9525">
              <a:noFill/>
              <a:miter lim="800000"/>
              <a:headEnd/>
              <a:tailEnd/>
            </a:ln>
            <a:effectLst/>
          </p:spPr>
          <p:txBody>
            <a:bodyPr tIns="0">
              <a:spAutoFit/>
            </a:bodyPr>
            <a:lstStyle/>
            <a:p>
              <a:pPr>
                <a:spcBef>
                  <a:spcPct val="50000"/>
                </a:spcBef>
                <a:defRPr/>
              </a:pP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比特／</a:t>
              </a:r>
              <a:r>
                <a:rPr lang="en-US" altLang="zh-CN" sz="2000" b="1">
                  <a:effectLst>
                    <a:outerShdw blurRad="38100" dist="38100" dir="2700000" algn="tl">
                      <a:srgbClr val="C0C0C0"/>
                    </a:outerShdw>
                  </a:effectLst>
                </a:rPr>
                <a:t>10</a:t>
              </a:r>
              <a:r>
                <a:rPr lang="zh-CN" altLang="en-US" sz="2000" b="1">
                  <a:effectLst>
                    <a:outerShdw blurRad="38100" dist="38100" dir="2700000" algn="tl">
                      <a:srgbClr val="C0C0C0"/>
                    </a:outerShdw>
                  </a:effectLst>
                </a:rPr>
                <a:t>个自由度</a:t>
              </a:r>
              <a:r>
                <a:rPr lang="en-US" altLang="zh-CN" sz="2000" b="1">
                  <a:effectLst>
                    <a:outerShdw blurRad="38100" dist="38100" dir="2700000" algn="tl">
                      <a:srgbClr val="C0C0C0"/>
                    </a:outerShdw>
                  </a:effectLst>
                </a:rPr>
                <a:t>)</a:t>
              </a:r>
            </a:p>
          </p:txBody>
        </p:sp>
        <p:sp>
          <p:nvSpPr>
            <p:cNvPr id="9" name="Text Box 7">
              <a:extLst>
                <a:ext uri="{FF2B5EF4-FFF2-40B4-BE49-F238E27FC236}">
                  <a16:creationId xmlns:a16="http://schemas.microsoft.com/office/drawing/2014/main" id="{0679035E-AF3D-4E05-7CBF-AC46FE5B7DDF}"/>
                </a:ext>
              </a:extLst>
            </p:cNvPr>
            <p:cNvSpPr txBox="1">
              <a:spLocks noChangeArrowheads="1"/>
            </p:cNvSpPr>
            <p:nvPr/>
          </p:nvSpPr>
          <p:spPr bwMode="auto">
            <a:xfrm>
              <a:off x="249" y="3012"/>
              <a:ext cx="1138" cy="282"/>
            </a:xfrm>
            <a:prstGeom prst="rect">
              <a:avLst/>
            </a:prstGeom>
            <a:noFill/>
            <a:ln w="9525">
              <a:noFill/>
              <a:miter lim="800000"/>
              <a:headEnd/>
              <a:tailEnd/>
            </a:ln>
            <a:effectLst/>
          </p:spPr>
          <p:txBody>
            <a:bodyPr tIns="0">
              <a:spAutoFit/>
            </a:bodyPr>
            <a:lstStyle/>
            <a:p>
              <a:pPr>
                <a:lnSpc>
                  <a:spcPct val="110000"/>
                </a:lnSpc>
                <a:defRPr/>
              </a:pPr>
              <a:r>
                <a:rPr lang="zh-CN" altLang="en-US" sz="2400" b="1">
                  <a:effectLst>
                    <a:outerShdw blurRad="38100" dist="38100" dir="2700000" algn="tl">
                      <a:srgbClr val="C0C0C0"/>
                    </a:outerShdw>
                  </a:effectLst>
                  <a:latin typeface="Tahoma" pitchFamily="34" charset="0"/>
                </a:rPr>
                <a:t>信道容量：</a:t>
              </a:r>
            </a:p>
          </p:txBody>
        </p:sp>
      </p:grpSp>
      <p:graphicFrame>
        <p:nvGraphicFramePr>
          <p:cNvPr id="10" name="Object 2">
            <a:extLst>
              <a:ext uri="{FF2B5EF4-FFF2-40B4-BE49-F238E27FC236}">
                <a16:creationId xmlns:a16="http://schemas.microsoft.com/office/drawing/2014/main" id="{C7869B0C-7E29-1423-E1B1-5791764EEA5E}"/>
              </a:ext>
            </a:extLst>
          </p:cNvPr>
          <p:cNvGraphicFramePr>
            <a:graphicFrameLocks noChangeAspect="1"/>
          </p:cNvGraphicFramePr>
          <p:nvPr/>
        </p:nvGraphicFramePr>
        <p:xfrm>
          <a:off x="1476375" y="1268413"/>
          <a:ext cx="5472113" cy="769937"/>
        </p:xfrm>
        <a:graphic>
          <a:graphicData uri="http://schemas.openxmlformats.org/presentationml/2006/ole">
            <mc:AlternateContent xmlns:mc="http://schemas.openxmlformats.org/markup-compatibility/2006">
              <mc:Choice xmlns:v="urn:schemas-microsoft-com:vml" Requires="v">
                <p:oleObj name="Equation" r:id="rId4" imgW="3263900" imgH="457200" progId="Equation.DSMT4">
                  <p:embed/>
                </p:oleObj>
              </mc:Choice>
              <mc:Fallback>
                <p:oleObj name="Equation" r:id="rId4" imgW="3263900" imgH="457200" progId="Equation.DSMT4">
                  <p:embed/>
                  <p:pic>
                    <p:nvPicPr>
                      <p:cNvPr id="1079304" name="Object 2">
                        <a:extLst>
                          <a:ext uri="{FF2B5EF4-FFF2-40B4-BE49-F238E27FC236}">
                            <a16:creationId xmlns:a16="http://schemas.microsoft.com/office/drawing/2014/main" id="{9D4F4BEE-D702-9A3E-34EA-DE434D577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268413"/>
                        <a:ext cx="5472113"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a:extLst>
              <a:ext uri="{FF2B5EF4-FFF2-40B4-BE49-F238E27FC236}">
                <a16:creationId xmlns:a16="http://schemas.microsoft.com/office/drawing/2014/main" id="{586976BF-5282-4E97-D31B-53BDFC67502C}"/>
              </a:ext>
            </a:extLst>
          </p:cNvPr>
          <p:cNvGraphicFramePr>
            <a:graphicFrameLocks noChangeAspect="1"/>
          </p:cNvGraphicFramePr>
          <p:nvPr/>
        </p:nvGraphicFramePr>
        <p:xfrm>
          <a:off x="4859338" y="404813"/>
          <a:ext cx="1425575" cy="725487"/>
        </p:xfrm>
        <a:graphic>
          <a:graphicData uri="http://schemas.openxmlformats.org/presentationml/2006/ole">
            <mc:AlternateContent xmlns:mc="http://schemas.openxmlformats.org/markup-compatibility/2006">
              <mc:Choice xmlns:v="urn:schemas-microsoft-com:vml" Requires="v">
                <p:oleObj name="Equation" r:id="rId6" imgW="850531" imgH="431613" progId="Equation.DSMT4">
                  <p:embed/>
                </p:oleObj>
              </mc:Choice>
              <mc:Fallback>
                <p:oleObj name="Equation" r:id="rId6" imgW="850531" imgH="431613" progId="Equation.DSMT4">
                  <p:embed/>
                  <p:pic>
                    <p:nvPicPr>
                      <p:cNvPr id="79878" name="Object 3">
                        <a:extLst>
                          <a:ext uri="{FF2B5EF4-FFF2-40B4-BE49-F238E27FC236}">
                            <a16:creationId xmlns:a16="http://schemas.microsoft.com/office/drawing/2014/main" id="{84FF0DCB-94D6-BF42-429E-FDD3E75284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404813"/>
                        <a:ext cx="1425575"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a:extLst>
              <a:ext uri="{FF2B5EF4-FFF2-40B4-BE49-F238E27FC236}">
                <a16:creationId xmlns:a16="http://schemas.microsoft.com/office/drawing/2014/main" id="{AFB78DCA-C575-A814-A481-93200AF42EF4}"/>
              </a:ext>
            </a:extLst>
          </p:cNvPr>
          <p:cNvSpPr txBox="1">
            <a:spLocks noChangeArrowheads="1"/>
          </p:cNvSpPr>
          <p:nvPr/>
        </p:nvSpPr>
        <p:spPr bwMode="auto">
          <a:xfrm>
            <a:off x="533400" y="2205038"/>
            <a:ext cx="7010400" cy="411162"/>
          </a:xfrm>
          <a:prstGeom prst="rect">
            <a:avLst/>
          </a:prstGeom>
          <a:noFill/>
          <a:ln w="9525">
            <a:noFill/>
            <a:miter lim="800000"/>
            <a:headEnd/>
            <a:tailEnd/>
          </a:ln>
          <a:effectLst/>
        </p:spPr>
        <p:txBody>
          <a:bodyPr tIns="0">
            <a:spAutoFit/>
          </a:bodyPr>
          <a:lstStyle/>
          <a:p>
            <a:pPr>
              <a:spcBef>
                <a:spcPct val="50000"/>
              </a:spcBef>
              <a:defRPr/>
            </a:pPr>
            <a:r>
              <a:rPr lang="zh-CN" altLang="en-US" sz="2400" b="1">
                <a:effectLst>
                  <a:outerShdw blurRad="38100" dist="38100" dir="2700000" algn="tl">
                    <a:srgbClr val="C0C0C0"/>
                  </a:outerShdw>
                </a:effectLst>
              </a:rPr>
              <a:t>比较得最后两个信道应排除，令： </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9</a:t>
            </a:r>
            <a:r>
              <a:rPr lang="en-US" altLang="zh-CN" sz="2400" b="1">
                <a:effectLst>
                  <a:outerShdw blurRad="38100" dist="38100" dir="2700000" algn="tl">
                    <a:srgbClr val="C0C0C0"/>
                  </a:outerShdw>
                </a:effectLst>
              </a:rPr>
              <a:t> =0 </a:t>
            </a:r>
            <a:r>
              <a:rPr lang="zh-CN" altLang="en-US" sz="2400" b="1">
                <a:effectLst>
                  <a:outerShdw blurRad="38100" dist="38100" dir="2700000" algn="tl">
                    <a:srgbClr val="C0C0C0"/>
                  </a:outerShdw>
                </a:effectLst>
              </a:rPr>
              <a:t>，</a:t>
            </a:r>
            <a:r>
              <a:rPr lang="en-US" altLang="zh-CN" sz="2400" b="1">
                <a:effectLst>
                  <a:outerShdw blurRad="38100" dist="38100" dir="2700000" algn="tl">
                    <a:srgbClr val="C0C0C0"/>
                  </a:outerShdw>
                </a:effectLst>
              </a:rPr>
              <a:t>P</a:t>
            </a:r>
            <a:r>
              <a:rPr lang="en-US" altLang="zh-CN" sz="2400" b="1" baseline="-25000">
                <a:effectLst>
                  <a:outerShdw blurRad="38100" dist="38100" dir="2700000" algn="tl">
                    <a:srgbClr val="C0C0C0"/>
                  </a:outerShdw>
                </a:effectLst>
              </a:rPr>
              <a:t>10</a:t>
            </a:r>
            <a:r>
              <a:rPr lang="en-US" altLang="zh-CN" sz="2400" b="1">
                <a:effectLst>
                  <a:outerShdw blurRad="38100" dist="38100" dir="2700000" algn="tl">
                    <a:srgbClr val="C0C0C0"/>
                  </a:outerShdw>
                </a:effectLst>
              </a:rPr>
              <a:t> =0</a:t>
            </a:r>
          </a:p>
        </p:txBody>
      </p:sp>
      <p:graphicFrame>
        <p:nvGraphicFramePr>
          <p:cNvPr id="13" name="Object 4">
            <a:extLst>
              <a:ext uri="{FF2B5EF4-FFF2-40B4-BE49-F238E27FC236}">
                <a16:creationId xmlns:a16="http://schemas.microsoft.com/office/drawing/2014/main" id="{272929E4-24CC-F56B-CC7B-4EBC6F2E9881}"/>
              </a:ext>
            </a:extLst>
          </p:cNvPr>
          <p:cNvGraphicFramePr>
            <a:graphicFrameLocks noChangeAspect="1"/>
          </p:cNvGraphicFramePr>
          <p:nvPr/>
        </p:nvGraphicFramePr>
        <p:xfrm>
          <a:off x="1514475" y="2814638"/>
          <a:ext cx="3921125" cy="701675"/>
        </p:xfrm>
        <a:graphic>
          <a:graphicData uri="http://schemas.openxmlformats.org/presentationml/2006/ole">
            <mc:AlternateContent xmlns:mc="http://schemas.openxmlformats.org/markup-compatibility/2006">
              <mc:Choice xmlns:v="urn:schemas-microsoft-com:vml" Requires="v">
                <p:oleObj name="Equation" r:id="rId8" imgW="2209800" imgH="393700" progId="Equation.3">
                  <p:embed/>
                </p:oleObj>
              </mc:Choice>
              <mc:Fallback>
                <p:oleObj name="Equation" r:id="rId8" imgW="2209800" imgH="393700" progId="Equation.3">
                  <p:embed/>
                  <p:pic>
                    <p:nvPicPr>
                      <p:cNvPr id="1079307" name="Object 4">
                        <a:extLst>
                          <a:ext uri="{FF2B5EF4-FFF2-40B4-BE49-F238E27FC236}">
                            <a16:creationId xmlns:a16="http://schemas.microsoft.com/office/drawing/2014/main" id="{3FB1D380-79DC-E128-7A27-3211885F95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475" y="2814638"/>
                        <a:ext cx="39211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5685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a:xfrm>
            <a:off x="178324" y="112524"/>
            <a:ext cx="10515600" cy="662782"/>
          </a:xfrm>
        </p:spPr>
        <p:txBody>
          <a:bodyPr>
            <a:normAutofit fontScale="90000"/>
          </a:bodyPr>
          <a:lstStyle/>
          <a:p>
            <a:r>
              <a:rPr lang="zh-CN" altLang="en-US" dirty="0"/>
              <a:t>重要知识点</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a:xfrm>
            <a:off x="178324" y="775306"/>
            <a:ext cx="10515600" cy="5785750"/>
          </a:xfrm>
        </p:spPr>
        <p:txBody>
          <a:bodyPr>
            <a:normAutofit/>
          </a:bodyPr>
          <a:lstStyle/>
          <a:p>
            <a:pPr marL="0" indent="0">
              <a:buNone/>
            </a:pPr>
            <a:r>
              <a:rPr lang="zh-CN" altLang="en-US" dirty="0"/>
              <a:t>第五章</a:t>
            </a:r>
            <a:endParaRPr lang="en-US" altLang="zh-CN" dirty="0"/>
          </a:p>
          <a:p>
            <a:pPr marL="0" indent="0">
              <a:buNone/>
            </a:pPr>
            <a:r>
              <a:rPr lang="en-US" altLang="zh-CN" dirty="0"/>
              <a:t>1. </a:t>
            </a:r>
            <a:r>
              <a:rPr lang="zh-CN" altLang="en-US" dirty="0"/>
              <a:t>信源编码和信道编码的目的</a:t>
            </a:r>
            <a:endParaRPr lang="en-US" altLang="zh-CN" dirty="0"/>
          </a:p>
          <a:p>
            <a:pPr marL="0" indent="0">
              <a:buNone/>
            </a:pPr>
            <a:r>
              <a:rPr lang="en-US" altLang="zh-CN" dirty="0"/>
              <a:t>2. </a:t>
            </a:r>
            <a:r>
              <a:rPr lang="zh-CN" altLang="en-US" dirty="0"/>
              <a:t>二元变长码、编码效率</a:t>
            </a:r>
            <a:endParaRPr lang="en-US" altLang="zh-CN" dirty="0"/>
          </a:p>
          <a:p>
            <a:pPr marL="0" indent="0">
              <a:buNone/>
            </a:pPr>
            <a:r>
              <a:rPr lang="en-US" altLang="zh-CN" dirty="0"/>
              <a:t>3. </a:t>
            </a:r>
            <a:r>
              <a:rPr lang="zh-CN" altLang="en-US" dirty="0"/>
              <a:t>费诺码的编码方式、平均码字长度、编码效率</a:t>
            </a:r>
            <a:endParaRPr lang="en-US" altLang="zh-CN" dirty="0"/>
          </a:p>
          <a:p>
            <a:pPr marL="0" indent="0">
              <a:buNone/>
            </a:pPr>
            <a:r>
              <a:rPr lang="en-US" altLang="zh-CN" dirty="0"/>
              <a:t>4. </a:t>
            </a:r>
            <a:r>
              <a:rPr lang="zh-CN" altLang="en-US" dirty="0"/>
              <a:t>霍夫曼码的编码方式、平均码字长度、编码效率</a:t>
            </a:r>
            <a:endParaRPr lang="en-US" altLang="zh-CN" dirty="0"/>
          </a:p>
          <a:p>
            <a:pPr marL="0" indent="0">
              <a:buNone/>
            </a:pPr>
            <a:r>
              <a:rPr lang="zh-CN" altLang="en-US" dirty="0"/>
              <a:t>第六章</a:t>
            </a:r>
            <a:endParaRPr lang="en-US" altLang="zh-CN" dirty="0"/>
          </a:p>
          <a:p>
            <a:pPr marL="514350" indent="-514350">
              <a:buAutoNum type="arabicPeriod"/>
            </a:pPr>
            <a:r>
              <a:rPr lang="zh-CN" altLang="en-US" dirty="0"/>
              <a:t>最小汉明距离的计算、检错和纠错能力判定</a:t>
            </a:r>
            <a:endParaRPr lang="en-US" altLang="zh-CN" dirty="0"/>
          </a:p>
          <a:p>
            <a:pPr marL="514350" indent="-514350">
              <a:buAutoNum type="arabicPeriod"/>
            </a:pPr>
            <a:r>
              <a:rPr lang="zh-CN" altLang="en-US" dirty="0"/>
              <a:t>线性分组码的生成矩阵、一致性校验矩阵、利用校验矩阵对码字的错误判断</a:t>
            </a:r>
            <a:endParaRPr lang="en-US" altLang="zh-CN" dirty="0"/>
          </a:p>
          <a:p>
            <a:pPr marL="514350" indent="-514350">
              <a:buAutoNum type="arabicPeriod"/>
            </a:pPr>
            <a:r>
              <a:rPr lang="zh-CN" altLang="en-US" dirty="0"/>
              <a:t>循环码码字</a:t>
            </a:r>
            <a:endParaRPr lang="en-US" altLang="zh-CN" dirty="0"/>
          </a:p>
          <a:p>
            <a:pPr marL="514350" indent="-514350">
              <a:buAutoNum type="arabicPeriod"/>
            </a:pPr>
            <a:r>
              <a:rPr lang="en-US" altLang="zh-CN" dirty="0"/>
              <a:t>CRC</a:t>
            </a:r>
            <a:r>
              <a:rPr lang="zh-CN" altLang="en-US" dirty="0"/>
              <a:t>校验码</a:t>
            </a:r>
            <a:endParaRPr lang="en-US" altLang="zh-CN" dirty="0"/>
          </a:p>
          <a:p>
            <a:pPr marL="514350" indent="-514350">
              <a:buAutoNum type="arabicPeriod"/>
            </a:pP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4</a:t>
            </a:fld>
            <a:endParaRPr kumimoji="0" lang="en-US" altLang="zh-CN" sz="1400">
              <a:solidFill>
                <a:schemeClr val="tx1"/>
              </a:solidFill>
            </a:endParaRPr>
          </a:p>
        </p:txBody>
      </p:sp>
    </p:spTree>
    <p:extLst>
      <p:ext uri="{BB962C8B-B14F-4D97-AF65-F5344CB8AC3E}">
        <p14:creationId xmlns:p14="http://schemas.microsoft.com/office/powerpoint/2010/main" val="3629482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325F8-F708-4FE1-874A-716A2A2662B0}"/>
              </a:ext>
            </a:extLst>
          </p:cNvPr>
          <p:cNvSpPr>
            <a:spLocks noGrp="1"/>
          </p:cNvSpPr>
          <p:nvPr>
            <p:ph type="title"/>
          </p:nvPr>
        </p:nvSpPr>
        <p:spPr>
          <a:xfrm>
            <a:off x="838200" y="63461"/>
            <a:ext cx="10515600" cy="1325563"/>
          </a:xfrm>
        </p:spPr>
        <p:txBody>
          <a:bodyPr/>
          <a:lstStyle/>
          <a:p>
            <a:r>
              <a:rPr lang="zh-CN" altLang="en-US" dirty="0"/>
              <a:t>香农公式</a:t>
            </a:r>
          </a:p>
        </p:txBody>
      </p:sp>
      <p:sp>
        <p:nvSpPr>
          <p:cNvPr id="4" name="Text Box 3">
            <a:extLst>
              <a:ext uri="{FF2B5EF4-FFF2-40B4-BE49-F238E27FC236}">
                <a16:creationId xmlns:a16="http://schemas.microsoft.com/office/drawing/2014/main" id="{916E1AC1-025A-4E9E-A31C-E239CA6DCF64}"/>
              </a:ext>
            </a:extLst>
          </p:cNvPr>
          <p:cNvSpPr txBox="1">
            <a:spLocks noChangeArrowheads="1"/>
          </p:cNvSpPr>
          <p:nvPr/>
        </p:nvSpPr>
        <p:spPr bwMode="auto">
          <a:xfrm>
            <a:off x="1920081" y="1778755"/>
            <a:ext cx="8351838" cy="1871662"/>
          </a:xfrm>
          <a:prstGeom prst="rect">
            <a:avLst/>
          </a:prstGeom>
          <a:noFill/>
          <a:ln w="9525">
            <a:noFill/>
            <a:miter lim="800000"/>
            <a:headEnd/>
            <a:tailEnd/>
          </a:ln>
          <a:effectLst/>
        </p:spPr>
        <p:txBody>
          <a:bodyPr tIns="0">
            <a:spAutoFit/>
          </a:bodyPr>
          <a:lstStyle/>
          <a:p>
            <a:pPr>
              <a:spcBef>
                <a:spcPct val="50000"/>
              </a:spcBef>
              <a:defRPr/>
            </a:pPr>
            <a:r>
              <a:rPr lang="zh-CN" altLang="en-US" sz="2400" b="1" dirty="0">
                <a:effectLst>
                  <a:outerShdw blurRad="38100" dist="38100" dir="2700000" algn="tl">
                    <a:srgbClr val="C0C0C0"/>
                  </a:outerShdw>
                </a:effectLst>
              </a:rPr>
              <a:t>说明：</a:t>
            </a:r>
          </a:p>
          <a:p>
            <a:pPr>
              <a:spcBef>
                <a:spcPct val="50000"/>
              </a:spcBef>
              <a:defRPr/>
            </a:pPr>
            <a:r>
              <a:rPr lang="zh-CN" altLang="en-US" sz="2400" b="1" dirty="0">
                <a:effectLst>
                  <a:outerShdw blurRad="38100" dist="38100" dir="2700000" algn="tl">
                    <a:srgbClr val="C0C0C0"/>
                  </a:outerShdw>
                </a:effectLst>
              </a:rPr>
              <a:t>       实际信道通常是非高斯波形信道。</a:t>
            </a:r>
          </a:p>
          <a:p>
            <a:pPr>
              <a:spcBef>
                <a:spcPct val="50000"/>
              </a:spcBef>
              <a:defRPr/>
            </a:pPr>
            <a:r>
              <a:rPr lang="zh-CN" altLang="en-US" sz="2400" b="1" dirty="0">
                <a:effectLst>
                  <a:outerShdw blurRad="38100" dist="38100" dir="2700000" algn="tl">
                    <a:srgbClr val="C0C0C0"/>
                  </a:outerShdw>
                </a:effectLst>
              </a:rPr>
              <a:t>      </a:t>
            </a:r>
            <a:r>
              <a:rPr lang="zh-CN" altLang="en-US" sz="2400" b="1" dirty="0">
                <a:solidFill>
                  <a:srgbClr val="FF0000"/>
                </a:solidFill>
                <a:effectLst>
                  <a:outerShdw blurRad="38100" dist="38100" dir="2700000" algn="tl">
                    <a:srgbClr val="C0C0C0"/>
                  </a:outerShdw>
                </a:effectLst>
              </a:rPr>
              <a:t>香农公式可适用于其他一般非高斯波形信道</a:t>
            </a:r>
            <a:r>
              <a:rPr lang="zh-CN" altLang="en-US" sz="2400" b="1" dirty="0">
                <a:effectLst>
                  <a:outerShdw blurRad="38100" dist="38100" dir="2700000" algn="tl">
                    <a:srgbClr val="C0C0C0"/>
                  </a:outerShdw>
                </a:effectLst>
              </a:rPr>
              <a:t>，由香农公式得到的值</a:t>
            </a:r>
            <a:r>
              <a:rPr lang="zh-CN" altLang="en-US" sz="2400" b="1" dirty="0">
                <a:solidFill>
                  <a:schemeClr val="hlink"/>
                </a:solidFill>
                <a:effectLst>
                  <a:outerShdw blurRad="38100" dist="38100" dir="2700000" algn="tl">
                    <a:srgbClr val="C0C0C0"/>
                  </a:outerShdw>
                </a:effectLst>
              </a:rPr>
              <a:t>是非高斯波形信道的信道容量的</a:t>
            </a:r>
            <a:r>
              <a:rPr lang="zh-CN" altLang="en-US" sz="2400" b="1" dirty="0">
                <a:solidFill>
                  <a:srgbClr val="FF3300"/>
                </a:solidFill>
                <a:effectLst>
                  <a:outerShdw blurRad="38100" dist="38100" dir="2700000" algn="tl">
                    <a:srgbClr val="C0C0C0"/>
                  </a:outerShdw>
                </a:effectLst>
              </a:rPr>
              <a:t>下限值</a:t>
            </a:r>
            <a:r>
              <a:rPr lang="zh-CN" altLang="en-US" sz="2400" b="1" dirty="0">
                <a:effectLst>
                  <a:outerShdw blurRad="38100" dist="38100" dir="2700000" algn="tl">
                    <a:srgbClr val="C0C0C0"/>
                  </a:outerShdw>
                </a:effectLst>
              </a:rPr>
              <a:t>。</a:t>
            </a:r>
          </a:p>
        </p:txBody>
      </p:sp>
      <p:grpSp>
        <p:nvGrpSpPr>
          <p:cNvPr id="5" name="Group 4">
            <a:extLst>
              <a:ext uri="{FF2B5EF4-FFF2-40B4-BE49-F238E27FC236}">
                <a16:creationId xmlns:a16="http://schemas.microsoft.com/office/drawing/2014/main" id="{457B7E89-AC0A-4BAB-AC4D-32E69BE918A2}"/>
              </a:ext>
            </a:extLst>
          </p:cNvPr>
          <p:cNvGrpSpPr>
            <a:grpSpLocks/>
          </p:cNvGrpSpPr>
          <p:nvPr/>
        </p:nvGrpSpPr>
        <p:grpSpPr bwMode="auto">
          <a:xfrm>
            <a:off x="3418854" y="977861"/>
            <a:ext cx="4752975" cy="822325"/>
            <a:chOff x="864" y="0"/>
            <a:chExt cx="2916" cy="518"/>
          </a:xfrm>
        </p:grpSpPr>
        <p:graphicFrame>
          <p:nvGraphicFramePr>
            <p:cNvPr id="6" name="Object 2">
              <a:extLst>
                <a:ext uri="{FF2B5EF4-FFF2-40B4-BE49-F238E27FC236}">
                  <a16:creationId xmlns:a16="http://schemas.microsoft.com/office/drawing/2014/main" id="{54517E03-6080-4C45-9D07-2BF6A3310BE6}"/>
                </a:ext>
              </a:extLst>
            </p:cNvPr>
            <p:cNvGraphicFramePr>
              <a:graphicFrameLocks noChangeAspect="1"/>
            </p:cNvGraphicFramePr>
            <p:nvPr/>
          </p:nvGraphicFramePr>
          <p:xfrm>
            <a:off x="864" y="0"/>
            <a:ext cx="2016" cy="518"/>
          </p:xfrm>
          <a:graphic>
            <a:graphicData uri="http://schemas.openxmlformats.org/presentationml/2006/ole">
              <mc:AlternateContent xmlns:mc="http://schemas.openxmlformats.org/markup-compatibility/2006">
                <mc:Choice xmlns:v="urn:schemas-microsoft-com:vml" Requires="v">
                  <p:oleObj name="公式" r:id="rId2" imgW="1879600" imgH="482600" progId="Equation.3">
                    <p:embed/>
                  </p:oleObj>
                </mc:Choice>
                <mc:Fallback>
                  <p:oleObj name="公式" r:id="rId2" imgW="1879600" imgH="482600" progId="Equation.3">
                    <p:embed/>
                    <p:pic>
                      <p:nvPicPr>
                        <p:cNvPr id="31748" name="Object 2">
                          <a:extLst>
                            <a:ext uri="{FF2B5EF4-FFF2-40B4-BE49-F238E27FC236}">
                              <a16:creationId xmlns:a16="http://schemas.microsoft.com/office/drawing/2014/main" id="{40262658-00CA-47BE-94DF-4565C7482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0"/>
                          <a:ext cx="2016"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3AB7A679-8271-42E4-B2C3-EA79DE541A6E}"/>
                </a:ext>
              </a:extLst>
            </p:cNvPr>
            <p:cNvSpPr>
              <a:spLocks noChangeArrowheads="1"/>
            </p:cNvSpPr>
            <p:nvPr/>
          </p:nvSpPr>
          <p:spPr bwMode="auto">
            <a:xfrm>
              <a:off x="3024" y="96"/>
              <a:ext cx="7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Tx/>
                <a:buSzTx/>
                <a:buFontTx/>
                <a:buNone/>
              </a:pPr>
              <a:r>
                <a:rPr lang="zh-CN" altLang="en-US" sz="2000" b="1">
                  <a:latin typeface="Times New Roman" panose="02020603050405020304" pitchFamily="18" charset="0"/>
                </a:rPr>
                <a:t>比特／秒</a:t>
              </a:r>
            </a:p>
          </p:txBody>
        </p:sp>
      </p:grpSp>
      <p:sp>
        <p:nvSpPr>
          <p:cNvPr id="8" name="Text Box 2">
            <a:extLst>
              <a:ext uri="{FF2B5EF4-FFF2-40B4-BE49-F238E27FC236}">
                <a16:creationId xmlns:a16="http://schemas.microsoft.com/office/drawing/2014/main" id="{AC56D3E4-AAAA-4AF9-A254-B2E5BB858F08}"/>
              </a:ext>
            </a:extLst>
          </p:cNvPr>
          <p:cNvSpPr txBox="1">
            <a:spLocks noChangeArrowheads="1"/>
          </p:cNvSpPr>
          <p:nvPr/>
        </p:nvSpPr>
        <p:spPr bwMode="auto">
          <a:xfrm>
            <a:off x="1585119" y="4088089"/>
            <a:ext cx="8686800" cy="1141413"/>
          </a:xfrm>
          <a:prstGeom prst="rect">
            <a:avLst/>
          </a:prstGeom>
          <a:noFill/>
          <a:ln w="9525">
            <a:noFill/>
            <a:miter lim="800000"/>
            <a:headEnd/>
            <a:tailEnd/>
          </a:ln>
          <a:effectLst/>
        </p:spPr>
        <p:txBody>
          <a:bodyPr tIns="0">
            <a:spAutoFit/>
          </a:bodyPr>
          <a:lstStyle/>
          <a:p>
            <a:pPr>
              <a:spcBef>
                <a:spcPct val="50000"/>
              </a:spcBef>
              <a:defRPr/>
            </a:pPr>
            <a:r>
              <a:rPr lang="en-US" altLang="zh-CN" sz="2400" b="1">
                <a:solidFill>
                  <a:srgbClr val="FF3300"/>
                </a:solidFill>
                <a:effectLst>
                  <a:outerShdw blurRad="38100" dist="38100" dir="2700000" algn="tl">
                    <a:srgbClr val="C0C0C0"/>
                  </a:outerShdw>
                </a:effectLst>
              </a:rPr>
              <a:t>[</a:t>
            </a:r>
            <a:r>
              <a:rPr lang="zh-CN" altLang="en-US" sz="2400" b="1">
                <a:solidFill>
                  <a:srgbClr val="FF3300"/>
                </a:solidFill>
                <a:effectLst>
                  <a:outerShdw blurRad="38100" dist="38100" dir="2700000" algn="tl">
                    <a:srgbClr val="C0C0C0"/>
                  </a:outerShdw>
                </a:effectLst>
              </a:rPr>
              <a:t>例</a:t>
            </a:r>
            <a:r>
              <a:rPr lang="en-US" altLang="zh-CN" sz="2400" b="1">
                <a:solidFill>
                  <a:srgbClr val="FF3300"/>
                </a:solidFill>
                <a:effectLst>
                  <a:outerShdw blurRad="38100" dist="38100" dir="2700000" algn="tl">
                    <a:srgbClr val="C0C0C0"/>
                  </a:outerShdw>
                </a:effectLst>
              </a:rPr>
              <a:t>3.5.2]</a:t>
            </a: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在电话信道中常允许多路复用。一般电话信号的带宽为</a:t>
            </a:r>
            <a:r>
              <a:rPr lang="en-US" altLang="zh-CN" sz="2400" b="1">
                <a:effectLst>
                  <a:outerShdw blurRad="38100" dist="38100" dir="2700000" algn="tl">
                    <a:srgbClr val="C0C0C0"/>
                  </a:outerShdw>
                </a:effectLst>
              </a:rPr>
              <a:t>3.3kHz</a:t>
            </a:r>
            <a:r>
              <a:rPr lang="zh-CN" altLang="en-US" sz="2400" b="1">
                <a:effectLst>
                  <a:outerShdw blurRad="38100" dist="38100" dir="2700000" algn="tl">
                    <a:srgbClr val="C0C0C0"/>
                  </a:outerShdw>
                </a:effectLst>
              </a:rPr>
              <a:t>。若信噪功率比为</a:t>
            </a:r>
            <a:r>
              <a:rPr lang="en-US" altLang="zh-CN" sz="2400" b="1">
                <a:effectLst>
                  <a:outerShdw blurRad="38100" dist="38100" dir="2700000" algn="tl">
                    <a:srgbClr val="C0C0C0"/>
                  </a:outerShdw>
                </a:effectLst>
              </a:rPr>
              <a:t>20dB(</a:t>
            </a:r>
            <a:r>
              <a:rPr lang="zh-CN" altLang="en-US" sz="2400" b="1">
                <a:effectLst>
                  <a:outerShdw blurRad="38100" dist="38100" dir="2700000" algn="tl">
                    <a:srgbClr val="C0C0C0"/>
                  </a:outerShdw>
                </a:effectLst>
              </a:rPr>
              <a:t>即</a:t>
            </a:r>
            <a:r>
              <a:rPr lang="en-US" altLang="zh-CN" sz="2400" b="1">
                <a:effectLst>
                  <a:outerShdw blurRad="38100" dist="38100" dir="2700000" algn="tl">
                    <a:srgbClr val="C0C0C0"/>
                  </a:outerShdw>
                </a:effectLst>
              </a:rPr>
              <a:t>Ps/(N</a:t>
            </a:r>
            <a:r>
              <a:rPr lang="en-US" altLang="zh-CN" sz="2400" b="1" baseline="-25000">
                <a:effectLst>
                  <a:outerShdw blurRad="38100" dist="38100" dir="2700000" algn="tl">
                    <a:srgbClr val="C0C0C0"/>
                  </a:outerShdw>
                </a:effectLst>
              </a:rPr>
              <a:t>o</a:t>
            </a:r>
            <a:r>
              <a:rPr lang="en-US" altLang="zh-CN" sz="2400" b="1">
                <a:effectLst>
                  <a:outerShdw blurRad="38100" dist="38100" dir="2700000" algn="tl">
                    <a:srgbClr val="C0C0C0"/>
                  </a:outerShdw>
                </a:effectLst>
              </a:rPr>
              <a:t>W)=100)</a:t>
            </a:r>
            <a:r>
              <a:rPr lang="zh-CN" altLang="en-US" sz="2400" b="1">
                <a:effectLst>
                  <a:outerShdw blurRad="38100" dist="38100" dir="2700000" algn="tl">
                    <a:srgbClr val="C0C0C0"/>
                  </a:outerShdw>
                </a:effectLst>
              </a:rPr>
              <a:t>，代入香农公式计算可得</a:t>
            </a:r>
            <a:r>
              <a:rPr lang="zh-CN" altLang="en-US" sz="2400" b="1">
                <a:solidFill>
                  <a:srgbClr val="990033"/>
                </a:solidFill>
                <a:effectLst>
                  <a:outerShdw blurRad="38100" dist="38100" dir="2700000" algn="tl">
                    <a:srgbClr val="C0C0C0"/>
                  </a:outerShdw>
                </a:effectLst>
              </a:rPr>
              <a:t>电话信道的信道容量</a:t>
            </a:r>
            <a:r>
              <a:rPr lang="zh-CN" altLang="en-US" sz="2400" b="1">
                <a:effectLst>
                  <a:outerShdw blurRad="38100" dist="38100" dir="2700000" algn="tl">
                    <a:srgbClr val="C0C0C0"/>
                  </a:outerShdw>
                </a:effectLst>
              </a:rPr>
              <a:t>为</a:t>
            </a:r>
          </a:p>
        </p:txBody>
      </p:sp>
      <p:graphicFrame>
        <p:nvGraphicFramePr>
          <p:cNvPr id="9" name="Object 2">
            <a:extLst>
              <a:ext uri="{FF2B5EF4-FFF2-40B4-BE49-F238E27FC236}">
                <a16:creationId xmlns:a16="http://schemas.microsoft.com/office/drawing/2014/main" id="{51EB53BB-14B5-403C-BDF9-E339FF257839}"/>
              </a:ext>
            </a:extLst>
          </p:cNvPr>
          <p:cNvGraphicFramePr>
            <a:graphicFrameLocks noChangeAspect="1"/>
          </p:cNvGraphicFramePr>
          <p:nvPr>
            <p:extLst>
              <p:ext uri="{D42A27DB-BD31-4B8C-83A1-F6EECF244321}">
                <p14:modId xmlns:p14="http://schemas.microsoft.com/office/powerpoint/2010/main" val="300260041"/>
              </p:ext>
            </p:extLst>
          </p:nvPr>
        </p:nvGraphicFramePr>
        <p:xfrm>
          <a:off x="2305844" y="5599389"/>
          <a:ext cx="7561262" cy="854075"/>
        </p:xfrm>
        <a:graphic>
          <a:graphicData uri="http://schemas.openxmlformats.org/presentationml/2006/ole">
            <mc:AlternateContent xmlns:mc="http://schemas.openxmlformats.org/markup-compatibility/2006">
              <mc:Choice xmlns:v="urn:schemas-microsoft-com:vml" Requires="v">
                <p:oleObj name="Equation" r:id="rId4" imgW="3822700" imgH="431800" progId="Equation.DSMT4">
                  <p:embed/>
                </p:oleObj>
              </mc:Choice>
              <mc:Fallback>
                <p:oleObj name="Equation" r:id="rId4" imgW="3822700" imgH="431800" progId="Equation.DSMT4">
                  <p:embed/>
                  <p:pic>
                    <p:nvPicPr>
                      <p:cNvPr id="1046535" name="Object 2">
                        <a:extLst>
                          <a:ext uri="{FF2B5EF4-FFF2-40B4-BE49-F238E27FC236}">
                            <a16:creationId xmlns:a16="http://schemas.microsoft.com/office/drawing/2014/main" id="{C6A5AB3D-5CE1-4581-A524-267D8CE31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844" y="5599389"/>
                        <a:ext cx="756126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559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p:txBody>
          <a:bodyPr/>
          <a:lstStyle/>
          <a:p>
            <a:r>
              <a:rPr lang="zh-CN" altLang="en-US" dirty="0"/>
              <a:t>第五章  信源编码</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p:txBody>
          <a:bodyPr/>
          <a:lstStyle/>
          <a:p>
            <a:pPr eaLnBrk="1" hangingPunct="1"/>
            <a:r>
              <a:rPr lang="en-US" altLang="zh-CN" sz="2800" dirty="0"/>
              <a:t>1</a:t>
            </a:r>
            <a:r>
              <a:rPr lang="zh-CN" altLang="en-US" sz="2800" dirty="0"/>
              <a:t>、信源编码和信道编码的目的</a:t>
            </a:r>
            <a:endParaRPr lang="en-US" altLang="zh-CN" sz="2800" dirty="0"/>
          </a:p>
          <a:p>
            <a:pPr eaLnBrk="1" hangingPunct="1"/>
            <a:r>
              <a:rPr lang="en-US" altLang="zh-CN" dirty="0"/>
              <a:t>2</a:t>
            </a:r>
            <a:r>
              <a:rPr lang="zh-CN" altLang="en-US" dirty="0"/>
              <a:t>、</a:t>
            </a:r>
            <a:r>
              <a:rPr lang="zh-CN" altLang="en-US" sz="2800" dirty="0"/>
              <a:t>编码的定义：分组码、变长码、非奇异码、唯一可译码、即时码、非延长码</a:t>
            </a:r>
          </a:p>
          <a:p>
            <a:pPr eaLnBrk="1" hangingPunct="1"/>
            <a:r>
              <a:rPr lang="en-US" altLang="zh-CN" sz="2800" dirty="0"/>
              <a:t>3</a:t>
            </a:r>
            <a:r>
              <a:rPr lang="zh-CN" altLang="en-US" sz="2800" dirty="0"/>
              <a:t>、唯一可译码存在的充要条件</a:t>
            </a:r>
          </a:p>
          <a:p>
            <a:pPr eaLnBrk="1" hangingPunct="1"/>
            <a:r>
              <a:rPr lang="en-US" altLang="zh-CN" dirty="0"/>
              <a:t>4</a:t>
            </a:r>
            <a:r>
              <a:rPr lang="zh-CN" altLang="en-US" sz="2800" dirty="0"/>
              <a:t>、编码效率 </a:t>
            </a:r>
          </a:p>
          <a:p>
            <a:pPr eaLnBrk="1" hangingPunct="1"/>
            <a:r>
              <a:rPr lang="en-US" altLang="zh-CN" dirty="0"/>
              <a:t>5</a:t>
            </a:r>
            <a:r>
              <a:rPr lang="zh-CN" altLang="en-US" sz="2800" dirty="0"/>
              <a:t>、香农码、费诺码、霍夫曼码</a:t>
            </a: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41</a:t>
            </a:fld>
            <a:endParaRPr kumimoji="0" lang="en-US" altLang="zh-CN" sz="1400">
              <a:solidFill>
                <a:schemeClr val="tx1"/>
              </a:solidFill>
            </a:endParaRPr>
          </a:p>
        </p:txBody>
      </p:sp>
    </p:spTree>
    <p:extLst>
      <p:ext uri="{BB962C8B-B14F-4D97-AF65-F5344CB8AC3E}">
        <p14:creationId xmlns:p14="http://schemas.microsoft.com/office/powerpoint/2010/main" val="1102187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8BFBEF-92A4-8F49-A62E-DEA2AE8B8FA5}"/>
              </a:ext>
            </a:extLst>
          </p:cNvPr>
          <p:cNvSpPr>
            <a:spLocks noGrp="1"/>
          </p:cNvSpPr>
          <p:nvPr>
            <p:ph idx="1"/>
          </p:nvPr>
        </p:nvSpPr>
        <p:spPr>
          <a:xfrm>
            <a:off x="838200" y="330707"/>
            <a:ext cx="10515600" cy="6196586"/>
          </a:xfrm>
        </p:spPr>
        <p:txBody>
          <a:bodyPr>
            <a:normAutofit fontScale="85000" lnSpcReduction="20000"/>
          </a:bodyPr>
          <a:lstStyle/>
          <a:p>
            <a:pPr marL="0" indent="0" algn="just">
              <a:lnSpc>
                <a:spcPts val="2000"/>
              </a:lnSpc>
              <a:buNone/>
            </a:pPr>
            <a:r>
              <a:rPr lang="zh-CN" altLang="en-US" sz="3200" dirty="0"/>
              <a:t>信源编码和信道编码的目的</a:t>
            </a:r>
            <a:endParaRPr lang="en-US" altLang="zh-CN" sz="3200" dirty="0"/>
          </a:p>
          <a:p>
            <a:pPr marL="0" indent="0" algn="just">
              <a:lnSpc>
                <a:spcPts val="2000"/>
              </a:lnSpc>
              <a:buNone/>
            </a:pPr>
            <a:endParaRPr lang="en-US" altLang="zh-CN" sz="1800" b="1" kern="100" dirty="0">
              <a:effectLst/>
              <a:latin typeface="Times New Roman" panose="02020603050405020304" pitchFamily="18" charset="0"/>
              <a:ea typeface="宋体" panose="02010600030101010101" pitchFamily="2" charset="-122"/>
            </a:endParaRPr>
          </a:p>
          <a:p>
            <a:pPr algn="just">
              <a:lnSpc>
                <a:spcPts val="2000"/>
              </a:lnSpc>
            </a:pPr>
            <a:r>
              <a:rPr lang="zh-CN" altLang="zh-CN" sz="1800" b="1" kern="100" dirty="0">
                <a:effectLst/>
                <a:latin typeface="Times New Roman" panose="02020603050405020304" pitchFamily="18" charset="0"/>
                <a:ea typeface="宋体" panose="02010600030101010101" pitchFamily="2" charset="-122"/>
              </a:rPr>
              <a:t>（</a:t>
            </a:r>
            <a:r>
              <a:rPr lang="en-US"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）质量一定，如何提高信息传输速度（提高编码效率或压缩比）</a:t>
            </a:r>
            <a:r>
              <a:rPr lang="en-US" altLang="zh-CN" sz="1800" b="1" kern="100" dirty="0">
                <a:effectLst/>
                <a:latin typeface="Times New Roman" panose="02020603050405020304" pitchFamily="18" charset="0"/>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信源编码</a:t>
            </a:r>
            <a:endParaRPr lang="zh-CN" altLang="zh-CN" sz="1800" kern="100" dirty="0">
              <a:effectLst/>
              <a:latin typeface="Times New Roman" panose="02020603050405020304" pitchFamily="18" charset="0"/>
              <a:ea typeface="宋体" panose="02010600030101010101" pitchFamily="2" charset="-122"/>
            </a:endParaRPr>
          </a:p>
          <a:p>
            <a:pPr algn="just">
              <a:lnSpc>
                <a:spcPts val="2000"/>
              </a:lnSpc>
            </a:pPr>
            <a:r>
              <a:rPr lang="zh-CN" altLang="zh-CN" sz="1800" b="1" kern="100" dirty="0">
                <a:effectLst/>
                <a:latin typeface="Times New Roman" panose="02020603050405020304" pitchFamily="18" charset="0"/>
                <a:ea typeface="宋体" panose="02010600030101010101" pitchFamily="2" charset="-122"/>
              </a:rPr>
              <a:t>（</a:t>
            </a:r>
            <a:r>
              <a:rPr lang="en-US" altLang="zh-CN" sz="1800" b="1" kern="100" dirty="0">
                <a:effectLst/>
                <a:latin typeface="Times New Roman" panose="02020603050405020304" pitchFamily="18" charset="0"/>
                <a:ea typeface="宋体" panose="02010600030101010101" pitchFamily="2" charset="-122"/>
              </a:rPr>
              <a:t>2</a:t>
            </a:r>
            <a:r>
              <a:rPr lang="zh-CN" altLang="zh-CN" sz="1800" b="1" kern="100" dirty="0">
                <a:effectLst/>
                <a:latin typeface="Times New Roman" panose="02020603050405020304" pitchFamily="18" charset="0"/>
                <a:ea typeface="宋体" panose="02010600030101010101" pitchFamily="2" charset="-122"/>
              </a:rPr>
              <a:t>） 信道传输速度一定，如何提高信息传输质量（抗干扰能力）</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信道编码</a:t>
            </a:r>
            <a:endParaRPr lang="en-US" altLang="zh-CN" sz="1800" b="1" kern="100" dirty="0">
              <a:effectLst/>
              <a:latin typeface="Times New Roman" panose="02020603050405020304" pitchFamily="18" charset="0"/>
              <a:ea typeface="宋体" panose="02010600030101010101" pitchFamily="2" charset="-122"/>
            </a:endParaRPr>
          </a:p>
          <a:p>
            <a:pPr algn="just">
              <a:lnSpc>
                <a:spcPts val="2000"/>
              </a:lnSpc>
            </a:pPr>
            <a:endParaRPr lang="en-US" altLang="zh-CN" sz="1800" b="1" kern="100" dirty="0">
              <a:latin typeface="Times New Roman" panose="02020603050405020304" pitchFamily="18" charset="0"/>
              <a:ea typeface="宋体" panose="02010600030101010101" pitchFamily="2" charset="-122"/>
            </a:endParaRPr>
          </a:p>
          <a:p>
            <a:pPr algn="just">
              <a:lnSpc>
                <a:spcPts val="2000"/>
              </a:lnSpc>
            </a:pPr>
            <a:endParaRPr lang="en-US" altLang="zh-CN" sz="1800" b="1" kern="100" dirty="0">
              <a:effectLst/>
              <a:latin typeface="Times New Roman" panose="02020603050405020304" pitchFamily="18" charset="0"/>
              <a:ea typeface="宋体" panose="02010600030101010101" pitchFamily="2" charset="-122"/>
            </a:endParaRPr>
          </a:p>
          <a:p>
            <a:pPr marL="0" indent="0" algn="just">
              <a:lnSpc>
                <a:spcPct val="100000"/>
              </a:lnSpc>
              <a:buNone/>
            </a:pPr>
            <a:r>
              <a:rPr lang="zh-CN" altLang="en-US" dirty="0"/>
              <a:t>分组码、变长码、非奇异码、唯一可译码、即时码、非延长码</a:t>
            </a:r>
            <a:endParaRPr lang="zh-CN" altLang="zh-CN" kern="100" dirty="0">
              <a:effectLst/>
              <a:latin typeface="Times New Roman" panose="02020603050405020304" pitchFamily="18" charset="0"/>
              <a:ea typeface="宋体" panose="02010600030101010101" pitchFamily="2" charset="-122"/>
            </a:endParaRPr>
          </a:p>
          <a:p>
            <a:pPr eaLnBrk="1" hangingPunct="1">
              <a:lnSpc>
                <a:spcPct val="105000"/>
              </a:lnSpc>
              <a:spcBef>
                <a:spcPct val="35000"/>
              </a:spcBef>
              <a:buFontTx/>
              <a:buNone/>
            </a:pPr>
            <a:r>
              <a:rPr lang="zh-CN" altLang="en-US" sz="2400" b="1" dirty="0">
                <a:solidFill>
                  <a:srgbClr val="0000CC"/>
                </a:solidFill>
              </a:rPr>
              <a:t>等长码</a:t>
            </a:r>
            <a:r>
              <a:rPr lang="zh-CN" altLang="en-US" sz="2400" b="1" dirty="0"/>
              <a:t>（固定长度码）</a:t>
            </a:r>
          </a:p>
          <a:p>
            <a:pPr lvl="1" eaLnBrk="1" hangingPunct="1">
              <a:lnSpc>
                <a:spcPct val="105000"/>
              </a:lnSpc>
              <a:spcBef>
                <a:spcPct val="35000"/>
              </a:spcBef>
              <a:buFontTx/>
              <a:buNone/>
            </a:pPr>
            <a:r>
              <a:rPr lang="zh-CN" altLang="en-US" sz="2400" b="1" dirty="0"/>
              <a:t>         若一组码中所有码字的长度都相同</a:t>
            </a:r>
            <a:r>
              <a:rPr lang="en-US" altLang="zh-CN" sz="2400" b="1" dirty="0"/>
              <a:t>(</a:t>
            </a:r>
            <a:r>
              <a:rPr lang="zh-CN" altLang="en-US" sz="2400" b="1" dirty="0"/>
              <a:t>即</a:t>
            </a:r>
            <a:r>
              <a:rPr lang="en-US" altLang="zh-CN" sz="2400" b="1" i="1" dirty="0">
                <a:latin typeface="Times New Roman" panose="02020603050405020304" pitchFamily="18" charset="0"/>
              </a:rPr>
              <a:t>l</a:t>
            </a:r>
            <a:r>
              <a:rPr lang="en-US" altLang="zh-CN" sz="2400" b="1" i="1" baseline="-25000" dirty="0"/>
              <a:t>i</a:t>
            </a:r>
            <a:r>
              <a:rPr lang="en-US" altLang="zh-CN" sz="2400" b="1" dirty="0"/>
              <a:t>=</a:t>
            </a:r>
            <a:r>
              <a:rPr lang="en-US" altLang="zh-CN" sz="2400" b="1" i="1" dirty="0">
                <a:latin typeface="Times New Roman" panose="02020603050405020304" pitchFamily="18" charset="0"/>
              </a:rPr>
              <a:t>l</a:t>
            </a:r>
            <a:r>
              <a:rPr lang="zh-CN" altLang="en-US" sz="2400" b="1" dirty="0"/>
              <a:t>，</a:t>
            </a:r>
            <a:r>
              <a:rPr lang="en-US" altLang="zh-CN" sz="2400" b="1" i="1" dirty="0" err="1">
                <a:latin typeface="Times New Roman" panose="02020603050405020304" pitchFamily="18" charset="0"/>
              </a:rPr>
              <a:t>i</a:t>
            </a:r>
            <a:r>
              <a:rPr lang="en-US" altLang="zh-CN" sz="2400" b="1" dirty="0"/>
              <a:t>=1,…,</a:t>
            </a:r>
            <a:r>
              <a:rPr lang="en-US" altLang="zh-CN" sz="2400" b="1" i="1" dirty="0">
                <a:latin typeface="Times New Roman" panose="02020603050405020304" pitchFamily="18" charset="0"/>
              </a:rPr>
              <a:t>q</a:t>
            </a:r>
            <a:r>
              <a:rPr lang="en-US" altLang="zh-CN" sz="2400" b="1" dirty="0"/>
              <a:t>)</a:t>
            </a:r>
            <a:r>
              <a:rPr lang="zh-CN" altLang="en-US" sz="2400" b="1" dirty="0"/>
              <a:t>，则称为等长码。</a:t>
            </a:r>
          </a:p>
          <a:p>
            <a:pPr eaLnBrk="1" hangingPunct="1">
              <a:lnSpc>
                <a:spcPct val="105000"/>
              </a:lnSpc>
              <a:spcBef>
                <a:spcPct val="35000"/>
              </a:spcBef>
              <a:buFontTx/>
              <a:buNone/>
            </a:pPr>
            <a:r>
              <a:rPr lang="zh-CN" altLang="en-US" sz="2400" b="1" dirty="0">
                <a:solidFill>
                  <a:srgbClr val="0000CC"/>
                </a:solidFill>
              </a:rPr>
              <a:t>变长码</a:t>
            </a:r>
          </a:p>
          <a:p>
            <a:pPr lvl="1" eaLnBrk="1" hangingPunct="1">
              <a:lnSpc>
                <a:spcPct val="105000"/>
              </a:lnSpc>
              <a:spcBef>
                <a:spcPct val="35000"/>
              </a:spcBef>
              <a:buFontTx/>
              <a:buNone/>
            </a:pPr>
            <a:r>
              <a:rPr lang="zh-CN" altLang="en-US" sz="2400" b="1" dirty="0"/>
              <a:t>         若一组码中所有码字的码长各不相同</a:t>
            </a:r>
            <a:r>
              <a:rPr lang="en-US" altLang="zh-CN" sz="2400" b="1" dirty="0"/>
              <a:t>(</a:t>
            </a:r>
            <a:r>
              <a:rPr lang="zh-CN" altLang="en-US" sz="2400" b="1" dirty="0"/>
              <a:t>即任意码字的长度</a:t>
            </a:r>
            <a:r>
              <a:rPr lang="en-US" altLang="zh-CN" sz="2400" b="1" i="1" dirty="0">
                <a:latin typeface="Times New Roman" panose="02020603050405020304" pitchFamily="18" charset="0"/>
              </a:rPr>
              <a:t>l</a:t>
            </a:r>
            <a:r>
              <a:rPr lang="en-US" altLang="zh-CN" sz="2400" b="1" baseline="-25000" dirty="0"/>
              <a:t>i</a:t>
            </a:r>
            <a:r>
              <a:rPr lang="zh-CN" altLang="en-US" sz="2400" b="1" dirty="0"/>
              <a:t>不同</a:t>
            </a:r>
            <a:r>
              <a:rPr lang="en-US" altLang="zh-CN" sz="2400" b="1" dirty="0"/>
              <a:t>)</a:t>
            </a:r>
            <a:r>
              <a:rPr lang="zh-CN" altLang="en-US" sz="2400" b="1" dirty="0"/>
              <a:t>，则称为变长码。</a:t>
            </a:r>
          </a:p>
          <a:p>
            <a:pPr eaLnBrk="1" hangingPunct="1">
              <a:lnSpc>
                <a:spcPct val="105000"/>
              </a:lnSpc>
              <a:spcBef>
                <a:spcPct val="35000"/>
              </a:spcBef>
              <a:buFontTx/>
              <a:buNone/>
            </a:pPr>
            <a:r>
              <a:rPr lang="zh-CN" altLang="en-US" sz="2400" b="1" dirty="0">
                <a:solidFill>
                  <a:srgbClr val="0000CC"/>
                </a:solidFill>
              </a:rPr>
              <a:t>非奇异码和奇异码</a:t>
            </a:r>
          </a:p>
          <a:p>
            <a:pPr lvl="1" eaLnBrk="1" hangingPunct="1">
              <a:lnSpc>
                <a:spcPct val="105000"/>
              </a:lnSpc>
              <a:spcBef>
                <a:spcPct val="35000"/>
              </a:spcBef>
              <a:buFontTx/>
              <a:buNone/>
            </a:pPr>
            <a:r>
              <a:rPr lang="zh-CN" altLang="en-US" sz="2400" b="1" dirty="0"/>
              <a:t>          若一组码中所有码字都不同</a:t>
            </a:r>
            <a:r>
              <a:rPr lang="en-US" altLang="zh-CN" sz="2400" b="1" dirty="0"/>
              <a:t>(</a:t>
            </a:r>
            <a:r>
              <a:rPr lang="zh-CN" altLang="en-US" sz="2400" b="1" dirty="0"/>
              <a:t>即所有信源符号映射到不同的码符号序列</a:t>
            </a:r>
            <a:r>
              <a:rPr lang="en-US" altLang="zh-CN" sz="2400" b="1" dirty="0"/>
              <a:t>)</a:t>
            </a:r>
            <a:r>
              <a:rPr lang="zh-CN" altLang="en-US" sz="2400" b="1" dirty="0"/>
              <a:t>，则称为非奇异码。反之，则为奇异码。</a:t>
            </a:r>
            <a:endParaRPr lang="en-US" altLang="zh-CN" sz="2400" b="1" dirty="0"/>
          </a:p>
          <a:p>
            <a:pPr marL="0" indent="0" eaLnBrk="1" hangingPunct="1">
              <a:buFontTx/>
              <a:buNone/>
            </a:pPr>
            <a:r>
              <a:rPr lang="zh-CN" altLang="en-US" sz="2400" b="1" dirty="0">
                <a:solidFill>
                  <a:srgbClr val="0000CC"/>
                </a:solidFill>
              </a:rPr>
              <a:t>唯</a:t>
            </a:r>
            <a:r>
              <a:rPr lang="en-US" altLang="en-US" sz="2400" b="1" dirty="0" err="1">
                <a:solidFill>
                  <a:srgbClr val="0000CC"/>
                </a:solidFill>
              </a:rPr>
              <a:t>一可译码</a:t>
            </a:r>
            <a:endParaRPr lang="zh-CN" altLang="en-US" sz="2400" b="1" dirty="0">
              <a:solidFill>
                <a:srgbClr val="0000CC"/>
              </a:solidFill>
            </a:endParaRPr>
          </a:p>
          <a:p>
            <a:pPr marL="179388" lvl="1" indent="0" eaLnBrk="1" hangingPunct="1">
              <a:lnSpc>
                <a:spcPct val="110000"/>
              </a:lnSpc>
              <a:buFontTx/>
              <a:buNone/>
            </a:pPr>
            <a:r>
              <a:rPr lang="zh-CN" altLang="en-US" sz="2400" b="1" dirty="0"/>
              <a:t>         若码的任意一串有限长的码符号序列只能被</a:t>
            </a:r>
            <a:r>
              <a:rPr lang="zh-CN" altLang="en-US" sz="2400" b="1" dirty="0">
                <a:solidFill>
                  <a:srgbClr val="FF3300"/>
                </a:solidFill>
              </a:rPr>
              <a:t>唯一地译成所对应的信源符号序列</a:t>
            </a:r>
            <a:r>
              <a:rPr lang="zh-CN" altLang="en-US" sz="2400" b="1" dirty="0"/>
              <a:t>，则此码称为唯一可译码（单义可译码）。</a:t>
            </a:r>
          </a:p>
          <a:p>
            <a:endParaRPr lang="zh-CN" altLang="en-US" dirty="0"/>
          </a:p>
        </p:txBody>
      </p:sp>
    </p:spTree>
    <p:extLst>
      <p:ext uri="{BB962C8B-B14F-4D97-AF65-F5344CB8AC3E}">
        <p14:creationId xmlns:p14="http://schemas.microsoft.com/office/powerpoint/2010/main" val="619217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459F9-8128-9FC3-D300-58977D54E927}"/>
              </a:ext>
            </a:extLst>
          </p:cNvPr>
          <p:cNvSpPr>
            <a:spLocks noGrp="1"/>
          </p:cNvSpPr>
          <p:nvPr>
            <p:ph type="title"/>
          </p:nvPr>
        </p:nvSpPr>
        <p:spPr>
          <a:xfrm>
            <a:off x="838200" y="365126"/>
            <a:ext cx="8239812" cy="323032"/>
          </a:xfrm>
        </p:spPr>
        <p:txBody>
          <a:bodyPr>
            <a:normAutofit fontScale="90000"/>
          </a:bodyPr>
          <a:lstStyle/>
          <a:p>
            <a:r>
              <a:rPr lang="zh-CN" altLang="en-US" dirty="0"/>
              <a:t>香农码</a:t>
            </a:r>
          </a:p>
        </p:txBody>
      </p:sp>
      <p:sp>
        <p:nvSpPr>
          <p:cNvPr id="4" name="Rectangle 2">
            <a:extLst>
              <a:ext uri="{FF2B5EF4-FFF2-40B4-BE49-F238E27FC236}">
                <a16:creationId xmlns:a16="http://schemas.microsoft.com/office/drawing/2014/main" id="{40FAA145-AD8D-81EF-5E94-DBE7FFEC2B5E}"/>
              </a:ext>
            </a:extLst>
          </p:cNvPr>
          <p:cNvSpPr txBox="1">
            <a:spLocks noChangeArrowheads="1"/>
          </p:cNvSpPr>
          <p:nvPr/>
        </p:nvSpPr>
        <p:spPr>
          <a:xfrm>
            <a:off x="2667000" y="365126"/>
            <a:ext cx="8153400" cy="129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a:solidFill>
                  <a:srgbClr val="CC0000"/>
                </a:solidFill>
              </a:rPr>
              <a:t>例</a:t>
            </a:r>
            <a:r>
              <a:rPr lang="en-US" altLang="zh-CN" sz="2400" b="1"/>
              <a:t>:</a:t>
            </a:r>
            <a:r>
              <a:rPr lang="zh-CN" altLang="en-US" sz="2400" b="1"/>
              <a:t>　设信源共有七个信源符号，其概率分布如表所示，试对该信源进行香农编码。</a:t>
            </a:r>
          </a:p>
          <a:p>
            <a:pPr>
              <a:buFontTx/>
              <a:buNone/>
            </a:pPr>
            <a:r>
              <a:rPr lang="zh-CN" altLang="en-US" sz="2400" b="1"/>
              <a:t>    </a:t>
            </a:r>
            <a:r>
              <a:rPr lang="zh-CN" altLang="en-US" sz="2400" b="1">
                <a:solidFill>
                  <a:srgbClr val="CC0000"/>
                </a:solidFill>
              </a:rPr>
              <a:t>解</a:t>
            </a:r>
            <a:r>
              <a:rPr lang="en-US" altLang="zh-CN" sz="2400" b="1"/>
              <a:t>:  </a:t>
            </a:r>
            <a:r>
              <a:rPr lang="zh-CN" altLang="en-US" sz="2400" b="1"/>
              <a:t>编码过程如下：</a:t>
            </a:r>
          </a:p>
        </p:txBody>
      </p:sp>
      <p:graphicFrame>
        <p:nvGraphicFramePr>
          <p:cNvPr id="5" name="Group 3">
            <a:extLst>
              <a:ext uri="{FF2B5EF4-FFF2-40B4-BE49-F238E27FC236}">
                <a16:creationId xmlns:a16="http://schemas.microsoft.com/office/drawing/2014/main" id="{B57971A2-6F51-4235-9236-F651B30B20EF}"/>
              </a:ext>
            </a:extLst>
          </p:cNvPr>
          <p:cNvGraphicFramePr>
            <a:graphicFrameLocks noGrp="1"/>
          </p:cNvGraphicFramePr>
          <p:nvPr>
            <p:extLst>
              <p:ext uri="{D42A27DB-BD31-4B8C-83A1-F6EECF244321}">
                <p14:modId xmlns:p14="http://schemas.microsoft.com/office/powerpoint/2010/main" val="3378465443"/>
              </p:ext>
            </p:extLst>
          </p:nvPr>
        </p:nvGraphicFramePr>
        <p:xfrm>
          <a:off x="2667000" y="1739901"/>
          <a:ext cx="8686800" cy="4740273"/>
        </p:xfrm>
        <a:graphic>
          <a:graphicData uri="http://schemas.openxmlformats.org/drawingml/2006/table">
            <a:tbl>
              <a:tblPr/>
              <a:tblGrid>
                <a:gridCol w="107632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600200">
                  <a:extLst>
                    <a:ext uri="{9D8B030D-6E8A-4147-A177-3AD203B41FA5}">
                      <a16:colId xmlns:a16="http://schemas.microsoft.com/office/drawing/2014/main" val="20006"/>
                    </a:ext>
                  </a:extLst>
                </a:gridCol>
              </a:tblGrid>
              <a:tr h="71627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信源符号</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1"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宋体" panose="02010600030101010101" pitchFamily="2" charset="-122"/>
                        </a:rPr>
                        <a:t>累加概率</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G</a:t>
                      </a:r>
                      <a:r>
                        <a:rPr kumimoji="0" lang="en-US" altLang="zh-CN" sz="2800" b="1"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对应的</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二进制数</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7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码长 </a:t>
                      </a:r>
                      <a:r>
                        <a:rPr kumimoji="0" lang="en-US" altLang="zh-CN" sz="2400" b="1"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宋体" panose="02010600030101010101" pitchFamily="2" charset="-122"/>
                        </a:rPr>
                        <a:t>l</a:t>
                      </a:r>
                      <a:r>
                        <a:rPr kumimoji="0" lang="en-US" altLang="zh-CN" sz="2800" b="1" i="0" u="none" strike="noStrike" cap="none" normalizeH="0" baseline="-2500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i</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码字</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0.20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2.34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1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0.0011…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2.41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0.18</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0.39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2.48</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4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0.57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2.56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0.15</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0.74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0.1011…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2.74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21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0.89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3.34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0.99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0.1111110…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6.66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1111110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 name="Object 2">
            <a:extLst>
              <a:ext uri="{FF2B5EF4-FFF2-40B4-BE49-F238E27FC236}">
                <a16:creationId xmlns:a16="http://schemas.microsoft.com/office/drawing/2014/main" id="{D931B77B-AC21-BD1C-5491-493DF922F99D}"/>
              </a:ext>
            </a:extLst>
          </p:cNvPr>
          <p:cNvGraphicFramePr>
            <a:graphicFrameLocks noChangeAspect="1"/>
          </p:cNvGraphicFramePr>
          <p:nvPr>
            <p:extLst>
              <p:ext uri="{D42A27DB-BD31-4B8C-83A1-F6EECF244321}">
                <p14:modId xmlns:p14="http://schemas.microsoft.com/office/powerpoint/2010/main" val="2440162575"/>
              </p:ext>
            </p:extLst>
          </p:nvPr>
        </p:nvGraphicFramePr>
        <p:xfrm>
          <a:off x="7924800" y="1812926"/>
          <a:ext cx="838200" cy="593725"/>
        </p:xfrm>
        <a:graphic>
          <a:graphicData uri="http://schemas.openxmlformats.org/presentationml/2006/ole">
            <mc:AlternateContent xmlns:mc="http://schemas.openxmlformats.org/markup-compatibility/2006">
              <mc:Choice xmlns:v="urn:schemas-microsoft-com:vml" Requires="v">
                <p:oleObj name="Equation" r:id="rId2" imgW="609336" imgH="431613" progId="Equation.DSMT4">
                  <p:embed/>
                </p:oleObj>
              </mc:Choice>
              <mc:Fallback>
                <p:oleObj name="Equation" r:id="rId2" imgW="609336" imgH="431613" progId="Equation.DSMT4">
                  <p:embed/>
                  <p:pic>
                    <p:nvPicPr>
                      <p:cNvPr id="40013" name="Object 2">
                        <a:extLst>
                          <a:ext uri="{FF2B5EF4-FFF2-40B4-BE49-F238E27FC236}">
                            <a16:creationId xmlns:a16="http://schemas.microsoft.com/office/drawing/2014/main" id="{B6C7F48D-321F-45AB-6483-BDA626A3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812926"/>
                        <a:ext cx="8382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78">
            <a:extLst>
              <a:ext uri="{FF2B5EF4-FFF2-40B4-BE49-F238E27FC236}">
                <a16:creationId xmlns:a16="http://schemas.microsoft.com/office/drawing/2014/main" id="{66BB8876-93FC-713F-D5DA-4C3E1B9E3616}"/>
              </a:ext>
            </a:extLst>
          </p:cNvPr>
          <p:cNvSpPr>
            <a:spLocks noChangeArrowheads="1"/>
          </p:cNvSpPr>
          <p:nvPr/>
        </p:nvSpPr>
        <p:spPr bwMode="auto">
          <a:xfrm>
            <a:off x="2895600" y="974726"/>
            <a:ext cx="1905000" cy="457200"/>
          </a:xfrm>
          <a:prstGeom prst="wedgeRoundRectCallout">
            <a:avLst>
              <a:gd name="adj1" fmla="val 16583"/>
              <a:gd name="adj2" fmla="val 153819"/>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1.</a:t>
            </a:r>
            <a:r>
              <a:rPr lang="zh-CN" altLang="en-US" sz="1800" b="1"/>
              <a:t>信源符号排序</a:t>
            </a:r>
          </a:p>
        </p:txBody>
      </p:sp>
      <p:sp>
        <p:nvSpPr>
          <p:cNvPr id="8" name="AutoShape 79">
            <a:extLst>
              <a:ext uri="{FF2B5EF4-FFF2-40B4-BE49-F238E27FC236}">
                <a16:creationId xmlns:a16="http://schemas.microsoft.com/office/drawing/2014/main" id="{325E1A6D-6F7D-2606-B891-59108C91992A}"/>
              </a:ext>
            </a:extLst>
          </p:cNvPr>
          <p:cNvSpPr>
            <a:spLocks noChangeArrowheads="1"/>
          </p:cNvSpPr>
          <p:nvPr/>
        </p:nvSpPr>
        <p:spPr bwMode="auto">
          <a:xfrm>
            <a:off x="7772400" y="1050926"/>
            <a:ext cx="1447800" cy="457200"/>
          </a:xfrm>
          <a:prstGeom prst="wedgeRoundRectCallout">
            <a:avLst>
              <a:gd name="adj1" fmla="val 25329"/>
              <a:gd name="adj2" fmla="val 126042"/>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2.</a:t>
            </a:r>
            <a:r>
              <a:rPr lang="zh-CN" altLang="en-US" sz="1800" b="1"/>
              <a:t>计算码长</a:t>
            </a:r>
          </a:p>
        </p:txBody>
      </p:sp>
      <p:sp>
        <p:nvSpPr>
          <p:cNvPr id="9" name="AutoShape 80">
            <a:extLst>
              <a:ext uri="{FF2B5EF4-FFF2-40B4-BE49-F238E27FC236}">
                <a16:creationId xmlns:a16="http://schemas.microsoft.com/office/drawing/2014/main" id="{159B4C71-040F-2572-AD62-F372922C2519}"/>
              </a:ext>
            </a:extLst>
          </p:cNvPr>
          <p:cNvSpPr>
            <a:spLocks noChangeArrowheads="1"/>
          </p:cNvSpPr>
          <p:nvPr/>
        </p:nvSpPr>
        <p:spPr bwMode="auto">
          <a:xfrm>
            <a:off x="4953000" y="746126"/>
            <a:ext cx="1219200" cy="685800"/>
          </a:xfrm>
          <a:prstGeom prst="wedgeRoundRectCallout">
            <a:avLst>
              <a:gd name="adj1" fmla="val -2213"/>
              <a:gd name="adj2" fmla="val 100694"/>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3.</a:t>
            </a:r>
            <a:r>
              <a:rPr lang="zh-CN" altLang="en-US" sz="1800" b="1"/>
              <a:t>计算累加概率</a:t>
            </a:r>
          </a:p>
        </p:txBody>
      </p:sp>
      <p:sp>
        <p:nvSpPr>
          <p:cNvPr id="10" name="AutoShape 81">
            <a:extLst>
              <a:ext uri="{FF2B5EF4-FFF2-40B4-BE49-F238E27FC236}">
                <a16:creationId xmlns:a16="http://schemas.microsoft.com/office/drawing/2014/main" id="{561E69F3-DECD-9B7E-1DE1-50D9663DEF9C}"/>
              </a:ext>
            </a:extLst>
          </p:cNvPr>
          <p:cNvSpPr>
            <a:spLocks noChangeArrowheads="1"/>
          </p:cNvSpPr>
          <p:nvPr/>
        </p:nvSpPr>
        <p:spPr bwMode="auto">
          <a:xfrm>
            <a:off x="6248400" y="746126"/>
            <a:ext cx="1447800" cy="685800"/>
          </a:xfrm>
          <a:prstGeom prst="wedgeRoundRectCallout">
            <a:avLst>
              <a:gd name="adj1" fmla="val 6032"/>
              <a:gd name="adj2" fmla="val 100694"/>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4.</a:t>
            </a:r>
            <a:r>
              <a:rPr lang="zh-CN" altLang="en-US" sz="1800" b="1"/>
              <a:t>累加概率二进制表示</a:t>
            </a:r>
          </a:p>
        </p:txBody>
      </p:sp>
      <p:sp>
        <p:nvSpPr>
          <p:cNvPr id="11" name="AutoShape 82">
            <a:extLst>
              <a:ext uri="{FF2B5EF4-FFF2-40B4-BE49-F238E27FC236}">
                <a16:creationId xmlns:a16="http://schemas.microsoft.com/office/drawing/2014/main" id="{DB6DBEBE-661D-3290-49A3-47C49695F2D2}"/>
              </a:ext>
            </a:extLst>
          </p:cNvPr>
          <p:cNvSpPr>
            <a:spLocks noChangeArrowheads="1"/>
          </p:cNvSpPr>
          <p:nvPr/>
        </p:nvSpPr>
        <p:spPr bwMode="auto">
          <a:xfrm>
            <a:off x="9829800" y="1127126"/>
            <a:ext cx="1447800" cy="381000"/>
          </a:xfrm>
          <a:prstGeom prst="wedgeRoundRectCallout">
            <a:avLst>
              <a:gd name="adj1" fmla="val -9759"/>
              <a:gd name="adj2" fmla="val 141250"/>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5.</a:t>
            </a:r>
            <a:r>
              <a:rPr lang="zh-CN" altLang="en-US" sz="1800" b="1"/>
              <a:t>形成码字</a:t>
            </a:r>
          </a:p>
        </p:txBody>
      </p:sp>
    </p:spTree>
    <p:extLst>
      <p:ext uri="{BB962C8B-B14F-4D97-AF65-F5344CB8AC3E}">
        <p14:creationId xmlns:p14="http://schemas.microsoft.com/office/powerpoint/2010/main" val="9950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9622F5-DEC4-37A0-5E73-E05ED0174E5C}"/>
              </a:ext>
            </a:extLst>
          </p:cNvPr>
          <p:cNvSpPr txBox="1">
            <a:spLocks noChangeArrowheads="1"/>
          </p:cNvSpPr>
          <p:nvPr/>
        </p:nvSpPr>
        <p:spPr>
          <a:xfrm>
            <a:off x="1168924" y="498835"/>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b="1"/>
              <a:t>     </a:t>
            </a:r>
            <a:r>
              <a:rPr lang="zh-CN" altLang="en-US" b="1"/>
              <a:t>码的性能分析：</a:t>
            </a:r>
          </a:p>
          <a:p>
            <a:pPr>
              <a:buFontTx/>
              <a:buNone/>
            </a:pPr>
            <a:r>
              <a:rPr lang="zh-CN" altLang="en-US" b="1"/>
              <a:t>     通过计算可得此信源的熵</a:t>
            </a:r>
            <a:r>
              <a:rPr lang="en-US" altLang="zh-CN" b="1"/>
              <a:t>:</a:t>
            </a:r>
          </a:p>
          <a:p>
            <a:pPr>
              <a:spcBef>
                <a:spcPct val="50000"/>
              </a:spcBef>
              <a:buFontTx/>
              <a:buNone/>
            </a:pPr>
            <a:r>
              <a:rPr lang="en-US" altLang="zh-CN" b="1"/>
              <a:t>                                                     </a:t>
            </a:r>
            <a:r>
              <a:rPr lang="en-US" altLang="zh-CN" sz="2400" b="1"/>
              <a:t>(</a:t>
            </a:r>
            <a:r>
              <a:rPr lang="zh-CN" altLang="en-US" sz="2400" b="1"/>
              <a:t>比特／符号</a:t>
            </a:r>
            <a:r>
              <a:rPr lang="en-US" altLang="zh-CN" sz="2400" b="1"/>
              <a:t>)</a:t>
            </a:r>
            <a:r>
              <a:rPr lang="en-US" altLang="zh-CN" b="1"/>
              <a:t> </a:t>
            </a:r>
          </a:p>
          <a:p>
            <a:pPr>
              <a:spcBef>
                <a:spcPct val="55000"/>
              </a:spcBef>
              <a:buFontTx/>
              <a:buNone/>
            </a:pPr>
            <a:r>
              <a:rPr lang="en-US" altLang="zh-CN" b="1"/>
              <a:t>     </a:t>
            </a:r>
            <a:r>
              <a:rPr lang="zh-CN" altLang="en-US" b="1"/>
              <a:t>码的平均长度</a:t>
            </a:r>
            <a:r>
              <a:rPr lang="en-US" altLang="zh-CN" b="1"/>
              <a:t>:</a:t>
            </a:r>
          </a:p>
          <a:p>
            <a:pPr>
              <a:spcBef>
                <a:spcPct val="55000"/>
              </a:spcBef>
              <a:buFontTx/>
              <a:buNone/>
            </a:pPr>
            <a:r>
              <a:rPr lang="en-US" altLang="zh-CN" b="1"/>
              <a:t>                                               </a:t>
            </a:r>
            <a:r>
              <a:rPr lang="en-US" altLang="zh-CN" sz="2400" b="1"/>
              <a:t>(</a:t>
            </a:r>
            <a:r>
              <a:rPr lang="zh-CN" altLang="en-US" sz="2400" b="1"/>
              <a:t>二元码符号／符号</a:t>
            </a:r>
            <a:r>
              <a:rPr lang="en-US" altLang="zh-CN" sz="2400" b="1"/>
              <a:t>)</a:t>
            </a:r>
          </a:p>
          <a:p>
            <a:pPr>
              <a:buFontTx/>
              <a:buNone/>
            </a:pPr>
            <a:r>
              <a:rPr lang="en-US" altLang="zh-CN" b="1"/>
              <a:t>     </a:t>
            </a:r>
          </a:p>
          <a:p>
            <a:pPr>
              <a:buFontTx/>
              <a:buNone/>
            </a:pPr>
            <a:r>
              <a:rPr lang="en-US" altLang="zh-CN" b="1"/>
              <a:t>    </a:t>
            </a:r>
            <a:r>
              <a:rPr lang="zh-CN" altLang="en-US" b="1"/>
              <a:t>编码效率：</a:t>
            </a:r>
          </a:p>
        </p:txBody>
      </p:sp>
      <p:graphicFrame>
        <p:nvGraphicFramePr>
          <p:cNvPr id="5" name="Object 2">
            <a:extLst>
              <a:ext uri="{FF2B5EF4-FFF2-40B4-BE49-F238E27FC236}">
                <a16:creationId xmlns:a16="http://schemas.microsoft.com/office/drawing/2014/main" id="{7231E45E-8E7D-B68E-FCD3-76266015F534}"/>
              </a:ext>
            </a:extLst>
          </p:cNvPr>
          <p:cNvGraphicFramePr>
            <a:graphicFrameLocks noChangeAspect="1"/>
          </p:cNvGraphicFramePr>
          <p:nvPr>
            <p:extLst>
              <p:ext uri="{D42A27DB-BD31-4B8C-83A1-F6EECF244321}">
                <p14:modId xmlns:p14="http://schemas.microsoft.com/office/powerpoint/2010/main" val="1746217334"/>
              </p:ext>
            </p:extLst>
          </p:nvPr>
        </p:nvGraphicFramePr>
        <p:xfrm>
          <a:off x="2235724" y="1489435"/>
          <a:ext cx="4038600" cy="900113"/>
        </p:xfrm>
        <a:graphic>
          <a:graphicData uri="http://schemas.openxmlformats.org/presentationml/2006/ole">
            <mc:AlternateContent xmlns:mc="http://schemas.openxmlformats.org/markup-compatibility/2006">
              <mc:Choice xmlns:v="urn:schemas-microsoft-com:vml" Requires="v">
                <p:oleObj name="Equation" r:id="rId2" imgW="2146300" imgH="431800" progId="Equation.DSMT4">
                  <p:embed/>
                </p:oleObj>
              </mc:Choice>
              <mc:Fallback>
                <p:oleObj name="Equation" r:id="rId2" imgW="2146300" imgH="431800" progId="Equation.DSMT4">
                  <p:embed/>
                  <p:pic>
                    <p:nvPicPr>
                      <p:cNvPr id="40963" name="Object 2">
                        <a:extLst>
                          <a:ext uri="{FF2B5EF4-FFF2-40B4-BE49-F238E27FC236}">
                            <a16:creationId xmlns:a16="http://schemas.microsoft.com/office/drawing/2014/main" id="{F92127AD-E65A-DF93-890E-069851B6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724" y="1489435"/>
                        <a:ext cx="40386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a:extLst>
              <a:ext uri="{FF2B5EF4-FFF2-40B4-BE49-F238E27FC236}">
                <a16:creationId xmlns:a16="http://schemas.microsoft.com/office/drawing/2014/main" id="{AF3F426A-7E26-5B75-D206-CBA69589CAB1}"/>
              </a:ext>
            </a:extLst>
          </p:cNvPr>
          <p:cNvGraphicFramePr>
            <a:graphicFrameLocks noChangeAspect="1"/>
          </p:cNvGraphicFramePr>
          <p:nvPr>
            <p:extLst>
              <p:ext uri="{D42A27DB-BD31-4B8C-83A1-F6EECF244321}">
                <p14:modId xmlns:p14="http://schemas.microsoft.com/office/powerpoint/2010/main" val="1106922746"/>
              </p:ext>
            </p:extLst>
          </p:nvPr>
        </p:nvGraphicFramePr>
        <p:xfrm>
          <a:off x="2769124" y="2861035"/>
          <a:ext cx="2971800" cy="869950"/>
        </p:xfrm>
        <a:graphic>
          <a:graphicData uri="http://schemas.openxmlformats.org/presentationml/2006/ole">
            <mc:AlternateContent xmlns:mc="http://schemas.openxmlformats.org/markup-compatibility/2006">
              <mc:Choice xmlns:v="urn:schemas-microsoft-com:vml" Requires="v">
                <p:oleObj name="Equation" r:id="rId4" imgW="1333500" imgH="431800" progId="Equation.DSMT4">
                  <p:embed/>
                </p:oleObj>
              </mc:Choice>
              <mc:Fallback>
                <p:oleObj name="Equation" r:id="rId4" imgW="1333500" imgH="431800" progId="Equation.DSMT4">
                  <p:embed/>
                  <p:pic>
                    <p:nvPicPr>
                      <p:cNvPr id="40964" name="Object 3">
                        <a:extLst>
                          <a:ext uri="{FF2B5EF4-FFF2-40B4-BE49-F238E27FC236}">
                            <a16:creationId xmlns:a16="http://schemas.microsoft.com/office/drawing/2014/main" id="{6B7CC134-6CE4-B783-DE7E-78D048DA5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9124" y="2861035"/>
                        <a:ext cx="2971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a:extLst>
              <a:ext uri="{FF2B5EF4-FFF2-40B4-BE49-F238E27FC236}">
                <a16:creationId xmlns:a16="http://schemas.microsoft.com/office/drawing/2014/main" id="{D5853000-E33D-F267-C224-D063E881C733}"/>
              </a:ext>
            </a:extLst>
          </p:cNvPr>
          <p:cNvGraphicFramePr>
            <a:graphicFrameLocks noChangeAspect="1"/>
          </p:cNvGraphicFramePr>
          <p:nvPr>
            <p:extLst>
              <p:ext uri="{D42A27DB-BD31-4B8C-83A1-F6EECF244321}">
                <p14:modId xmlns:p14="http://schemas.microsoft.com/office/powerpoint/2010/main" val="686784779"/>
              </p:ext>
            </p:extLst>
          </p:nvPr>
        </p:nvGraphicFramePr>
        <p:xfrm>
          <a:off x="3226324" y="4613635"/>
          <a:ext cx="1600200" cy="517525"/>
        </p:xfrm>
        <a:graphic>
          <a:graphicData uri="http://schemas.openxmlformats.org/presentationml/2006/ole">
            <mc:AlternateContent xmlns:mc="http://schemas.openxmlformats.org/markup-compatibility/2006">
              <mc:Choice xmlns:v="urn:schemas-microsoft-com:vml" Requires="v">
                <p:oleObj name="Equation" r:id="rId6" imgW="622030" imgH="203112" progId="Equation.DSMT4">
                  <p:embed/>
                </p:oleObj>
              </mc:Choice>
              <mc:Fallback>
                <p:oleObj name="Equation" r:id="rId6" imgW="622030" imgH="203112" progId="Equation.DSMT4">
                  <p:embed/>
                  <p:pic>
                    <p:nvPicPr>
                      <p:cNvPr id="40965" name="Object 4">
                        <a:extLst>
                          <a:ext uri="{FF2B5EF4-FFF2-40B4-BE49-F238E27FC236}">
                            <a16:creationId xmlns:a16="http://schemas.microsoft.com/office/drawing/2014/main" id="{A8BBC40B-1987-73A6-E8AC-BDDF11A6AF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324" y="4613635"/>
                        <a:ext cx="1600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Group 6">
            <a:extLst>
              <a:ext uri="{FF2B5EF4-FFF2-40B4-BE49-F238E27FC236}">
                <a16:creationId xmlns:a16="http://schemas.microsoft.com/office/drawing/2014/main" id="{3C612409-7F31-0C15-25B8-5E2A8D186E52}"/>
              </a:ext>
            </a:extLst>
          </p:cNvPr>
          <p:cNvGraphicFramePr>
            <a:graphicFrameLocks noGrp="1"/>
          </p:cNvGraphicFramePr>
          <p:nvPr>
            <p:extLst>
              <p:ext uri="{D42A27DB-BD31-4B8C-83A1-F6EECF244321}">
                <p14:modId xmlns:p14="http://schemas.microsoft.com/office/powerpoint/2010/main" val="732003983"/>
              </p:ext>
            </p:extLst>
          </p:nvPr>
        </p:nvGraphicFramePr>
        <p:xfrm>
          <a:off x="6579124" y="3546835"/>
          <a:ext cx="3124200" cy="2727475"/>
        </p:xfrm>
        <a:graphic>
          <a:graphicData uri="http://schemas.openxmlformats.org/drawingml/2006/table">
            <a:tbl>
              <a:tblPr/>
              <a:tblGrid>
                <a:gridCol w="107632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082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信源符号</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码长 </a:t>
                      </a:r>
                      <a:r>
                        <a:rPr kumimoji="0" lang="en-US" altLang="zh-CN" sz="1600" b="1"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宋体" panose="02010600030101010101" pitchFamily="2" charset="-122"/>
                        </a:rPr>
                        <a:t>l</a:t>
                      </a:r>
                      <a:r>
                        <a:rPr kumimoji="0" lang="en-US" altLang="zh-CN" sz="1600" b="1" i="0" u="none" strike="noStrike" cap="none" normalizeH="0" baseline="-2500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i</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0.20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0.19</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0.18</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0.17</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0.15</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4</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7</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7</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27076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47E68-EDDE-8662-EB72-8C9389BC5720}"/>
              </a:ext>
            </a:extLst>
          </p:cNvPr>
          <p:cNvSpPr>
            <a:spLocks noGrp="1"/>
          </p:cNvSpPr>
          <p:nvPr>
            <p:ph type="title"/>
          </p:nvPr>
        </p:nvSpPr>
        <p:spPr>
          <a:xfrm>
            <a:off x="838200" y="365125"/>
            <a:ext cx="2527169" cy="568129"/>
          </a:xfrm>
        </p:spPr>
        <p:txBody>
          <a:bodyPr>
            <a:normAutofit fontScale="90000"/>
          </a:bodyPr>
          <a:lstStyle/>
          <a:p>
            <a:r>
              <a:rPr lang="zh-CN" altLang="en-US" dirty="0"/>
              <a:t>费诺码</a:t>
            </a:r>
          </a:p>
        </p:txBody>
      </p:sp>
      <p:sp>
        <p:nvSpPr>
          <p:cNvPr id="4" name="Rectangle 2">
            <a:extLst>
              <a:ext uri="{FF2B5EF4-FFF2-40B4-BE49-F238E27FC236}">
                <a16:creationId xmlns:a16="http://schemas.microsoft.com/office/drawing/2014/main" id="{02D1E12D-5654-AF98-31DA-8F07EAC0BC36}"/>
              </a:ext>
            </a:extLst>
          </p:cNvPr>
          <p:cNvSpPr>
            <a:spLocks noChangeArrowheads="1"/>
          </p:cNvSpPr>
          <p:nvPr/>
        </p:nvSpPr>
        <p:spPr bwMode="auto">
          <a:xfrm>
            <a:off x="2820971" y="246668"/>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a:solidFill>
                  <a:schemeClr val="tx2"/>
                </a:solidFill>
              </a:rPr>
              <a:t>	</a:t>
            </a:r>
            <a:r>
              <a:rPr lang="en-US" altLang="zh-CN" sz="2800" b="1">
                <a:solidFill>
                  <a:srgbClr val="FF3300"/>
                </a:solidFill>
              </a:rPr>
              <a:t>[</a:t>
            </a:r>
            <a:r>
              <a:rPr lang="zh-CN" altLang="en-US" sz="2800" b="1">
                <a:solidFill>
                  <a:srgbClr val="FF3300"/>
                </a:solidFill>
              </a:rPr>
              <a:t>例</a:t>
            </a:r>
            <a:r>
              <a:rPr lang="en-US" altLang="zh-CN" sz="2800" b="1">
                <a:solidFill>
                  <a:srgbClr val="FF3300"/>
                </a:solidFill>
              </a:rPr>
              <a:t>]</a:t>
            </a:r>
            <a:r>
              <a:rPr lang="en-US" altLang="zh-CN" sz="2800" b="1"/>
              <a:t>  </a:t>
            </a:r>
            <a:r>
              <a:rPr lang="zh-CN" altLang="en-US" sz="2800" b="1"/>
              <a:t>离散无记忆信源</a:t>
            </a:r>
            <a:r>
              <a:rPr lang="en-US" altLang="zh-CN" sz="2800" b="1"/>
              <a:t>S</a:t>
            </a:r>
            <a:r>
              <a:rPr lang="zh-CN" altLang="en-US" sz="2800" b="1"/>
              <a:t>＝</a:t>
            </a:r>
            <a:r>
              <a:rPr lang="en-US" altLang="zh-CN" sz="2800" b="1"/>
              <a:t>{s</a:t>
            </a:r>
            <a:r>
              <a:rPr lang="en-US" altLang="zh-CN" sz="2800" b="1" baseline="-25000"/>
              <a:t>1</a:t>
            </a:r>
            <a:r>
              <a:rPr lang="en-US" altLang="zh-CN" sz="2800" b="1"/>
              <a:t>,s</a:t>
            </a:r>
            <a:r>
              <a:rPr lang="en-US" altLang="zh-CN" sz="2800" b="1" baseline="-25000"/>
              <a:t>2</a:t>
            </a:r>
            <a:r>
              <a:rPr lang="en-US" altLang="zh-CN" sz="2800" b="1"/>
              <a:t>,s</a:t>
            </a:r>
            <a:r>
              <a:rPr lang="en-US" altLang="zh-CN" sz="2800" b="1" baseline="-25000"/>
              <a:t>3</a:t>
            </a:r>
            <a:r>
              <a:rPr lang="en-US" altLang="zh-CN" sz="2800" b="1"/>
              <a:t>,s</a:t>
            </a:r>
            <a:r>
              <a:rPr lang="en-US" altLang="zh-CN" sz="2800" b="1" baseline="-25000"/>
              <a:t>4</a:t>
            </a:r>
            <a:r>
              <a:rPr lang="en-US" altLang="zh-CN" sz="2800" b="1"/>
              <a:t>,s</a:t>
            </a:r>
            <a:r>
              <a:rPr lang="en-US" altLang="zh-CN" sz="2800" b="1" baseline="-25000"/>
              <a:t>5</a:t>
            </a:r>
            <a:r>
              <a:rPr lang="en-US" altLang="zh-CN" sz="2800" b="1"/>
              <a:t>,s</a:t>
            </a:r>
            <a:r>
              <a:rPr lang="en-US" altLang="zh-CN" sz="2800" b="1" baseline="-25000"/>
              <a:t>6</a:t>
            </a:r>
            <a:r>
              <a:rPr lang="en-US" altLang="zh-CN" sz="2800" b="1"/>
              <a:t>}</a:t>
            </a:r>
            <a:r>
              <a:rPr lang="zh-CN" altLang="en-US" sz="2800" b="1"/>
              <a:t>，它的费诺码如下表所示。</a:t>
            </a:r>
            <a:r>
              <a:rPr lang="zh-CN" altLang="en-US" sz="2800"/>
              <a:t>         </a:t>
            </a:r>
          </a:p>
        </p:txBody>
      </p:sp>
      <p:grpSp>
        <p:nvGrpSpPr>
          <p:cNvPr id="5" name="Group 3">
            <a:extLst>
              <a:ext uri="{FF2B5EF4-FFF2-40B4-BE49-F238E27FC236}">
                <a16:creationId xmlns:a16="http://schemas.microsoft.com/office/drawing/2014/main" id="{A9E26CCD-77E1-4AED-0922-957411EAD0AD}"/>
              </a:ext>
            </a:extLst>
          </p:cNvPr>
          <p:cNvGrpSpPr>
            <a:grpSpLocks/>
          </p:cNvGrpSpPr>
          <p:nvPr/>
        </p:nvGrpSpPr>
        <p:grpSpPr bwMode="auto">
          <a:xfrm>
            <a:off x="3125771" y="4894868"/>
            <a:ext cx="8305800" cy="1552575"/>
            <a:chOff x="336" y="2784"/>
            <a:chExt cx="5232" cy="978"/>
          </a:xfrm>
        </p:grpSpPr>
        <p:sp>
          <p:nvSpPr>
            <p:cNvPr id="6" name="Text Box 4">
              <a:extLst>
                <a:ext uri="{FF2B5EF4-FFF2-40B4-BE49-F238E27FC236}">
                  <a16:creationId xmlns:a16="http://schemas.microsoft.com/office/drawing/2014/main" id="{C2428DA9-EBA5-F1F2-4708-52668AC9123A}"/>
                </a:ext>
              </a:extLst>
            </p:cNvPr>
            <p:cNvSpPr txBox="1">
              <a:spLocks noChangeArrowheads="1"/>
            </p:cNvSpPr>
            <p:nvPr/>
          </p:nvSpPr>
          <p:spPr bwMode="auto">
            <a:xfrm>
              <a:off x="336" y="2784"/>
              <a:ext cx="5232" cy="978"/>
            </a:xfrm>
            <a:prstGeom prst="rect">
              <a:avLst/>
            </a:prstGeom>
            <a:noFill/>
            <a:ln w="9525">
              <a:noFill/>
              <a:miter lim="800000"/>
              <a:headEnd/>
              <a:tailEnd/>
            </a:ln>
            <a:effectLst/>
          </p:spPr>
          <p:txBody>
            <a:bodyPr>
              <a:spAutoFit/>
            </a:bodyPr>
            <a:lstStyle/>
            <a:p>
              <a:pPr eaLnBrk="1" hangingPunct="1">
                <a:spcBef>
                  <a:spcPct val="50000"/>
                </a:spcBef>
                <a:buClr>
                  <a:schemeClr val="tx1"/>
                </a:buClr>
                <a:buFontTx/>
                <a:buChar char="•"/>
                <a:defRPr/>
              </a:pPr>
              <a:r>
                <a:rPr kumimoji="1" lang="zh-CN" altLang="en-US" sz="2400" b="1">
                  <a:effectLst>
                    <a:outerShdw blurRad="38100" dist="38100" dir="2700000" algn="tl">
                      <a:srgbClr val="C0C0C0"/>
                    </a:outerShdw>
                  </a:effectLst>
                  <a:latin typeface="Tahoma" pitchFamily="34" charset="0"/>
                </a:rPr>
                <a:t>通过计算可得信源的熵</a:t>
              </a:r>
              <a:r>
                <a:rPr kumimoji="1" lang="en-US" altLang="zh-CN" sz="2400" b="1">
                  <a:effectLst>
                    <a:outerShdw blurRad="38100" dist="38100" dir="2700000" algn="tl">
                      <a:srgbClr val="C0C0C0"/>
                    </a:outerShdw>
                  </a:effectLst>
                  <a:latin typeface="Tahoma" pitchFamily="34" charset="0"/>
                </a:rPr>
                <a:t>H(S)</a:t>
              </a:r>
              <a:r>
                <a:rPr kumimoji="1" lang="zh-CN" altLang="en-US" sz="2400" b="1">
                  <a:effectLst>
                    <a:outerShdw blurRad="38100" dist="38100" dir="2700000" algn="tl">
                      <a:srgbClr val="C0C0C0"/>
                    </a:outerShdw>
                  </a:effectLst>
                  <a:latin typeface="Tahoma" pitchFamily="34" charset="0"/>
                </a:rPr>
                <a:t>＝</a:t>
              </a:r>
              <a:r>
                <a:rPr kumimoji="1" lang="en-US" altLang="zh-CN" sz="2400" b="1">
                  <a:effectLst>
                    <a:outerShdw blurRad="38100" dist="38100" dir="2700000" algn="tl">
                      <a:srgbClr val="C0C0C0"/>
                    </a:outerShdw>
                  </a:effectLst>
                  <a:latin typeface="Tahoma" pitchFamily="34" charset="0"/>
                </a:rPr>
                <a:t>2.24(</a:t>
              </a:r>
              <a:r>
                <a:rPr kumimoji="1" lang="zh-CN" altLang="en-US" sz="2400" b="1">
                  <a:effectLst>
                    <a:outerShdw blurRad="38100" dist="38100" dir="2700000" algn="tl">
                      <a:srgbClr val="C0C0C0"/>
                    </a:outerShdw>
                  </a:effectLst>
                  <a:latin typeface="Tahoma" pitchFamily="34" charset="0"/>
                </a:rPr>
                <a:t>比特／信源符号</a:t>
              </a:r>
              <a:r>
                <a:rPr kumimoji="1" lang="en-US" altLang="zh-CN" sz="2400" b="1">
                  <a:effectLst>
                    <a:outerShdw blurRad="38100" dist="38100" dir="2700000" algn="tl">
                      <a:srgbClr val="C0C0C0"/>
                    </a:outerShdw>
                  </a:effectLst>
                  <a:latin typeface="Tahoma" pitchFamily="34" charset="0"/>
                </a:rPr>
                <a:t>)</a:t>
              </a:r>
            </a:p>
            <a:p>
              <a:pPr eaLnBrk="1" hangingPunct="1">
                <a:spcBef>
                  <a:spcPct val="50000"/>
                </a:spcBef>
                <a:buClr>
                  <a:schemeClr val="tx1"/>
                </a:buClr>
                <a:buFontTx/>
                <a:buChar char="•"/>
                <a:defRPr/>
              </a:pPr>
              <a:r>
                <a:rPr kumimoji="1" lang="zh-CN" altLang="en-US" sz="2400" b="1">
                  <a:effectLst>
                    <a:outerShdw blurRad="38100" dist="38100" dir="2700000" algn="tl">
                      <a:srgbClr val="C0C0C0"/>
                    </a:outerShdw>
                  </a:effectLst>
                  <a:latin typeface="Tahoma" pitchFamily="34" charset="0"/>
                </a:rPr>
                <a:t>码的平均码长   </a:t>
              </a:r>
              <a:r>
                <a:rPr kumimoji="1" lang="en-US" altLang="zh-CN" sz="2400" b="1">
                  <a:effectLst>
                    <a:outerShdw blurRad="38100" dist="38100" dir="2700000" algn="tl">
                      <a:srgbClr val="C0C0C0"/>
                    </a:outerShdw>
                  </a:effectLst>
                  <a:latin typeface="Tahoma" pitchFamily="34" charset="0"/>
                </a:rPr>
                <a:t>L</a:t>
              </a:r>
              <a:r>
                <a:rPr kumimoji="1" lang="zh-CN" altLang="en-US" sz="2400" b="1">
                  <a:effectLst>
                    <a:outerShdw blurRad="38100" dist="38100" dir="2700000" algn="tl">
                      <a:srgbClr val="C0C0C0"/>
                    </a:outerShdw>
                  </a:effectLst>
                  <a:latin typeface="Tahoma" pitchFamily="34" charset="0"/>
                </a:rPr>
                <a:t>＝</a:t>
              </a:r>
              <a:r>
                <a:rPr kumimoji="1" lang="en-US" altLang="zh-CN" sz="2400" b="1">
                  <a:effectLst>
                    <a:outerShdw blurRad="38100" dist="38100" dir="2700000" algn="tl">
                      <a:srgbClr val="C0C0C0"/>
                    </a:outerShdw>
                  </a:effectLst>
                  <a:latin typeface="Tahoma" pitchFamily="34" charset="0"/>
                </a:rPr>
                <a:t>2. 4(</a:t>
              </a:r>
              <a:r>
                <a:rPr kumimoji="1" lang="zh-CN" altLang="en-US" sz="2400" b="1">
                  <a:effectLst>
                    <a:outerShdw blurRad="38100" dist="38100" dir="2700000" algn="tl">
                      <a:srgbClr val="C0C0C0"/>
                    </a:outerShdw>
                  </a:effectLst>
                  <a:latin typeface="Tahoma" pitchFamily="34" charset="0"/>
                </a:rPr>
                <a:t>二元码符号／信源符号</a:t>
              </a:r>
              <a:r>
                <a:rPr kumimoji="1" lang="en-US" altLang="zh-CN" sz="2400" b="1">
                  <a:effectLst>
                    <a:outerShdw blurRad="38100" dist="38100" dir="2700000" algn="tl">
                      <a:srgbClr val="C0C0C0"/>
                    </a:outerShdw>
                  </a:effectLst>
                  <a:latin typeface="Tahoma" pitchFamily="34" charset="0"/>
                </a:rPr>
                <a:t>)</a:t>
              </a:r>
            </a:p>
            <a:p>
              <a:pPr eaLnBrk="1" hangingPunct="1">
                <a:spcBef>
                  <a:spcPct val="50000"/>
                </a:spcBef>
                <a:buClr>
                  <a:schemeClr val="tx1"/>
                </a:buClr>
                <a:buFontTx/>
                <a:buChar char="•"/>
                <a:defRPr/>
              </a:pPr>
              <a:r>
                <a:rPr kumimoji="1" lang="zh-CN" altLang="en-US" sz="2400" b="1">
                  <a:effectLst>
                    <a:outerShdw blurRad="38100" dist="38100" dir="2700000" algn="tl">
                      <a:srgbClr val="C0C0C0"/>
                    </a:outerShdw>
                  </a:effectLst>
                  <a:latin typeface="Tahoma" pitchFamily="34" charset="0"/>
                </a:rPr>
                <a:t>因此码的效率   </a:t>
              </a:r>
              <a:r>
                <a:rPr kumimoji="1" lang="zh-CN" altLang="en-US" sz="2400" b="1">
                  <a:effectLst>
                    <a:outerShdw blurRad="38100" dist="38100" dir="2700000" algn="tl">
                      <a:srgbClr val="C0C0C0"/>
                    </a:outerShdw>
                  </a:effectLst>
                  <a:latin typeface="Tahoma" pitchFamily="34" charset="0"/>
                  <a:sym typeface="Symbol" pitchFamily="18" charset="2"/>
                </a:rPr>
                <a:t></a:t>
              </a:r>
              <a:r>
                <a:rPr kumimoji="1" lang="zh-CN" altLang="en-US" sz="2400" b="1">
                  <a:effectLst>
                    <a:outerShdw blurRad="38100" dist="38100" dir="2700000" algn="tl">
                      <a:srgbClr val="C0C0C0"/>
                    </a:outerShdw>
                  </a:effectLst>
                  <a:latin typeface="Tahoma" pitchFamily="34" charset="0"/>
                </a:rPr>
                <a:t>＝</a:t>
              </a:r>
              <a:r>
                <a:rPr kumimoji="1" lang="en-US" altLang="zh-CN" sz="2400" b="1">
                  <a:effectLst>
                    <a:outerShdw blurRad="38100" dist="38100" dir="2700000" algn="tl">
                      <a:srgbClr val="C0C0C0"/>
                    </a:outerShdw>
                  </a:effectLst>
                  <a:latin typeface="Tahoma" pitchFamily="34" charset="0"/>
                </a:rPr>
                <a:t>0 . 933</a:t>
              </a:r>
            </a:p>
          </p:txBody>
        </p:sp>
        <p:sp>
          <p:nvSpPr>
            <p:cNvPr id="7" name="Line 5">
              <a:extLst>
                <a:ext uri="{FF2B5EF4-FFF2-40B4-BE49-F238E27FC236}">
                  <a16:creationId xmlns:a16="http://schemas.microsoft.com/office/drawing/2014/main" id="{C3263B7E-323F-3E01-7C06-3DB5FD8C99E9}"/>
                </a:ext>
              </a:extLst>
            </p:cNvPr>
            <p:cNvSpPr>
              <a:spLocks noChangeShapeType="1"/>
            </p:cNvSpPr>
            <p:nvPr/>
          </p:nvSpPr>
          <p:spPr bwMode="auto">
            <a:xfrm>
              <a:off x="1776" y="316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 name="Object 2">
            <a:extLst>
              <a:ext uri="{FF2B5EF4-FFF2-40B4-BE49-F238E27FC236}">
                <a16:creationId xmlns:a16="http://schemas.microsoft.com/office/drawing/2014/main" id="{24B23234-628F-6181-647D-6D3DE1527D33}"/>
              </a:ext>
            </a:extLst>
          </p:cNvPr>
          <p:cNvGraphicFramePr>
            <a:graphicFrameLocks noChangeAspect="1"/>
          </p:cNvGraphicFramePr>
          <p:nvPr>
            <p:extLst>
              <p:ext uri="{D42A27DB-BD31-4B8C-83A1-F6EECF244321}">
                <p14:modId xmlns:p14="http://schemas.microsoft.com/office/powerpoint/2010/main" val="1739292805"/>
              </p:ext>
            </p:extLst>
          </p:nvPr>
        </p:nvGraphicFramePr>
        <p:xfrm>
          <a:off x="3354371" y="1161068"/>
          <a:ext cx="7696200" cy="3479800"/>
        </p:xfrm>
        <a:graphic>
          <a:graphicData uri="http://schemas.openxmlformats.org/presentationml/2006/ole">
            <mc:AlternateContent xmlns:mc="http://schemas.openxmlformats.org/markup-compatibility/2006">
              <mc:Choice xmlns:v="urn:schemas-microsoft-com:vml" Requires="v">
                <p:oleObj name="位图图像" r:id="rId2" imgW="6276190" imgH="2838846" progId="Paint.Picture">
                  <p:embed/>
                </p:oleObj>
              </mc:Choice>
              <mc:Fallback>
                <p:oleObj name="位图图像" r:id="rId2" imgW="6276190" imgH="2838846" progId="Paint.Picture">
                  <p:embed/>
                  <p:pic>
                    <p:nvPicPr>
                      <p:cNvPr id="561158" name="Object 2">
                        <a:extLst>
                          <a:ext uri="{FF2B5EF4-FFF2-40B4-BE49-F238E27FC236}">
                            <a16:creationId xmlns:a16="http://schemas.microsoft.com/office/drawing/2014/main" id="{E3428980-C1DC-9DF7-8BBA-E236CA028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371" y="1161068"/>
                        <a:ext cx="76962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404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F2C03-9365-E7D7-5D6B-E84FDDCAEA1C}"/>
              </a:ext>
            </a:extLst>
          </p:cNvPr>
          <p:cNvSpPr>
            <a:spLocks noGrp="1"/>
          </p:cNvSpPr>
          <p:nvPr>
            <p:ph type="title"/>
          </p:nvPr>
        </p:nvSpPr>
        <p:spPr>
          <a:xfrm>
            <a:off x="140616" y="167163"/>
            <a:ext cx="3130485" cy="492714"/>
          </a:xfrm>
        </p:spPr>
        <p:txBody>
          <a:bodyPr>
            <a:normAutofit fontScale="90000"/>
          </a:bodyPr>
          <a:lstStyle/>
          <a:p>
            <a:r>
              <a:rPr lang="zh-CN" altLang="en-US" dirty="0"/>
              <a:t>霍夫曼码</a:t>
            </a:r>
          </a:p>
        </p:txBody>
      </p:sp>
      <p:graphicFrame>
        <p:nvGraphicFramePr>
          <p:cNvPr id="4" name="Object 2">
            <a:extLst>
              <a:ext uri="{FF2B5EF4-FFF2-40B4-BE49-F238E27FC236}">
                <a16:creationId xmlns:a16="http://schemas.microsoft.com/office/drawing/2014/main" id="{28196808-4BB4-D821-C1A7-AF22D5B31B52}"/>
              </a:ext>
            </a:extLst>
          </p:cNvPr>
          <p:cNvGraphicFramePr>
            <a:graphicFrameLocks noChangeAspect="1"/>
          </p:cNvGraphicFramePr>
          <p:nvPr>
            <p:extLst>
              <p:ext uri="{D42A27DB-BD31-4B8C-83A1-F6EECF244321}">
                <p14:modId xmlns:p14="http://schemas.microsoft.com/office/powerpoint/2010/main" val="774488288"/>
              </p:ext>
            </p:extLst>
          </p:nvPr>
        </p:nvGraphicFramePr>
        <p:xfrm>
          <a:off x="2680862" y="413520"/>
          <a:ext cx="6529387" cy="946150"/>
        </p:xfrm>
        <a:graphic>
          <a:graphicData uri="http://schemas.openxmlformats.org/presentationml/2006/ole">
            <mc:AlternateContent xmlns:mc="http://schemas.openxmlformats.org/markup-compatibility/2006">
              <mc:Choice xmlns:v="urn:schemas-microsoft-com:vml" Requires="v">
                <p:oleObj name="Equation" r:id="rId2" imgW="3327400" imgH="482600" progId="Equation.DSMT4">
                  <p:embed/>
                </p:oleObj>
              </mc:Choice>
              <mc:Fallback>
                <p:oleObj name="Equation" r:id="rId2" imgW="3327400" imgH="482600" progId="Equation.DSMT4">
                  <p:embed/>
                  <p:pic>
                    <p:nvPicPr>
                      <p:cNvPr id="51202" name="Object 2">
                        <a:extLst>
                          <a:ext uri="{FF2B5EF4-FFF2-40B4-BE49-F238E27FC236}">
                            <a16:creationId xmlns:a16="http://schemas.microsoft.com/office/drawing/2014/main" id="{D2527D9B-D6EE-BFDA-E671-CF5390CFA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862" y="413520"/>
                        <a:ext cx="65293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
            <a:extLst>
              <a:ext uri="{FF2B5EF4-FFF2-40B4-BE49-F238E27FC236}">
                <a16:creationId xmlns:a16="http://schemas.microsoft.com/office/drawing/2014/main" id="{4EE490BD-FCC6-04BC-2A1B-647C766981F9}"/>
              </a:ext>
            </a:extLst>
          </p:cNvPr>
          <p:cNvGrpSpPr>
            <a:grpSpLocks/>
          </p:cNvGrpSpPr>
          <p:nvPr/>
        </p:nvGrpSpPr>
        <p:grpSpPr bwMode="auto">
          <a:xfrm>
            <a:off x="5924124" y="2296295"/>
            <a:ext cx="3168650" cy="904875"/>
            <a:chOff x="2784" y="978"/>
            <a:chExt cx="2016" cy="705"/>
          </a:xfrm>
        </p:grpSpPr>
        <p:sp>
          <p:nvSpPr>
            <p:cNvPr id="6" name="Line 4">
              <a:extLst>
                <a:ext uri="{FF2B5EF4-FFF2-40B4-BE49-F238E27FC236}">
                  <a16:creationId xmlns:a16="http://schemas.microsoft.com/office/drawing/2014/main" id="{8392C07D-868D-E833-29F0-17362D23D727}"/>
                </a:ext>
              </a:extLst>
            </p:cNvPr>
            <p:cNvSpPr>
              <a:spLocks noChangeShapeType="1"/>
            </p:cNvSpPr>
            <p:nvPr/>
          </p:nvSpPr>
          <p:spPr bwMode="auto">
            <a:xfrm>
              <a:off x="3456" y="1200"/>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7" name="Line 5">
              <a:extLst>
                <a:ext uri="{FF2B5EF4-FFF2-40B4-BE49-F238E27FC236}">
                  <a16:creationId xmlns:a16="http://schemas.microsoft.com/office/drawing/2014/main" id="{00571342-8C44-8409-0F96-E4EE0235F472}"/>
                </a:ext>
              </a:extLst>
            </p:cNvPr>
            <p:cNvSpPr>
              <a:spLocks noChangeShapeType="1"/>
            </p:cNvSpPr>
            <p:nvPr/>
          </p:nvSpPr>
          <p:spPr bwMode="auto">
            <a:xfrm>
              <a:off x="2784" y="1584"/>
              <a:ext cx="148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8" name="Line 6">
              <a:extLst>
                <a:ext uri="{FF2B5EF4-FFF2-40B4-BE49-F238E27FC236}">
                  <a16:creationId xmlns:a16="http://schemas.microsoft.com/office/drawing/2014/main" id="{41209C4B-5D14-9617-FF21-8C4A647A0EA4}"/>
                </a:ext>
              </a:extLst>
            </p:cNvPr>
            <p:cNvSpPr>
              <a:spLocks noChangeShapeType="1"/>
            </p:cNvSpPr>
            <p:nvPr/>
          </p:nvSpPr>
          <p:spPr bwMode="auto">
            <a:xfrm flipV="1">
              <a:off x="4272" y="1200"/>
              <a:ext cx="0" cy="38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9" name="Text Box 7">
              <a:extLst>
                <a:ext uri="{FF2B5EF4-FFF2-40B4-BE49-F238E27FC236}">
                  <a16:creationId xmlns:a16="http://schemas.microsoft.com/office/drawing/2014/main" id="{43CD3F9E-CD04-D907-1DB9-94D2D8C29C15}"/>
                </a:ext>
              </a:extLst>
            </p:cNvPr>
            <p:cNvSpPr txBox="1">
              <a:spLocks noChangeArrowheads="1"/>
            </p:cNvSpPr>
            <p:nvPr/>
          </p:nvSpPr>
          <p:spPr bwMode="auto">
            <a:xfrm>
              <a:off x="3841" y="978"/>
              <a:ext cx="209" cy="322"/>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10" name="Text Box 8">
              <a:extLst>
                <a:ext uri="{FF2B5EF4-FFF2-40B4-BE49-F238E27FC236}">
                  <a16:creationId xmlns:a16="http://schemas.microsoft.com/office/drawing/2014/main" id="{6948AC95-763D-A7AD-F859-31A3257BA277}"/>
                </a:ext>
              </a:extLst>
            </p:cNvPr>
            <p:cNvSpPr txBox="1">
              <a:spLocks noChangeArrowheads="1"/>
            </p:cNvSpPr>
            <p:nvPr/>
          </p:nvSpPr>
          <p:spPr bwMode="auto">
            <a:xfrm>
              <a:off x="3841" y="1363"/>
              <a:ext cx="209"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11" name="Line 9">
              <a:extLst>
                <a:ext uri="{FF2B5EF4-FFF2-40B4-BE49-F238E27FC236}">
                  <a16:creationId xmlns:a16="http://schemas.microsoft.com/office/drawing/2014/main" id="{93B1C7F6-6EC9-368D-5C15-8E4B28FA0474}"/>
                </a:ext>
              </a:extLst>
            </p:cNvPr>
            <p:cNvSpPr>
              <a:spLocks noChangeShapeType="1"/>
            </p:cNvSpPr>
            <p:nvPr/>
          </p:nvSpPr>
          <p:spPr bwMode="auto">
            <a:xfrm>
              <a:off x="4272" y="1392"/>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12" name="Text Box 10">
              <a:extLst>
                <a:ext uri="{FF2B5EF4-FFF2-40B4-BE49-F238E27FC236}">
                  <a16:creationId xmlns:a16="http://schemas.microsoft.com/office/drawing/2014/main" id="{AD16E960-48E1-C967-85A3-A70914E3DEF8}"/>
                </a:ext>
              </a:extLst>
            </p:cNvPr>
            <p:cNvSpPr txBox="1">
              <a:spLocks noChangeArrowheads="1"/>
            </p:cNvSpPr>
            <p:nvPr/>
          </p:nvSpPr>
          <p:spPr bwMode="auto">
            <a:xfrm>
              <a:off x="4320" y="1218"/>
              <a:ext cx="480"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0.61</a:t>
              </a:r>
            </a:p>
          </p:txBody>
        </p:sp>
      </p:grpSp>
      <p:grpSp>
        <p:nvGrpSpPr>
          <p:cNvPr id="13" name="Group 11">
            <a:extLst>
              <a:ext uri="{FF2B5EF4-FFF2-40B4-BE49-F238E27FC236}">
                <a16:creationId xmlns:a16="http://schemas.microsoft.com/office/drawing/2014/main" id="{E55BCFD4-EC49-9C67-E9EC-B4E1EAD29201}"/>
              </a:ext>
            </a:extLst>
          </p:cNvPr>
          <p:cNvGrpSpPr>
            <a:grpSpLocks/>
          </p:cNvGrpSpPr>
          <p:nvPr/>
        </p:nvGrpSpPr>
        <p:grpSpPr bwMode="auto">
          <a:xfrm>
            <a:off x="3458737" y="5333183"/>
            <a:ext cx="1320800" cy="822325"/>
            <a:chOff x="1200" y="3344"/>
            <a:chExt cx="840" cy="641"/>
          </a:xfrm>
        </p:grpSpPr>
        <p:grpSp>
          <p:nvGrpSpPr>
            <p:cNvPr id="14" name="Group 12">
              <a:extLst>
                <a:ext uri="{FF2B5EF4-FFF2-40B4-BE49-F238E27FC236}">
                  <a16:creationId xmlns:a16="http://schemas.microsoft.com/office/drawing/2014/main" id="{90D04BC9-9D77-EF8C-ACD2-578D7D1AC8A4}"/>
                </a:ext>
              </a:extLst>
            </p:cNvPr>
            <p:cNvGrpSpPr>
              <a:grpSpLocks/>
            </p:cNvGrpSpPr>
            <p:nvPr/>
          </p:nvGrpSpPr>
          <p:grpSpPr bwMode="auto">
            <a:xfrm>
              <a:off x="1200" y="3600"/>
              <a:ext cx="432" cy="336"/>
              <a:chOff x="1296" y="2904"/>
              <a:chExt cx="624" cy="336"/>
            </a:xfrm>
          </p:grpSpPr>
          <p:sp>
            <p:nvSpPr>
              <p:cNvPr id="18" name="Line 13">
                <a:extLst>
                  <a:ext uri="{FF2B5EF4-FFF2-40B4-BE49-F238E27FC236}">
                    <a16:creationId xmlns:a16="http://schemas.microsoft.com/office/drawing/2014/main" id="{5042A61D-96D7-C5B6-BC9C-69BCB5792ED6}"/>
                  </a:ext>
                </a:extLst>
              </p:cNvPr>
              <p:cNvSpPr>
                <a:spLocks noChangeShapeType="1"/>
              </p:cNvSpPr>
              <p:nvPr/>
            </p:nvSpPr>
            <p:spPr bwMode="auto">
              <a:xfrm>
                <a:off x="1296" y="2904"/>
                <a:ext cx="52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19" name="Line 14">
                <a:extLst>
                  <a:ext uri="{FF2B5EF4-FFF2-40B4-BE49-F238E27FC236}">
                    <a16:creationId xmlns:a16="http://schemas.microsoft.com/office/drawing/2014/main" id="{6F8D62AF-7FC9-2E2B-D8E3-D842EE2BDF44}"/>
                  </a:ext>
                </a:extLst>
              </p:cNvPr>
              <p:cNvSpPr>
                <a:spLocks noChangeShapeType="1"/>
              </p:cNvSpPr>
              <p:nvPr/>
            </p:nvSpPr>
            <p:spPr bwMode="auto">
              <a:xfrm>
                <a:off x="1824" y="2904"/>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0" name="Line 15">
                <a:extLst>
                  <a:ext uri="{FF2B5EF4-FFF2-40B4-BE49-F238E27FC236}">
                    <a16:creationId xmlns:a16="http://schemas.microsoft.com/office/drawing/2014/main" id="{9A3D39B0-32B1-8FF5-4B3C-1F6ED25F425F}"/>
                  </a:ext>
                </a:extLst>
              </p:cNvPr>
              <p:cNvSpPr>
                <a:spLocks noChangeShapeType="1"/>
              </p:cNvSpPr>
              <p:nvPr/>
            </p:nvSpPr>
            <p:spPr bwMode="auto">
              <a:xfrm>
                <a:off x="1296" y="3240"/>
                <a:ext cx="52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1" name="Line 16">
                <a:extLst>
                  <a:ext uri="{FF2B5EF4-FFF2-40B4-BE49-F238E27FC236}">
                    <a16:creationId xmlns:a16="http://schemas.microsoft.com/office/drawing/2014/main" id="{F4464F90-45A3-D383-68DC-E91820A21988}"/>
                  </a:ext>
                </a:extLst>
              </p:cNvPr>
              <p:cNvSpPr>
                <a:spLocks noChangeShapeType="1"/>
              </p:cNvSpPr>
              <p:nvPr/>
            </p:nvSpPr>
            <p:spPr bwMode="auto">
              <a:xfrm>
                <a:off x="1824" y="3072"/>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grpSp>
        <p:sp>
          <p:nvSpPr>
            <p:cNvPr id="15" name="Text Box 17">
              <a:extLst>
                <a:ext uri="{FF2B5EF4-FFF2-40B4-BE49-F238E27FC236}">
                  <a16:creationId xmlns:a16="http://schemas.microsoft.com/office/drawing/2014/main" id="{7D009E20-2A33-87CD-6696-10C0A4800221}"/>
                </a:ext>
              </a:extLst>
            </p:cNvPr>
            <p:cNvSpPr txBox="1">
              <a:spLocks noChangeArrowheads="1"/>
            </p:cNvSpPr>
            <p:nvPr/>
          </p:nvSpPr>
          <p:spPr bwMode="auto">
            <a:xfrm>
              <a:off x="1309" y="3344"/>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16" name="Text Box 18">
              <a:extLst>
                <a:ext uri="{FF2B5EF4-FFF2-40B4-BE49-F238E27FC236}">
                  <a16:creationId xmlns:a16="http://schemas.microsoft.com/office/drawing/2014/main" id="{635682A0-F862-51F2-E492-F18F9AB80AD6}"/>
                </a:ext>
              </a:extLst>
            </p:cNvPr>
            <p:cNvSpPr txBox="1">
              <a:spLocks noChangeArrowheads="1"/>
            </p:cNvSpPr>
            <p:nvPr/>
          </p:nvSpPr>
          <p:spPr bwMode="auto">
            <a:xfrm>
              <a:off x="1295" y="3664"/>
              <a:ext cx="214" cy="321"/>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17" name="Text Box 19">
              <a:extLst>
                <a:ext uri="{FF2B5EF4-FFF2-40B4-BE49-F238E27FC236}">
                  <a16:creationId xmlns:a16="http://schemas.microsoft.com/office/drawing/2014/main" id="{3A99694C-B06A-5B6B-C5B9-DB52C9E87992}"/>
                </a:ext>
              </a:extLst>
            </p:cNvPr>
            <p:cNvSpPr txBox="1">
              <a:spLocks noChangeArrowheads="1"/>
            </p:cNvSpPr>
            <p:nvPr/>
          </p:nvSpPr>
          <p:spPr bwMode="auto">
            <a:xfrm>
              <a:off x="1562" y="3617"/>
              <a:ext cx="478" cy="318"/>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0.11</a:t>
              </a:r>
            </a:p>
          </p:txBody>
        </p:sp>
      </p:grpSp>
      <p:grpSp>
        <p:nvGrpSpPr>
          <p:cNvPr id="22" name="Group 20">
            <a:extLst>
              <a:ext uri="{FF2B5EF4-FFF2-40B4-BE49-F238E27FC236}">
                <a16:creationId xmlns:a16="http://schemas.microsoft.com/office/drawing/2014/main" id="{9C035D75-CEC3-976A-2321-E18E15B79AB2}"/>
              </a:ext>
            </a:extLst>
          </p:cNvPr>
          <p:cNvGrpSpPr>
            <a:grpSpLocks/>
          </p:cNvGrpSpPr>
          <p:nvPr/>
        </p:nvGrpSpPr>
        <p:grpSpPr bwMode="auto">
          <a:xfrm>
            <a:off x="3406349" y="2824933"/>
            <a:ext cx="2654300" cy="3059112"/>
            <a:chOff x="1144" y="1410"/>
            <a:chExt cx="1688" cy="2383"/>
          </a:xfrm>
        </p:grpSpPr>
        <p:sp>
          <p:nvSpPr>
            <p:cNvPr id="23" name="Line 21">
              <a:extLst>
                <a:ext uri="{FF2B5EF4-FFF2-40B4-BE49-F238E27FC236}">
                  <a16:creationId xmlns:a16="http://schemas.microsoft.com/office/drawing/2014/main" id="{089CBEAA-C001-0B0E-9C0D-97B38F457B3E}"/>
                </a:ext>
              </a:extLst>
            </p:cNvPr>
            <p:cNvSpPr>
              <a:spLocks noChangeShapeType="1"/>
            </p:cNvSpPr>
            <p:nvPr/>
          </p:nvSpPr>
          <p:spPr bwMode="auto">
            <a:xfrm>
              <a:off x="2304" y="1584"/>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grpSp>
          <p:nvGrpSpPr>
            <p:cNvPr id="24" name="Group 22">
              <a:extLst>
                <a:ext uri="{FF2B5EF4-FFF2-40B4-BE49-F238E27FC236}">
                  <a16:creationId xmlns:a16="http://schemas.microsoft.com/office/drawing/2014/main" id="{BBDF1EB7-F54F-B160-A3DC-405BB534CEE3}"/>
                </a:ext>
              </a:extLst>
            </p:cNvPr>
            <p:cNvGrpSpPr>
              <a:grpSpLocks/>
            </p:cNvGrpSpPr>
            <p:nvPr/>
          </p:nvGrpSpPr>
          <p:grpSpPr bwMode="auto">
            <a:xfrm>
              <a:off x="1144" y="1410"/>
              <a:ext cx="1688" cy="2383"/>
              <a:chOff x="1144" y="1410"/>
              <a:chExt cx="1688" cy="2383"/>
            </a:xfrm>
          </p:grpSpPr>
          <p:sp>
            <p:nvSpPr>
              <p:cNvPr id="25" name="Line 23">
                <a:extLst>
                  <a:ext uri="{FF2B5EF4-FFF2-40B4-BE49-F238E27FC236}">
                    <a16:creationId xmlns:a16="http://schemas.microsoft.com/office/drawing/2014/main" id="{7F9B0CE8-306F-AA19-5B26-C7CF811529B7}"/>
                  </a:ext>
                </a:extLst>
              </p:cNvPr>
              <p:cNvSpPr>
                <a:spLocks noChangeShapeType="1"/>
              </p:cNvSpPr>
              <p:nvPr/>
            </p:nvSpPr>
            <p:spPr bwMode="auto">
              <a:xfrm>
                <a:off x="1144" y="3224"/>
                <a:ext cx="10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6" name="Line 24">
                <a:extLst>
                  <a:ext uri="{FF2B5EF4-FFF2-40B4-BE49-F238E27FC236}">
                    <a16:creationId xmlns:a16="http://schemas.microsoft.com/office/drawing/2014/main" id="{E8E9592E-5B2D-CDCF-D013-3349BE08D0E0}"/>
                  </a:ext>
                </a:extLst>
              </p:cNvPr>
              <p:cNvSpPr>
                <a:spLocks noChangeShapeType="1"/>
              </p:cNvSpPr>
              <p:nvPr/>
            </p:nvSpPr>
            <p:spPr bwMode="auto">
              <a:xfrm>
                <a:off x="2160" y="3224"/>
                <a:ext cx="0" cy="52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7" name="Line 25">
                <a:extLst>
                  <a:ext uri="{FF2B5EF4-FFF2-40B4-BE49-F238E27FC236}">
                    <a16:creationId xmlns:a16="http://schemas.microsoft.com/office/drawing/2014/main" id="{11C0A263-5D33-DE08-B262-CD7F89A1613B}"/>
                  </a:ext>
                </a:extLst>
              </p:cNvPr>
              <p:cNvSpPr>
                <a:spLocks noChangeShapeType="1"/>
              </p:cNvSpPr>
              <p:nvPr/>
            </p:nvSpPr>
            <p:spPr bwMode="auto">
              <a:xfrm flipH="1" flipV="1">
                <a:off x="1968" y="3744"/>
                <a:ext cx="192" cy="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 name="Text Box 26">
                <a:extLst>
                  <a:ext uri="{FF2B5EF4-FFF2-40B4-BE49-F238E27FC236}">
                    <a16:creationId xmlns:a16="http://schemas.microsoft.com/office/drawing/2014/main" id="{AEAB5CD9-9C00-FEF0-CBD3-4F6DD78F39E2}"/>
                  </a:ext>
                </a:extLst>
              </p:cNvPr>
              <p:cNvSpPr txBox="1">
                <a:spLocks noChangeArrowheads="1"/>
              </p:cNvSpPr>
              <p:nvPr/>
            </p:nvSpPr>
            <p:spPr bwMode="auto">
              <a:xfrm>
                <a:off x="1535" y="2946"/>
                <a:ext cx="214" cy="322"/>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29" name="Text Box 27">
                <a:extLst>
                  <a:ext uri="{FF2B5EF4-FFF2-40B4-BE49-F238E27FC236}">
                    <a16:creationId xmlns:a16="http://schemas.microsoft.com/office/drawing/2014/main" id="{923DEFAC-DFE9-7F6A-41B5-AAFE0104941D}"/>
                  </a:ext>
                </a:extLst>
              </p:cNvPr>
              <p:cNvSpPr txBox="1">
                <a:spLocks noChangeArrowheads="1"/>
              </p:cNvSpPr>
              <p:nvPr/>
            </p:nvSpPr>
            <p:spPr bwMode="auto">
              <a:xfrm>
                <a:off x="1919" y="3473"/>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30" name="Line 28">
                <a:extLst>
                  <a:ext uri="{FF2B5EF4-FFF2-40B4-BE49-F238E27FC236}">
                    <a16:creationId xmlns:a16="http://schemas.microsoft.com/office/drawing/2014/main" id="{091AEE6C-D7BC-8598-3D27-95E9399B2A42}"/>
                  </a:ext>
                </a:extLst>
              </p:cNvPr>
              <p:cNvSpPr>
                <a:spLocks noChangeShapeType="1"/>
              </p:cNvSpPr>
              <p:nvPr/>
            </p:nvSpPr>
            <p:spPr bwMode="auto">
              <a:xfrm>
                <a:off x="2160" y="3456"/>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1" name="Line 29">
                <a:extLst>
                  <a:ext uri="{FF2B5EF4-FFF2-40B4-BE49-F238E27FC236}">
                    <a16:creationId xmlns:a16="http://schemas.microsoft.com/office/drawing/2014/main" id="{A6BBF6A2-5962-F9EF-04E5-099779D943A6}"/>
                  </a:ext>
                </a:extLst>
              </p:cNvPr>
              <p:cNvSpPr>
                <a:spLocks noChangeShapeType="1"/>
              </p:cNvSpPr>
              <p:nvPr/>
            </p:nvSpPr>
            <p:spPr bwMode="auto">
              <a:xfrm flipV="1">
                <a:off x="2304" y="1584"/>
                <a:ext cx="0" cy="187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2" name="Text Box 30">
                <a:extLst>
                  <a:ext uri="{FF2B5EF4-FFF2-40B4-BE49-F238E27FC236}">
                    <a16:creationId xmlns:a16="http://schemas.microsoft.com/office/drawing/2014/main" id="{6113CE7A-ED7D-43F4-4E8E-6AE8EA488242}"/>
                  </a:ext>
                </a:extLst>
              </p:cNvPr>
              <p:cNvSpPr txBox="1">
                <a:spLocks noChangeArrowheads="1"/>
              </p:cNvSpPr>
              <p:nvPr/>
            </p:nvSpPr>
            <p:spPr bwMode="auto">
              <a:xfrm>
                <a:off x="2352" y="1410"/>
                <a:ext cx="480"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0.26</a:t>
                </a:r>
              </a:p>
            </p:txBody>
          </p:sp>
        </p:grpSp>
      </p:grpSp>
      <p:grpSp>
        <p:nvGrpSpPr>
          <p:cNvPr id="33" name="Group 31">
            <a:extLst>
              <a:ext uri="{FF2B5EF4-FFF2-40B4-BE49-F238E27FC236}">
                <a16:creationId xmlns:a16="http://schemas.microsoft.com/office/drawing/2014/main" id="{82AE03EB-296F-6831-B0A5-6C35F17ACB90}"/>
              </a:ext>
            </a:extLst>
          </p:cNvPr>
          <p:cNvGrpSpPr>
            <a:grpSpLocks/>
          </p:cNvGrpSpPr>
          <p:nvPr/>
        </p:nvGrpSpPr>
        <p:grpSpPr bwMode="auto">
          <a:xfrm>
            <a:off x="3344437" y="2331220"/>
            <a:ext cx="3771900" cy="2444750"/>
            <a:chOff x="1104" y="1025"/>
            <a:chExt cx="2400" cy="1905"/>
          </a:xfrm>
        </p:grpSpPr>
        <p:sp>
          <p:nvSpPr>
            <p:cNvPr id="34" name="Line 32">
              <a:extLst>
                <a:ext uri="{FF2B5EF4-FFF2-40B4-BE49-F238E27FC236}">
                  <a16:creationId xmlns:a16="http://schemas.microsoft.com/office/drawing/2014/main" id="{A4A16CCA-BDDA-009F-6BEB-D2CBE8EFD427}"/>
                </a:ext>
              </a:extLst>
            </p:cNvPr>
            <p:cNvSpPr>
              <a:spLocks noChangeShapeType="1"/>
            </p:cNvSpPr>
            <p:nvPr/>
          </p:nvSpPr>
          <p:spPr bwMode="auto">
            <a:xfrm>
              <a:off x="2880" y="1200"/>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grpSp>
          <p:nvGrpSpPr>
            <p:cNvPr id="35" name="Group 33">
              <a:extLst>
                <a:ext uri="{FF2B5EF4-FFF2-40B4-BE49-F238E27FC236}">
                  <a16:creationId xmlns:a16="http://schemas.microsoft.com/office/drawing/2014/main" id="{8AFE6E53-B1EA-34BE-ADBE-07BF7720DBD2}"/>
                </a:ext>
              </a:extLst>
            </p:cNvPr>
            <p:cNvGrpSpPr>
              <a:grpSpLocks/>
            </p:cNvGrpSpPr>
            <p:nvPr/>
          </p:nvGrpSpPr>
          <p:grpSpPr bwMode="auto">
            <a:xfrm>
              <a:off x="1104" y="1025"/>
              <a:ext cx="2400" cy="1905"/>
              <a:chOff x="1104" y="1025"/>
              <a:chExt cx="2400" cy="1905"/>
            </a:xfrm>
          </p:grpSpPr>
          <p:sp>
            <p:nvSpPr>
              <p:cNvPr id="36" name="Line 34">
                <a:extLst>
                  <a:ext uri="{FF2B5EF4-FFF2-40B4-BE49-F238E27FC236}">
                    <a16:creationId xmlns:a16="http://schemas.microsoft.com/office/drawing/2014/main" id="{46394FFD-EE47-8D45-B65B-9B57D8342F59}"/>
                  </a:ext>
                </a:extLst>
              </p:cNvPr>
              <p:cNvSpPr>
                <a:spLocks noChangeShapeType="1"/>
              </p:cNvSpPr>
              <p:nvPr/>
            </p:nvSpPr>
            <p:spPr bwMode="auto">
              <a:xfrm>
                <a:off x="1104" y="2544"/>
                <a:ext cx="168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7" name="Line 35">
                <a:extLst>
                  <a:ext uri="{FF2B5EF4-FFF2-40B4-BE49-F238E27FC236}">
                    <a16:creationId xmlns:a16="http://schemas.microsoft.com/office/drawing/2014/main" id="{08690DE5-BF81-8A2A-E568-4FC38765BE11}"/>
                  </a:ext>
                </a:extLst>
              </p:cNvPr>
              <p:cNvSpPr>
                <a:spLocks noChangeShapeType="1"/>
              </p:cNvSpPr>
              <p:nvPr/>
            </p:nvSpPr>
            <p:spPr bwMode="auto">
              <a:xfrm>
                <a:off x="1104" y="2880"/>
                <a:ext cx="168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8" name="Line 36">
                <a:extLst>
                  <a:ext uri="{FF2B5EF4-FFF2-40B4-BE49-F238E27FC236}">
                    <a16:creationId xmlns:a16="http://schemas.microsoft.com/office/drawing/2014/main" id="{A927677B-6C91-9D59-D094-C08A2E649BE9}"/>
                  </a:ext>
                </a:extLst>
              </p:cNvPr>
              <p:cNvSpPr>
                <a:spLocks noChangeShapeType="1"/>
              </p:cNvSpPr>
              <p:nvPr/>
            </p:nvSpPr>
            <p:spPr bwMode="auto">
              <a:xfrm>
                <a:off x="2784" y="2544"/>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9" name="Text Box 37">
                <a:extLst>
                  <a:ext uri="{FF2B5EF4-FFF2-40B4-BE49-F238E27FC236}">
                    <a16:creationId xmlns:a16="http://schemas.microsoft.com/office/drawing/2014/main" id="{078D253E-B522-0662-F02B-EFF889CBB6CB}"/>
                  </a:ext>
                </a:extLst>
              </p:cNvPr>
              <p:cNvSpPr txBox="1">
                <a:spLocks noChangeArrowheads="1"/>
              </p:cNvSpPr>
              <p:nvPr/>
            </p:nvSpPr>
            <p:spPr bwMode="auto">
              <a:xfrm>
                <a:off x="2495" y="2273"/>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40" name="Text Box 38">
                <a:extLst>
                  <a:ext uri="{FF2B5EF4-FFF2-40B4-BE49-F238E27FC236}">
                    <a16:creationId xmlns:a16="http://schemas.microsoft.com/office/drawing/2014/main" id="{9E807DD6-A3BF-06E4-A077-6972BE8E6E02}"/>
                  </a:ext>
                </a:extLst>
              </p:cNvPr>
              <p:cNvSpPr txBox="1">
                <a:spLocks noChangeArrowheads="1"/>
              </p:cNvSpPr>
              <p:nvPr/>
            </p:nvSpPr>
            <p:spPr bwMode="auto">
              <a:xfrm>
                <a:off x="2495" y="2610"/>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41" name="Line 39">
                <a:extLst>
                  <a:ext uri="{FF2B5EF4-FFF2-40B4-BE49-F238E27FC236}">
                    <a16:creationId xmlns:a16="http://schemas.microsoft.com/office/drawing/2014/main" id="{94316646-3BB3-28DC-D6CE-6AB82BAC4453}"/>
                  </a:ext>
                </a:extLst>
              </p:cNvPr>
              <p:cNvSpPr>
                <a:spLocks noChangeShapeType="1"/>
              </p:cNvSpPr>
              <p:nvPr/>
            </p:nvSpPr>
            <p:spPr bwMode="auto">
              <a:xfrm>
                <a:off x="2784" y="2736"/>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2" name="Line 40">
                <a:extLst>
                  <a:ext uri="{FF2B5EF4-FFF2-40B4-BE49-F238E27FC236}">
                    <a16:creationId xmlns:a16="http://schemas.microsoft.com/office/drawing/2014/main" id="{C822D7FA-5672-D5BE-E02C-3ED0A80F667D}"/>
                  </a:ext>
                </a:extLst>
              </p:cNvPr>
              <p:cNvSpPr>
                <a:spLocks noChangeShapeType="1"/>
              </p:cNvSpPr>
              <p:nvPr/>
            </p:nvSpPr>
            <p:spPr bwMode="auto">
              <a:xfrm flipV="1">
                <a:off x="2880" y="1200"/>
                <a:ext cx="0" cy="15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3" name="Text Box 41">
                <a:extLst>
                  <a:ext uri="{FF2B5EF4-FFF2-40B4-BE49-F238E27FC236}">
                    <a16:creationId xmlns:a16="http://schemas.microsoft.com/office/drawing/2014/main" id="{54C78CBB-488A-9676-0157-1DA165A5DC97}"/>
                  </a:ext>
                </a:extLst>
              </p:cNvPr>
              <p:cNvSpPr txBox="1">
                <a:spLocks noChangeArrowheads="1"/>
              </p:cNvSpPr>
              <p:nvPr/>
            </p:nvSpPr>
            <p:spPr bwMode="auto">
              <a:xfrm>
                <a:off x="3024" y="1025"/>
                <a:ext cx="480"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0.35</a:t>
                </a:r>
              </a:p>
            </p:txBody>
          </p:sp>
        </p:grpSp>
      </p:grpSp>
      <p:grpSp>
        <p:nvGrpSpPr>
          <p:cNvPr id="44" name="Group 42">
            <a:extLst>
              <a:ext uri="{FF2B5EF4-FFF2-40B4-BE49-F238E27FC236}">
                <a16:creationId xmlns:a16="http://schemas.microsoft.com/office/drawing/2014/main" id="{8BB4AC7E-A4A3-3E67-6430-8A53B06FD986}"/>
              </a:ext>
            </a:extLst>
          </p:cNvPr>
          <p:cNvGrpSpPr>
            <a:grpSpLocks/>
          </p:cNvGrpSpPr>
          <p:nvPr/>
        </p:nvGrpSpPr>
        <p:grpSpPr bwMode="auto">
          <a:xfrm>
            <a:off x="3393649" y="1777183"/>
            <a:ext cx="5006975" cy="2135187"/>
            <a:chOff x="1136" y="595"/>
            <a:chExt cx="3184" cy="1663"/>
          </a:xfrm>
        </p:grpSpPr>
        <p:sp>
          <p:nvSpPr>
            <p:cNvPr id="45" name="Line 43">
              <a:extLst>
                <a:ext uri="{FF2B5EF4-FFF2-40B4-BE49-F238E27FC236}">
                  <a16:creationId xmlns:a16="http://schemas.microsoft.com/office/drawing/2014/main" id="{1E2E1BB2-2D47-7ACD-FD38-E7959A641293}"/>
                </a:ext>
              </a:extLst>
            </p:cNvPr>
            <p:cNvSpPr>
              <a:spLocks noChangeShapeType="1"/>
            </p:cNvSpPr>
            <p:nvPr/>
          </p:nvSpPr>
          <p:spPr bwMode="auto">
            <a:xfrm>
              <a:off x="1152" y="1872"/>
              <a:ext cx="225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6" name="Line 44">
              <a:extLst>
                <a:ext uri="{FF2B5EF4-FFF2-40B4-BE49-F238E27FC236}">
                  <a16:creationId xmlns:a16="http://schemas.microsoft.com/office/drawing/2014/main" id="{6D765D89-EED5-5DF4-6D68-416C9C1061F4}"/>
                </a:ext>
              </a:extLst>
            </p:cNvPr>
            <p:cNvSpPr>
              <a:spLocks noChangeShapeType="1"/>
            </p:cNvSpPr>
            <p:nvPr/>
          </p:nvSpPr>
          <p:spPr bwMode="auto">
            <a:xfrm>
              <a:off x="1136" y="2208"/>
              <a:ext cx="225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7" name="Line 45">
              <a:extLst>
                <a:ext uri="{FF2B5EF4-FFF2-40B4-BE49-F238E27FC236}">
                  <a16:creationId xmlns:a16="http://schemas.microsoft.com/office/drawing/2014/main" id="{0E186914-BE7F-DEF1-5A0E-0B8D441CAD5A}"/>
                </a:ext>
              </a:extLst>
            </p:cNvPr>
            <p:cNvSpPr>
              <a:spLocks noChangeShapeType="1"/>
            </p:cNvSpPr>
            <p:nvPr/>
          </p:nvSpPr>
          <p:spPr bwMode="auto">
            <a:xfrm>
              <a:off x="3400" y="1872"/>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8" name="Text Box 46">
              <a:extLst>
                <a:ext uri="{FF2B5EF4-FFF2-40B4-BE49-F238E27FC236}">
                  <a16:creationId xmlns:a16="http://schemas.microsoft.com/office/drawing/2014/main" id="{78C2936C-4626-F713-3A9F-7851EB968F80}"/>
                </a:ext>
              </a:extLst>
            </p:cNvPr>
            <p:cNvSpPr txBox="1">
              <a:spLocks noChangeArrowheads="1"/>
            </p:cNvSpPr>
            <p:nvPr/>
          </p:nvSpPr>
          <p:spPr bwMode="auto">
            <a:xfrm>
              <a:off x="3119" y="1601"/>
              <a:ext cx="214" cy="319"/>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49" name="Text Box 47">
              <a:extLst>
                <a:ext uri="{FF2B5EF4-FFF2-40B4-BE49-F238E27FC236}">
                  <a16:creationId xmlns:a16="http://schemas.microsoft.com/office/drawing/2014/main" id="{CA68A458-5F63-B0F8-3836-209541D99DFC}"/>
                </a:ext>
              </a:extLst>
            </p:cNvPr>
            <p:cNvSpPr txBox="1">
              <a:spLocks noChangeArrowheads="1"/>
            </p:cNvSpPr>
            <p:nvPr/>
          </p:nvSpPr>
          <p:spPr bwMode="auto">
            <a:xfrm>
              <a:off x="3119" y="1938"/>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50" name="Line 48">
              <a:extLst>
                <a:ext uri="{FF2B5EF4-FFF2-40B4-BE49-F238E27FC236}">
                  <a16:creationId xmlns:a16="http://schemas.microsoft.com/office/drawing/2014/main" id="{A24B055B-02FC-42B4-F85B-991B6EB78C92}"/>
                </a:ext>
              </a:extLst>
            </p:cNvPr>
            <p:cNvSpPr>
              <a:spLocks noChangeShapeType="1"/>
            </p:cNvSpPr>
            <p:nvPr/>
          </p:nvSpPr>
          <p:spPr bwMode="auto">
            <a:xfrm>
              <a:off x="3408" y="2064"/>
              <a:ext cx="24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51" name="Line 49">
              <a:extLst>
                <a:ext uri="{FF2B5EF4-FFF2-40B4-BE49-F238E27FC236}">
                  <a16:creationId xmlns:a16="http://schemas.microsoft.com/office/drawing/2014/main" id="{990A42A2-3F75-0FE8-2E6A-685C28CBF6A0}"/>
                </a:ext>
              </a:extLst>
            </p:cNvPr>
            <p:cNvSpPr>
              <a:spLocks noChangeShapeType="1"/>
            </p:cNvSpPr>
            <p:nvPr/>
          </p:nvSpPr>
          <p:spPr bwMode="auto">
            <a:xfrm flipV="1">
              <a:off x="3648" y="720"/>
              <a:ext cx="0" cy="134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52" name="Line 50">
              <a:extLst>
                <a:ext uri="{FF2B5EF4-FFF2-40B4-BE49-F238E27FC236}">
                  <a16:creationId xmlns:a16="http://schemas.microsoft.com/office/drawing/2014/main" id="{C90C9309-9FDC-C41E-E37E-05851C73B0A5}"/>
                </a:ext>
              </a:extLst>
            </p:cNvPr>
            <p:cNvSpPr>
              <a:spLocks noChangeShapeType="1"/>
            </p:cNvSpPr>
            <p:nvPr/>
          </p:nvSpPr>
          <p:spPr bwMode="auto">
            <a:xfrm>
              <a:off x="3648" y="720"/>
              <a:ext cx="19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53" name="Text Box 51">
              <a:extLst>
                <a:ext uri="{FF2B5EF4-FFF2-40B4-BE49-F238E27FC236}">
                  <a16:creationId xmlns:a16="http://schemas.microsoft.com/office/drawing/2014/main" id="{F17144A2-8726-C362-76AD-E83F203EE601}"/>
                </a:ext>
              </a:extLst>
            </p:cNvPr>
            <p:cNvSpPr txBox="1">
              <a:spLocks noChangeArrowheads="1"/>
            </p:cNvSpPr>
            <p:nvPr/>
          </p:nvSpPr>
          <p:spPr bwMode="auto">
            <a:xfrm>
              <a:off x="3843" y="595"/>
              <a:ext cx="477"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0.39</a:t>
              </a:r>
            </a:p>
          </p:txBody>
        </p:sp>
      </p:grpSp>
      <p:sp>
        <p:nvSpPr>
          <p:cNvPr id="54" name="Text Box 52">
            <a:extLst>
              <a:ext uri="{FF2B5EF4-FFF2-40B4-BE49-F238E27FC236}">
                <a16:creationId xmlns:a16="http://schemas.microsoft.com/office/drawing/2014/main" id="{8EF3AF77-EE58-59F5-315D-1B38FC1CE2D9}"/>
              </a:ext>
            </a:extLst>
          </p:cNvPr>
          <p:cNvSpPr txBox="1">
            <a:spLocks noChangeArrowheads="1"/>
          </p:cNvSpPr>
          <p:nvPr/>
        </p:nvSpPr>
        <p:spPr bwMode="auto">
          <a:xfrm>
            <a:off x="2250649" y="3151958"/>
            <a:ext cx="1123950" cy="3154362"/>
          </a:xfrm>
          <a:prstGeom prst="rect">
            <a:avLst/>
          </a:prstGeom>
          <a:noFill/>
          <a:ln w="9525">
            <a:noFill/>
            <a:miter lim="800000"/>
            <a:headEnd/>
            <a:tailEnd/>
          </a:ln>
          <a:effectLst/>
        </p:spPr>
        <p:txBody>
          <a:bodyPr wrap="none" tIns="0" anchor="ctr">
            <a:spAutoFit/>
          </a:bodyPr>
          <a:lstStyle/>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5</a:t>
            </a:r>
            <a:r>
              <a:rPr kumimoji="1" lang="en-US" altLang="zh-CN" sz="2400" b="1">
                <a:effectLst>
                  <a:outerShdw blurRad="38100" dist="38100" dir="2700000" algn="tl">
                    <a:srgbClr val="C0C0C0"/>
                  </a:outerShdw>
                </a:effectLst>
                <a:latin typeface="Times New Roman" pitchFamily="18" charset="0"/>
              </a:rPr>
              <a:t>  0.20</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2</a:t>
            </a:r>
            <a:r>
              <a:rPr kumimoji="1" lang="en-US" altLang="zh-CN" sz="2400" b="1">
                <a:effectLst>
                  <a:outerShdw blurRad="38100" dist="38100" dir="2700000" algn="tl">
                    <a:srgbClr val="C0C0C0"/>
                  </a:outerShdw>
                </a:effectLst>
                <a:latin typeface="Times New Roman" pitchFamily="18" charset="0"/>
              </a:rPr>
              <a:t>  0.19</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6</a:t>
            </a:r>
            <a:r>
              <a:rPr kumimoji="1" lang="en-US" altLang="zh-CN" sz="2400" b="1">
                <a:effectLst>
                  <a:outerShdw blurRad="38100" dist="38100" dir="2700000" algn="tl">
                    <a:srgbClr val="C0C0C0"/>
                  </a:outerShdw>
                </a:effectLst>
                <a:latin typeface="Times New Roman" pitchFamily="18" charset="0"/>
              </a:rPr>
              <a:t>  0.18</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4</a:t>
            </a:r>
            <a:r>
              <a:rPr kumimoji="1" lang="en-US" altLang="zh-CN" sz="2400" b="1">
                <a:effectLst>
                  <a:outerShdw blurRad="38100" dist="38100" dir="2700000" algn="tl">
                    <a:srgbClr val="C0C0C0"/>
                  </a:outerShdw>
                </a:effectLst>
                <a:latin typeface="Times New Roman" pitchFamily="18" charset="0"/>
              </a:rPr>
              <a:t>  0.17</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1</a:t>
            </a:r>
            <a:r>
              <a:rPr kumimoji="1" lang="en-US" altLang="zh-CN" sz="2400" b="1">
                <a:effectLst>
                  <a:outerShdw blurRad="38100" dist="38100" dir="2700000" algn="tl">
                    <a:srgbClr val="C0C0C0"/>
                  </a:outerShdw>
                </a:effectLst>
                <a:latin typeface="Times New Roman" pitchFamily="18" charset="0"/>
              </a:rPr>
              <a:t>  0.15</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3</a:t>
            </a:r>
            <a:r>
              <a:rPr kumimoji="1" lang="en-US" altLang="zh-CN" sz="2400" b="1">
                <a:effectLst>
                  <a:outerShdw blurRad="38100" dist="38100" dir="2700000" algn="tl">
                    <a:srgbClr val="C0C0C0"/>
                  </a:outerShdw>
                </a:effectLst>
                <a:latin typeface="Times New Roman" pitchFamily="18" charset="0"/>
              </a:rPr>
              <a:t>  0.10</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7</a:t>
            </a:r>
            <a:r>
              <a:rPr kumimoji="1" lang="en-US" altLang="zh-CN" sz="2400" b="1">
                <a:effectLst>
                  <a:outerShdw blurRad="38100" dist="38100" dir="2700000" algn="tl">
                    <a:srgbClr val="C0C0C0"/>
                  </a:outerShdw>
                </a:effectLst>
                <a:latin typeface="Times New Roman" pitchFamily="18" charset="0"/>
              </a:rPr>
              <a:t>  0.01</a:t>
            </a:r>
          </a:p>
        </p:txBody>
      </p:sp>
      <p:sp>
        <p:nvSpPr>
          <p:cNvPr id="55" name="Text Box 53">
            <a:extLst>
              <a:ext uri="{FF2B5EF4-FFF2-40B4-BE49-F238E27FC236}">
                <a16:creationId xmlns:a16="http://schemas.microsoft.com/office/drawing/2014/main" id="{95DD2C8B-ED5A-46A0-96E6-7B9F694B9BFD}"/>
              </a:ext>
            </a:extLst>
          </p:cNvPr>
          <p:cNvSpPr txBox="1">
            <a:spLocks noChangeArrowheads="1"/>
          </p:cNvSpPr>
          <p:nvPr/>
        </p:nvSpPr>
        <p:spPr bwMode="auto">
          <a:xfrm>
            <a:off x="2564974" y="1378720"/>
            <a:ext cx="455613" cy="411163"/>
          </a:xfrm>
          <a:prstGeom prst="rect">
            <a:avLst/>
          </a:prstGeom>
          <a:noFill/>
          <a:ln w="9525">
            <a:noFill/>
            <a:miter lim="800000"/>
            <a:headEnd/>
            <a:tailEnd/>
          </a:ln>
          <a:effectLst/>
        </p:spPr>
        <p:txBody>
          <a:bodyPr wrap="none"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0</a:t>
            </a:r>
          </a:p>
        </p:txBody>
      </p:sp>
      <p:sp>
        <p:nvSpPr>
          <p:cNvPr id="56" name="Text Box 54">
            <a:extLst>
              <a:ext uri="{FF2B5EF4-FFF2-40B4-BE49-F238E27FC236}">
                <a16:creationId xmlns:a16="http://schemas.microsoft.com/office/drawing/2014/main" id="{88C5F294-6AE4-7DD4-F313-FD3D4B897EB6}"/>
              </a:ext>
            </a:extLst>
          </p:cNvPr>
          <p:cNvSpPr txBox="1">
            <a:spLocks noChangeArrowheads="1"/>
          </p:cNvSpPr>
          <p:nvPr/>
        </p:nvSpPr>
        <p:spPr bwMode="auto">
          <a:xfrm>
            <a:off x="4000074" y="1378720"/>
            <a:ext cx="455613" cy="411163"/>
          </a:xfrm>
          <a:prstGeom prst="rect">
            <a:avLst/>
          </a:prstGeom>
          <a:noFill/>
          <a:ln w="9525">
            <a:noFill/>
            <a:miter lim="800000"/>
            <a:headEnd/>
            <a:tailEnd/>
          </a:ln>
          <a:effectLst/>
        </p:spPr>
        <p:txBody>
          <a:bodyPr wrap="none"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1</a:t>
            </a:r>
          </a:p>
        </p:txBody>
      </p:sp>
      <p:sp>
        <p:nvSpPr>
          <p:cNvPr id="57" name="Text Box 55">
            <a:extLst>
              <a:ext uri="{FF2B5EF4-FFF2-40B4-BE49-F238E27FC236}">
                <a16:creationId xmlns:a16="http://schemas.microsoft.com/office/drawing/2014/main" id="{7899BD0A-55AD-E2D7-188F-F2BE7A651CB6}"/>
              </a:ext>
            </a:extLst>
          </p:cNvPr>
          <p:cNvSpPr txBox="1">
            <a:spLocks noChangeArrowheads="1"/>
          </p:cNvSpPr>
          <p:nvPr/>
        </p:nvSpPr>
        <p:spPr bwMode="auto">
          <a:xfrm>
            <a:off x="5258962" y="1378720"/>
            <a:ext cx="528637" cy="41116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2</a:t>
            </a:r>
          </a:p>
        </p:txBody>
      </p:sp>
      <p:grpSp>
        <p:nvGrpSpPr>
          <p:cNvPr id="58" name="Group 56">
            <a:extLst>
              <a:ext uri="{FF2B5EF4-FFF2-40B4-BE49-F238E27FC236}">
                <a16:creationId xmlns:a16="http://schemas.microsoft.com/office/drawing/2014/main" id="{5C4FE59B-179B-65B4-2CCC-DA387E5326DB}"/>
              </a:ext>
            </a:extLst>
          </p:cNvPr>
          <p:cNvGrpSpPr>
            <a:grpSpLocks/>
          </p:cNvGrpSpPr>
          <p:nvPr/>
        </p:nvGrpSpPr>
        <p:grpSpPr bwMode="auto">
          <a:xfrm>
            <a:off x="8440312" y="1715270"/>
            <a:ext cx="1735137" cy="1336675"/>
            <a:chOff x="4320" y="545"/>
            <a:chExt cx="1104" cy="1042"/>
          </a:xfrm>
        </p:grpSpPr>
        <p:sp>
          <p:nvSpPr>
            <p:cNvPr id="59" name="Line 57">
              <a:extLst>
                <a:ext uri="{FF2B5EF4-FFF2-40B4-BE49-F238E27FC236}">
                  <a16:creationId xmlns:a16="http://schemas.microsoft.com/office/drawing/2014/main" id="{8EF76BE5-8BA8-2596-3C58-A24CDF821F9B}"/>
                </a:ext>
              </a:extLst>
            </p:cNvPr>
            <p:cNvSpPr>
              <a:spLocks noChangeShapeType="1"/>
            </p:cNvSpPr>
            <p:nvPr/>
          </p:nvSpPr>
          <p:spPr bwMode="auto">
            <a:xfrm>
              <a:off x="4320" y="720"/>
              <a:ext cx="57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0" name="Line 58">
              <a:extLst>
                <a:ext uri="{FF2B5EF4-FFF2-40B4-BE49-F238E27FC236}">
                  <a16:creationId xmlns:a16="http://schemas.microsoft.com/office/drawing/2014/main" id="{BA627CA9-C467-F02C-B9C2-8B8A385F8C2D}"/>
                </a:ext>
              </a:extLst>
            </p:cNvPr>
            <p:cNvSpPr>
              <a:spLocks noChangeShapeType="1"/>
            </p:cNvSpPr>
            <p:nvPr/>
          </p:nvSpPr>
          <p:spPr bwMode="auto">
            <a:xfrm>
              <a:off x="4896" y="720"/>
              <a:ext cx="0" cy="67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1" name="Line 59">
              <a:extLst>
                <a:ext uri="{FF2B5EF4-FFF2-40B4-BE49-F238E27FC236}">
                  <a16:creationId xmlns:a16="http://schemas.microsoft.com/office/drawing/2014/main" id="{3D2F41F2-E9B3-708E-79E6-5254B39CCF77}"/>
                </a:ext>
              </a:extLst>
            </p:cNvPr>
            <p:cNvSpPr>
              <a:spLocks noChangeShapeType="1"/>
            </p:cNvSpPr>
            <p:nvPr/>
          </p:nvSpPr>
          <p:spPr bwMode="auto">
            <a:xfrm flipH="1">
              <a:off x="4704" y="1392"/>
              <a:ext cx="19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2" name="Text Box 60">
              <a:extLst>
                <a:ext uri="{FF2B5EF4-FFF2-40B4-BE49-F238E27FC236}">
                  <a16:creationId xmlns:a16="http://schemas.microsoft.com/office/drawing/2014/main" id="{1FAFA79F-9874-413F-4B90-947631DFBBF8}"/>
                </a:ext>
              </a:extLst>
            </p:cNvPr>
            <p:cNvSpPr txBox="1">
              <a:spLocks noChangeArrowheads="1"/>
            </p:cNvSpPr>
            <p:nvPr/>
          </p:nvSpPr>
          <p:spPr bwMode="auto">
            <a:xfrm>
              <a:off x="4657" y="545"/>
              <a:ext cx="214" cy="321"/>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63" name="Text Box 61">
              <a:extLst>
                <a:ext uri="{FF2B5EF4-FFF2-40B4-BE49-F238E27FC236}">
                  <a16:creationId xmlns:a16="http://schemas.microsoft.com/office/drawing/2014/main" id="{6AA41446-CA2E-19E8-28E1-736062906CC9}"/>
                </a:ext>
              </a:extLst>
            </p:cNvPr>
            <p:cNvSpPr txBox="1">
              <a:spLocks noChangeArrowheads="1"/>
            </p:cNvSpPr>
            <p:nvPr/>
          </p:nvSpPr>
          <p:spPr bwMode="auto">
            <a:xfrm>
              <a:off x="4703" y="1266"/>
              <a:ext cx="214" cy="321"/>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64" name="Line 62">
              <a:extLst>
                <a:ext uri="{FF2B5EF4-FFF2-40B4-BE49-F238E27FC236}">
                  <a16:creationId xmlns:a16="http://schemas.microsoft.com/office/drawing/2014/main" id="{5DE622BF-5AE8-E2F0-F785-58E5E607EE41}"/>
                </a:ext>
              </a:extLst>
            </p:cNvPr>
            <p:cNvSpPr>
              <a:spLocks noChangeShapeType="1"/>
            </p:cNvSpPr>
            <p:nvPr/>
          </p:nvSpPr>
          <p:spPr bwMode="auto">
            <a:xfrm>
              <a:off x="4896" y="1056"/>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5" name="Text Box 63">
              <a:extLst>
                <a:ext uri="{FF2B5EF4-FFF2-40B4-BE49-F238E27FC236}">
                  <a16:creationId xmlns:a16="http://schemas.microsoft.com/office/drawing/2014/main" id="{1A79BC03-9FCE-C31A-7DED-5B61F96C1688}"/>
                </a:ext>
              </a:extLst>
            </p:cNvPr>
            <p:cNvSpPr txBox="1">
              <a:spLocks noChangeArrowheads="1"/>
            </p:cNvSpPr>
            <p:nvPr/>
          </p:nvSpPr>
          <p:spPr bwMode="auto">
            <a:xfrm>
              <a:off x="4944" y="882"/>
              <a:ext cx="480" cy="32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1.00</a:t>
              </a:r>
            </a:p>
          </p:txBody>
        </p:sp>
      </p:grpSp>
      <p:sp>
        <p:nvSpPr>
          <p:cNvPr id="66" name="Text Box 64">
            <a:extLst>
              <a:ext uri="{FF2B5EF4-FFF2-40B4-BE49-F238E27FC236}">
                <a16:creationId xmlns:a16="http://schemas.microsoft.com/office/drawing/2014/main" id="{C1F9C827-8257-59A5-B2A6-9DE830EF90D5}"/>
              </a:ext>
            </a:extLst>
          </p:cNvPr>
          <p:cNvSpPr txBox="1">
            <a:spLocks noChangeArrowheads="1"/>
          </p:cNvSpPr>
          <p:nvPr/>
        </p:nvSpPr>
        <p:spPr bwMode="auto">
          <a:xfrm>
            <a:off x="6240037" y="1378720"/>
            <a:ext cx="528637" cy="41116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3</a:t>
            </a:r>
          </a:p>
        </p:txBody>
      </p:sp>
      <p:sp>
        <p:nvSpPr>
          <p:cNvPr id="67" name="Text Box 65">
            <a:extLst>
              <a:ext uri="{FF2B5EF4-FFF2-40B4-BE49-F238E27FC236}">
                <a16:creationId xmlns:a16="http://schemas.microsoft.com/office/drawing/2014/main" id="{95DD09C3-402C-7D89-E970-A2DABB53F09A}"/>
              </a:ext>
            </a:extLst>
          </p:cNvPr>
          <p:cNvSpPr txBox="1">
            <a:spLocks noChangeArrowheads="1"/>
          </p:cNvSpPr>
          <p:nvPr/>
        </p:nvSpPr>
        <p:spPr bwMode="auto">
          <a:xfrm>
            <a:off x="7575124" y="1378720"/>
            <a:ext cx="528638" cy="41116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4</a:t>
            </a:r>
          </a:p>
        </p:txBody>
      </p:sp>
      <p:sp>
        <p:nvSpPr>
          <p:cNvPr id="68" name="Text Box 66">
            <a:extLst>
              <a:ext uri="{FF2B5EF4-FFF2-40B4-BE49-F238E27FC236}">
                <a16:creationId xmlns:a16="http://schemas.microsoft.com/office/drawing/2014/main" id="{221BD7F3-5E60-B9B9-4506-8FAF8654C6B5}"/>
              </a:ext>
            </a:extLst>
          </p:cNvPr>
          <p:cNvSpPr txBox="1">
            <a:spLocks noChangeArrowheads="1"/>
          </p:cNvSpPr>
          <p:nvPr/>
        </p:nvSpPr>
        <p:spPr bwMode="auto">
          <a:xfrm>
            <a:off x="8429199" y="1378720"/>
            <a:ext cx="527050" cy="41275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5</a:t>
            </a:r>
          </a:p>
        </p:txBody>
      </p:sp>
      <p:sp>
        <p:nvSpPr>
          <p:cNvPr id="69" name="Text Box 67">
            <a:extLst>
              <a:ext uri="{FF2B5EF4-FFF2-40B4-BE49-F238E27FC236}">
                <a16:creationId xmlns:a16="http://schemas.microsoft.com/office/drawing/2014/main" id="{8CC02DED-4294-56EA-6822-CE457355F55A}"/>
              </a:ext>
            </a:extLst>
          </p:cNvPr>
          <p:cNvSpPr txBox="1">
            <a:spLocks noChangeArrowheads="1"/>
          </p:cNvSpPr>
          <p:nvPr/>
        </p:nvSpPr>
        <p:spPr bwMode="auto">
          <a:xfrm>
            <a:off x="8270449" y="3128145"/>
            <a:ext cx="2438400" cy="3154363"/>
          </a:xfrm>
          <a:prstGeom prst="rect">
            <a:avLst/>
          </a:prstGeom>
          <a:noFill/>
          <a:ln w="9525">
            <a:noFill/>
            <a:miter lim="800000"/>
            <a:headEnd/>
            <a:tailEnd/>
          </a:ln>
          <a:effectLst/>
        </p:spPr>
        <p:txBody>
          <a:bodyPr tIns="0" anchor="ctr">
            <a:spAutoFit/>
          </a:bodyPr>
          <a:lstStyle/>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5</a:t>
            </a:r>
            <a:r>
              <a:rPr kumimoji="1" lang="en-US" altLang="zh-CN" sz="2400" b="1">
                <a:solidFill>
                  <a:srgbClr val="9900CC"/>
                </a:solidFill>
                <a:effectLst>
                  <a:outerShdw blurRad="38100" dist="38100" dir="2700000" algn="tl">
                    <a:srgbClr val="C0C0C0"/>
                  </a:outerShdw>
                </a:effectLst>
                <a:latin typeface="Times New Roman" pitchFamily="18" charset="0"/>
              </a:rPr>
              <a:t>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2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00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6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4</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110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1</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3</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=4</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7</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1000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=4</a:t>
            </a:r>
          </a:p>
        </p:txBody>
      </p:sp>
    </p:spTree>
    <p:extLst>
      <p:ext uri="{BB962C8B-B14F-4D97-AF65-F5344CB8AC3E}">
        <p14:creationId xmlns:p14="http://schemas.microsoft.com/office/powerpoint/2010/main" val="12669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0-#ppt_w/2"/>
                                          </p:val>
                                        </p:tav>
                                        <p:tav tm="100000">
                                          <p:val>
                                            <p:strVal val="#ppt_x"/>
                                          </p:val>
                                        </p:tav>
                                      </p:tavLst>
                                    </p:anim>
                                    <p:anim calcmode="lin" valueType="num">
                                      <p:cBhvr additive="base">
                                        <p:cTn id="26"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0-#ppt_w/2"/>
                                          </p:val>
                                        </p:tav>
                                        <p:tav tm="100000">
                                          <p:val>
                                            <p:strVal val="#ppt_x"/>
                                          </p:val>
                                        </p:tav>
                                      </p:tavLst>
                                    </p:anim>
                                    <p:anim calcmode="lin" valueType="num">
                                      <p:cBhvr additive="base">
                                        <p:cTn id="3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0-#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500" fill="hold"/>
                                        <p:tgtEl>
                                          <p:spTgt spid="66"/>
                                        </p:tgtEl>
                                        <p:attrNameLst>
                                          <p:attrName>ppt_x</p:attrName>
                                        </p:attrNameLst>
                                      </p:cBhvr>
                                      <p:tavLst>
                                        <p:tav tm="0">
                                          <p:val>
                                            <p:strVal val="0-#ppt_w/2"/>
                                          </p:val>
                                        </p:tav>
                                        <p:tav tm="100000">
                                          <p:val>
                                            <p:strVal val="#ppt_x"/>
                                          </p:val>
                                        </p:tav>
                                      </p:tavLst>
                                    </p:anim>
                                    <p:anim calcmode="lin" valueType="num">
                                      <p:cBhvr additive="base">
                                        <p:cTn id="50"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0-#ppt_w/2"/>
                                          </p:val>
                                        </p:tav>
                                        <p:tav tm="100000">
                                          <p:val>
                                            <p:strVal val="#ppt_x"/>
                                          </p:val>
                                        </p:tav>
                                      </p:tavLst>
                                    </p:anim>
                                    <p:anim calcmode="lin" valueType="num">
                                      <p:cBhvr additive="base">
                                        <p:cTn id="5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0-#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additive="base">
                                        <p:cTn id="73" dur="500" fill="hold"/>
                                        <p:tgtEl>
                                          <p:spTgt spid="68"/>
                                        </p:tgtEl>
                                        <p:attrNameLst>
                                          <p:attrName>ppt_x</p:attrName>
                                        </p:attrNameLst>
                                      </p:cBhvr>
                                      <p:tavLst>
                                        <p:tav tm="0">
                                          <p:val>
                                            <p:strVal val="0-#ppt_w/2"/>
                                          </p:val>
                                        </p:tav>
                                        <p:tav tm="100000">
                                          <p:val>
                                            <p:strVal val="#ppt_x"/>
                                          </p:val>
                                        </p:tav>
                                      </p:tavLst>
                                    </p:anim>
                                    <p:anim calcmode="lin" valueType="num">
                                      <p:cBhvr additive="base">
                                        <p:cTn id="7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0-#ppt_w/2"/>
                                          </p:val>
                                        </p:tav>
                                        <p:tav tm="100000">
                                          <p:val>
                                            <p:strVal val="#ppt_x"/>
                                          </p:val>
                                        </p:tav>
                                      </p:tavLst>
                                    </p:anim>
                                    <p:anim calcmode="lin" valueType="num">
                                      <p:cBhvr additive="base">
                                        <p:cTn id="8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69">
                                            <p:txEl>
                                              <p:pRg st="0" end="0"/>
                                            </p:txEl>
                                          </p:spTgt>
                                        </p:tgtEl>
                                        <p:attrNameLst>
                                          <p:attrName>style.visibility</p:attrName>
                                        </p:attrNameLst>
                                      </p:cBhvr>
                                      <p:to>
                                        <p:strVal val="visible"/>
                                      </p:to>
                                    </p:set>
                                    <p:anim calcmode="lin" valueType="num">
                                      <p:cBhvr additive="base">
                                        <p:cTn id="85" dur="500" fill="hold"/>
                                        <p:tgtEl>
                                          <p:spTgt spid="69">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69">
                                            <p:txEl>
                                              <p:pRg st="1" end="1"/>
                                            </p:txEl>
                                          </p:spTgt>
                                        </p:tgtEl>
                                        <p:attrNameLst>
                                          <p:attrName>style.visibility</p:attrName>
                                        </p:attrNameLst>
                                      </p:cBhvr>
                                      <p:to>
                                        <p:strVal val="visible"/>
                                      </p:to>
                                    </p:set>
                                    <p:anim calcmode="lin" valueType="num">
                                      <p:cBhvr additive="base">
                                        <p:cTn id="91" dur="500" fill="hold"/>
                                        <p:tgtEl>
                                          <p:spTgt spid="69">
                                            <p:txEl>
                                              <p:pRg st="1" end="1"/>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69">
                                            <p:txEl>
                                              <p:pRg st="2" end="2"/>
                                            </p:txEl>
                                          </p:spTgt>
                                        </p:tgtEl>
                                        <p:attrNameLst>
                                          <p:attrName>style.visibility</p:attrName>
                                        </p:attrNameLst>
                                      </p:cBhvr>
                                      <p:to>
                                        <p:strVal val="visible"/>
                                      </p:to>
                                    </p:set>
                                    <p:anim calcmode="lin" valueType="num">
                                      <p:cBhvr additive="base">
                                        <p:cTn id="97" dur="500" fill="hold"/>
                                        <p:tgtEl>
                                          <p:spTgt spid="69">
                                            <p:txEl>
                                              <p:pRg st="2" end="2"/>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69">
                                            <p:txEl>
                                              <p:pRg st="3" end="3"/>
                                            </p:txEl>
                                          </p:spTgt>
                                        </p:tgtEl>
                                        <p:attrNameLst>
                                          <p:attrName>style.visibility</p:attrName>
                                        </p:attrNameLst>
                                      </p:cBhvr>
                                      <p:to>
                                        <p:strVal val="visible"/>
                                      </p:to>
                                    </p:set>
                                    <p:anim calcmode="lin" valueType="num">
                                      <p:cBhvr additive="base">
                                        <p:cTn id="103" dur="500" fill="hold"/>
                                        <p:tgtEl>
                                          <p:spTgt spid="69">
                                            <p:txEl>
                                              <p:pRg st="3" end="3"/>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69">
                                            <p:txEl>
                                              <p:pRg st="4" end="4"/>
                                            </p:txEl>
                                          </p:spTgt>
                                        </p:tgtEl>
                                        <p:attrNameLst>
                                          <p:attrName>style.visibility</p:attrName>
                                        </p:attrNameLst>
                                      </p:cBhvr>
                                      <p:to>
                                        <p:strVal val="visible"/>
                                      </p:to>
                                    </p:set>
                                    <p:anim calcmode="lin" valueType="num">
                                      <p:cBhvr additive="base">
                                        <p:cTn id="109" dur="500" fill="hold"/>
                                        <p:tgtEl>
                                          <p:spTgt spid="69">
                                            <p:txEl>
                                              <p:pRg st="4" end="4"/>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6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69">
                                            <p:txEl>
                                              <p:pRg st="5" end="5"/>
                                            </p:txEl>
                                          </p:spTgt>
                                        </p:tgtEl>
                                        <p:attrNameLst>
                                          <p:attrName>style.visibility</p:attrName>
                                        </p:attrNameLst>
                                      </p:cBhvr>
                                      <p:to>
                                        <p:strVal val="visible"/>
                                      </p:to>
                                    </p:set>
                                    <p:anim calcmode="lin" valueType="num">
                                      <p:cBhvr additive="base">
                                        <p:cTn id="115" dur="500" fill="hold"/>
                                        <p:tgtEl>
                                          <p:spTgt spid="69">
                                            <p:txEl>
                                              <p:pRg st="5" end="5"/>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6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69">
                                            <p:txEl>
                                              <p:pRg st="6" end="6"/>
                                            </p:txEl>
                                          </p:spTgt>
                                        </p:tgtEl>
                                        <p:attrNameLst>
                                          <p:attrName>style.visibility</p:attrName>
                                        </p:attrNameLst>
                                      </p:cBhvr>
                                      <p:to>
                                        <p:strVal val="visible"/>
                                      </p:to>
                                    </p:set>
                                    <p:anim calcmode="lin" valueType="num">
                                      <p:cBhvr additive="base">
                                        <p:cTn id="121" dur="500" fill="hold"/>
                                        <p:tgtEl>
                                          <p:spTgt spid="69">
                                            <p:txEl>
                                              <p:pRg st="6" end="6"/>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6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55" grpId="0" autoUpdateAnimBg="0"/>
      <p:bldP spid="56" grpId="0" autoUpdateAnimBg="0"/>
      <p:bldP spid="57" grpId="0" autoUpdateAnimBg="0"/>
      <p:bldP spid="66" grpId="0" autoUpdateAnimBg="0"/>
      <p:bldP spid="67" grpId="0" autoUpdateAnimBg="0"/>
      <p:bldP spid="68" grpId="0" autoUpdateAnimBg="0"/>
      <p:bldP spid="6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FF303E-1967-659E-778C-CC89F60BA3DC}"/>
              </a:ext>
            </a:extLst>
          </p:cNvPr>
          <p:cNvSpPr>
            <a:spLocks noChangeArrowheads="1"/>
          </p:cNvSpPr>
          <p:nvPr/>
        </p:nvSpPr>
        <p:spPr bwMode="auto">
          <a:xfrm>
            <a:off x="1174423" y="3110059"/>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t>从：</a:t>
            </a:r>
            <a:r>
              <a:rPr lang="en-US" altLang="zh-CN" sz="2800" b="1" i="1">
                <a:latin typeface="Times New Roman" panose="02020603050405020304" pitchFamily="18" charset="0"/>
              </a:rPr>
              <a:t>l</a:t>
            </a:r>
            <a:r>
              <a:rPr lang="en-US" altLang="zh-CN" sz="2800" b="1" i="1"/>
              <a:t> </a:t>
            </a:r>
            <a:r>
              <a:rPr lang="en-US" altLang="zh-CN" sz="2800" b="1"/>
              <a:t>= </a:t>
            </a:r>
            <a:r>
              <a:rPr lang="en-US" altLang="zh-CN" sz="2800"/>
              <a:t>(2,2,3,3,3,4,4)</a:t>
            </a:r>
            <a:r>
              <a:rPr lang="en-US" altLang="zh-CN" sz="2800" b="1"/>
              <a:t> </a:t>
            </a:r>
            <a:r>
              <a:rPr lang="zh-CN" altLang="en-US" sz="2800" b="1"/>
              <a:t>可求得平均码长为：</a:t>
            </a:r>
          </a:p>
        </p:txBody>
      </p:sp>
      <p:graphicFrame>
        <p:nvGraphicFramePr>
          <p:cNvPr id="5" name="Object 2">
            <a:extLst>
              <a:ext uri="{FF2B5EF4-FFF2-40B4-BE49-F238E27FC236}">
                <a16:creationId xmlns:a16="http://schemas.microsoft.com/office/drawing/2014/main" id="{51A948A6-7F95-2CAF-E900-14FBB6D31F71}"/>
              </a:ext>
            </a:extLst>
          </p:cNvPr>
          <p:cNvGraphicFramePr>
            <a:graphicFrameLocks noChangeAspect="1"/>
          </p:cNvGraphicFramePr>
          <p:nvPr>
            <p:extLst>
              <p:ext uri="{D42A27DB-BD31-4B8C-83A1-F6EECF244321}">
                <p14:modId xmlns:p14="http://schemas.microsoft.com/office/powerpoint/2010/main" val="4198273624"/>
              </p:ext>
            </p:extLst>
          </p:nvPr>
        </p:nvGraphicFramePr>
        <p:xfrm>
          <a:off x="3557261" y="4829322"/>
          <a:ext cx="1901825" cy="700087"/>
        </p:xfrm>
        <a:graphic>
          <a:graphicData uri="http://schemas.openxmlformats.org/presentationml/2006/ole">
            <mc:AlternateContent xmlns:mc="http://schemas.openxmlformats.org/markup-compatibility/2006">
              <mc:Choice xmlns:v="urn:schemas-microsoft-com:vml" Requires="v">
                <p:oleObj name="公式" r:id="rId2" imgW="1066337" imgH="393529" progId="Equation.3">
                  <p:embed/>
                </p:oleObj>
              </mc:Choice>
              <mc:Fallback>
                <p:oleObj name="公式" r:id="rId2" imgW="1066337" imgH="393529" progId="Equation.3">
                  <p:embed/>
                  <p:pic>
                    <p:nvPicPr>
                      <p:cNvPr id="631811" name="Object 2">
                        <a:extLst>
                          <a:ext uri="{FF2B5EF4-FFF2-40B4-BE49-F238E27FC236}">
                            <a16:creationId xmlns:a16="http://schemas.microsoft.com/office/drawing/2014/main" id="{EC30FBB8-6E6C-E6C3-67F0-4D29D4874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261" y="4829322"/>
                        <a:ext cx="190182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76CEE10F-B7D6-F99A-BF85-3543CF6003F0}"/>
              </a:ext>
            </a:extLst>
          </p:cNvPr>
          <p:cNvGraphicFramePr>
            <a:graphicFrameLocks noChangeAspect="1"/>
          </p:cNvGraphicFramePr>
          <p:nvPr>
            <p:extLst>
              <p:ext uri="{D42A27DB-BD31-4B8C-83A1-F6EECF244321}">
                <p14:modId xmlns:p14="http://schemas.microsoft.com/office/powerpoint/2010/main" val="3308631117"/>
              </p:ext>
            </p:extLst>
          </p:nvPr>
        </p:nvGraphicFramePr>
        <p:xfrm>
          <a:off x="2260273" y="2092472"/>
          <a:ext cx="6353175" cy="1017587"/>
        </p:xfrm>
        <a:graphic>
          <a:graphicData uri="http://schemas.openxmlformats.org/presentationml/2006/ole">
            <mc:AlternateContent xmlns:mc="http://schemas.openxmlformats.org/markup-compatibility/2006">
              <mc:Choice xmlns:v="urn:schemas-microsoft-com:vml" Requires="v">
                <p:oleObj name="公式" r:id="rId4" imgW="2857500" imgH="457200" progId="Equation.3">
                  <p:embed/>
                </p:oleObj>
              </mc:Choice>
              <mc:Fallback>
                <p:oleObj name="公式" r:id="rId4" imgW="2857500" imgH="457200" progId="Equation.3">
                  <p:embed/>
                  <p:pic>
                    <p:nvPicPr>
                      <p:cNvPr id="631812" name="Object 3">
                        <a:extLst>
                          <a:ext uri="{FF2B5EF4-FFF2-40B4-BE49-F238E27FC236}">
                            <a16:creationId xmlns:a16="http://schemas.microsoft.com/office/drawing/2014/main" id="{87B4724E-C911-7387-8121-07E462C6C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273" y="2092472"/>
                        <a:ext cx="6353175"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5">
            <a:extLst>
              <a:ext uri="{FF2B5EF4-FFF2-40B4-BE49-F238E27FC236}">
                <a16:creationId xmlns:a16="http://schemas.microsoft.com/office/drawing/2014/main" id="{8EBD0337-918E-E0A6-1582-57629FD2F55E}"/>
              </a:ext>
            </a:extLst>
          </p:cNvPr>
          <p:cNvSpPr>
            <a:spLocks noChangeArrowheads="1"/>
          </p:cNvSpPr>
          <p:nvPr/>
        </p:nvSpPr>
        <p:spPr bwMode="auto">
          <a:xfrm>
            <a:off x="1239511" y="577997"/>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t>从：</a:t>
            </a:r>
          </a:p>
        </p:txBody>
      </p:sp>
      <p:sp>
        <p:nvSpPr>
          <p:cNvPr id="8" name="Rectangle 6">
            <a:extLst>
              <a:ext uri="{FF2B5EF4-FFF2-40B4-BE49-F238E27FC236}">
                <a16:creationId xmlns:a16="http://schemas.microsoft.com/office/drawing/2014/main" id="{3997CD8F-7BB9-CFF6-2E95-9E3ED3CDAD5D}"/>
              </a:ext>
            </a:extLst>
          </p:cNvPr>
          <p:cNvSpPr>
            <a:spLocks noChangeArrowheads="1"/>
          </p:cNvSpPr>
          <p:nvPr/>
        </p:nvSpPr>
        <p:spPr bwMode="auto">
          <a:xfrm>
            <a:off x="1098223" y="1662259"/>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t>可求出信源的熵为：</a:t>
            </a:r>
          </a:p>
        </p:txBody>
      </p:sp>
      <p:sp>
        <p:nvSpPr>
          <p:cNvPr id="9" name="Text Box 7">
            <a:extLst>
              <a:ext uri="{FF2B5EF4-FFF2-40B4-BE49-F238E27FC236}">
                <a16:creationId xmlns:a16="http://schemas.microsoft.com/office/drawing/2014/main" id="{06C4AC83-E0A3-BD1C-8FB6-15C945E515C1}"/>
              </a:ext>
            </a:extLst>
          </p:cNvPr>
          <p:cNvSpPr txBox="1">
            <a:spLocks noChangeArrowheads="1"/>
          </p:cNvSpPr>
          <p:nvPr/>
        </p:nvSpPr>
        <p:spPr bwMode="auto">
          <a:xfrm>
            <a:off x="1174423" y="4886472"/>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编码效率为：</a:t>
            </a:r>
          </a:p>
        </p:txBody>
      </p:sp>
      <p:graphicFrame>
        <p:nvGraphicFramePr>
          <p:cNvPr id="10" name="Object 4">
            <a:extLst>
              <a:ext uri="{FF2B5EF4-FFF2-40B4-BE49-F238E27FC236}">
                <a16:creationId xmlns:a16="http://schemas.microsoft.com/office/drawing/2014/main" id="{E8347BB3-CAB1-8014-4F2C-AEDDC302A2AA}"/>
              </a:ext>
            </a:extLst>
          </p:cNvPr>
          <p:cNvGraphicFramePr>
            <a:graphicFrameLocks noChangeAspect="1"/>
          </p:cNvGraphicFramePr>
          <p:nvPr>
            <p:extLst>
              <p:ext uri="{D42A27DB-BD31-4B8C-83A1-F6EECF244321}">
                <p14:modId xmlns:p14="http://schemas.microsoft.com/office/powerpoint/2010/main" val="801714563"/>
              </p:ext>
            </p:extLst>
          </p:nvPr>
        </p:nvGraphicFramePr>
        <p:xfrm>
          <a:off x="2052311" y="419247"/>
          <a:ext cx="6527800" cy="946150"/>
        </p:xfrm>
        <a:graphic>
          <a:graphicData uri="http://schemas.openxmlformats.org/presentationml/2006/ole">
            <mc:AlternateContent xmlns:mc="http://schemas.openxmlformats.org/markup-compatibility/2006">
              <mc:Choice xmlns:v="urn:schemas-microsoft-com:vml" Requires="v">
                <p:oleObj name="Equation" r:id="rId6" imgW="3327400" imgH="482600" progId="Equation.DSMT4">
                  <p:embed/>
                </p:oleObj>
              </mc:Choice>
              <mc:Fallback>
                <p:oleObj name="Equation" r:id="rId6" imgW="3327400" imgH="482600" progId="Equation.DSMT4">
                  <p:embed/>
                  <p:pic>
                    <p:nvPicPr>
                      <p:cNvPr id="52232" name="Object 4">
                        <a:extLst>
                          <a:ext uri="{FF2B5EF4-FFF2-40B4-BE49-F238E27FC236}">
                            <a16:creationId xmlns:a16="http://schemas.microsoft.com/office/drawing/2014/main" id="{38355DEE-FBB0-16DC-F049-D2FE0361E4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2311" y="419247"/>
                        <a:ext cx="65278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15D7354E-F999-14DE-ACB1-7A17B0600CE1}"/>
              </a:ext>
            </a:extLst>
          </p:cNvPr>
          <p:cNvSpPr txBox="1">
            <a:spLocks noChangeArrowheads="1"/>
          </p:cNvSpPr>
          <p:nvPr/>
        </p:nvSpPr>
        <p:spPr bwMode="auto">
          <a:xfrm>
            <a:off x="7727623" y="3148159"/>
            <a:ext cx="2057400" cy="3154363"/>
          </a:xfrm>
          <a:prstGeom prst="rect">
            <a:avLst/>
          </a:prstGeom>
          <a:noFill/>
          <a:ln w="9525">
            <a:noFill/>
            <a:miter lim="800000"/>
            <a:headEnd/>
            <a:tailEnd/>
          </a:ln>
          <a:effectLst/>
        </p:spPr>
        <p:txBody>
          <a:bodyPr tIns="0" anchor="ctr">
            <a:spAutoFit/>
          </a:bodyPr>
          <a:lstStyle/>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5</a:t>
            </a:r>
            <a:r>
              <a:rPr kumimoji="1" lang="en-US" altLang="zh-CN" sz="2400" b="1">
                <a:solidFill>
                  <a:srgbClr val="9900CC"/>
                </a:solidFill>
                <a:effectLst>
                  <a:outerShdw blurRad="38100" dist="38100" dir="2700000" algn="tl">
                    <a:srgbClr val="C0C0C0"/>
                  </a:outerShdw>
                </a:effectLst>
                <a:latin typeface="Times New Roman" pitchFamily="18" charset="0"/>
              </a:rPr>
              <a:t>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01      l=2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2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00      l=2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6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111    l=3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4</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110    l=3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1</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101    l=3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3</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1001  l=4</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7</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1000  l=4</a:t>
            </a:r>
          </a:p>
        </p:txBody>
      </p:sp>
      <p:grpSp>
        <p:nvGrpSpPr>
          <p:cNvPr id="12" name="Group 10">
            <a:extLst>
              <a:ext uri="{FF2B5EF4-FFF2-40B4-BE49-F238E27FC236}">
                <a16:creationId xmlns:a16="http://schemas.microsoft.com/office/drawing/2014/main" id="{31780AA2-05EA-2AE4-669D-6EE6CF83E010}"/>
              </a:ext>
            </a:extLst>
          </p:cNvPr>
          <p:cNvGrpSpPr>
            <a:grpSpLocks/>
          </p:cNvGrpSpPr>
          <p:nvPr/>
        </p:nvGrpSpPr>
        <p:grpSpPr bwMode="auto">
          <a:xfrm>
            <a:off x="2260273" y="3678384"/>
            <a:ext cx="5400675" cy="974725"/>
            <a:chOff x="1020" y="2614"/>
            <a:chExt cx="3402" cy="614"/>
          </a:xfrm>
        </p:grpSpPr>
        <p:graphicFrame>
          <p:nvGraphicFramePr>
            <p:cNvPr id="13" name="Object 5">
              <a:extLst>
                <a:ext uri="{FF2B5EF4-FFF2-40B4-BE49-F238E27FC236}">
                  <a16:creationId xmlns:a16="http://schemas.microsoft.com/office/drawing/2014/main" id="{15D91ACC-2C8A-628A-C434-5388EED0AF60}"/>
                </a:ext>
              </a:extLst>
            </p:cNvPr>
            <p:cNvGraphicFramePr>
              <a:graphicFrameLocks noChangeAspect="1"/>
            </p:cNvGraphicFramePr>
            <p:nvPr/>
          </p:nvGraphicFramePr>
          <p:xfrm>
            <a:off x="1020" y="2614"/>
            <a:ext cx="1776" cy="614"/>
          </p:xfrm>
          <a:graphic>
            <a:graphicData uri="http://schemas.openxmlformats.org/presentationml/2006/ole">
              <mc:AlternateContent xmlns:mc="http://schemas.openxmlformats.org/markup-compatibility/2006">
                <mc:Choice xmlns:v="urn:schemas-microsoft-com:vml" Requires="v">
                  <p:oleObj name="公式" r:id="rId8" imgW="1320800" imgH="457200" progId="Equation.3">
                    <p:embed/>
                  </p:oleObj>
                </mc:Choice>
                <mc:Fallback>
                  <p:oleObj name="公式" r:id="rId8" imgW="1320800" imgH="457200" progId="Equation.3">
                    <p:embed/>
                    <p:pic>
                      <p:nvPicPr>
                        <p:cNvPr id="52235" name="Object 5">
                          <a:extLst>
                            <a:ext uri="{FF2B5EF4-FFF2-40B4-BE49-F238E27FC236}">
                              <a16:creationId xmlns:a16="http://schemas.microsoft.com/office/drawing/2014/main" id="{C452CDAB-3BC6-6961-3EDF-A91BF13CA4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 y="2614"/>
                          <a:ext cx="1776" cy="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a:extLst>
                <a:ext uri="{FF2B5EF4-FFF2-40B4-BE49-F238E27FC236}">
                  <a16:creationId xmlns:a16="http://schemas.microsoft.com/office/drawing/2014/main" id="{75936D7E-7BB1-C38D-5876-06FAFC0411D5}"/>
                </a:ext>
              </a:extLst>
            </p:cNvPr>
            <p:cNvSpPr txBox="1">
              <a:spLocks noChangeArrowheads="1"/>
            </p:cNvSpPr>
            <p:nvPr/>
          </p:nvSpPr>
          <p:spPr bwMode="auto">
            <a:xfrm>
              <a:off x="2744" y="2772"/>
              <a:ext cx="16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二元码符号</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信源符号</a:t>
              </a:r>
              <a:r>
                <a:rPr kumimoji="1" lang="en-US" altLang="zh-CN" sz="2000" b="1">
                  <a:latin typeface="Times New Roman" panose="02020603050405020304" pitchFamily="18" charset="0"/>
                </a:rPr>
                <a:t>)</a:t>
              </a:r>
            </a:p>
          </p:txBody>
        </p:sp>
      </p:grpSp>
    </p:spTree>
    <p:extLst>
      <p:ext uri="{BB962C8B-B14F-4D97-AF65-F5344CB8AC3E}">
        <p14:creationId xmlns:p14="http://schemas.microsoft.com/office/powerpoint/2010/main" val="407751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Bottom)">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0-#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0-#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P spid="8" grpId="0" build="p" bldLvl="3" autoUpdateAnimBg="0"/>
      <p:bldP spid="9" grpId="0" autoUpdateAnimBg="0"/>
      <p:bldP spid="1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p:txBody>
          <a:bodyPr/>
          <a:lstStyle/>
          <a:p>
            <a:r>
              <a:rPr lang="zh-CN" altLang="en-US" dirty="0"/>
              <a:t>第六章  信道编码</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p:txBody>
          <a:bodyPr/>
          <a:lstStyle/>
          <a:p>
            <a:r>
              <a:rPr lang="en-US" altLang="zh-CN" dirty="0"/>
              <a:t>1. </a:t>
            </a:r>
            <a:r>
              <a:rPr lang="zh-CN" altLang="en-US" dirty="0"/>
              <a:t>最小汉明距离及纠错检错能力</a:t>
            </a:r>
            <a:endParaRPr lang="en-US" altLang="zh-CN" dirty="0"/>
          </a:p>
          <a:p>
            <a:r>
              <a:rPr lang="en-US" altLang="zh-CN" dirty="0"/>
              <a:t>2. </a:t>
            </a:r>
            <a:r>
              <a:rPr lang="zh-CN" altLang="en-US" dirty="0"/>
              <a:t>线性分组码的生成矩阵、一致性校验矩阵、如何利用生成矩阵或一致性校验矩阵形成生成码字</a:t>
            </a:r>
            <a:endParaRPr lang="en-US" altLang="zh-CN" dirty="0"/>
          </a:p>
          <a:p>
            <a:r>
              <a:rPr lang="en-US" altLang="zh-CN" dirty="0"/>
              <a:t>3. </a:t>
            </a:r>
            <a:r>
              <a:rPr lang="zh-CN" altLang="en-US" dirty="0"/>
              <a:t>循环码的码字及</a:t>
            </a:r>
            <a:r>
              <a:rPr lang="en-US" altLang="zh-CN" dirty="0"/>
              <a:t>CRC</a:t>
            </a:r>
            <a:r>
              <a:rPr lang="zh-CN" altLang="en-US" dirty="0"/>
              <a:t>校验码</a:t>
            </a:r>
            <a:r>
              <a:rPr lang="en-US" altLang="zh-CN" dirty="0"/>
              <a:t> </a:t>
            </a: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48</a:t>
            </a:fld>
            <a:endParaRPr kumimoji="0" lang="en-US" altLang="zh-CN" sz="1400">
              <a:solidFill>
                <a:schemeClr val="tx1"/>
              </a:solidFill>
            </a:endParaRPr>
          </a:p>
        </p:txBody>
      </p:sp>
    </p:spTree>
    <p:extLst>
      <p:ext uri="{BB962C8B-B14F-4D97-AF65-F5344CB8AC3E}">
        <p14:creationId xmlns:p14="http://schemas.microsoft.com/office/powerpoint/2010/main" val="224102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7669C34-B34D-48B7-B1D3-89B18A7B00BF}"/>
              </a:ext>
            </a:extLst>
          </p:cNvPr>
          <p:cNvSpPr txBox="1">
            <a:spLocks noChangeArrowheads="1"/>
          </p:cNvSpPr>
          <p:nvPr/>
        </p:nvSpPr>
        <p:spPr bwMode="auto">
          <a:xfrm>
            <a:off x="947492" y="523057"/>
            <a:ext cx="10015881" cy="5616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a:solidFill>
                  <a:srgbClr val="CC0000"/>
                </a:solidFill>
              </a:rPr>
              <a:t>汉明距离</a:t>
            </a:r>
            <a:r>
              <a:rPr lang="en-US" altLang="zh-CN" sz="2400" b="1" dirty="0"/>
              <a:t>(</a:t>
            </a:r>
            <a:r>
              <a:rPr lang="zh-CN" altLang="en-US" sz="2400" b="1" dirty="0"/>
              <a:t>简称码距</a:t>
            </a:r>
            <a:r>
              <a:rPr lang="en-US" altLang="zh-CN" sz="2400" b="1" dirty="0"/>
              <a:t>)</a:t>
            </a:r>
            <a:r>
              <a:rPr lang="zh-CN" altLang="en-US" sz="2400" b="1" dirty="0"/>
              <a:t>：两个等长码字之间对应码元不相同的数目。例如码字“</a:t>
            </a:r>
            <a:r>
              <a:rPr lang="en-US" altLang="zh-CN" sz="2400" b="1" dirty="0"/>
              <a:t>110000”</a:t>
            </a:r>
            <a:r>
              <a:rPr lang="zh-CN" altLang="en-US" sz="2400" b="1" dirty="0"/>
              <a:t>与“</a:t>
            </a:r>
            <a:r>
              <a:rPr lang="en-US" altLang="zh-CN" sz="2400" b="1" dirty="0"/>
              <a:t>100001”</a:t>
            </a:r>
            <a:r>
              <a:rPr lang="zh-CN" altLang="en-US" sz="2400" b="1" dirty="0"/>
              <a:t>，它们的汉明距离           。 </a:t>
            </a:r>
          </a:p>
          <a:p>
            <a:r>
              <a:rPr lang="zh-CN" altLang="en-US" sz="2400" b="1" dirty="0"/>
              <a:t>在某一码书</a:t>
            </a:r>
            <a:r>
              <a:rPr lang="en-US" altLang="zh-CN" sz="2400" b="1" dirty="0"/>
              <a:t>C</a:t>
            </a:r>
            <a:r>
              <a:rPr lang="zh-CN" altLang="en-US" sz="2400" b="1" dirty="0"/>
              <a:t>中，任意两个码字之间汉明距离的最小值称为该码的</a:t>
            </a:r>
            <a:r>
              <a:rPr lang="zh-CN" altLang="en-US" sz="2400" b="1" dirty="0">
                <a:solidFill>
                  <a:srgbClr val="CC0000"/>
                </a:solidFill>
              </a:rPr>
              <a:t>最小码距</a:t>
            </a:r>
            <a:r>
              <a:rPr lang="zh-CN" altLang="en-US" sz="2400" b="1" dirty="0"/>
              <a:t>        ，即：</a:t>
            </a:r>
          </a:p>
          <a:p>
            <a:pPr>
              <a:buFontTx/>
              <a:buNone/>
            </a:pPr>
            <a:endParaRPr lang="zh-CN" altLang="en-US" b="1" dirty="0"/>
          </a:p>
          <a:p>
            <a:pPr>
              <a:buFontTx/>
              <a:buNone/>
            </a:pPr>
            <a:r>
              <a:rPr lang="zh-CN" altLang="en-US" sz="2400" b="1" dirty="0"/>
              <a:t>      例如：码组                                                   </a:t>
            </a:r>
          </a:p>
          <a:p>
            <a:pPr>
              <a:buFontTx/>
              <a:buNone/>
            </a:pPr>
            <a:r>
              <a:rPr lang="zh-CN" altLang="en-US" sz="2400" b="1" dirty="0"/>
              <a:t>      的最小码距</a:t>
            </a:r>
            <a:r>
              <a:rPr lang="zh-CN" altLang="en-US" b="1" dirty="0"/>
              <a:t>          </a:t>
            </a:r>
          </a:p>
          <a:p>
            <a:r>
              <a:rPr lang="zh-CN" altLang="en-US" sz="2400" b="1" dirty="0"/>
              <a:t>对二元码</a:t>
            </a:r>
            <a:r>
              <a:rPr lang="en-US" altLang="zh-CN" sz="2400" b="1" dirty="0"/>
              <a:t>:</a:t>
            </a:r>
          </a:p>
          <a:p>
            <a:r>
              <a:rPr lang="zh-CN" altLang="en-US" sz="2400" b="1" dirty="0">
                <a:solidFill>
                  <a:srgbClr val="CC0000"/>
                </a:solidFill>
              </a:rPr>
              <a:t>最小码距是衡量该码纠错能力的依据，是非常重要的一个参数</a:t>
            </a:r>
            <a:r>
              <a:rPr lang="zh-CN" altLang="en-US" sz="2400" b="1" dirty="0"/>
              <a:t>。从避免码字受干扰而出错的角度出发，</a:t>
            </a:r>
            <a:r>
              <a:rPr lang="zh-CN" altLang="en-US" sz="2400" b="1" dirty="0">
                <a:solidFill>
                  <a:srgbClr val="CC0000"/>
                </a:solidFill>
              </a:rPr>
              <a:t>总是希望码字间有尽可能大的距离</a:t>
            </a:r>
            <a:r>
              <a:rPr lang="zh-CN" altLang="en-US" sz="2400" b="1" dirty="0"/>
              <a:t>，因为最小码距代表着一个码组中最不利的情况，从安全出发，应使用最小码距来分析码的检错、纠错能力。</a:t>
            </a:r>
            <a:endParaRPr lang="en-US" altLang="zh-CN" sz="2400" b="1" dirty="0"/>
          </a:p>
        </p:txBody>
      </p:sp>
      <p:graphicFrame>
        <p:nvGraphicFramePr>
          <p:cNvPr id="7" name="Object 4">
            <a:extLst>
              <a:ext uri="{FF2B5EF4-FFF2-40B4-BE49-F238E27FC236}">
                <a16:creationId xmlns:a16="http://schemas.microsoft.com/office/drawing/2014/main" id="{20D65231-9DF4-4969-8008-DA93BE4A21D8}"/>
              </a:ext>
            </a:extLst>
          </p:cNvPr>
          <p:cNvGraphicFramePr>
            <a:graphicFrameLocks noChangeAspect="1"/>
          </p:cNvGraphicFramePr>
          <p:nvPr>
            <p:extLst>
              <p:ext uri="{D42A27DB-BD31-4B8C-83A1-F6EECF244321}">
                <p14:modId xmlns:p14="http://schemas.microsoft.com/office/powerpoint/2010/main" val="1196933608"/>
              </p:ext>
            </p:extLst>
          </p:nvPr>
        </p:nvGraphicFramePr>
        <p:xfrm>
          <a:off x="7230032" y="932402"/>
          <a:ext cx="863600" cy="358775"/>
        </p:xfrm>
        <a:graphic>
          <a:graphicData uri="http://schemas.openxmlformats.org/presentationml/2006/ole">
            <mc:AlternateContent xmlns:mc="http://schemas.openxmlformats.org/markup-compatibility/2006">
              <mc:Choice xmlns:v="urn:schemas-microsoft-com:vml" Requires="v">
                <p:oleObj name="Equation" r:id="rId2" imgW="393359" imgH="164957" progId="Equation.DSMT4">
                  <p:embed/>
                </p:oleObj>
              </mc:Choice>
              <mc:Fallback>
                <p:oleObj name="Equation" r:id="rId2" imgW="393359" imgH="164957" progId="Equation.DSMT4">
                  <p:embed/>
                  <p:pic>
                    <p:nvPicPr>
                      <p:cNvPr id="12292" name="Object 4">
                        <a:extLst>
                          <a:ext uri="{FF2B5EF4-FFF2-40B4-BE49-F238E27FC236}">
                            <a16:creationId xmlns:a16="http://schemas.microsoft.com/office/drawing/2014/main" id="{C9D5C89C-9B30-4AE4-A1D4-801A05A9B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032" y="932402"/>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A9D1EEEB-8984-44C1-A884-2959D50476FE}"/>
              </a:ext>
            </a:extLst>
          </p:cNvPr>
          <p:cNvGraphicFramePr>
            <a:graphicFrameLocks noChangeAspect="1"/>
          </p:cNvGraphicFramePr>
          <p:nvPr>
            <p:extLst>
              <p:ext uri="{D42A27DB-BD31-4B8C-83A1-F6EECF244321}">
                <p14:modId xmlns:p14="http://schemas.microsoft.com/office/powerpoint/2010/main" val="2996539459"/>
              </p:ext>
            </p:extLst>
          </p:nvPr>
        </p:nvGraphicFramePr>
        <p:xfrm>
          <a:off x="1952871" y="1596273"/>
          <a:ext cx="647700" cy="519113"/>
        </p:xfrm>
        <a:graphic>
          <a:graphicData uri="http://schemas.openxmlformats.org/presentationml/2006/ole">
            <mc:AlternateContent xmlns:mc="http://schemas.openxmlformats.org/markup-compatibility/2006">
              <mc:Choice xmlns:v="urn:schemas-microsoft-com:vml" Requires="v">
                <p:oleObj name="Equation" r:id="rId4" imgW="279400" imgH="228600" progId="Equation.DSMT4">
                  <p:embed/>
                </p:oleObj>
              </mc:Choice>
              <mc:Fallback>
                <p:oleObj name="Equation" r:id="rId4" imgW="279400" imgH="228600" progId="Equation.DSMT4">
                  <p:embed/>
                  <p:pic>
                    <p:nvPicPr>
                      <p:cNvPr id="12295" name="Object 7">
                        <a:extLst>
                          <a:ext uri="{FF2B5EF4-FFF2-40B4-BE49-F238E27FC236}">
                            <a16:creationId xmlns:a16="http://schemas.microsoft.com/office/drawing/2014/main" id="{574F69A4-09FE-4D97-BF76-E71B331C7D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871" y="1596273"/>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C8AB6304-58FB-41D0-9EE7-12578F9B4788}"/>
              </a:ext>
            </a:extLst>
          </p:cNvPr>
          <p:cNvGraphicFramePr>
            <a:graphicFrameLocks noChangeAspect="1"/>
          </p:cNvGraphicFramePr>
          <p:nvPr>
            <p:extLst>
              <p:ext uri="{D42A27DB-BD31-4B8C-83A1-F6EECF244321}">
                <p14:modId xmlns:p14="http://schemas.microsoft.com/office/powerpoint/2010/main" val="2731405350"/>
              </p:ext>
            </p:extLst>
          </p:nvPr>
        </p:nvGraphicFramePr>
        <p:xfrm>
          <a:off x="3039194" y="1909168"/>
          <a:ext cx="5832475" cy="596900"/>
        </p:xfrm>
        <a:graphic>
          <a:graphicData uri="http://schemas.openxmlformats.org/presentationml/2006/ole">
            <mc:AlternateContent xmlns:mc="http://schemas.openxmlformats.org/markup-compatibility/2006">
              <mc:Choice xmlns:v="urn:schemas-microsoft-com:vml" Requires="v">
                <p:oleObj name="Equation" r:id="rId6" imgW="2882900" imgH="292100" progId="Equation.DSMT4">
                  <p:embed/>
                </p:oleObj>
              </mc:Choice>
              <mc:Fallback>
                <p:oleObj name="Equation" r:id="rId6" imgW="2882900" imgH="292100" progId="Equation.DSMT4">
                  <p:embed/>
                  <p:pic>
                    <p:nvPicPr>
                      <p:cNvPr id="12297" name="Object 9">
                        <a:extLst>
                          <a:ext uri="{FF2B5EF4-FFF2-40B4-BE49-F238E27FC236}">
                            <a16:creationId xmlns:a16="http://schemas.microsoft.com/office/drawing/2014/main" id="{DFA86212-4D16-4861-9266-0A70AFFE0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9194" y="1909168"/>
                        <a:ext cx="58324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a:extLst>
              <a:ext uri="{FF2B5EF4-FFF2-40B4-BE49-F238E27FC236}">
                <a16:creationId xmlns:a16="http://schemas.microsoft.com/office/drawing/2014/main" id="{C586ED25-5185-42A4-BFA0-1DAB9EDF5638}"/>
              </a:ext>
            </a:extLst>
          </p:cNvPr>
          <p:cNvGraphicFramePr>
            <a:graphicFrameLocks noChangeAspect="1"/>
          </p:cNvGraphicFramePr>
          <p:nvPr>
            <p:extLst>
              <p:ext uri="{D42A27DB-BD31-4B8C-83A1-F6EECF244321}">
                <p14:modId xmlns:p14="http://schemas.microsoft.com/office/powerpoint/2010/main" val="2667470410"/>
              </p:ext>
            </p:extLst>
          </p:nvPr>
        </p:nvGraphicFramePr>
        <p:xfrm>
          <a:off x="3413682" y="2598825"/>
          <a:ext cx="4248150" cy="471487"/>
        </p:xfrm>
        <a:graphic>
          <a:graphicData uri="http://schemas.openxmlformats.org/presentationml/2006/ole">
            <mc:AlternateContent xmlns:mc="http://schemas.openxmlformats.org/markup-compatibility/2006">
              <mc:Choice xmlns:v="urn:schemas-microsoft-com:vml" Requires="v">
                <p:oleObj name="Equation" r:id="rId8" imgW="2171700" imgH="203200" progId="Equation.DSMT4">
                  <p:embed/>
                </p:oleObj>
              </mc:Choice>
              <mc:Fallback>
                <p:oleObj name="Equation" r:id="rId8" imgW="2171700" imgH="203200" progId="Equation.DSMT4">
                  <p:embed/>
                  <p:pic>
                    <p:nvPicPr>
                      <p:cNvPr id="12299" name="Object 11">
                        <a:extLst>
                          <a:ext uri="{FF2B5EF4-FFF2-40B4-BE49-F238E27FC236}">
                            <a16:creationId xmlns:a16="http://schemas.microsoft.com/office/drawing/2014/main" id="{672D5767-A674-4D03-9DCD-18BB33BFB9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3682" y="2598825"/>
                        <a:ext cx="424815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a:extLst>
              <a:ext uri="{FF2B5EF4-FFF2-40B4-BE49-F238E27FC236}">
                <a16:creationId xmlns:a16="http://schemas.microsoft.com/office/drawing/2014/main" id="{2F2F8A8E-905A-43C2-9D4E-6954E92301E4}"/>
              </a:ext>
            </a:extLst>
          </p:cNvPr>
          <p:cNvGraphicFramePr>
            <a:graphicFrameLocks noChangeAspect="1"/>
          </p:cNvGraphicFramePr>
          <p:nvPr>
            <p:extLst>
              <p:ext uri="{D42A27DB-BD31-4B8C-83A1-F6EECF244321}">
                <p14:modId xmlns:p14="http://schemas.microsoft.com/office/powerpoint/2010/main" val="4238512980"/>
              </p:ext>
            </p:extLst>
          </p:nvPr>
        </p:nvGraphicFramePr>
        <p:xfrm>
          <a:off x="3405434" y="3070312"/>
          <a:ext cx="1008062" cy="449262"/>
        </p:xfrm>
        <a:graphic>
          <a:graphicData uri="http://schemas.openxmlformats.org/presentationml/2006/ole">
            <mc:AlternateContent xmlns:mc="http://schemas.openxmlformats.org/markup-compatibility/2006">
              <mc:Choice xmlns:v="urn:schemas-microsoft-com:vml" Requires="v">
                <p:oleObj name="Equation" r:id="rId10" imgW="508000" imgH="228600" progId="Equation.DSMT4">
                  <p:embed/>
                </p:oleObj>
              </mc:Choice>
              <mc:Fallback>
                <p:oleObj name="Equation" r:id="rId10" imgW="508000" imgH="228600" progId="Equation.DSMT4">
                  <p:embed/>
                  <p:pic>
                    <p:nvPicPr>
                      <p:cNvPr id="12301" name="Object 13">
                        <a:extLst>
                          <a:ext uri="{FF2B5EF4-FFF2-40B4-BE49-F238E27FC236}">
                            <a16:creationId xmlns:a16="http://schemas.microsoft.com/office/drawing/2014/main" id="{CE4C514A-6D3E-4199-B42B-02FED21D8F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5434" y="3070312"/>
                        <a:ext cx="10080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
            <a:extLst>
              <a:ext uri="{FF2B5EF4-FFF2-40B4-BE49-F238E27FC236}">
                <a16:creationId xmlns:a16="http://schemas.microsoft.com/office/drawing/2014/main" id="{B7F1729E-77CB-419D-87C8-929D93578FE0}"/>
              </a:ext>
            </a:extLst>
          </p:cNvPr>
          <p:cNvGraphicFramePr>
            <a:graphicFrameLocks noChangeAspect="1"/>
          </p:cNvGraphicFramePr>
          <p:nvPr>
            <p:extLst>
              <p:ext uri="{D42A27DB-BD31-4B8C-83A1-F6EECF244321}">
                <p14:modId xmlns:p14="http://schemas.microsoft.com/office/powerpoint/2010/main" val="2893744174"/>
              </p:ext>
            </p:extLst>
          </p:nvPr>
        </p:nvGraphicFramePr>
        <p:xfrm>
          <a:off x="3039194" y="3479601"/>
          <a:ext cx="2303463" cy="700088"/>
        </p:xfrm>
        <a:graphic>
          <a:graphicData uri="http://schemas.openxmlformats.org/presentationml/2006/ole">
            <mc:AlternateContent xmlns:mc="http://schemas.openxmlformats.org/markup-compatibility/2006">
              <mc:Choice xmlns:v="urn:schemas-microsoft-com:vml" Requires="v">
                <p:oleObj name="Equation" r:id="rId12" imgW="1422400" imgH="431800" progId="Equation.DSMT4">
                  <p:embed/>
                </p:oleObj>
              </mc:Choice>
              <mc:Fallback>
                <p:oleObj name="Equation" r:id="rId12" imgW="1422400" imgH="431800" progId="Equation.DSMT4">
                  <p:embed/>
                  <p:pic>
                    <p:nvPicPr>
                      <p:cNvPr id="1238030" name="Object 14">
                        <a:extLst>
                          <a:ext uri="{FF2B5EF4-FFF2-40B4-BE49-F238E27FC236}">
                            <a16:creationId xmlns:a16="http://schemas.microsoft.com/office/drawing/2014/main" id="{B6840260-AA60-46B6-9402-9E4B956B9CE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9194" y="3479601"/>
                        <a:ext cx="2303463"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81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slide(fromBottom)">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a:extLst>
              <a:ext uri="{FF2B5EF4-FFF2-40B4-BE49-F238E27FC236}">
                <a16:creationId xmlns:a16="http://schemas.microsoft.com/office/drawing/2014/main" id="{AF886E61-A497-468E-B5FD-3EA4D341E19D}"/>
              </a:ext>
            </a:extLst>
          </p:cNvPr>
          <p:cNvSpPr txBox="1">
            <a:spLocks noChangeArrowheads="1"/>
          </p:cNvSpPr>
          <p:nvPr/>
        </p:nvSpPr>
        <p:spPr>
          <a:xfrm>
            <a:off x="11386794"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01C13737-95ED-4237-8BB5-01A3EABF7949}" type="slidenum">
              <a:rPr kumimoji="0" lang="en-US" altLang="zh-CN" sz="1400" smtClean="0">
                <a:solidFill>
                  <a:schemeClr val="tx1"/>
                </a:solidFill>
              </a:rPr>
              <a:pPr>
                <a:spcBef>
                  <a:spcPct val="20000"/>
                </a:spcBef>
                <a:buClrTx/>
                <a:buFontTx/>
                <a:buNone/>
              </a:pPr>
              <a:t>5</a:t>
            </a:fld>
            <a:endParaRPr kumimoji="0" lang="en-US" altLang="zh-CN" sz="1400" dirty="0">
              <a:solidFill>
                <a:schemeClr val="tx1"/>
              </a:solidFill>
            </a:endParaRPr>
          </a:p>
        </p:txBody>
      </p:sp>
      <p:sp>
        <p:nvSpPr>
          <p:cNvPr id="52" name="Rectangle 2">
            <a:extLst>
              <a:ext uri="{FF2B5EF4-FFF2-40B4-BE49-F238E27FC236}">
                <a16:creationId xmlns:a16="http://schemas.microsoft.com/office/drawing/2014/main" id="{0DA230FF-E66F-4C27-8978-3E12C7BF3033}"/>
              </a:ext>
            </a:extLst>
          </p:cNvPr>
          <p:cNvSpPr>
            <a:spLocks noGrp="1" noChangeArrowheads="1"/>
          </p:cNvSpPr>
          <p:nvPr>
            <p:ph type="title"/>
          </p:nvPr>
        </p:nvSpPr>
        <p:spPr>
          <a:xfrm>
            <a:off x="539750" y="260350"/>
            <a:ext cx="7315200" cy="990600"/>
          </a:xfrm>
        </p:spPr>
        <p:txBody>
          <a:bodyPr/>
          <a:lstStyle/>
          <a:p>
            <a:pPr eaLnBrk="1" hangingPunct="1">
              <a:defRPr/>
            </a:pPr>
            <a:r>
              <a:rPr lang="en-US" altLang="zh-CN" dirty="0"/>
              <a:t> </a:t>
            </a:r>
            <a:r>
              <a:rPr lang="zh-CN" altLang="en-US" dirty="0"/>
              <a:t>第一章 通信系统模型</a:t>
            </a:r>
          </a:p>
        </p:txBody>
      </p:sp>
      <p:grpSp>
        <p:nvGrpSpPr>
          <p:cNvPr id="53" name="Group 3">
            <a:extLst>
              <a:ext uri="{FF2B5EF4-FFF2-40B4-BE49-F238E27FC236}">
                <a16:creationId xmlns:a16="http://schemas.microsoft.com/office/drawing/2014/main" id="{301957DB-3AB0-4174-BD70-10BF2E353E7F}"/>
              </a:ext>
            </a:extLst>
          </p:cNvPr>
          <p:cNvGrpSpPr>
            <a:grpSpLocks/>
          </p:cNvGrpSpPr>
          <p:nvPr/>
        </p:nvGrpSpPr>
        <p:grpSpPr bwMode="auto">
          <a:xfrm>
            <a:off x="2613581" y="1371600"/>
            <a:ext cx="6797675" cy="2759075"/>
            <a:chOff x="738" y="1157"/>
            <a:chExt cx="4282" cy="1738"/>
          </a:xfrm>
        </p:grpSpPr>
        <p:sp>
          <p:nvSpPr>
            <p:cNvPr id="54" name="Rectangle 4">
              <a:extLst>
                <a:ext uri="{FF2B5EF4-FFF2-40B4-BE49-F238E27FC236}">
                  <a16:creationId xmlns:a16="http://schemas.microsoft.com/office/drawing/2014/main" id="{512B6650-398C-47E8-A59F-211DD32A84DC}"/>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55" name="Freeform 5">
              <a:extLst>
                <a:ext uri="{FF2B5EF4-FFF2-40B4-BE49-F238E27FC236}">
                  <a16:creationId xmlns:a16="http://schemas.microsoft.com/office/drawing/2014/main" id="{B9692443-E918-4049-97DC-2B4DC607B6BE}"/>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Rectangle 6">
              <a:extLst>
                <a:ext uri="{FF2B5EF4-FFF2-40B4-BE49-F238E27FC236}">
                  <a16:creationId xmlns:a16="http://schemas.microsoft.com/office/drawing/2014/main" id="{FE6ADA4D-7134-43D4-A70F-3090C5AEAB38}"/>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57" name="Rectangle 7">
              <a:extLst>
                <a:ext uri="{FF2B5EF4-FFF2-40B4-BE49-F238E27FC236}">
                  <a16:creationId xmlns:a16="http://schemas.microsoft.com/office/drawing/2014/main" id="{CE657923-0674-4715-969C-831761D28ED1}"/>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58" name="Rectangle 8">
              <a:extLst>
                <a:ext uri="{FF2B5EF4-FFF2-40B4-BE49-F238E27FC236}">
                  <a16:creationId xmlns:a16="http://schemas.microsoft.com/office/drawing/2014/main" id="{BEE60520-1CE6-41E5-9E12-9D3C6DEE2C3F}"/>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59" name="Rectangle 9">
              <a:extLst>
                <a:ext uri="{FF2B5EF4-FFF2-40B4-BE49-F238E27FC236}">
                  <a16:creationId xmlns:a16="http://schemas.microsoft.com/office/drawing/2014/main" id="{5E1BA0B5-6C29-4DA0-A41F-6F1C65BF71C1}"/>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0" name="Rectangle 10">
              <a:extLst>
                <a:ext uri="{FF2B5EF4-FFF2-40B4-BE49-F238E27FC236}">
                  <a16:creationId xmlns:a16="http://schemas.microsoft.com/office/drawing/2014/main" id="{8F1FD694-E80C-4766-8AD1-5E922EB840C9}"/>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61" name="Rectangle 11">
              <a:extLst>
                <a:ext uri="{FF2B5EF4-FFF2-40B4-BE49-F238E27FC236}">
                  <a16:creationId xmlns:a16="http://schemas.microsoft.com/office/drawing/2014/main" id="{61A5294D-AF4C-4882-B20E-3820F8F762FB}"/>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2" name="Rectangle 12">
              <a:extLst>
                <a:ext uri="{FF2B5EF4-FFF2-40B4-BE49-F238E27FC236}">
                  <a16:creationId xmlns:a16="http://schemas.microsoft.com/office/drawing/2014/main" id="{D011F568-3C32-46B6-B902-C2FC08410326}"/>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63" name="Rectangle 13">
              <a:extLst>
                <a:ext uri="{FF2B5EF4-FFF2-40B4-BE49-F238E27FC236}">
                  <a16:creationId xmlns:a16="http://schemas.microsoft.com/office/drawing/2014/main" id="{5D48A634-E426-483E-919F-C673994E3294}"/>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64" name="Rectangle 14">
              <a:extLst>
                <a:ext uri="{FF2B5EF4-FFF2-40B4-BE49-F238E27FC236}">
                  <a16:creationId xmlns:a16="http://schemas.microsoft.com/office/drawing/2014/main" id="{7692C640-043E-4DDD-9DD1-287A6332BF55}"/>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65" name="Rectangle 15">
              <a:extLst>
                <a:ext uri="{FF2B5EF4-FFF2-40B4-BE49-F238E27FC236}">
                  <a16:creationId xmlns:a16="http://schemas.microsoft.com/office/drawing/2014/main" id="{2DF86C2A-7055-4DD5-9A42-65B5E2FEDA86}"/>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6" name="Rectangle 16">
              <a:extLst>
                <a:ext uri="{FF2B5EF4-FFF2-40B4-BE49-F238E27FC236}">
                  <a16:creationId xmlns:a16="http://schemas.microsoft.com/office/drawing/2014/main" id="{540D0B3D-F831-4A16-8087-8B91B5CA6DF1}"/>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67" name="Rectangle 17">
              <a:extLst>
                <a:ext uri="{FF2B5EF4-FFF2-40B4-BE49-F238E27FC236}">
                  <a16:creationId xmlns:a16="http://schemas.microsoft.com/office/drawing/2014/main" id="{191840A3-E54D-4A00-8CF7-1F3104CB3684}"/>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8" name="Rectangle 18">
              <a:extLst>
                <a:ext uri="{FF2B5EF4-FFF2-40B4-BE49-F238E27FC236}">
                  <a16:creationId xmlns:a16="http://schemas.microsoft.com/office/drawing/2014/main" id="{126DF6FB-D457-4FDC-9A84-84ABF64DA857}"/>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69" name="Rectangle 19">
              <a:extLst>
                <a:ext uri="{FF2B5EF4-FFF2-40B4-BE49-F238E27FC236}">
                  <a16:creationId xmlns:a16="http://schemas.microsoft.com/office/drawing/2014/main" id="{D576610C-C1A5-4A6C-96FA-F4FF9F33998D}"/>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70" name="Rectangle 20">
              <a:extLst>
                <a:ext uri="{FF2B5EF4-FFF2-40B4-BE49-F238E27FC236}">
                  <a16:creationId xmlns:a16="http://schemas.microsoft.com/office/drawing/2014/main" id="{35872722-AB7C-40D5-B702-3B677244B852}"/>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71" name="Freeform 21">
              <a:extLst>
                <a:ext uri="{FF2B5EF4-FFF2-40B4-BE49-F238E27FC236}">
                  <a16:creationId xmlns:a16="http://schemas.microsoft.com/office/drawing/2014/main" id="{B89C9450-440B-4567-8000-E7DE9F0F6B20}"/>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Rectangle 22">
              <a:extLst>
                <a:ext uri="{FF2B5EF4-FFF2-40B4-BE49-F238E27FC236}">
                  <a16:creationId xmlns:a16="http://schemas.microsoft.com/office/drawing/2014/main" id="{F01E7B62-9A1D-472C-AA20-5A5386D90AEA}"/>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73" name="Rectangle 23">
              <a:extLst>
                <a:ext uri="{FF2B5EF4-FFF2-40B4-BE49-F238E27FC236}">
                  <a16:creationId xmlns:a16="http://schemas.microsoft.com/office/drawing/2014/main" id="{826B4B8F-A96C-4E98-84E9-CEF1A59A4385}"/>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4" name="Rectangle 24">
              <a:extLst>
                <a:ext uri="{FF2B5EF4-FFF2-40B4-BE49-F238E27FC236}">
                  <a16:creationId xmlns:a16="http://schemas.microsoft.com/office/drawing/2014/main" id="{A915CFA3-04E4-46E6-B6A1-2532F35D9B8F}"/>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75" name="Rectangle 25">
              <a:extLst>
                <a:ext uri="{FF2B5EF4-FFF2-40B4-BE49-F238E27FC236}">
                  <a16:creationId xmlns:a16="http://schemas.microsoft.com/office/drawing/2014/main" id="{CEE090DF-EEAB-470C-8FBD-5346D48FE149}"/>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6" name="Rectangle 26">
              <a:extLst>
                <a:ext uri="{FF2B5EF4-FFF2-40B4-BE49-F238E27FC236}">
                  <a16:creationId xmlns:a16="http://schemas.microsoft.com/office/drawing/2014/main" id="{BD8BBB52-6448-4414-933C-A949ADFF08D5}"/>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77" name="Freeform 27">
              <a:extLst>
                <a:ext uri="{FF2B5EF4-FFF2-40B4-BE49-F238E27FC236}">
                  <a16:creationId xmlns:a16="http://schemas.microsoft.com/office/drawing/2014/main" id="{E6E6DB4E-4E5E-4E50-8640-15103267B5A7}"/>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Rectangle 28">
              <a:extLst>
                <a:ext uri="{FF2B5EF4-FFF2-40B4-BE49-F238E27FC236}">
                  <a16:creationId xmlns:a16="http://schemas.microsoft.com/office/drawing/2014/main" id="{FD3A57EC-5877-4D9E-BAC2-F35BC995684F}"/>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79" name="Rectangle 29">
              <a:extLst>
                <a:ext uri="{FF2B5EF4-FFF2-40B4-BE49-F238E27FC236}">
                  <a16:creationId xmlns:a16="http://schemas.microsoft.com/office/drawing/2014/main" id="{B0226BFE-3C3F-4C0A-858A-6643B9AA25EB}"/>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80" name="Line 30">
              <a:extLst>
                <a:ext uri="{FF2B5EF4-FFF2-40B4-BE49-F238E27FC236}">
                  <a16:creationId xmlns:a16="http://schemas.microsoft.com/office/drawing/2014/main" id="{2BD1F2BE-30B7-49B9-82CD-3AAFFF554793}"/>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Freeform 31">
              <a:extLst>
                <a:ext uri="{FF2B5EF4-FFF2-40B4-BE49-F238E27FC236}">
                  <a16:creationId xmlns:a16="http://schemas.microsoft.com/office/drawing/2014/main" id="{6124E40C-0EAD-4BCB-B3CE-F14E71E6FA9E}"/>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Line 32">
              <a:extLst>
                <a:ext uri="{FF2B5EF4-FFF2-40B4-BE49-F238E27FC236}">
                  <a16:creationId xmlns:a16="http://schemas.microsoft.com/office/drawing/2014/main" id="{A296793B-825C-45A0-9D02-7D6A39787C2A}"/>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Freeform 33">
              <a:extLst>
                <a:ext uri="{FF2B5EF4-FFF2-40B4-BE49-F238E27FC236}">
                  <a16:creationId xmlns:a16="http://schemas.microsoft.com/office/drawing/2014/main" id="{5A4EAEC0-72D0-4315-8B05-53530B8015D5}"/>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Line 34">
              <a:extLst>
                <a:ext uri="{FF2B5EF4-FFF2-40B4-BE49-F238E27FC236}">
                  <a16:creationId xmlns:a16="http://schemas.microsoft.com/office/drawing/2014/main" id="{F80BDEE8-E0CB-42E4-90B6-5CE85B3BC2C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Freeform 35">
              <a:extLst>
                <a:ext uri="{FF2B5EF4-FFF2-40B4-BE49-F238E27FC236}">
                  <a16:creationId xmlns:a16="http://schemas.microsoft.com/office/drawing/2014/main" id="{62BCB944-E569-407F-A444-DE3B14B79E17}"/>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Line 36">
              <a:extLst>
                <a:ext uri="{FF2B5EF4-FFF2-40B4-BE49-F238E27FC236}">
                  <a16:creationId xmlns:a16="http://schemas.microsoft.com/office/drawing/2014/main" id="{E363F34E-9D51-4A85-9D58-8B5A5246AB03}"/>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Freeform 37">
              <a:extLst>
                <a:ext uri="{FF2B5EF4-FFF2-40B4-BE49-F238E27FC236}">
                  <a16:creationId xmlns:a16="http://schemas.microsoft.com/office/drawing/2014/main" id="{B3790AFB-C887-4A0A-9CB9-D67A73804067}"/>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Line 38">
              <a:extLst>
                <a:ext uri="{FF2B5EF4-FFF2-40B4-BE49-F238E27FC236}">
                  <a16:creationId xmlns:a16="http://schemas.microsoft.com/office/drawing/2014/main" id="{676DAA90-F732-4D8A-A250-271C4DD59682}"/>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Freeform 39">
              <a:extLst>
                <a:ext uri="{FF2B5EF4-FFF2-40B4-BE49-F238E27FC236}">
                  <a16:creationId xmlns:a16="http://schemas.microsoft.com/office/drawing/2014/main" id="{99FF3567-B5EB-4898-8C78-B9F47B8D0BE4}"/>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Line 40">
              <a:extLst>
                <a:ext uri="{FF2B5EF4-FFF2-40B4-BE49-F238E27FC236}">
                  <a16:creationId xmlns:a16="http://schemas.microsoft.com/office/drawing/2014/main" id="{FA76AC64-CD05-40E2-BE34-76144C48420E}"/>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Freeform 41">
              <a:extLst>
                <a:ext uri="{FF2B5EF4-FFF2-40B4-BE49-F238E27FC236}">
                  <a16:creationId xmlns:a16="http://schemas.microsoft.com/office/drawing/2014/main" id="{F8F4620E-4003-44B8-B3A3-16ED61B070C5}"/>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Line 42">
              <a:extLst>
                <a:ext uri="{FF2B5EF4-FFF2-40B4-BE49-F238E27FC236}">
                  <a16:creationId xmlns:a16="http://schemas.microsoft.com/office/drawing/2014/main" id="{468B3581-BFF9-43DD-A979-EF590F13222F}"/>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Freeform 43">
              <a:extLst>
                <a:ext uri="{FF2B5EF4-FFF2-40B4-BE49-F238E27FC236}">
                  <a16:creationId xmlns:a16="http://schemas.microsoft.com/office/drawing/2014/main" id="{A7A3DBA2-3248-4B7F-AD12-42000984040B}"/>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Line 44">
              <a:extLst>
                <a:ext uri="{FF2B5EF4-FFF2-40B4-BE49-F238E27FC236}">
                  <a16:creationId xmlns:a16="http://schemas.microsoft.com/office/drawing/2014/main" id="{66535D9A-ADB9-4503-9019-71B1E4E238F4}"/>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Freeform 45">
              <a:extLst>
                <a:ext uri="{FF2B5EF4-FFF2-40B4-BE49-F238E27FC236}">
                  <a16:creationId xmlns:a16="http://schemas.microsoft.com/office/drawing/2014/main" id="{3584598E-3BF0-43FA-829A-884BE1D742B7}"/>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Line 46">
              <a:extLst>
                <a:ext uri="{FF2B5EF4-FFF2-40B4-BE49-F238E27FC236}">
                  <a16:creationId xmlns:a16="http://schemas.microsoft.com/office/drawing/2014/main" id="{9B532CB3-3C53-4F4F-B13F-867A159E6213}"/>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Freeform 47">
              <a:extLst>
                <a:ext uri="{FF2B5EF4-FFF2-40B4-BE49-F238E27FC236}">
                  <a16:creationId xmlns:a16="http://schemas.microsoft.com/office/drawing/2014/main" id="{CACBD7E7-32E5-419E-966D-E6C22712BD54}"/>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Rectangle 48">
              <a:extLst>
                <a:ext uri="{FF2B5EF4-FFF2-40B4-BE49-F238E27FC236}">
                  <a16:creationId xmlns:a16="http://schemas.microsoft.com/office/drawing/2014/main" id="{F0F74BEA-5CEA-477E-BF33-642D581CD8D5}"/>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99" name="Rectangle 49">
            <a:extLst>
              <a:ext uri="{FF2B5EF4-FFF2-40B4-BE49-F238E27FC236}">
                <a16:creationId xmlns:a16="http://schemas.microsoft.com/office/drawing/2014/main" id="{C7FC79F8-EF72-48B3-B0B0-B6E84513A508}"/>
              </a:ext>
            </a:extLst>
          </p:cNvPr>
          <p:cNvSpPr txBox="1">
            <a:spLocks noChangeArrowheads="1"/>
          </p:cNvSpPr>
          <p:nvPr/>
        </p:nvSpPr>
        <p:spPr>
          <a:xfrm>
            <a:off x="533400" y="4343400"/>
            <a:ext cx="11658600" cy="198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00000"/>
              </a:lnSpc>
              <a:buClr>
                <a:srgbClr val="FF0000"/>
              </a:buClr>
              <a:buFont typeface="Wingdings" pitchFamily="2" charset="2"/>
              <a:buChar char="v"/>
              <a:defRPr/>
            </a:pPr>
            <a:r>
              <a:rPr lang="zh-CN" altLang="en-US" b="1" dirty="0"/>
              <a:t>信源：产生消息和消息序列的来源。</a:t>
            </a:r>
          </a:p>
          <a:p>
            <a:pPr marL="190500" lvl="1" indent="381000">
              <a:lnSpc>
                <a:spcPct val="100000"/>
              </a:lnSpc>
              <a:buFontTx/>
              <a:buNone/>
              <a:defRPr/>
            </a:pPr>
            <a:r>
              <a:rPr lang="zh-CN" altLang="en-US" b="1" dirty="0"/>
              <a:t>消息可以是离散的，也可以是连续的（数据、文字、语言、图像），通常信源的消息序列是随机发生的，因此要用随机变量来描述。</a:t>
            </a:r>
          </a:p>
        </p:txBody>
      </p:sp>
      <p:sp>
        <p:nvSpPr>
          <p:cNvPr id="100" name="Rectangle 50">
            <a:extLst>
              <a:ext uri="{FF2B5EF4-FFF2-40B4-BE49-F238E27FC236}">
                <a16:creationId xmlns:a16="http://schemas.microsoft.com/office/drawing/2014/main" id="{6E7C39D2-0453-40C7-AF09-BE98D4AF06CD}"/>
              </a:ext>
            </a:extLst>
          </p:cNvPr>
          <p:cNvSpPr>
            <a:spLocks noChangeArrowheads="1"/>
          </p:cNvSpPr>
          <p:nvPr/>
        </p:nvSpPr>
        <p:spPr bwMode="auto">
          <a:xfrm>
            <a:off x="2370694" y="1125538"/>
            <a:ext cx="1800225" cy="10795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402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arn(outHorizontal)">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linds(horizontal)">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9">
                                            <p:txEl>
                                              <p:pRg st="0" end="0"/>
                                            </p:txEl>
                                          </p:spTgt>
                                        </p:tgtEl>
                                        <p:attrNameLst>
                                          <p:attrName>style.visibility</p:attrName>
                                        </p:attrNameLst>
                                      </p:cBhvr>
                                      <p:to>
                                        <p:strVal val="visible"/>
                                      </p:to>
                                    </p:set>
                                    <p:anim calcmode="lin" valueType="num">
                                      <p:cBhvr additive="base">
                                        <p:cTn id="23"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9">
                                            <p:txEl>
                                              <p:pRg st="1" end="1"/>
                                            </p:txEl>
                                          </p:spTgt>
                                        </p:tgtEl>
                                        <p:attrNameLst>
                                          <p:attrName>style.visibility</p:attrName>
                                        </p:attrNameLst>
                                      </p:cBhvr>
                                      <p:to>
                                        <p:strVal val="visible"/>
                                      </p:to>
                                    </p:set>
                                    <p:anim calcmode="lin" valueType="num">
                                      <p:cBhvr additive="base">
                                        <p:cTn id="29"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p:bldP spid="99" grpId="0" build="p" bldLvl="2" autoUpdateAnimBg="0"/>
      <p:bldP spid="10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a:extLst>
              <a:ext uri="{FF2B5EF4-FFF2-40B4-BE49-F238E27FC236}">
                <a16:creationId xmlns:a16="http://schemas.microsoft.com/office/drawing/2014/main" id="{858C6F8F-FF8E-4E08-BBDA-42AB85343941}"/>
              </a:ext>
            </a:extLst>
          </p:cNvPr>
          <p:cNvGrpSpPr>
            <a:grpSpLocks/>
          </p:cNvGrpSpPr>
          <p:nvPr/>
        </p:nvGrpSpPr>
        <p:grpSpPr bwMode="auto">
          <a:xfrm>
            <a:off x="1260770" y="1242669"/>
            <a:ext cx="8229600" cy="2089150"/>
            <a:chOff x="204" y="1752"/>
            <a:chExt cx="5184" cy="1316"/>
          </a:xfrm>
        </p:grpSpPr>
        <p:sp>
          <p:nvSpPr>
            <p:cNvPr id="5" name="Rectangle 15">
              <a:extLst>
                <a:ext uri="{FF2B5EF4-FFF2-40B4-BE49-F238E27FC236}">
                  <a16:creationId xmlns:a16="http://schemas.microsoft.com/office/drawing/2014/main" id="{04412696-B6B3-4FF7-9FCD-EB37A3564B16}"/>
                </a:ext>
              </a:extLst>
            </p:cNvPr>
            <p:cNvSpPr>
              <a:spLocks noChangeArrowheads="1"/>
            </p:cNvSpPr>
            <p:nvPr/>
          </p:nvSpPr>
          <p:spPr bwMode="auto">
            <a:xfrm>
              <a:off x="204" y="1752"/>
              <a:ext cx="5184" cy="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b="1">
                  <a:solidFill>
                    <a:schemeClr val="hlink"/>
                  </a:solidFill>
                </a:rPr>
                <a:t>定理</a:t>
              </a:r>
              <a:r>
                <a:rPr lang="en-US" altLang="zh-CN" b="1">
                  <a:solidFill>
                    <a:schemeClr val="hlink"/>
                  </a:solidFill>
                </a:rPr>
                <a:t>4.1.1</a:t>
              </a:r>
              <a:r>
                <a:rPr lang="en-US" altLang="zh-CN" b="1"/>
                <a:t>  </a:t>
              </a:r>
              <a:r>
                <a:rPr lang="zh-CN" altLang="en-US" b="1"/>
                <a:t>若纠错码的最小距离为      ，那么如下三个结论的任何一个结论独立成立：</a:t>
              </a:r>
            </a:p>
            <a:p>
              <a:pPr eaLnBrk="1" hangingPunct="1">
                <a:spcBef>
                  <a:spcPct val="20000"/>
                </a:spcBef>
              </a:pPr>
              <a:r>
                <a:rPr lang="zh-CN" altLang="en-US" sz="2800" b="1"/>
                <a:t>      </a:t>
              </a:r>
              <a:r>
                <a:rPr lang="zh-CN" altLang="en-US" sz="2000" b="1"/>
                <a:t>① 若要发现</a:t>
              </a:r>
              <a:r>
                <a:rPr lang="en-US" altLang="zh-CN" sz="2000" b="1" i="1"/>
                <a:t>e</a:t>
              </a:r>
              <a:r>
                <a:rPr lang="zh-CN" altLang="en-US" sz="2000" b="1"/>
                <a:t>个独立差错，则要求最小码距                 ；</a:t>
              </a:r>
            </a:p>
            <a:p>
              <a:pPr eaLnBrk="1" hangingPunct="1">
                <a:spcBef>
                  <a:spcPct val="20000"/>
                </a:spcBef>
              </a:pPr>
              <a:r>
                <a:rPr lang="zh-CN" altLang="en-US" sz="2000" b="1"/>
                <a:t>        ② 若要纠正</a:t>
              </a:r>
              <a:r>
                <a:rPr lang="en-US" altLang="zh-CN" sz="2000" b="1" i="1"/>
                <a:t>t</a:t>
              </a:r>
              <a:r>
                <a:rPr lang="zh-CN" altLang="en-US" sz="2000" b="1"/>
                <a:t>个独立差错，则要求最小码距                  ；</a:t>
              </a:r>
            </a:p>
            <a:p>
              <a:pPr eaLnBrk="1" hangingPunct="1">
                <a:spcBef>
                  <a:spcPct val="20000"/>
                </a:spcBef>
              </a:pPr>
              <a:r>
                <a:rPr lang="zh-CN" altLang="en-US" sz="2000" b="1"/>
                <a:t>        ③ 若要求发现</a:t>
              </a:r>
              <a:r>
                <a:rPr lang="en-US" altLang="zh-CN" sz="2000" b="1" i="1"/>
                <a:t>e</a:t>
              </a:r>
              <a:r>
                <a:rPr lang="zh-CN" altLang="en-US" sz="2000" b="1"/>
                <a:t>个同时又纠正</a:t>
              </a:r>
              <a:r>
                <a:rPr lang="en-US" altLang="zh-CN" sz="2000" b="1" i="1"/>
                <a:t>t</a:t>
              </a:r>
              <a:r>
                <a:rPr lang="zh-CN" altLang="en-US" sz="2000" b="1"/>
                <a:t>个独立差错，则</a:t>
              </a:r>
            </a:p>
          </p:txBody>
        </p:sp>
        <p:grpSp>
          <p:nvGrpSpPr>
            <p:cNvPr id="6" name="Group 16">
              <a:extLst>
                <a:ext uri="{FF2B5EF4-FFF2-40B4-BE49-F238E27FC236}">
                  <a16:creationId xmlns:a16="http://schemas.microsoft.com/office/drawing/2014/main" id="{9D12B7DB-3455-4D1F-A36C-2D61A9016E62}"/>
                </a:ext>
              </a:extLst>
            </p:cNvPr>
            <p:cNvGrpSpPr>
              <a:grpSpLocks/>
            </p:cNvGrpSpPr>
            <p:nvPr/>
          </p:nvGrpSpPr>
          <p:grpSpPr bwMode="auto">
            <a:xfrm>
              <a:off x="3261" y="1824"/>
              <a:ext cx="1706" cy="1217"/>
              <a:chOff x="3261" y="1824"/>
              <a:chExt cx="1706" cy="1217"/>
            </a:xfrm>
          </p:grpSpPr>
          <p:graphicFrame>
            <p:nvGraphicFramePr>
              <p:cNvPr id="7" name="Object 17">
                <a:extLst>
                  <a:ext uri="{FF2B5EF4-FFF2-40B4-BE49-F238E27FC236}">
                    <a16:creationId xmlns:a16="http://schemas.microsoft.com/office/drawing/2014/main" id="{54A50816-25A4-4348-AAF2-C7D883968204}"/>
                  </a:ext>
                </a:extLst>
              </p:cNvPr>
              <p:cNvGraphicFramePr>
                <a:graphicFrameLocks noChangeAspect="1"/>
              </p:cNvGraphicFramePr>
              <p:nvPr/>
            </p:nvGraphicFramePr>
            <p:xfrm>
              <a:off x="3597" y="2363"/>
              <a:ext cx="680" cy="206"/>
            </p:xfrm>
            <a:graphic>
              <a:graphicData uri="http://schemas.openxmlformats.org/presentationml/2006/ole">
                <mc:AlternateContent xmlns:mc="http://schemas.openxmlformats.org/markup-compatibility/2006">
                  <mc:Choice xmlns:v="urn:schemas-microsoft-com:vml" Requires="v">
                    <p:oleObj name="Equation" r:id="rId2" imgW="723586" imgH="215806" progId="Equation.DSMT4">
                      <p:embed/>
                    </p:oleObj>
                  </mc:Choice>
                  <mc:Fallback>
                    <p:oleObj name="Equation" r:id="rId2" imgW="723586" imgH="215806" progId="Equation.DSMT4">
                      <p:embed/>
                      <p:pic>
                        <p:nvPicPr>
                          <p:cNvPr id="31762" name="Object 17">
                            <a:extLst>
                              <a:ext uri="{FF2B5EF4-FFF2-40B4-BE49-F238E27FC236}">
                                <a16:creationId xmlns:a16="http://schemas.microsoft.com/office/drawing/2014/main" id="{57B23C9A-EAFC-4FC3-898F-E9343DD90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 y="2363"/>
                            <a:ext cx="68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8">
                <a:extLst>
                  <a:ext uri="{FF2B5EF4-FFF2-40B4-BE49-F238E27FC236}">
                    <a16:creationId xmlns:a16="http://schemas.microsoft.com/office/drawing/2014/main" id="{8C829243-961E-4A23-82D9-011AE8F51605}"/>
                  </a:ext>
                </a:extLst>
              </p:cNvPr>
              <p:cNvGraphicFramePr>
                <a:graphicFrameLocks noChangeAspect="1"/>
              </p:cNvGraphicFramePr>
              <p:nvPr/>
            </p:nvGraphicFramePr>
            <p:xfrm>
              <a:off x="3560" y="2596"/>
              <a:ext cx="726" cy="212"/>
            </p:xfrm>
            <a:graphic>
              <a:graphicData uri="http://schemas.openxmlformats.org/presentationml/2006/ole">
                <mc:AlternateContent xmlns:mc="http://schemas.openxmlformats.org/markup-compatibility/2006">
                  <mc:Choice xmlns:v="urn:schemas-microsoft-com:vml" Requires="v">
                    <p:oleObj name="Equation" r:id="rId4" imgW="774364" imgH="215806" progId="Equation.DSMT4">
                      <p:embed/>
                    </p:oleObj>
                  </mc:Choice>
                  <mc:Fallback>
                    <p:oleObj name="Equation" r:id="rId4" imgW="774364" imgH="215806" progId="Equation.DSMT4">
                      <p:embed/>
                      <p:pic>
                        <p:nvPicPr>
                          <p:cNvPr id="31763" name="Object 18">
                            <a:extLst>
                              <a:ext uri="{FF2B5EF4-FFF2-40B4-BE49-F238E27FC236}">
                                <a16:creationId xmlns:a16="http://schemas.microsoft.com/office/drawing/2014/main" id="{9790B795-DAFB-46E8-97C3-137D50743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596"/>
                            <a:ext cx="7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9">
                <a:extLst>
                  <a:ext uri="{FF2B5EF4-FFF2-40B4-BE49-F238E27FC236}">
                    <a16:creationId xmlns:a16="http://schemas.microsoft.com/office/drawing/2014/main" id="{CE3F4032-4371-48ED-8760-3F6FB55AFCDE}"/>
                  </a:ext>
                </a:extLst>
              </p:cNvPr>
              <p:cNvGraphicFramePr>
                <a:graphicFrameLocks noChangeAspect="1"/>
              </p:cNvGraphicFramePr>
              <p:nvPr/>
            </p:nvGraphicFramePr>
            <p:xfrm>
              <a:off x="3787" y="2831"/>
              <a:ext cx="1180" cy="210"/>
            </p:xfrm>
            <a:graphic>
              <a:graphicData uri="http://schemas.openxmlformats.org/presentationml/2006/ole">
                <mc:AlternateContent xmlns:mc="http://schemas.openxmlformats.org/markup-compatibility/2006">
                  <mc:Choice xmlns:v="urn:schemas-microsoft-com:vml" Requires="v">
                    <p:oleObj name="Equation" r:id="rId6" imgW="1257300" imgH="228600" progId="Equation.DSMT4">
                      <p:embed/>
                    </p:oleObj>
                  </mc:Choice>
                  <mc:Fallback>
                    <p:oleObj name="Equation" r:id="rId6" imgW="1257300" imgH="228600" progId="Equation.DSMT4">
                      <p:embed/>
                      <p:pic>
                        <p:nvPicPr>
                          <p:cNvPr id="31764" name="Object 19">
                            <a:extLst>
                              <a:ext uri="{FF2B5EF4-FFF2-40B4-BE49-F238E27FC236}">
                                <a16:creationId xmlns:a16="http://schemas.microsoft.com/office/drawing/2014/main" id="{32ABBA3C-B521-451E-BFA8-CCD2274154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 y="2831"/>
                            <a:ext cx="11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0">
                <a:extLst>
                  <a:ext uri="{FF2B5EF4-FFF2-40B4-BE49-F238E27FC236}">
                    <a16:creationId xmlns:a16="http://schemas.microsoft.com/office/drawing/2014/main" id="{DC84A59B-18EA-4CC8-803A-2DCDC64AC6C3}"/>
                  </a:ext>
                </a:extLst>
              </p:cNvPr>
              <p:cNvGraphicFramePr>
                <a:graphicFrameLocks noChangeAspect="1"/>
              </p:cNvGraphicFramePr>
              <p:nvPr/>
            </p:nvGraphicFramePr>
            <p:xfrm>
              <a:off x="3261" y="1824"/>
              <a:ext cx="327" cy="262"/>
            </p:xfrm>
            <a:graphic>
              <a:graphicData uri="http://schemas.openxmlformats.org/presentationml/2006/ole">
                <mc:AlternateContent xmlns:mc="http://schemas.openxmlformats.org/markup-compatibility/2006">
                  <mc:Choice xmlns:v="urn:schemas-microsoft-com:vml" Requires="v">
                    <p:oleObj name="Equation" r:id="rId8" imgW="279400" imgH="228600" progId="Equation.DSMT4">
                      <p:embed/>
                    </p:oleObj>
                  </mc:Choice>
                  <mc:Fallback>
                    <p:oleObj name="Equation" r:id="rId8" imgW="279400" imgH="228600" progId="Equation.DSMT4">
                      <p:embed/>
                      <p:pic>
                        <p:nvPicPr>
                          <p:cNvPr id="31765" name="Object 20">
                            <a:extLst>
                              <a:ext uri="{FF2B5EF4-FFF2-40B4-BE49-F238E27FC236}">
                                <a16:creationId xmlns:a16="http://schemas.microsoft.com/office/drawing/2014/main" id="{7C897E74-7F80-4311-829F-17E88B9E68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1" y="1824"/>
                            <a:ext cx="3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1" name="Rectangle 21">
            <a:extLst>
              <a:ext uri="{FF2B5EF4-FFF2-40B4-BE49-F238E27FC236}">
                <a16:creationId xmlns:a16="http://schemas.microsoft.com/office/drawing/2014/main" id="{434CE7EC-E821-4259-A40E-B25037312E94}"/>
              </a:ext>
            </a:extLst>
          </p:cNvPr>
          <p:cNvSpPr>
            <a:spLocks noChangeArrowheads="1"/>
          </p:cNvSpPr>
          <p:nvPr/>
        </p:nvSpPr>
        <p:spPr bwMode="auto">
          <a:xfrm>
            <a:off x="1209970" y="3530257"/>
            <a:ext cx="82296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b="1"/>
              <a:t>这里的“同时”是指在译码过程中，若错误个数≤ </a:t>
            </a:r>
            <a:r>
              <a:rPr lang="en-US" altLang="zh-CN" b="1" i="1"/>
              <a:t>t</a:t>
            </a:r>
            <a:r>
              <a:rPr lang="zh-CN" altLang="en-US" b="1"/>
              <a:t>，则能纠正；若错误个数＞</a:t>
            </a:r>
            <a:r>
              <a:rPr lang="en-US" altLang="zh-CN" b="1" i="1"/>
              <a:t>t</a:t>
            </a:r>
            <a:r>
              <a:rPr lang="zh-CN" altLang="en-US" b="1"/>
              <a:t>，但≤ </a:t>
            </a:r>
            <a:r>
              <a:rPr lang="en-US" altLang="zh-CN" b="1" i="1"/>
              <a:t>e</a:t>
            </a:r>
            <a:r>
              <a:rPr lang="en-US" altLang="zh-CN" b="1"/>
              <a:t> (</a:t>
            </a:r>
            <a:r>
              <a:rPr lang="en-US" altLang="zh-CN" b="1" i="1"/>
              <a:t>e</a:t>
            </a:r>
            <a:r>
              <a:rPr lang="en-US" altLang="zh-CN" b="1"/>
              <a:t> &lt; </a:t>
            </a:r>
            <a:r>
              <a:rPr lang="en-US" altLang="zh-CN" b="1" i="1"/>
              <a:t>t</a:t>
            </a:r>
            <a:r>
              <a:rPr lang="en-US" altLang="zh-CN" b="1"/>
              <a:t>) </a:t>
            </a:r>
            <a:r>
              <a:rPr lang="zh-CN" altLang="en-US" b="1"/>
              <a:t>，则能检测这些错误，但不能纠正。或者说能</a:t>
            </a:r>
            <a:r>
              <a:rPr lang="zh-CN" altLang="en-US" b="1">
                <a:solidFill>
                  <a:schemeClr val="hlink"/>
                </a:solidFill>
              </a:rPr>
              <a:t>检测</a:t>
            </a:r>
            <a:r>
              <a:rPr lang="en-US" altLang="zh-CN" b="1" i="1">
                <a:solidFill>
                  <a:schemeClr val="hlink"/>
                </a:solidFill>
              </a:rPr>
              <a:t>e</a:t>
            </a:r>
            <a:r>
              <a:rPr lang="en-US" altLang="zh-CN" b="1">
                <a:solidFill>
                  <a:schemeClr val="hlink"/>
                </a:solidFill>
              </a:rPr>
              <a:t>+</a:t>
            </a:r>
            <a:r>
              <a:rPr lang="en-US" altLang="zh-CN" b="1" i="1">
                <a:solidFill>
                  <a:schemeClr val="hlink"/>
                </a:solidFill>
              </a:rPr>
              <a:t>t</a:t>
            </a:r>
            <a:r>
              <a:rPr lang="zh-CN" altLang="en-US" b="1">
                <a:solidFill>
                  <a:schemeClr val="hlink"/>
                </a:solidFill>
              </a:rPr>
              <a:t>个错误</a:t>
            </a:r>
            <a:r>
              <a:rPr lang="zh-CN" altLang="en-US" b="1"/>
              <a:t>，</a:t>
            </a:r>
            <a:r>
              <a:rPr lang="zh-CN" altLang="en-US" b="1">
                <a:solidFill>
                  <a:schemeClr val="hlink"/>
                </a:solidFill>
              </a:rPr>
              <a:t>其中</a:t>
            </a:r>
            <a:r>
              <a:rPr lang="en-US" altLang="zh-CN" b="1" i="1">
                <a:solidFill>
                  <a:schemeClr val="hlink"/>
                </a:solidFill>
              </a:rPr>
              <a:t>t</a:t>
            </a:r>
            <a:r>
              <a:rPr lang="zh-CN" altLang="en-US" b="1">
                <a:solidFill>
                  <a:schemeClr val="hlink"/>
                </a:solidFill>
              </a:rPr>
              <a:t>个错误可以纠正</a:t>
            </a:r>
            <a:r>
              <a:rPr lang="zh-CN" altLang="en-US" b="1"/>
              <a:t>。</a:t>
            </a:r>
          </a:p>
        </p:txBody>
      </p:sp>
    </p:spTree>
    <p:extLst>
      <p:ext uri="{BB962C8B-B14F-4D97-AF65-F5344CB8AC3E}">
        <p14:creationId xmlns:p14="http://schemas.microsoft.com/office/powerpoint/2010/main" val="265251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Bottom)">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A97ED-3DCA-452A-925B-1C65937B8C6D}"/>
              </a:ext>
            </a:extLst>
          </p:cNvPr>
          <p:cNvSpPr>
            <a:spLocks noGrp="1"/>
          </p:cNvSpPr>
          <p:nvPr>
            <p:ph type="title"/>
          </p:nvPr>
        </p:nvSpPr>
        <p:spPr>
          <a:xfrm>
            <a:off x="385714" y="157735"/>
            <a:ext cx="10515600" cy="898067"/>
          </a:xfrm>
        </p:spPr>
        <p:txBody>
          <a:bodyPr/>
          <a:lstStyle/>
          <a:p>
            <a:r>
              <a:rPr lang="zh-CN" altLang="en-US" dirty="0"/>
              <a:t>生成矩阵</a:t>
            </a:r>
          </a:p>
        </p:txBody>
      </p:sp>
      <p:graphicFrame>
        <p:nvGraphicFramePr>
          <p:cNvPr id="4" name="Object 6">
            <a:extLst>
              <a:ext uri="{FF2B5EF4-FFF2-40B4-BE49-F238E27FC236}">
                <a16:creationId xmlns:a16="http://schemas.microsoft.com/office/drawing/2014/main" id="{709079B0-027A-4CC4-9B58-EEAF858F9F9E}"/>
              </a:ext>
            </a:extLst>
          </p:cNvPr>
          <p:cNvGraphicFramePr>
            <a:graphicFrameLocks noChangeAspect="1"/>
          </p:cNvGraphicFramePr>
          <p:nvPr>
            <p:extLst>
              <p:ext uri="{D42A27DB-BD31-4B8C-83A1-F6EECF244321}">
                <p14:modId xmlns:p14="http://schemas.microsoft.com/office/powerpoint/2010/main" val="4177467441"/>
              </p:ext>
            </p:extLst>
          </p:nvPr>
        </p:nvGraphicFramePr>
        <p:xfrm>
          <a:off x="803701" y="1433578"/>
          <a:ext cx="1870075" cy="2592387"/>
        </p:xfrm>
        <a:graphic>
          <a:graphicData uri="http://schemas.openxmlformats.org/presentationml/2006/ole">
            <mc:AlternateContent xmlns:mc="http://schemas.openxmlformats.org/markup-compatibility/2006">
              <mc:Choice xmlns:v="urn:schemas-microsoft-com:vml" Requires="v">
                <p:oleObj name="Equation" r:id="rId2" imgW="1193800" imgH="1651000" progId="Equation.DSMT4">
                  <p:embed/>
                </p:oleObj>
              </mc:Choice>
              <mc:Fallback>
                <p:oleObj name="Equation" r:id="rId2" imgW="1193800" imgH="1651000" progId="Equation.DSMT4">
                  <p:embed/>
                  <p:pic>
                    <p:nvPicPr>
                      <p:cNvPr id="1255430" name="Object 6">
                        <a:extLst>
                          <a:ext uri="{FF2B5EF4-FFF2-40B4-BE49-F238E27FC236}">
                            <a16:creationId xmlns:a16="http://schemas.microsoft.com/office/drawing/2014/main" id="{EC39145B-543F-40D4-B4A1-5C00B7391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01" y="1433578"/>
                        <a:ext cx="187007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a:extLst>
              <a:ext uri="{FF2B5EF4-FFF2-40B4-BE49-F238E27FC236}">
                <a16:creationId xmlns:a16="http://schemas.microsoft.com/office/drawing/2014/main" id="{DA73FE01-52F9-4807-888B-EF8DCBAE229B}"/>
              </a:ext>
            </a:extLst>
          </p:cNvPr>
          <p:cNvGraphicFramePr>
            <a:graphicFrameLocks noChangeAspect="1"/>
          </p:cNvGraphicFramePr>
          <p:nvPr>
            <p:extLst>
              <p:ext uri="{D42A27DB-BD31-4B8C-83A1-F6EECF244321}">
                <p14:modId xmlns:p14="http://schemas.microsoft.com/office/powerpoint/2010/main" val="1147355239"/>
              </p:ext>
            </p:extLst>
          </p:nvPr>
        </p:nvGraphicFramePr>
        <p:xfrm>
          <a:off x="2939297" y="998530"/>
          <a:ext cx="6300787" cy="1187450"/>
        </p:xfrm>
        <a:graphic>
          <a:graphicData uri="http://schemas.openxmlformats.org/presentationml/2006/ole">
            <mc:AlternateContent xmlns:mc="http://schemas.openxmlformats.org/markup-compatibility/2006">
              <mc:Choice xmlns:v="urn:schemas-microsoft-com:vml" Requires="v">
                <p:oleObj name="Equation" r:id="rId4" imgW="3517900" imgH="698500" progId="Equation.DSMT4">
                  <p:embed/>
                </p:oleObj>
              </mc:Choice>
              <mc:Fallback>
                <p:oleObj name="Equation" r:id="rId4" imgW="3517900" imgH="698500" progId="Equation.DSMT4">
                  <p:embed/>
                  <p:pic>
                    <p:nvPicPr>
                      <p:cNvPr id="1255431" name="Object 7">
                        <a:extLst>
                          <a:ext uri="{FF2B5EF4-FFF2-40B4-BE49-F238E27FC236}">
                            <a16:creationId xmlns:a16="http://schemas.microsoft.com/office/drawing/2014/main" id="{49F3405D-1141-4311-A5D5-75D3478F0E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297" y="998530"/>
                        <a:ext cx="63007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D07D1C5F-FF2C-434C-B6B4-3EA07CD36386}"/>
              </a:ext>
            </a:extLst>
          </p:cNvPr>
          <p:cNvGraphicFramePr>
            <a:graphicFrameLocks noChangeAspect="1"/>
          </p:cNvGraphicFramePr>
          <p:nvPr>
            <p:extLst>
              <p:ext uri="{D42A27DB-BD31-4B8C-83A1-F6EECF244321}">
                <p14:modId xmlns:p14="http://schemas.microsoft.com/office/powerpoint/2010/main" val="582250858"/>
              </p:ext>
            </p:extLst>
          </p:nvPr>
        </p:nvGraphicFramePr>
        <p:xfrm>
          <a:off x="4495358" y="2274547"/>
          <a:ext cx="1584325" cy="385763"/>
        </p:xfrm>
        <a:graphic>
          <a:graphicData uri="http://schemas.openxmlformats.org/presentationml/2006/ole">
            <mc:AlternateContent xmlns:mc="http://schemas.openxmlformats.org/markup-compatibility/2006">
              <mc:Choice xmlns:v="urn:schemas-microsoft-com:vml" Requires="v">
                <p:oleObj name="Equation" r:id="rId6" imgW="825500" imgH="203200" progId="Equation.DSMT4">
                  <p:embed/>
                </p:oleObj>
              </mc:Choice>
              <mc:Fallback>
                <p:oleObj name="Equation" r:id="rId6" imgW="825500" imgH="203200" progId="Equation.DSMT4">
                  <p:embed/>
                  <p:pic>
                    <p:nvPicPr>
                      <p:cNvPr id="1255433" name="Object 9">
                        <a:extLst>
                          <a:ext uri="{FF2B5EF4-FFF2-40B4-BE49-F238E27FC236}">
                            <a16:creationId xmlns:a16="http://schemas.microsoft.com/office/drawing/2014/main" id="{9BCC6257-6AE4-43AC-9144-57F722E60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358" y="2274547"/>
                        <a:ext cx="15843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
            <a:extLst>
              <a:ext uri="{FF2B5EF4-FFF2-40B4-BE49-F238E27FC236}">
                <a16:creationId xmlns:a16="http://schemas.microsoft.com/office/drawing/2014/main" id="{DA2D6014-9753-4201-8D7B-B7FDCAB6C60F}"/>
              </a:ext>
            </a:extLst>
          </p:cNvPr>
          <p:cNvSpPr>
            <a:spLocks noChangeArrowheads="1"/>
          </p:cNvSpPr>
          <p:nvPr/>
        </p:nvSpPr>
        <p:spPr bwMode="auto">
          <a:xfrm>
            <a:off x="3468017" y="2597410"/>
            <a:ext cx="5689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dirty="0"/>
              <a:t>称矩阵</a:t>
            </a:r>
            <a:r>
              <a:rPr lang="en-US" altLang="zh-CN" b="1" dirty="0"/>
              <a:t>G</a:t>
            </a:r>
            <a:r>
              <a:rPr lang="zh-CN" altLang="en-US" b="1" dirty="0"/>
              <a:t>为线性分组码的</a:t>
            </a:r>
            <a:r>
              <a:rPr lang="zh-CN" altLang="en-US" b="1" dirty="0">
                <a:solidFill>
                  <a:schemeClr val="hlink"/>
                </a:solidFill>
              </a:rPr>
              <a:t>生成矩阵</a:t>
            </a:r>
            <a:r>
              <a:rPr lang="zh-CN" altLang="en-US" b="1" dirty="0"/>
              <a:t>。</a:t>
            </a:r>
            <a:r>
              <a:rPr lang="zh-CN" altLang="en-US" sz="3200" b="1" dirty="0"/>
              <a:t> </a:t>
            </a:r>
            <a:r>
              <a:rPr lang="zh-CN" altLang="en-US" b="1" dirty="0"/>
              <a:t>  </a:t>
            </a:r>
          </a:p>
        </p:txBody>
      </p:sp>
      <p:sp>
        <p:nvSpPr>
          <p:cNvPr id="10" name="文本框 9">
            <a:extLst>
              <a:ext uri="{FF2B5EF4-FFF2-40B4-BE49-F238E27FC236}">
                <a16:creationId xmlns:a16="http://schemas.microsoft.com/office/drawing/2014/main" id="{4A0B1B34-8506-49D4-9849-465AACE35300}"/>
              </a:ext>
            </a:extLst>
          </p:cNvPr>
          <p:cNvSpPr txBox="1"/>
          <p:nvPr/>
        </p:nvSpPr>
        <p:spPr>
          <a:xfrm>
            <a:off x="687370" y="938882"/>
            <a:ext cx="6094428" cy="400110"/>
          </a:xfrm>
          <a:prstGeom prst="rect">
            <a:avLst/>
          </a:prstGeom>
          <a:noFill/>
        </p:spPr>
        <p:txBody>
          <a:bodyPr wrap="square">
            <a:spAutoFit/>
          </a:bodyPr>
          <a:lstStyle/>
          <a:p>
            <a:r>
              <a:rPr lang="en-US" altLang="zh-CN" sz="2000" b="1" dirty="0"/>
              <a:t>(7,3)</a:t>
            </a:r>
            <a:r>
              <a:rPr lang="zh-CN" altLang="en-US" sz="2000" b="1" dirty="0"/>
              <a:t>线性分组码</a:t>
            </a:r>
            <a:endParaRPr lang="zh-CN" altLang="en-US" sz="2000" dirty="0"/>
          </a:p>
        </p:txBody>
      </p:sp>
      <p:graphicFrame>
        <p:nvGraphicFramePr>
          <p:cNvPr id="11" name="Object 3">
            <a:extLst>
              <a:ext uri="{FF2B5EF4-FFF2-40B4-BE49-F238E27FC236}">
                <a16:creationId xmlns:a16="http://schemas.microsoft.com/office/drawing/2014/main" id="{32D0E76C-98B8-4743-94BA-DA96C33018D2}"/>
              </a:ext>
            </a:extLst>
          </p:cNvPr>
          <p:cNvGraphicFramePr>
            <a:graphicFrameLocks noChangeAspect="1"/>
          </p:cNvGraphicFramePr>
          <p:nvPr>
            <p:extLst>
              <p:ext uri="{D42A27DB-BD31-4B8C-83A1-F6EECF244321}">
                <p14:modId xmlns:p14="http://schemas.microsoft.com/office/powerpoint/2010/main" val="2375991730"/>
              </p:ext>
            </p:extLst>
          </p:nvPr>
        </p:nvGraphicFramePr>
        <p:xfrm>
          <a:off x="1038454" y="4588808"/>
          <a:ext cx="3887788" cy="1428750"/>
        </p:xfrm>
        <a:graphic>
          <a:graphicData uri="http://schemas.openxmlformats.org/presentationml/2006/ole">
            <mc:AlternateContent xmlns:mc="http://schemas.openxmlformats.org/markup-compatibility/2006">
              <mc:Choice xmlns:v="urn:schemas-microsoft-com:vml" Requires="v">
                <p:oleObj name="Equation" r:id="rId8" imgW="1803400" imgH="698500" progId="Equation.DSMT4">
                  <p:embed/>
                </p:oleObj>
              </mc:Choice>
              <mc:Fallback>
                <p:oleObj name="Equation" r:id="rId8" imgW="1803400" imgH="698500" progId="Equation.DSMT4">
                  <p:embed/>
                  <p:pic>
                    <p:nvPicPr>
                      <p:cNvPr id="45059" name="Object 3">
                        <a:extLst>
                          <a:ext uri="{FF2B5EF4-FFF2-40B4-BE49-F238E27FC236}">
                            <a16:creationId xmlns:a16="http://schemas.microsoft.com/office/drawing/2014/main" id="{ECFB6774-C454-42A3-A9A9-57E2417732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454" y="4588808"/>
                        <a:ext cx="388778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Group 4">
            <a:extLst>
              <a:ext uri="{FF2B5EF4-FFF2-40B4-BE49-F238E27FC236}">
                <a16:creationId xmlns:a16="http://schemas.microsoft.com/office/drawing/2014/main" id="{CC037BE7-B634-4F32-835C-BD917A038F8C}"/>
              </a:ext>
            </a:extLst>
          </p:cNvPr>
          <p:cNvGraphicFramePr>
            <a:graphicFrameLocks noGrp="1"/>
          </p:cNvGraphicFramePr>
          <p:nvPr>
            <p:extLst>
              <p:ext uri="{D42A27DB-BD31-4B8C-83A1-F6EECF244321}">
                <p14:modId xmlns:p14="http://schemas.microsoft.com/office/powerpoint/2010/main" val="1981675078"/>
              </p:ext>
            </p:extLst>
          </p:nvPr>
        </p:nvGraphicFramePr>
        <p:xfrm>
          <a:off x="6013385" y="3429000"/>
          <a:ext cx="4249738" cy="3292479"/>
        </p:xfrm>
        <a:graphic>
          <a:graphicData uri="http://schemas.openxmlformats.org/drawingml/2006/table">
            <a:tbl>
              <a:tblPr/>
              <a:tblGrid>
                <a:gridCol w="1728788">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信息码元</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码字</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0  0  0  0  0  0  0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0  0  1  1  1  0  1</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0  1  0  0  1  1  1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0  1  1  1  0  1  0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1  0  0  1  1  1  0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1  0  1  0  0  1  1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1  1  0  1  0  0  1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1  1  1  0  1  0  0</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13" name="Object 37">
            <a:extLst>
              <a:ext uri="{FF2B5EF4-FFF2-40B4-BE49-F238E27FC236}">
                <a16:creationId xmlns:a16="http://schemas.microsoft.com/office/drawing/2014/main" id="{20D86E89-A4B4-4B7F-944A-E906E702C37E}"/>
              </a:ext>
            </a:extLst>
          </p:cNvPr>
          <p:cNvGraphicFramePr>
            <a:graphicFrameLocks noChangeAspect="1"/>
          </p:cNvGraphicFramePr>
          <p:nvPr>
            <p:extLst>
              <p:ext uri="{D42A27DB-BD31-4B8C-83A1-F6EECF244321}">
                <p14:modId xmlns:p14="http://schemas.microsoft.com/office/powerpoint/2010/main" val="1335200517"/>
              </p:ext>
            </p:extLst>
          </p:nvPr>
        </p:nvGraphicFramePr>
        <p:xfrm>
          <a:off x="1760767" y="6244570"/>
          <a:ext cx="1146175" cy="385763"/>
        </p:xfrm>
        <a:graphic>
          <a:graphicData uri="http://schemas.openxmlformats.org/presentationml/2006/ole">
            <mc:AlternateContent xmlns:mc="http://schemas.openxmlformats.org/markup-compatibility/2006">
              <mc:Choice xmlns:v="urn:schemas-microsoft-com:vml" Requires="v">
                <p:oleObj name="Equation" r:id="rId10" imgW="596641" imgH="203112" progId="Equation.DSMT4">
                  <p:embed/>
                </p:oleObj>
              </mc:Choice>
              <mc:Fallback>
                <p:oleObj name="Equation" r:id="rId10" imgW="596641" imgH="203112" progId="Equation.DSMT4">
                  <p:embed/>
                  <p:pic>
                    <p:nvPicPr>
                      <p:cNvPr id="45093" name="Object 37">
                        <a:extLst>
                          <a:ext uri="{FF2B5EF4-FFF2-40B4-BE49-F238E27FC236}">
                            <a16:creationId xmlns:a16="http://schemas.microsoft.com/office/drawing/2014/main" id="{DF20F952-A660-46FB-9DD1-F63FC49796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0767" y="6244570"/>
                        <a:ext cx="11461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242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567CB-DCEC-4B14-A2D5-F71EC41B31FB}"/>
              </a:ext>
            </a:extLst>
          </p:cNvPr>
          <p:cNvSpPr>
            <a:spLocks noGrp="1"/>
          </p:cNvSpPr>
          <p:nvPr>
            <p:ph type="title"/>
          </p:nvPr>
        </p:nvSpPr>
        <p:spPr>
          <a:xfrm>
            <a:off x="357433" y="82321"/>
            <a:ext cx="10515600" cy="916920"/>
          </a:xfrm>
        </p:spPr>
        <p:txBody>
          <a:bodyPr/>
          <a:lstStyle/>
          <a:p>
            <a:r>
              <a:rPr lang="zh-CN" altLang="en-US" dirty="0"/>
              <a:t>一致性校验矩阵</a:t>
            </a:r>
          </a:p>
        </p:txBody>
      </p:sp>
      <p:graphicFrame>
        <p:nvGraphicFramePr>
          <p:cNvPr id="4" name="Object 18">
            <a:extLst>
              <a:ext uri="{FF2B5EF4-FFF2-40B4-BE49-F238E27FC236}">
                <a16:creationId xmlns:a16="http://schemas.microsoft.com/office/drawing/2014/main" id="{5A583136-4A27-42A9-B65A-2A9E64BCF921}"/>
              </a:ext>
            </a:extLst>
          </p:cNvPr>
          <p:cNvGraphicFramePr>
            <a:graphicFrameLocks noChangeAspect="1"/>
          </p:cNvGraphicFramePr>
          <p:nvPr>
            <p:extLst>
              <p:ext uri="{D42A27DB-BD31-4B8C-83A1-F6EECF244321}">
                <p14:modId xmlns:p14="http://schemas.microsoft.com/office/powerpoint/2010/main" val="3947352327"/>
              </p:ext>
            </p:extLst>
          </p:nvPr>
        </p:nvGraphicFramePr>
        <p:xfrm>
          <a:off x="879115" y="1153212"/>
          <a:ext cx="1870075" cy="2592388"/>
        </p:xfrm>
        <a:graphic>
          <a:graphicData uri="http://schemas.openxmlformats.org/presentationml/2006/ole">
            <mc:AlternateContent xmlns:mc="http://schemas.openxmlformats.org/markup-compatibility/2006">
              <mc:Choice xmlns:v="urn:schemas-microsoft-com:vml" Requires="v">
                <p:oleObj name="Equation" r:id="rId2" imgW="1193800" imgH="1651000" progId="Equation.DSMT4">
                  <p:embed/>
                </p:oleObj>
              </mc:Choice>
              <mc:Fallback>
                <p:oleObj name="Equation" r:id="rId2" imgW="1193800" imgH="1651000" progId="Equation.DSMT4">
                  <p:embed/>
                  <p:pic>
                    <p:nvPicPr>
                      <p:cNvPr id="1260562" name="Object 18">
                        <a:extLst>
                          <a:ext uri="{FF2B5EF4-FFF2-40B4-BE49-F238E27FC236}">
                            <a16:creationId xmlns:a16="http://schemas.microsoft.com/office/drawing/2014/main" id="{4656B263-98D8-40C6-A34A-C41B8898D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15" y="1153212"/>
                        <a:ext cx="18700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9">
            <a:extLst>
              <a:ext uri="{FF2B5EF4-FFF2-40B4-BE49-F238E27FC236}">
                <a16:creationId xmlns:a16="http://schemas.microsoft.com/office/drawing/2014/main" id="{4E762991-CB41-4E21-A0F3-A418CC5EBADC}"/>
              </a:ext>
            </a:extLst>
          </p:cNvPr>
          <p:cNvGraphicFramePr>
            <a:graphicFrameLocks noChangeAspect="1"/>
          </p:cNvGraphicFramePr>
          <p:nvPr>
            <p:extLst>
              <p:ext uri="{D42A27DB-BD31-4B8C-83A1-F6EECF244321}">
                <p14:modId xmlns:p14="http://schemas.microsoft.com/office/powerpoint/2010/main" val="4028448089"/>
              </p:ext>
            </p:extLst>
          </p:nvPr>
        </p:nvGraphicFramePr>
        <p:xfrm>
          <a:off x="447315" y="4166206"/>
          <a:ext cx="1144587" cy="385763"/>
        </p:xfrm>
        <a:graphic>
          <a:graphicData uri="http://schemas.openxmlformats.org/presentationml/2006/ole">
            <mc:AlternateContent xmlns:mc="http://schemas.openxmlformats.org/markup-compatibility/2006">
              <mc:Choice xmlns:v="urn:schemas-microsoft-com:vml" Requires="v">
                <p:oleObj name="Equation" r:id="rId4" imgW="596641" imgH="203112" progId="Equation.DSMT4">
                  <p:embed/>
                </p:oleObj>
              </mc:Choice>
              <mc:Fallback>
                <p:oleObj name="Equation" r:id="rId4" imgW="596641" imgH="203112" progId="Equation.DSMT4">
                  <p:embed/>
                  <p:pic>
                    <p:nvPicPr>
                      <p:cNvPr id="1260563" name="Object 19">
                        <a:extLst>
                          <a:ext uri="{FF2B5EF4-FFF2-40B4-BE49-F238E27FC236}">
                            <a16:creationId xmlns:a16="http://schemas.microsoft.com/office/drawing/2014/main" id="{B1B12A6E-7332-4B9B-A3C8-FD70BA92C3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315" y="4166206"/>
                        <a:ext cx="11445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21">
            <a:extLst>
              <a:ext uri="{FF2B5EF4-FFF2-40B4-BE49-F238E27FC236}">
                <a16:creationId xmlns:a16="http://schemas.microsoft.com/office/drawing/2014/main" id="{EF3C24D3-F6BC-4267-A4AC-5C64738818B0}"/>
              </a:ext>
            </a:extLst>
          </p:cNvPr>
          <p:cNvGrpSpPr>
            <a:grpSpLocks/>
          </p:cNvGrpSpPr>
          <p:nvPr/>
        </p:nvGrpSpPr>
        <p:grpSpPr bwMode="auto">
          <a:xfrm>
            <a:off x="3182578" y="1607237"/>
            <a:ext cx="3311525" cy="1704975"/>
            <a:chOff x="2109" y="1630"/>
            <a:chExt cx="2086" cy="1074"/>
          </a:xfrm>
        </p:grpSpPr>
        <p:graphicFrame>
          <p:nvGraphicFramePr>
            <p:cNvPr id="7" name="Object 22">
              <a:extLst>
                <a:ext uri="{FF2B5EF4-FFF2-40B4-BE49-F238E27FC236}">
                  <a16:creationId xmlns:a16="http://schemas.microsoft.com/office/drawing/2014/main" id="{D62395B4-C8A2-499C-BE46-9F1F2911FD4F}"/>
                </a:ext>
              </a:extLst>
            </p:cNvPr>
            <p:cNvGraphicFramePr>
              <a:graphicFrameLocks noChangeAspect="1"/>
            </p:cNvGraphicFramePr>
            <p:nvPr/>
          </p:nvGraphicFramePr>
          <p:xfrm>
            <a:off x="2109" y="2069"/>
            <a:ext cx="706" cy="167"/>
          </p:xfrm>
          <a:graphic>
            <a:graphicData uri="http://schemas.openxmlformats.org/presentationml/2006/ole">
              <mc:AlternateContent xmlns:mc="http://schemas.openxmlformats.org/markup-compatibility/2006">
                <mc:Choice xmlns:v="urn:schemas-microsoft-com:vml" Requires="v">
                  <p:oleObj name="Equation" r:id="rId6" imgW="583947" imgH="139639" progId="Equation.DSMT4">
                    <p:embed/>
                  </p:oleObj>
                </mc:Choice>
                <mc:Fallback>
                  <p:oleObj name="Equation" r:id="rId6" imgW="583947" imgH="139639" progId="Equation.DSMT4">
                    <p:embed/>
                    <p:pic>
                      <p:nvPicPr>
                        <p:cNvPr id="49183" name="Object 22">
                          <a:extLst>
                            <a:ext uri="{FF2B5EF4-FFF2-40B4-BE49-F238E27FC236}">
                              <a16:creationId xmlns:a16="http://schemas.microsoft.com/office/drawing/2014/main" id="{1C795DF8-705F-4504-A78C-7B46FF9A48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2069"/>
                          <a:ext cx="70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
              <a:extLst>
                <a:ext uri="{FF2B5EF4-FFF2-40B4-BE49-F238E27FC236}">
                  <a16:creationId xmlns:a16="http://schemas.microsoft.com/office/drawing/2014/main" id="{DE6912AC-A925-4BAC-926E-D777D837D8A6}"/>
                </a:ext>
              </a:extLst>
            </p:cNvPr>
            <p:cNvGraphicFramePr>
              <a:graphicFrameLocks noChangeAspect="1"/>
            </p:cNvGraphicFramePr>
            <p:nvPr/>
          </p:nvGraphicFramePr>
          <p:xfrm>
            <a:off x="2789" y="1630"/>
            <a:ext cx="1406" cy="1074"/>
          </p:xfrm>
          <a:graphic>
            <a:graphicData uri="http://schemas.openxmlformats.org/presentationml/2006/ole">
              <mc:AlternateContent xmlns:mc="http://schemas.openxmlformats.org/markup-compatibility/2006">
                <mc:Choice xmlns:v="urn:schemas-microsoft-com:vml" Requires="v">
                  <p:oleObj name="Equation" r:id="rId8" imgW="1231366" imgH="939392" progId="Equation.DSMT4">
                    <p:embed/>
                  </p:oleObj>
                </mc:Choice>
                <mc:Fallback>
                  <p:oleObj name="Equation" r:id="rId8" imgW="1231366" imgH="939392" progId="Equation.DSMT4">
                    <p:embed/>
                    <p:pic>
                      <p:nvPicPr>
                        <p:cNvPr id="49184" name="Object 23">
                          <a:extLst>
                            <a:ext uri="{FF2B5EF4-FFF2-40B4-BE49-F238E27FC236}">
                              <a16:creationId xmlns:a16="http://schemas.microsoft.com/office/drawing/2014/main" id="{BB4EAB40-130B-4C49-A52B-4FFFD32D9D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1630"/>
                          <a:ext cx="1406"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 name="Object 25">
            <a:extLst>
              <a:ext uri="{FF2B5EF4-FFF2-40B4-BE49-F238E27FC236}">
                <a16:creationId xmlns:a16="http://schemas.microsoft.com/office/drawing/2014/main" id="{ECAB799E-8E90-4300-A872-D7E3E069572C}"/>
              </a:ext>
            </a:extLst>
          </p:cNvPr>
          <p:cNvGraphicFramePr>
            <a:graphicFrameLocks noChangeAspect="1"/>
          </p:cNvGraphicFramePr>
          <p:nvPr>
            <p:extLst>
              <p:ext uri="{D42A27DB-BD31-4B8C-83A1-F6EECF244321}">
                <p14:modId xmlns:p14="http://schemas.microsoft.com/office/powerpoint/2010/main" val="1377928425"/>
              </p:ext>
            </p:extLst>
          </p:nvPr>
        </p:nvGraphicFramePr>
        <p:xfrm>
          <a:off x="6640153" y="1585012"/>
          <a:ext cx="2592387" cy="1674813"/>
        </p:xfrm>
        <a:graphic>
          <a:graphicData uri="http://schemas.openxmlformats.org/presentationml/2006/ole">
            <mc:AlternateContent xmlns:mc="http://schemas.openxmlformats.org/markup-compatibility/2006">
              <mc:Choice xmlns:v="urn:schemas-microsoft-com:vml" Requires="v">
                <p:oleObj name="Equation" r:id="rId10" imgW="1447800" imgH="939800" progId="Equation.DSMT4">
                  <p:embed/>
                </p:oleObj>
              </mc:Choice>
              <mc:Fallback>
                <p:oleObj name="Equation" r:id="rId10" imgW="1447800" imgH="939800" progId="Equation.DSMT4">
                  <p:embed/>
                  <p:pic>
                    <p:nvPicPr>
                      <p:cNvPr id="1260569" name="Object 25">
                        <a:extLst>
                          <a:ext uri="{FF2B5EF4-FFF2-40B4-BE49-F238E27FC236}">
                            <a16:creationId xmlns:a16="http://schemas.microsoft.com/office/drawing/2014/main" id="{9D2332E6-C924-40D7-BAA8-4A3305F35F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0153" y="1585012"/>
                        <a:ext cx="2592387"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7">
            <a:extLst>
              <a:ext uri="{FF2B5EF4-FFF2-40B4-BE49-F238E27FC236}">
                <a16:creationId xmlns:a16="http://schemas.microsoft.com/office/drawing/2014/main" id="{72B5619E-E3DF-41D2-980C-B2A8B49005D2}"/>
              </a:ext>
            </a:extLst>
          </p:cNvPr>
          <p:cNvGraphicFramePr>
            <a:graphicFrameLocks noChangeAspect="1"/>
          </p:cNvGraphicFramePr>
          <p:nvPr>
            <p:extLst>
              <p:ext uri="{D42A27DB-BD31-4B8C-83A1-F6EECF244321}">
                <p14:modId xmlns:p14="http://schemas.microsoft.com/office/powerpoint/2010/main" val="184597530"/>
              </p:ext>
            </p:extLst>
          </p:nvPr>
        </p:nvGraphicFramePr>
        <p:xfrm>
          <a:off x="2606315" y="3602644"/>
          <a:ext cx="3311525" cy="2408237"/>
        </p:xfrm>
        <a:graphic>
          <a:graphicData uri="http://schemas.openxmlformats.org/presentationml/2006/ole">
            <mc:AlternateContent xmlns:mc="http://schemas.openxmlformats.org/markup-compatibility/2006">
              <mc:Choice xmlns:v="urn:schemas-microsoft-com:vml" Requires="v">
                <p:oleObj name="Equation" r:id="rId12" imgW="2222500" imgH="1612900" progId="Equation.DSMT4">
                  <p:embed/>
                </p:oleObj>
              </mc:Choice>
              <mc:Fallback>
                <p:oleObj name="Equation" r:id="rId12" imgW="2222500" imgH="1612900" progId="Equation.DSMT4">
                  <p:embed/>
                  <p:pic>
                    <p:nvPicPr>
                      <p:cNvPr id="1260571" name="Object 27">
                        <a:extLst>
                          <a:ext uri="{FF2B5EF4-FFF2-40B4-BE49-F238E27FC236}">
                            <a16:creationId xmlns:a16="http://schemas.microsoft.com/office/drawing/2014/main" id="{71177940-6FCA-4AF7-BA6E-67B5955686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6315" y="3602644"/>
                        <a:ext cx="3311525"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Group 28">
            <a:extLst>
              <a:ext uri="{FF2B5EF4-FFF2-40B4-BE49-F238E27FC236}">
                <a16:creationId xmlns:a16="http://schemas.microsoft.com/office/drawing/2014/main" id="{2DCA652A-E229-4FE1-A573-F875841CB454}"/>
              </a:ext>
            </a:extLst>
          </p:cNvPr>
          <p:cNvGrpSpPr>
            <a:grpSpLocks/>
          </p:cNvGrpSpPr>
          <p:nvPr/>
        </p:nvGrpSpPr>
        <p:grpSpPr bwMode="auto">
          <a:xfrm>
            <a:off x="6536965" y="4094769"/>
            <a:ext cx="1543050" cy="1050925"/>
            <a:chOff x="4177" y="3113"/>
            <a:chExt cx="972" cy="662"/>
          </a:xfrm>
        </p:grpSpPr>
        <p:graphicFrame>
          <p:nvGraphicFramePr>
            <p:cNvPr id="12" name="Object 29">
              <a:extLst>
                <a:ext uri="{FF2B5EF4-FFF2-40B4-BE49-F238E27FC236}">
                  <a16:creationId xmlns:a16="http://schemas.microsoft.com/office/drawing/2014/main" id="{755E9B51-B703-4061-B7F7-C8B6696A8C15}"/>
                </a:ext>
              </a:extLst>
            </p:cNvPr>
            <p:cNvGraphicFramePr>
              <a:graphicFrameLocks noChangeAspect="1"/>
            </p:cNvGraphicFramePr>
            <p:nvPr/>
          </p:nvGraphicFramePr>
          <p:xfrm>
            <a:off x="4422" y="3113"/>
            <a:ext cx="720" cy="223"/>
          </p:xfrm>
          <a:graphic>
            <a:graphicData uri="http://schemas.openxmlformats.org/presentationml/2006/ole">
              <mc:AlternateContent xmlns:mc="http://schemas.openxmlformats.org/markup-compatibility/2006">
                <mc:Choice xmlns:v="urn:schemas-microsoft-com:vml" Requires="v">
                  <p:oleObj name="Equation" r:id="rId14" imgW="647419" imgH="203112" progId="Equation.DSMT4">
                    <p:embed/>
                  </p:oleObj>
                </mc:Choice>
                <mc:Fallback>
                  <p:oleObj name="Equation" r:id="rId14" imgW="647419" imgH="203112" progId="Equation.DSMT4">
                    <p:embed/>
                    <p:pic>
                      <p:nvPicPr>
                        <p:cNvPr id="49180" name="Object 29">
                          <a:extLst>
                            <a:ext uri="{FF2B5EF4-FFF2-40B4-BE49-F238E27FC236}">
                              <a16:creationId xmlns:a16="http://schemas.microsoft.com/office/drawing/2014/main" id="{FAFCB027-7F1A-443E-8807-D373D6B24E5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2" y="3113"/>
                          <a:ext cx="72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0">
              <a:extLst>
                <a:ext uri="{FF2B5EF4-FFF2-40B4-BE49-F238E27FC236}">
                  <a16:creationId xmlns:a16="http://schemas.microsoft.com/office/drawing/2014/main" id="{17D7859B-E32A-4C12-9351-52CE6C812677}"/>
                </a:ext>
              </a:extLst>
            </p:cNvPr>
            <p:cNvGraphicFramePr>
              <a:graphicFrameLocks noChangeAspect="1"/>
            </p:cNvGraphicFramePr>
            <p:nvPr/>
          </p:nvGraphicFramePr>
          <p:xfrm>
            <a:off x="4468" y="3521"/>
            <a:ext cx="681" cy="232"/>
          </p:xfrm>
          <a:graphic>
            <a:graphicData uri="http://schemas.openxmlformats.org/presentationml/2006/ole">
              <mc:AlternateContent xmlns:mc="http://schemas.openxmlformats.org/markup-compatibility/2006">
                <mc:Choice xmlns:v="urn:schemas-microsoft-com:vml" Requires="v">
                  <p:oleObj name="Equation" r:id="rId16" imgW="583947" imgH="203112" progId="Equation.DSMT4">
                    <p:embed/>
                  </p:oleObj>
                </mc:Choice>
                <mc:Fallback>
                  <p:oleObj name="Equation" r:id="rId16" imgW="583947" imgH="203112" progId="Equation.DSMT4">
                    <p:embed/>
                    <p:pic>
                      <p:nvPicPr>
                        <p:cNvPr id="49181" name="Object 30">
                          <a:extLst>
                            <a:ext uri="{FF2B5EF4-FFF2-40B4-BE49-F238E27FC236}">
                              <a16:creationId xmlns:a16="http://schemas.microsoft.com/office/drawing/2014/main" id="{A39678D7-2B74-4C39-8C42-E61255A2C7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8" y="3521"/>
                          <a:ext cx="6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31">
              <a:extLst>
                <a:ext uri="{FF2B5EF4-FFF2-40B4-BE49-F238E27FC236}">
                  <a16:creationId xmlns:a16="http://schemas.microsoft.com/office/drawing/2014/main" id="{9708054D-C4BB-470F-B796-704F3EFFBFBC}"/>
                </a:ext>
              </a:extLst>
            </p:cNvPr>
            <p:cNvSpPr txBox="1">
              <a:spLocks noChangeArrowheads="1"/>
            </p:cNvSpPr>
            <p:nvPr/>
          </p:nvSpPr>
          <p:spPr bwMode="auto">
            <a:xfrm>
              <a:off x="4177" y="3452"/>
              <a:ext cx="36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en-US" altLang="zh-CN"/>
                <a:t>or</a:t>
              </a:r>
            </a:p>
          </p:txBody>
        </p:sp>
      </p:grpSp>
      <p:sp>
        <p:nvSpPr>
          <p:cNvPr id="15" name="Text Box 32">
            <a:extLst>
              <a:ext uri="{FF2B5EF4-FFF2-40B4-BE49-F238E27FC236}">
                <a16:creationId xmlns:a16="http://schemas.microsoft.com/office/drawing/2014/main" id="{E65A9D51-09E5-4F1E-8474-F0469AA0828E}"/>
              </a:ext>
            </a:extLst>
          </p:cNvPr>
          <p:cNvSpPr txBox="1">
            <a:spLocks noChangeArrowheads="1"/>
          </p:cNvSpPr>
          <p:nvPr/>
        </p:nvSpPr>
        <p:spPr bwMode="auto">
          <a:xfrm>
            <a:off x="6206765" y="4021744"/>
            <a:ext cx="5762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记</a:t>
            </a:r>
          </a:p>
        </p:txBody>
      </p:sp>
      <p:graphicFrame>
        <p:nvGraphicFramePr>
          <p:cNvPr id="16" name="Object 39">
            <a:extLst>
              <a:ext uri="{FF2B5EF4-FFF2-40B4-BE49-F238E27FC236}">
                <a16:creationId xmlns:a16="http://schemas.microsoft.com/office/drawing/2014/main" id="{714D2C75-EC4B-41F3-A068-BDE53E6DF801}"/>
              </a:ext>
            </a:extLst>
          </p:cNvPr>
          <p:cNvGraphicFramePr>
            <a:graphicFrameLocks noChangeAspect="1"/>
          </p:cNvGraphicFramePr>
          <p:nvPr>
            <p:extLst>
              <p:ext uri="{D42A27DB-BD31-4B8C-83A1-F6EECF244321}">
                <p14:modId xmlns:p14="http://schemas.microsoft.com/office/powerpoint/2010/main" val="3087492167"/>
              </p:ext>
            </p:extLst>
          </p:nvPr>
        </p:nvGraphicFramePr>
        <p:xfrm>
          <a:off x="8427662" y="4117732"/>
          <a:ext cx="3397250" cy="1701800"/>
        </p:xfrm>
        <a:graphic>
          <a:graphicData uri="http://schemas.openxmlformats.org/presentationml/2006/ole">
            <mc:AlternateContent xmlns:mc="http://schemas.openxmlformats.org/markup-compatibility/2006">
              <mc:Choice xmlns:v="urn:schemas-microsoft-com:vml" Requires="v">
                <p:oleObj name="Equation" r:id="rId18" imgW="1854200" imgH="927100" progId="Equation.DSMT4">
                  <p:embed/>
                </p:oleObj>
              </mc:Choice>
              <mc:Fallback>
                <p:oleObj name="Equation" r:id="rId18" imgW="1854200" imgH="927100" progId="Equation.DSMT4">
                  <p:embed/>
                  <p:pic>
                    <p:nvPicPr>
                      <p:cNvPr id="1263655" name="Object 39">
                        <a:extLst>
                          <a:ext uri="{FF2B5EF4-FFF2-40B4-BE49-F238E27FC236}">
                            <a16:creationId xmlns:a16="http://schemas.microsoft.com/office/drawing/2014/main" id="{1A44944F-C006-44FA-9051-C04AC11B1D7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27662" y="4117732"/>
                        <a:ext cx="3397250" cy="1701800"/>
                      </a:xfrm>
                      <a:prstGeom prst="rect">
                        <a:avLst/>
                      </a:prstGeom>
                      <a:solidFill>
                        <a:schemeClr val="bg1"/>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317101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slide(fromBottom)">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9A408-26EB-4E92-A8DA-3E013E76A10B}"/>
              </a:ext>
            </a:extLst>
          </p:cNvPr>
          <p:cNvSpPr>
            <a:spLocks noGrp="1"/>
          </p:cNvSpPr>
          <p:nvPr>
            <p:ph type="title"/>
          </p:nvPr>
        </p:nvSpPr>
        <p:spPr/>
        <p:txBody>
          <a:bodyPr/>
          <a:lstStyle/>
          <a:p>
            <a:r>
              <a:rPr lang="zh-CN" altLang="en-US" dirty="0"/>
              <a:t>生成矩阵和一致性校验矩阵关系</a:t>
            </a:r>
          </a:p>
        </p:txBody>
      </p:sp>
      <p:graphicFrame>
        <p:nvGraphicFramePr>
          <p:cNvPr id="4" name="Object 39">
            <a:extLst>
              <a:ext uri="{FF2B5EF4-FFF2-40B4-BE49-F238E27FC236}">
                <a16:creationId xmlns:a16="http://schemas.microsoft.com/office/drawing/2014/main" id="{71F001EA-AFAE-4931-9209-1018DF67370E}"/>
              </a:ext>
            </a:extLst>
          </p:cNvPr>
          <p:cNvGraphicFramePr>
            <a:graphicFrameLocks noChangeAspect="1"/>
          </p:cNvGraphicFramePr>
          <p:nvPr>
            <p:extLst>
              <p:ext uri="{D42A27DB-BD31-4B8C-83A1-F6EECF244321}">
                <p14:modId xmlns:p14="http://schemas.microsoft.com/office/powerpoint/2010/main" val="1007263659"/>
              </p:ext>
            </p:extLst>
          </p:nvPr>
        </p:nvGraphicFramePr>
        <p:xfrm>
          <a:off x="1423546" y="1690688"/>
          <a:ext cx="3397250" cy="1701800"/>
        </p:xfrm>
        <a:graphic>
          <a:graphicData uri="http://schemas.openxmlformats.org/presentationml/2006/ole">
            <mc:AlternateContent xmlns:mc="http://schemas.openxmlformats.org/markup-compatibility/2006">
              <mc:Choice xmlns:v="urn:schemas-microsoft-com:vml" Requires="v">
                <p:oleObj name="Equation" r:id="rId2" imgW="1854200" imgH="927100" progId="Equation.DSMT4">
                  <p:embed/>
                </p:oleObj>
              </mc:Choice>
              <mc:Fallback>
                <p:oleObj name="Equation" r:id="rId2" imgW="1854200" imgH="927100" progId="Equation.DSMT4">
                  <p:embed/>
                  <p:pic>
                    <p:nvPicPr>
                      <p:cNvPr id="1263655" name="Object 39">
                        <a:extLst>
                          <a:ext uri="{FF2B5EF4-FFF2-40B4-BE49-F238E27FC236}">
                            <a16:creationId xmlns:a16="http://schemas.microsoft.com/office/drawing/2014/main" id="{1A44944F-C006-44FA-9051-C04AC11B1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546" y="1690688"/>
                        <a:ext cx="3397250" cy="1701800"/>
                      </a:xfrm>
                      <a:prstGeom prst="rect">
                        <a:avLst/>
                      </a:prstGeom>
                      <a:solidFill>
                        <a:schemeClr val="bg1"/>
                      </a:solidFill>
                      <a:ln w="9525">
                        <a:solidFill>
                          <a:srgbClr val="FF0000"/>
                        </a:solidFill>
                        <a:miter lim="800000"/>
                        <a:headEnd/>
                        <a:tailEnd/>
                      </a:ln>
                    </p:spPr>
                  </p:pic>
                </p:oleObj>
              </mc:Fallback>
            </mc:AlternateContent>
          </a:graphicData>
        </a:graphic>
      </p:graphicFrame>
      <p:graphicFrame>
        <p:nvGraphicFramePr>
          <p:cNvPr id="5" name="Object 40">
            <a:extLst>
              <a:ext uri="{FF2B5EF4-FFF2-40B4-BE49-F238E27FC236}">
                <a16:creationId xmlns:a16="http://schemas.microsoft.com/office/drawing/2014/main" id="{CE7306E3-B39B-4B36-B828-DDBC81930209}"/>
              </a:ext>
            </a:extLst>
          </p:cNvPr>
          <p:cNvGraphicFramePr>
            <a:graphicFrameLocks noChangeAspect="1"/>
          </p:cNvGraphicFramePr>
          <p:nvPr>
            <p:extLst>
              <p:ext uri="{D42A27DB-BD31-4B8C-83A1-F6EECF244321}">
                <p14:modId xmlns:p14="http://schemas.microsoft.com/office/powerpoint/2010/main" val="3731719972"/>
              </p:ext>
            </p:extLst>
          </p:nvPr>
        </p:nvGraphicFramePr>
        <p:xfrm>
          <a:off x="6558306" y="1827213"/>
          <a:ext cx="3887788" cy="1428750"/>
        </p:xfrm>
        <a:graphic>
          <a:graphicData uri="http://schemas.openxmlformats.org/presentationml/2006/ole">
            <mc:AlternateContent xmlns:mc="http://schemas.openxmlformats.org/markup-compatibility/2006">
              <mc:Choice xmlns:v="urn:schemas-microsoft-com:vml" Requires="v">
                <p:oleObj name="Equation" r:id="rId4" imgW="1803400" imgH="698500" progId="Equation.DSMT4">
                  <p:embed/>
                </p:oleObj>
              </mc:Choice>
              <mc:Fallback>
                <p:oleObj name="Equation" r:id="rId4" imgW="1803400" imgH="698500" progId="Equation.DSMT4">
                  <p:embed/>
                  <p:pic>
                    <p:nvPicPr>
                      <p:cNvPr id="1263656" name="Object 40">
                        <a:extLst>
                          <a:ext uri="{FF2B5EF4-FFF2-40B4-BE49-F238E27FC236}">
                            <a16:creationId xmlns:a16="http://schemas.microsoft.com/office/drawing/2014/main" id="{52C4F63E-089A-49E6-91E6-77B17B7F6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306" y="1827213"/>
                        <a:ext cx="3887788" cy="1428750"/>
                      </a:xfrm>
                      <a:prstGeom prst="rect">
                        <a:avLst/>
                      </a:prstGeom>
                      <a:solidFill>
                        <a:schemeClr val="bg1"/>
                      </a:solidFill>
                      <a:ln w="9525">
                        <a:solidFill>
                          <a:srgbClr val="FF0000"/>
                        </a:solidFill>
                        <a:miter lim="800000"/>
                        <a:headEnd/>
                        <a:tailEnd/>
                      </a:ln>
                    </p:spPr>
                  </p:pic>
                </p:oleObj>
              </mc:Fallback>
            </mc:AlternateContent>
          </a:graphicData>
        </a:graphic>
      </p:graphicFrame>
      <p:sp>
        <p:nvSpPr>
          <p:cNvPr id="6" name="矩形 5">
            <a:extLst>
              <a:ext uri="{FF2B5EF4-FFF2-40B4-BE49-F238E27FC236}">
                <a16:creationId xmlns:a16="http://schemas.microsoft.com/office/drawing/2014/main" id="{E0C016F4-E847-423C-B419-D3DA4A2E917B}"/>
              </a:ext>
            </a:extLst>
          </p:cNvPr>
          <p:cNvSpPr>
            <a:spLocks noChangeArrowheads="1"/>
          </p:cNvSpPr>
          <p:nvPr/>
        </p:nvSpPr>
        <p:spPr bwMode="auto">
          <a:xfrm>
            <a:off x="2050804" y="1504509"/>
            <a:ext cx="1107175" cy="1961004"/>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8C0E6292-A65E-4BBC-8650-BE2B7C691B8F}"/>
              </a:ext>
            </a:extLst>
          </p:cNvPr>
          <p:cNvSpPr>
            <a:spLocks noChangeArrowheads="1"/>
          </p:cNvSpPr>
          <p:nvPr/>
        </p:nvSpPr>
        <p:spPr bwMode="auto">
          <a:xfrm>
            <a:off x="8632285" y="1690688"/>
            <a:ext cx="1813810" cy="1701800"/>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Tree>
    <p:extLst>
      <p:ext uri="{BB962C8B-B14F-4D97-AF65-F5344CB8AC3E}">
        <p14:creationId xmlns:p14="http://schemas.microsoft.com/office/powerpoint/2010/main" val="39133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03EE81C1-8EF4-4ABA-952A-56AD88EA2465}"/>
              </a:ext>
            </a:extLst>
          </p:cNvPr>
          <p:cNvGraphicFramePr>
            <a:graphicFrameLocks noChangeAspect="1"/>
          </p:cNvGraphicFramePr>
          <p:nvPr/>
        </p:nvGraphicFramePr>
        <p:xfrm>
          <a:off x="2771775" y="1341438"/>
          <a:ext cx="2303463" cy="441325"/>
        </p:xfrm>
        <a:graphic>
          <a:graphicData uri="http://schemas.openxmlformats.org/presentationml/2006/ole">
            <mc:AlternateContent xmlns:mc="http://schemas.openxmlformats.org/markup-compatibility/2006">
              <mc:Choice xmlns:v="urn:schemas-microsoft-com:vml" Requires="v">
                <p:oleObj name="Equation" r:id="rId2" imgW="1040948" imgH="203112" progId="Equation.DSMT4">
                  <p:embed/>
                </p:oleObj>
              </mc:Choice>
              <mc:Fallback>
                <p:oleObj name="Equation" r:id="rId2" imgW="1040948" imgH="203112" progId="Equation.DSMT4">
                  <p:embed/>
                  <p:pic>
                    <p:nvPicPr>
                      <p:cNvPr id="59401" name="Object 2">
                        <a:extLst>
                          <a:ext uri="{FF2B5EF4-FFF2-40B4-BE49-F238E27FC236}">
                            <a16:creationId xmlns:a16="http://schemas.microsoft.com/office/drawing/2014/main" id="{67551D10-2CD2-4295-8FF9-BDFED6C76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341438"/>
                        <a:ext cx="2303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11">
            <a:extLst>
              <a:ext uri="{FF2B5EF4-FFF2-40B4-BE49-F238E27FC236}">
                <a16:creationId xmlns:a16="http://schemas.microsoft.com/office/drawing/2014/main" id="{3A71DB63-510A-4197-97A8-4EDED5E8F9C2}"/>
              </a:ext>
            </a:extLst>
          </p:cNvPr>
          <p:cNvGrpSpPr>
            <a:grpSpLocks/>
          </p:cNvGrpSpPr>
          <p:nvPr/>
        </p:nvGrpSpPr>
        <p:grpSpPr bwMode="auto">
          <a:xfrm>
            <a:off x="395288" y="404813"/>
            <a:ext cx="8229600" cy="936625"/>
            <a:chOff x="191" y="1480"/>
            <a:chExt cx="5184" cy="590"/>
          </a:xfrm>
        </p:grpSpPr>
        <p:sp>
          <p:nvSpPr>
            <p:cNvPr id="6" name="Rectangle 12">
              <a:extLst>
                <a:ext uri="{FF2B5EF4-FFF2-40B4-BE49-F238E27FC236}">
                  <a16:creationId xmlns:a16="http://schemas.microsoft.com/office/drawing/2014/main" id="{84A82D82-7F8E-489F-ACF8-43B313518FB3}"/>
                </a:ext>
              </a:extLst>
            </p:cNvPr>
            <p:cNvSpPr>
              <a:spLocks noChangeArrowheads="1"/>
            </p:cNvSpPr>
            <p:nvPr/>
          </p:nvSpPr>
          <p:spPr bwMode="auto">
            <a:xfrm>
              <a:off x="191" y="1480"/>
              <a:ext cx="518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b="1">
                  <a:solidFill>
                    <a:schemeClr val="hlink"/>
                  </a:solidFill>
                </a:rPr>
                <a:t>定义</a:t>
              </a:r>
              <a:r>
                <a:rPr lang="en-US" altLang="zh-CN" b="1">
                  <a:solidFill>
                    <a:schemeClr val="hlink"/>
                  </a:solidFill>
                </a:rPr>
                <a:t>4.2.3</a:t>
              </a:r>
              <a:r>
                <a:rPr lang="en-US" altLang="zh-CN" b="1"/>
                <a:t>  </a:t>
              </a:r>
              <a:r>
                <a:rPr lang="zh-CN" altLang="en-US" b="1"/>
                <a:t>设</a:t>
              </a:r>
              <a:r>
                <a:rPr lang="en-US" altLang="zh-CN" b="1"/>
                <a:t>(n,k)</a:t>
              </a:r>
              <a:r>
                <a:rPr lang="zh-CN" altLang="en-US" b="1"/>
                <a:t>码的一致校验矩阵为</a:t>
              </a:r>
              <a:r>
                <a:rPr lang="en-US" altLang="zh-CN" b="1"/>
                <a:t>H</a:t>
              </a:r>
              <a:r>
                <a:rPr lang="zh-CN" altLang="en-US" b="1"/>
                <a:t>，   是发送码字为</a:t>
              </a:r>
            </a:p>
            <a:p>
              <a:pPr eaLnBrk="1" hangingPunct="1">
                <a:spcBef>
                  <a:spcPct val="20000"/>
                </a:spcBef>
              </a:pPr>
              <a:r>
                <a:rPr lang="zh-CN" altLang="en-US" b="1"/>
                <a:t>        时的接收序列，则称：</a:t>
              </a:r>
            </a:p>
          </p:txBody>
        </p:sp>
        <p:graphicFrame>
          <p:nvGraphicFramePr>
            <p:cNvPr id="7" name="Object 8">
              <a:extLst>
                <a:ext uri="{FF2B5EF4-FFF2-40B4-BE49-F238E27FC236}">
                  <a16:creationId xmlns:a16="http://schemas.microsoft.com/office/drawing/2014/main" id="{4D0D73E6-3386-4BB5-8C12-E480F0C88093}"/>
                </a:ext>
              </a:extLst>
            </p:cNvPr>
            <p:cNvGraphicFramePr>
              <a:graphicFrameLocks noChangeAspect="1"/>
            </p:cNvGraphicFramePr>
            <p:nvPr/>
          </p:nvGraphicFramePr>
          <p:xfrm>
            <a:off x="476" y="1779"/>
            <a:ext cx="167" cy="227"/>
          </p:xfrm>
          <a:graphic>
            <a:graphicData uri="http://schemas.openxmlformats.org/presentationml/2006/ole">
              <mc:AlternateContent xmlns:mc="http://schemas.openxmlformats.org/markup-compatibility/2006">
                <mc:Choice xmlns:v="urn:schemas-microsoft-com:vml" Requires="v">
                  <p:oleObj name="Equation" r:id="rId4" imgW="152268" imgH="203024" progId="Equation.DSMT4">
                    <p:embed/>
                  </p:oleObj>
                </mc:Choice>
                <mc:Fallback>
                  <p:oleObj name="Equation" r:id="rId4" imgW="152268" imgH="203024" progId="Equation.DSMT4">
                    <p:embed/>
                    <p:pic>
                      <p:nvPicPr>
                        <p:cNvPr id="59424" name="Object 8">
                          <a:extLst>
                            <a:ext uri="{FF2B5EF4-FFF2-40B4-BE49-F238E27FC236}">
                              <a16:creationId xmlns:a16="http://schemas.microsoft.com/office/drawing/2014/main" id="{3AC03CE5-1052-4EA5-9473-EE3396538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1779"/>
                          <a:ext cx="16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5D0201B2-FA1D-4275-ACE3-6199646F83B9}"/>
                </a:ext>
              </a:extLst>
            </p:cNvPr>
            <p:cNvGraphicFramePr>
              <a:graphicFrameLocks noChangeAspect="1"/>
            </p:cNvGraphicFramePr>
            <p:nvPr/>
          </p:nvGraphicFramePr>
          <p:xfrm>
            <a:off x="3878" y="1489"/>
            <a:ext cx="190" cy="227"/>
          </p:xfrm>
          <a:graphic>
            <a:graphicData uri="http://schemas.openxmlformats.org/presentationml/2006/ole">
              <mc:AlternateContent xmlns:mc="http://schemas.openxmlformats.org/markup-compatibility/2006">
                <mc:Choice xmlns:v="urn:schemas-microsoft-com:vml" Requires="v">
                  <p:oleObj name="Equation" r:id="rId6" imgW="152334" imgH="190417" progId="Equation.DSMT4">
                    <p:embed/>
                  </p:oleObj>
                </mc:Choice>
                <mc:Fallback>
                  <p:oleObj name="Equation" r:id="rId6" imgW="152334" imgH="190417" progId="Equation.DSMT4">
                    <p:embed/>
                    <p:pic>
                      <p:nvPicPr>
                        <p:cNvPr id="59425" name="Object 9">
                          <a:extLst>
                            <a:ext uri="{FF2B5EF4-FFF2-40B4-BE49-F238E27FC236}">
                              <a16:creationId xmlns:a16="http://schemas.microsoft.com/office/drawing/2014/main" id="{47BD4A7D-ABC0-4549-8130-1B6CFDFE50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1489"/>
                          <a:ext cx="1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 name="Group 23">
            <a:extLst>
              <a:ext uri="{FF2B5EF4-FFF2-40B4-BE49-F238E27FC236}">
                <a16:creationId xmlns:a16="http://schemas.microsoft.com/office/drawing/2014/main" id="{6E51A61F-15DF-4486-AAE1-6D3BF0E43B70}"/>
              </a:ext>
            </a:extLst>
          </p:cNvPr>
          <p:cNvGrpSpPr>
            <a:grpSpLocks/>
          </p:cNvGrpSpPr>
          <p:nvPr/>
        </p:nvGrpSpPr>
        <p:grpSpPr bwMode="auto">
          <a:xfrm>
            <a:off x="827088" y="1916113"/>
            <a:ext cx="5040312" cy="504825"/>
            <a:chOff x="748" y="2387"/>
            <a:chExt cx="3175" cy="318"/>
          </a:xfrm>
        </p:grpSpPr>
        <p:sp>
          <p:nvSpPr>
            <p:cNvPr id="10" name="Rectangle 24">
              <a:extLst>
                <a:ext uri="{FF2B5EF4-FFF2-40B4-BE49-F238E27FC236}">
                  <a16:creationId xmlns:a16="http://schemas.microsoft.com/office/drawing/2014/main" id="{0BD215F3-AA1A-4252-BF0F-FBFD69ED0D43}"/>
                </a:ext>
              </a:extLst>
            </p:cNvPr>
            <p:cNvSpPr>
              <a:spLocks noChangeArrowheads="1"/>
            </p:cNvSpPr>
            <p:nvPr/>
          </p:nvSpPr>
          <p:spPr bwMode="auto">
            <a:xfrm>
              <a:off x="748" y="2387"/>
              <a:ext cx="317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为接收序列   的</a:t>
              </a:r>
              <a:r>
                <a:rPr lang="zh-CN" altLang="en-US" b="1">
                  <a:solidFill>
                    <a:srgbClr val="FF0000"/>
                  </a:solidFill>
                </a:rPr>
                <a:t>伴随式</a:t>
              </a:r>
              <a:r>
                <a:rPr lang="zh-CN" altLang="en-US" b="1"/>
                <a:t>或校正子。</a:t>
              </a:r>
            </a:p>
          </p:txBody>
        </p:sp>
        <p:graphicFrame>
          <p:nvGraphicFramePr>
            <p:cNvPr id="11" name="Object 7">
              <a:extLst>
                <a:ext uri="{FF2B5EF4-FFF2-40B4-BE49-F238E27FC236}">
                  <a16:creationId xmlns:a16="http://schemas.microsoft.com/office/drawing/2014/main" id="{18784488-CFD1-4897-969F-E29CF9E3EA20}"/>
                </a:ext>
              </a:extLst>
            </p:cNvPr>
            <p:cNvGraphicFramePr>
              <a:graphicFrameLocks noChangeAspect="1"/>
            </p:cNvGraphicFramePr>
            <p:nvPr/>
          </p:nvGraphicFramePr>
          <p:xfrm>
            <a:off x="1746" y="2414"/>
            <a:ext cx="176" cy="213"/>
          </p:xfrm>
          <a:graphic>
            <a:graphicData uri="http://schemas.openxmlformats.org/presentationml/2006/ole">
              <mc:AlternateContent xmlns:mc="http://schemas.openxmlformats.org/markup-compatibility/2006">
                <mc:Choice xmlns:v="urn:schemas-microsoft-com:vml" Requires="v">
                  <p:oleObj name="Equation" r:id="rId8" imgW="152334" imgH="190417" progId="Equation.DSMT4">
                    <p:embed/>
                  </p:oleObj>
                </mc:Choice>
                <mc:Fallback>
                  <p:oleObj name="Equation" r:id="rId8" imgW="152334" imgH="190417" progId="Equation.DSMT4">
                    <p:embed/>
                    <p:pic>
                      <p:nvPicPr>
                        <p:cNvPr id="59422" name="Object 7">
                          <a:extLst>
                            <a:ext uri="{FF2B5EF4-FFF2-40B4-BE49-F238E27FC236}">
                              <a16:creationId xmlns:a16="http://schemas.microsoft.com/office/drawing/2014/main" id="{10EC25AD-FE51-4C9D-9001-8AB4848C5D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414"/>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 name="Group 5">
            <a:extLst>
              <a:ext uri="{FF2B5EF4-FFF2-40B4-BE49-F238E27FC236}">
                <a16:creationId xmlns:a16="http://schemas.microsoft.com/office/drawing/2014/main" id="{520068BC-B0D2-4A09-8E84-664F0DC2C5A2}"/>
              </a:ext>
            </a:extLst>
          </p:cNvPr>
          <p:cNvGrpSpPr>
            <a:grpSpLocks/>
          </p:cNvGrpSpPr>
          <p:nvPr/>
        </p:nvGrpSpPr>
        <p:grpSpPr bwMode="auto">
          <a:xfrm>
            <a:off x="623888" y="2847680"/>
            <a:ext cx="8001000" cy="1871663"/>
            <a:chOff x="240" y="624"/>
            <a:chExt cx="5040" cy="1179"/>
          </a:xfrm>
        </p:grpSpPr>
        <p:sp>
          <p:nvSpPr>
            <p:cNvPr id="13" name="Text Box 6">
              <a:extLst>
                <a:ext uri="{FF2B5EF4-FFF2-40B4-BE49-F238E27FC236}">
                  <a16:creationId xmlns:a16="http://schemas.microsoft.com/office/drawing/2014/main" id="{B185226D-F2D9-4685-BF1D-BB6B23883586}"/>
                </a:ext>
              </a:extLst>
            </p:cNvPr>
            <p:cNvSpPr txBox="1">
              <a:spLocks noChangeArrowheads="1"/>
            </p:cNvSpPr>
            <p:nvPr/>
          </p:nvSpPr>
          <p:spPr bwMode="auto">
            <a:xfrm>
              <a:off x="240" y="624"/>
              <a:ext cx="5040" cy="1179"/>
            </a:xfrm>
            <a:prstGeom prst="rect">
              <a:avLst/>
            </a:prstGeom>
            <a:noFill/>
            <a:ln w="9525">
              <a:noFill/>
              <a:miter lim="800000"/>
              <a:headEnd/>
              <a:tailEnd/>
            </a:ln>
            <a:effectLst/>
          </p:spPr>
          <p:txBody>
            <a:bodyPr tIns="0">
              <a:spAutoFit/>
            </a:bodyPr>
            <a:lstStyle/>
            <a:p>
              <a:pPr>
                <a:lnSpc>
                  <a:spcPct val="110000"/>
                </a:lnSpc>
                <a:spcBef>
                  <a:spcPct val="20000"/>
                </a:spcBef>
                <a:defRPr/>
              </a:pPr>
              <a:r>
                <a:rPr lang="en-US" altLang="zh-CN" b="1" dirty="0">
                  <a:effectLst>
                    <a:outerShdw blurRad="38100" dist="38100" dir="2700000" algn="tl">
                      <a:srgbClr val="C0C0C0"/>
                    </a:outerShdw>
                  </a:effectLst>
                  <a:latin typeface="宋体" pitchFamily="2" charset="-122"/>
                </a:rPr>
                <a:t>    </a:t>
              </a:r>
              <a:r>
                <a:rPr lang="zh-CN" altLang="en-US" b="1" dirty="0">
                  <a:effectLst>
                    <a:outerShdw blurRad="38100" dist="38100" dir="2700000" algn="tl">
                      <a:srgbClr val="C0C0C0"/>
                    </a:outerShdw>
                  </a:effectLst>
                  <a:latin typeface="宋体" pitchFamily="2" charset="-122"/>
                </a:rPr>
                <a:t>若信道中发生随机错误，错误图样为</a:t>
              </a:r>
              <a:r>
                <a:rPr lang="en-US" altLang="zh-CN" b="1" dirty="0">
                  <a:effectLst>
                    <a:outerShdw blurRad="38100" dist="38100" dir="2700000" algn="tl">
                      <a:srgbClr val="C0C0C0"/>
                    </a:outerShdw>
                  </a:effectLst>
                  <a:latin typeface="宋体" pitchFamily="2" charset="-122"/>
                </a:rPr>
                <a:t>E</a:t>
              </a:r>
              <a:r>
                <a:rPr lang="zh-CN" altLang="en-US" b="1" dirty="0">
                  <a:effectLst>
                    <a:outerShdw blurRad="38100" dist="38100" dir="2700000" algn="tl">
                      <a:srgbClr val="C0C0C0"/>
                    </a:outerShdw>
                  </a:effectLst>
                  <a:latin typeface="宋体" pitchFamily="2" charset="-122"/>
                </a:rPr>
                <a:t>，接收序列为：</a:t>
              </a:r>
            </a:p>
            <a:p>
              <a:pPr>
                <a:lnSpc>
                  <a:spcPct val="110000"/>
                </a:lnSpc>
                <a:spcBef>
                  <a:spcPct val="20000"/>
                </a:spcBef>
                <a:defRPr/>
              </a:pPr>
              <a:r>
                <a:rPr lang="zh-CN" altLang="en-US" b="1" dirty="0">
                  <a:effectLst>
                    <a:outerShdw blurRad="38100" dist="38100" dir="2700000" algn="tl">
                      <a:srgbClr val="C0C0C0"/>
                    </a:outerShdw>
                  </a:effectLst>
                  <a:latin typeface="宋体" pitchFamily="2" charset="-122"/>
                </a:rPr>
                <a:t>           </a:t>
              </a:r>
              <a:r>
                <a:rPr lang="en-US" altLang="zh-CN" b="1" dirty="0">
                  <a:effectLst>
                    <a:outerShdw blurRad="38100" dist="38100" dir="2700000" algn="tl">
                      <a:srgbClr val="C0C0C0"/>
                    </a:outerShdw>
                  </a:effectLst>
                  <a:latin typeface="Tahoma" pitchFamily="34" charset="0"/>
                </a:rPr>
                <a:t>R </a:t>
              </a:r>
              <a:r>
                <a:rPr lang="zh-CN" altLang="en-US" b="1" dirty="0">
                  <a:effectLst>
                    <a:outerShdw blurRad="38100" dist="38100" dir="2700000" algn="tl">
                      <a:srgbClr val="C0C0C0"/>
                    </a:outerShdw>
                  </a:effectLst>
                  <a:latin typeface="Tahoma" pitchFamily="34" charset="0"/>
                </a:rPr>
                <a:t>＝ </a:t>
              </a:r>
              <a:r>
                <a:rPr lang="en-US" altLang="zh-CN" b="1" dirty="0">
                  <a:effectLst>
                    <a:outerShdw blurRad="38100" dist="38100" dir="2700000" algn="tl">
                      <a:srgbClr val="C0C0C0"/>
                    </a:outerShdw>
                  </a:effectLst>
                  <a:latin typeface="Tahoma" pitchFamily="34" charset="0"/>
                </a:rPr>
                <a:t>C + E</a:t>
              </a:r>
            </a:p>
            <a:p>
              <a:pPr>
                <a:lnSpc>
                  <a:spcPct val="110000"/>
                </a:lnSpc>
                <a:spcBef>
                  <a:spcPct val="20000"/>
                </a:spcBef>
                <a:defRPr/>
              </a:pPr>
              <a:r>
                <a:rPr lang="zh-CN" altLang="en-US" b="1" dirty="0">
                  <a:effectLst>
                    <a:outerShdw blurRad="38100" dist="38100" dir="2700000" algn="tl">
                      <a:srgbClr val="C0C0C0"/>
                    </a:outerShdw>
                  </a:effectLst>
                  <a:latin typeface="宋体" pitchFamily="2" charset="-122"/>
                </a:rPr>
                <a:t>得：</a:t>
              </a:r>
              <a:r>
                <a:rPr lang="zh-CN" altLang="en-US" dirty="0">
                  <a:effectLst>
                    <a:outerShdw blurRad="38100" dist="38100" dir="2700000" algn="tl">
                      <a:srgbClr val="C0C0C0"/>
                    </a:outerShdw>
                  </a:effectLst>
                  <a:latin typeface="Tahoma" pitchFamily="34" charset="0"/>
                </a:rPr>
                <a:t>            </a:t>
              </a:r>
              <a:r>
                <a:rPr lang="en-US" altLang="zh-CN" b="1" dirty="0">
                  <a:effectLst>
                    <a:outerShdw blurRad="38100" dist="38100" dir="2700000" algn="tl">
                      <a:srgbClr val="C0C0C0"/>
                    </a:outerShdw>
                  </a:effectLst>
                  <a:latin typeface="Tahoma" pitchFamily="34" charset="0"/>
                </a:rPr>
                <a:t>H • R</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rPr>
                <a:t>= H • C</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rPr>
                <a:t>H •E</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rPr>
                <a:t>=</a:t>
              </a:r>
              <a:r>
                <a:rPr lang="en-US" altLang="zh-CN" b="1" baseline="30000" dirty="0">
                  <a:effectLst>
                    <a:outerShdw blurRad="38100" dist="38100" dir="2700000" algn="tl">
                      <a:srgbClr val="C0C0C0"/>
                    </a:outerShdw>
                  </a:effectLst>
                  <a:latin typeface="Tahoma" pitchFamily="34" charset="0"/>
                </a:rPr>
                <a:t> </a:t>
              </a:r>
              <a:r>
                <a:rPr lang="en-US" altLang="zh-CN" b="1" dirty="0">
                  <a:effectLst>
                    <a:outerShdw blurRad="38100" dist="38100" dir="2700000" algn="tl">
                      <a:srgbClr val="C0C0C0"/>
                    </a:outerShdw>
                  </a:effectLst>
                  <a:latin typeface="Tahoma" pitchFamily="34" charset="0"/>
                </a:rPr>
                <a:t>H •E</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sym typeface="Symbol" pitchFamily="18" charset="2"/>
                </a:rPr>
                <a:t></a:t>
              </a:r>
              <a:r>
                <a:rPr lang="en-US" altLang="zh-CN" b="1" baseline="30000" dirty="0">
                  <a:effectLst>
                    <a:outerShdw blurRad="38100" dist="38100" dir="2700000" algn="tl">
                      <a:srgbClr val="C0C0C0"/>
                    </a:outerShdw>
                  </a:effectLst>
                  <a:latin typeface="Tahoma" pitchFamily="34" charset="0"/>
                  <a:sym typeface="Symbol" pitchFamily="18" charset="2"/>
                </a:rPr>
                <a:t> </a:t>
              </a:r>
              <a:r>
                <a:rPr lang="en-US" altLang="zh-CN" b="1" dirty="0">
                  <a:effectLst>
                    <a:outerShdw blurRad="38100" dist="38100" dir="2700000" algn="tl">
                      <a:srgbClr val="C0C0C0"/>
                    </a:outerShdw>
                  </a:effectLst>
                  <a:latin typeface="Tahoma" pitchFamily="34" charset="0"/>
                </a:rPr>
                <a:t>0</a:t>
              </a:r>
              <a:r>
                <a:rPr lang="en-US" altLang="zh-CN" b="1" baseline="30000" dirty="0">
                  <a:effectLst>
                    <a:outerShdw blurRad="38100" dist="38100" dir="2700000" algn="tl">
                      <a:srgbClr val="C0C0C0"/>
                    </a:outerShdw>
                  </a:effectLst>
                  <a:latin typeface="Tahoma" pitchFamily="34" charset="0"/>
                </a:rPr>
                <a:t>T</a:t>
              </a:r>
            </a:p>
            <a:p>
              <a:pPr>
                <a:lnSpc>
                  <a:spcPct val="110000"/>
                </a:lnSpc>
                <a:spcBef>
                  <a:spcPct val="20000"/>
                </a:spcBef>
                <a:defRPr/>
              </a:pPr>
              <a:r>
                <a:rPr lang="zh-CN" altLang="en-US" b="1" dirty="0">
                  <a:effectLst>
                    <a:outerShdw blurRad="38100" dist="38100" dir="2700000" algn="tl">
                      <a:srgbClr val="C0C0C0"/>
                    </a:outerShdw>
                  </a:effectLst>
                  <a:latin typeface="宋体" pitchFamily="2" charset="-122"/>
                </a:rPr>
                <a:t>表示</a:t>
              </a:r>
              <a:r>
                <a:rPr lang="zh-CN" altLang="en-US" b="1" dirty="0">
                  <a:solidFill>
                    <a:srgbClr val="990033"/>
                  </a:solidFill>
                  <a:effectLst>
                    <a:outerShdw blurRad="38100" dist="38100" dir="2700000" algn="tl">
                      <a:srgbClr val="C0C0C0"/>
                    </a:outerShdw>
                  </a:effectLst>
                  <a:latin typeface="宋体" pitchFamily="2" charset="-122"/>
                </a:rPr>
                <a:t>码字中发生错误</a:t>
              </a:r>
              <a:r>
                <a:rPr lang="zh-CN" altLang="en-US" b="1" dirty="0">
                  <a:effectLst>
                    <a:outerShdw blurRad="38100" dist="38100" dir="2700000" algn="tl">
                      <a:srgbClr val="C0C0C0"/>
                    </a:outerShdw>
                  </a:effectLst>
                  <a:latin typeface="宋体" pitchFamily="2" charset="-122"/>
                </a:rPr>
                <a:t>。</a:t>
              </a:r>
            </a:p>
          </p:txBody>
        </p:sp>
        <p:sp>
          <p:nvSpPr>
            <p:cNvPr id="14" name="Line 7">
              <a:extLst>
                <a:ext uri="{FF2B5EF4-FFF2-40B4-BE49-F238E27FC236}">
                  <a16:creationId xmlns:a16="http://schemas.microsoft.com/office/drawing/2014/main" id="{4DE77C77-7349-4C93-837B-FD7BFD11DCA8}"/>
                </a:ext>
              </a:extLst>
            </p:cNvPr>
            <p:cNvSpPr>
              <a:spLocks noChangeShapeType="1"/>
            </p:cNvSpPr>
            <p:nvPr/>
          </p:nvSpPr>
          <p:spPr bwMode="auto">
            <a:xfrm>
              <a:off x="3742" y="66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8">
              <a:extLst>
                <a:ext uri="{FF2B5EF4-FFF2-40B4-BE49-F238E27FC236}">
                  <a16:creationId xmlns:a16="http://schemas.microsoft.com/office/drawing/2014/main" id="{6A7E7665-0852-4F22-865C-613B47CD2AF2}"/>
                </a:ext>
              </a:extLst>
            </p:cNvPr>
            <p:cNvGrpSpPr>
              <a:grpSpLocks/>
            </p:cNvGrpSpPr>
            <p:nvPr/>
          </p:nvGrpSpPr>
          <p:grpSpPr bwMode="auto">
            <a:xfrm>
              <a:off x="1383" y="953"/>
              <a:ext cx="953" cy="0"/>
              <a:chOff x="1383" y="935"/>
              <a:chExt cx="953" cy="0"/>
            </a:xfrm>
          </p:grpSpPr>
          <p:sp>
            <p:nvSpPr>
              <p:cNvPr id="22" name="Line 9">
                <a:extLst>
                  <a:ext uri="{FF2B5EF4-FFF2-40B4-BE49-F238E27FC236}">
                    <a16:creationId xmlns:a16="http://schemas.microsoft.com/office/drawing/2014/main" id="{976221F1-6503-4128-B9B9-B883D8F11F66}"/>
                  </a:ext>
                </a:extLst>
              </p:cNvPr>
              <p:cNvSpPr>
                <a:spLocks noChangeShapeType="1"/>
              </p:cNvSpPr>
              <p:nvPr/>
            </p:nvSpPr>
            <p:spPr bwMode="auto">
              <a:xfrm>
                <a:off x="1383" y="935"/>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0">
                <a:extLst>
                  <a:ext uri="{FF2B5EF4-FFF2-40B4-BE49-F238E27FC236}">
                    <a16:creationId xmlns:a16="http://schemas.microsoft.com/office/drawing/2014/main" id="{F19AAD91-F518-431E-854F-21F42A897A7A}"/>
                  </a:ext>
                </a:extLst>
              </p:cNvPr>
              <p:cNvSpPr>
                <a:spLocks noChangeShapeType="1"/>
              </p:cNvSpPr>
              <p:nvPr/>
            </p:nvSpPr>
            <p:spPr bwMode="auto">
              <a:xfrm>
                <a:off x="1837" y="935"/>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1">
                <a:extLst>
                  <a:ext uri="{FF2B5EF4-FFF2-40B4-BE49-F238E27FC236}">
                    <a16:creationId xmlns:a16="http://schemas.microsoft.com/office/drawing/2014/main" id="{548DEDAD-7D80-4DDD-A28B-836224CD2DC9}"/>
                  </a:ext>
                </a:extLst>
              </p:cNvPr>
              <p:cNvSpPr>
                <a:spLocks noChangeShapeType="1"/>
              </p:cNvSpPr>
              <p:nvPr/>
            </p:nvSpPr>
            <p:spPr bwMode="auto">
              <a:xfrm>
                <a:off x="2200" y="935"/>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12">
              <a:extLst>
                <a:ext uri="{FF2B5EF4-FFF2-40B4-BE49-F238E27FC236}">
                  <a16:creationId xmlns:a16="http://schemas.microsoft.com/office/drawing/2014/main" id="{6263D6CF-303F-4B81-B332-F9C59077020A}"/>
                </a:ext>
              </a:extLst>
            </p:cNvPr>
            <p:cNvGrpSpPr>
              <a:grpSpLocks/>
            </p:cNvGrpSpPr>
            <p:nvPr/>
          </p:nvGrpSpPr>
          <p:grpSpPr bwMode="auto">
            <a:xfrm>
              <a:off x="1791" y="1253"/>
              <a:ext cx="2767" cy="0"/>
              <a:chOff x="1791" y="1253"/>
              <a:chExt cx="2767" cy="0"/>
            </a:xfrm>
          </p:grpSpPr>
          <p:sp>
            <p:nvSpPr>
              <p:cNvPr id="17" name="Line 13">
                <a:extLst>
                  <a:ext uri="{FF2B5EF4-FFF2-40B4-BE49-F238E27FC236}">
                    <a16:creationId xmlns:a16="http://schemas.microsoft.com/office/drawing/2014/main" id="{7E463086-CAF7-440B-97C5-1414BFFD2579}"/>
                  </a:ext>
                </a:extLst>
              </p:cNvPr>
              <p:cNvSpPr>
                <a:spLocks noChangeShapeType="1"/>
              </p:cNvSpPr>
              <p:nvPr/>
            </p:nvSpPr>
            <p:spPr bwMode="auto">
              <a:xfrm>
                <a:off x="1791"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4">
                <a:extLst>
                  <a:ext uri="{FF2B5EF4-FFF2-40B4-BE49-F238E27FC236}">
                    <a16:creationId xmlns:a16="http://schemas.microsoft.com/office/drawing/2014/main" id="{68598488-DB1A-4DB5-A7E2-52E4D35D908B}"/>
                  </a:ext>
                </a:extLst>
              </p:cNvPr>
              <p:cNvSpPr>
                <a:spLocks noChangeShapeType="1"/>
              </p:cNvSpPr>
              <p:nvPr/>
            </p:nvSpPr>
            <p:spPr bwMode="auto">
              <a:xfrm>
                <a:off x="2653"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5">
                <a:extLst>
                  <a:ext uri="{FF2B5EF4-FFF2-40B4-BE49-F238E27FC236}">
                    <a16:creationId xmlns:a16="http://schemas.microsoft.com/office/drawing/2014/main" id="{A7573A99-5B56-4899-8951-F47B96BCA870}"/>
                  </a:ext>
                </a:extLst>
              </p:cNvPr>
              <p:cNvSpPr>
                <a:spLocks noChangeShapeType="1"/>
              </p:cNvSpPr>
              <p:nvPr/>
            </p:nvSpPr>
            <p:spPr bwMode="auto">
              <a:xfrm>
                <a:off x="3334"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6">
                <a:extLst>
                  <a:ext uri="{FF2B5EF4-FFF2-40B4-BE49-F238E27FC236}">
                    <a16:creationId xmlns:a16="http://schemas.microsoft.com/office/drawing/2014/main" id="{B8B34AE6-311E-4693-BBFF-1D07599FAFA3}"/>
                  </a:ext>
                </a:extLst>
              </p:cNvPr>
              <p:cNvSpPr>
                <a:spLocks noChangeShapeType="1"/>
              </p:cNvSpPr>
              <p:nvPr/>
            </p:nvSpPr>
            <p:spPr bwMode="auto">
              <a:xfrm>
                <a:off x="4059"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7">
                <a:extLst>
                  <a:ext uri="{FF2B5EF4-FFF2-40B4-BE49-F238E27FC236}">
                    <a16:creationId xmlns:a16="http://schemas.microsoft.com/office/drawing/2014/main" id="{C01ECE92-169E-4196-9E51-4F3437A4FC27}"/>
                  </a:ext>
                </a:extLst>
              </p:cNvPr>
              <p:cNvSpPr>
                <a:spLocks noChangeShapeType="1"/>
              </p:cNvSpPr>
              <p:nvPr/>
            </p:nvSpPr>
            <p:spPr bwMode="auto">
              <a:xfrm>
                <a:off x="4422"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83817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A3A19-D486-4C3E-8449-34859B57E698}"/>
              </a:ext>
            </a:extLst>
          </p:cNvPr>
          <p:cNvSpPr>
            <a:spLocks noGrp="1"/>
          </p:cNvSpPr>
          <p:nvPr>
            <p:ph type="title"/>
          </p:nvPr>
        </p:nvSpPr>
        <p:spPr>
          <a:xfrm>
            <a:off x="272592" y="0"/>
            <a:ext cx="10515600" cy="737811"/>
          </a:xfrm>
        </p:spPr>
        <p:txBody>
          <a:bodyPr/>
          <a:lstStyle/>
          <a:p>
            <a:r>
              <a:rPr lang="zh-CN" altLang="en-US" dirty="0"/>
              <a:t>循环码</a:t>
            </a:r>
          </a:p>
        </p:txBody>
      </p:sp>
      <p:grpSp>
        <p:nvGrpSpPr>
          <p:cNvPr id="4" name="Group 2">
            <a:extLst>
              <a:ext uri="{FF2B5EF4-FFF2-40B4-BE49-F238E27FC236}">
                <a16:creationId xmlns:a16="http://schemas.microsoft.com/office/drawing/2014/main" id="{13F40415-0A1B-49FA-B9A8-72C54305AEF0}"/>
              </a:ext>
            </a:extLst>
          </p:cNvPr>
          <p:cNvGrpSpPr>
            <a:grpSpLocks/>
          </p:cNvGrpSpPr>
          <p:nvPr/>
        </p:nvGrpSpPr>
        <p:grpSpPr bwMode="auto">
          <a:xfrm>
            <a:off x="341378" y="580649"/>
            <a:ext cx="11295343" cy="1973262"/>
            <a:chOff x="249" y="210"/>
            <a:chExt cx="5184" cy="1243"/>
          </a:xfrm>
        </p:grpSpPr>
        <p:sp>
          <p:nvSpPr>
            <p:cNvPr id="5" name="Rectangle 3">
              <a:extLst>
                <a:ext uri="{FF2B5EF4-FFF2-40B4-BE49-F238E27FC236}">
                  <a16:creationId xmlns:a16="http://schemas.microsoft.com/office/drawing/2014/main" id="{77EE6041-D057-426E-9D11-3CCE4D7374F1}"/>
                </a:ext>
              </a:extLst>
            </p:cNvPr>
            <p:cNvSpPr>
              <a:spLocks noChangeArrowheads="1"/>
            </p:cNvSpPr>
            <p:nvPr/>
          </p:nvSpPr>
          <p:spPr bwMode="auto">
            <a:xfrm>
              <a:off x="249" y="210"/>
              <a:ext cx="5184" cy="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2865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pPr>
              <a:r>
                <a:rPr lang="zh-CN" altLang="en-US" b="1" dirty="0"/>
                <a:t>例如</a:t>
              </a:r>
              <a:r>
                <a:rPr lang="en-US" altLang="zh-CN" b="1" dirty="0"/>
                <a:t>(7,3)</a:t>
              </a:r>
              <a:r>
                <a:rPr lang="zh-CN" altLang="en-US" b="1" dirty="0"/>
                <a:t>循环码可由任一个码字</a:t>
              </a:r>
              <a:r>
                <a:rPr lang="en-US" altLang="zh-CN" b="1" dirty="0"/>
                <a:t>(</a:t>
              </a:r>
              <a:r>
                <a:rPr lang="zh-CN" altLang="en-US" b="1" dirty="0"/>
                <a:t>如“</a:t>
              </a:r>
              <a:r>
                <a:rPr lang="en-US" altLang="zh-CN" b="1" dirty="0"/>
                <a:t>0011101”)</a:t>
              </a:r>
              <a:r>
                <a:rPr lang="zh-CN" altLang="en-US" b="1" dirty="0"/>
                <a:t>经循环移位后，得到其他</a:t>
              </a:r>
              <a:r>
                <a:rPr lang="en-US" altLang="zh-CN" b="1" dirty="0"/>
                <a:t>6</a:t>
              </a:r>
              <a:r>
                <a:rPr lang="zh-CN" altLang="en-US" b="1" dirty="0"/>
                <a:t>个码字；也可由相应的码多项式                                乘以                          后，再模               得到其他六个非零码多项式。这个移位过程及相应的多项式运算如表所示。 </a:t>
              </a:r>
            </a:p>
          </p:txBody>
        </p:sp>
        <p:graphicFrame>
          <p:nvGraphicFramePr>
            <p:cNvPr id="6" name="Object 4">
              <a:extLst>
                <a:ext uri="{FF2B5EF4-FFF2-40B4-BE49-F238E27FC236}">
                  <a16:creationId xmlns:a16="http://schemas.microsoft.com/office/drawing/2014/main" id="{DB3E1637-C099-444B-AED0-8D24A67160D1}"/>
                </a:ext>
              </a:extLst>
            </p:cNvPr>
            <p:cNvGraphicFramePr>
              <a:graphicFrameLocks noChangeAspect="1"/>
            </p:cNvGraphicFramePr>
            <p:nvPr>
              <p:extLst>
                <p:ext uri="{D42A27DB-BD31-4B8C-83A1-F6EECF244321}">
                  <p14:modId xmlns:p14="http://schemas.microsoft.com/office/powerpoint/2010/main" val="6001590"/>
                </p:ext>
              </p:extLst>
            </p:nvPr>
          </p:nvGraphicFramePr>
          <p:xfrm>
            <a:off x="2026" y="473"/>
            <a:ext cx="1089" cy="234"/>
          </p:xfrm>
          <a:graphic>
            <a:graphicData uri="http://schemas.openxmlformats.org/presentationml/2006/ole">
              <mc:AlternateContent xmlns:mc="http://schemas.openxmlformats.org/markup-compatibility/2006">
                <mc:Choice xmlns:v="urn:schemas-microsoft-com:vml" Requires="v">
                  <p:oleObj name="Equation" r:id="rId2" imgW="926698" imgH="203112" progId="Equation.DSMT4">
                    <p:embed/>
                  </p:oleObj>
                </mc:Choice>
                <mc:Fallback>
                  <p:oleObj name="Equation" r:id="rId2" imgW="926698" imgH="203112" progId="Equation.DSMT4">
                    <p:embed/>
                    <p:pic>
                      <p:nvPicPr>
                        <p:cNvPr id="87095" name="Object 4">
                          <a:extLst>
                            <a:ext uri="{FF2B5EF4-FFF2-40B4-BE49-F238E27FC236}">
                              <a16:creationId xmlns:a16="http://schemas.microsoft.com/office/drawing/2014/main" id="{28269CD8-503B-437E-AA5D-86AFBB3BA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 y="473"/>
                          <a:ext cx="108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054F4285-0DF1-4B34-BC9D-4CF8844FB347}"/>
                </a:ext>
              </a:extLst>
            </p:cNvPr>
            <p:cNvGraphicFramePr>
              <a:graphicFrameLocks noChangeAspect="1"/>
            </p:cNvGraphicFramePr>
            <p:nvPr>
              <p:extLst>
                <p:ext uri="{D42A27DB-BD31-4B8C-83A1-F6EECF244321}">
                  <p14:modId xmlns:p14="http://schemas.microsoft.com/office/powerpoint/2010/main" val="2533953600"/>
                </p:ext>
              </p:extLst>
            </p:nvPr>
          </p:nvGraphicFramePr>
          <p:xfrm>
            <a:off x="3393" y="492"/>
            <a:ext cx="915" cy="255"/>
          </p:xfrm>
          <a:graphic>
            <a:graphicData uri="http://schemas.openxmlformats.org/presentationml/2006/ole">
              <mc:AlternateContent xmlns:mc="http://schemas.openxmlformats.org/markup-compatibility/2006">
                <mc:Choice xmlns:v="urn:schemas-microsoft-com:vml" Requires="v">
                  <p:oleObj name="Equation" r:id="rId4" imgW="952087" imgH="228501" progId="Equation.DSMT4">
                    <p:embed/>
                  </p:oleObj>
                </mc:Choice>
                <mc:Fallback>
                  <p:oleObj name="Equation" r:id="rId4" imgW="952087" imgH="228501" progId="Equation.DSMT4">
                    <p:embed/>
                    <p:pic>
                      <p:nvPicPr>
                        <p:cNvPr id="87096" name="Object 5">
                          <a:extLst>
                            <a:ext uri="{FF2B5EF4-FFF2-40B4-BE49-F238E27FC236}">
                              <a16:creationId xmlns:a16="http://schemas.microsoft.com/office/drawing/2014/main" id="{F1E2AD1F-A43F-4570-BB92-00674B3FB4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 y="492"/>
                          <a:ext cx="91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3BC22EDB-7EAD-4B08-848F-353A4D62BDBB}"/>
                </a:ext>
              </a:extLst>
            </p:cNvPr>
            <p:cNvGraphicFramePr>
              <a:graphicFrameLocks noChangeAspect="1"/>
            </p:cNvGraphicFramePr>
            <p:nvPr>
              <p:extLst>
                <p:ext uri="{D42A27DB-BD31-4B8C-83A1-F6EECF244321}">
                  <p14:modId xmlns:p14="http://schemas.microsoft.com/office/powerpoint/2010/main" val="4165182572"/>
                </p:ext>
              </p:extLst>
            </p:nvPr>
          </p:nvGraphicFramePr>
          <p:xfrm>
            <a:off x="4823" y="473"/>
            <a:ext cx="499" cy="257"/>
          </p:xfrm>
          <a:graphic>
            <a:graphicData uri="http://schemas.openxmlformats.org/presentationml/2006/ole">
              <mc:AlternateContent xmlns:mc="http://schemas.openxmlformats.org/markup-compatibility/2006">
                <mc:Choice xmlns:v="urn:schemas-microsoft-com:vml" Requires="v">
                  <p:oleObj name="Equation" r:id="rId6" imgW="368140" imgH="203112" progId="Equation.DSMT4">
                    <p:embed/>
                  </p:oleObj>
                </mc:Choice>
                <mc:Fallback>
                  <p:oleObj name="Equation" r:id="rId6" imgW="368140" imgH="203112" progId="Equation.DSMT4">
                    <p:embed/>
                    <p:pic>
                      <p:nvPicPr>
                        <p:cNvPr id="87097" name="Object 6">
                          <a:extLst>
                            <a:ext uri="{FF2B5EF4-FFF2-40B4-BE49-F238E27FC236}">
                              <a16:creationId xmlns:a16="http://schemas.microsoft.com/office/drawing/2014/main" id="{E3CE8A82-209E-4882-B713-DB197E53AF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3" y="473"/>
                          <a:ext cx="49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 name="Group 7">
            <a:extLst>
              <a:ext uri="{FF2B5EF4-FFF2-40B4-BE49-F238E27FC236}">
                <a16:creationId xmlns:a16="http://schemas.microsoft.com/office/drawing/2014/main" id="{7C9E7543-2DFA-47B1-9CC6-BD281F1F99E4}"/>
              </a:ext>
            </a:extLst>
          </p:cNvPr>
          <p:cNvGraphicFramePr>
            <a:graphicFrameLocks noGrp="1"/>
          </p:cNvGraphicFramePr>
          <p:nvPr>
            <p:extLst>
              <p:ext uri="{D42A27DB-BD31-4B8C-83A1-F6EECF244321}">
                <p14:modId xmlns:p14="http://schemas.microsoft.com/office/powerpoint/2010/main" val="107938041"/>
              </p:ext>
            </p:extLst>
          </p:nvPr>
        </p:nvGraphicFramePr>
        <p:xfrm>
          <a:off x="1331536" y="1810651"/>
          <a:ext cx="8567738" cy="4829175"/>
        </p:xfrm>
        <a:graphic>
          <a:graphicData uri="http://schemas.openxmlformats.org/drawingml/2006/table">
            <a:tbl>
              <a:tblPr/>
              <a:tblGrid>
                <a:gridCol w="720725">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6407150">
                  <a:extLst>
                    <a:ext uri="{9D8B030D-6E8A-4147-A177-3AD203B41FA5}">
                      <a16:colId xmlns:a16="http://schemas.microsoft.com/office/drawing/2014/main" val="20002"/>
                    </a:ext>
                  </a:extLst>
                </a:gridCol>
              </a:tblGrid>
              <a:tr h="6400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循环</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次数</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码字</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黑体" pitchFamily="2" charset="-122"/>
                        </a:rPr>
                        <a:t>码多项式</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0 0 0 0 0 0 0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0 0 1 1 1 0 1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2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0 1 1 1 0 1 0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1 1 1 0 1 0 0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1 1 0 1 0 0 1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1 0 1 0 0 1 1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0 1 0 0 1 1 1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1 0 0 1 1 1 0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10" name="Group 50">
            <a:extLst>
              <a:ext uri="{FF2B5EF4-FFF2-40B4-BE49-F238E27FC236}">
                <a16:creationId xmlns:a16="http://schemas.microsoft.com/office/drawing/2014/main" id="{D6747098-9749-4B4B-888A-314E83873109}"/>
              </a:ext>
            </a:extLst>
          </p:cNvPr>
          <p:cNvGrpSpPr>
            <a:grpSpLocks/>
          </p:cNvGrpSpPr>
          <p:nvPr/>
        </p:nvGrpSpPr>
        <p:grpSpPr bwMode="auto">
          <a:xfrm>
            <a:off x="3693736" y="3107638"/>
            <a:ext cx="6110288" cy="3600450"/>
            <a:chOff x="1655" y="2024"/>
            <a:chExt cx="3849" cy="2268"/>
          </a:xfrm>
        </p:grpSpPr>
        <p:graphicFrame>
          <p:nvGraphicFramePr>
            <p:cNvPr id="11" name="Object 51">
              <a:extLst>
                <a:ext uri="{FF2B5EF4-FFF2-40B4-BE49-F238E27FC236}">
                  <a16:creationId xmlns:a16="http://schemas.microsoft.com/office/drawing/2014/main" id="{8382AEA3-E417-4802-BFD3-0DAD3FD5EFB1}"/>
                </a:ext>
              </a:extLst>
            </p:cNvPr>
            <p:cNvGraphicFramePr>
              <a:graphicFrameLocks noChangeAspect="1"/>
            </p:cNvGraphicFramePr>
            <p:nvPr/>
          </p:nvGraphicFramePr>
          <p:xfrm>
            <a:off x="1701" y="2024"/>
            <a:ext cx="1164" cy="244"/>
          </p:xfrm>
          <a:graphic>
            <a:graphicData uri="http://schemas.openxmlformats.org/presentationml/2006/ole">
              <mc:AlternateContent xmlns:mc="http://schemas.openxmlformats.org/markup-compatibility/2006">
                <mc:Choice xmlns:v="urn:schemas-microsoft-com:vml" Requires="v">
                  <p:oleObj name="Equation" r:id="rId8" imgW="926698" imgH="203112" progId="Equation.DSMT4">
                    <p:embed/>
                  </p:oleObj>
                </mc:Choice>
                <mc:Fallback>
                  <p:oleObj name="Equation" r:id="rId8" imgW="926698" imgH="203112" progId="Equation.DSMT4">
                    <p:embed/>
                    <p:pic>
                      <p:nvPicPr>
                        <p:cNvPr id="87087" name="Object 51">
                          <a:extLst>
                            <a:ext uri="{FF2B5EF4-FFF2-40B4-BE49-F238E27FC236}">
                              <a16:creationId xmlns:a16="http://schemas.microsoft.com/office/drawing/2014/main" id="{591BAA55-3B64-49D8-AC1F-E7AC56DF92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 y="2024"/>
                          <a:ext cx="116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52">
              <a:extLst>
                <a:ext uri="{FF2B5EF4-FFF2-40B4-BE49-F238E27FC236}">
                  <a16:creationId xmlns:a16="http://schemas.microsoft.com/office/drawing/2014/main" id="{965D745D-96EA-4FCF-9213-695BC71099ED}"/>
                </a:ext>
              </a:extLst>
            </p:cNvPr>
            <p:cNvGraphicFramePr>
              <a:graphicFrameLocks noChangeAspect="1"/>
            </p:cNvGraphicFramePr>
            <p:nvPr/>
          </p:nvGraphicFramePr>
          <p:xfrm>
            <a:off x="1684" y="2372"/>
            <a:ext cx="3651" cy="279"/>
          </p:xfrm>
          <a:graphic>
            <a:graphicData uri="http://schemas.openxmlformats.org/presentationml/2006/ole">
              <mc:AlternateContent xmlns:mc="http://schemas.openxmlformats.org/markup-compatibility/2006">
                <mc:Choice xmlns:v="urn:schemas-microsoft-com:vml" Requires="v">
                  <p:oleObj name="Equation" r:id="rId10" imgW="2895600" imgH="228600" progId="Equation.DSMT4">
                    <p:embed/>
                  </p:oleObj>
                </mc:Choice>
                <mc:Fallback>
                  <p:oleObj name="Equation" r:id="rId10" imgW="2895600" imgH="228600" progId="Equation.DSMT4">
                    <p:embed/>
                    <p:pic>
                      <p:nvPicPr>
                        <p:cNvPr id="87088" name="Object 52">
                          <a:extLst>
                            <a:ext uri="{FF2B5EF4-FFF2-40B4-BE49-F238E27FC236}">
                              <a16:creationId xmlns:a16="http://schemas.microsoft.com/office/drawing/2014/main" id="{9BE7CEB5-33DA-4452-BEF0-2460F3BB1A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4" y="2372"/>
                          <a:ext cx="365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53">
              <a:extLst>
                <a:ext uri="{FF2B5EF4-FFF2-40B4-BE49-F238E27FC236}">
                  <a16:creationId xmlns:a16="http://schemas.microsoft.com/office/drawing/2014/main" id="{F6638653-56FC-4A3B-B70C-7313CA69D8E1}"/>
                </a:ext>
              </a:extLst>
            </p:cNvPr>
            <p:cNvGraphicFramePr>
              <a:graphicFrameLocks noChangeAspect="1"/>
            </p:cNvGraphicFramePr>
            <p:nvPr/>
          </p:nvGraphicFramePr>
          <p:xfrm>
            <a:off x="1702" y="2689"/>
            <a:ext cx="3802" cy="279"/>
          </p:xfrm>
          <a:graphic>
            <a:graphicData uri="http://schemas.openxmlformats.org/presentationml/2006/ole">
              <mc:AlternateContent xmlns:mc="http://schemas.openxmlformats.org/markup-compatibility/2006">
                <mc:Choice xmlns:v="urn:schemas-microsoft-com:vml" Requires="v">
                  <p:oleObj name="Equation" r:id="rId12" imgW="3022600" imgH="228600" progId="Equation.DSMT4">
                    <p:embed/>
                  </p:oleObj>
                </mc:Choice>
                <mc:Fallback>
                  <p:oleObj name="Equation" r:id="rId12" imgW="3022600" imgH="228600" progId="Equation.DSMT4">
                    <p:embed/>
                    <p:pic>
                      <p:nvPicPr>
                        <p:cNvPr id="87089" name="Object 53">
                          <a:extLst>
                            <a:ext uri="{FF2B5EF4-FFF2-40B4-BE49-F238E27FC236}">
                              <a16:creationId xmlns:a16="http://schemas.microsoft.com/office/drawing/2014/main" id="{35875767-2E64-46DE-A867-16E1424C81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2" y="2689"/>
                          <a:ext cx="380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4">
              <a:extLst>
                <a:ext uri="{FF2B5EF4-FFF2-40B4-BE49-F238E27FC236}">
                  <a16:creationId xmlns:a16="http://schemas.microsoft.com/office/drawing/2014/main" id="{FF406079-3E9B-454E-A837-11F07BB191DA}"/>
                </a:ext>
              </a:extLst>
            </p:cNvPr>
            <p:cNvGraphicFramePr>
              <a:graphicFrameLocks noChangeAspect="1"/>
            </p:cNvGraphicFramePr>
            <p:nvPr/>
          </p:nvGraphicFramePr>
          <p:xfrm>
            <a:off x="1691" y="2962"/>
            <a:ext cx="3674" cy="279"/>
          </p:xfrm>
          <a:graphic>
            <a:graphicData uri="http://schemas.openxmlformats.org/presentationml/2006/ole">
              <mc:AlternateContent xmlns:mc="http://schemas.openxmlformats.org/markup-compatibility/2006">
                <mc:Choice xmlns:v="urn:schemas-microsoft-com:vml" Requires="v">
                  <p:oleObj name="Equation" r:id="rId14" imgW="2921000" imgH="228600" progId="Equation.DSMT4">
                    <p:embed/>
                  </p:oleObj>
                </mc:Choice>
                <mc:Fallback>
                  <p:oleObj name="Equation" r:id="rId14" imgW="2921000" imgH="228600" progId="Equation.DSMT4">
                    <p:embed/>
                    <p:pic>
                      <p:nvPicPr>
                        <p:cNvPr id="87090" name="Object 54">
                          <a:extLst>
                            <a:ext uri="{FF2B5EF4-FFF2-40B4-BE49-F238E27FC236}">
                              <a16:creationId xmlns:a16="http://schemas.microsoft.com/office/drawing/2014/main" id="{205A80F6-B8AD-42C4-A9CD-0D6BE8C498D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1" y="2962"/>
                          <a:ext cx="367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55">
              <a:extLst>
                <a:ext uri="{FF2B5EF4-FFF2-40B4-BE49-F238E27FC236}">
                  <a16:creationId xmlns:a16="http://schemas.microsoft.com/office/drawing/2014/main" id="{3C72E07C-2349-4C69-955C-5E66924DA850}"/>
                </a:ext>
              </a:extLst>
            </p:cNvPr>
            <p:cNvGraphicFramePr>
              <a:graphicFrameLocks noChangeAspect="1"/>
            </p:cNvGraphicFramePr>
            <p:nvPr/>
          </p:nvGraphicFramePr>
          <p:xfrm>
            <a:off x="1682" y="3324"/>
            <a:ext cx="3616" cy="279"/>
          </p:xfrm>
          <a:graphic>
            <a:graphicData uri="http://schemas.openxmlformats.org/presentationml/2006/ole">
              <mc:AlternateContent xmlns:mc="http://schemas.openxmlformats.org/markup-compatibility/2006">
                <mc:Choice xmlns:v="urn:schemas-microsoft-com:vml" Requires="v">
                  <p:oleObj name="Equation" r:id="rId16" imgW="2870200" imgH="228600" progId="Equation.DSMT4">
                    <p:embed/>
                  </p:oleObj>
                </mc:Choice>
                <mc:Fallback>
                  <p:oleObj name="Equation" r:id="rId16" imgW="2870200" imgH="228600" progId="Equation.DSMT4">
                    <p:embed/>
                    <p:pic>
                      <p:nvPicPr>
                        <p:cNvPr id="87091" name="Object 55">
                          <a:extLst>
                            <a:ext uri="{FF2B5EF4-FFF2-40B4-BE49-F238E27FC236}">
                              <a16:creationId xmlns:a16="http://schemas.microsoft.com/office/drawing/2014/main" id="{69F3B0FF-04CF-43D7-B81B-8EE312CB1C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82" y="3324"/>
                          <a:ext cx="361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56">
              <a:extLst>
                <a:ext uri="{FF2B5EF4-FFF2-40B4-BE49-F238E27FC236}">
                  <a16:creationId xmlns:a16="http://schemas.microsoft.com/office/drawing/2014/main" id="{052A6AC5-355C-4BEC-8B3F-86F95915E31A}"/>
                </a:ext>
              </a:extLst>
            </p:cNvPr>
            <p:cNvGraphicFramePr>
              <a:graphicFrameLocks noChangeAspect="1"/>
            </p:cNvGraphicFramePr>
            <p:nvPr/>
          </p:nvGraphicFramePr>
          <p:xfrm>
            <a:off x="1688" y="3650"/>
            <a:ext cx="3616" cy="279"/>
          </p:xfrm>
          <a:graphic>
            <a:graphicData uri="http://schemas.openxmlformats.org/presentationml/2006/ole">
              <mc:AlternateContent xmlns:mc="http://schemas.openxmlformats.org/markup-compatibility/2006">
                <mc:Choice xmlns:v="urn:schemas-microsoft-com:vml" Requires="v">
                  <p:oleObj name="Equation" r:id="rId18" imgW="2870200" imgH="228600" progId="Equation.DSMT4">
                    <p:embed/>
                  </p:oleObj>
                </mc:Choice>
                <mc:Fallback>
                  <p:oleObj name="Equation" r:id="rId18" imgW="2870200" imgH="228600" progId="Equation.DSMT4">
                    <p:embed/>
                    <p:pic>
                      <p:nvPicPr>
                        <p:cNvPr id="87092" name="Object 56">
                          <a:extLst>
                            <a:ext uri="{FF2B5EF4-FFF2-40B4-BE49-F238E27FC236}">
                              <a16:creationId xmlns:a16="http://schemas.microsoft.com/office/drawing/2014/main" id="{F40D0132-A2CA-4FFF-ADE0-E58AB35A78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8" y="3650"/>
                          <a:ext cx="361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57">
              <a:extLst>
                <a:ext uri="{FF2B5EF4-FFF2-40B4-BE49-F238E27FC236}">
                  <a16:creationId xmlns:a16="http://schemas.microsoft.com/office/drawing/2014/main" id="{2C4A1779-FD8C-48A7-8D4E-781E54C9539A}"/>
                </a:ext>
              </a:extLst>
            </p:cNvPr>
            <p:cNvGraphicFramePr>
              <a:graphicFrameLocks noChangeAspect="1"/>
            </p:cNvGraphicFramePr>
            <p:nvPr/>
          </p:nvGraphicFramePr>
          <p:xfrm>
            <a:off x="1655" y="4013"/>
            <a:ext cx="3733" cy="279"/>
          </p:xfrm>
          <a:graphic>
            <a:graphicData uri="http://schemas.openxmlformats.org/presentationml/2006/ole">
              <mc:AlternateContent xmlns:mc="http://schemas.openxmlformats.org/markup-compatibility/2006">
                <mc:Choice xmlns:v="urn:schemas-microsoft-com:vml" Requires="v">
                  <p:oleObj name="Equation" r:id="rId20" imgW="2959100" imgH="228600" progId="Equation.DSMT4">
                    <p:embed/>
                  </p:oleObj>
                </mc:Choice>
                <mc:Fallback>
                  <p:oleObj name="Equation" r:id="rId20" imgW="2959100" imgH="228600" progId="Equation.DSMT4">
                    <p:embed/>
                    <p:pic>
                      <p:nvPicPr>
                        <p:cNvPr id="87093" name="Object 57">
                          <a:extLst>
                            <a:ext uri="{FF2B5EF4-FFF2-40B4-BE49-F238E27FC236}">
                              <a16:creationId xmlns:a16="http://schemas.microsoft.com/office/drawing/2014/main" id="{D522F43D-29C2-494B-BC73-4F020FE3F01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5" y="4013"/>
                          <a:ext cx="37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966383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6F28A7-01F1-4E8B-B609-37073BE86098}"/>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5" name="Rectangle 3">
            <a:extLst>
              <a:ext uri="{FF2B5EF4-FFF2-40B4-BE49-F238E27FC236}">
                <a16:creationId xmlns:a16="http://schemas.microsoft.com/office/drawing/2014/main" id="{721E6109-FC2B-4057-B19C-8CBA812FCB1A}"/>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6" name="Group 4">
            <a:extLst>
              <a:ext uri="{FF2B5EF4-FFF2-40B4-BE49-F238E27FC236}">
                <a16:creationId xmlns:a16="http://schemas.microsoft.com/office/drawing/2014/main" id="{9F3BEDD6-8C14-4135-A8F4-E2917AF05BD6}"/>
              </a:ext>
            </a:extLst>
          </p:cNvPr>
          <p:cNvGrpSpPr>
            <a:grpSpLocks/>
          </p:cNvGrpSpPr>
          <p:nvPr/>
        </p:nvGrpSpPr>
        <p:grpSpPr bwMode="auto">
          <a:xfrm>
            <a:off x="324766" y="213888"/>
            <a:ext cx="8820150" cy="935037"/>
            <a:chOff x="68" y="210"/>
            <a:chExt cx="5556" cy="589"/>
          </a:xfrm>
        </p:grpSpPr>
        <p:sp>
          <p:nvSpPr>
            <p:cNvPr id="7" name="Rectangle 5">
              <a:extLst>
                <a:ext uri="{FF2B5EF4-FFF2-40B4-BE49-F238E27FC236}">
                  <a16:creationId xmlns:a16="http://schemas.microsoft.com/office/drawing/2014/main" id="{4E3EC727-508F-42E6-BF31-AFEEF34E27B3}"/>
                </a:ext>
              </a:extLst>
            </p:cNvPr>
            <p:cNvSpPr>
              <a:spLocks noChangeArrowheads="1"/>
            </p:cNvSpPr>
            <p:nvPr/>
          </p:nvSpPr>
          <p:spPr bwMode="auto">
            <a:xfrm>
              <a:off x="68" y="210"/>
              <a:ext cx="5556"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en-US" altLang="zh-CN" b="1">
                  <a:solidFill>
                    <a:schemeClr val="hlink"/>
                  </a:solidFill>
                </a:rPr>
                <a:t>[</a:t>
              </a:r>
              <a:r>
                <a:rPr lang="zh-CN" altLang="en-US" b="1">
                  <a:solidFill>
                    <a:schemeClr val="hlink"/>
                  </a:solidFill>
                </a:rPr>
                <a:t>例</a:t>
              </a:r>
              <a:r>
                <a:rPr lang="en-US" altLang="zh-CN" b="1">
                  <a:solidFill>
                    <a:schemeClr val="hlink"/>
                  </a:solidFill>
                </a:rPr>
                <a:t>4.3.2]</a:t>
              </a:r>
              <a:r>
                <a:rPr lang="en-US" altLang="zh-CN" b="1"/>
                <a:t>  </a:t>
              </a:r>
              <a:r>
                <a:rPr lang="zh-CN" altLang="en-US" b="1"/>
                <a:t>求二进制</a:t>
              </a:r>
              <a:r>
                <a:rPr lang="en-US" altLang="zh-CN" b="1"/>
                <a:t>(7,3)</a:t>
              </a:r>
              <a:r>
                <a:rPr lang="zh-CN" altLang="en-US" b="1"/>
                <a:t>循环码的生成多项式及生成矩阵。 </a:t>
              </a:r>
            </a:p>
            <a:p>
              <a:pPr eaLnBrk="1" hangingPunct="1">
                <a:lnSpc>
                  <a:spcPct val="90000"/>
                </a:lnSpc>
                <a:spcBef>
                  <a:spcPct val="50000"/>
                </a:spcBef>
              </a:pPr>
              <a:r>
                <a:rPr lang="zh-CN" altLang="en-US" b="1">
                  <a:solidFill>
                    <a:schemeClr val="hlink"/>
                  </a:solidFill>
                </a:rPr>
                <a:t>解</a:t>
              </a:r>
              <a:r>
                <a:rPr lang="zh-CN" altLang="en-US" b="1"/>
                <a:t>：分解多项式         ，取其四次首一多项式作为生成多项式：</a:t>
              </a:r>
            </a:p>
          </p:txBody>
        </p:sp>
        <p:graphicFrame>
          <p:nvGraphicFramePr>
            <p:cNvPr id="8" name="Object 6">
              <a:extLst>
                <a:ext uri="{FF2B5EF4-FFF2-40B4-BE49-F238E27FC236}">
                  <a16:creationId xmlns:a16="http://schemas.microsoft.com/office/drawing/2014/main" id="{00FCE735-8115-46F9-A675-DE827D1B8BF7}"/>
                </a:ext>
              </a:extLst>
            </p:cNvPr>
            <p:cNvGraphicFramePr>
              <a:graphicFrameLocks noChangeAspect="1"/>
            </p:cNvGraphicFramePr>
            <p:nvPr/>
          </p:nvGraphicFramePr>
          <p:xfrm>
            <a:off x="1474" y="503"/>
            <a:ext cx="454" cy="234"/>
          </p:xfrm>
          <a:graphic>
            <a:graphicData uri="http://schemas.openxmlformats.org/presentationml/2006/ole">
              <mc:AlternateContent xmlns:mc="http://schemas.openxmlformats.org/markup-compatibility/2006">
                <mc:Choice xmlns:v="urn:schemas-microsoft-com:vml" Requires="v">
                  <p:oleObj name="Equation" r:id="rId2" imgW="368140" imgH="203112" progId="Equation.DSMT4">
                    <p:embed/>
                  </p:oleObj>
                </mc:Choice>
                <mc:Fallback>
                  <p:oleObj name="Equation" r:id="rId2" imgW="368140" imgH="203112" progId="Equation.DSMT4">
                    <p:embed/>
                    <p:pic>
                      <p:nvPicPr>
                        <p:cNvPr id="91162" name="Object 6">
                          <a:extLst>
                            <a:ext uri="{FF2B5EF4-FFF2-40B4-BE49-F238E27FC236}">
                              <a16:creationId xmlns:a16="http://schemas.microsoft.com/office/drawing/2014/main" id="{3CF842DD-0399-4D35-B409-1A640C02C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 y="503"/>
                          <a:ext cx="45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Rectangle 7">
            <a:extLst>
              <a:ext uri="{FF2B5EF4-FFF2-40B4-BE49-F238E27FC236}">
                <a16:creationId xmlns:a16="http://schemas.microsoft.com/office/drawing/2014/main" id="{B732C9E3-CA36-457D-92B5-FA861FBC8C72}"/>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0" name="Object 8">
            <a:extLst>
              <a:ext uri="{FF2B5EF4-FFF2-40B4-BE49-F238E27FC236}">
                <a16:creationId xmlns:a16="http://schemas.microsoft.com/office/drawing/2014/main" id="{A954FA5F-3213-4842-A67E-C9648834B894}"/>
              </a:ext>
            </a:extLst>
          </p:cNvPr>
          <p:cNvGraphicFramePr>
            <a:graphicFrameLocks noChangeAspect="1"/>
          </p:cNvGraphicFramePr>
          <p:nvPr>
            <p:extLst>
              <p:ext uri="{D42A27DB-BD31-4B8C-83A1-F6EECF244321}">
                <p14:modId xmlns:p14="http://schemas.microsoft.com/office/powerpoint/2010/main" val="3918348364"/>
              </p:ext>
            </p:extLst>
          </p:nvPr>
        </p:nvGraphicFramePr>
        <p:xfrm>
          <a:off x="2267866" y="1220363"/>
          <a:ext cx="4321175" cy="422275"/>
        </p:xfrm>
        <a:graphic>
          <a:graphicData uri="http://schemas.openxmlformats.org/presentationml/2006/ole">
            <mc:AlternateContent xmlns:mc="http://schemas.openxmlformats.org/markup-compatibility/2006">
              <mc:Choice xmlns:v="urn:schemas-microsoft-com:vml" Requires="v">
                <p:oleObj name="Equation" r:id="rId4" imgW="2247900" imgH="228600" progId="Equation.DSMT4">
                  <p:embed/>
                </p:oleObj>
              </mc:Choice>
              <mc:Fallback>
                <p:oleObj name="Equation" r:id="rId4" imgW="2247900" imgH="228600" progId="Equation.DSMT4">
                  <p:embed/>
                  <p:pic>
                    <p:nvPicPr>
                      <p:cNvPr id="1413128" name="Object 8">
                        <a:extLst>
                          <a:ext uri="{FF2B5EF4-FFF2-40B4-BE49-F238E27FC236}">
                            <a16:creationId xmlns:a16="http://schemas.microsoft.com/office/drawing/2014/main" id="{DC2B3E50-D5A1-4CC4-8488-263AD3752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866" y="1220363"/>
                        <a:ext cx="43211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9">
            <a:extLst>
              <a:ext uri="{FF2B5EF4-FFF2-40B4-BE49-F238E27FC236}">
                <a16:creationId xmlns:a16="http://schemas.microsoft.com/office/drawing/2014/main" id="{A22ED81E-BB8F-414D-8821-A7BF7ED9CF69}"/>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2" name="Object 10">
            <a:extLst>
              <a:ext uri="{FF2B5EF4-FFF2-40B4-BE49-F238E27FC236}">
                <a16:creationId xmlns:a16="http://schemas.microsoft.com/office/drawing/2014/main" id="{93BE96DE-3931-4D2B-BAA0-755CD91F01D1}"/>
              </a:ext>
            </a:extLst>
          </p:cNvPr>
          <p:cNvGraphicFramePr>
            <a:graphicFrameLocks noChangeAspect="1"/>
          </p:cNvGraphicFramePr>
          <p:nvPr>
            <p:extLst>
              <p:ext uri="{D42A27DB-BD31-4B8C-83A1-F6EECF244321}">
                <p14:modId xmlns:p14="http://schemas.microsoft.com/office/powerpoint/2010/main" val="1897149435"/>
              </p:ext>
            </p:extLst>
          </p:nvPr>
        </p:nvGraphicFramePr>
        <p:xfrm>
          <a:off x="2051966" y="2228425"/>
          <a:ext cx="5040313" cy="446088"/>
        </p:xfrm>
        <a:graphic>
          <a:graphicData uri="http://schemas.openxmlformats.org/presentationml/2006/ole">
            <mc:AlternateContent xmlns:mc="http://schemas.openxmlformats.org/markup-compatibility/2006">
              <mc:Choice xmlns:v="urn:schemas-microsoft-com:vml" Requires="v">
                <p:oleObj name="Equation" r:id="rId6" imgW="2463800" imgH="228600" progId="Equation.DSMT4">
                  <p:embed/>
                </p:oleObj>
              </mc:Choice>
              <mc:Fallback>
                <p:oleObj name="Equation" r:id="rId6" imgW="2463800" imgH="228600" progId="Equation.DSMT4">
                  <p:embed/>
                  <p:pic>
                    <p:nvPicPr>
                      <p:cNvPr id="1413130" name="Object 10">
                        <a:extLst>
                          <a:ext uri="{FF2B5EF4-FFF2-40B4-BE49-F238E27FC236}">
                            <a16:creationId xmlns:a16="http://schemas.microsoft.com/office/drawing/2014/main" id="{78654582-FA16-486D-A17E-007858D208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966" y="2228425"/>
                        <a:ext cx="50403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1">
            <a:extLst>
              <a:ext uri="{FF2B5EF4-FFF2-40B4-BE49-F238E27FC236}">
                <a16:creationId xmlns:a16="http://schemas.microsoft.com/office/drawing/2014/main" id="{8DA1052C-6B3B-462E-8300-BE8CCEE3B430}"/>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4" name="Rectangle 12">
            <a:extLst>
              <a:ext uri="{FF2B5EF4-FFF2-40B4-BE49-F238E27FC236}">
                <a16:creationId xmlns:a16="http://schemas.microsoft.com/office/drawing/2014/main" id="{64AC4726-2394-4AC0-9920-4F4D402FC058}"/>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5" name="Rectangle 13">
            <a:extLst>
              <a:ext uri="{FF2B5EF4-FFF2-40B4-BE49-F238E27FC236}">
                <a16:creationId xmlns:a16="http://schemas.microsoft.com/office/drawing/2014/main" id="{ABA6577B-E282-40FA-ACCF-AFBF4FD0DFC7}"/>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6" name="Rectangle 14">
            <a:extLst>
              <a:ext uri="{FF2B5EF4-FFF2-40B4-BE49-F238E27FC236}">
                <a16:creationId xmlns:a16="http://schemas.microsoft.com/office/drawing/2014/main" id="{0534E4B9-2332-4DA6-B50E-493A19CFF876}"/>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7" name="Rectangle 15">
            <a:extLst>
              <a:ext uri="{FF2B5EF4-FFF2-40B4-BE49-F238E27FC236}">
                <a16:creationId xmlns:a16="http://schemas.microsoft.com/office/drawing/2014/main" id="{570253D7-DD22-4926-A5B1-EC6F140CF0B5}"/>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8" name="Rectangle 16">
            <a:extLst>
              <a:ext uri="{FF2B5EF4-FFF2-40B4-BE49-F238E27FC236}">
                <a16:creationId xmlns:a16="http://schemas.microsoft.com/office/drawing/2014/main" id="{B252EE42-0A51-4D17-BEF7-25B2D3538C09}"/>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9" name="Rectangle 17">
            <a:extLst>
              <a:ext uri="{FF2B5EF4-FFF2-40B4-BE49-F238E27FC236}">
                <a16:creationId xmlns:a16="http://schemas.microsoft.com/office/drawing/2014/main" id="{BB61C0C0-94C0-4AD9-ABB9-6F85AC9F70FA}"/>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0" name="Rectangle 18">
            <a:extLst>
              <a:ext uri="{FF2B5EF4-FFF2-40B4-BE49-F238E27FC236}">
                <a16:creationId xmlns:a16="http://schemas.microsoft.com/office/drawing/2014/main" id="{03DC6D4C-FA7B-4B61-9E8A-FDE0FE0758D4}"/>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1" name="Rectangle 19">
            <a:extLst>
              <a:ext uri="{FF2B5EF4-FFF2-40B4-BE49-F238E27FC236}">
                <a16:creationId xmlns:a16="http://schemas.microsoft.com/office/drawing/2014/main" id="{86A80390-F098-4082-91E6-AF37937F59B0}"/>
              </a:ext>
            </a:extLst>
          </p:cNvPr>
          <p:cNvSpPr>
            <a:spLocks noChangeArrowheads="1"/>
          </p:cNvSpPr>
          <p:nvPr/>
        </p:nvSpPr>
        <p:spPr bwMode="auto">
          <a:xfrm>
            <a:off x="612104" y="1725188"/>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b="1"/>
              <a:t>    </a:t>
            </a:r>
            <a:r>
              <a:rPr lang="zh-CN" altLang="en-US" b="1"/>
              <a:t>可将一次和任一个三次多项式的乘积作为生成多项式：</a:t>
            </a:r>
          </a:p>
        </p:txBody>
      </p:sp>
      <p:grpSp>
        <p:nvGrpSpPr>
          <p:cNvPr id="22" name="Group 20">
            <a:extLst>
              <a:ext uri="{FF2B5EF4-FFF2-40B4-BE49-F238E27FC236}">
                <a16:creationId xmlns:a16="http://schemas.microsoft.com/office/drawing/2014/main" id="{D4CB3CE6-4AC6-4CD1-8CAE-A5AF6F056352}"/>
              </a:ext>
            </a:extLst>
          </p:cNvPr>
          <p:cNvGrpSpPr>
            <a:grpSpLocks/>
          </p:cNvGrpSpPr>
          <p:nvPr/>
        </p:nvGrpSpPr>
        <p:grpSpPr bwMode="auto">
          <a:xfrm>
            <a:off x="972466" y="2660225"/>
            <a:ext cx="6408738" cy="522288"/>
            <a:chOff x="521" y="1752"/>
            <a:chExt cx="4037" cy="329"/>
          </a:xfrm>
        </p:grpSpPr>
        <p:graphicFrame>
          <p:nvGraphicFramePr>
            <p:cNvPr id="23" name="Object 21">
              <a:extLst>
                <a:ext uri="{FF2B5EF4-FFF2-40B4-BE49-F238E27FC236}">
                  <a16:creationId xmlns:a16="http://schemas.microsoft.com/office/drawing/2014/main" id="{F75012D5-1066-4C7D-8D45-E78FB925ED65}"/>
                </a:ext>
              </a:extLst>
            </p:cNvPr>
            <p:cNvGraphicFramePr>
              <a:graphicFrameLocks noChangeAspect="1"/>
            </p:cNvGraphicFramePr>
            <p:nvPr/>
          </p:nvGraphicFramePr>
          <p:xfrm>
            <a:off x="1202" y="1797"/>
            <a:ext cx="3356" cy="284"/>
          </p:xfrm>
          <a:graphic>
            <a:graphicData uri="http://schemas.openxmlformats.org/presentationml/2006/ole">
              <mc:AlternateContent xmlns:mc="http://schemas.openxmlformats.org/markup-compatibility/2006">
                <mc:Choice xmlns:v="urn:schemas-microsoft-com:vml" Requires="v">
                  <p:oleObj name="Equation" r:id="rId8" imgW="2590800" imgH="228600" progId="Equation.DSMT4">
                    <p:embed/>
                  </p:oleObj>
                </mc:Choice>
                <mc:Fallback>
                  <p:oleObj name="Equation" r:id="rId8" imgW="2590800" imgH="228600" progId="Equation.DSMT4">
                    <p:embed/>
                    <p:pic>
                      <p:nvPicPr>
                        <p:cNvPr id="91159" name="Object 21">
                          <a:extLst>
                            <a:ext uri="{FF2B5EF4-FFF2-40B4-BE49-F238E27FC236}">
                              <a16:creationId xmlns:a16="http://schemas.microsoft.com/office/drawing/2014/main" id="{97D50D43-8FCC-4580-A3A1-B3CD00568A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2" y="1797"/>
                          <a:ext cx="33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22">
              <a:extLst>
                <a:ext uri="{FF2B5EF4-FFF2-40B4-BE49-F238E27FC236}">
                  <a16:creationId xmlns:a16="http://schemas.microsoft.com/office/drawing/2014/main" id="{EF3AEBFE-290D-43E6-9C63-ED833F906F2B}"/>
                </a:ext>
              </a:extLst>
            </p:cNvPr>
            <p:cNvSpPr txBox="1">
              <a:spLocks noChangeArrowheads="1"/>
            </p:cNvSpPr>
            <p:nvPr/>
          </p:nvSpPr>
          <p:spPr bwMode="auto">
            <a:xfrm>
              <a:off x="521" y="1752"/>
              <a:ext cx="4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或</a:t>
              </a:r>
            </a:p>
          </p:txBody>
        </p:sp>
      </p:grpSp>
      <p:graphicFrame>
        <p:nvGraphicFramePr>
          <p:cNvPr id="25" name="Object 23">
            <a:extLst>
              <a:ext uri="{FF2B5EF4-FFF2-40B4-BE49-F238E27FC236}">
                <a16:creationId xmlns:a16="http://schemas.microsoft.com/office/drawing/2014/main" id="{C2E08C2B-56A5-4A60-A1ED-325E06E4198A}"/>
              </a:ext>
            </a:extLst>
          </p:cNvPr>
          <p:cNvGraphicFramePr>
            <a:graphicFrameLocks noChangeAspect="1"/>
          </p:cNvGraphicFramePr>
          <p:nvPr>
            <p:extLst>
              <p:ext uri="{D42A27DB-BD31-4B8C-83A1-F6EECF244321}">
                <p14:modId xmlns:p14="http://schemas.microsoft.com/office/powerpoint/2010/main" val="3579991016"/>
              </p:ext>
            </p:extLst>
          </p:nvPr>
        </p:nvGraphicFramePr>
        <p:xfrm>
          <a:off x="612104" y="4014363"/>
          <a:ext cx="4968875" cy="1455737"/>
        </p:xfrm>
        <a:graphic>
          <a:graphicData uri="http://schemas.openxmlformats.org/presentationml/2006/ole">
            <mc:AlternateContent xmlns:mc="http://schemas.openxmlformats.org/markup-compatibility/2006">
              <mc:Choice xmlns:v="urn:schemas-microsoft-com:vml" Requires="v">
                <p:oleObj name="Equation" r:id="rId10" imgW="2514600" imgH="736600" progId="Equation.DSMT4">
                  <p:embed/>
                </p:oleObj>
              </mc:Choice>
              <mc:Fallback>
                <p:oleObj name="Equation" r:id="rId10" imgW="2514600" imgH="736600" progId="Equation.DSMT4">
                  <p:embed/>
                  <p:pic>
                    <p:nvPicPr>
                      <p:cNvPr id="1413143" name="Object 23">
                        <a:extLst>
                          <a:ext uri="{FF2B5EF4-FFF2-40B4-BE49-F238E27FC236}">
                            <a16:creationId xmlns:a16="http://schemas.microsoft.com/office/drawing/2014/main" id="{D0917CCF-2907-4E98-B8E0-12F5FFCF18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104" y="4014363"/>
                        <a:ext cx="4968875"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4">
            <a:extLst>
              <a:ext uri="{FF2B5EF4-FFF2-40B4-BE49-F238E27FC236}">
                <a16:creationId xmlns:a16="http://schemas.microsoft.com/office/drawing/2014/main" id="{8A9F2B7C-A723-483B-9904-F38F79416298}"/>
              </a:ext>
            </a:extLst>
          </p:cNvPr>
          <p:cNvGraphicFramePr>
            <a:graphicFrameLocks noChangeAspect="1"/>
          </p:cNvGraphicFramePr>
          <p:nvPr>
            <p:extLst>
              <p:ext uri="{D42A27DB-BD31-4B8C-83A1-F6EECF244321}">
                <p14:modId xmlns:p14="http://schemas.microsoft.com/office/powerpoint/2010/main" val="1033814196"/>
              </p:ext>
            </p:extLst>
          </p:nvPr>
        </p:nvGraphicFramePr>
        <p:xfrm>
          <a:off x="7092279" y="5295474"/>
          <a:ext cx="3095625" cy="1211263"/>
        </p:xfrm>
        <a:graphic>
          <a:graphicData uri="http://schemas.openxmlformats.org/presentationml/2006/ole">
            <mc:AlternateContent xmlns:mc="http://schemas.openxmlformats.org/markup-compatibility/2006">
              <mc:Choice xmlns:v="urn:schemas-microsoft-com:vml" Requires="v">
                <p:oleObj name="Equation" r:id="rId12" imgW="1803400" imgH="698500" progId="Equation.DSMT4">
                  <p:embed/>
                </p:oleObj>
              </mc:Choice>
              <mc:Fallback>
                <p:oleObj name="Equation" r:id="rId12" imgW="1803400" imgH="698500" progId="Equation.DSMT4">
                  <p:embed/>
                  <p:pic>
                    <p:nvPicPr>
                      <p:cNvPr id="1413144" name="Object 24">
                        <a:extLst>
                          <a:ext uri="{FF2B5EF4-FFF2-40B4-BE49-F238E27FC236}">
                            <a16:creationId xmlns:a16="http://schemas.microsoft.com/office/drawing/2014/main" id="{677B677A-BC2F-483E-B944-6145FEE47A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2279" y="5295474"/>
                        <a:ext cx="309562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25">
            <a:extLst>
              <a:ext uri="{FF2B5EF4-FFF2-40B4-BE49-F238E27FC236}">
                <a16:creationId xmlns:a16="http://schemas.microsoft.com/office/drawing/2014/main" id="{057C7949-0353-4BF5-902C-EDB21663B9C9}"/>
              </a:ext>
            </a:extLst>
          </p:cNvPr>
          <p:cNvSpPr>
            <a:spLocks noChangeArrowheads="1"/>
          </p:cNvSpPr>
          <p:nvPr/>
        </p:nvSpPr>
        <p:spPr bwMode="auto">
          <a:xfrm>
            <a:off x="829591" y="3165050"/>
            <a:ext cx="74882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为写出生成矩阵，我们写出生成矩阵各行的系数</a:t>
            </a:r>
          </a:p>
          <a:p>
            <a:pPr eaLnBrk="1" hangingPunct="1">
              <a:spcBef>
                <a:spcPct val="20000"/>
              </a:spcBef>
            </a:pPr>
            <a:r>
              <a:rPr lang="en-US" altLang="zh-CN" sz="2000" b="1"/>
              <a:t>(</a:t>
            </a:r>
            <a:r>
              <a:rPr lang="zh-CN" altLang="en-US" sz="2000" b="1"/>
              <a:t>选择第一个生成多项式</a:t>
            </a:r>
            <a:r>
              <a:rPr lang="en-US" altLang="zh-CN" sz="2000" b="1"/>
              <a:t>)</a:t>
            </a:r>
            <a:r>
              <a:rPr lang="zh-CN" altLang="en-US" b="1"/>
              <a:t>：</a:t>
            </a:r>
          </a:p>
        </p:txBody>
      </p:sp>
      <p:sp>
        <p:nvSpPr>
          <p:cNvPr id="28" name="Rectangle 26">
            <a:extLst>
              <a:ext uri="{FF2B5EF4-FFF2-40B4-BE49-F238E27FC236}">
                <a16:creationId xmlns:a16="http://schemas.microsoft.com/office/drawing/2014/main" id="{6B0EF220-15C7-485B-A279-4316D82D6C5A}"/>
              </a:ext>
            </a:extLst>
          </p:cNvPr>
          <p:cNvSpPr>
            <a:spLocks noChangeArrowheads="1"/>
          </p:cNvSpPr>
          <p:nvPr/>
        </p:nvSpPr>
        <p:spPr bwMode="auto">
          <a:xfrm>
            <a:off x="685129" y="5612975"/>
            <a:ext cx="6372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所以，对应的循环码的</a:t>
            </a:r>
            <a:r>
              <a:rPr lang="zh-CN" altLang="en-US" b="1">
                <a:solidFill>
                  <a:schemeClr val="accent2"/>
                </a:solidFill>
              </a:rPr>
              <a:t>三行七列生成矩阵</a:t>
            </a:r>
            <a:r>
              <a:rPr lang="zh-CN" altLang="en-US" b="1"/>
              <a:t>为：</a:t>
            </a:r>
          </a:p>
        </p:txBody>
      </p:sp>
    </p:spTree>
    <p:extLst>
      <p:ext uri="{BB962C8B-B14F-4D97-AF65-F5344CB8AC3E}">
        <p14:creationId xmlns:p14="http://schemas.microsoft.com/office/powerpoint/2010/main" val="27326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lide(fromBottom)">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Bottom)">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lide(fromBottom)">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1000" fill="hold"/>
                                        <p:tgtEl>
                                          <p:spTgt spid="28"/>
                                        </p:tgtEl>
                                        <p:attrNameLst>
                                          <p:attrName>ppt_w</p:attrName>
                                        </p:attrNameLst>
                                      </p:cBhvr>
                                      <p:tavLst>
                                        <p:tav tm="0">
                                          <p:val>
                                            <p:strVal val="#ppt_w*0.70"/>
                                          </p:val>
                                        </p:tav>
                                        <p:tav tm="100000">
                                          <p:val>
                                            <p:strVal val="#ppt_w"/>
                                          </p:val>
                                        </p:tav>
                                      </p:tavLst>
                                    </p:anim>
                                    <p:anim calcmode="lin" valueType="num">
                                      <p:cBhvr>
                                        <p:cTn id="38" dur="1000" fill="hold"/>
                                        <p:tgtEl>
                                          <p:spTgt spid="28"/>
                                        </p:tgtEl>
                                        <p:attrNameLst>
                                          <p:attrName>ppt_h</p:attrName>
                                        </p:attrNameLst>
                                      </p:cBhvr>
                                      <p:tavLst>
                                        <p:tav tm="0">
                                          <p:val>
                                            <p:strVal val="#ppt_h"/>
                                          </p:val>
                                        </p:tav>
                                        <p:tav tm="100000">
                                          <p:val>
                                            <p:strVal val="#ppt_h"/>
                                          </p:val>
                                        </p:tav>
                                      </p:tavLst>
                                    </p:anim>
                                    <p:animEffect transition="in" filter="fade">
                                      <p:cBhvr>
                                        <p:cTn id="39" dur="10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ircle(in)">
                                      <p:cBhvr>
                                        <p:cTn id="4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2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99CFE1-ADB1-44BD-BC49-A8468DBC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25538"/>
            <a:ext cx="575945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2E18FA8E-476A-442D-92C3-D3EC8764FE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6" name="Rectangle 4">
            <a:extLst>
              <a:ext uri="{FF2B5EF4-FFF2-40B4-BE49-F238E27FC236}">
                <a16:creationId xmlns:a16="http://schemas.microsoft.com/office/drawing/2014/main" id="{6E9EC11B-E4F4-4022-9C8C-1E7AE79CF6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7" name="Rectangle 5">
            <a:extLst>
              <a:ext uri="{FF2B5EF4-FFF2-40B4-BE49-F238E27FC236}">
                <a16:creationId xmlns:a16="http://schemas.microsoft.com/office/drawing/2014/main" id="{AB69448B-3266-4203-9D89-34C4E8110C3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8" name="Group 6">
            <a:extLst>
              <a:ext uri="{FF2B5EF4-FFF2-40B4-BE49-F238E27FC236}">
                <a16:creationId xmlns:a16="http://schemas.microsoft.com/office/drawing/2014/main" id="{1909D50E-33EF-4109-8626-E41E49876FBD}"/>
              </a:ext>
            </a:extLst>
          </p:cNvPr>
          <p:cNvGrpSpPr>
            <a:grpSpLocks/>
          </p:cNvGrpSpPr>
          <p:nvPr/>
        </p:nvGrpSpPr>
        <p:grpSpPr bwMode="auto">
          <a:xfrm>
            <a:off x="395288" y="2565400"/>
            <a:ext cx="8229600" cy="1008063"/>
            <a:chOff x="249" y="1616"/>
            <a:chExt cx="5184" cy="544"/>
          </a:xfrm>
        </p:grpSpPr>
        <p:sp>
          <p:nvSpPr>
            <p:cNvPr id="9" name="Rectangle 7">
              <a:extLst>
                <a:ext uri="{FF2B5EF4-FFF2-40B4-BE49-F238E27FC236}">
                  <a16:creationId xmlns:a16="http://schemas.microsoft.com/office/drawing/2014/main" id="{37E31811-1DDA-47B0-96BA-BC48DD19FD7A}"/>
                </a:ext>
              </a:extLst>
            </p:cNvPr>
            <p:cNvSpPr>
              <a:spLocks noChangeArrowheads="1"/>
            </p:cNvSpPr>
            <p:nvPr/>
          </p:nvSpPr>
          <p:spPr bwMode="auto">
            <a:xfrm>
              <a:off x="249" y="1661"/>
              <a:ext cx="518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492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图中，码字用码多项式</a:t>
              </a:r>
              <a:r>
                <a:rPr lang="en-US" altLang="zh-CN" b="1"/>
                <a:t>C(</a:t>
              </a:r>
              <a:r>
                <a:rPr lang="en-US" altLang="zh-CN" b="1" i="1"/>
                <a:t>x</a:t>
              </a:r>
              <a:r>
                <a:rPr lang="en-US" altLang="zh-CN" b="1"/>
                <a:t>)</a:t>
              </a:r>
              <a:r>
                <a:rPr lang="zh-CN" altLang="en-US" b="1"/>
                <a:t>表示，</a:t>
              </a:r>
              <a:r>
                <a:rPr lang="en-US" altLang="zh-CN" b="1"/>
                <a:t>r(</a:t>
              </a:r>
              <a:r>
                <a:rPr lang="en-US" altLang="zh-CN" b="1" i="1"/>
                <a:t>x</a:t>
              </a:r>
              <a:r>
                <a:rPr lang="en-US" altLang="zh-CN" b="1"/>
                <a:t>)</a:t>
              </a:r>
              <a:r>
                <a:rPr lang="zh-CN" altLang="en-US" b="1"/>
                <a:t>是                   除以</a:t>
              </a:r>
              <a:r>
                <a:rPr lang="en-US" altLang="zh-CN" b="1"/>
                <a:t>g(</a:t>
              </a:r>
              <a:r>
                <a:rPr lang="en-US" altLang="zh-CN" b="1" i="1"/>
                <a:t>x</a:t>
              </a:r>
              <a:r>
                <a:rPr lang="en-US" altLang="zh-CN" b="1"/>
                <a:t>)</a:t>
              </a:r>
              <a:r>
                <a:rPr lang="zh-CN" altLang="en-US" b="1"/>
                <a:t>后的余式，</a:t>
              </a:r>
              <a:r>
                <a:rPr lang="en-US" altLang="zh-CN" b="1"/>
                <a:t>g(</a:t>
              </a:r>
              <a:r>
                <a:rPr lang="en-US" altLang="zh-CN" b="1" i="1"/>
                <a:t>x</a:t>
              </a:r>
              <a:r>
                <a:rPr lang="en-US" altLang="zh-CN" b="1"/>
                <a:t>)</a:t>
              </a:r>
              <a:r>
                <a:rPr lang="zh-CN" altLang="en-US" b="1"/>
                <a:t>为</a:t>
              </a:r>
              <a:r>
                <a:rPr lang="en-US" altLang="zh-CN" b="1" i="1"/>
                <a:t>n</a:t>
              </a:r>
              <a:r>
                <a:rPr lang="en-US" altLang="zh-CN" b="1"/>
                <a:t>-</a:t>
              </a:r>
              <a:r>
                <a:rPr lang="en-US" altLang="zh-CN" b="1" i="1"/>
                <a:t>k</a:t>
              </a:r>
              <a:r>
                <a:rPr lang="zh-CN" altLang="en-US" b="1"/>
                <a:t>次多项式，它们之间满足：</a:t>
              </a:r>
            </a:p>
          </p:txBody>
        </p:sp>
        <p:graphicFrame>
          <p:nvGraphicFramePr>
            <p:cNvPr id="10" name="Object 8">
              <a:extLst>
                <a:ext uri="{FF2B5EF4-FFF2-40B4-BE49-F238E27FC236}">
                  <a16:creationId xmlns:a16="http://schemas.microsoft.com/office/drawing/2014/main" id="{CF557742-68FB-4D38-A72B-F48AEE72143B}"/>
                </a:ext>
              </a:extLst>
            </p:cNvPr>
            <p:cNvGraphicFramePr>
              <a:graphicFrameLocks noChangeAspect="1"/>
            </p:cNvGraphicFramePr>
            <p:nvPr/>
          </p:nvGraphicFramePr>
          <p:xfrm>
            <a:off x="4014" y="1616"/>
            <a:ext cx="862" cy="339"/>
          </p:xfrm>
          <a:graphic>
            <a:graphicData uri="http://schemas.openxmlformats.org/presentationml/2006/ole">
              <mc:AlternateContent xmlns:mc="http://schemas.openxmlformats.org/markup-compatibility/2006">
                <mc:Choice xmlns:v="urn:schemas-microsoft-com:vml" Requires="v">
                  <p:oleObj name="Equation" r:id="rId3" imgW="583947" imgH="228501" progId="Equation.DSMT4">
                    <p:embed/>
                  </p:oleObj>
                </mc:Choice>
                <mc:Fallback>
                  <p:oleObj name="Equation" r:id="rId3" imgW="583947" imgH="228501" progId="Equation.DSMT4">
                    <p:embed/>
                    <p:pic>
                      <p:nvPicPr>
                        <p:cNvPr id="120855" name="Object 8">
                          <a:extLst>
                            <a:ext uri="{FF2B5EF4-FFF2-40B4-BE49-F238E27FC236}">
                              <a16:creationId xmlns:a16="http://schemas.microsoft.com/office/drawing/2014/main" id="{E1D5C369-3094-4184-820C-42B93A172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616"/>
                          <a:ext cx="86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Rectangle 9">
            <a:extLst>
              <a:ext uri="{FF2B5EF4-FFF2-40B4-BE49-F238E27FC236}">
                <a16:creationId xmlns:a16="http://schemas.microsoft.com/office/drawing/2014/main" id="{0BB6F506-066C-47B7-9288-44B0B31E3E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2" name="Rectangle 10">
            <a:extLst>
              <a:ext uri="{FF2B5EF4-FFF2-40B4-BE49-F238E27FC236}">
                <a16:creationId xmlns:a16="http://schemas.microsoft.com/office/drawing/2014/main" id="{7A9BC751-F06A-4361-A6A2-05B8999371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3" name="Rectangle 11">
            <a:extLst>
              <a:ext uri="{FF2B5EF4-FFF2-40B4-BE49-F238E27FC236}">
                <a16:creationId xmlns:a16="http://schemas.microsoft.com/office/drawing/2014/main" id="{371D15AA-227F-4CB6-B385-CF1AB20484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4" name="Rectangle 12">
            <a:extLst>
              <a:ext uri="{FF2B5EF4-FFF2-40B4-BE49-F238E27FC236}">
                <a16:creationId xmlns:a16="http://schemas.microsoft.com/office/drawing/2014/main" id="{D0E06FEB-1E47-49A6-9DA7-419EA5FD5E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5" name="Object 13">
            <a:extLst>
              <a:ext uri="{FF2B5EF4-FFF2-40B4-BE49-F238E27FC236}">
                <a16:creationId xmlns:a16="http://schemas.microsoft.com/office/drawing/2014/main" id="{1DE78388-7B43-4DD2-AA2B-33D5EA27A5E0}"/>
              </a:ext>
            </a:extLst>
          </p:cNvPr>
          <p:cNvGraphicFramePr>
            <a:graphicFrameLocks noChangeAspect="1"/>
          </p:cNvGraphicFramePr>
          <p:nvPr/>
        </p:nvGraphicFramePr>
        <p:xfrm>
          <a:off x="2843213" y="3429000"/>
          <a:ext cx="2952750" cy="473075"/>
        </p:xfrm>
        <a:graphic>
          <a:graphicData uri="http://schemas.openxmlformats.org/presentationml/2006/ole">
            <mc:AlternateContent xmlns:mc="http://schemas.openxmlformats.org/markup-compatibility/2006">
              <mc:Choice xmlns:v="urn:schemas-microsoft-com:vml" Requires="v">
                <p:oleObj name="Equation" r:id="rId5" imgW="1422400" imgH="228600" progId="Equation.DSMT4">
                  <p:embed/>
                </p:oleObj>
              </mc:Choice>
              <mc:Fallback>
                <p:oleObj name="Equation" r:id="rId5" imgW="1422400" imgH="228600" progId="Equation.DSMT4">
                  <p:embed/>
                  <p:pic>
                    <p:nvPicPr>
                      <p:cNvPr id="120843" name="Object 13">
                        <a:extLst>
                          <a:ext uri="{FF2B5EF4-FFF2-40B4-BE49-F238E27FC236}">
                            <a16:creationId xmlns:a16="http://schemas.microsoft.com/office/drawing/2014/main" id="{0C03C582-6DAE-4B36-9FCD-AFA35AAA9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429000"/>
                        <a:ext cx="2952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4">
            <a:extLst>
              <a:ext uri="{FF2B5EF4-FFF2-40B4-BE49-F238E27FC236}">
                <a16:creationId xmlns:a16="http://schemas.microsoft.com/office/drawing/2014/main" id="{A1D7D63A-0EF9-4FCD-9755-20C4DB6144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7" name="Rectangle 15">
            <a:extLst>
              <a:ext uri="{FF2B5EF4-FFF2-40B4-BE49-F238E27FC236}">
                <a16:creationId xmlns:a16="http://schemas.microsoft.com/office/drawing/2014/main" id="{A9F4A166-8342-420E-A140-2397214462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8" name="Rectangle 16">
            <a:extLst>
              <a:ext uri="{FF2B5EF4-FFF2-40B4-BE49-F238E27FC236}">
                <a16:creationId xmlns:a16="http://schemas.microsoft.com/office/drawing/2014/main" id="{A5258AEF-7F9C-4B4B-8495-7566AA61A1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9" name="Rectangle 17">
            <a:extLst>
              <a:ext uri="{FF2B5EF4-FFF2-40B4-BE49-F238E27FC236}">
                <a16:creationId xmlns:a16="http://schemas.microsoft.com/office/drawing/2014/main" id="{94C47029-9DA7-4D06-A378-A0BA0F5BCF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0" name="Rectangle 18">
            <a:extLst>
              <a:ext uri="{FF2B5EF4-FFF2-40B4-BE49-F238E27FC236}">
                <a16:creationId xmlns:a16="http://schemas.microsoft.com/office/drawing/2014/main" id="{02B0833B-ABD2-4FB4-9BFF-22E41C782C4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1" name="Rectangle 19">
            <a:extLst>
              <a:ext uri="{FF2B5EF4-FFF2-40B4-BE49-F238E27FC236}">
                <a16:creationId xmlns:a16="http://schemas.microsoft.com/office/drawing/2014/main" id="{1E7DD92A-4BA5-46AC-83B7-0C4ED7B59F4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2" name="Rectangle 20">
            <a:extLst>
              <a:ext uri="{FF2B5EF4-FFF2-40B4-BE49-F238E27FC236}">
                <a16:creationId xmlns:a16="http://schemas.microsoft.com/office/drawing/2014/main" id="{057C36DD-5A1F-4AF5-A937-1C9DFC3FB741}"/>
              </a:ext>
            </a:extLst>
          </p:cNvPr>
          <p:cNvSpPr>
            <a:spLocks noChangeArrowheads="1"/>
          </p:cNvSpPr>
          <p:nvPr/>
        </p:nvSpPr>
        <p:spPr bwMode="auto">
          <a:xfrm>
            <a:off x="468313" y="476250"/>
            <a:ext cx="83518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solidFill>
                  <a:schemeClr val="hlink"/>
                </a:solidFill>
              </a:rPr>
              <a:t>循环冗余校验码是系统的缩短循环码</a:t>
            </a:r>
            <a:r>
              <a:rPr lang="zh-CN" altLang="en-US" b="1"/>
              <a:t>，码的结构如图所示。</a:t>
            </a:r>
          </a:p>
        </p:txBody>
      </p:sp>
      <p:sp>
        <p:nvSpPr>
          <p:cNvPr id="23" name="Rectangle 21">
            <a:extLst>
              <a:ext uri="{FF2B5EF4-FFF2-40B4-BE49-F238E27FC236}">
                <a16:creationId xmlns:a16="http://schemas.microsoft.com/office/drawing/2014/main" id="{4654AF61-E976-4420-8D82-919FBA722325}"/>
              </a:ext>
            </a:extLst>
          </p:cNvPr>
          <p:cNvSpPr>
            <a:spLocks noChangeArrowheads="1"/>
          </p:cNvSpPr>
          <p:nvPr/>
        </p:nvSpPr>
        <p:spPr bwMode="auto">
          <a:xfrm>
            <a:off x="323850" y="4076700"/>
            <a:ext cx="82296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      虽然循环冗余校验码指的是整个码字</a:t>
            </a:r>
            <a:r>
              <a:rPr lang="en-US" altLang="zh-CN" b="1"/>
              <a:t>C(</a:t>
            </a:r>
            <a:r>
              <a:rPr lang="en-US" altLang="zh-CN" b="1" i="1"/>
              <a:t>x</a:t>
            </a:r>
            <a:r>
              <a:rPr lang="en-US" altLang="zh-CN" b="1"/>
              <a:t>)</a:t>
            </a:r>
            <a:r>
              <a:rPr lang="zh-CN" altLang="en-US" b="1"/>
              <a:t>，但人们</a:t>
            </a:r>
            <a:r>
              <a:rPr lang="zh-CN" altLang="en-US" b="1">
                <a:solidFill>
                  <a:schemeClr val="hlink"/>
                </a:solidFill>
              </a:rPr>
              <a:t>习惯上仅把校验部分称为</a:t>
            </a:r>
            <a:r>
              <a:rPr lang="en-US" altLang="zh-CN" b="1">
                <a:solidFill>
                  <a:schemeClr val="hlink"/>
                </a:solidFill>
              </a:rPr>
              <a:t>CRC</a:t>
            </a:r>
            <a:r>
              <a:rPr lang="zh-CN" altLang="en-US" b="1">
                <a:solidFill>
                  <a:schemeClr val="hlink"/>
                </a:solidFill>
              </a:rPr>
              <a:t>码</a:t>
            </a:r>
            <a:r>
              <a:rPr lang="zh-CN" altLang="en-US" b="1"/>
              <a:t>。 </a:t>
            </a:r>
          </a:p>
          <a:p>
            <a:pPr>
              <a:spcBef>
                <a:spcPct val="20000"/>
              </a:spcBef>
            </a:pPr>
            <a:r>
              <a:rPr lang="zh-CN" altLang="en-US" b="1"/>
              <a:t>       如果传输过程无差错，则接收码字</a:t>
            </a:r>
            <a:r>
              <a:rPr lang="en-US" altLang="zh-CN" b="1"/>
              <a:t>R(</a:t>
            </a:r>
            <a:r>
              <a:rPr lang="en-US" altLang="zh-CN" b="1" i="1"/>
              <a:t>x</a:t>
            </a:r>
            <a:r>
              <a:rPr lang="en-US" altLang="zh-CN" b="1"/>
              <a:t>)</a:t>
            </a:r>
            <a:r>
              <a:rPr lang="zh-CN" altLang="en-US" b="1"/>
              <a:t>应等于发送码字</a:t>
            </a:r>
            <a:r>
              <a:rPr lang="en-US" altLang="zh-CN" b="1"/>
              <a:t>C(</a:t>
            </a:r>
            <a:r>
              <a:rPr lang="en-US" altLang="zh-CN" b="1" i="1"/>
              <a:t>x</a:t>
            </a:r>
            <a:r>
              <a:rPr lang="en-US" altLang="zh-CN" b="1"/>
              <a:t>) </a:t>
            </a:r>
            <a:r>
              <a:rPr lang="zh-CN" altLang="en-US" b="1"/>
              <a:t>，这时 </a:t>
            </a:r>
            <a:r>
              <a:rPr lang="en-US" altLang="zh-CN" b="1"/>
              <a:t>R(</a:t>
            </a:r>
            <a:r>
              <a:rPr lang="en-US" altLang="zh-CN" b="1" i="1"/>
              <a:t>x</a:t>
            </a:r>
            <a:r>
              <a:rPr lang="en-US" altLang="zh-CN" b="1"/>
              <a:t>)</a:t>
            </a:r>
            <a:r>
              <a:rPr lang="zh-CN" altLang="en-US" b="1"/>
              <a:t>能被</a:t>
            </a:r>
            <a:r>
              <a:rPr lang="en-US" altLang="zh-CN" b="1"/>
              <a:t>g(</a:t>
            </a:r>
            <a:r>
              <a:rPr lang="en-US" altLang="zh-CN" b="1" i="1"/>
              <a:t>x</a:t>
            </a:r>
            <a:r>
              <a:rPr lang="en-US" altLang="zh-CN" b="1"/>
              <a:t>)</a:t>
            </a:r>
            <a:r>
              <a:rPr lang="zh-CN" altLang="en-US" b="1"/>
              <a:t>整除；如果 </a:t>
            </a:r>
            <a:r>
              <a:rPr lang="en-US" altLang="zh-CN" b="1"/>
              <a:t>R(</a:t>
            </a:r>
            <a:r>
              <a:rPr lang="en-US" altLang="zh-CN" b="1" i="1"/>
              <a:t>x</a:t>
            </a:r>
            <a:r>
              <a:rPr lang="en-US" altLang="zh-CN" b="1"/>
              <a:t>)</a:t>
            </a:r>
            <a:r>
              <a:rPr lang="en-US" altLang="zh-CN" b="1">
                <a:sym typeface="Symbol" panose="05050102010706020507" pitchFamily="18" charset="2"/>
              </a:rPr>
              <a:t></a:t>
            </a:r>
            <a:r>
              <a:rPr lang="en-US" altLang="zh-CN" b="1"/>
              <a:t> C(</a:t>
            </a:r>
            <a:r>
              <a:rPr lang="en-US" altLang="zh-CN" b="1" i="1"/>
              <a:t>x</a:t>
            </a:r>
            <a:r>
              <a:rPr lang="en-US" altLang="zh-CN" b="1"/>
              <a:t>) </a:t>
            </a:r>
            <a:r>
              <a:rPr lang="zh-CN" altLang="en-US" b="1"/>
              <a:t>，则说明在传输过程中出现了误码。   </a:t>
            </a:r>
          </a:p>
        </p:txBody>
      </p:sp>
      <p:sp>
        <p:nvSpPr>
          <p:cNvPr id="24" name="Text Box 22">
            <a:extLst>
              <a:ext uri="{FF2B5EF4-FFF2-40B4-BE49-F238E27FC236}">
                <a16:creationId xmlns:a16="http://schemas.microsoft.com/office/drawing/2014/main" id="{A7FE04B8-5AF9-42E6-99C3-656FCCD62B3A}"/>
              </a:ext>
            </a:extLst>
          </p:cNvPr>
          <p:cNvSpPr txBox="1">
            <a:spLocks noChangeArrowheads="1"/>
          </p:cNvSpPr>
          <p:nvPr/>
        </p:nvSpPr>
        <p:spPr bwMode="auto">
          <a:xfrm>
            <a:off x="5551488" y="1023938"/>
            <a:ext cx="13684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solidFill>
                  <a:schemeClr val="accent2"/>
                </a:solidFill>
                <a:sym typeface="Symbol" panose="05050102010706020507" pitchFamily="18" charset="2"/>
              </a:rPr>
              <a:t></a:t>
            </a:r>
            <a:r>
              <a:rPr lang="en-US" altLang="zh-CN" b="1">
                <a:solidFill>
                  <a:schemeClr val="accent2"/>
                </a:solidFill>
              </a:rPr>
              <a:t>(n-i)</a:t>
            </a:r>
            <a:r>
              <a:rPr lang="zh-CN" altLang="en-US" b="1">
                <a:solidFill>
                  <a:schemeClr val="accent2"/>
                </a:solidFill>
              </a:rPr>
              <a:t>位</a:t>
            </a:r>
          </a:p>
        </p:txBody>
      </p:sp>
      <p:sp>
        <p:nvSpPr>
          <p:cNvPr id="25" name="Text Box 23">
            <a:extLst>
              <a:ext uri="{FF2B5EF4-FFF2-40B4-BE49-F238E27FC236}">
                <a16:creationId xmlns:a16="http://schemas.microsoft.com/office/drawing/2014/main" id="{9605CA30-17A2-43C6-968D-7B5E6B0EF933}"/>
              </a:ext>
            </a:extLst>
          </p:cNvPr>
          <p:cNvSpPr txBox="1">
            <a:spLocks noChangeArrowheads="1"/>
          </p:cNvSpPr>
          <p:nvPr/>
        </p:nvSpPr>
        <p:spPr bwMode="auto">
          <a:xfrm>
            <a:off x="3563938" y="1570038"/>
            <a:ext cx="13684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solidFill>
                  <a:schemeClr val="accent2"/>
                </a:solidFill>
                <a:sym typeface="Symbol" panose="05050102010706020507" pitchFamily="18" charset="2"/>
              </a:rPr>
              <a:t></a:t>
            </a:r>
            <a:r>
              <a:rPr lang="en-US" altLang="zh-CN" b="1">
                <a:solidFill>
                  <a:schemeClr val="accent2"/>
                </a:solidFill>
              </a:rPr>
              <a:t>(k-i)</a:t>
            </a:r>
            <a:r>
              <a:rPr lang="zh-CN" altLang="en-US" b="1">
                <a:solidFill>
                  <a:schemeClr val="accent2"/>
                </a:solidFill>
              </a:rPr>
              <a:t>位</a:t>
            </a:r>
          </a:p>
        </p:txBody>
      </p:sp>
    </p:spTree>
    <p:extLst>
      <p:ext uri="{BB962C8B-B14F-4D97-AF65-F5344CB8AC3E}">
        <p14:creationId xmlns:p14="http://schemas.microsoft.com/office/powerpoint/2010/main" val="4268311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C5FC843-746B-4D16-BDC6-46646835E545}"/>
              </a:ext>
            </a:extLst>
          </p:cNvPr>
          <p:cNvSpPr txBox="1">
            <a:spLocks noChangeArrowheads="1"/>
          </p:cNvSpPr>
          <p:nvPr/>
        </p:nvSpPr>
        <p:spPr bwMode="auto">
          <a:xfrm>
            <a:off x="395288" y="260350"/>
            <a:ext cx="8229600" cy="1223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49263">
              <a:buFontTx/>
              <a:buNone/>
            </a:pPr>
            <a:r>
              <a:rPr lang="en-US" altLang="zh-CN" sz="2400" b="1">
                <a:solidFill>
                  <a:schemeClr val="hlink"/>
                </a:solidFill>
              </a:rPr>
              <a:t>[</a:t>
            </a:r>
            <a:r>
              <a:rPr lang="zh-CN" altLang="en-US" sz="2400" b="1">
                <a:solidFill>
                  <a:schemeClr val="hlink"/>
                </a:solidFill>
              </a:rPr>
              <a:t>例</a:t>
            </a:r>
            <a:r>
              <a:rPr lang="en-US" altLang="zh-CN" sz="2400" b="1">
                <a:solidFill>
                  <a:schemeClr val="hlink"/>
                </a:solidFill>
              </a:rPr>
              <a:t>4.4.1]</a:t>
            </a:r>
            <a:r>
              <a:rPr lang="en-US" altLang="zh-CN" sz="2400" b="1"/>
              <a:t>  </a:t>
            </a:r>
            <a:r>
              <a:rPr lang="zh-CN" altLang="en-US" sz="2400" b="1"/>
              <a:t>某</a:t>
            </a:r>
            <a:r>
              <a:rPr lang="en-US" altLang="zh-CN" sz="2400" b="1"/>
              <a:t>CRC</a:t>
            </a:r>
            <a:r>
              <a:rPr lang="zh-CN" altLang="en-US" sz="2400" b="1"/>
              <a:t>的生成多项式为                            。如果想发送一串信息“</a:t>
            </a:r>
            <a:r>
              <a:rPr lang="en-US" altLang="zh-CN" sz="2400" b="1"/>
              <a:t>110001</a:t>
            </a:r>
            <a:r>
              <a:rPr lang="en-US" altLang="zh-CN" sz="2400" b="1">
                <a:sym typeface="Symbol" panose="05050102010706020507" pitchFamily="18" charset="2"/>
              </a:rPr>
              <a:t></a:t>
            </a:r>
            <a:r>
              <a:rPr lang="en-US" altLang="zh-CN" sz="2400" b="1"/>
              <a:t>”</a:t>
            </a:r>
            <a:r>
              <a:rPr lang="zh-CN" altLang="en-US" sz="2400" b="1"/>
              <a:t>的前</a:t>
            </a:r>
            <a:r>
              <a:rPr lang="en-US" altLang="zh-CN" sz="2400" b="1"/>
              <a:t>6</a:t>
            </a:r>
            <a:r>
              <a:rPr lang="zh-CN" altLang="en-US" sz="2400" b="1"/>
              <a:t>位，并加上</a:t>
            </a:r>
            <a:r>
              <a:rPr lang="en-US" altLang="zh-CN" sz="2400" b="1"/>
              <a:t>CRC</a:t>
            </a:r>
            <a:r>
              <a:rPr lang="zh-CN" altLang="en-US" sz="2400" b="1"/>
              <a:t>校验，发送码字</a:t>
            </a:r>
            <a:r>
              <a:rPr lang="en-US" altLang="zh-CN" sz="2400" b="1"/>
              <a:t>C(</a:t>
            </a:r>
            <a:r>
              <a:rPr lang="en-US" altLang="zh-CN" sz="2400" b="1" i="1"/>
              <a:t>x</a:t>
            </a:r>
            <a:r>
              <a:rPr lang="en-US" altLang="zh-CN" sz="2400" b="1"/>
              <a:t>)</a:t>
            </a:r>
            <a:r>
              <a:rPr lang="zh-CN" altLang="en-US" sz="2400" b="1"/>
              <a:t>应如何安排，接收码字</a:t>
            </a:r>
            <a:r>
              <a:rPr lang="en-US" altLang="zh-CN" sz="2400" b="1"/>
              <a:t>R(</a:t>
            </a:r>
            <a:r>
              <a:rPr lang="en-US" altLang="zh-CN" sz="2400" b="1" i="1"/>
              <a:t>x</a:t>
            </a:r>
            <a:r>
              <a:rPr lang="en-US" altLang="zh-CN" sz="2400" b="1"/>
              <a:t>)</a:t>
            </a:r>
            <a:r>
              <a:rPr lang="zh-CN" altLang="en-US" sz="2400" b="1"/>
              <a:t>又如何校验？</a:t>
            </a:r>
          </a:p>
        </p:txBody>
      </p:sp>
      <p:sp>
        <p:nvSpPr>
          <p:cNvPr id="5" name="Rectangle 3">
            <a:extLst>
              <a:ext uri="{FF2B5EF4-FFF2-40B4-BE49-F238E27FC236}">
                <a16:creationId xmlns:a16="http://schemas.microsoft.com/office/drawing/2014/main" id="{0FA84E51-AAC8-4D2C-A4F0-106B2FC467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6" name="Object 4">
            <a:extLst>
              <a:ext uri="{FF2B5EF4-FFF2-40B4-BE49-F238E27FC236}">
                <a16:creationId xmlns:a16="http://schemas.microsoft.com/office/drawing/2014/main" id="{8E08B407-E339-4B51-B4B6-0DE8ABFC6F01}"/>
              </a:ext>
            </a:extLst>
          </p:cNvPr>
          <p:cNvGraphicFramePr>
            <a:graphicFrameLocks noChangeAspect="1"/>
          </p:cNvGraphicFramePr>
          <p:nvPr/>
        </p:nvGraphicFramePr>
        <p:xfrm>
          <a:off x="5364163" y="260350"/>
          <a:ext cx="1943100" cy="436563"/>
        </p:xfrm>
        <a:graphic>
          <a:graphicData uri="http://schemas.openxmlformats.org/presentationml/2006/ole">
            <mc:AlternateContent xmlns:mc="http://schemas.openxmlformats.org/markup-compatibility/2006">
              <mc:Choice xmlns:v="urn:schemas-microsoft-com:vml" Requires="v">
                <p:oleObj name="Equation" r:id="rId2" imgW="1016000" imgH="228600" progId="Equation.DSMT4">
                  <p:embed/>
                </p:oleObj>
              </mc:Choice>
              <mc:Fallback>
                <p:oleObj name="Equation" r:id="rId2" imgW="1016000" imgH="228600" progId="Equation.DSMT4">
                  <p:embed/>
                  <p:pic>
                    <p:nvPicPr>
                      <p:cNvPr id="121860" name="Object 4">
                        <a:extLst>
                          <a:ext uri="{FF2B5EF4-FFF2-40B4-BE49-F238E27FC236}">
                            <a16:creationId xmlns:a16="http://schemas.microsoft.com/office/drawing/2014/main" id="{E5664F31-52A9-4AA9-92EB-A900CCC1F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60350"/>
                        <a:ext cx="19431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5">
            <a:extLst>
              <a:ext uri="{FF2B5EF4-FFF2-40B4-BE49-F238E27FC236}">
                <a16:creationId xmlns:a16="http://schemas.microsoft.com/office/drawing/2014/main" id="{720C1E91-328C-4EBC-B4EA-41F3E36CE1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8" name="Rectangle 6">
            <a:extLst>
              <a:ext uri="{FF2B5EF4-FFF2-40B4-BE49-F238E27FC236}">
                <a16:creationId xmlns:a16="http://schemas.microsoft.com/office/drawing/2014/main" id="{C21A08B4-1F9F-455F-997A-DEDA74A83B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9" name="Rectangle 7">
            <a:extLst>
              <a:ext uri="{FF2B5EF4-FFF2-40B4-BE49-F238E27FC236}">
                <a16:creationId xmlns:a16="http://schemas.microsoft.com/office/drawing/2014/main" id="{BE518967-5A1C-4AF1-90E3-C3253E2E67F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0" name="Rectangle 8">
            <a:extLst>
              <a:ext uri="{FF2B5EF4-FFF2-40B4-BE49-F238E27FC236}">
                <a16:creationId xmlns:a16="http://schemas.microsoft.com/office/drawing/2014/main" id="{D77D1E2A-FF53-45BA-946C-DF56A9E21F4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1" name="Rectangle 9">
            <a:extLst>
              <a:ext uri="{FF2B5EF4-FFF2-40B4-BE49-F238E27FC236}">
                <a16:creationId xmlns:a16="http://schemas.microsoft.com/office/drawing/2014/main" id="{865A932D-66AF-4CAC-B2E4-C4B9A885F71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2" name="Rectangle 10">
            <a:extLst>
              <a:ext uri="{FF2B5EF4-FFF2-40B4-BE49-F238E27FC236}">
                <a16:creationId xmlns:a16="http://schemas.microsoft.com/office/drawing/2014/main" id="{77C9D855-849C-4FF9-8813-B51E8D9B4B7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3" name="Rectangle 11">
            <a:extLst>
              <a:ext uri="{FF2B5EF4-FFF2-40B4-BE49-F238E27FC236}">
                <a16:creationId xmlns:a16="http://schemas.microsoft.com/office/drawing/2014/main" id="{243CE809-4485-4CBB-A790-B7EE3CA318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14" name="Group 12">
            <a:extLst>
              <a:ext uri="{FF2B5EF4-FFF2-40B4-BE49-F238E27FC236}">
                <a16:creationId xmlns:a16="http://schemas.microsoft.com/office/drawing/2014/main" id="{0BF45AC1-0760-4FB0-B3A0-F762634151BB}"/>
              </a:ext>
            </a:extLst>
          </p:cNvPr>
          <p:cNvGrpSpPr>
            <a:grpSpLocks/>
          </p:cNvGrpSpPr>
          <p:nvPr/>
        </p:nvGrpSpPr>
        <p:grpSpPr bwMode="auto">
          <a:xfrm>
            <a:off x="466725" y="1557338"/>
            <a:ext cx="8229600" cy="1273175"/>
            <a:chOff x="385" y="1253"/>
            <a:chExt cx="5184" cy="802"/>
          </a:xfrm>
        </p:grpSpPr>
        <p:sp>
          <p:nvSpPr>
            <p:cNvPr id="15" name="Rectangle 13">
              <a:extLst>
                <a:ext uri="{FF2B5EF4-FFF2-40B4-BE49-F238E27FC236}">
                  <a16:creationId xmlns:a16="http://schemas.microsoft.com/office/drawing/2014/main" id="{CDD51D52-7F76-4FE3-90AD-9A8B26338DA0}"/>
                </a:ext>
              </a:extLst>
            </p:cNvPr>
            <p:cNvSpPr>
              <a:spLocks noChangeArrowheads="1"/>
            </p:cNvSpPr>
            <p:nvPr/>
          </p:nvSpPr>
          <p:spPr bwMode="auto">
            <a:xfrm>
              <a:off x="385" y="1253"/>
              <a:ext cx="5184"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492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solidFill>
                    <a:schemeClr val="hlink"/>
                  </a:solidFill>
                </a:rPr>
                <a:t>解</a:t>
              </a:r>
              <a:r>
                <a:rPr lang="zh-CN" altLang="en-US" b="1"/>
                <a:t>：本题信息码字多项式                           ，</a:t>
              </a:r>
              <a:r>
                <a:rPr lang="en-US" altLang="zh-CN" b="1"/>
                <a:t>k=6</a:t>
              </a:r>
              <a:r>
                <a:rPr lang="zh-CN" altLang="en-US" b="1"/>
                <a:t>，从生成多项式</a:t>
              </a:r>
              <a:r>
                <a:rPr lang="en-US" altLang="zh-CN" b="1"/>
                <a:t>g(</a:t>
              </a:r>
              <a:r>
                <a:rPr lang="en-US" altLang="zh-CN" b="1" i="1"/>
                <a:t>x</a:t>
              </a:r>
              <a:r>
                <a:rPr lang="en-US" altLang="zh-CN" b="1"/>
                <a:t>)</a:t>
              </a:r>
              <a:r>
                <a:rPr lang="zh-CN" altLang="en-US" b="1"/>
                <a:t>的阶数得校验位数等于</a:t>
              </a:r>
              <a:r>
                <a:rPr lang="en-US" altLang="zh-CN" b="1"/>
                <a:t>4</a:t>
              </a:r>
              <a:r>
                <a:rPr lang="zh-CN" altLang="en-US" b="1"/>
                <a:t>，因此 </a:t>
              </a:r>
              <a:r>
                <a:rPr lang="en-US" altLang="zh-CN" b="1"/>
                <a:t>n=10 </a:t>
              </a:r>
              <a:r>
                <a:rPr lang="zh-CN" altLang="en-US" b="1"/>
                <a:t>。  </a:t>
              </a:r>
            </a:p>
            <a:p>
              <a:pPr>
                <a:spcBef>
                  <a:spcPct val="20000"/>
                </a:spcBef>
              </a:pPr>
              <a:r>
                <a:rPr lang="zh-CN" altLang="en-US" b="1"/>
                <a:t>   将                 除以 </a:t>
              </a:r>
              <a:r>
                <a:rPr lang="en-US" altLang="zh-CN" b="1"/>
                <a:t>g(</a:t>
              </a:r>
              <a:r>
                <a:rPr lang="en-US" altLang="zh-CN" b="1" i="1"/>
                <a:t>x</a:t>
              </a:r>
              <a:r>
                <a:rPr lang="en-US" altLang="zh-CN" b="1"/>
                <a:t>)</a:t>
              </a:r>
              <a:r>
                <a:rPr lang="zh-CN" altLang="en-US" b="1"/>
                <a:t>得余式</a:t>
              </a:r>
              <a:r>
                <a:rPr lang="en-US" altLang="zh-CN" b="1"/>
                <a:t>r(</a:t>
              </a:r>
              <a:r>
                <a:rPr lang="en-US" altLang="zh-CN" b="1" i="1"/>
                <a:t>x</a:t>
              </a:r>
              <a:r>
                <a:rPr lang="en-US" altLang="zh-CN" b="1"/>
                <a:t>)  </a:t>
              </a:r>
              <a:r>
                <a:rPr lang="zh-CN" altLang="en-US" b="1"/>
                <a:t>：</a:t>
              </a:r>
              <a:endParaRPr lang="zh-CN" altLang="en-US" sz="3200" b="1"/>
            </a:p>
          </p:txBody>
        </p:sp>
        <p:graphicFrame>
          <p:nvGraphicFramePr>
            <p:cNvPr id="16" name="Object 14">
              <a:extLst>
                <a:ext uri="{FF2B5EF4-FFF2-40B4-BE49-F238E27FC236}">
                  <a16:creationId xmlns:a16="http://schemas.microsoft.com/office/drawing/2014/main" id="{D23C9633-FD2F-44BC-9438-853C1F40EF7C}"/>
                </a:ext>
              </a:extLst>
            </p:cNvPr>
            <p:cNvGraphicFramePr>
              <a:graphicFrameLocks noChangeAspect="1"/>
            </p:cNvGraphicFramePr>
            <p:nvPr/>
          </p:nvGraphicFramePr>
          <p:xfrm>
            <a:off x="2835" y="1253"/>
            <a:ext cx="1360" cy="279"/>
          </p:xfrm>
          <a:graphic>
            <a:graphicData uri="http://schemas.openxmlformats.org/presentationml/2006/ole">
              <mc:AlternateContent xmlns:mc="http://schemas.openxmlformats.org/markup-compatibility/2006">
                <mc:Choice xmlns:v="urn:schemas-microsoft-com:vml" Requires="v">
                  <p:oleObj name="Equation" r:id="rId4" imgW="1104900" imgH="228600" progId="Equation.DSMT4">
                    <p:embed/>
                  </p:oleObj>
                </mc:Choice>
                <mc:Fallback>
                  <p:oleObj name="Equation" r:id="rId4" imgW="1104900" imgH="228600" progId="Equation.DSMT4">
                    <p:embed/>
                    <p:pic>
                      <p:nvPicPr>
                        <p:cNvPr id="121880" name="Object 14">
                          <a:extLst>
                            <a:ext uri="{FF2B5EF4-FFF2-40B4-BE49-F238E27FC236}">
                              <a16:creationId xmlns:a16="http://schemas.microsoft.com/office/drawing/2014/main" id="{8EE12FA9-ADC2-4189-AEB3-03A9217012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 y="1253"/>
                          <a:ext cx="13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5">
              <a:extLst>
                <a:ext uri="{FF2B5EF4-FFF2-40B4-BE49-F238E27FC236}">
                  <a16:creationId xmlns:a16="http://schemas.microsoft.com/office/drawing/2014/main" id="{D5A1428E-EA38-4523-AB4D-609FB84ED422}"/>
                </a:ext>
              </a:extLst>
            </p:cNvPr>
            <p:cNvGraphicFramePr>
              <a:graphicFrameLocks noChangeAspect="1"/>
            </p:cNvGraphicFramePr>
            <p:nvPr/>
          </p:nvGraphicFramePr>
          <p:xfrm>
            <a:off x="1066" y="1752"/>
            <a:ext cx="771" cy="303"/>
          </p:xfrm>
          <a:graphic>
            <a:graphicData uri="http://schemas.openxmlformats.org/presentationml/2006/ole">
              <mc:AlternateContent xmlns:mc="http://schemas.openxmlformats.org/markup-compatibility/2006">
                <mc:Choice xmlns:v="urn:schemas-microsoft-com:vml" Requires="v">
                  <p:oleObj name="Equation" r:id="rId6" imgW="583947" imgH="228501" progId="Equation.DSMT4">
                    <p:embed/>
                  </p:oleObj>
                </mc:Choice>
                <mc:Fallback>
                  <p:oleObj name="Equation" r:id="rId6" imgW="583947" imgH="228501" progId="Equation.DSMT4">
                    <p:embed/>
                    <p:pic>
                      <p:nvPicPr>
                        <p:cNvPr id="121881" name="Object 15">
                          <a:extLst>
                            <a:ext uri="{FF2B5EF4-FFF2-40B4-BE49-F238E27FC236}">
                              <a16:creationId xmlns:a16="http://schemas.microsoft.com/office/drawing/2014/main" id="{E7015A67-B652-40B8-A39E-1E70E1B790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1752"/>
                          <a:ext cx="77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 name="Rectangle 16">
            <a:extLst>
              <a:ext uri="{FF2B5EF4-FFF2-40B4-BE49-F238E27FC236}">
                <a16:creationId xmlns:a16="http://schemas.microsoft.com/office/drawing/2014/main" id="{23ED861C-7A27-4EBB-919D-6CF3E3169A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9" name="Rectangle 17">
            <a:extLst>
              <a:ext uri="{FF2B5EF4-FFF2-40B4-BE49-F238E27FC236}">
                <a16:creationId xmlns:a16="http://schemas.microsoft.com/office/drawing/2014/main" id="{724411E6-B7DB-405B-AA65-A6F3F2FCAE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20" name="Object 18">
            <a:extLst>
              <a:ext uri="{FF2B5EF4-FFF2-40B4-BE49-F238E27FC236}">
                <a16:creationId xmlns:a16="http://schemas.microsoft.com/office/drawing/2014/main" id="{D4F89ECA-EBFF-4F3A-9D8F-2703E801ECE0}"/>
              </a:ext>
            </a:extLst>
          </p:cNvPr>
          <p:cNvGraphicFramePr>
            <a:graphicFrameLocks noChangeAspect="1"/>
          </p:cNvGraphicFramePr>
          <p:nvPr/>
        </p:nvGraphicFramePr>
        <p:xfrm>
          <a:off x="2411413" y="2814638"/>
          <a:ext cx="3671887" cy="1470025"/>
        </p:xfrm>
        <a:graphic>
          <a:graphicData uri="http://schemas.openxmlformats.org/presentationml/2006/ole">
            <mc:AlternateContent xmlns:mc="http://schemas.openxmlformats.org/markup-compatibility/2006">
              <mc:Choice xmlns:v="urn:schemas-microsoft-com:vml" Requires="v">
                <p:oleObj name="Equation" r:id="rId8" imgW="1917700" imgH="736600" progId="Equation.DSMT4">
                  <p:embed/>
                </p:oleObj>
              </mc:Choice>
              <mc:Fallback>
                <p:oleObj name="Equation" r:id="rId8" imgW="1917700" imgH="736600" progId="Equation.DSMT4">
                  <p:embed/>
                  <p:pic>
                    <p:nvPicPr>
                      <p:cNvPr id="40978" name="Object 18">
                        <a:extLst>
                          <a:ext uri="{FF2B5EF4-FFF2-40B4-BE49-F238E27FC236}">
                            <a16:creationId xmlns:a16="http://schemas.microsoft.com/office/drawing/2014/main" id="{1D3F5C56-C296-45AF-9542-0DAC4DF808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2814638"/>
                        <a:ext cx="367188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19">
            <a:extLst>
              <a:ext uri="{FF2B5EF4-FFF2-40B4-BE49-F238E27FC236}">
                <a16:creationId xmlns:a16="http://schemas.microsoft.com/office/drawing/2014/main" id="{7C97BB34-B2F2-4B39-88BC-B7C2EDE92F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2" name="Rectangle 20">
            <a:extLst>
              <a:ext uri="{FF2B5EF4-FFF2-40B4-BE49-F238E27FC236}">
                <a16:creationId xmlns:a16="http://schemas.microsoft.com/office/drawing/2014/main" id="{F04F0C64-3DDE-4994-BDC3-BCA8E963906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23" name="Group 21">
            <a:extLst>
              <a:ext uri="{FF2B5EF4-FFF2-40B4-BE49-F238E27FC236}">
                <a16:creationId xmlns:a16="http://schemas.microsoft.com/office/drawing/2014/main" id="{D3A11D9A-7B38-4028-9C83-ACD5815BF5FB}"/>
              </a:ext>
            </a:extLst>
          </p:cNvPr>
          <p:cNvGrpSpPr>
            <a:grpSpLocks/>
          </p:cNvGrpSpPr>
          <p:nvPr/>
        </p:nvGrpSpPr>
        <p:grpSpPr bwMode="auto">
          <a:xfrm>
            <a:off x="34925" y="4292600"/>
            <a:ext cx="8748713" cy="1008063"/>
            <a:chOff x="249" y="2976"/>
            <a:chExt cx="5511" cy="635"/>
          </a:xfrm>
        </p:grpSpPr>
        <p:sp>
          <p:nvSpPr>
            <p:cNvPr id="24" name="Rectangle 22">
              <a:extLst>
                <a:ext uri="{FF2B5EF4-FFF2-40B4-BE49-F238E27FC236}">
                  <a16:creationId xmlns:a16="http://schemas.microsoft.com/office/drawing/2014/main" id="{DDA44DED-0576-4C9A-B62D-CE9A0597D99C}"/>
                </a:ext>
              </a:extLst>
            </p:cNvPr>
            <p:cNvSpPr>
              <a:spLocks noChangeArrowheads="1"/>
            </p:cNvSpPr>
            <p:nvPr/>
          </p:nvSpPr>
          <p:spPr bwMode="auto">
            <a:xfrm>
              <a:off x="249" y="2976"/>
              <a:ext cx="518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492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于是，发送码字多项式                                                      </a:t>
              </a:r>
            </a:p>
            <a:p>
              <a:pPr>
                <a:spcBef>
                  <a:spcPct val="20000"/>
                </a:spcBef>
              </a:pPr>
              <a:r>
                <a:rPr lang="zh-CN" altLang="en-US" b="1"/>
                <a:t>对应的发送码字为</a:t>
              </a:r>
              <a:r>
                <a:rPr lang="en-US" altLang="zh-CN" b="1"/>
                <a:t>(1100011100)</a:t>
              </a:r>
              <a:r>
                <a:rPr lang="zh-CN" altLang="en-US" b="1"/>
                <a:t>。</a:t>
              </a:r>
              <a:r>
                <a:rPr lang="zh-CN" altLang="en-US" sz="3200" b="1"/>
                <a:t> </a:t>
              </a:r>
            </a:p>
          </p:txBody>
        </p:sp>
        <p:graphicFrame>
          <p:nvGraphicFramePr>
            <p:cNvPr id="25" name="Object 23">
              <a:extLst>
                <a:ext uri="{FF2B5EF4-FFF2-40B4-BE49-F238E27FC236}">
                  <a16:creationId xmlns:a16="http://schemas.microsoft.com/office/drawing/2014/main" id="{6BE21CAE-5504-4159-B2DD-CDFFDBCB416A}"/>
                </a:ext>
              </a:extLst>
            </p:cNvPr>
            <p:cNvGraphicFramePr>
              <a:graphicFrameLocks noChangeAspect="1"/>
            </p:cNvGraphicFramePr>
            <p:nvPr/>
          </p:nvGraphicFramePr>
          <p:xfrm>
            <a:off x="2517" y="2976"/>
            <a:ext cx="1724" cy="276"/>
          </p:xfrm>
          <a:graphic>
            <a:graphicData uri="http://schemas.openxmlformats.org/presentationml/2006/ole">
              <mc:AlternateContent xmlns:mc="http://schemas.openxmlformats.org/markup-compatibility/2006">
                <mc:Choice xmlns:v="urn:schemas-microsoft-com:vml" Requires="v">
                  <p:oleObj name="Equation" r:id="rId10" imgW="1422400" imgH="228600" progId="Equation.DSMT4">
                    <p:embed/>
                  </p:oleObj>
                </mc:Choice>
                <mc:Fallback>
                  <p:oleObj name="Equation" r:id="rId10" imgW="1422400" imgH="228600" progId="Equation.DSMT4">
                    <p:embed/>
                    <p:pic>
                      <p:nvPicPr>
                        <p:cNvPr id="121877" name="Object 23">
                          <a:extLst>
                            <a:ext uri="{FF2B5EF4-FFF2-40B4-BE49-F238E27FC236}">
                              <a16:creationId xmlns:a16="http://schemas.microsoft.com/office/drawing/2014/main" id="{6FFFCD42-A11C-4836-9190-72EEC1C1EC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7" y="2976"/>
                          <a:ext cx="172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4">
              <a:extLst>
                <a:ext uri="{FF2B5EF4-FFF2-40B4-BE49-F238E27FC236}">
                  <a16:creationId xmlns:a16="http://schemas.microsoft.com/office/drawing/2014/main" id="{76B9A0FF-740F-42DA-B006-9AA6190C65D1}"/>
                </a:ext>
              </a:extLst>
            </p:cNvPr>
            <p:cNvGraphicFramePr>
              <a:graphicFrameLocks noChangeAspect="1"/>
            </p:cNvGraphicFramePr>
            <p:nvPr/>
          </p:nvGraphicFramePr>
          <p:xfrm>
            <a:off x="4195" y="3001"/>
            <a:ext cx="1565" cy="236"/>
          </p:xfrm>
          <a:graphic>
            <a:graphicData uri="http://schemas.openxmlformats.org/presentationml/2006/ole">
              <mc:AlternateContent xmlns:mc="http://schemas.openxmlformats.org/markup-compatibility/2006">
                <mc:Choice xmlns:v="urn:schemas-microsoft-com:vml" Requires="v">
                  <p:oleObj name="Equation" r:id="rId12" imgW="1396394" imgH="203112" progId="Equation.DSMT4">
                    <p:embed/>
                  </p:oleObj>
                </mc:Choice>
                <mc:Fallback>
                  <p:oleObj name="Equation" r:id="rId12" imgW="1396394" imgH="203112" progId="Equation.DSMT4">
                    <p:embed/>
                    <p:pic>
                      <p:nvPicPr>
                        <p:cNvPr id="121878" name="Object 24">
                          <a:extLst>
                            <a:ext uri="{FF2B5EF4-FFF2-40B4-BE49-F238E27FC236}">
                              <a16:creationId xmlns:a16="http://schemas.microsoft.com/office/drawing/2014/main" id="{3017FA26-BC51-42E4-8387-FA98E160F47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5" y="3001"/>
                          <a:ext cx="156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 name="Text Box 25">
            <a:extLst>
              <a:ext uri="{FF2B5EF4-FFF2-40B4-BE49-F238E27FC236}">
                <a16:creationId xmlns:a16="http://schemas.microsoft.com/office/drawing/2014/main" id="{ED0EFE42-371C-47FE-98D4-3966AB7D64EF}"/>
              </a:ext>
            </a:extLst>
          </p:cNvPr>
          <p:cNvSpPr txBox="1">
            <a:spLocks noChangeArrowheads="1"/>
          </p:cNvSpPr>
          <p:nvPr/>
        </p:nvSpPr>
        <p:spPr bwMode="auto">
          <a:xfrm>
            <a:off x="395288" y="5300663"/>
            <a:ext cx="8353425"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62388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在接收端，</a:t>
            </a:r>
            <a:r>
              <a:rPr lang="en-US" altLang="zh-CN" b="1"/>
              <a:t>CRC</a:t>
            </a:r>
            <a:r>
              <a:rPr lang="zh-CN" altLang="en-US" b="1"/>
              <a:t>校验实际上就是做除法运算：如果传输过程无差错，则</a:t>
            </a:r>
            <a:r>
              <a:rPr lang="en-US" altLang="zh-CN" b="1"/>
              <a:t>R(</a:t>
            </a:r>
            <a:r>
              <a:rPr lang="en-US" altLang="zh-CN" b="1" i="1"/>
              <a:t>x</a:t>
            </a:r>
            <a:r>
              <a:rPr lang="en-US" altLang="zh-CN" b="1"/>
              <a:t>)</a:t>
            </a:r>
            <a:r>
              <a:rPr lang="zh-CN" altLang="en-US" b="1"/>
              <a:t>能</a:t>
            </a:r>
            <a:r>
              <a:rPr lang="en-US" altLang="zh-CN" b="1"/>
              <a:t>g(</a:t>
            </a:r>
            <a:r>
              <a:rPr lang="en-US" altLang="zh-CN" b="1" i="1"/>
              <a:t>x</a:t>
            </a:r>
            <a:r>
              <a:rPr lang="en-US" altLang="zh-CN" b="1"/>
              <a:t>)</a:t>
            </a:r>
            <a:r>
              <a:rPr lang="zh-CN" altLang="en-US" b="1"/>
              <a:t>被整除，余式为 “</a:t>
            </a:r>
            <a:r>
              <a:rPr lang="en-US" altLang="zh-CN" b="1"/>
              <a:t>0”</a:t>
            </a:r>
            <a:r>
              <a:rPr lang="zh-CN" altLang="en-US" b="1"/>
              <a:t>；如果余式不为“</a:t>
            </a:r>
            <a:r>
              <a:rPr lang="en-US" altLang="zh-CN" b="1"/>
              <a:t>0”</a:t>
            </a:r>
            <a:r>
              <a:rPr lang="zh-CN" altLang="en-US" b="1"/>
              <a:t>，则说明一定有差错。</a:t>
            </a:r>
          </a:p>
        </p:txBody>
      </p:sp>
    </p:spTree>
    <p:extLst>
      <p:ext uri="{BB962C8B-B14F-4D97-AF65-F5344CB8AC3E}">
        <p14:creationId xmlns:p14="http://schemas.microsoft.com/office/powerpoint/2010/main" val="359743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lide(fromBottom)">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Bottom)">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D3E063-5E79-490C-A16C-2D46D32F56C2}"/>
              </a:ext>
            </a:extLst>
          </p:cNvPr>
          <p:cNvSpPr txBox="1">
            <a:spLocks noChangeArrowheads="1"/>
          </p:cNvSpPr>
          <p:nvPr/>
        </p:nvSpPr>
        <p:spPr bwMode="auto">
          <a:xfrm>
            <a:off x="395288" y="333375"/>
            <a:ext cx="8497887" cy="719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zh-CN" altLang="en-US" sz="2400" b="1">
                <a:solidFill>
                  <a:schemeClr val="hlink"/>
                </a:solidFill>
              </a:rPr>
              <a:t>例</a:t>
            </a:r>
            <a:r>
              <a:rPr lang="en-US" altLang="zh-CN" sz="2400" b="1">
                <a:solidFill>
                  <a:schemeClr val="hlink"/>
                </a:solidFill>
              </a:rPr>
              <a:t>4.4.2</a:t>
            </a:r>
            <a:r>
              <a:rPr lang="en-US" altLang="zh-CN" sz="2400" b="1"/>
              <a:t>  </a:t>
            </a:r>
            <a:r>
              <a:rPr lang="zh-CN" altLang="en-US" sz="2400" b="1"/>
              <a:t>假设                                    ，即信息码字为</a:t>
            </a:r>
            <a:r>
              <a:rPr lang="en-US" altLang="zh-CN" sz="2400" b="1"/>
              <a:t>(1011001)</a:t>
            </a:r>
            <a:r>
              <a:rPr lang="zh-CN" altLang="en-US" sz="2400" b="1"/>
              <a:t>，  </a:t>
            </a:r>
          </a:p>
          <a:p>
            <a:pPr marL="0" indent="0">
              <a:lnSpc>
                <a:spcPct val="80000"/>
              </a:lnSpc>
              <a:buFontTx/>
              <a:buNone/>
            </a:pPr>
            <a:r>
              <a:rPr lang="zh-CN" altLang="en-US" sz="2400" b="1"/>
              <a:t>                           ，求</a:t>
            </a:r>
            <a:r>
              <a:rPr lang="en-US" altLang="zh-CN" sz="2400" b="1"/>
              <a:t>CRC</a:t>
            </a:r>
            <a:r>
              <a:rPr lang="zh-CN" altLang="en-US" sz="2400" b="1"/>
              <a:t>校验码。</a:t>
            </a:r>
          </a:p>
        </p:txBody>
      </p:sp>
      <p:sp>
        <p:nvSpPr>
          <p:cNvPr id="5" name="Rectangle 3">
            <a:extLst>
              <a:ext uri="{FF2B5EF4-FFF2-40B4-BE49-F238E27FC236}">
                <a16:creationId xmlns:a16="http://schemas.microsoft.com/office/drawing/2014/main" id="{C706ACA5-C24E-4E73-B364-17CDD410A4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6" name="Rectangle 4">
            <a:extLst>
              <a:ext uri="{FF2B5EF4-FFF2-40B4-BE49-F238E27FC236}">
                <a16:creationId xmlns:a16="http://schemas.microsoft.com/office/drawing/2014/main" id="{2367020B-E3BA-4A92-AD40-C995A46636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7" name="Rectangle 5">
            <a:extLst>
              <a:ext uri="{FF2B5EF4-FFF2-40B4-BE49-F238E27FC236}">
                <a16:creationId xmlns:a16="http://schemas.microsoft.com/office/drawing/2014/main" id="{A2AD246C-BC84-491D-A937-6B5F6A5F58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8" name="Object 6">
            <a:extLst>
              <a:ext uri="{FF2B5EF4-FFF2-40B4-BE49-F238E27FC236}">
                <a16:creationId xmlns:a16="http://schemas.microsoft.com/office/drawing/2014/main" id="{93D683F5-4B77-4225-A687-88E9A427E954}"/>
              </a:ext>
            </a:extLst>
          </p:cNvPr>
          <p:cNvGraphicFramePr>
            <a:graphicFrameLocks noChangeAspect="1"/>
          </p:cNvGraphicFramePr>
          <p:nvPr>
            <p:extLst>
              <p:ext uri="{D42A27DB-BD31-4B8C-83A1-F6EECF244321}">
                <p14:modId xmlns:p14="http://schemas.microsoft.com/office/powerpoint/2010/main" val="958495977"/>
              </p:ext>
            </p:extLst>
          </p:nvPr>
        </p:nvGraphicFramePr>
        <p:xfrm>
          <a:off x="2268538" y="260350"/>
          <a:ext cx="2663825" cy="439738"/>
        </p:xfrm>
        <a:graphic>
          <a:graphicData uri="http://schemas.openxmlformats.org/presentationml/2006/ole">
            <mc:AlternateContent xmlns:mc="http://schemas.openxmlformats.org/markup-compatibility/2006">
              <mc:Choice xmlns:v="urn:schemas-microsoft-com:vml" Requires="v">
                <p:oleObj name="Equation" r:id="rId2" imgW="1371600" imgH="228600" progId="Equation.DSMT4">
                  <p:embed/>
                </p:oleObj>
              </mc:Choice>
              <mc:Fallback>
                <p:oleObj name="Equation" r:id="rId2" imgW="1371600" imgH="228600" progId="Equation.DSMT4">
                  <p:embed/>
                  <p:pic>
                    <p:nvPicPr>
                      <p:cNvPr id="122886" name="Object 6">
                        <a:extLst>
                          <a:ext uri="{FF2B5EF4-FFF2-40B4-BE49-F238E27FC236}">
                            <a16:creationId xmlns:a16="http://schemas.microsoft.com/office/drawing/2014/main" id="{4C8140F2-52CC-470A-A334-50BDD005B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60350"/>
                        <a:ext cx="2663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7">
            <a:extLst>
              <a:ext uri="{FF2B5EF4-FFF2-40B4-BE49-F238E27FC236}">
                <a16:creationId xmlns:a16="http://schemas.microsoft.com/office/drawing/2014/main" id="{473B2D99-1A50-4D71-9759-0250FC6893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0" name="Object 8">
            <a:extLst>
              <a:ext uri="{FF2B5EF4-FFF2-40B4-BE49-F238E27FC236}">
                <a16:creationId xmlns:a16="http://schemas.microsoft.com/office/drawing/2014/main" id="{03153CD3-7FEA-42D6-985C-B2050DD38CFF}"/>
              </a:ext>
            </a:extLst>
          </p:cNvPr>
          <p:cNvGraphicFramePr>
            <a:graphicFrameLocks noChangeAspect="1"/>
          </p:cNvGraphicFramePr>
          <p:nvPr>
            <p:extLst>
              <p:ext uri="{D42A27DB-BD31-4B8C-83A1-F6EECF244321}">
                <p14:modId xmlns:p14="http://schemas.microsoft.com/office/powerpoint/2010/main" val="3059971435"/>
              </p:ext>
            </p:extLst>
          </p:nvPr>
        </p:nvGraphicFramePr>
        <p:xfrm>
          <a:off x="539750" y="644525"/>
          <a:ext cx="2016125" cy="423863"/>
        </p:xfrm>
        <a:graphic>
          <a:graphicData uri="http://schemas.openxmlformats.org/presentationml/2006/ole">
            <mc:AlternateContent xmlns:mc="http://schemas.openxmlformats.org/markup-compatibility/2006">
              <mc:Choice xmlns:v="urn:schemas-microsoft-com:vml" Requires="v">
                <p:oleObj name="Equation" r:id="rId4" imgW="1079500" imgH="228600" progId="Equation.DSMT4">
                  <p:embed/>
                </p:oleObj>
              </mc:Choice>
              <mc:Fallback>
                <p:oleObj name="Equation" r:id="rId4" imgW="1079500" imgH="228600" progId="Equation.DSMT4">
                  <p:embed/>
                  <p:pic>
                    <p:nvPicPr>
                      <p:cNvPr id="122888" name="Object 8">
                        <a:extLst>
                          <a:ext uri="{FF2B5EF4-FFF2-40B4-BE49-F238E27FC236}">
                            <a16:creationId xmlns:a16="http://schemas.microsoft.com/office/drawing/2014/main" id="{C11A6E05-C8A1-4134-AD3B-6EA5147A5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644525"/>
                        <a:ext cx="20161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9">
            <a:extLst>
              <a:ext uri="{FF2B5EF4-FFF2-40B4-BE49-F238E27FC236}">
                <a16:creationId xmlns:a16="http://schemas.microsoft.com/office/drawing/2014/main" id="{4C742BC4-19E0-4FE3-97D0-9EB4C3058F6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2" name="Object 10">
            <a:extLst>
              <a:ext uri="{FF2B5EF4-FFF2-40B4-BE49-F238E27FC236}">
                <a16:creationId xmlns:a16="http://schemas.microsoft.com/office/drawing/2014/main" id="{34DEC417-BAFD-4D9B-9CDB-638D90384D9E}"/>
              </a:ext>
            </a:extLst>
          </p:cNvPr>
          <p:cNvGraphicFramePr>
            <a:graphicFrameLocks noChangeAspect="1"/>
          </p:cNvGraphicFramePr>
          <p:nvPr>
            <p:extLst>
              <p:ext uri="{D42A27DB-BD31-4B8C-83A1-F6EECF244321}">
                <p14:modId xmlns:p14="http://schemas.microsoft.com/office/powerpoint/2010/main" val="2138809738"/>
              </p:ext>
            </p:extLst>
          </p:nvPr>
        </p:nvGraphicFramePr>
        <p:xfrm>
          <a:off x="2339975" y="1412875"/>
          <a:ext cx="3455988" cy="481013"/>
        </p:xfrm>
        <a:graphic>
          <a:graphicData uri="http://schemas.openxmlformats.org/presentationml/2006/ole">
            <mc:AlternateContent xmlns:mc="http://schemas.openxmlformats.org/markup-compatibility/2006">
              <mc:Choice xmlns:v="urn:schemas-microsoft-com:vml" Requires="v">
                <p:oleObj name="Equation" r:id="rId6" imgW="1625600" imgH="228600" progId="Equation.DSMT4">
                  <p:embed/>
                </p:oleObj>
              </mc:Choice>
              <mc:Fallback>
                <p:oleObj name="Equation" r:id="rId6" imgW="1625600" imgH="228600" progId="Equation.DSMT4">
                  <p:embed/>
                  <p:pic>
                    <p:nvPicPr>
                      <p:cNvPr id="41994" name="Object 10">
                        <a:extLst>
                          <a:ext uri="{FF2B5EF4-FFF2-40B4-BE49-F238E27FC236}">
                            <a16:creationId xmlns:a16="http://schemas.microsoft.com/office/drawing/2014/main" id="{9CC4F80E-BAFB-4001-BE6A-15A5610B3E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1412875"/>
                        <a:ext cx="34559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1">
            <a:extLst>
              <a:ext uri="{FF2B5EF4-FFF2-40B4-BE49-F238E27FC236}">
                <a16:creationId xmlns:a16="http://schemas.microsoft.com/office/drawing/2014/main" id="{364FBBE5-D765-4E28-A352-BBE7350096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4" name="Rectangle 12">
            <a:extLst>
              <a:ext uri="{FF2B5EF4-FFF2-40B4-BE49-F238E27FC236}">
                <a16:creationId xmlns:a16="http://schemas.microsoft.com/office/drawing/2014/main" id="{F35C2317-FF24-4D40-91F4-D297BB5E5A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15" name="Group 13">
            <a:extLst>
              <a:ext uri="{FF2B5EF4-FFF2-40B4-BE49-F238E27FC236}">
                <a16:creationId xmlns:a16="http://schemas.microsoft.com/office/drawing/2014/main" id="{2A960228-0FC3-4090-9F8F-08DC5A9364BF}"/>
              </a:ext>
            </a:extLst>
          </p:cNvPr>
          <p:cNvGrpSpPr>
            <a:grpSpLocks/>
          </p:cNvGrpSpPr>
          <p:nvPr/>
        </p:nvGrpSpPr>
        <p:grpSpPr bwMode="auto">
          <a:xfrm>
            <a:off x="468313" y="1916113"/>
            <a:ext cx="3959225" cy="512762"/>
            <a:chOff x="295" y="1207"/>
            <a:chExt cx="2494" cy="323"/>
          </a:xfrm>
        </p:grpSpPr>
        <p:sp>
          <p:nvSpPr>
            <p:cNvPr id="16" name="Text Box 14">
              <a:extLst>
                <a:ext uri="{FF2B5EF4-FFF2-40B4-BE49-F238E27FC236}">
                  <a16:creationId xmlns:a16="http://schemas.microsoft.com/office/drawing/2014/main" id="{30E58259-A43D-4133-AB2B-BFB959D4C349}"/>
                </a:ext>
              </a:extLst>
            </p:cNvPr>
            <p:cNvSpPr txBox="1">
              <a:spLocks noChangeArrowheads="1"/>
            </p:cNvSpPr>
            <p:nvPr/>
          </p:nvSpPr>
          <p:spPr bwMode="auto">
            <a:xfrm>
              <a:off x="295" y="1207"/>
              <a:ext cx="249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r>
                <a:rPr lang="zh-CN" altLang="en-US" b="1"/>
                <a:t>用</a:t>
              </a:r>
              <a:r>
                <a:rPr lang="en-US" altLang="zh-CN" b="1"/>
                <a:t>g(</a:t>
              </a:r>
              <a:r>
                <a:rPr lang="en-US" altLang="zh-CN" b="1" i="1"/>
                <a:t>x</a:t>
              </a:r>
              <a:r>
                <a:rPr lang="en-US" altLang="zh-CN" b="1"/>
                <a:t>)</a:t>
              </a:r>
              <a:r>
                <a:rPr lang="zh-CN" altLang="en-US" b="1"/>
                <a:t>去除              ，有：</a:t>
              </a:r>
            </a:p>
          </p:txBody>
        </p:sp>
        <p:graphicFrame>
          <p:nvGraphicFramePr>
            <p:cNvPr id="17" name="Object 15">
              <a:extLst>
                <a:ext uri="{FF2B5EF4-FFF2-40B4-BE49-F238E27FC236}">
                  <a16:creationId xmlns:a16="http://schemas.microsoft.com/office/drawing/2014/main" id="{75CAFC98-A9B5-4A7F-BC9B-B9C51C3E3DF1}"/>
                </a:ext>
              </a:extLst>
            </p:cNvPr>
            <p:cNvGraphicFramePr>
              <a:graphicFrameLocks noChangeAspect="1"/>
            </p:cNvGraphicFramePr>
            <p:nvPr/>
          </p:nvGraphicFramePr>
          <p:xfrm>
            <a:off x="1247" y="1235"/>
            <a:ext cx="590" cy="283"/>
          </p:xfrm>
          <a:graphic>
            <a:graphicData uri="http://schemas.openxmlformats.org/presentationml/2006/ole">
              <mc:AlternateContent xmlns:mc="http://schemas.openxmlformats.org/markup-compatibility/2006">
                <mc:Choice xmlns:v="urn:schemas-microsoft-com:vml" Requires="v">
                  <p:oleObj name="Equation" r:id="rId8" imgW="482391" imgH="228501" progId="Equation.DSMT4">
                    <p:embed/>
                  </p:oleObj>
                </mc:Choice>
                <mc:Fallback>
                  <p:oleObj name="Equation" r:id="rId8" imgW="482391" imgH="228501" progId="Equation.DSMT4">
                    <p:embed/>
                    <p:pic>
                      <p:nvPicPr>
                        <p:cNvPr id="122898" name="Object 15">
                          <a:extLst>
                            <a:ext uri="{FF2B5EF4-FFF2-40B4-BE49-F238E27FC236}">
                              <a16:creationId xmlns:a16="http://schemas.microsoft.com/office/drawing/2014/main" id="{786D608C-70DD-4919-B759-A962CE9BF7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 y="1235"/>
                          <a:ext cx="59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8" name="Picture 16" descr="CRC">
            <a:extLst>
              <a:ext uri="{FF2B5EF4-FFF2-40B4-BE49-F238E27FC236}">
                <a16:creationId xmlns:a16="http://schemas.microsoft.com/office/drawing/2014/main" id="{512612EA-0245-48D5-9F2C-B92B51432C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492375"/>
            <a:ext cx="34163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7">
            <a:extLst>
              <a:ext uri="{FF2B5EF4-FFF2-40B4-BE49-F238E27FC236}">
                <a16:creationId xmlns:a16="http://schemas.microsoft.com/office/drawing/2014/main" id="{E1780E9C-990B-4388-B2B0-73950D457134}"/>
              </a:ext>
            </a:extLst>
          </p:cNvPr>
          <p:cNvSpPr txBox="1">
            <a:spLocks noChangeArrowheads="1"/>
          </p:cNvSpPr>
          <p:nvPr/>
        </p:nvSpPr>
        <p:spPr bwMode="auto">
          <a:xfrm>
            <a:off x="468313" y="1268413"/>
            <a:ext cx="21590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r>
              <a:rPr lang="zh-CN" altLang="en-US" b="1"/>
              <a:t>解</a:t>
            </a:r>
            <a:r>
              <a:rPr lang="en-US" altLang="zh-CN" b="1"/>
              <a:t>: </a:t>
            </a:r>
            <a:r>
              <a:rPr lang="zh-CN" altLang="en-US" b="1"/>
              <a:t>由题得：     </a:t>
            </a:r>
          </a:p>
        </p:txBody>
      </p:sp>
      <p:sp>
        <p:nvSpPr>
          <p:cNvPr id="20" name="Text Box 18">
            <a:extLst>
              <a:ext uri="{FF2B5EF4-FFF2-40B4-BE49-F238E27FC236}">
                <a16:creationId xmlns:a16="http://schemas.microsoft.com/office/drawing/2014/main" id="{E567D0E4-8D16-4948-BF33-68BDD5F9AEDB}"/>
              </a:ext>
            </a:extLst>
          </p:cNvPr>
          <p:cNvSpPr txBox="1">
            <a:spLocks noChangeArrowheads="1"/>
          </p:cNvSpPr>
          <p:nvPr/>
        </p:nvSpPr>
        <p:spPr bwMode="auto">
          <a:xfrm>
            <a:off x="5867400" y="2636838"/>
            <a:ext cx="29527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3635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经相除后得到的最后余数”</a:t>
            </a:r>
            <a:r>
              <a:rPr lang="en-US" altLang="zh-CN" b="1"/>
              <a:t>1010”</a:t>
            </a:r>
            <a:r>
              <a:rPr lang="zh-CN" altLang="en-US" b="1"/>
              <a:t>就是冗余校验码</a:t>
            </a:r>
            <a:r>
              <a:rPr lang="en-US" altLang="zh-CN" b="1"/>
              <a:t>r(</a:t>
            </a:r>
            <a:r>
              <a:rPr lang="en-US" altLang="zh-CN" b="1" i="1"/>
              <a:t>x</a:t>
            </a:r>
            <a:r>
              <a:rPr lang="en-US" altLang="zh-CN" b="1"/>
              <a:t>) </a:t>
            </a:r>
            <a:r>
              <a:rPr lang="zh-CN" altLang="en-US" b="1"/>
              <a:t>。</a:t>
            </a:r>
          </a:p>
          <a:p>
            <a:pPr eaLnBrk="1" hangingPunct="1">
              <a:lnSpc>
                <a:spcPct val="115000"/>
              </a:lnSpc>
              <a:spcBef>
                <a:spcPct val="50000"/>
              </a:spcBef>
            </a:pPr>
            <a:r>
              <a:rPr lang="zh-CN" altLang="en-US" b="1"/>
              <a:t>所以，发送码字为：</a:t>
            </a:r>
            <a:r>
              <a:rPr lang="en-US" altLang="zh-CN" b="1"/>
              <a:t>(10110011010)</a:t>
            </a:r>
          </a:p>
        </p:txBody>
      </p:sp>
    </p:spTree>
    <p:extLst>
      <p:ext uri="{BB962C8B-B14F-4D97-AF65-F5344CB8AC3E}">
        <p14:creationId xmlns:p14="http://schemas.microsoft.com/office/powerpoint/2010/main" val="780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3A9460F-4DC6-4029-816C-63EFDFA31997}"/>
              </a:ext>
            </a:extLst>
          </p:cNvPr>
          <p:cNvSpPr txBox="1">
            <a:spLocks noChangeArrowheads="1"/>
          </p:cNvSpPr>
          <p:nvPr/>
        </p:nvSpPr>
        <p:spPr>
          <a:xfrm>
            <a:off x="11499916"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6</a:t>
            </a:fld>
            <a:endParaRPr kumimoji="0" lang="en-US" altLang="zh-CN" sz="1400">
              <a:solidFill>
                <a:schemeClr val="tx1"/>
              </a:solidFill>
            </a:endParaRPr>
          </a:p>
        </p:txBody>
      </p:sp>
      <p:grpSp>
        <p:nvGrpSpPr>
          <p:cNvPr id="5" name="Group 2">
            <a:extLst>
              <a:ext uri="{FF2B5EF4-FFF2-40B4-BE49-F238E27FC236}">
                <a16:creationId xmlns:a16="http://schemas.microsoft.com/office/drawing/2014/main" id="{526BA3A8-A483-4C91-BCC5-D22974B06AB6}"/>
              </a:ext>
            </a:extLst>
          </p:cNvPr>
          <p:cNvGrpSpPr>
            <a:grpSpLocks/>
          </p:cNvGrpSpPr>
          <p:nvPr/>
        </p:nvGrpSpPr>
        <p:grpSpPr bwMode="auto">
          <a:xfrm>
            <a:off x="2513569" y="745095"/>
            <a:ext cx="6797675" cy="2759075"/>
            <a:chOff x="738" y="1157"/>
            <a:chExt cx="4282" cy="1738"/>
          </a:xfrm>
        </p:grpSpPr>
        <p:sp>
          <p:nvSpPr>
            <p:cNvPr id="6" name="Rectangle 3">
              <a:extLst>
                <a:ext uri="{FF2B5EF4-FFF2-40B4-BE49-F238E27FC236}">
                  <a16:creationId xmlns:a16="http://schemas.microsoft.com/office/drawing/2014/main" id="{A1657FDE-5560-4160-8640-0060203D9293}"/>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 name="Freeform 4">
              <a:extLst>
                <a:ext uri="{FF2B5EF4-FFF2-40B4-BE49-F238E27FC236}">
                  <a16:creationId xmlns:a16="http://schemas.microsoft.com/office/drawing/2014/main" id="{44D6988C-BE0F-41C4-BA10-069D78F64F9F}"/>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5">
              <a:extLst>
                <a:ext uri="{FF2B5EF4-FFF2-40B4-BE49-F238E27FC236}">
                  <a16:creationId xmlns:a16="http://schemas.microsoft.com/office/drawing/2014/main" id="{B63B4945-B804-4383-B935-46D127B177AD}"/>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9" name="Rectangle 6">
              <a:extLst>
                <a:ext uri="{FF2B5EF4-FFF2-40B4-BE49-F238E27FC236}">
                  <a16:creationId xmlns:a16="http://schemas.microsoft.com/office/drawing/2014/main" id="{89C675B1-1FAA-42EA-BA71-97E4D1757FBB}"/>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F40B3906-8C80-4F09-AA76-5A7DEDB69E16}"/>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1809059A-6890-45EA-B3CB-7CD3A2078E5B}"/>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3BB150BF-674D-49EE-828B-DF3BB61E8962}"/>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59F5AD27-3378-4E2D-8BCD-88B78890A05A}"/>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E2ED87C0-4F7E-408A-B113-F3446B9CF4B9}"/>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2A253D70-CA6E-42B9-9DBA-888D1C164179}"/>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5B215261-4ED0-4798-9E38-5FB78888CD85}"/>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5E14D0DE-31C8-4E95-80E8-61138650ABA9}"/>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14A3D700-B53D-4832-8229-B417616771BE}"/>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1F52E4FB-F7D4-48F8-9BF5-FFB25518CA26}"/>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52BD2F68-AD16-4A30-B85B-3295D193EE91}"/>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6B510F9E-4A22-4EB1-A72C-9EF57A0B09FD}"/>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9802689A-BD50-4976-A991-58F2312FF92F}"/>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3" name="Freeform 20">
              <a:extLst>
                <a:ext uri="{FF2B5EF4-FFF2-40B4-BE49-F238E27FC236}">
                  <a16:creationId xmlns:a16="http://schemas.microsoft.com/office/drawing/2014/main" id="{42FD80A0-8424-49CA-B743-B7EBE8CC3136}"/>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1">
              <a:extLst>
                <a:ext uri="{FF2B5EF4-FFF2-40B4-BE49-F238E27FC236}">
                  <a16:creationId xmlns:a16="http://schemas.microsoft.com/office/drawing/2014/main" id="{75894B04-8683-48CB-8C11-63177885955F}"/>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5" name="Rectangle 22">
              <a:extLst>
                <a:ext uri="{FF2B5EF4-FFF2-40B4-BE49-F238E27FC236}">
                  <a16:creationId xmlns:a16="http://schemas.microsoft.com/office/drawing/2014/main" id="{B31480B9-F7B5-4BCA-A0E5-45D5A36E8662}"/>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4D1B0B87-9723-4450-BD2F-19C78AE7D11A}"/>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846E3E44-E027-4EC4-8A75-C5A504165B27}"/>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01085A00-C70C-4163-A704-DC15167A439E}"/>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29" name="Freeform 26">
              <a:extLst>
                <a:ext uri="{FF2B5EF4-FFF2-40B4-BE49-F238E27FC236}">
                  <a16:creationId xmlns:a16="http://schemas.microsoft.com/office/drawing/2014/main" id="{5091604B-6598-4E03-9601-4BB2914BB35C}"/>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27">
              <a:extLst>
                <a:ext uri="{FF2B5EF4-FFF2-40B4-BE49-F238E27FC236}">
                  <a16:creationId xmlns:a16="http://schemas.microsoft.com/office/drawing/2014/main" id="{78102CC3-9580-4A49-BD06-179506ACE982}"/>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1" name="Rectangle 28">
              <a:extLst>
                <a:ext uri="{FF2B5EF4-FFF2-40B4-BE49-F238E27FC236}">
                  <a16:creationId xmlns:a16="http://schemas.microsoft.com/office/drawing/2014/main" id="{380A8D88-8C2C-4B7B-8890-6688AEC38004}"/>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2" name="Line 29">
              <a:extLst>
                <a:ext uri="{FF2B5EF4-FFF2-40B4-BE49-F238E27FC236}">
                  <a16:creationId xmlns:a16="http://schemas.microsoft.com/office/drawing/2014/main" id="{61819A04-5C30-4E1D-A732-CEEA0D5EFF73}"/>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0">
              <a:extLst>
                <a:ext uri="{FF2B5EF4-FFF2-40B4-BE49-F238E27FC236}">
                  <a16:creationId xmlns:a16="http://schemas.microsoft.com/office/drawing/2014/main" id="{DF7ADC1A-B3AC-42A6-8375-669D3544E2F8}"/>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1">
              <a:extLst>
                <a:ext uri="{FF2B5EF4-FFF2-40B4-BE49-F238E27FC236}">
                  <a16:creationId xmlns:a16="http://schemas.microsoft.com/office/drawing/2014/main" id="{71248190-76D9-44BF-A11A-AC08690B95D9}"/>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32">
              <a:extLst>
                <a:ext uri="{FF2B5EF4-FFF2-40B4-BE49-F238E27FC236}">
                  <a16:creationId xmlns:a16="http://schemas.microsoft.com/office/drawing/2014/main" id="{ECA07FD1-AACB-47F3-BACB-9F7BF3B81FA2}"/>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3">
              <a:extLst>
                <a:ext uri="{FF2B5EF4-FFF2-40B4-BE49-F238E27FC236}">
                  <a16:creationId xmlns:a16="http://schemas.microsoft.com/office/drawing/2014/main" id="{B8E24B29-2B36-49C2-B561-0B8DB607BD5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4">
              <a:extLst>
                <a:ext uri="{FF2B5EF4-FFF2-40B4-BE49-F238E27FC236}">
                  <a16:creationId xmlns:a16="http://schemas.microsoft.com/office/drawing/2014/main" id="{B89F19DE-8CC4-4036-A7FB-F5ABC57D8EB4}"/>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5">
              <a:extLst>
                <a:ext uri="{FF2B5EF4-FFF2-40B4-BE49-F238E27FC236}">
                  <a16:creationId xmlns:a16="http://schemas.microsoft.com/office/drawing/2014/main" id="{F4593E58-74BE-41EB-8A2F-8729478A5EF7}"/>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
              <a:extLst>
                <a:ext uri="{FF2B5EF4-FFF2-40B4-BE49-F238E27FC236}">
                  <a16:creationId xmlns:a16="http://schemas.microsoft.com/office/drawing/2014/main" id="{3C53EA9F-C6AA-4064-9628-585BA2CED9FF}"/>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7">
              <a:extLst>
                <a:ext uri="{FF2B5EF4-FFF2-40B4-BE49-F238E27FC236}">
                  <a16:creationId xmlns:a16="http://schemas.microsoft.com/office/drawing/2014/main" id="{7B8680FC-DBEC-4AD4-AEC7-0D837AB4A124}"/>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8">
              <a:extLst>
                <a:ext uri="{FF2B5EF4-FFF2-40B4-BE49-F238E27FC236}">
                  <a16:creationId xmlns:a16="http://schemas.microsoft.com/office/drawing/2014/main" id="{6F662110-8515-492C-BF83-C35E5A04C27A}"/>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39">
              <a:extLst>
                <a:ext uri="{FF2B5EF4-FFF2-40B4-BE49-F238E27FC236}">
                  <a16:creationId xmlns:a16="http://schemas.microsoft.com/office/drawing/2014/main" id="{8C9512E2-0C14-40AE-B354-0B430D9747D9}"/>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40">
              <a:extLst>
                <a:ext uri="{FF2B5EF4-FFF2-40B4-BE49-F238E27FC236}">
                  <a16:creationId xmlns:a16="http://schemas.microsoft.com/office/drawing/2014/main" id="{A0DEBB4E-AAA5-48D1-8D0D-F9705DA79B0B}"/>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1">
              <a:extLst>
                <a:ext uri="{FF2B5EF4-FFF2-40B4-BE49-F238E27FC236}">
                  <a16:creationId xmlns:a16="http://schemas.microsoft.com/office/drawing/2014/main" id="{F9609348-85A9-4579-93EB-175F46B25C8C}"/>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42">
              <a:extLst>
                <a:ext uri="{FF2B5EF4-FFF2-40B4-BE49-F238E27FC236}">
                  <a16:creationId xmlns:a16="http://schemas.microsoft.com/office/drawing/2014/main" id="{849A19A4-27AC-48E1-AEE8-12CB25F32FE3}"/>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Line 43">
              <a:extLst>
                <a:ext uri="{FF2B5EF4-FFF2-40B4-BE49-F238E27FC236}">
                  <a16:creationId xmlns:a16="http://schemas.microsoft.com/office/drawing/2014/main" id="{048AD5AE-59C0-4171-8FEE-0B98D31C2B01}"/>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44">
              <a:extLst>
                <a:ext uri="{FF2B5EF4-FFF2-40B4-BE49-F238E27FC236}">
                  <a16:creationId xmlns:a16="http://schemas.microsoft.com/office/drawing/2014/main" id="{3B9EEAB0-1A3C-41BA-9118-F883BDDF56FE}"/>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Line 45">
              <a:extLst>
                <a:ext uri="{FF2B5EF4-FFF2-40B4-BE49-F238E27FC236}">
                  <a16:creationId xmlns:a16="http://schemas.microsoft.com/office/drawing/2014/main" id="{9F458F79-A76E-4F47-8F93-9400BA067CDA}"/>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6">
              <a:extLst>
                <a:ext uri="{FF2B5EF4-FFF2-40B4-BE49-F238E27FC236}">
                  <a16:creationId xmlns:a16="http://schemas.microsoft.com/office/drawing/2014/main" id="{6C478912-97A7-4784-85EE-473D05266B04}"/>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47">
              <a:extLst>
                <a:ext uri="{FF2B5EF4-FFF2-40B4-BE49-F238E27FC236}">
                  <a16:creationId xmlns:a16="http://schemas.microsoft.com/office/drawing/2014/main" id="{FA363AD2-0267-4A34-BD49-5D672E6F1247}"/>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1" name="Rectangle 48">
            <a:extLst>
              <a:ext uri="{FF2B5EF4-FFF2-40B4-BE49-F238E27FC236}">
                <a16:creationId xmlns:a16="http://schemas.microsoft.com/office/drawing/2014/main" id="{FCBEC26B-E1B9-4F75-8D89-323CE9F54D52}"/>
              </a:ext>
            </a:extLst>
          </p:cNvPr>
          <p:cNvSpPr txBox="1">
            <a:spLocks noChangeArrowheads="1"/>
          </p:cNvSpPr>
          <p:nvPr/>
        </p:nvSpPr>
        <p:spPr>
          <a:xfrm>
            <a:off x="468313" y="3831293"/>
            <a:ext cx="11126656" cy="1798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05000"/>
              </a:lnSpc>
              <a:buClr>
                <a:srgbClr val="FF0000"/>
              </a:buClr>
              <a:buFont typeface="Wingdings" pitchFamily="2" charset="2"/>
              <a:buChar char="v"/>
              <a:defRPr/>
            </a:pPr>
            <a:r>
              <a:rPr lang="zh-CN" altLang="en-US" b="1" dirty="0"/>
              <a:t>编码器：把消息变换成适合于信道传输的信号。</a:t>
            </a:r>
          </a:p>
          <a:p>
            <a:pPr marL="190500" lvl="1" indent="381000">
              <a:lnSpc>
                <a:spcPct val="105000"/>
              </a:lnSpc>
              <a:buFont typeface="Wingdings" pitchFamily="2" charset="2"/>
              <a:buChar char="Ø"/>
              <a:defRPr/>
            </a:pPr>
            <a:r>
              <a:rPr lang="zh-CN" altLang="en-US" b="1" dirty="0"/>
              <a:t>信源编码器：将信源的输出进行适当的变换，以提高信息传输的有效性。</a:t>
            </a:r>
          </a:p>
          <a:p>
            <a:pPr marL="190500" lvl="1" indent="381000">
              <a:lnSpc>
                <a:spcPct val="105000"/>
              </a:lnSpc>
              <a:buFont typeface="Wingdings" pitchFamily="2" charset="2"/>
              <a:buChar char="Ø"/>
              <a:defRPr/>
            </a:pPr>
            <a:r>
              <a:rPr lang="zh-CN" altLang="en-US" b="1" dirty="0"/>
              <a:t>信道编码器：对信源编码器的输出进行变换，用增加多余度的方法提高信道的抗干扰能力，以提高信息传输的可靠性。</a:t>
            </a:r>
          </a:p>
        </p:txBody>
      </p:sp>
      <p:sp>
        <p:nvSpPr>
          <p:cNvPr id="52" name="Rectangle 49">
            <a:extLst>
              <a:ext uri="{FF2B5EF4-FFF2-40B4-BE49-F238E27FC236}">
                <a16:creationId xmlns:a16="http://schemas.microsoft.com/office/drawing/2014/main" id="{FB696150-F665-4030-9852-7DFCF1C010C1}"/>
              </a:ext>
            </a:extLst>
          </p:cNvPr>
          <p:cNvSpPr>
            <a:spLocks noChangeArrowheads="1"/>
          </p:cNvSpPr>
          <p:nvPr/>
        </p:nvSpPr>
        <p:spPr bwMode="auto">
          <a:xfrm>
            <a:off x="2370694" y="1537257"/>
            <a:ext cx="1800225" cy="179863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521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 calcmode="lin" valueType="num">
                                      <p:cBhvr additive="base">
                                        <p:cTn id="1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xEl>
                                              <p:pRg st="1" end="1"/>
                                            </p:txEl>
                                          </p:spTgt>
                                        </p:tgtEl>
                                        <p:attrNameLst>
                                          <p:attrName>style.visibility</p:attrName>
                                        </p:attrNameLst>
                                      </p:cBhvr>
                                      <p:to>
                                        <p:strVal val="visible"/>
                                      </p:to>
                                    </p:set>
                                    <p:anim calcmode="lin" valueType="num">
                                      <p:cBhvr additive="base">
                                        <p:cTn id="1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
                                            <p:txEl>
                                              <p:pRg st="2" end="2"/>
                                            </p:txEl>
                                          </p:spTgt>
                                        </p:tgtEl>
                                        <p:attrNameLst>
                                          <p:attrName>style.visibility</p:attrName>
                                        </p:attrNameLst>
                                      </p:cBhvr>
                                      <p:to>
                                        <p:strVal val="visible"/>
                                      </p:to>
                                    </p:set>
                                    <p:anim calcmode="lin" valueType="num">
                                      <p:cBhvr additive="base">
                                        <p:cTn id="24"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2" autoUpdateAnimBg="0"/>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1CFB46F-6D7A-45E3-BCD8-91436EBABEB0}"/>
              </a:ext>
            </a:extLst>
          </p:cNvPr>
          <p:cNvSpPr txBox="1">
            <a:spLocks noChangeArrowheads="1"/>
          </p:cNvSpPr>
          <p:nvPr/>
        </p:nvSpPr>
        <p:spPr>
          <a:xfrm>
            <a:off x="11509343" y="623728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76825FA0-9E56-4D7C-A2E1-98AAC68C80EC}" type="slidenum">
              <a:rPr kumimoji="0" lang="en-US" altLang="zh-CN" sz="1400" smtClean="0">
                <a:solidFill>
                  <a:schemeClr val="tx1"/>
                </a:solidFill>
              </a:rPr>
              <a:pPr>
                <a:spcBef>
                  <a:spcPct val="20000"/>
                </a:spcBef>
                <a:buClrTx/>
                <a:buFontTx/>
                <a:buNone/>
              </a:pPr>
              <a:t>7</a:t>
            </a:fld>
            <a:endParaRPr kumimoji="0" lang="en-US" altLang="zh-CN" sz="1400" dirty="0">
              <a:solidFill>
                <a:schemeClr val="tx1"/>
              </a:solidFill>
            </a:endParaRPr>
          </a:p>
        </p:txBody>
      </p:sp>
      <p:grpSp>
        <p:nvGrpSpPr>
          <p:cNvPr id="5" name="Group 2">
            <a:extLst>
              <a:ext uri="{FF2B5EF4-FFF2-40B4-BE49-F238E27FC236}">
                <a16:creationId xmlns:a16="http://schemas.microsoft.com/office/drawing/2014/main" id="{AA3457A7-9664-4CCB-B7B5-E6A0D4C9929F}"/>
              </a:ext>
            </a:extLst>
          </p:cNvPr>
          <p:cNvGrpSpPr>
            <a:grpSpLocks/>
          </p:cNvGrpSpPr>
          <p:nvPr/>
        </p:nvGrpSpPr>
        <p:grpSpPr bwMode="auto">
          <a:xfrm>
            <a:off x="1919682" y="407416"/>
            <a:ext cx="6797675" cy="2759075"/>
            <a:chOff x="738" y="1157"/>
            <a:chExt cx="4282" cy="1738"/>
          </a:xfrm>
        </p:grpSpPr>
        <p:sp>
          <p:nvSpPr>
            <p:cNvPr id="6" name="Rectangle 3">
              <a:extLst>
                <a:ext uri="{FF2B5EF4-FFF2-40B4-BE49-F238E27FC236}">
                  <a16:creationId xmlns:a16="http://schemas.microsoft.com/office/drawing/2014/main" id="{58E1E53A-AF48-4E2F-A848-4046248C6164}"/>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 name="Freeform 4">
              <a:extLst>
                <a:ext uri="{FF2B5EF4-FFF2-40B4-BE49-F238E27FC236}">
                  <a16:creationId xmlns:a16="http://schemas.microsoft.com/office/drawing/2014/main" id="{05E0E2CF-0B9E-4F67-B546-580DAB427FBA}"/>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5">
              <a:extLst>
                <a:ext uri="{FF2B5EF4-FFF2-40B4-BE49-F238E27FC236}">
                  <a16:creationId xmlns:a16="http://schemas.microsoft.com/office/drawing/2014/main" id="{5EE354C7-B6CC-4F46-8688-58CEB5A34B91}"/>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9" name="Rectangle 6">
              <a:extLst>
                <a:ext uri="{FF2B5EF4-FFF2-40B4-BE49-F238E27FC236}">
                  <a16:creationId xmlns:a16="http://schemas.microsoft.com/office/drawing/2014/main" id="{4B06DF18-6D87-43CB-BE73-48FD0F99B3E0}"/>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88A16DD7-F45F-4DB2-A767-EF1B02138280}"/>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2E8F3BC9-A8EA-4733-B3B8-138440BCC12F}"/>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DF3DBF18-6437-4A81-B408-E6ADE6AFC6DC}"/>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6FD52D5A-E2D3-46AB-B117-40FFB1FF5163}"/>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54F66705-661F-4202-B795-B63074E90B85}"/>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57D031F0-FB68-4BA2-9D23-50A5E28AE34F}"/>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46C2CDD3-FE68-4B30-9416-5CDC0F8842BB}"/>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D1E112E4-18B0-419E-B28C-BBF07425953A}"/>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A1C771BA-D9EC-4C5F-9D35-5727B24198E1}"/>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1A3F9CDB-844F-4346-9BF9-0CD7C1CBA208}"/>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75FCCA47-D1B0-47E5-8705-D4A188DCB2CD}"/>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0A8C52BC-2156-4F8D-905A-E0911708035C}"/>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C3406321-4188-4C91-AC6C-6879173F5E5F}"/>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3" name="Freeform 20">
              <a:extLst>
                <a:ext uri="{FF2B5EF4-FFF2-40B4-BE49-F238E27FC236}">
                  <a16:creationId xmlns:a16="http://schemas.microsoft.com/office/drawing/2014/main" id="{3E499797-BD7B-40BD-9AAC-1B67B514008D}"/>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1">
              <a:extLst>
                <a:ext uri="{FF2B5EF4-FFF2-40B4-BE49-F238E27FC236}">
                  <a16:creationId xmlns:a16="http://schemas.microsoft.com/office/drawing/2014/main" id="{05681053-0F9C-45B2-A89E-AB86A949D9C9}"/>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5" name="Rectangle 22">
              <a:extLst>
                <a:ext uri="{FF2B5EF4-FFF2-40B4-BE49-F238E27FC236}">
                  <a16:creationId xmlns:a16="http://schemas.microsoft.com/office/drawing/2014/main" id="{4E2989C0-76AB-40FA-B952-9F66E910C259}"/>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8886C1DC-0095-4152-AF3E-091D787D8CD5}"/>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46AD6DAF-4440-4DDC-A0A6-A4EEA0876794}"/>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D4D310F9-E6F5-4006-B091-309D4C5DBD28}"/>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29" name="Freeform 26">
              <a:extLst>
                <a:ext uri="{FF2B5EF4-FFF2-40B4-BE49-F238E27FC236}">
                  <a16:creationId xmlns:a16="http://schemas.microsoft.com/office/drawing/2014/main" id="{5DB88B27-31C9-4B3B-BB98-0AB9A4A063BE}"/>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27">
              <a:extLst>
                <a:ext uri="{FF2B5EF4-FFF2-40B4-BE49-F238E27FC236}">
                  <a16:creationId xmlns:a16="http://schemas.microsoft.com/office/drawing/2014/main" id="{98953A91-DCD2-43F0-92FE-657F9C897FF1}"/>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1" name="Rectangle 28">
              <a:extLst>
                <a:ext uri="{FF2B5EF4-FFF2-40B4-BE49-F238E27FC236}">
                  <a16:creationId xmlns:a16="http://schemas.microsoft.com/office/drawing/2014/main" id="{2EA46E5C-8DA7-4C29-BDA9-E45E3DAA31BC}"/>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2" name="Line 29">
              <a:extLst>
                <a:ext uri="{FF2B5EF4-FFF2-40B4-BE49-F238E27FC236}">
                  <a16:creationId xmlns:a16="http://schemas.microsoft.com/office/drawing/2014/main" id="{419DF7E0-1004-4264-A09E-9CA53ADC5998}"/>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0">
              <a:extLst>
                <a:ext uri="{FF2B5EF4-FFF2-40B4-BE49-F238E27FC236}">
                  <a16:creationId xmlns:a16="http://schemas.microsoft.com/office/drawing/2014/main" id="{EE507507-A8C0-4420-8666-985B8B35A292}"/>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1">
              <a:extLst>
                <a:ext uri="{FF2B5EF4-FFF2-40B4-BE49-F238E27FC236}">
                  <a16:creationId xmlns:a16="http://schemas.microsoft.com/office/drawing/2014/main" id="{797A984D-A1C3-45F7-8256-3738DA40E0D6}"/>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32">
              <a:extLst>
                <a:ext uri="{FF2B5EF4-FFF2-40B4-BE49-F238E27FC236}">
                  <a16:creationId xmlns:a16="http://schemas.microsoft.com/office/drawing/2014/main" id="{F506E05F-980E-4FC0-914D-442A8FDCC87B}"/>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3">
              <a:extLst>
                <a:ext uri="{FF2B5EF4-FFF2-40B4-BE49-F238E27FC236}">
                  <a16:creationId xmlns:a16="http://schemas.microsoft.com/office/drawing/2014/main" id="{363EAF07-0D2A-4157-8D0F-AC447FC1385E}"/>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4">
              <a:extLst>
                <a:ext uri="{FF2B5EF4-FFF2-40B4-BE49-F238E27FC236}">
                  <a16:creationId xmlns:a16="http://schemas.microsoft.com/office/drawing/2014/main" id="{652EB6C9-3160-4906-92E8-DED728CCCEC0}"/>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5">
              <a:extLst>
                <a:ext uri="{FF2B5EF4-FFF2-40B4-BE49-F238E27FC236}">
                  <a16:creationId xmlns:a16="http://schemas.microsoft.com/office/drawing/2014/main" id="{E2F531F4-82B6-4AB4-9381-DBCBE8A43DA5}"/>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
              <a:extLst>
                <a:ext uri="{FF2B5EF4-FFF2-40B4-BE49-F238E27FC236}">
                  <a16:creationId xmlns:a16="http://schemas.microsoft.com/office/drawing/2014/main" id="{EC92B047-2E14-4FFE-8EF4-DC77F79CBBDE}"/>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7">
              <a:extLst>
                <a:ext uri="{FF2B5EF4-FFF2-40B4-BE49-F238E27FC236}">
                  <a16:creationId xmlns:a16="http://schemas.microsoft.com/office/drawing/2014/main" id="{360EF600-5825-4CC3-A47D-2D65CE176A8B}"/>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8">
              <a:extLst>
                <a:ext uri="{FF2B5EF4-FFF2-40B4-BE49-F238E27FC236}">
                  <a16:creationId xmlns:a16="http://schemas.microsoft.com/office/drawing/2014/main" id="{A98D9A19-B2A5-490D-8C14-0A193461734B}"/>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39">
              <a:extLst>
                <a:ext uri="{FF2B5EF4-FFF2-40B4-BE49-F238E27FC236}">
                  <a16:creationId xmlns:a16="http://schemas.microsoft.com/office/drawing/2014/main" id="{66C6101F-1C0B-47FD-97B8-14027B5DC4ED}"/>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40">
              <a:extLst>
                <a:ext uri="{FF2B5EF4-FFF2-40B4-BE49-F238E27FC236}">
                  <a16:creationId xmlns:a16="http://schemas.microsoft.com/office/drawing/2014/main" id="{F4478935-53E2-4E85-B361-CB9F799AFA77}"/>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1">
              <a:extLst>
                <a:ext uri="{FF2B5EF4-FFF2-40B4-BE49-F238E27FC236}">
                  <a16:creationId xmlns:a16="http://schemas.microsoft.com/office/drawing/2014/main" id="{3B67427F-1E8F-43AC-982D-003E5CBB4D31}"/>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42">
              <a:extLst>
                <a:ext uri="{FF2B5EF4-FFF2-40B4-BE49-F238E27FC236}">
                  <a16:creationId xmlns:a16="http://schemas.microsoft.com/office/drawing/2014/main" id="{2C9BBE19-0FBC-431C-89C1-E4F76CB0E5A6}"/>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Line 43">
              <a:extLst>
                <a:ext uri="{FF2B5EF4-FFF2-40B4-BE49-F238E27FC236}">
                  <a16:creationId xmlns:a16="http://schemas.microsoft.com/office/drawing/2014/main" id="{B002F14D-C01F-471D-A474-EA78204C2CB9}"/>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44">
              <a:extLst>
                <a:ext uri="{FF2B5EF4-FFF2-40B4-BE49-F238E27FC236}">
                  <a16:creationId xmlns:a16="http://schemas.microsoft.com/office/drawing/2014/main" id="{3C2A4238-C2E0-488D-8BA2-2F4EC301519C}"/>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Line 45">
              <a:extLst>
                <a:ext uri="{FF2B5EF4-FFF2-40B4-BE49-F238E27FC236}">
                  <a16:creationId xmlns:a16="http://schemas.microsoft.com/office/drawing/2014/main" id="{3CC782D1-3039-40E0-8C4E-9A93825549FC}"/>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6">
              <a:extLst>
                <a:ext uri="{FF2B5EF4-FFF2-40B4-BE49-F238E27FC236}">
                  <a16:creationId xmlns:a16="http://schemas.microsoft.com/office/drawing/2014/main" id="{4913AD5C-F395-4074-BF5B-E15A2FE958FA}"/>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47">
              <a:extLst>
                <a:ext uri="{FF2B5EF4-FFF2-40B4-BE49-F238E27FC236}">
                  <a16:creationId xmlns:a16="http://schemas.microsoft.com/office/drawing/2014/main" id="{7179332C-FCA5-4F45-95B4-FFDE1B291F5E}"/>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1" name="Rectangle 48">
            <a:extLst>
              <a:ext uri="{FF2B5EF4-FFF2-40B4-BE49-F238E27FC236}">
                <a16:creationId xmlns:a16="http://schemas.microsoft.com/office/drawing/2014/main" id="{553A4FF8-0504-4862-8130-6CBB704BA3C1}"/>
              </a:ext>
            </a:extLst>
          </p:cNvPr>
          <p:cNvSpPr txBox="1">
            <a:spLocks noChangeArrowheads="1"/>
          </p:cNvSpPr>
          <p:nvPr/>
        </p:nvSpPr>
        <p:spPr>
          <a:xfrm>
            <a:off x="250824" y="3491929"/>
            <a:ext cx="11353571" cy="295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05000"/>
              </a:lnSpc>
              <a:buClr>
                <a:srgbClr val="FF0000"/>
              </a:buClr>
              <a:buFont typeface="Wingdings" pitchFamily="2" charset="2"/>
              <a:buChar char="v"/>
              <a:defRPr/>
            </a:pPr>
            <a:r>
              <a:rPr lang="zh-CN" altLang="en-US" sz="2200" b="1" dirty="0"/>
              <a:t>调制器：将信道编码器输出的数字序列变换为振幅、频率或相位受到调制控制的形式，以适合在信道中进行较长距离的传输。</a:t>
            </a:r>
          </a:p>
          <a:p>
            <a:pPr marL="190500" lvl="1" indent="381000">
              <a:lnSpc>
                <a:spcPct val="105000"/>
              </a:lnSpc>
              <a:buClr>
                <a:srgbClr val="FF0000"/>
              </a:buClr>
              <a:buFont typeface="Wingdings" pitchFamily="2" charset="2"/>
              <a:buChar char="v"/>
              <a:defRPr/>
            </a:pPr>
            <a:r>
              <a:rPr lang="zh-CN" altLang="en-US" sz="2200" b="1" dirty="0"/>
              <a:t> 信道：信号由发送端传输到接收端的媒介。</a:t>
            </a:r>
          </a:p>
          <a:p>
            <a:pPr marL="190500" lvl="1" indent="381000">
              <a:lnSpc>
                <a:spcPct val="105000"/>
              </a:lnSpc>
              <a:buClr>
                <a:srgbClr val="FF0000"/>
              </a:buClr>
              <a:buFont typeface="Wingdings" pitchFamily="2" charset="2"/>
              <a:buNone/>
              <a:defRPr/>
            </a:pPr>
            <a:r>
              <a:rPr lang="zh-CN" altLang="en-US" sz="2200" b="1" dirty="0"/>
              <a:t>  典型的传输信道有明线、电缆、无线信道、微波信道和光纤信道等；典型的存储媒介有磁芯、磁盘、磁带等等。</a:t>
            </a:r>
          </a:p>
          <a:p>
            <a:pPr marL="190500" lvl="1" indent="381000">
              <a:lnSpc>
                <a:spcPct val="115000"/>
              </a:lnSpc>
              <a:buClr>
                <a:srgbClr val="FF0000"/>
              </a:buClr>
              <a:buFont typeface="Wingdings" pitchFamily="2" charset="2"/>
              <a:buChar char="v"/>
              <a:defRPr/>
            </a:pPr>
            <a:r>
              <a:rPr lang="zh-CN" altLang="en-US" sz="2200" b="1" dirty="0"/>
              <a:t>解调器</a:t>
            </a:r>
            <a:r>
              <a:rPr lang="zh-CN" altLang="en-US" sz="2000" b="1" dirty="0"/>
              <a:t>：</a:t>
            </a:r>
            <a:r>
              <a:rPr lang="zh-CN" altLang="en-US" sz="2200" b="1" dirty="0"/>
              <a:t>从载波中提取信号，是调制的逆过程</a:t>
            </a:r>
            <a:r>
              <a:rPr lang="en-US" altLang="zh-CN" sz="2200" b="1" dirty="0"/>
              <a:t>.</a:t>
            </a:r>
          </a:p>
        </p:txBody>
      </p:sp>
      <p:sp>
        <p:nvSpPr>
          <p:cNvPr id="52" name="Rectangle 49">
            <a:extLst>
              <a:ext uri="{FF2B5EF4-FFF2-40B4-BE49-F238E27FC236}">
                <a16:creationId xmlns:a16="http://schemas.microsoft.com/office/drawing/2014/main" id="{E0BE362C-D0AF-440A-8AAF-6AC474B94DC6}"/>
              </a:ext>
            </a:extLst>
          </p:cNvPr>
          <p:cNvSpPr>
            <a:spLocks noChangeArrowheads="1"/>
          </p:cNvSpPr>
          <p:nvPr/>
        </p:nvSpPr>
        <p:spPr bwMode="auto">
          <a:xfrm>
            <a:off x="3504007" y="899541"/>
            <a:ext cx="3600450" cy="23034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4697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 calcmode="lin" valueType="num">
                                      <p:cBhvr additive="base">
                                        <p:cTn id="1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xEl>
                                              <p:pRg st="1" end="1"/>
                                            </p:txEl>
                                          </p:spTgt>
                                        </p:tgtEl>
                                        <p:attrNameLst>
                                          <p:attrName>style.visibility</p:attrName>
                                        </p:attrNameLst>
                                      </p:cBhvr>
                                      <p:to>
                                        <p:strVal val="visible"/>
                                      </p:to>
                                    </p:set>
                                    <p:anim calcmode="lin" valueType="num">
                                      <p:cBhvr additive="base">
                                        <p:cTn id="1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
                                            <p:txEl>
                                              <p:pRg st="2" end="2"/>
                                            </p:txEl>
                                          </p:spTgt>
                                        </p:tgtEl>
                                        <p:attrNameLst>
                                          <p:attrName>style.visibility</p:attrName>
                                        </p:attrNameLst>
                                      </p:cBhvr>
                                      <p:to>
                                        <p:strVal val="visible"/>
                                      </p:to>
                                    </p:set>
                                    <p:anim calcmode="lin" valueType="num">
                                      <p:cBhvr additive="base">
                                        <p:cTn id="24"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xEl>
                                              <p:pRg st="3" end="3"/>
                                            </p:txEl>
                                          </p:spTgt>
                                        </p:tgtEl>
                                        <p:attrNameLst>
                                          <p:attrName>style.visibility</p:attrName>
                                        </p:attrNameLst>
                                      </p:cBhvr>
                                      <p:to>
                                        <p:strVal val="visible"/>
                                      </p:to>
                                    </p:set>
                                    <p:anim calcmode="lin" valueType="num">
                                      <p:cBhvr additive="base">
                                        <p:cTn id="30"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2" autoUpdateAnimBg="0"/>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90B0DC-A133-4CB8-AEB2-8CE3BA26B1FC}"/>
              </a:ext>
            </a:extLst>
          </p:cNvPr>
          <p:cNvSpPr txBox="1">
            <a:spLocks noChangeArrowheads="1"/>
          </p:cNvSpPr>
          <p:nvPr/>
        </p:nvSpPr>
        <p:spPr>
          <a:xfrm>
            <a:off x="11358513" y="625633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6DAF5F1B-BE3B-4F28-A8CB-D427B91BE5A3}" type="slidenum">
              <a:rPr kumimoji="0" lang="en-US" altLang="zh-CN" sz="1400" smtClean="0">
                <a:solidFill>
                  <a:schemeClr val="tx1"/>
                </a:solidFill>
              </a:rPr>
              <a:pPr>
                <a:spcBef>
                  <a:spcPct val="20000"/>
                </a:spcBef>
                <a:buClrTx/>
                <a:buFontTx/>
                <a:buNone/>
              </a:pPr>
              <a:t>8</a:t>
            </a:fld>
            <a:endParaRPr kumimoji="0" lang="en-US" altLang="zh-CN" sz="1400" dirty="0">
              <a:solidFill>
                <a:schemeClr val="tx1"/>
              </a:solidFill>
            </a:endParaRPr>
          </a:p>
        </p:txBody>
      </p:sp>
      <p:grpSp>
        <p:nvGrpSpPr>
          <p:cNvPr id="5" name="Group 2">
            <a:extLst>
              <a:ext uri="{FF2B5EF4-FFF2-40B4-BE49-F238E27FC236}">
                <a16:creationId xmlns:a16="http://schemas.microsoft.com/office/drawing/2014/main" id="{5EB4B253-D9DD-465C-8D34-6B66F10DC07D}"/>
              </a:ext>
            </a:extLst>
          </p:cNvPr>
          <p:cNvGrpSpPr>
            <a:grpSpLocks/>
          </p:cNvGrpSpPr>
          <p:nvPr/>
        </p:nvGrpSpPr>
        <p:grpSpPr bwMode="auto">
          <a:xfrm>
            <a:off x="2636118" y="622546"/>
            <a:ext cx="6797675" cy="2759075"/>
            <a:chOff x="738" y="1157"/>
            <a:chExt cx="4282" cy="1738"/>
          </a:xfrm>
        </p:grpSpPr>
        <p:sp>
          <p:nvSpPr>
            <p:cNvPr id="6" name="Rectangle 3">
              <a:extLst>
                <a:ext uri="{FF2B5EF4-FFF2-40B4-BE49-F238E27FC236}">
                  <a16:creationId xmlns:a16="http://schemas.microsoft.com/office/drawing/2014/main" id="{AE6286CA-0F8A-4647-9B3D-5523E5CD3D7D}"/>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 name="Freeform 4">
              <a:extLst>
                <a:ext uri="{FF2B5EF4-FFF2-40B4-BE49-F238E27FC236}">
                  <a16:creationId xmlns:a16="http://schemas.microsoft.com/office/drawing/2014/main" id="{71706F98-476F-4C89-A0BA-7632E614997F}"/>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5">
              <a:extLst>
                <a:ext uri="{FF2B5EF4-FFF2-40B4-BE49-F238E27FC236}">
                  <a16:creationId xmlns:a16="http://schemas.microsoft.com/office/drawing/2014/main" id="{DBD1F7D3-0756-4BDF-AE18-4503385DA2B1}"/>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9" name="Rectangle 6">
              <a:extLst>
                <a:ext uri="{FF2B5EF4-FFF2-40B4-BE49-F238E27FC236}">
                  <a16:creationId xmlns:a16="http://schemas.microsoft.com/office/drawing/2014/main" id="{DA35979E-B1AD-45B0-8CF8-EE13A991DB1C}"/>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0B84790F-9A4C-4DC1-A779-1CE4DFE612EE}"/>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84D8F431-EF8E-4DD7-827E-B5058D0A5ECE}"/>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5407F769-A580-4E26-A483-C1F1149C4E4A}"/>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59CEAD1B-7A07-4933-BBD6-00A407D9C5AC}"/>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5A9C2BF3-A4B5-4CCB-A79D-17182C5FD898}"/>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5B1C77BC-C5AE-4300-B7B7-08166462456B}"/>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A25CCCA6-D5EC-431D-BFEF-CAB0E60D5859}"/>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ED817715-5765-4D13-BEAA-15356D9C2A35}"/>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BCAC625E-1B76-4740-B802-087166B6E050}"/>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BD2469AA-C53B-459D-88CC-DA808B6FE0D9}"/>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FC205988-7FF9-41C3-885C-7651495A8FC9}"/>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C5E379AE-4210-4376-AD48-912A65D640D9}"/>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8A4612D6-6677-48D2-9D9D-3502F4AB3BA7}"/>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3" name="Freeform 20">
              <a:extLst>
                <a:ext uri="{FF2B5EF4-FFF2-40B4-BE49-F238E27FC236}">
                  <a16:creationId xmlns:a16="http://schemas.microsoft.com/office/drawing/2014/main" id="{97084D05-5AD3-4811-9ADF-3F52AB981E94}"/>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1">
              <a:extLst>
                <a:ext uri="{FF2B5EF4-FFF2-40B4-BE49-F238E27FC236}">
                  <a16:creationId xmlns:a16="http://schemas.microsoft.com/office/drawing/2014/main" id="{08AE8861-7041-436D-AC47-5EDC37B6E858}"/>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5" name="Rectangle 22">
              <a:extLst>
                <a:ext uri="{FF2B5EF4-FFF2-40B4-BE49-F238E27FC236}">
                  <a16:creationId xmlns:a16="http://schemas.microsoft.com/office/drawing/2014/main" id="{D0D034DE-C3DD-4A4D-AC04-09304877C7A0}"/>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696C6FF3-C7E1-4C1E-827B-D2B58EBDD832}"/>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51B30E2D-1614-4C94-A5E3-7A887E06A84F}"/>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C05D1C83-1679-407A-9B18-D98B5AD4F460}"/>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29" name="Freeform 26">
              <a:extLst>
                <a:ext uri="{FF2B5EF4-FFF2-40B4-BE49-F238E27FC236}">
                  <a16:creationId xmlns:a16="http://schemas.microsoft.com/office/drawing/2014/main" id="{68450E8C-0A06-45BF-AF7D-2FD4971E38CD}"/>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27">
              <a:extLst>
                <a:ext uri="{FF2B5EF4-FFF2-40B4-BE49-F238E27FC236}">
                  <a16:creationId xmlns:a16="http://schemas.microsoft.com/office/drawing/2014/main" id="{C70B1696-4309-42FD-B4E0-42CB3522DC9E}"/>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1" name="Rectangle 28">
              <a:extLst>
                <a:ext uri="{FF2B5EF4-FFF2-40B4-BE49-F238E27FC236}">
                  <a16:creationId xmlns:a16="http://schemas.microsoft.com/office/drawing/2014/main" id="{CD704052-35E2-47A6-9D2B-A17630588665}"/>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2" name="Line 29">
              <a:extLst>
                <a:ext uri="{FF2B5EF4-FFF2-40B4-BE49-F238E27FC236}">
                  <a16:creationId xmlns:a16="http://schemas.microsoft.com/office/drawing/2014/main" id="{DEF4A70C-8482-4CEF-BB20-06C2286FBF91}"/>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0">
              <a:extLst>
                <a:ext uri="{FF2B5EF4-FFF2-40B4-BE49-F238E27FC236}">
                  <a16:creationId xmlns:a16="http://schemas.microsoft.com/office/drawing/2014/main" id="{ED0B18BF-7E5C-4449-A594-43B35890F8CD}"/>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1">
              <a:extLst>
                <a:ext uri="{FF2B5EF4-FFF2-40B4-BE49-F238E27FC236}">
                  <a16:creationId xmlns:a16="http://schemas.microsoft.com/office/drawing/2014/main" id="{951BEFA7-85AD-46C6-B8E8-432A934BEA37}"/>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32">
              <a:extLst>
                <a:ext uri="{FF2B5EF4-FFF2-40B4-BE49-F238E27FC236}">
                  <a16:creationId xmlns:a16="http://schemas.microsoft.com/office/drawing/2014/main" id="{190D4242-867F-4C33-9FE8-CE982606FD4C}"/>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3">
              <a:extLst>
                <a:ext uri="{FF2B5EF4-FFF2-40B4-BE49-F238E27FC236}">
                  <a16:creationId xmlns:a16="http://schemas.microsoft.com/office/drawing/2014/main" id="{4E51E843-E611-43EC-B334-7CAC3615F3D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4">
              <a:extLst>
                <a:ext uri="{FF2B5EF4-FFF2-40B4-BE49-F238E27FC236}">
                  <a16:creationId xmlns:a16="http://schemas.microsoft.com/office/drawing/2014/main" id="{A6BE7971-CEA5-4E3E-96AF-14CC6ADE32B3}"/>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5">
              <a:extLst>
                <a:ext uri="{FF2B5EF4-FFF2-40B4-BE49-F238E27FC236}">
                  <a16:creationId xmlns:a16="http://schemas.microsoft.com/office/drawing/2014/main" id="{4414565E-1345-44DA-9D3C-E3FA39449AF1}"/>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
              <a:extLst>
                <a:ext uri="{FF2B5EF4-FFF2-40B4-BE49-F238E27FC236}">
                  <a16:creationId xmlns:a16="http://schemas.microsoft.com/office/drawing/2014/main" id="{A975D524-F6E3-4B98-BE2D-2626DAA271C5}"/>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7">
              <a:extLst>
                <a:ext uri="{FF2B5EF4-FFF2-40B4-BE49-F238E27FC236}">
                  <a16:creationId xmlns:a16="http://schemas.microsoft.com/office/drawing/2014/main" id="{E32D91B3-593D-4AD6-9E82-135A9CAA95ED}"/>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8">
              <a:extLst>
                <a:ext uri="{FF2B5EF4-FFF2-40B4-BE49-F238E27FC236}">
                  <a16:creationId xmlns:a16="http://schemas.microsoft.com/office/drawing/2014/main" id="{60468633-1321-4565-83B2-5D4724E17F06}"/>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39">
              <a:extLst>
                <a:ext uri="{FF2B5EF4-FFF2-40B4-BE49-F238E27FC236}">
                  <a16:creationId xmlns:a16="http://schemas.microsoft.com/office/drawing/2014/main" id="{7D923EC7-8593-4CD1-A449-5F257C62A531}"/>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40">
              <a:extLst>
                <a:ext uri="{FF2B5EF4-FFF2-40B4-BE49-F238E27FC236}">
                  <a16:creationId xmlns:a16="http://schemas.microsoft.com/office/drawing/2014/main" id="{792C023A-4400-4645-948F-C9877D4143DC}"/>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1">
              <a:extLst>
                <a:ext uri="{FF2B5EF4-FFF2-40B4-BE49-F238E27FC236}">
                  <a16:creationId xmlns:a16="http://schemas.microsoft.com/office/drawing/2014/main" id="{A0F0A8DD-65CD-4095-B443-9EBCE9659E3A}"/>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42">
              <a:extLst>
                <a:ext uri="{FF2B5EF4-FFF2-40B4-BE49-F238E27FC236}">
                  <a16:creationId xmlns:a16="http://schemas.microsoft.com/office/drawing/2014/main" id="{0ECC17F8-29B7-468B-8DCE-E8CFE2395E7E}"/>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Line 43">
              <a:extLst>
                <a:ext uri="{FF2B5EF4-FFF2-40B4-BE49-F238E27FC236}">
                  <a16:creationId xmlns:a16="http://schemas.microsoft.com/office/drawing/2014/main" id="{9DB0E376-84EA-473E-AD3E-098CFA446578}"/>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44">
              <a:extLst>
                <a:ext uri="{FF2B5EF4-FFF2-40B4-BE49-F238E27FC236}">
                  <a16:creationId xmlns:a16="http://schemas.microsoft.com/office/drawing/2014/main" id="{52BBB16B-6B7D-43F4-B2D0-589E44772333}"/>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Line 45">
              <a:extLst>
                <a:ext uri="{FF2B5EF4-FFF2-40B4-BE49-F238E27FC236}">
                  <a16:creationId xmlns:a16="http://schemas.microsoft.com/office/drawing/2014/main" id="{921C2308-B841-4336-A6E1-446C52792B17}"/>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6">
              <a:extLst>
                <a:ext uri="{FF2B5EF4-FFF2-40B4-BE49-F238E27FC236}">
                  <a16:creationId xmlns:a16="http://schemas.microsoft.com/office/drawing/2014/main" id="{33A0DC1A-EBA2-4073-B38A-FE9B426888D4}"/>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47">
              <a:extLst>
                <a:ext uri="{FF2B5EF4-FFF2-40B4-BE49-F238E27FC236}">
                  <a16:creationId xmlns:a16="http://schemas.microsoft.com/office/drawing/2014/main" id="{A4D13F8F-30AF-4522-83E4-234CB4A24568}"/>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1" name="Rectangle 48">
            <a:extLst>
              <a:ext uri="{FF2B5EF4-FFF2-40B4-BE49-F238E27FC236}">
                <a16:creationId xmlns:a16="http://schemas.microsoft.com/office/drawing/2014/main" id="{15F6DA64-EC98-45DE-80AE-5F6E2B3845EE}"/>
              </a:ext>
            </a:extLst>
          </p:cNvPr>
          <p:cNvSpPr txBox="1">
            <a:spLocks noChangeArrowheads="1"/>
          </p:cNvSpPr>
          <p:nvPr/>
        </p:nvSpPr>
        <p:spPr>
          <a:xfrm>
            <a:off x="258959" y="3808414"/>
            <a:ext cx="11674082" cy="2587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15000"/>
              </a:lnSpc>
              <a:buClr>
                <a:srgbClr val="FF0000"/>
              </a:buClr>
              <a:buFont typeface="Wingdings" pitchFamily="2" charset="2"/>
              <a:buChar char="v"/>
              <a:defRPr/>
            </a:pPr>
            <a:r>
              <a:rPr lang="zh-CN" altLang="en-US" sz="2000" b="1" dirty="0"/>
              <a:t>干扰源：对传输信道或存储媒介构成干扰的来源的总称。干扰</a:t>
            </a:r>
            <a:r>
              <a:rPr lang="en-US" altLang="zh-CN" sz="2000" b="1" dirty="0"/>
              <a:t>(</a:t>
            </a:r>
            <a:r>
              <a:rPr lang="zh-CN" altLang="en-US" sz="2000" b="1" dirty="0"/>
              <a:t>噪声</a:t>
            </a:r>
            <a:r>
              <a:rPr lang="en-US" altLang="zh-CN" sz="2000" b="1" dirty="0"/>
              <a:t>)</a:t>
            </a:r>
            <a:r>
              <a:rPr lang="zh-CN" altLang="en-US" sz="2000" b="1" dirty="0"/>
              <a:t>往往具有随机性，所以信道的特征也可以用概率空间来描述；而噪声源的统计特性又是划分信道的依据。</a:t>
            </a:r>
          </a:p>
          <a:p>
            <a:pPr marL="190500" lvl="1" indent="381000">
              <a:lnSpc>
                <a:spcPct val="115000"/>
              </a:lnSpc>
              <a:buFontTx/>
              <a:buNone/>
              <a:defRPr/>
            </a:pPr>
            <a:r>
              <a:rPr lang="zh-CN" altLang="en-US" sz="2000" b="1" dirty="0"/>
              <a:t>  干扰可以分为两类：</a:t>
            </a:r>
          </a:p>
          <a:p>
            <a:pPr marL="190500" lvl="1" indent="381000">
              <a:lnSpc>
                <a:spcPct val="115000"/>
              </a:lnSpc>
              <a:buFontTx/>
              <a:buNone/>
              <a:defRPr/>
            </a:pPr>
            <a:r>
              <a:rPr lang="zh-CN" altLang="en-US" sz="2000" b="1" dirty="0"/>
              <a:t>  </a:t>
            </a:r>
            <a:r>
              <a:rPr lang="en-US" altLang="zh-CN" sz="2000" b="1" dirty="0"/>
              <a:t>1</a:t>
            </a:r>
            <a:r>
              <a:rPr lang="zh-CN" altLang="en-US" sz="2000" b="1" dirty="0"/>
              <a:t>）加性干扰，它是由外界原因产生的随机干扰，它与信道中传送的信号的统计特性无关，因而信道的输出是输入和干扰的叠加；</a:t>
            </a:r>
          </a:p>
          <a:p>
            <a:pPr marL="190500" lvl="1" indent="381000">
              <a:lnSpc>
                <a:spcPct val="115000"/>
              </a:lnSpc>
              <a:buFontTx/>
              <a:buNone/>
              <a:defRPr/>
            </a:pPr>
            <a:r>
              <a:rPr lang="zh-CN" altLang="en-US" sz="2000" b="1" dirty="0"/>
              <a:t>  </a:t>
            </a:r>
            <a:r>
              <a:rPr lang="en-US" altLang="zh-CN" sz="2000" b="1" dirty="0"/>
              <a:t>2</a:t>
            </a:r>
            <a:r>
              <a:rPr lang="zh-CN" altLang="en-US" sz="2000" b="1" dirty="0"/>
              <a:t>）乘性干扰：信道的输出信号看成输入信号和一个时变参量相乘的结果。</a:t>
            </a:r>
          </a:p>
        </p:txBody>
      </p:sp>
      <p:sp>
        <p:nvSpPr>
          <p:cNvPr id="52" name="Rectangle 49">
            <a:extLst>
              <a:ext uri="{FF2B5EF4-FFF2-40B4-BE49-F238E27FC236}">
                <a16:creationId xmlns:a16="http://schemas.microsoft.com/office/drawing/2014/main" id="{746863BA-DABD-4D1D-A989-FCB9E840E829}"/>
              </a:ext>
            </a:extLst>
          </p:cNvPr>
          <p:cNvSpPr>
            <a:spLocks noChangeArrowheads="1"/>
          </p:cNvSpPr>
          <p:nvPr/>
        </p:nvSpPr>
        <p:spPr bwMode="auto">
          <a:xfrm>
            <a:off x="4220443" y="1125783"/>
            <a:ext cx="3600450" cy="23034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4911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 calcmode="lin" valueType="num">
                                      <p:cBhvr additive="base">
                                        <p:cTn id="1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xEl>
                                              <p:pRg st="1" end="1"/>
                                            </p:txEl>
                                          </p:spTgt>
                                        </p:tgtEl>
                                        <p:attrNameLst>
                                          <p:attrName>style.visibility</p:attrName>
                                        </p:attrNameLst>
                                      </p:cBhvr>
                                      <p:to>
                                        <p:strVal val="visible"/>
                                      </p:to>
                                    </p:set>
                                    <p:anim calcmode="lin" valueType="num">
                                      <p:cBhvr additive="base">
                                        <p:cTn id="1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
                                            <p:txEl>
                                              <p:pRg st="2" end="2"/>
                                            </p:txEl>
                                          </p:spTgt>
                                        </p:tgtEl>
                                        <p:attrNameLst>
                                          <p:attrName>style.visibility</p:attrName>
                                        </p:attrNameLst>
                                      </p:cBhvr>
                                      <p:to>
                                        <p:strVal val="visible"/>
                                      </p:to>
                                    </p:set>
                                    <p:anim calcmode="lin" valueType="num">
                                      <p:cBhvr additive="base">
                                        <p:cTn id="24"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xEl>
                                              <p:pRg st="3" end="3"/>
                                            </p:txEl>
                                          </p:spTgt>
                                        </p:tgtEl>
                                        <p:attrNameLst>
                                          <p:attrName>style.visibility</p:attrName>
                                        </p:attrNameLst>
                                      </p:cBhvr>
                                      <p:to>
                                        <p:strVal val="visible"/>
                                      </p:to>
                                    </p:set>
                                    <p:anim calcmode="lin" valueType="num">
                                      <p:cBhvr additive="base">
                                        <p:cTn id="30"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2" autoUpdateAnimBg="0"/>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AD00BBD-B837-464E-9621-2F528BB85D89}"/>
              </a:ext>
            </a:extLst>
          </p:cNvPr>
          <p:cNvSpPr txBox="1">
            <a:spLocks noChangeArrowheads="1"/>
          </p:cNvSpPr>
          <p:nvPr/>
        </p:nvSpPr>
        <p:spPr>
          <a:xfrm>
            <a:off x="11547050"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D786228E-A809-4102-925F-55D28E351F98}" type="slidenum">
              <a:rPr kumimoji="0" lang="en-US" altLang="zh-CN" sz="1400" smtClean="0">
                <a:solidFill>
                  <a:schemeClr val="tx1"/>
                </a:solidFill>
              </a:rPr>
              <a:pPr>
                <a:spcBef>
                  <a:spcPct val="20000"/>
                </a:spcBef>
                <a:buClrTx/>
                <a:buFontTx/>
                <a:buNone/>
              </a:pPr>
              <a:t>9</a:t>
            </a:fld>
            <a:endParaRPr kumimoji="0" lang="en-US" altLang="zh-CN" sz="1400">
              <a:solidFill>
                <a:schemeClr val="tx1"/>
              </a:solidFill>
            </a:endParaRPr>
          </a:p>
        </p:txBody>
      </p:sp>
      <p:sp>
        <p:nvSpPr>
          <p:cNvPr id="5" name="Rectangle 2">
            <a:extLst>
              <a:ext uri="{FF2B5EF4-FFF2-40B4-BE49-F238E27FC236}">
                <a16:creationId xmlns:a16="http://schemas.microsoft.com/office/drawing/2014/main" id="{70BAFB73-BA77-4841-8815-29F6D935CB44}"/>
              </a:ext>
            </a:extLst>
          </p:cNvPr>
          <p:cNvSpPr txBox="1">
            <a:spLocks noChangeArrowheads="1"/>
          </p:cNvSpPr>
          <p:nvPr/>
        </p:nvSpPr>
        <p:spPr>
          <a:xfrm>
            <a:off x="232667" y="4120873"/>
            <a:ext cx="11726666" cy="2044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lvl="1" indent="-190500">
              <a:lnSpc>
                <a:spcPct val="115000"/>
              </a:lnSpc>
              <a:buClr>
                <a:srgbClr val="FF0000"/>
              </a:buClr>
              <a:buFont typeface="Wingdings" pitchFamily="2" charset="2"/>
              <a:buChar char="v"/>
              <a:defRPr/>
            </a:pPr>
            <a:r>
              <a:rPr lang="zh-CN" altLang="en-US" b="1" dirty="0"/>
              <a:t>信道译码器：利用信道编码时所提供的多余度，检查或纠正数字序列中的错误。</a:t>
            </a:r>
          </a:p>
          <a:p>
            <a:pPr marL="381000" lvl="1" indent="-190500">
              <a:lnSpc>
                <a:spcPct val="115000"/>
              </a:lnSpc>
              <a:buClr>
                <a:srgbClr val="FF0000"/>
              </a:buClr>
              <a:buFont typeface="Wingdings" pitchFamily="2" charset="2"/>
              <a:buChar char="v"/>
              <a:defRPr/>
            </a:pPr>
            <a:r>
              <a:rPr lang="zh-CN" altLang="en-US" b="1" dirty="0"/>
              <a:t>信源译码器：把经过信道译码器核对过的信息序列转换成适合接收者接收的信息形式。</a:t>
            </a:r>
          </a:p>
          <a:p>
            <a:pPr marL="381000" lvl="1" indent="-190500">
              <a:lnSpc>
                <a:spcPct val="115000"/>
              </a:lnSpc>
              <a:buClr>
                <a:srgbClr val="FF0000"/>
              </a:buClr>
              <a:buFont typeface="Wingdings" pitchFamily="2" charset="2"/>
              <a:buChar char="v"/>
              <a:defRPr/>
            </a:pPr>
            <a:r>
              <a:rPr lang="zh-CN" altLang="en-US" b="1" dirty="0"/>
              <a:t>信宿：消息传送的对象（人或机器</a:t>
            </a:r>
            <a:r>
              <a:rPr lang="zh-CN" altLang="en-US" dirty="0"/>
              <a:t> </a:t>
            </a:r>
            <a:r>
              <a:rPr lang="zh-CN" altLang="en-US" b="1" dirty="0"/>
              <a:t>）。</a:t>
            </a:r>
          </a:p>
        </p:txBody>
      </p:sp>
      <p:grpSp>
        <p:nvGrpSpPr>
          <p:cNvPr id="6" name="Group 3">
            <a:extLst>
              <a:ext uri="{FF2B5EF4-FFF2-40B4-BE49-F238E27FC236}">
                <a16:creationId xmlns:a16="http://schemas.microsoft.com/office/drawing/2014/main" id="{97310113-4ABB-4298-A345-FDB64E4A50C3}"/>
              </a:ext>
            </a:extLst>
          </p:cNvPr>
          <p:cNvGrpSpPr>
            <a:grpSpLocks/>
          </p:cNvGrpSpPr>
          <p:nvPr/>
        </p:nvGrpSpPr>
        <p:grpSpPr bwMode="auto">
          <a:xfrm>
            <a:off x="2607837" y="792229"/>
            <a:ext cx="6797675" cy="2759075"/>
            <a:chOff x="738" y="1157"/>
            <a:chExt cx="4282" cy="1738"/>
          </a:xfrm>
        </p:grpSpPr>
        <p:sp>
          <p:nvSpPr>
            <p:cNvPr id="7" name="Rectangle 4">
              <a:extLst>
                <a:ext uri="{FF2B5EF4-FFF2-40B4-BE49-F238E27FC236}">
                  <a16:creationId xmlns:a16="http://schemas.microsoft.com/office/drawing/2014/main" id="{C2D25873-04DD-4E58-A9AC-1472C5C4C96B}"/>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8" name="Freeform 5">
              <a:extLst>
                <a:ext uri="{FF2B5EF4-FFF2-40B4-BE49-F238E27FC236}">
                  <a16:creationId xmlns:a16="http://schemas.microsoft.com/office/drawing/2014/main" id="{DDAB7CD9-B942-4D5F-BDF6-77EA55739E51}"/>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6">
              <a:extLst>
                <a:ext uri="{FF2B5EF4-FFF2-40B4-BE49-F238E27FC236}">
                  <a16:creationId xmlns:a16="http://schemas.microsoft.com/office/drawing/2014/main" id="{2B65A374-B38C-4A74-9508-9BB259A7DBE7}"/>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43C9EBCD-4590-461F-B316-EBC95204D215}"/>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1B69EEAE-7B77-466A-8342-8D3E82F5EBDE}"/>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6DEEAFFD-E558-4A38-9157-10766AD4E869}"/>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A934529C-0E14-4458-8D1C-4C2C3980F58B}"/>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69668E91-B802-4053-9D3B-9DCDBCAF8DFC}"/>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01EAA9A9-8DAD-4142-BECA-3A94901E62A7}"/>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41A3DE67-B7B3-4E5B-A245-A5A5D02C9165}"/>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5DCDB607-807C-4A19-BD8F-C6350C0CF998}"/>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AAA31248-8775-4787-8F81-90FE5E120EC5}"/>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F0BAFE01-D36D-4BDE-BC55-76D75330036D}"/>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59A71AC0-2AAC-49EB-BF52-0EE089131993}"/>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CA20C853-65F3-4450-8052-092EF385FC92}"/>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75113E18-BDAE-4DC6-BAC8-5B2F42F1B86A}"/>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3" name="Rectangle 20">
              <a:extLst>
                <a:ext uri="{FF2B5EF4-FFF2-40B4-BE49-F238E27FC236}">
                  <a16:creationId xmlns:a16="http://schemas.microsoft.com/office/drawing/2014/main" id="{F9B0C77C-CB73-4280-AA9D-10F3E37A62B0}"/>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4" name="Freeform 21">
              <a:extLst>
                <a:ext uri="{FF2B5EF4-FFF2-40B4-BE49-F238E27FC236}">
                  <a16:creationId xmlns:a16="http://schemas.microsoft.com/office/drawing/2014/main" id="{165AA451-00DC-4BCF-873B-F90120002486}"/>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2">
              <a:extLst>
                <a:ext uri="{FF2B5EF4-FFF2-40B4-BE49-F238E27FC236}">
                  <a16:creationId xmlns:a16="http://schemas.microsoft.com/office/drawing/2014/main" id="{47E1DAA7-EE57-4580-9E9A-3AD271D8FF43}"/>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26F66039-7286-42C8-9FBC-113AF52BB80B}"/>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E932A23A-B454-4DEC-B32E-F515391E5C8B}"/>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D12F4414-0B08-4500-BCD3-5449A4D28634}"/>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9" name="Rectangle 26">
              <a:extLst>
                <a:ext uri="{FF2B5EF4-FFF2-40B4-BE49-F238E27FC236}">
                  <a16:creationId xmlns:a16="http://schemas.microsoft.com/office/drawing/2014/main" id="{EEB71D20-9F07-4839-B1EF-5A2B5B380C92}"/>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30" name="Freeform 27">
              <a:extLst>
                <a:ext uri="{FF2B5EF4-FFF2-40B4-BE49-F238E27FC236}">
                  <a16:creationId xmlns:a16="http://schemas.microsoft.com/office/drawing/2014/main" id="{8AD54A13-B540-4CB9-ADBA-D62755E5CE95}"/>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Rectangle 28">
              <a:extLst>
                <a:ext uri="{FF2B5EF4-FFF2-40B4-BE49-F238E27FC236}">
                  <a16:creationId xmlns:a16="http://schemas.microsoft.com/office/drawing/2014/main" id="{D0526F71-E462-491D-8108-3260F8BE8E56}"/>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2" name="Rectangle 29">
              <a:extLst>
                <a:ext uri="{FF2B5EF4-FFF2-40B4-BE49-F238E27FC236}">
                  <a16:creationId xmlns:a16="http://schemas.microsoft.com/office/drawing/2014/main" id="{4A9B79DD-C75B-45FB-881B-5B352FA43AD5}"/>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3" name="Line 30">
              <a:extLst>
                <a:ext uri="{FF2B5EF4-FFF2-40B4-BE49-F238E27FC236}">
                  <a16:creationId xmlns:a16="http://schemas.microsoft.com/office/drawing/2014/main" id="{B6A3490B-9C9C-44BF-9A6D-07E58B8E43F4}"/>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31">
              <a:extLst>
                <a:ext uri="{FF2B5EF4-FFF2-40B4-BE49-F238E27FC236}">
                  <a16:creationId xmlns:a16="http://schemas.microsoft.com/office/drawing/2014/main" id="{9A628FB8-181E-4B91-BE1F-21521012BEF5}"/>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Line 32">
              <a:extLst>
                <a:ext uri="{FF2B5EF4-FFF2-40B4-BE49-F238E27FC236}">
                  <a16:creationId xmlns:a16="http://schemas.microsoft.com/office/drawing/2014/main" id="{55847347-56D2-4FCA-B978-C7325DCAA838}"/>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Freeform 33">
              <a:extLst>
                <a:ext uri="{FF2B5EF4-FFF2-40B4-BE49-F238E27FC236}">
                  <a16:creationId xmlns:a16="http://schemas.microsoft.com/office/drawing/2014/main" id="{AF7D2BEE-9231-4DA8-B733-D0C9951BF9AB}"/>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Line 34">
              <a:extLst>
                <a:ext uri="{FF2B5EF4-FFF2-40B4-BE49-F238E27FC236}">
                  <a16:creationId xmlns:a16="http://schemas.microsoft.com/office/drawing/2014/main" id="{BC0CFFF4-665F-4CB0-86F7-D362DA8DBE2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35">
              <a:extLst>
                <a:ext uri="{FF2B5EF4-FFF2-40B4-BE49-F238E27FC236}">
                  <a16:creationId xmlns:a16="http://schemas.microsoft.com/office/drawing/2014/main" id="{4C9DA1CF-10D8-450C-A4E5-F906234B311C}"/>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Line 36">
              <a:extLst>
                <a:ext uri="{FF2B5EF4-FFF2-40B4-BE49-F238E27FC236}">
                  <a16:creationId xmlns:a16="http://schemas.microsoft.com/office/drawing/2014/main" id="{B5A91189-9CC4-4A89-BA92-38905BADA08D}"/>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Freeform 37">
              <a:extLst>
                <a:ext uri="{FF2B5EF4-FFF2-40B4-BE49-F238E27FC236}">
                  <a16:creationId xmlns:a16="http://schemas.microsoft.com/office/drawing/2014/main" id="{EF117668-AD49-4839-9D65-3752C4C93DE8}"/>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Line 38">
              <a:extLst>
                <a:ext uri="{FF2B5EF4-FFF2-40B4-BE49-F238E27FC236}">
                  <a16:creationId xmlns:a16="http://schemas.microsoft.com/office/drawing/2014/main" id="{55045511-A405-4D31-A891-6CB64F998159}"/>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Freeform 39">
              <a:extLst>
                <a:ext uri="{FF2B5EF4-FFF2-40B4-BE49-F238E27FC236}">
                  <a16:creationId xmlns:a16="http://schemas.microsoft.com/office/drawing/2014/main" id="{EF2DACEF-D801-4EA8-8039-F285F9033BBD}"/>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Line 40">
              <a:extLst>
                <a:ext uri="{FF2B5EF4-FFF2-40B4-BE49-F238E27FC236}">
                  <a16:creationId xmlns:a16="http://schemas.microsoft.com/office/drawing/2014/main" id="{321698FC-520A-4BDA-A454-58BDC601D7E5}"/>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Freeform 41">
              <a:extLst>
                <a:ext uri="{FF2B5EF4-FFF2-40B4-BE49-F238E27FC236}">
                  <a16:creationId xmlns:a16="http://schemas.microsoft.com/office/drawing/2014/main" id="{FF75B479-FA11-40C1-AB7F-CEE7CC6B9398}"/>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Line 42">
              <a:extLst>
                <a:ext uri="{FF2B5EF4-FFF2-40B4-BE49-F238E27FC236}">
                  <a16:creationId xmlns:a16="http://schemas.microsoft.com/office/drawing/2014/main" id="{BB1DD339-E107-45B4-B6AA-5E3CD4E65C85}"/>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Freeform 43">
              <a:extLst>
                <a:ext uri="{FF2B5EF4-FFF2-40B4-BE49-F238E27FC236}">
                  <a16:creationId xmlns:a16="http://schemas.microsoft.com/office/drawing/2014/main" id="{CC2DCE9C-27C4-46BF-9BA9-F6000DE3B50D}"/>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Line 44">
              <a:extLst>
                <a:ext uri="{FF2B5EF4-FFF2-40B4-BE49-F238E27FC236}">
                  <a16:creationId xmlns:a16="http://schemas.microsoft.com/office/drawing/2014/main" id="{C36452FE-FF62-47F4-A015-A5894629715D}"/>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45">
              <a:extLst>
                <a:ext uri="{FF2B5EF4-FFF2-40B4-BE49-F238E27FC236}">
                  <a16:creationId xmlns:a16="http://schemas.microsoft.com/office/drawing/2014/main" id="{D45DCF71-AD0C-47EE-91E5-63CC3AA408E0}"/>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Line 46">
              <a:extLst>
                <a:ext uri="{FF2B5EF4-FFF2-40B4-BE49-F238E27FC236}">
                  <a16:creationId xmlns:a16="http://schemas.microsoft.com/office/drawing/2014/main" id="{F00F3F25-9841-4C28-9635-A1BCDD38BECE}"/>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Freeform 47">
              <a:extLst>
                <a:ext uri="{FF2B5EF4-FFF2-40B4-BE49-F238E27FC236}">
                  <a16:creationId xmlns:a16="http://schemas.microsoft.com/office/drawing/2014/main" id="{B67DF861-8246-4325-A3DD-D043B83BB170}"/>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Rectangle 48">
              <a:extLst>
                <a:ext uri="{FF2B5EF4-FFF2-40B4-BE49-F238E27FC236}">
                  <a16:creationId xmlns:a16="http://schemas.microsoft.com/office/drawing/2014/main" id="{9678C74C-24ED-4438-A44F-25314A351EC7}"/>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2" name="Rectangle 49">
            <a:extLst>
              <a:ext uri="{FF2B5EF4-FFF2-40B4-BE49-F238E27FC236}">
                <a16:creationId xmlns:a16="http://schemas.microsoft.com/office/drawing/2014/main" id="{54D06CD0-0101-4740-A513-CEA451FBCC15}"/>
              </a:ext>
            </a:extLst>
          </p:cNvPr>
          <p:cNvSpPr>
            <a:spLocks noChangeArrowheads="1"/>
          </p:cNvSpPr>
          <p:nvPr/>
        </p:nvSpPr>
        <p:spPr bwMode="auto">
          <a:xfrm>
            <a:off x="7792612" y="792229"/>
            <a:ext cx="1728787" cy="230346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2955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5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4506</Words>
  <Application>Microsoft Office PowerPoint</Application>
  <PresentationFormat>宽屏</PresentationFormat>
  <Paragraphs>571</Paragraphs>
  <Slides>59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59</vt:i4>
      </vt:variant>
    </vt:vector>
  </HeadingPairs>
  <TitlesOfParts>
    <vt:vector size="73" baseType="lpstr">
      <vt:lpstr>等线</vt:lpstr>
      <vt:lpstr>等线 Light</vt:lpstr>
      <vt:lpstr>黑体</vt:lpstr>
      <vt:lpstr>宋体</vt:lpstr>
      <vt:lpstr>Arial</vt:lpstr>
      <vt:lpstr>Tahoma</vt:lpstr>
      <vt:lpstr>Times New Roman</vt:lpstr>
      <vt:lpstr>Wingdings</vt:lpstr>
      <vt:lpstr>Office 主题​​</vt:lpstr>
      <vt:lpstr>Equation</vt:lpstr>
      <vt:lpstr>公式</vt:lpstr>
      <vt:lpstr>图片</vt:lpstr>
      <vt:lpstr>位图图像</vt:lpstr>
      <vt:lpstr>Microsoft 公式 3.0</vt:lpstr>
      <vt:lpstr>2023-2024 现代编码技术</vt:lpstr>
      <vt:lpstr>PowerPoint 演示文稿</vt:lpstr>
      <vt:lpstr>重要知识点</vt:lpstr>
      <vt:lpstr>重要知识点</vt:lpstr>
      <vt:lpstr> 第一章 通信系统模型</vt:lpstr>
      <vt:lpstr>PowerPoint 演示文稿</vt:lpstr>
      <vt:lpstr>PowerPoint 演示文稿</vt:lpstr>
      <vt:lpstr>PowerPoint 演示文稿</vt:lpstr>
      <vt:lpstr>PowerPoint 演示文稿</vt:lpstr>
      <vt:lpstr>第二章  信源和熵</vt:lpstr>
      <vt:lpstr>自信息</vt:lpstr>
      <vt:lpstr>信息熵</vt:lpstr>
      <vt:lpstr>扩展信源熵</vt:lpstr>
      <vt:lpstr>联合熵</vt:lpstr>
      <vt:lpstr>条件熵</vt:lpstr>
      <vt:lpstr>PowerPoint 演示文稿</vt:lpstr>
      <vt:lpstr>PowerPoint 演示文稿</vt:lpstr>
      <vt:lpstr>连续信源的差熵计算</vt:lpstr>
      <vt:lpstr>第三章 信道及信道容量</vt:lpstr>
      <vt:lpstr>PowerPoint 演示文稿</vt:lpstr>
      <vt:lpstr>信道的表示方法</vt:lpstr>
      <vt:lpstr>PowerPoint 演示文稿</vt:lpstr>
      <vt:lpstr>信道疑义度（损失熵）</vt:lpstr>
      <vt:lpstr>平均互信息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多维无记忆高斯加性连续信道的信道容量</vt:lpstr>
      <vt:lpstr>PowerPoint 演示文稿</vt:lpstr>
      <vt:lpstr>PowerPoint 演示文稿</vt:lpstr>
      <vt:lpstr>PowerPoint 演示文稿</vt:lpstr>
      <vt:lpstr>香农公式</vt:lpstr>
      <vt:lpstr>第五章  信源编码</vt:lpstr>
      <vt:lpstr>PowerPoint 演示文稿</vt:lpstr>
      <vt:lpstr>香农码</vt:lpstr>
      <vt:lpstr>PowerPoint 演示文稿</vt:lpstr>
      <vt:lpstr>费诺码</vt:lpstr>
      <vt:lpstr>霍夫曼码</vt:lpstr>
      <vt:lpstr>PowerPoint 演示文稿</vt:lpstr>
      <vt:lpstr>第六章  信道编码</vt:lpstr>
      <vt:lpstr>PowerPoint 演示文稿</vt:lpstr>
      <vt:lpstr>PowerPoint 演示文稿</vt:lpstr>
      <vt:lpstr>生成矩阵</vt:lpstr>
      <vt:lpstr>一致性校验矩阵</vt:lpstr>
      <vt:lpstr>生成矩阵和一致性校验矩阵关系</vt:lpstr>
      <vt:lpstr>PowerPoint 演示文稿</vt:lpstr>
      <vt:lpstr>循环码</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 现代编码技术</dc:title>
  <dc:creator>DELL</dc:creator>
  <cp:lastModifiedBy>DELL</cp:lastModifiedBy>
  <cp:revision>76</cp:revision>
  <dcterms:created xsi:type="dcterms:W3CDTF">2021-10-28T10:58:19Z</dcterms:created>
  <dcterms:modified xsi:type="dcterms:W3CDTF">2023-10-31T08:05:40Z</dcterms:modified>
</cp:coreProperties>
</file>