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4" Type="http://schemas.openxmlformats.org/officeDocument/2006/relationships/image" Target="../media/image47.wmf"/><Relationship Id="rId13" Type="http://schemas.openxmlformats.org/officeDocument/2006/relationships/image" Target="../media/image46.wmf"/><Relationship Id="rId12" Type="http://schemas.openxmlformats.org/officeDocument/2006/relationships/image" Target="../media/image45.wmf"/><Relationship Id="rId11" Type="http://schemas.openxmlformats.org/officeDocument/2006/relationships/image" Target="../media/image44.wmf"/><Relationship Id="rId10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41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1" Type="http://schemas.openxmlformats.org/officeDocument/2006/relationships/vmlDrawing" Target="../drawings/vmlDrawing2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29" Type="http://schemas.openxmlformats.org/officeDocument/2006/relationships/image" Target="../media/image20.wmf"/><Relationship Id="rId28" Type="http://schemas.openxmlformats.org/officeDocument/2006/relationships/oleObject" Target="../embeddings/oleObject25.bin"/><Relationship Id="rId27" Type="http://schemas.openxmlformats.org/officeDocument/2006/relationships/image" Target="../media/image19.wmf"/><Relationship Id="rId26" Type="http://schemas.openxmlformats.org/officeDocument/2006/relationships/oleObject" Target="../embeddings/oleObject24.bin"/><Relationship Id="rId25" Type="http://schemas.openxmlformats.org/officeDocument/2006/relationships/oleObject" Target="../embeddings/oleObject23.bin"/><Relationship Id="rId24" Type="http://schemas.openxmlformats.org/officeDocument/2006/relationships/oleObject" Target="../embeddings/oleObject22.bin"/><Relationship Id="rId23" Type="http://schemas.openxmlformats.org/officeDocument/2006/relationships/oleObject" Target="../embeddings/oleObject21.bin"/><Relationship Id="rId22" Type="http://schemas.openxmlformats.org/officeDocument/2006/relationships/oleObject" Target="../embeddings/oleObject20.bin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4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40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52.bin"/><Relationship Id="rId26" Type="http://schemas.openxmlformats.org/officeDocument/2006/relationships/image" Target="../media/image46.wmf"/><Relationship Id="rId25" Type="http://schemas.openxmlformats.org/officeDocument/2006/relationships/oleObject" Target="../embeddings/oleObject51.bin"/><Relationship Id="rId24" Type="http://schemas.openxmlformats.org/officeDocument/2006/relationships/image" Target="../media/image45.w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43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58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57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56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9.bin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59.wmf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3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积分的定义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   </a:t>
            </a:r>
            <a:r>
              <a:rPr lang="zh-CN" altLang="en-US">
                <a:solidFill>
                  <a:srgbClr val="FF0000"/>
                </a:solidFill>
              </a:rPr>
              <a:t>积分路径：</a:t>
            </a:r>
            <a:r>
              <a:rPr lang="zh-CN" altLang="en-US"/>
              <a:t>一条从起点 </a:t>
            </a:r>
            <a:r>
              <a:rPr lang="en-US" altLang="zh-CN"/>
              <a:t>A</a:t>
            </a:r>
            <a:r>
              <a:rPr lang="zh-CN" altLang="en-US"/>
              <a:t>到终点</a:t>
            </a:r>
            <a:r>
              <a:rPr lang="en-US" altLang="zh-CN"/>
              <a:t>B</a:t>
            </a:r>
            <a:r>
              <a:rPr lang="zh-CN" altLang="en-US"/>
              <a:t>的光滑有方向的曲线</a:t>
            </a:r>
            <a:r>
              <a:rPr lang="en-US" altLang="zh-CN"/>
              <a:t>C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</a:t>
            </a:r>
            <a:r>
              <a:rPr lang="zh-CN" altLang="en-US">
                <a:solidFill>
                  <a:srgbClr val="FF0000"/>
                </a:solidFill>
              </a:rPr>
              <a:t>被积函数：</a:t>
            </a:r>
            <a:r>
              <a:rPr lang="zh-CN" altLang="en-US"/>
              <a:t>一个在曲线</a:t>
            </a:r>
            <a:r>
              <a:rPr lang="en-US" altLang="zh-CN"/>
              <a:t>C</a:t>
            </a:r>
            <a:r>
              <a:rPr lang="zh-CN" altLang="en-US"/>
              <a:t>上有定义的函数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三部曲  </a:t>
            </a:r>
            <a:r>
              <a:rPr lang="zh-CN" altLang="en-US">
                <a:solidFill>
                  <a:srgbClr val="00B050"/>
                </a:solidFill>
              </a:rPr>
              <a:t>分割：</a:t>
            </a:r>
            <a:r>
              <a:rPr lang="zh-CN" altLang="en-US"/>
              <a:t>将</a:t>
            </a:r>
            <a:r>
              <a:rPr lang="en-US" altLang="zh-CN"/>
              <a:t>C</a:t>
            </a:r>
            <a:r>
              <a:rPr lang="zh-CN" altLang="en-US"/>
              <a:t>分成</a:t>
            </a:r>
            <a:r>
              <a:rPr lang="en-US" altLang="zh-CN"/>
              <a:t>n</a:t>
            </a:r>
            <a:r>
              <a:rPr lang="zh-CN" altLang="en-US"/>
              <a:t>个小弧段，分点依次设为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</a:t>
            </a:r>
            <a:r>
              <a:rPr lang="zh-CN" altLang="en-US">
                <a:solidFill>
                  <a:srgbClr val="00B050"/>
                </a:solidFill>
              </a:rPr>
              <a:t> 求和：</a:t>
            </a:r>
            <a:r>
              <a:rPr lang="zh-CN" altLang="en-US">
                <a:solidFill>
                  <a:schemeClr val="tx1"/>
                </a:solidFill>
              </a:rPr>
              <a:t>在每一个小弧段                             上任取一    ，作和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            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取极限：设                     ，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98205" y="2359660"/>
          <a:ext cx="126873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84200" imgH="203200" progId="Equation.KSEE3">
                  <p:embed/>
                </p:oleObj>
              </mc:Choice>
              <mc:Fallback>
                <p:oleObj name="" r:id="rId1" imgW="584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98205" y="2359660"/>
                        <a:ext cx="126873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3295" y="3286760"/>
          <a:ext cx="499491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108200" imgH="228600" progId="Equation.KSEE3">
                  <p:embed/>
                </p:oleObj>
              </mc:Choice>
              <mc:Fallback>
                <p:oleObj name="" r:id="rId3" imgW="2108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3295" y="3286760"/>
                        <a:ext cx="499491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1185" y="3828415"/>
          <a:ext cx="850265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81000" imgH="228600" progId="Equation.KSEE3">
                  <p:embed/>
                </p:oleObj>
              </mc:Choice>
              <mc:Fallback>
                <p:oleObj name="" r:id="rId5" imgW="3810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1185" y="3828415"/>
                        <a:ext cx="850265" cy="48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5754370" y="3886835"/>
            <a:ext cx="491490" cy="82550"/>
          </a:xfrm>
          <a:custGeom>
            <a:avLst/>
            <a:gdLst>
              <a:gd name="connisteX0" fmla="*/ 0 w 491490"/>
              <a:gd name="connsiteY0" fmla="*/ 119618 h 149463"/>
              <a:gd name="connisteX1" fmla="*/ 327660 w 491490"/>
              <a:gd name="connsiteY1" fmla="*/ 238 h 149463"/>
              <a:gd name="connisteX2" fmla="*/ 491490 w 491490"/>
              <a:gd name="connsiteY2" fmla="*/ 149463 h 14946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91490" h="149464">
                <a:moveTo>
                  <a:pt x="0" y="119619"/>
                </a:moveTo>
                <a:cubicBezTo>
                  <a:pt x="62230" y="92949"/>
                  <a:pt x="229235" y="-5476"/>
                  <a:pt x="327660" y="239"/>
                </a:cubicBezTo>
                <a:cubicBezTo>
                  <a:pt x="426085" y="5954"/>
                  <a:pt x="465455" y="117079"/>
                  <a:pt x="491490" y="14946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19545" y="3909060"/>
          <a:ext cx="154749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825500" imgH="203200" progId="Equation.KSEE3">
                  <p:embed/>
                </p:oleObj>
              </mc:Choice>
              <mc:Fallback>
                <p:oleObj name="" r:id="rId7" imgW="8255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9545" y="3909060"/>
                        <a:ext cx="154749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0880" y="3886835"/>
          <a:ext cx="32893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80880" y="3886835"/>
                        <a:ext cx="32893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0950" y="4290060"/>
          <a:ext cx="442023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2374265" imgH="431800" progId="Equation.KSEE3">
                  <p:embed/>
                </p:oleObj>
              </mc:Choice>
              <mc:Fallback>
                <p:oleObj name="" r:id="rId11" imgW="2374265" imgH="431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0950" y="4290060"/>
                        <a:ext cx="4420235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0950" y="5426710"/>
          <a:ext cx="153924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825500" imgH="292100" progId="Equation.KSEE3">
                  <p:embed/>
                </p:oleObj>
              </mc:Choice>
              <mc:Fallback>
                <p:oleObj name="" r:id="rId13" imgW="825500" imgH="2921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90950" y="5426710"/>
                        <a:ext cx="1539240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4370" y="5389880"/>
          <a:ext cx="1402715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634365" imgH="279400" progId="Equation.KSEE3">
                  <p:embed/>
                </p:oleObj>
              </mc:Choice>
              <mc:Fallback>
                <p:oleObj name="" r:id="rId15" imgW="634365" imgH="2794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54370" y="5389880"/>
                        <a:ext cx="1402715" cy="617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1.4 </a:t>
            </a:r>
            <a:r>
              <a:rPr lang="zh-CN" altLang="en-US"/>
              <a:t>设</a:t>
            </a:r>
            <a:r>
              <a:rPr lang="en-US" altLang="zh-CN"/>
              <a:t>C</a:t>
            </a:r>
            <a:r>
              <a:rPr lang="zh-CN" altLang="en-US"/>
              <a:t>为从原点到</a:t>
            </a:r>
            <a:r>
              <a:rPr lang="en-US" altLang="zh-CN"/>
              <a:t>3+4i</a:t>
            </a:r>
            <a:r>
              <a:rPr lang="zh-CN" altLang="en-US"/>
              <a:t>的直线段，试求积分              模的一个上界。</a:t>
            </a:r>
            <a:endParaRPr lang="zh-CN" altLang="en-US"/>
          </a:p>
          <a:p>
            <a:r>
              <a:rPr lang="zh-CN" altLang="en-US"/>
              <a:t>确定被积函数的上界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而积分路径的长度为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26425" y="1691005"/>
          <a:ext cx="101346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584200" imgH="393700" progId="Equation.KSEE3">
                  <p:embed/>
                </p:oleObj>
              </mc:Choice>
              <mc:Fallback>
                <p:oleObj name="" r:id="rId1" imgW="5842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6425" y="1691005"/>
                        <a:ext cx="101346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2120" y="3317240"/>
          <a:ext cx="4740910" cy="110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2717800" imgH="634365" progId="Equation.KSEE3">
                  <p:embed/>
                </p:oleObj>
              </mc:Choice>
              <mc:Fallback>
                <p:oleObj name="" r:id="rId3" imgW="2717800" imgH="6343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120" y="3317240"/>
                        <a:ext cx="4740910" cy="110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7400" y="4717415"/>
          <a:ext cx="1102360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495300" imgH="292100" progId="Equation.KSEE3">
                  <p:embed/>
                </p:oleObj>
              </mc:Choice>
              <mc:Fallback>
                <p:oleObj name="" r:id="rId5" imgW="495300" imgH="2921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7400" y="4717415"/>
                        <a:ext cx="1102360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P49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3.1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/>
            <a:r>
              <a:rPr lang="en-US" altLang="zh-CN"/>
              <a:t>P50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3.3 (1),(4)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复积分的计算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注意，复积分和方向有关，即是从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积分，还是从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A</a:t>
            </a:r>
            <a:r>
              <a:rPr lang="zh-CN" altLang="en-US"/>
              <a:t>积分，一般地我们给曲线规定一个方向从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，若积分存在，记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A</a:t>
            </a:r>
            <a:r>
              <a:rPr lang="zh-CN" altLang="en-US"/>
              <a:t>的积分则记成              。如果曲线</a:t>
            </a:r>
            <a:r>
              <a:rPr lang="en-US" altLang="zh-CN"/>
              <a:t>C</a:t>
            </a:r>
            <a:r>
              <a:rPr lang="zh-CN" altLang="en-US"/>
              <a:t>是封闭的则记成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53015" y="2256155"/>
          <a:ext cx="101092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09600" imgH="292100" progId="Equation.KSEE3">
                  <p:embed/>
                </p:oleObj>
              </mc:Choice>
              <mc:Fallback>
                <p:oleObj name="" r:id="rId1" imgW="609600" imgH="292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53015" y="2256155"/>
                        <a:ext cx="101092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8640" y="2740660"/>
          <a:ext cx="112776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60400" imgH="292100" progId="Equation.KSEE3">
                  <p:embed/>
                </p:oleObj>
              </mc:Choice>
              <mc:Fallback>
                <p:oleObj name="" r:id="rId3" imgW="660400" imgH="292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8640" y="2740660"/>
                        <a:ext cx="1127760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90150" y="2740660"/>
          <a:ext cx="113665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609600" imgH="292100" progId="Equation.KSEE3">
                  <p:embed/>
                </p:oleObj>
              </mc:Choice>
              <mc:Fallback>
                <p:oleObj name="" r:id="rId5" imgW="609600" imgH="292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90150" y="2740660"/>
                        <a:ext cx="1136650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514600" y="5296535"/>
            <a:ext cx="4823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358640" y="3239770"/>
            <a:ext cx="0" cy="3170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2820" y="4775200"/>
          <a:ext cx="27876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2820" y="4775200"/>
                        <a:ext cx="27876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1688" y="3285490"/>
          <a:ext cx="42926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254000" imgH="228600" progId="Equation.KSEE3">
                  <p:embed/>
                </p:oleObj>
              </mc:Choice>
              <mc:Fallback>
                <p:oleObj name="" r:id="rId9" imgW="2540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1688" y="3285490"/>
                        <a:ext cx="42926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6400" y="3644900"/>
          <a:ext cx="27876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165100" imgH="228600" progId="Equation.KSEE3">
                  <p:embed/>
                </p:oleObj>
              </mc:Choice>
              <mc:Fallback>
                <p:oleObj name="" r:id="rId11" imgW="1651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6400" y="3644900"/>
                        <a:ext cx="27876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1585" y="3879850"/>
          <a:ext cx="42926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254000" imgH="228600" progId="Equation.KSEE3">
                  <p:embed/>
                </p:oleObj>
              </mc:Choice>
              <mc:Fallback>
                <p:oleObj name="" r:id="rId13" imgW="2540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61585" y="3879850"/>
                        <a:ext cx="42926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0143" y="4266248"/>
          <a:ext cx="25781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152400" imgH="215900" progId="Equation.KSEE3">
                  <p:embed/>
                </p:oleObj>
              </mc:Choice>
              <mc:Fallback>
                <p:oleObj name="" r:id="rId15" imgW="152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50143" y="4266248"/>
                        <a:ext cx="25781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4200" y="3493135"/>
          <a:ext cx="27876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165100" imgH="228600" progId="Equation.KSEE3">
                  <p:embed/>
                </p:oleObj>
              </mc:Choice>
              <mc:Fallback>
                <p:oleObj name="" r:id="rId17" imgW="1651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34200" y="3493135"/>
                        <a:ext cx="27876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8835" y="4641215"/>
          <a:ext cx="133985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9" imgW="114300" imgH="114300" progId="Equation.KSEE3">
                  <p:embed/>
                </p:oleObj>
              </mc:Choice>
              <mc:Fallback>
                <p:oleObj name="" r:id="rId19" imgW="114300" imgH="114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48835" y="4641215"/>
                        <a:ext cx="133985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0215" y="3239770"/>
          <a:ext cx="133985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114300" imgH="114300" progId="Equation.KSEE3">
                  <p:embed/>
                </p:oleObj>
              </mc:Choice>
              <mc:Fallback>
                <p:oleObj name="" r:id="rId21" imgW="114300" imgH="114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00215" y="3239770"/>
                        <a:ext cx="133985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8575" y="3800475"/>
          <a:ext cx="133985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2" imgW="114300" imgH="114300" progId="Equation.KSEE3">
                  <p:embed/>
                </p:oleObj>
              </mc:Choice>
              <mc:Fallback>
                <p:oleObj name="" r:id="rId22" imgW="114300" imgH="114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08575" y="3800475"/>
                        <a:ext cx="133985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6860" y="3619500"/>
          <a:ext cx="133985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3" imgW="114300" imgH="114300" progId="Equation.KSEE3">
                  <p:embed/>
                </p:oleObj>
              </mc:Choice>
              <mc:Fallback>
                <p:oleObj name="" r:id="rId23" imgW="114300" imgH="114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56860" y="3619500"/>
                        <a:ext cx="133985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9835" y="3934460"/>
          <a:ext cx="133985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4" imgW="114300" imgH="114300" progId="Equation.KSEE3">
                  <p:embed/>
                </p:oleObj>
              </mc:Choice>
              <mc:Fallback>
                <p:oleObj name="" r:id="rId24" imgW="114300" imgH="114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29835" y="3934460"/>
                        <a:ext cx="133985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6475" y="4266565"/>
          <a:ext cx="133985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5" imgW="114300" imgH="114300" progId="Equation.KSEE3">
                  <p:embed/>
                </p:oleObj>
              </mc:Choice>
              <mc:Fallback>
                <p:oleObj name="" r:id="rId25" imgW="114300" imgH="114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16475" y="4266565"/>
                        <a:ext cx="133985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1715" y="3419475"/>
          <a:ext cx="33210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26" imgW="177165" imgH="228600" progId="Equation.KSEE3">
                  <p:embed/>
                </p:oleObj>
              </mc:Choice>
              <mc:Fallback>
                <p:oleObj name="" r:id="rId26" imgW="1771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31715" y="3419475"/>
                        <a:ext cx="33210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任意多边形 41"/>
          <p:cNvSpPr/>
          <p:nvPr/>
        </p:nvSpPr>
        <p:spPr>
          <a:xfrm>
            <a:off x="5076825" y="3674745"/>
            <a:ext cx="327025" cy="327660"/>
          </a:xfrm>
          <a:custGeom>
            <a:avLst/>
            <a:gdLst>
              <a:gd name="connisteX0" fmla="*/ 0 w 327025"/>
              <a:gd name="connsiteY0" fmla="*/ 327660 h 327660"/>
              <a:gd name="connisteX1" fmla="*/ 118745 w 327025"/>
              <a:gd name="connsiteY1" fmla="*/ 163830 h 327660"/>
              <a:gd name="connisteX2" fmla="*/ 327025 w 327025"/>
              <a:gd name="connsiteY2" fmla="*/ 0 h 3276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27025" h="327660">
                <a:moveTo>
                  <a:pt x="0" y="327660"/>
                </a:moveTo>
                <a:cubicBezTo>
                  <a:pt x="19685" y="298450"/>
                  <a:pt x="53340" y="229235"/>
                  <a:pt x="118745" y="163830"/>
                </a:cubicBezTo>
                <a:cubicBezTo>
                  <a:pt x="184150" y="98425"/>
                  <a:pt x="287655" y="29210"/>
                  <a:pt x="327025" y="0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7185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28" imgW="114300" imgH="114300" progId="Equation.KSEE3">
                  <p:embed/>
                </p:oleObj>
              </mc:Choice>
              <mc:Fallback>
                <p:oleObj name="" r:id="rId28" imgW="114300" imgH="1143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38850" y="337185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任意多边形 43"/>
          <p:cNvSpPr/>
          <p:nvPr/>
        </p:nvSpPr>
        <p:spPr>
          <a:xfrm>
            <a:off x="5403850" y="3285490"/>
            <a:ext cx="1459230" cy="401955"/>
          </a:xfrm>
          <a:custGeom>
            <a:avLst/>
            <a:gdLst>
              <a:gd name="connisteX0" fmla="*/ 0 w 1459230"/>
              <a:gd name="connsiteY0" fmla="*/ 401955 h 401955"/>
              <a:gd name="connisteX1" fmla="*/ 699770 w 1459230"/>
              <a:gd name="connsiteY1" fmla="*/ 104775 h 401955"/>
              <a:gd name="connisteX2" fmla="*/ 1459230 w 1459230"/>
              <a:gd name="connsiteY2" fmla="*/ 0 h 401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59230" h="401955">
                <a:moveTo>
                  <a:pt x="0" y="401955"/>
                </a:moveTo>
                <a:cubicBezTo>
                  <a:pt x="124460" y="344805"/>
                  <a:pt x="407670" y="185420"/>
                  <a:pt x="699770" y="104775"/>
                </a:cubicBezTo>
                <a:cubicBezTo>
                  <a:pt x="991870" y="24130"/>
                  <a:pt x="1321435" y="15240"/>
                  <a:pt x="145923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4690110" y="3961130"/>
            <a:ext cx="387350" cy="744220"/>
          </a:xfrm>
          <a:custGeom>
            <a:avLst/>
            <a:gdLst>
              <a:gd name="connisteX0" fmla="*/ 0 w 387350"/>
              <a:gd name="connsiteY0" fmla="*/ 744220 h 744220"/>
              <a:gd name="connisteX1" fmla="*/ 179070 w 387350"/>
              <a:gd name="connsiteY1" fmla="*/ 342265 h 744220"/>
              <a:gd name="connisteX2" fmla="*/ 387350 w 387350"/>
              <a:gd name="connsiteY2" fmla="*/ 0 h 744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7350" h="744220">
                <a:moveTo>
                  <a:pt x="0" y="744220"/>
                </a:moveTo>
                <a:cubicBezTo>
                  <a:pt x="31750" y="670560"/>
                  <a:pt x="101600" y="490855"/>
                  <a:pt x="179070" y="342265"/>
                </a:cubicBezTo>
                <a:cubicBezTo>
                  <a:pt x="256540" y="193675"/>
                  <a:pt x="349250" y="60325"/>
                  <a:pt x="38735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复积分的计算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</a:t>
            </a:r>
            <a:r>
              <a:rPr lang="en-US" altLang="zh-CN"/>
              <a:t>1.1  </a:t>
            </a:r>
            <a:r>
              <a:rPr lang="zh-CN" altLang="en-US"/>
              <a:t>设                                        沿光滑曲线</a:t>
            </a:r>
            <a:r>
              <a:rPr lang="en-US" altLang="zh-CN"/>
              <a:t>C</a:t>
            </a:r>
            <a:r>
              <a:rPr lang="zh-CN" altLang="en-US"/>
              <a:t>连续，则积分存在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上式积分的实部和虚部均理解为曲线积分。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证明略，形式上看，可以这样理解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8925" y="1825625"/>
          <a:ext cx="319913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473200" imgH="203200" progId="Equation.KSEE3">
                  <p:embed/>
                </p:oleObj>
              </mc:Choice>
              <mc:Fallback>
                <p:oleObj name="" r:id="rId1" imgW="147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8925" y="1825625"/>
                        <a:ext cx="319913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68195" y="2404745"/>
          <a:ext cx="813816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3797300" imgH="292100" progId="Equation.KSEE3">
                  <p:embed/>
                </p:oleObj>
              </mc:Choice>
              <mc:Fallback>
                <p:oleObj name="" r:id="rId3" imgW="3797300" imgH="292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195" y="2404745"/>
                        <a:ext cx="8138160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1505" y="4638040"/>
          <a:ext cx="893635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606165" imgH="292100" progId="Equation.KSEE3">
                  <p:embed/>
                </p:oleObj>
              </mc:Choice>
              <mc:Fallback>
                <p:oleObj name="" r:id="rId5" imgW="3606165" imgH="292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1505" y="4638040"/>
                        <a:ext cx="893635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一般地，光滑曲线用参数方程表示，从而积分曲线的计算最终是定积分计算。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1.1 </a:t>
            </a:r>
            <a:r>
              <a:rPr lang="zh-CN" altLang="en-US"/>
              <a:t>计算          ，其中</a:t>
            </a:r>
            <a:r>
              <a:rPr lang="en-US" altLang="zh-CN"/>
              <a:t>C</a:t>
            </a:r>
            <a:r>
              <a:rPr lang="zh-CN" altLang="en-US"/>
              <a:t>是从原点到           的直线段。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4630" y="2657475"/>
          <a:ext cx="78295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42900" imgH="292100" progId="Equation.KSEE3">
                  <p:embed/>
                </p:oleObj>
              </mc:Choice>
              <mc:Fallback>
                <p:oleObj name="" r:id="rId1" imgW="342900" imgH="292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4630" y="2657475"/>
                        <a:ext cx="78295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41465" y="2798445"/>
          <a:ext cx="7994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368300" imgH="177165" progId="Equation.KSEE3">
                  <p:embed/>
                </p:oleObj>
              </mc:Choice>
              <mc:Fallback>
                <p:oleObj name="" r:id="rId3" imgW="3683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1465" y="2798445"/>
                        <a:ext cx="7994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095625" y="5177155"/>
            <a:ext cx="3989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345940" y="3212465"/>
            <a:ext cx="0" cy="3096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0180" y="5177155"/>
          <a:ext cx="266700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0180" y="5177155"/>
                        <a:ext cx="266700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9540" y="3380740"/>
          <a:ext cx="621665" cy="29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7" imgW="431800" imgH="203200" progId="Equation.KSEE3">
                  <p:embed/>
                </p:oleObj>
              </mc:Choice>
              <mc:Fallback>
                <p:oleObj name="" r:id="rId7" imgW="431800" imgH="2032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9540" y="3380740"/>
                        <a:ext cx="621665" cy="29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2805" y="3481705"/>
          <a:ext cx="1125220" cy="103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9" imgW="495300" imgH="457200" progId="Equation.KSEE3">
                  <p:embed/>
                </p:oleObj>
              </mc:Choice>
              <mc:Fallback>
                <p:oleObj name="" r:id="rId9" imgW="495300" imgH="4572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2805" y="3481705"/>
                        <a:ext cx="1125220" cy="1038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25585" y="3703320"/>
          <a:ext cx="122047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1" imgW="520700" imgH="177165" progId="Equation.KSEE3">
                  <p:embed/>
                </p:oleObj>
              </mc:Choice>
              <mc:Fallback>
                <p:oleObj name="" r:id="rId11" imgW="520700" imgH="177165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25585" y="3703320"/>
                        <a:ext cx="1220470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4351020" y="3737610"/>
            <a:ext cx="974090" cy="1448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积分计算（路径无关）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在积分路径上                                 ，被积函数                                       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从而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/>
            <a:r>
              <a:rPr lang="zh-CN" altLang="en-US"/>
              <a:t>思考题：路径问题，从原点</a:t>
            </a:r>
            <a:r>
              <a:rPr lang="en-US" altLang="zh-CN"/>
              <a:t>(0,0)</a:t>
            </a:r>
            <a:r>
              <a:rPr lang="zh-CN" altLang="zh-CN"/>
              <a:t>到点</a:t>
            </a:r>
            <a:r>
              <a:rPr lang="en-US" altLang="zh-CN"/>
              <a:t>(3,4)</a:t>
            </a:r>
            <a:r>
              <a:rPr lang="zh-CN" altLang="zh-CN"/>
              <a:t>路径很多，上述积分结   果会不会受到路径的影响？</a:t>
            </a:r>
            <a:endParaRPr lang="zh-CN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4940" y="1825625"/>
          <a:ext cx="300291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203200" progId="Equation.KSEE3">
                  <p:embed/>
                </p:oleObj>
              </mc:Choice>
              <mc:Fallback>
                <p:oleObj name="" r:id="rId1" imgW="1422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4940" y="1825625"/>
                        <a:ext cx="300291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1370" y="3232150"/>
          <a:ext cx="4491990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260600" imgH="393700" progId="Equation.KSEE3">
                  <p:embed/>
                </p:oleObj>
              </mc:Choice>
              <mc:Fallback>
                <p:oleObj name="" r:id="rId3" imgW="22606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1370" y="3232150"/>
                        <a:ext cx="4491990" cy="78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1370" y="1826260"/>
          <a:ext cx="254444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206500" imgH="203200" progId="Equation.KSEE3">
                  <p:embed/>
                </p:oleObj>
              </mc:Choice>
              <mc:Fallback>
                <p:oleObj name="" r:id="rId5" imgW="12065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1370" y="1826260"/>
                        <a:ext cx="254444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6095" y="2389505"/>
          <a:ext cx="1763395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901700" imgH="203200" progId="Equation.KSEE3">
                  <p:embed/>
                </p:oleObj>
              </mc:Choice>
              <mc:Fallback>
                <p:oleObj name="" r:id="rId7" imgW="9017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6095" y="2389505"/>
                        <a:ext cx="1763395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积分的计算（路径有关）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1.3  </a:t>
            </a:r>
            <a:r>
              <a:rPr lang="zh-CN" altLang="en-US"/>
              <a:t>计算           ，其中路径</a:t>
            </a:r>
            <a:r>
              <a:rPr lang="en-US" altLang="zh-CN"/>
              <a:t>C</a:t>
            </a:r>
            <a:r>
              <a:rPr lang="zh-CN" altLang="en-US"/>
              <a:t>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(1) </a:t>
            </a:r>
            <a:r>
              <a:rPr lang="zh-CN" altLang="en-US"/>
              <a:t>从原点到</a:t>
            </a:r>
            <a:r>
              <a:rPr lang="zh-CN" altLang="en-US"/>
              <a:t>            的直线段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(2)</a:t>
            </a:r>
            <a:r>
              <a:rPr lang="zh-CN" altLang="en-US"/>
              <a:t>  先从原点沿实轴到</a:t>
            </a:r>
            <a:r>
              <a:rPr lang="en-US" altLang="zh-CN"/>
              <a:t>(3,0)</a:t>
            </a:r>
            <a:r>
              <a:rPr lang="zh-CN" altLang="en-US"/>
              <a:t>再从</a:t>
            </a:r>
            <a:r>
              <a:rPr lang="en-US" altLang="zh-CN"/>
              <a:t>(3,0)</a:t>
            </a:r>
            <a:r>
              <a:rPr lang="zh-CN" altLang="en-US"/>
              <a:t>到</a:t>
            </a:r>
            <a:r>
              <a:rPr lang="en-US" altLang="zh-CN"/>
              <a:t>(3,4)</a:t>
            </a:r>
            <a:r>
              <a:rPr lang="zh-CN" altLang="en-US"/>
              <a:t>的折线。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B050"/>
                </a:solidFill>
              </a:rPr>
              <a:t>解：</a:t>
            </a:r>
            <a:r>
              <a:rPr lang="en-US" altLang="zh-CN"/>
              <a:t>(1)</a:t>
            </a:r>
            <a:r>
              <a:rPr lang="zh-CN" altLang="en-US"/>
              <a:t>沿直线段       积分，将参数方程                                 代入得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r>
              <a:rPr lang="en-US" altLang="zh-CN"/>
              <a:t>(2)</a:t>
            </a:r>
            <a:r>
              <a:rPr lang="zh-CN" altLang="zh-CN"/>
              <a:t>先沿     积分，利用            ，再沿      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   积分，                   得</a:t>
            </a:r>
            <a:endParaRPr lang="zh-CN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9885" y="1691005"/>
          <a:ext cx="826135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55600" imgH="292100" progId="Equation.KSEE3">
                  <p:embed/>
                </p:oleObj>
              </mc:Choice>
              <mc:Fallback>
                <p:oleObj name="" r:id="rId1" imgW="355600" imgH="292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9885" y="1691005"/>
                        <a:ext cx="826135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880" y="2381250"/>
          <a:ext cx="859155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68300" imgH="177165" progId="Equation.KSEE3">
                  <p:embed/>
                </p:oleObj>
              </mc:Choice>
              <mc:Fallback>
                <p:oleObj name="" r:id="rId3" imgW="3683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6880" y="2381250"/>
                        <a:ext cx="859155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7102475" y="5396230"/>
            <a:ext cx="28035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971155" y="3803650"/>
            <a:ext cx="0" cy="2566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984490" y="4422140"/>
            <a:ext cx="565785" cy="960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984490" y="5382895"/>
            <a:ext cx="53975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550275" y="4501515"/>
            <a:ext cx="0" cy="8813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53020" y="5396230"/>
          <a:ext cx="231140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3020" y="5396230"/>
                        <a:ext cx="231140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04225" y="5488305"/>
          <a:ext cx="599440" cy="28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431800" imgH="203200" progId="Equation.KSEE3">
                  <p:embed/>
                </p:oleObj>
              </mc:Choice>
              <mc:Fallback>
                <p:oleObj name="" r:id="rId7" imgW="4318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4225" y="5488305"/>
                        <a:ext cx="599440" cy="28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1865" y="4130040"/>
          <a:ext cx="621665" cy="29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431800" imgH="203200" progId="Equation.KSEE3">
                  <p:embed/>
                </p:oleObj>
              </mc:Choice>
              <mc:Fallback>
                <p:oleObj name="" r:id="rId9" imgW="4318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1865" y="4130040"/>
                        <a:ext cx="621665" cy="29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0445" y="3433445"/>
          <a:ext cx="350520" cy="29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254000" imgH="177165" progId="Equation.KSEE3">
                  <p:embed/>
                </p:oleObj>
              </mc:Choice>
              <mc:Fallback>
                <p:oleObj name="" r:id="rId11" imgW="254000" imgH="177165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0445" y="3433445"/>
                        <a:ext cx="350520" cy="29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621405" y="3433445"/>
            <a:ext cx="2895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7705" y="3374390"/>
          <a:ext cx="243332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3" imgW="1206500" imgH="203200" progId="Equation.KSEE3">
                  <p:embed/>
                </p:oleObj>
              </mc:Choice>
              <mc:Fallback>
                <p:oleObj name="" r:id="rId13" imgW="12065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37705" y="3374390"/>
                        <a:ext cx="243332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5" imgW="914400" imgH="215900" progId="Equation.KSEE3">
                  <p:embed/>
                </p:oleObj>
              </mc:Choice>
              <mc:Fallback>
                <p:oleObj name="" r:id="rId15" imgW="914400" imgH="2159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1700" y="4011930"/>
          <a:ext cx="380492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7" imgW="1993900" imgH="393700" progId="Equation.KSEE3">
                  <p:embed/>
                </p:oleObj>
              </mc:Choice>
              <mc:Fallback>
                <p:oleObj name="" r:id="rId17" imgW="19939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71700" y="4011930"/>
                        <a:ext cx="3804920" cy="75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3990" y="4934585"/>
          <a:ext cx="41465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19" imgW="241300" imgH="177165" progId="Equation.KSEE3">
                  <p:embed/>
                </p:oleObj>
              </mc:Choice>
              <mc:Fallback>
                <p:oleObj name="" r:id="rId19" imgW="241300" imgH="177165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13990" y="4934585"/>
                        <a:ext cx="41465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0940" y="4862830"/>
          <a:ext cx="99568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21" imgW="393700" imgH="177165" progId="Equation.KSEE3">
                  <p:embed/>
                </p:oleObj>
              </mc:Choice>
              <mc:Fallback>
                <p:oleObj name="" r:id="rId21" imgW="393700" imgH="177165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80940" y="4862830"/>
                        <a:ext cx="995680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7705" y="5018405"/>
          <a:ext cx="450850" cy="29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23" imgW="254000" imgH="165100" progId="Equation.KSEE3">
                  <p:embed/>
                </p:oleObj>
              </mc:Choice>
              <mc:Fallback>
                <p:oleObj name="" r:id="rId23" imgW="254000" imgH="165100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37705" y="5018405"/>
                        <a:ext cx="450850" cy="29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7125335" y="5018405"/>
            <a:ext cx="276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83205" y="4942205"/>
            <a:ext cx="276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3258" y="5820728"/>
          <a:ext cx="4921885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5" imgW="2578100" imgH="393700" progId="Equation.KSEE3">
                  <p:embed/>
                </p:oleObj>
              </mc:Choice>
              <mc:Fallback>
                <p:oleObj name="" r:id="rId25" imgW="25781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33258" y="5820728"/>
                        <a:ext cx="4921885" cy="75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6980" y="5436870"/>
          <a:ext cx="140398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27" imgW="647700" imgH="177165" progId="Equation.KSEE3">
                  <p:embed/>
                </p:oleObj>
              </mc:Choice>
              <mc:Fallback>
                <p:oleObj name="" r:id="rId27" imgW="647700" imgH="177165" progId="Equation.KSEE3">
                  <p:embed/>
                  <p:pic>
                    <p:nvPicPr>
                      <p:cNvPr id="0" name="图片 205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06980" y="5436870"/>
                        <a:ext cx="140398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积分的计算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1.2   </a:t>
            </a:r>
            <a:r>
              <a:rPr lang="zh-CN" altLang="en-US"/>
              <a:t>计算                    ，其中</a:t>
            </a:r>
            <a:r>
              <a:rPr lang="en-US" altLang="zh-CN"/>
              <a:t>C</a:t>
            </a:r>
            <a:r>
              <a:rPr lang="zh-CN" altLang="en-US"/>
              <a:t>是以     为中心，   为半径的正向圆周，</a:t>
            </a:r>
            <a:r>
              <a:rPr lang="en-US" altLang="zh-CN"/>
              <a:t>n</a:t>
            </a:r>
            <a:r>
              <a:rPr lang="zh-CN" altLang="en-US"/>
              <a:t>为整数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zh-CN">
                <a:solidFill>
                  <a:srgbClr val="00B050"/>
                </a:solidFill>
              </a:rPr>
              <a:t>解：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的参数方程为                        或                      ，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将参数方程带入积分得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当           时，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当          时，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0695" y="1691005"/>
          <a:ext cx="1408430" cy="7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00100" imgH="431800" progId="Equation.KSEE3">
                  <p:embed/>
                </p:oleObj>
              </mc:Choice>
              <mc:Fallback>
                <p:oleObj name="" r:id="rId1" imgW="8001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0695" y="1691005"/>
                        <a:ext cx="1408430" cy="76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6050" y="1825625"/>
          <a:ext cx="36068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6050" y="1825625"/>
                        <a:ext cx="36068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0080" y="1877695"/>
          <a:ext cx="34925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14300" imgH="127000" progId="Equation.KSEE3">
                  <p:embed/>
                </p:oleObj>
              </mc:Choice>
              <mc:Fallback>
                <p:oleObj name="" r:id="rId5" imgW="114300" imgH="127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0080" y="1877695"/>
                        <a:ext cx="349250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4345" y="2555875"/>
          <a:ext cx="165354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016000" imgH="482600" progId="Equation.KSEE3">
                  <p:embed/>
                </p:oleObj>
              </mc:Choice>
              <mc:Fallback>
                <p:oleObj name="" r:id="rId7" imgW="10160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4345" y="2555875"/>
                        <a:ext cx="1653540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6385" y="2709545"/>
          <a:ext cx="150939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762000" imgH="241300" progId="Equation.KSEE3">
                  <p:embed/>
                </p:oleObj>
              </mc:Choice>
              <mc:Fallback>
                <p:oleObj name="" r:id="rId9" imgW="762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36385" y="2709545"/>
                        <a:ext cx="150939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9330" y="2709545"/>
          <a:ext cx="1501775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1" imgW="685800" imgH="177165" progId="Equation.KSEE3">
                  <p:embed/>
                </p:oleObj>
              </mc:Choice>
              <mc:Fallback>
                <p:oleObj name="" r:id="rId11" imgW="6858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09330" y="2709545"/>
                        <a:ext cx="1501775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3" imgW="914400" imgH="215900" progId="Equation.KSEE3">
                  <p:embed/>
                </p:oleObj>
              </mc:Choice>
              <mc:Fallback>
                <p:oleObj name="" r:id="rId13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32698" y="3861753"/>
          <a:ext cx="5612765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3187700" imgH="457200" progId="Equation.KSEE3">
                  <p:embed/>
                </p:oleObj>
              </mc:Choice>
              <mc:Fallback>
                <p:oleObj name="" r:id="rId15" imgW="31877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32698" y="3861753"/>
                        <a:ext cx="5612765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6685" y="4773930"/>
          <a:ext cx="64452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7" imgW="355600" imgH="177165" progId="Equation.KSEE3">
                  <p:embed/>
                </p:oleObj>
              </mc:Choice>
              <mc:Fallback>
                <p:oleObj name="" r:id="rId17" imgW="3556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16685" y="4773930"/>
                        <a:ext cx="64452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1300" y="4773930"/>
          <a:ext cx="108648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9" imgW="520700" imgH="228600" progId="Equation.KSEE3">
                  <p:embed/>
                </p:oleObj>
              </mc:Choice>
              <mc:Fallback>
                <p:oleObj name="" r:id="rId19" imgW="5207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81300" y="4773930"/>
                        <a:ext cx="108648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6685" y="5367655"/>
          <a:ext cx="64452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1" imgW="355600" imgH="177165" progId="Equation.KSEE3">
                  <p:embed/>
                </p:oleObj>
              </mc:Choice>
              <mc:Fallback>
                <p:oleObj name="" r:id="rId21" imgW="355600" imgH="1771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16685" y="5367655"/>
                        <a:ext cx="64452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0998" y="5251450"/>
          <a:ext cx="84709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3" imgW="405765" imgH="228600" progId="Equation.KSEE3">
                  <p:embed/>
                </p:oleObj>
              </mc:Choice>
              <mc:Fallback>
                <p:oleObj name="" r:id="rId23" imgW="405765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00998" y="5251450"/>
                        <a:ext cx="84709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预言和提示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在例</a:t>
            </a:r>
            <a:r>
              <a:rPr lang="en-US" altLang="zh-CN"/>
              <a:t>1.2</a:t>
            </a:r>
            <a:r>
              <a:rPr lang="zh-CN" altLang="en-US"/>
              <a:t>中，积分路径是封闭的圆周，被积函数             中的     被围在当中，事实上，这个用来围住      的积分曲线不必要非要是圆周，对任何光滑封闭曲线</a:t>
            </a:r>
            <a:r>
              <a:rPr lang="en-US" altLang="zh-CN"/>
              <a:t>C</a:t>
            </a:r>
            <a:r>
              <a:rPr lang="zh-CN" altLang="en-US"/>
              <a:t>，只要      被围在当中，上述积分结论都成立，详情可见后文。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思考题：如果      在积分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曲线外面该如何？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3110" y="1610995"/>
          <a:ext cx="1075690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73100" imgH="431800" progId="Equation.KSEE3">
                  <p:embed/>
                </p:oleObj>
              </mc:Choice>
              <mc:Fallback>
                <p:oleObj name="" r:id="rId1" imgW="6731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73110" y="1610995"/>
                        <a:ext cx="1075690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46665" y="1727200"/>
          <a:ext cx="414655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6665" y="1727200"/>
                        <a:ext cx="414655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9190" y="2091055"/>
          <a:ext cx="414655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9190" y="2091055"/>
                        <a:ext cx="414655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88330" y="2482215"/>
          <a:ext cx="414655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8330" y="2482215"/>
                        <a:ext cx="414655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任意多边形 10"/>
          <p:cNvSpPr/>
          <p:nvPr/>
        </p:nvSpPr>
        <p:spPr>
          <a:xfrm>
            <a:off x="5133975" y="3827145"/>
            <a:ext cx="1976120" cy="1530985"/>
          </a:xfrm>
          <a:custGeom>
            <a:avLst/>
            <a:gdLst>
              <a:gd name="connisteX0" fmla="*/ 0 w 1975873"/>
              <a:gd name="connsiteY0" fmla="*/ 845485 h 1530908"/>
              <a:gd name="connisteX1" fmla="*/ 592455 w 1975873"/>
              <a:gd name="connsiteY1" fmla="*/ 55545 h 1530908"/>
              <a:gd name="connisteX2" fmla="*/ 1566545 w 1975873"/>
              <a:gd name="connsiteY2" fmla="*/ 253030 h 1530908"/>
              <a:gd name="connisteX3" fmla="*/ 1882140 w 1975873"/>
              <a:gd name="connsiteY3" fmla="*/ 1266490 h 1530908"/>
              <a:gd name="connisteX4" fmla="*/ 302895 w 1975873"/>
              <a:gd name="connsiteY4" fmla="*/ 1490645 h 1530908"/>
              <a:gd name="connisteX5" fmla="*/ 13335 w 1975873"/>
              <a:gd name="connsiteY5" fmla="*/ 792780 h 15309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975873" h="1530908">
                <a:moveTo>
                  <a:pt x="0" y="845485"/>
                </a:moveTo>
                <a:cubicBezTo>
                  <a:pt x="99060" y="683560"/>
                  <a:pt x="279400" y="174290"/>
                  <a:pt x="592455" y="55545"/>
                </a:cubicBezTo>
                <a:cubicBezTo>
                  <a:pt x="905510" y="-63200"/>
                  <a:pt x="1308735" y="11095"/>
                  <a:pt x="1566545" y="253030"/>
                </a:cubicBezTo>
                <a:cubicBezTo>
                  <a:pt x="1824355" y="494965"/>
                  <a:pt x="2134870" y="1018840"/>
                  <a:pt x="1882140" y="1266490"/>
                </a:cubicBezTo>
                <a:cubicBezTo>
                  <a:pt x="1629410" y="1514140"/>
                  <a:pt x="676910" y="1585260"/>
                  <a:pt x="302895" y="1490645"/>
                </a:cubicBezTo>
                <a:cubicBezTo>
                  <a:pt x="-71120" y="1396030"/>
                  <a:pt x="39370" y="936925"/>
                  <a:pt x="13335" y="79278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5950" y="4183380"/>
          <a:ext cx="407035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5950" y="4183380"/>
                        <a:ext cx="407035" cy="56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9190" y="453517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114300" imgH="114300" progId="Equation.KSEE3">
                  <p:embed/>
                </p:oleObj>
              </mc:Choice>
              <mc:Fallback>
                <p:oleObj name="" r:id="rId9" imgW="114300" imgH="114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9190" y="453517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6770" y="4429760"/>
          <a:ext cx="414655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65100" imgH="228600" progId="Equation.KSEE3">
                  <p:embed/>
                </p:oleObj>
              </mc:Choice>
              <mc:Fallback>
                <p:oleObj name="" r:id="rId11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6770" y="4429760"/>
                        <a:ext cx="414655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积分的性质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由积分定义，可以得到一些性质，请参考教材</a:t>
            </a:r>
            <a:r>
              <a:rPr lang="en-US" altLang="zh-CN"/>
              <a:t>P33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这里要重点讲一下性质</a:t>
            </a:r>
            <a:r>
              <a:rPr lang="en-US" altLang="zh-CN"/>
              <a:t>5                                        </a:t>
            </a:r>
            <a:r>
              <a:rPr lang="zh-CN" altLang="en-US"/>
              <a:t>，由此若被积函数模有界                 ，并且积分曲线</a:t>
            </a:r>
            <a:r>
              <a:rPr lang="en-US" altLang="zh-CN"/>
              <a:t>C</a:t>
            </a:r>
            <a:r>
              <a:rPr lang="zh-CN" altLang="en-US"/>
              <a:t>的弧长为   ，则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7310" y="2672080"/>
          <a:ext cx="295402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397000" imgH="330200" progId="Equation.KSEE3">
                  <p:embed/>
                </p:oleObj>
              </mc:Choice>
              <mc:Fallback>
                <p:oleObj name="" r:id="rId1" imgW="1397000" imgH="330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7310" y="2672080"/>
                        <a:ext cx="295402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1075" y="3203575"/>
          <a:ext cx="132080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685800" imgH="254000" progId="Equation.KSEE3">
                  <p:embed/>
                </p:oleObj>
              </mc:Choice>
              <mc:Fallback>
                <p:oleObj name="" r:id="rId3" imgW="685800" imgH="254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1075" y="3203575"/>
                        <a:ext cx="1320800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0165" y="3260090"/>
          <a:ext cx="285750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39700" imgH="165100" progId="Equation.KSEE3">
                  <p:embed/>
                </p:oleObj>
              </mc:Choice>
              <mc:Fallback>
                <p:oleObj name="" r:id="rId5" imgW="139700" imgH="1651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0165" y="3260090"/>
                        <a:ext cx="285750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1875" y="3825240"/>
          <a:ext cx="3220720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7" imgW="1765300" imgH="330200" progId="Equation.KSEE3">
                  <p:embed/>
                </p:oleObj>
              </mc:Choice>
              <mc:Fallback>
                <p:oleObj name="" r:id="rId7" imgW="1765300" imgH="330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875" y="3825240"/>
                        <a:ext cx="3220720" cy="6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演示</Application>
  <PresentationFormat>宽屏</PresentationFormat>
  <Paragraphs>94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78</vt:i4>
      </vt:variant>
      <vt:variant>
        <vt:lpstr>幻灯片标题</vt:lpstr>
      </vt:variant>
      <vt:variant>
        <vt:i4>11</vt:i4>
      </vt:variant>
    </vt:vector>
  </HeadingPairs>
  <TitlesOfParts>
    <vt:vector size="9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积分的定义</vt:lpstr>
      <vt:lpstr>复积分的计算</vt:lpstr>
      <vt:lpstr>复积分的计算</vt:lpstr>
      <vt:lpstr>例题</vt:lpstr>
      <vt:lpstr>积分计算</vt:lpstr>
      <vt:lpstr>PowerPoint 演示文稿</vt:lpstr>
      <vt:lpstr>积分的计算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37</cp:revision>
  <dcterms:created xsi:type="dcterms:W3CDTF">2015-05-05T08:02:00Z</dcterms:created>
  <dcterms:modified xsi:type="dcterms:W3CDTF">2017-10-02T09:43:42Z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