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4" Type="http://schemas.openxmlformats.org/officeDocument/2006/relationships/image" Target="../media/image47.wmf"/><Relationship Id="rId13" Type="http://schemas.openxmlformats.org/officeDocument/2006/relationships/image" Target="../media/image46.wmf"/><Relationship Id="rId12" Type="http://schemas.openxmlformats.org/officeDocument/2006/relationships/image" Target="../media/image45.wmf"/><Relationship Id="rId11" Type="http://schemas.openxmlformats.org/officeDocument/2006/relationships/image" Target="../media/image44.wmf"/><Relationship Id="rId10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5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2.xml"/><Relationship Id="rId14" Type="http://schemas.openxmlformats.org/officeDocument/2006/relationships/oleObject" Target="../embeddings/oleObject26.bin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24.bin"/><Relationship Id="rId1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8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7.bin"/><Relationship Id="rId12" Type="http://schemas.openxmlformats.org/officeDocument/2006/relationships/oleObject" Target="../embeddings/oleObject36.bin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w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39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51.bin"/><Relationship Id="rId26" Type="http://schemas.openxmlformats.org/officeDocument/2006/relationships/image" Target="../media/image46.wmf"/><Relationship Id="rId25" Type="http://schemas.openxmlformats.org/officeDocument/2006/relationships/oleObject" Target="../embeddings/oleObject50.bin"/><Relationship Id="rId24" Type="http://schemas.openxmlformats.org/officeDocument/2006/relationships/image" Target="../media/image45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3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3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60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9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37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66.bin"/><Relationship Id="rId1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复级数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复数序列           ，                ，对应两个实数序列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定理 </a:t>
            </a:r>
            <a:r>
              <a:rPr lang="en-US" altLang="zh-CN"/>
              <a:t>1.1 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1285" y="1825625"/>
          <a:ext cx="76581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19100" imgH="254000" progId="Equation.KSEE3">
                  <p:embed/>
                </p:oleObj>
              </mc:Choice>
              <mc:Fallback>
                <p:oleObj name="" r:id="rId1" imgW="419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1285" y="1825625"/>
                        <a:ext cx="765810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6190" y="1864995"/>
          <a:ext cx="128651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62000" imgH="228600" progId="Equation.KSEE3">
                  <p:embed/>
                </p:oleObj>
              </mc:Choice>
              <mc:Fallback>
                <p:oleObj name="" r:id="rId3" imgW="762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6190" y="1864995"/>
                        <a:ext cx="1286510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2005" y="1786890"/>
          <a:ext cx="76581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419100" imgH="254000" progId="Equation.KSEE3">
                  <p:embed/>
                </p:oleObj>
              </mc:Choice>
              <mc:Fallback>
                <p:oleObj name="" r:id="rId7" imgW="419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2005" y="1786890"/>
                        <a:ext cx="765810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4973" y="1786890"/>
          <a:ext cx="78930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431800" imgH="254000" progId="Equation.KSEE3">
                  <p:embed/>
                </p:oleObj>
              </mc:Choice>
              <mc:Fallback>
                <p:oleObj name="" r:id="rId9" imgW="431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04973" y="1786890"/>
                        <a:ext cx="789305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968" y="2744788"/>
          <a:ext cx="3020695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1" imgW="1676400" imgH="533400" progId="Equation.KSEE3">
                  <p:embed/>
                </p:oleObj>
              </mc:Choice>
              <mc:Fallback>
                <p:oleObj name="" r:id="rId11" imgW="1676400" imgH="5334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0968" y="2744788"/>
                        <a:ext cx="3020695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8290" y="4532630"/>
          <a:ext cx="164274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762000" imgH="228600" progId="Equation.KSEE3">
                  <p:embed/>
                </p:oleObj>
              </mc:Choice>
              <mc:Fallback>
                <p:oleObj name="" r:id="rId13" imgW="7620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28290" y="4532630"/>
                        <a:ext cx="164274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6654800" y="4961890"/>
            <a:ext cx="3329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036560" y="2974340"/>
            <a:ext cx="0" cy="3462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2005" y="4207510"/>
          <a:ext cx="39624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165100" imgH="228600" progId="Equation.KSEE3">
                  <p:embed/>
                </p:oleObj>
              </mc:Choice>
              <mc:Fallback>
                <p:oleObj name="" r:id="rId15" imgW="1651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22005" y="4207510"/>
                        <a:ext cx="396240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3835" y="3321050"/>
          <a:ext cx="33655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7" imgW="165100" imgH="228600" progId="Equation.KSEE3">
                  <p:embed/>
                </p:oleObj>
              </mc:Choice>
              <mc:Fallback>
                <p:oleObj name="" r:id="rId17" imgW="1651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93835" y="3321050"/>
                        <a:ext cx="336550" cy="46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8484235" y="3567430"/>
            <a:ext cx="609600" cy="775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036560" y="4304030"/>
            <a:ext cx="53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497570" y="4304030"/>
            <a:ext cx="13335" cy="67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054340" y="3554095"/>
            <a:ext cx="103949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063355" y="3606165"/>
            <a:ext cx="0" cy="135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2790" y="4961890"/>
          <a:ext cx="30289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9" imgW="177165" imgH="228600" progId="Equation.KSEE3">
                  <p:embed/>
                </p:oleObj>
              </mc:Choice>
              <mc:Fallback>
                <p:oleObj name="" r:id="rId19" imgW="177165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52790" y="4961890"/>
                        <a:ext cx="30289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8715" y="4108450"/>
          <a:ext cx="30289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177165" imgH="228600" progId="Equation.KSEE3">
                  <p:embed/>
                </p:oleObj>
              </mc:Choice>
              <mc:Fallback>
                <p:oleObj name="" r:id="rId21" imgW="177165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98715" y="4108450"/>
                        <a:ext cx="30289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21750" y="4975225"/>
          <a:ext cx="28257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3" imgW="165100" imgH="228600" progId="Equation.KSEE3">
                  <p:embed/>
                </p:oleObj>
              </mc:Choice>
              <mc:Fallback>
                <p:oleObj name="" r:id="rId23" imgW="1651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21750" y="4975225"/>
                        <a:ext cx="28257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8398" y="3364865"/>
          <a:ext cx="30353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5" imgW="177165" imgH="228600" progId="Equation.KSEE3">
                  <p:embed/>
                </p:oleObj>
              </mc:Choice>
              <mc:Fallback>
                <p:oleObj name="" r:id="rId25" imgW="177165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498398" y="3364865"/>
                        <a:ext cx="30353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8550275" y="4869815"/>
            <a:ext cx="42100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141970" y="3698240"/>
            <a:ext cx="0" cy="5003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幂级数的解析性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 </a:t>
            </a:r>
            <a:r>
              <a:rPr lang="en-US" altLang="zh-CN"/>
              <a:t>1.6  </a:t>
            </a:r>
            <a:r>
              <a:rPr lang="zh-CN" altLang="en-US"/>
              <a:t>设幂级数                      的收敛半径为     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(1) </a:t>
            </a:r>
            <a:r>
              <a:rPr lang="zh-CN" altLang="en-US"/>
              <a:t>它的和函数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在收敛圆内为解析函数。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(2)  </a:t>
            </a:r>
            <a:r>
              <a:rPr lang="zh-CN" altLang="en-US"/>
              <a:t>可逐项求导和求积分。</a:t>
            </a:r>
            <a:r>
              <a:rPr lang="zh-CN" altLang="en-US"/>
              <a:t>   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6378" y="1595120"/>
          <a:ext cx="165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62965" imgH="431800" progId="Equation.KSEE3">
                  <p:embed/>
                </p:oleObj>
              </mc:Choice>
              <mc:Fallback>
                <p:oleObj name="" r:id="rId1" imgW="8629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6378" y="1595120"/>
                        <a:ext cx="1651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5275" y="1825625"/>
          <a:ext cx="33718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5275" y="1825625"/>
                        <a:ext cx="33718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9820" y="2420620"/>
          <a:ext cx="263779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1295400" imgH="431800" progId="Equation.KSEE3">
                  <p:embed/>
                </p:oleObj>
              </mc:Choice>
              <mc:Fallback>
                <p:oleObj name="" r:id="rId5" imgW="1295400" imgH="431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9820" y="2420620"/>
                        <a:ext cx="2637790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Page  72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4.2 (2) (3);    4.3 (1) (3)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复数项级数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复级数                                              对应两个实级数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部分和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复级数的收敛         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7465" y="1691005"/>
          <a:ext cx="337947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587500" imgH="431800" progId="Equation.KSEE3">
                  <p:embed/>
                </p:oleObj>
              </mc:Choice>
              <mc:Fallback>
                <p:oleObj name="" r:id="rId1" imgW="1587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7465" y="1691005"/>
                        <a:ext cx="337947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2055" y="3635375"/>
          <a:ext cx="146558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60400" imgH="431800" progId="Equation.KSEE3">
                  <p:embed/>
                </p:oleObj>
              </mc:Choice>
              <mc:Fallback>
                <p:oleObj name="" r:id="rId3" imgW="6604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055" y="3635375"/>
                        <a:ext cx="146558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1588" y="2610485"/>
          <a:ext cx="340677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600200" imgH="431800" progId="Equation.KSEE3">
                  <p:embed/>
                </p:oleObj>
              </mc:Choice>
              <mc:Fallback>
                <p:oleObj name="" r:id="rId5" imgW="16002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1588" y="2610485"/>
                        <a:ext cx="340677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0533" y="2610485"/>
          <a:ext cx="348805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638300" imgH="431800" progId="Equation.KSEE3">
                  <p:embed/>
                </p:oleObj>
              </mc:Choice>
              <mc:Fallback>
                <p:oleObj name="" r:id="rId7" imgW="1638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0533" y="2610485"/>
                        <a:ext cx="348805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47110" y="4816475"/>
          <a:ext cx="144018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634365" imgH="279400" progId="Equation.KSEE3">
                  <p:embed/>
                </p:oleObj>
              </mc:Choice>
              <mc:Fallback>
                <p:oleObj name="" r:id="rId9" imgW="634365" imgH="279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7110" y="4816475"/>
                        <a:ext cx="144018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复级数的收敛性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 </a:t>
            </a:r>
            <a:r>
              <a:rPr lang="en-US" altLang="zh-CN"/>
              <a:t>1.2   </a:t>
            </a:r>
            <a:r>
              <a:rPr lang="zh-CN" altLang="en-US"/>
              <a:t>设                      ，则复级数          收敛的充要条件为对应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的           ，       收敛。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/>
            <a:r>
              <a:rPr lang="zh-CN" altLang="en-US"/>
              <a:t> 定理 </a:t>
            </a:r>
            <a:r>
              <a:rPr lang="en-US" altLang="zh-CN"/>
              <a:t>1.3 </a:t>
            </a:r>
            <a:r>
              <a:rPr lang="zh-CN" altLang="en-US"/>
              <a:t>复级数          收敛的必要条件为</a:t>
            </a:r>
            <a:endParaRPr lang="zh-CN" altLang="en-US"/>
          </a:p>
          <a:p>
            <a:pPr marL="0" indent="0"/>
            <a:endParaRPr lang="zh-CN" altLang="en-US"/>
          </a:p>
          <a:p>
            <a:pPr marL="0" indent="0"/>
            <a:r>
              <a:rPr lang="zh-CN" altLang="en-US"/>
              <a:t>定理 </a:t>
            </a:r>
            <a:r>
              <a:rPr lang="en-US" altLang="zh-CN"/>
              <a:t>1.4  </a:t>
            </a:r>
            <a:r>
              <a:rPr lang="zh-CN" altLang="en-US"/>
              <a:t>如果级数             收敛（绝对收敛），则             也收敛（条件收敛）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8955" y="1825625"/>
          <a:ext cx="168211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62000" imgH="228600" progId="Equation.KSEE3">
                  <p:embed/>
                </p:oleObj>
              </mc:Choice>
              <mc:Fallback>
                <p:oleObj name="" r:id="rId1" imgW="7620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8955" y="1825625"/>
                        <a:ext cx="168211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4468" y="1617980"/>
          <a:ext cx="78422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68300" imgH="431800" progId="Equation.KSEE3">
                  <p:embed/>
                </p:oleObj>
              </mc:Choice>
              <mc:Fallback>
                <p:oleObj name="" r:id="rId3" imgW="368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4468" y="1617980"/>
                        <a:ext cx="78422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19693" y="2537460"/>
          <a:ext cx="81216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81000" imgH="431800" progId="Equation.KSEE3">
                  <p:embed/>
                </p:oleObj>
              </mc:Choice>
              <mc:Fallback>
                <p:oleObj name="" r:id="rId5" imgW="381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693" y="2537460"/>
                        <a:ext cx="81216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3863" y="2537460"/>
          <a:ext cx="78422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368300" imgH="431800" progId="Equation.KSEE3">
                  <p:embed/>
                </p:oleObj>
              </mc:Choice>
              <mc:Fallback>
                <p:oleObj name="" r:id="rId7" imgW="368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3863" y="2537460"/>
                        <a:ext cx="78422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583" y="3542030"/>
          <a:ext cx="78422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368300" imgH="431800" progId="Equation.KSEE3">
                  <p:embed/>
                </p:oleObj>
              </mc:Choice>
              <mc:Fallback>
                <p:oleObj name="" r:id="rId9" imgW="368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7583" y="3542030"/>
                        <a:ext cx="78422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9010" y="3816350"/>
          <a:ext cx="1463675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0" imgW="634365" imgH="279400" progId="Equation.KSEE3">
                  <p:embed/>
                </p:oleObj>
              </mc:Choice>
              <mc:Fallback>
                <p:oleObj name="" r:id="rId10" imgW="634365" imgH="2794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19010" y="3816350"/>
                        <a:ext cx="1463675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7796" y="4616450"/>
          <a:ext cx="100076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469900" imgH="431800" progId="Equation.KSEE3">
                  <p:embed/>
                </p:oleObj>
              </mc:Choice>
              <mc:Fallback>
                <p:oleObj name="" r:id="rId12" imgW="469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47796" y="4616450"/>
                        <a:ext cx="100076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0758" y="4721225"/>
          <a:ext cx="78422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4" imgW="368300" imgH="431800" progId="Equation.KSEE3">
                  <p:embed/>
                </p:oleObj>
              </mc:Choice>
              <mc:Fallback>
                <p:oleObj name="" r:id="rId14" imgW="368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0758" y="4721225"/>
                        <a:ext cx="78422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 </a:t>
            </a:r>
            <a:r>
              <a:rPr lang="en-US" altLang="zh-CN"/>
              <a:t>1.1 </a:t>
            </a:r>
            <a:r>
              <a:rPr lang="zh-CN" altLang="en-US"/>
              <a:t>判断下列级数的收敛性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                            （</a:t>
            </a:r>
            <a:r>
              <a:rPr lang="en-US" altLang="zh-CN"/>
              <a:t>2</a:t>
            </a:r>
            <a:r>
              <a:rPr lang="zh-CN" altLang="en-US"/>
              <a:t>）                    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9608" y="2186305"/>
          <a:ext cx="170370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800100" imgH="431800" progId="Equation.KSEE3">
                  <p:embed/>
                </p:oleObj>
              </mc:Choice>
              <mc:Fallback>
                <p:oleObj name="" r:id="rId1" imgW="8001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9608" y="2186305"/>
                        <a:ext cx="170370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666" y="2172653"/>
          <a:ext cx="1162050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45465" imgH="444500" progId="Equation.KSEE3">
                  <p:embed/>
                </p:oleObj>
              </mc:Choice>
              <mc:Fallback>
                <p:oleObj name="" r:id="rId3" imgW="545465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3666" y="2172653"/>
                        <a:ext cx="1162050" cy="94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4286" y="2077403"/>
          <a:ext cx="2164080" cy="10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016000" imgH="482600" progId="Equation.KSEE3">
                  <p:embed/>
                </p:oleObj>
              </mc:Choice>
              <mc:Fallback>
                <p:oleObj name="" r:id="rId5" imgW="10160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4286" y="2077403"/>
                        <a:ext cx="2164080" cy="102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复变函数项级数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      为区域</a:t>
            </a:r>
            <a:r>
              <a:rPr lang="en-US" altLang="zh-CN"/>
              <a:t>D</a:t>
            </a:r>
            <a:r>
              <a:rPr lang="zh-CN" altLang="en-US"/>
              <a:t>内的函数列，则                  称为函数项级数。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部分和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如果对某个     ，                              ，则称函数项级数                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收敛。所有函数项级数收敛的点构成的集合称为收敛域</a:t>
            </a:r>
            <a:r>
              <a:rPr lang="en-US" altLang="zh-CN"/>
              <a:t>D</a:t>
            </a:r>
            <a:r>
              <a:rPr lang="zh-CN" altLang="en-US"/>
              <a:t>，在区域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</a:t>
            </a:r>
            <a:r>
              <a:rPr lang="zh-CN" altLang="en-US"/>
              <a:t>内确定的函数                              称为和函数。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5750" y="1825625"/>
          <a:ext cx="72771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68300" imgH="228600" progId="Equation.KSEE3">
                  <p:embed/>
                </p:oleObj>
              </mc:Choice>
              <mc:Fallback>
                <p:oleObj name="" r:id="rId1" imgW="368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5750" y="1825625"/>
                        <a:ext cx="72771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9681" y="1591945"/>
          <a:ext cx="118999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58800" imgH="431800" progId="Equation.KSEE3">
                  <p:embed/>
                </p:oleObj>
              </mc:Choice>
              <mc:Fallback>
                <p:oleObj name="" r:id="rId3" imgW="558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9681" y="1591945"/>
                        <a:ext cx="118999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9943" y="2590800"/>
          <a:ext cx="221932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041400" imgH="431800" progId="Equation.KSEE3">
                  <p:embed/>
                </p:oleObj>
              </mc:Choice>
              <mc:Fallback>
                <p:oleObj name="" r:id="rId5" imgW="1041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9943" y="2590800"/>
                        <a:ext cx="221932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8915" y="3841115"/>
          <a:ext cx="36258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8915" y="3841115"/>
                        <a:ext cx="362585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0285" y="3841115"/>
          <a:ext cx="216344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9" imgW="1143000" imgH="279400" progId="Equation.KSEE3">
                  <p:embed/>
                </p:oleObj>
              </mc:Choice>
              <mc:Fallback>
                <p:oleObj name="" r:id="rId9" imgW="1143000" imgH="2794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0285" y="3841115"/>
                        <a:ext cx="216344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5236" y="3645535"/>
          <a:ext cx="118999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58800" imgH="431800" progId="Equation.KSEE3">
                  <p:embed/>
                </p:oleObj>
              </mc:Choice>
              <mc:Fallback>
                <p:oleObj name="" r:id="rId11" imgW="558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5236" y="3645535"/>
                        <a:ext cx="118999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1780" y="3840480"/>
          <a:ext cx="36258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1780" y="3840480"/>
                        <a:ext cx="362585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5196" y="5257800"/>
          <a:ext cx="208280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977900" imgH="431800" progId="Equation.KSEE3">
                  <p:embed/>
                </p:oleObj>
              </mc:Choice>
              <mc:Fallback>
                <p:oleObj name="" r:id="rId13" imgW="977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5196" y="5257800"/>
                        <a:ext cx="208280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幂级数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作为一种特殊的函数项级数，幂级数有特殊的含义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不失一般性，可设            ，如若不然，令                 即可。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</a:t>
            </a:r>
            <a:endParaRPr lang="zh-CN" altLang="en-US"/>
          </a:p>
          <a:p>
            <a:pPr marL="0" indent="0"/>
            <a:r>
              <a:rPr lang="zh-CN" altLang="en-US"/>
              <a:t>定理 </a:t>
            </a:r>
            <a:r>
              <a:rPr lang="en-US" altLang="zh-CN"/>
              <a:t>1.5  </a:t>
            </a:r>
            <a:r>
              <a:rPr lang="zh-CN" altLang="en-US"/>
              <a:t>如果级数             在                收敛，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则其在圆域               内绝对收敛；如果在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发散，则在               的点     处都发散。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证明：</a:t>
            </a:r>
            <a:r>
              <a:rPr lang="zh-CN" altLang="en-US">
                <a:solidFill>
                  <a:srgbClr val="00B050"/>
                </a:solidFill>
              </a:rPr>
              <a:t>比较定理</a:t>
            </a:r>
            <a:endParaRPr lang="zh-CN" altLang="en-US">
              <a:solidFill>
                <a:srgbClr val="00B05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3040" y="1541780"/>
          <a:ext cx="164909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62965" imgH="431800" progId="Equation.KSEE3">
                  <p:embed/>
                </p:oleObj>
              </mc:Choice>
              <mc:Fallback>
                <p:oleObj name="" r:id="rId1" imgW="8629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83040" y="1541780"/>
                        <a:ext cx="164909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8780" y="2367280"/>
          <a:ext cx="87122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05765" imgH="228600" progId="Equation.KSEE3">
                  <p:embed/>
                </p:oleObj>
              </mc:Choice>
              <mc:Fallback>
                <p:oleObj name="" r:id="rId3" imgW="4057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8780" y="2367280"/>
                        <a:ext cx="87122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367280"/>
          <a:ext cx="131000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609600" imgH="228600" progId="Equation.KSEE3">
                  <p:embed/>
                </p:oleObj>
              </mc:Choice>
              <mc:Fallback>
                <p:oleObj name="" r:id="rId5" imgW="609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9200" y="2367280"/>
                        <a:ext cx="131000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6205" y="3096895"/>
          <a:ext cx="92265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482600" imgH="431800" progId="Equation.KSEE3">
                  <p:embed/>
                </p:oleObj>
              </mc:Choice>
              <mc:Fallback>
                <p:oleObj name="" r:id="rId7" imgW="482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6205" y="3096895"/>
                        <a:ext cx="92265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6855" y="3392805"/>
          <a:ext cx="120777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558800" imgH="203200" progId="Equation.KSEE3">
                  <p:embed/>
                </p:oleObj>
              </mc:Choice>
              <mc:Fallback>
                <p:oleObj name="" r:id="rId9" imgW="5588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16855" y="3392805"/>
                        <a:ext cx="120777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4325" y="3922395"/>
          <a:ext cx="107188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495300" imgH="203200" progId="Equation.KSEE3">
                  <p:embed/>
                </p:oleObj>
              </mc:Choice>
              <mc:Fallback>
                <p:oleObj name="" r:id="rId11" imgW="4953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4325" y="3922395"/>
                        <a:ext cx="107188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6470" y="4393565"/>
          <a:ext cx="120777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3" imgW="558800" imgH="203200" progId="Equation.KSEE3">
                  <p:embed/>
                </p:oleObj>
              </mc:Choice>
              <mc:Fallback>
                <p:oleObj name="" r:id="rId13" imgW="5588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6470" y="4393565"/>
                        <a:ext cx="120777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6980" y="4393565"/>
          <a:ext cx="107188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5" imgW="495300" imgH="203200" progId="Equation.KSEE3">
                  <p:embed/>
                </p:oleObj>
              </mc:Choice>
              <mc:Fallback>
                <p:oleObj name="" r:id="rId15" imgW="4953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6980" y="4393565"/>
                        <a:ext cx="107188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5330" y="4425315"/>
          <a:ext cx="37719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7" imgW="127000" imgH="127000" progId="Equation.KSEE3">
                  <p:embed/>
                </p:oleObj>
              </mc:Choice>
              <mc:Fallback>
                <p:oleObj name="" r:id="rId17" imgW="127000" imgH="127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15330" y="4425315"/>
                        <a:ext cx="377190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9290" y="4145915"/>
          <a:ext cx="25654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9" imgW="127000" imgH="203200" progId="Equation.KSEE3">
                  <p:embed/>
                </p:oleObj>
              </mc:Choice>
              <mc:Fallback>
                <p:oleObj name="" r:id="rId19" imgW="1270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59290" y="4145915"/>
                        <a:ext cx="25654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/>
          <p:cNvSpPr/>
          <p:nvPr/>
        </p:nvSpPr>
        <p:spPr>
          <a:xfrm>
            <a:off x="9083040" y="4802505"/>
            <a:ext cx="1383665" cy="134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60230" y="5165725"/>
            <a:ext cx="628650" cy="61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8935" y="5755640"/>
          <a:ext cx="30035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21" imgW="127000" imgH="165100" progId="Equation.KSEE3">
                  <p:embed/>
                </p:oleObj>
              </mc:Choice>
              <mc:Fallback>
                <p:oleObj name="" r:id="rId21" imgW="127000" imgH="1651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258935" y="5755640"/>
                        <a:ext cx="30035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0230" y="480250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23" imgW="114300" imgH="114300" progId="Equation.KSEE3">
                  <p:embed/>
                </p:oleObj>
              </mc:Choice>
              <mc:Fallback>
                <p:oleObj name="" r:id="rId23" imgW="114300" imgH="1143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60230" y="480250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9290" y="516572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25" imgW="114300" imgH="114300" progId="Equation.KSEE3">
                  <p:embed/>
                </p:oleObj>
              </mc:Choice>
              <mc:Fallback>
                <p:oleObj name="" r:id="rId25" imgW="114300" imgH="1143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59290" y="516572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5965" y="5481955"/>
          <a:ext cx="2981325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27" imgW="1574800" imgH="495300" progId="Equation.KSEE3">
                  <p:embed/>
                </p:oleObj>
              </mc:Choice>
              <mc:Fallback>
                <p:oleObj name="" r:id="rId27" imgW="1574800" imgH="4953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05965" y="5481955"/>
                        <a:ext cx="2981325" cy="93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收敛半径和收敛域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级数              在             内收敛，在             发散，则称     为收敛半径。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例题 </a:t>
            </a:r>
            <a:r>
              <a:rPr lang="en-US" altLang="zh-CN"/>
              <a:t>1.2  </a:t>
            </a:r>
            <a:r>
              <a:rPr lang="zh-CN" altLang="en-US"/>
              <a:t>求幂级数                                                的收敛半径与和函数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注：此例题为后面解决一切级数问题之基础！请记住下面的展式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以及条件：当             的时候！思考一下，如果               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8655" y="1691005"/>
          <a:ext cx="92265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82600" imgH="431800" progId="Equation.KSEE3">
                  <p:embed/>
                </p:oleObj>
              </mc:Choice>
              <mc:Fallback>
                <p:oleObj name="" r:id="rId1" imgW="482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8655" y="1691005"/>
                        <a:ext cx="92265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1860" y="1825625"/>
          <a:ext cx="93281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444500" imgH="203200" progId="Equation.KSEE3">
                  <p:embed/>
                </p:oleObj>
              </mc:Choice>
              <mc:Fallback>
                <p:oleObj name="" r:id="rId3" imgW="4445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1860" y="1825625"/>
                        <a:ext cx="93281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3958" y="1825625"/>
          <a:ext cx="93345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444500" imgH="203200" progId="Equation.KSEE3">
                  <p:embed/>
                </p:oleObj>
              </mc:Choice>
              <mc:Fallback>
                <p:oleObj name="" r:id="rId5" imgW="4445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3958" y="1825625"/>
                        <a:ext cx="93345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0815" y="1897380"/>
          <a:ext cx="327025" cy="3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152400" imgH="165100" progId="Equation.KSEE3">
                  <p:embed/>
                </p:oleObj>
              </mc:Choice>
              <mc:Fallback>
                <p:oleObj name="" r:id="rId7" imgW="152400" imgH="165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0815" y="1897380"/>
                        <a:ext cx="327025" cy="35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5400" y="2621915"/>
          <a:ext cx="356933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866900" imgH="431800" progId="Equation.KSEE3">
                  <p:embed/>
                </p:oleObj>
              </mc:Choice>
              <mc:Fallback>
                <p:oleObj name="" r:id="rId9" imgW="1866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5400" y="2621915"/>
                        <a:ext cx="356933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8655" y="4547870"/>
          <a:ext cx="3326765" cy="7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1" imgW="1816100" imgH="393700" progId="Equation.KSEE3">
                  <p:embed/>
                </p:oleObj>
              </mc:Choice>
              <mc:Fallback>
                <p:oleObj name="" r:id="rId11" imgW="1816100" imgH="393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8655" y="4547870"/>
                        <a:ext cx="3326765" cy="72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4680" y="5368290"/>
          <a:ext cx="89408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3" imgW="393700" imgH="203200" progId="Equation.KSEE3">
                  <p:embed/>
                </p:oleObj>
              </mc:Choice>
              <mc:Fallback>
                <p:oleObj name="" r:id="rId13" imgW="3937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54680" y="5368290"/>
                        <a:ext cx="89408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9915" y="5390515"/>
          <a:ext cx="96901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5" imgW="393700" imgH="203200" progId="Equation.KSEE3">
                  <p:embed/>
                </p:oleObj>
              </mc:Choice>
              <mc:Fallback>
                <p:oleObj name="" r:id="rId15" imgW="3937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09915" y="5390515"/>
                        <a:ext cx="969010" cy="50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08490" y="5010785"/>
          <a:ext cx="134874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7" imgW="545465" imgH="393700" progId="Equation.KSEE3">
                  <p:embed/>
                </p:oleObj>
              </mc:Choice>
              <mc:Fallback>
                <p:oleObj name="" r:id="rId17" imgW="545465" imgH="393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08490" y="5010785"/>
                        <a:ext cx="1348740" cy="88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收敛半径的计算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级数               的收敛半径有如下两个计算方法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比值法：若                    ，则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根值法：若                     ，则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1990" y="1691005"/>
          <a:ext cx="92265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82600" imgH="431800" progId="Equation.KSEE3">
                  <p:embed/>
                </p:oleObj>
              </mc:Choice>
              <mc:Fallback>
                <p:oleObj name="" r:id="rId1" imgW="482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1990" y="1691005"/>
                        <a:ext cx="92265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4555" y="2635250"/>
          <a:ext cx="143002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787400" imgH="482600" progId="Equation.KSEE3">
                  <p:embed/>
                </p:oleObj>
              </mc:Choice>
              <mc:Fallback>
                <p:oleObj name="" r:id="rId3" imgW="787400" imgH="482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4555" y="2635250"/>
                        <a:ext cx="1430020" cy="87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1675" y="2778760"/>
          <a:ext cx="628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419100" imgH="393700" progId="Equation.KSEE3">
                  <p:embed/>
                </p:oleObj>
              </mc:Choice>
              <mc:Fallback>
                <p:oleObj name="" r:id="rId5" imgW="4191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1675" y="2778760"/>
                        <a:ext cx="6286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1838" y="3371215"/>
          <a:ext cx="156781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862965" imgH="304800" progId="Equation.KSEE3">
                  <p:embed/>
                </p:oleObj>
              </mc:Choice>
              <mc:Fallback>
                <p:oleObj name="" r:id="rId7" imgW="862965" imgH="304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1838" y="3371215"/>
                        <a:ext cx="1567815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1675" y="3248025"/>
          <a:ext cx="628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419100" imgH="393700" progId="Equation.KSEE3">
                  <p:embed/>
                </p:oleObj>
              </mc:Choice>
              <mc:Fallback>
                <p:oleObj name="" r:id="rId9" imgW="4191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1675" y="3248025"/>
                        <a:ext cx="6286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4630" y="4525010"/>
          <a:ext cx="1857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0" imgW="787400" imgH="203200" progId="Equation.KSEE3">
                  <p:embed/>
                </p:oleObj>
              </mc:Choice>
              <mc:Fallback>
                <p:oleObj name="" r:id="rId10" imgW="7874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84630" y="4525010"/>
                        <a:ext cx="18573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9720" y="4525010"/>
          <a:ext cx="1857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787400" imgH="203200" progId="Equation.KSEE3">
                  <p:embed/>
                </p:oleObj>
              </mc:Choice>
              <mc:Fallback>
                <p:oleObj name="" r:id="rId12" imgW="7874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09720" y="4525010"/>
                        <a:ext cx="18573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求下列级数的收敛半径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/>
              <a:t>(1)                        (2)</a:t>
            </a:r>
            <a:endParaRPr lang="en-US" altLang="zh-CN"/>
          </a:p>
          <a:p>
            <a:pPr marL="0" indent="0">
              <a:buFont typeface="+mj-lt"/>
              <a:buNone/>
            </a:pPr>
            <a:endParaRPr lang="en-US" altLang="zh-CN"/>
          </a:p>
          <a:p>
            <a:pPr marL="0" indent="0">
              <a:buFont typeface="+mj-lt"/>
              <a:buNone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/>
              <a:t>把函数            表示成形如                    的幂级数</a:t>
            </a:r>
            <a:endParaRPr lang="zh-CN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9075" y="2272665"/>
          <a:ext cx="643255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93700" imgH="444500" progId="Equation.KSEE3">
                  <p:embed/>
                </p:oleObj>
              </mc:Choice>
              <mc:Fallback>
                <p:oleObj name="" r:id="rId1" imgW="3937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9075" y="2272665"/>
                        <a:ext cx="643255" cy="7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3800" y="2272665"/>
          <a:ext cx="1120775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685800" imgH="444500" progId="Equation.KSEE3">
                  <p:embed/>
                </p:oleObj>
              </mc:Choice>
              <mc:Fallback>
                <p:oleObj name="" r:id="rId3" imgW="6858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2272665"/>
                        <a:ext cx="1120775" cy="7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8700" y="3699510"/>
          <a:ext cx="77089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355600" imgH="393700" progId="Equation.KSEE3">
                  <p:embed/>
                </p:oleObj>
              </mc:Choice>
              <mc:Fallback>
                <p:oleObj name="" r:id="rId5" imgW="355600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8700" y="3699510"/>
                        <a:ext cx="77089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9353" y="3713480"/>
          <a:ext cx="155448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812800" imgH="431800" progId="Equation.KSEE3">
                  <p:embed/>
                </p:oleObj>
              </mc:Choice>
              <mc:Fallback>
                <p:oleObj name="" r:id="rId7" imgW="812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9353" y="3713480"/>
                        <a:ext cx="155448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演示</Application>
  <PresentationFormat>宽屏</PresentationFormat>
  <Paragraphs>93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75</vt:i4>
      </vt:variant>
      <vt:variant>
        <vt:lpstr>幻灯片标题</vt:lpstr>
      </vt:variant>
      <vt:variant>
        <vt:i4>11</vt:i4>
      </vt:variant>
    </vt:vector>
  </HeadingPairs>
  <TitlesOfParts>
    <vt:vector size="9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复级数</vt:lpstr>
      <vt:lpstr>复数项级数</vt:lpstr>
      <vt:lpstr>复级数的收敛性</vt:lpstr>
      <vt:lpstr>例题</vt:lpstr>
      <vt:lpstr>复变函数项级数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dcterms:created xsi:type="dcterms:W3CDTF">2015-05-05T08:02:00Z</dcterms:created>
  <dcterms:modified xsi:type="dcterms:W3CDTF">2017-10-14T08:31:18Z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