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1" r:id="rId24"/>
    <p:sldId id="283" r:id="rId25"/>
    <p:sldId id="275" r:id="rId26"/>
    <p:sldId id="276" r:id="rId27"/>
    <p:sldId id="284" r:id="rId28"/>
    <p:sldId id="285" r:id="rId29"/>
    <p:sldId id="286" r:id="rId30"/>
    <p:sldId id="287" r:id="rId31"/>
    <p:sldId id="278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wmf"/><Relationship Id="rId6" Type="http://schemas.openxmlformats.org/officeDocument/2006/relationships/image" Target="../media/image9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wmf"/><Relationship Id="rId4" Type="http://schemas.openxmlformats.org/officeDocument/2006/relationships/image" Target="../media/image9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0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49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3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9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2.wmf"/><Relationship Id="rId10" Type="http://schemas.openxmlformats.org/officeDocument/2006/relationships/oleObject" Target="../embeddings/oleObject75.bin"/><Relationship Id="rId1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3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0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8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84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95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4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1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4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1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19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  </a:t>
            </a:r>
            <a:r>
              <a:rPr lang="zh-CN" altLang="en-US"/>
              <a:t>傅里叶变换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/>
              <a:t>变换的作用：化繁为简，解微分方程</a:t>
            </a:r>
            <a:endParaRPr lang="zh-CN" altLang="en-US" strike="noStrike" noProof="1"/>
          </a:p>
          <a:p>
            <a:pPr fontAlgn="base"/>
            <a:r>
              <a:rPr lang="zh-CN" altLang="en-US" strike="noStrike" noProof="1"/>
              <a:t>从傅里叶展开谈起：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fontAlgn="base"/>
            <a:r>
              <a:rPr lang="zh-CN" altLang="en-US" strike="noStrike" noProof="1"/>
              <a:t>定理：周期函数         在一个周期         上满足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（</a:t>
            </a:r>
            <a:r>
              <a:rPr lang="en-US" altLang="zh-CN" strike="noStrike" noProof="1"/>
              <a:t>1</a:t>
            </a:r>
            <a:r>
              <a:rPr lang="zh-CN" altLang="en-US" strike="noStrike" noProof="1"/>
              <a:t>）连续或只有有限个第一类间断点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（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）只有有限个极点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其中              ，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en-US" altLang="zh-CN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</p:txBody>
      </p:sp>
      <p:graphicFrame>
        <p:nvGraphicFramePr>
          <p:cNvPr id="10137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5210" y="2940685"/>
          <a:ext cx="363093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1" imgW="2527300" imgH="431800" progId="Equation.KSEE3">
                  <p:embed/>
                </p:oleObj>
              </mc:Choice>
              <mc:Fallback>
                <p:oleObj name="" r:id="rId1" imgW="2527300" imgH="431800" progId="Equation.KSEE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5210" y="2940685"/>
                        <a:ext cx="3630930" cy="621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2535" y="3937318"/>
          <a:ext cx="5572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3" imgW="355600" imgH="215900" progId="Equation.KSEE3">
                  <p:embed/>
                </p:oleObj>
              </mc:Choice>
              <mc:Fallback>
                <p:oleObj name="" r:id="rId3" imgW="355600" imgH="215900" progId="Equation.KSEE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2535" y="3937318"/>
                        <a:ext cx="557213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9025" y="3903345"/>
          <a:ext cx="574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5" imgW="558800" imgH="393700" progId="Equation.KSEE3">
                  <p:embed/>
                </p:oleObj>
              </mc:Choice>
              <mc:Fallback>
                <p:oleObj name="" r:id="rId5" imgW="558800" imgH="393700" progId="Equation.KSEE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9025" y="3903345"/>
                        <a:ext cx="5746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1008" y="5310505"/>
          <a:ext cx="7651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558800" imgH="393700" progId="Equation.KSEE3">
                  <p:embed/>
                </p:oleObj>
              </mc:Choice>
              <mc:Fallback>
                <p:oleObj name="" r:id="rId7" imgW="558800" imgH="393700" progId="Equation.KSEE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1008" y="5310505"/>
                        <a:ext cx="765175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6840" y="5515293"/>
          <a:ext cx="2179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9" imgW="1701800" imgH="393700" progId="Equation.KSEE3">
                  <p:embed/>
                </p:oleObj>
              </mc:Choice>
              <mc:Fallback>
                <p:oleObj name="" r:id="rId9" imgW="1701800" imgH="393700" progId="Equation.KSEE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6840" y="5515293"/>
                        <a:ext cx="21796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4773" y="5547678"/>
          <a:ext cx="2147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1" imgW="1676400" imgH="393700" progId="Equation.KSEE3">
                  <p:embed/>
                </p:oleObj>
              </mc:Choice>
              <mc:Fallback>
                <p:oleObj name="" r:id="rId11" imgW="1676400" imgH="393700" progId="Equation.KSEE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34773" y="5547678"/>
                        <a:ext cx="21478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6800" y="3294063"/>
          <a:ext cx="33496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3" imgW="254000" imgH="203200" progId="Equation.KSEE3">
                  <p:embed/>
                </p:oleObj>
              </mc:Choice>
              <mc:Fallback>
                <p:oleObj name="" r:id="rId13" imgW="254000" imgH="203200" progId="Equation.KSEE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16800" y="3294063"/>
                        <a:ext cx="334963" cy="26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059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7350" y="534988"/>
          <a:ext cx="801052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1" imgW="4318000" imgH="1752600" progId="Equation.KSEE3">
                  <p:embed/>
                </p:oleObj>
              </mc:Choice>
              <mc:Fallback>
                <p:oleObj name="" r:id="rId1" imgW="4318000" imgH="1752600" progId="Equation.KSEE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7350" y="534988"/>
                        <a:ext cx="8010525" cy="325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4" name="对象 2"/>
          <p:cNvGraphicFramePr/>
          <p:nvPr/>
        </p:nvGraphicFramePr>
        <p:xfrm>
          <a:off x="2100263" y="4132263"/>
          <a:ext cx="66500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3" imgW="3313430" imgH="838200" progId="Equation.KSEE3">
                  <p:embed/>
                </p:oleObj>
              </mc:Choice>
              <mc:Fallback>
                <p:oleObj name="" r:id="rId3" imgW="3313430" imgH="838200" progId="Equation.KSEE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4132263"/>
                        <a:ext cx="6650037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傅里叶变换</a:t>
            </a:r>
            <a:endParaRPr lang="zh-CN" altLang="en-US"/>
          </a:p>
        </p:txBody>
      </p:sp>
      <p:sp>
        <p:nvSpPr>
          <p:cNvPr id="1105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/>
              <a:t>求单个矩形脉冲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（</a:t>
            </a:r>
            <a:r>
              <a:rPr lang="en-US" altLang="zh-CN" strike="noStrike" noProof="1"/>
              <a:t>1</a:t>
            </a:r>
            <a:r>
              <a:rPr lang="zh-CN" altLang="en-US" strike="noStrike" noProof="1"/>
              <a:t>）傅氏变换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（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）     的傅氏逆变换，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  令</a:t>
            </a:r>
            <a:endParaRPr lang="zh-CN" altLang="en-US" strike="noStrike" noProof="1"/>
          </a:p>
        </p:txBody>
      </p:sp>
      <p:graphicFrame>
        <p:nvGraphicFramePr>
          <p:cNvPr id="11161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0163" y="1352550"/>
          <a:ext cx="1998662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1" imgW="1193800" imgH="787400" progId="Equation.KSEE3">
                  <p:embed/>
                </p:oleObj>
              </mc:Choice>
              <mc:Fallback>
                <p:oleObj name="" r:id="rId1" imgW="1193800" imgH="787400" progId="Equation.KSEE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10163" y="1352550"/>
                        <a:ext cx="1998662" cy="131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3288" y="2671763"/>
          <a:ext cx="45418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3" imgW="2209800" imgH="736600" progId="Equation.KSEE3">
                  <p:embed/>
                </p:oleObj>
              </mc:Choice>
              <mc:Fallback>
                <p:oleObj name="" r:id="rId3" imgW="2209800" imgH="736600" progId="Equation.KSEE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3288" y="2671763"/>
                        <a:ext cx="4541837" cy="151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6235" y="4358640"/>
          <a:ext cx="609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5" imgW="381000" imgH="393700" progId="Equation.KSEE3">
                  <p:embed/>
                </p:oleObj>
              </mc:Choice>
              <mc:Fallback>
                <p:oleObj name="" r:id="rId5" imgW="381000" imgH="393700" progId="Equation.KSEE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6235" y="4358640"/>
                        <a:ext cx="609600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1325" y="4988878"/>
          <a:ext cx="16446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7" imgW="787400" imgH="393700" progId="Equation.KSEE3">
                  <p:embed/>
                </p:oleObj>
              </mc:Choice>
              <mc:Fallback>
                <p:oleObj name="" r:id="rId7" imgW="787400" imgH="393700" progId="Equation.KSEE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1325" y="4988878"/>
                        <a:ext cx="1644650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0" y="4789647"/>
          <a:ext cx="2641600" cy="152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9" imgW="1231265" imgH="711200" progId="Equation.KSEE3">
                  <p:embed/>
                </p:oleObj>
              </mc:Choice>
              <mc:Fallback>
                <p:oleObj name="" r:id="rId9" imgW="1231265" imgH="711200" progId="Equation.KSEE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7100" y="4789647"/>
                        <a:ext cx="2641600" cy="1525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傅里叶变换的性质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/>
              <a:t>性质：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en-US" altLang="zh-CN" strike="noStrike" noProof="1"/>
              <a:t>1</a:t>
            </a:r>
            <a:r>
              <a:rPr lang="zh-CN" altLang="en-US" strike="noStrike" noProof="1"/>
              <a:t>）线性性质：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r>
              <a:rPr lang="en-US" altLang="zh-CN" strike="noStrike" noProof="1"/>
              <a:t>2</a:t>
            </a:r>
            <a:r>
              <a:rPr lang="zh-CN" altLang="en-US" strike="noStrike" noProof="1"/>
              <a:t>）平移性质</a:t>
            </a:r>
            <a:endParaRPr lang="zh-CN" altLang="en-US" strike="noStrike" noProof="1"/>
          </a:p>
        </p:txBody>
      </p:sp>
      <p:graphicFrame>
        <p:nvGraphicFramePr>
          <p:cNvPr id="11264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1450" y="2644775"/>
          <a:ext cx="38211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1" imgW="2514600" imgH="241300" progId="Equation.KSEE3">
                  <p:embed/>
                </p:oleObj>
              </mc:Choice>
              <mc:Fallback>
                <p:oleObj name="" r:id="rId1" imgW="2514600" imgH="241300" progId="Equation.KSEE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1450" y="2644775"/>
                        <a:ext cx="3821113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2050" y="3413125"/>
          <a:ext cx="47879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3" imgW="3148965" imgH="241300" progId="Equation.KSEE3">
                  <p:embed/>
                </p:oleObj>
              </mc:Choice>
              <mc:Fallback>
                <p:oleObj name="" r:id="rId3" imgW="3148965" imgH="241300" progId="Equation.KSEE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2050" y="3413125"/>
                        <a:ext cx="47879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4850" y="4292600"/>
          <a:ext cx="25098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5" imgW="1651000" imgH="254000" progId="Equation.KSEE3">
                  <p:embed/>
                </p:oleObj>
              </mc:Choice>
              <mc:Fallback>
                <p:oleObj name="" r:id="rId5" imgW="1651000" imgH="254000" progId="Equation.KSEE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4292600"/>
                        <a:ext cx="250983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4500" y="5176838"/>
          <a:ext cx="30321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7" imgW="1993900" imgH="254000" progId="Equation.KSEE3">
                  <p:embed/>
                </p:oleObj>
              </mc:Choice>
              <mc:Fallback>
                <p:oleObj name="" r:id="rId7" imgW="1993900" imgH="254000" progId="Equation.KSEE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0" y="5176838"/>
                        <a:ext cx="303212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傅里叶变换性质</a:t>
            </a:r>
            <a:endParaRPr lang="zh-CN" altLang="en-US"/>
          </a:p>
        </p:txBody>
      </p:sp>
      <p:sp>
        <p:nvSpPr>
          <p:cNvPr id="1136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）伸缩性质：记                        ，有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）微分性质：若            ，则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一般地，若                                             ，则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）积分性质：设                      ，若                    ，则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113667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6040" y="1838325"/>
          <a:ext cx="138366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1" imgW="990600" imgH="241300" progId="Equation.KSEE3">
                  <p:embed/>
                </p:oleObj>
              </mc:Choice>
              <mc:Fallback>
                <p:oleObj name="" r:id="rId1" imgW="990600" imgH="241300" progId="Equation.KSEE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6040" y="1838325"/>
                        <a:ext cx="1383665" cy="338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9105" y="1794510"/>
          <a:ext cx="2025015" cy="64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3" imgW="1320165" imgH="419100" progId="Equation.KSEE3">
                  <p:embed/>
                </p:oleObj>
              </mc:Choice>
              <mc:Fallback>
                <p:oleObj name="" r:id="rId3" imgW="1320165" imgH="419100" progId="Equation.KSEE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9105" y="1794510"/>
                        <a:ext cx="2025015" cy="642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6323" y="2897823"/>
          <a:ext cx="1111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5" imgW="774065" imgH="292100" progId="Equation.KSEE3">
                  <p:embed/>
                </p:oleObj>
              </mc:Choice>
              <mc:Fallback>
                <p:oleObj name="" r:id="rId5" imgW="774065" imgH="292100" progId="Equation.KSEE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6323" y="2897823"/>
                        <a:ext cx="111125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2755" y="2761615"/>
          <a:ext cx="243903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7" imgW="1308100" imgH="241300" progId="Equation.KSEE3">
                  <p:embed/>
                </p:oleObj>
              </mc:Choice>
              <mc:Fallback>
                <p:oleObj name="" r:id="rId7" imgW="1308100" imgH="241300" progId="Equation.KSEE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2755" y="2761615"/>
                        <a:ext cx="243903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5735" y="3318510"/>
          <a:ext cx="3575685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9" imgW="1879600" imgH="304800" progId="Equation.KSEE3">
                  <p:embed/>
                </p:oleObj>
              </mc:Choice>
              <mc:Fallback>
                <p:oleObj name="" r:id="rId9" imgW="1879600" imgH="304800" progId="Equation.KSEE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5735" y="3318510"/>
                        <a:ext cx="3575685" cy="580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79005" y="3365500"/>
          <a:ext cx="26949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11" imgW="1600200" imgH="241300" progId="Equation.KSEE3">
                  <p:embed/>
                </p:oleObj>
              </mc:Choice>
              <mc:Fallback>
                <p:oleObj name="" r:id="rId11" imgW="1600200" imgH="241300" progId="Equation.KSEE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9005" y="3365500"/>
                        <a:ext cx="26949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9665" y="4325620"/>
          <a:ext cx="164719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13" imgW="1028700" imgH="330200" progId="Equation.KSEE3">
                  <p:embed/>
                </p:oleObj>
              </mc:Choice>
              <mc:Fallback>
                <p:oleObj name="" r:id="rId13" imgW="1028700" imgH="330200" progId="Equation.KSEE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9665" y="4325620"/>
                        <a:ext cx="1647190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5545" y="4384675"/>
          <a:ext cx="141605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15" imgW="749300" imgH="279400" progId="Equation.KSEE3">
                  <p:embed/>
                </p:oleObj>
              </mc:Choice>
              <mc:Fallback>
                <p:oleObj name="" r:id="rId15" imgW="749300" imgH="279400" progId="Equation.KSEE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65545" y="4384675"/>
                        <a:ext cx="1416050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2335" y="4342765"/>
          <a:ext cx="170434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17" imgW="1308100" imgH="393700" progId="Equation.KSEE3">
                  <p:embed/>
                </p:oleObj>
              </mc:Choice>
              <mc:Fallback>
                <p:oleObj name="" r:id="rId17" imgW="1308100" imgH="393700" progId="Equation.KSEE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22335" y="4342765"/>
                        <a:ext cx="1704340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傅里叶变换解微分方程</a:t>
            </a:r>
            <a:endParaRPr lang="zh-CN" altLang="en-US"/>
          </a:p>
        </p:txBody>
      </p:sp>
      <p:sp>
        <p:nvSpPr>
          <p:cNvPr id="1146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求解微分方程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解：记</a:t>
            </a:r>
            <a:endParaRPr lang="zh-CN" altLang="en-US"/>
          </a:p>
          <a:p>
            <a:r>
              <a:rPr lang="zh-CN" altLang="en-US"/>
              <a:t>对方程两边应用傅里叶变换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从而                            ，有傅氏逆变换得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1469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8445" y="1825625"/>
          <a:ext cx="37703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1968500" imgH="330200" progId="Equation.KSEE3">
                  <p:embed/>
                </p:oleObj>
              </mc:Choice>
              <mc:Fallback>
                <p:oleObj name="" r:id="rId1" imgW="1968500" imgH="330200" progId="Equation.KSEE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8445" y="1825625"/>
                        <a:ext cx="377031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7458" y="2794953"/>
          <a:ext cx="4117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1968500" imgH="241300" progId="Equation.KSEE3">
                  <p:embed/>
                </p:oleObj>
              </mc:Choice>
              <mc:Fallback>
                <p:oleObj name="" r:id="rId3" imgW="1968500" imgH="241300" progId="Equation.KSEE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7458" y="2794953"/>
                        <a:ext cx="41179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3867" y="3248660"/>
          <a:ext cx="400748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5" imgW="2311400" imgH="393700" progId="Equation.KSEE3">
                  <p:embed/>
                </p:oleObj>
              </mc:Choice>
              <mc:Fallback>
                <p:oleObj name="" r:id="rId5" imgW="2311400" imgH="393700" progId="Equation.KSEE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3867" y="3248660"/>
                        <a:ext cx="400748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4927600"/>
          <a:ext cx="22542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7" imgW="1384300" imgH="584200" progId="Equation.KSEE3">
                  <p:embed/>
                </p:oleObj>
              </mc:Choice>
              <mc:Fallback>
                <p:oleObj name="" r:id="rId7" imgW="1384300" imgH="584200" progId="Equation.KSEE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8425" y="4927600"/>
                        <a:ext cx="2254250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5335" y="4143058"/>
          <a:ext cx="3136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9" imgW="1574800" imgH="393700" progId="Equation.KSEE3">
                  <p:embed/>
                </p:oleObj>
              </mc:Choice>
              <mc:Fallback>
                <p:oleObj name="" r:id="rId9" imgW="1574800" imgH="393700" progId="Equation.KSEE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25335" y="4143058"/>
                        <a:ext cx="31369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Parseval</a:t>
            </a:r>
            <a:r>
              <a:rPr lang="zh-CN" altLang="zh-CN"/>
              <a:t>等式</a:t>
            </a:r>
            <a:endParaRPr lang="zh-CN" altLang="zh-CN"/>
          </a:p>
        </p:txBody>
      </p:sp>
      <p:sp>
        <p:nvSpPr>
          <p:cNvPr id="11571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设             均为平方可积函数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                                             </a:t>
            </a:r>
            <a:r>
              <a:rPr lang="en-US" altLang="zh-CN"/>
              <a:t>                      </a:t>
            </a:r>
            <a:r>
              <a:rPr lang="zh-CN" altLang="en-US"/>
              <a:t>，则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特别地，当                                        </a:t>
            </a:r>
            <a:r>
              <a:rPr lang="en-US" altLang="zh-CN"/>
              <a:t>                   </a:t>
            </a:r>
            <a:r>
              <a:rPr lang="zh-CN" altLang="en-US"/>
              <a:t>   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15715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9715" y="1895475"/>
          <a:ext cx="109791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1" imgW="673100" imgH="215900" progId="Equation.KSEE3">
                  <p:embed/>
                </p:oleObj>
              </mc:Choice>
              <mc:Fallback>
                <p:oleObj name="" r:id="rId1" imgW="673100" imgH="215900" progId="Equation.KSEE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9715" y="1895475"/>
                        <a:ext cx="1097915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7213" y="1795145"/>
          <a:ext cx="26431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3" imgW="1574800" imgH="330200" progId="Equation.KSEE3">
                  <p:embed/>
                </p:oleObj>
              </mc:Choice>
              <mc:Fallback>
                <p:oleObj name="" r:id="rId3" imgW="1574800" imgH="330200" progId="Equation.KSEE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213" y="1795145"/>
                        <a:ext cx="2643187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8955" y="2847340"/>
          <a:ext cx="457581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5" imgW="2273300" imgH="241300" progId="Equation.KSEE3">
                  <p:embed/>
                </p:oleObj>
              </mc:Choice>
              <mc:Fallback>
                <p:oleObj name="" r:id="rId5" imgW="2273300" imgH="241300" progId="Equation.KSEE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8955" y="2847340"/>
                        <a:ext cx="457581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6780" y="3479165"/>
          <a:ext cx="43894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7" imgW="2476500" imgH="393700" progId="Equation.KSEE3">
                  <p:embed/>
                </p:oleObj>
              </mc:Choice>
              <mc:Fallback>
                <p:oleObj name="" r:id="rId7" imgW="2476500" imgH="393700" progId="Equation.KSEE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6780" y="3479165"/>
                        <a:ext cx="4389438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5928" y="4391025"/>
          <a:ext cx="47577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9" imgW="2184400" imgH="241300" progId="Equation.KSEE3">
                  <p:embed/>
                </p:oleObj>
              </mc:Choice>
              <mc:Fallback>
                <p:oleObj name="" r:id="rId9" imgW="2184400" imgH="241300" progId="Equation.KSEE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5928" y="4391025"/>
                        <a:ext cx="4757737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7213" y="3321050"/>
          <a:ext cx="9159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11" imgW="916305" imgH="215900" progId="Equation.KSEE3">
                  <p:embed/>
                </p:oleObj>
              </mc:Choice>
              <mc:Fallback>
                <p:oleObj name="" r:id="rId11" imgW="916305" imgH="215900" progId="Equation.KSEE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7213" y="3321050"/>
                        <a:ext cx="915987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2853" y="5307330"/>
          <a:ext cx="3736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3" imgW="2108200" imgH="393700" progId="Equation.KSEE3">
                  <p:embed/>
                </p:oleObj>
              </mc:Choice>
              <mc:Fallback>
                <p:oleObj name="" r:id="rId13" imgW="2108200" imgH="393700" progId="Equation.KSEE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2853" y="5307330"/>
                        <a:ext cx="373697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/>
              <a:t>求积分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解：设              </a:t>
            </a:r>
            <a:r>
              <a:rPr lang="en-US" altLang="zh-CN" strike="noStrike" noProof="1"/>
              <a:t>         </a:t>
            </a:r>
            <a:r>
              <a:rPr lang="zh-CN" altLang="en-US" strike="noStrike" noProof="1"/>
              <a:t> ，由前例题，其逆变换为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                                 </a:t>
            </a:r>
            <a:r>
              <a:rPr lang="en-US" altLang="zh-CN" strike="noStrike" noProof="1"/>
              <a:t>              </a:t>
            </a:r>
            <a:r>
              <a:rPr lang="zh-CN" altLang="en-US" strike="noStrike" noProof="1"/>
              <a:t>从而由</a:t>
            </a:r>
            <a:r>
              <a:rPr lang="en-US" altLang="zh-CN" strike="noStrike" noProof="1"/>
              <a:t>Parseval</a:t>
            </a:r>
            <a:r>
              <a:rPr lang="zh-CN" altLang="en-US" strike="noStrike" noProof="1"/>
              <a:t>等式 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                                 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</p:txBody>
      </p:sp>
      <p:graphicFrame>
        <p:nvGraphicFramePr>
          <p:cNvPr id="11673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7100" y="1600200"/>
          <a:ext cx="16954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1" imgW="838200" imgH="419100" progId="Equation.KSEE3">
                  <p:embed/>
                </p:oleObj>
              </mc:Choice>
              <mc:Fallback>
                <p:oleObj name="" r:id="rId1" imgW="838200" imgH="419100" progId="Equation.KSEE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7100" y="1600200"/>
                        <a:ext cx="16954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2525" y="2736215"/>
          <a:ext cx="14128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3" imgW="850900" imgH="393700" progId="Equation.KSEE3">
                  <p:embed/>
                </p:oleObj>
              </mc:Choice>
              <mc:Fallback>
                <p:oleObj name="" r:id="rId3" imgW="850900" imgH="393700" progId="Equation.KSEE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25" y="2736215"/>
                        <a:ext cx="141287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2277" y="3536950"/>
          <a:ext cx="267271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5" imgW="1244600" imgH="711200" progId="Equation.KSEE3">
                  <p:embed/>
                </p:oleObj>
              </mc:Choice>
              <mc:Fallback>
                <p:oleObj name="" r:id="rId5" imgW="1244600" imgH="711200" progId="Equation.KSEE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2277" y="3536950"/>
                        <a:ext cx="2672715" cy="152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7213" y="3321050"/>
          <a:ext cx="9159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7" imgW="916305" imgH="215900" progId="Equation.KSEE3">
                  <p:embed/>
                </p:oleObj>
              </mc:Choice>
              <mc:Fallback>
                <p:oleObj name="" r:id="rId7" imgW="916305" imgH="215900" progId="Equation.KSEE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7213" y="3321050"/>
                        <a:ext cx="915987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7213" y="3321050"/>
          <a:ext cx="9159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9" imgW="916305" imgH="215900" progId="Equation.KSEE3">
                  <p:embed/>
                </p:oleObj>
              </mc:Choice>
              <mc:Fallback>
                <p:oleObj name="" r:id="rId9" imgW="916305" imgH="215900" progId="Equation.KSEE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7213" y="3321050"/>
                        <a:ext cx="915987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9349" y="5251450"/>
          <a:ext cx="616839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0" imgW="3048000" imgH="419100" progId="Equation.KSEE3">
                  <p:embed/>
                </p:oleObj>
              </mc:Choice>
              <mc:Fallback>
                <p:oleObj name="" r:id="rId10" imgW="3048000" imgH="419100" progId="Equation.KSEE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9349" y="5251450"/>
                        <a:ext cx="616839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卷积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000" y="1600200"/>
            <a:ext cx="8915400" cy="4525963"/>
          </a:xfrm>
        </p:spPr>
        <p:txBody>
          <a:bodyPr/>
          <a:p>
            <a:pPr fontAlgn="base"/>
            <a:r>
              <a:rPr lang="zh-CN" altLang="en-US" strike="noStrike" noProof="1"/>
              <a:t>卷积的定义：          </a:t>
            </a:r>
            <a:r>
              <a:rPr lang="en-US" altLang="zh-CN" strike="noStrike" noProof="1"/>
              <a:t>  </a:t>
            </a:r>
            <a:r>
              <a:rPr lang="zh-CN" altLang="en-US" strike="noStrike" noProof="1"/>
              <a:t> 在         </a:t>
            </a:r>
            <a:r>
              <a:rPr lang="en-US" altLang="zh-CN" strike="noStrike" noProof="1"/>
              <a:t>      </a:t>
            </a:r>
            <a:r>
              <a:rPr lang="zh-CN" altLang="en-US" strike="noStrike" noProof="1"/>
              <a:t> 内绝对可积，则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                     称为       与      </a:t>
            </a:r>
            <a:r>
              <a:rPr lang="en-US" altLang="zh-CN" strike="noStrike" noProof="1"/>
              <a:t>  </a:t>
            </a:r>
            <a:r>
              <a:rPr lang="zh-CN" altLang="en-US" strike="noStrike" noProof="1"/>
              <a:t>的卷积，记</a:t>
            </a:r>
            <a:endParaRPr lang="zh-CN" altLang="en-US" strike="noStrike" noProof="1"/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zh-CN" altLang="en-US" strike="noStrike" noProof="1"/>
              <a:t>卷积定理</a:t>
            </a:r>
            <a:endParaRPr lang="zh-CN" altLang="en-US" strike="noStrike" noProof="1"/>
          </a:p>
          <a:p>
            <a:pPr marL="0" indent="0" fontAlgn="base">
              <a:buClrTx/>
              <a:buFont typeface="Arial" panose="020B0604020202020204" pitchFamily="34" charset="0"/>
              <a:buNone/>
            </a:pPr>
            <a:endParaRPr lang="zh-CN" altLang="en-US" strike="noStrike" noProof="1"/>
          </a:p>
        </p:txBody>
      </p:sp>
      <p:graphicFrame>
        <p:nvGraphicFramePr>
          <p:cNvPr id="11776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0173" y="1639253"/>
          <a:ext cx="12906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1" imgW="673100" imgH="215900" progId="Equation.KSEE3">
                  <p:embed/>
                </p:oleObj>
              </mc:Choice>
              <mc:Fallback>
                <p:oleObj name="" r:id="rId1" imgW="673100" imgH="215900" progId="Equation.KSEE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0173" y="1639253"/>
                        <a:ext cx="1290637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2448" y="1690688"/>
          <a:ext cx="9667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3" imgW="508000" imgH="203200" progId="Equation.KSEE3">
                  <p:embed/>
                </p:oleObj>
              </mc:Choice>
              <mc:Fallback>
                <p:oleObj name="" r:id="rId3" imgW="508000" imgH="203200" progId="Equation.KSEE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2448" y="1690688"/>
                        <a:ext cx="966787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2850" y="2023110"/>
          <a:ext cx="2143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5" imgW="1219200" imgH="330200" progId="Equation.KSEE3">
                  <p:embed/>
                </p:oleObj>
              </mc:Choice>
              <mc:Fallback>
                <p:oleObj name="" r:id="rId5" imgW="1219200" imgH="330200" progId="Equation.KSEE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2850" y="2023110"/>
                        <a:ext cx="214312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63390" y="2116455"/>
          <a:ext cx="60134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7" imgW="330200" imgH="215900" progId="Equation.KSEE3">
                  <p:embed/>
                </p:oleObj>
              </mc:Choice>
              <mc:Fallback>
                <p:oleObj name="" r:id="rId7" imgW="330200" imgH="215900" progId="Equation.KSEE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3390" y="2116455"/>
                        <a:ext cx="60134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7470" y="2116455"/>
          <a:ext cx="61087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9" imgW="342900" imgH="215900" progId="Equation.KSEE3">
                  <p:embed/>
                </p:oleObj>
              </mc:Choice>
              <mc:Fallback>
                <p:oleObj name="" r:id="rId9" imgW="342900" imgH="215900" progId="Equation.KSEE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7470" y="2116455"/>
                        <a:ext cx="61087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835" y="2119630"/>
          <a:ext cx="1346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11" imgW="736600" imgH="215900" progId="Equation.KSEE3">
                  <p:embed/>
                </p:oleObj>
              </mc:Choice>
              <mc:Fallback>
                <p:oleObj name="" r:id="rId11" imgW="736600" imgH="215900" progId="Equation.KSEE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9835" y="2119630"/>
                        <a:ext cx="13462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9975" y="3571875"/>
          <a:ext cx="44513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13" imgW="2184400" imgH="241300" progId="Equation.KSEE3">
                  <p:embed/>
                </p:oleObj>
              </mc:Choice>
              <mc:Fallback>
                <p:oleObj name="" r:id="rId13" imgW="2184400" imgH="241300" progId="Equation.KSEE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975" y="3571875"/>
                        <a:ext cx="44513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/>
              <a:t>计算</a:t>
            </a:r>
            <a:r>
              <a:rPr lang="en-US" altLang="zh-CN" strike="noStrike" noProof="1"/>
              <a:t>                              </a:t>
            </a:r>
            <a:r>
              <a:rPr lang="zh-CN" altLang="en-US" strike="noStrike" noProof="1"/>
              <a:t>与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的卷积。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分析：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从而 </a:t>
            </a:r>
            <a:endParaRPr lang="zh-CN" altLang="en-US" strike="noStrike" noProof="1"/>
          </a:p>
        </p:txBody>
      </p:sp>
      <p:graphicFrame>
        <p:nvGraphicFramePr>
          <p:cNvPr id="118787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7873" y="1762760"/>
          <a:ext cx="17319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1" imgW="1079500" imgH="457200" progId="Equation.KSEE3">
                  <p:embed/>
                </p:oleObj>
              </mc:Choice>
              <mc:Fallback>
                <p:oleObj name="" r:id="rId1" imgW="1079500" imgH="457200" progId="Equation.KSEE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27873" y="1762760"/>
                        <a:ext cx="1731962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1908" y="1793875"/>
          <a:ext cx="1914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3" imgW="1193800" imgH="457200" progId="Equation.KSEE3">
                  <p:embed/>
                </p:oleObj>
              </mc:Choice>
              <mc:Fallback>
                <p:oleObj name="" r:id="rId3" imgW="1193800" imgH="457200" progId="Equation.KSEE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1908" y="1793875"/>
                        <a:ext cx="1914525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6263" y="3317875"/>
          <a:ext cx="344328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5" imgW="2108200" imgH="457200" progId="Equation.KSEE3">
                  <p:embed/>
                </p:oleObj>
              </mc:Choice>
              <mc:Fallback>
                <p:oleObj name="" r:id="rId5" imgW="2108200" imgH="457200" progId="Equation.KSEE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6263" y="3317875"/>
                        <a:ext cx="3443287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0" y="4856163"/>
          <a:ext cx="69929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7" imgW="3797300" imgH="533400" progId="Equation.KSEE3">
                  <p:embed/>
                </p:oleObj>
              </mc:Choice>
              <mc:Fallback>
                <p:oleObj name="" r:id="rId7" imgW="3797300" imgH="533400" progId="Equation.KSEE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2100" y="4856163"/>
                        <a:ext cx="6992938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拉普拉斯变换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/>
              <a:t>定义：     是定义在       </a:t>
            </a:r>
            <a:r>
              <a:rPr lang="en-US" altLang="zh-CN" strike="noStrike" noProof="1"/>
              <a:t>  </a:t>
            </a:r>
            <a:r>
              <a:rPr lang="zh-CN" altLang="en-US" strike="noStrike" noProof="1"/>
              <a:t>上的实值函数，如果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存在，则称      为     </a:t>
            </a:r>
            <a:r>
              <a:rPr lang="en-US" altLang="zh-CN" strike="noStrike" noProof="1"/>
              <a:t>  </a:t>
            </a:r>
            <a:r>
              <a:rPr lang="zh-CN" altLang="en-US" strike="noStrike" noProof="1"/>
              <a:t>的拉普拉斯变换，记为           </a:t>
            </a:r>
            <a:r>
              <a:rPr lang="en-US" altLang="zh-CN" strike="noStrike" noProof="1"/>
              <a:t>       </a:t>
            </a:r>
            <a:r>
              <a:rPr lang="zh-CN" altLang="en-US" strike="noStrike" noProof="1"/>
              <a:t>     ，                   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称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为逆拉普拉斯变换。其中              </a:t>
            </a:r>
            <a:r>
              <a:rPr lang="en-US" altLang="zh-CN" strike="noStrike" noProof="1"/>
              <a:t>    </a:t>
            </a:r>
            <a:r>
              <a:rPr lang="zh-CN" altLang="en-US" strike="noStrike" noProof="1"/>
              <a:t>，</a:t>
            </a:r>
            <a:endParaRPr lang="zh-CN" altLang="en-US" strike="noStrike" noProof="1"/>
          </a:p>
        </p:txBody>
      </p:sp>
      <p:graphicFrame>
        <p:nvGraphicFramePr>
          <p:cNvPr id="11981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6130" y="1837055"/>
          <a:ext cx="619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" imgW="304800" imgH="203200" progId="Equation.KSEE3">
                  <p:embed/>
                </p:oleObj>
              </mc:Choice>
              <mc:Fallback>
                <p:oleObj name="" r:id="rId1" imgW="304800" imgH="203200" progId="Equation.KSEE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6130" y="1837055"/>
                        <a:ext cx="6191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2575" y="1902143"/>
          <a:ext cx="7620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3" imgW="444500" imgH="203200" progId="Equation.KSEE3">
                  <p:embed/>
                </p:oleObj>
              </mc:Choice>
              <mc:Fallback>
                <p:oleObj name="" r:id="rId3" imgW="444500" imgH="203200" progId="Equation.KSEE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2575" y="1902143"/>
                        <a:ext cx="762000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99425" y="1793240"/>
          <a:ext cx="213233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5" imgW="1244600" imgH="330200" progId="Equation.KSEE3">
                  <p:embed/>
                </p:oleObj>
              </mc:Choice>
              <mc:Fallback>
                <p:oleObj name="" r:id="rId5" imgW="1244600" imgH="330200" progId="Equation.KSEE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99425" y="1793240"/>
                        <a:ext cx="213233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6215" y="2371725"/>
          <a:ext cx="56197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6215" y="2371725"/>
                        <a:ext cx="561975" cy="345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6960" y="2371725"/>
          <a:ext cx="51752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9" imgW="304800" imgH="203200" progId="Equation.KSEE3">
                  <p:embed/>
                </p:oleObj>
              </mc:Choice>
              <mc:Fallback>
                <p:oleObj name="" r:id="rId9" imgW="304800" imgH="203200" progId="Equation.KSEE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16960" y="2371725"/>
                        <a:ext cx="517525" cy="345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8450" y="2297430"/>
          <a:ext cx="1513205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939800" imgH="241300" progId="Equation.KSEE3">
                  <p:embed/>
                </p:oleObj>
              </mc:Choice>
              <mc:Fallback>
                <p:oleObj name="" r:id="rId11" imgW="939800" imgH="241300" progId="Equation.KSEE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18450" y="2297430"/>
                        <a:ext cx="1513205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5740" y="3271520"/>
          <a:ext cx="2263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13" imgW="1028700" imgH="241300" progId="Equation.KSEE3">
                  <p:embed/>
                </p:oleObj>
              </mc:Choice>
              <mc:Fallback>
                <p:oleObj name="" r:id="rId13" imgW="1028700" imgH="241300" progId="Equation.KSEE3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5740" y="3271520"/>
                        <a:ext cx="226377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050" y="3848100"/>
          <a:ext cx="132524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15" imgW="660400" imgH="203200" progId="Equation.KSEE3">
                  <p:embed/>
                </p:oleObj>
              </mc:Choice>
              <mc:Fallback>
                <p:oleObj name="" r:id="rId15" imgW="660400" imgH="203200" progId="Equation.KSEE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050" y="3848100"/>
                        <a:ext cx="132524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2220" y="4668838"/>
          <a:ext cx="4686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7" imgW="2273300" imgH="393700" progId="Equation.KSEE3">
                  <p:embed/>
                </p:oleObj>
              </mc:Choice>
              <mc:Fallback>
                <p:oleObj name="" r:id="rId17" imgW="2273300" imgH="393700" progId="Equation.KSEE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22220" y="4668838"/>
                        <a:ext cx="46863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灯片编号占位符 7"/>
          <p:cNvSpPr txBox="1">
            <a:spLocks noGrp="1"/>
          </p:cNvSpPr>
          <p:nvPr/>
        </p:nvSpPr>
        <p:spPr>
          <a:xfrm>
            <a:off x="7839075" y="5716588"/>
            <a:ext cx="1878013" cy="388938"/>
          </a:xfrm>
          <a:prstGeom prst="rect">
            <a:avLst/>
          </a:prstGeom>
          <a:noFill/>
          <a:ln w="9525">
            <a:noFill/>
          </a:ln>
        </p:spPr>
        <p:txBody>
          <a:bodyPr lIns="77830" tIns="38914" rIns="77830" bIns="38914" anchor="t"/>
          <a:p>
            <a:pPr algn="r" defTabSz="958850"/>
            <a:fld id="{9A0DB2DC-4C9A-4742-B13C-FB6460FD3503}" type="slidenum">
              <a:rPr lang="en-US" altLang="x-none" sz="122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20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2520950" y="771525"/>
            <a:ext cx="7078663" cy="557213"/>
          </a:xfrm>
        </p:spPr>
        <p:txBody>
          <a:bodyPr wrap="square" lIns="77830" tIns="38914" rIns="77830" bIns="38914" anchor="ctr"/>
          <a:p>
            <a:pPr eaLnBrk="1" hangingPunct="1"/>
            <a:r>
              <a:rPr lang="zh-CN" altLang="en-US" sz="2900" b="1">
                <a:latin typeface="仿宋_GB2312" pitchFamily="1" charset="-122"/>
                <a:ea typeface="仿宋_GB2312" pitchFamily="1" charset="-122"/>
              </a:rPr>
              <a:t>傅里叶级数的好处</a:t>
            </a:r>
            <a:endParaRPr lang="zh-CN" altLang="en-US" sz="2900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06499" name="Rectangle 3"/>
          <p:cNvSpPr>
            <a:spLocks noGrp="1"/>
          </p:cNvSpPr>
          <p:nvPr>
            <p:ph type="body" sz="half"/>
          </p:nvPr>
        </p:nvSpPr>
        <p:spPr>
          <a:xfrm>
            <a:off x="2008188" y="1258888"/>
            <a:ext cx="7915275" cy="4625975"/>
          </a:xfrm>
        </p:spPr>
        <p:txBody>
          <a:bodyPr wrap="square" lIns="77830" tIns="38914" rIns="77830" bIns="38914" anchor="t">
            <a:normAutofit fontScale="90000"/>
          </a:bodyPr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r>
              <a:rPr lang="zh-CN" altLang="en-US" sz="2800" dirty="0">
                <a:latin typeface="仿宋_GB2312" pitchFamily="1" charset="-122"/>
                <a:ea typeface="仿宋_GB2312" pitchFamily="1" charset="-122"/>
              </a:rPr>
              <a:t>为什么要用三角函数族，原因是，其为正交的，即</a:t>
            </a:r>
            <a:endParaRPr lang="zh-CN" altLang="en-US" sz="28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endParaRPr lang="en-US" altLang="x-none" sz="14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endParaRPr lang="en-US" altLang="x-none" sz="14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endParaRPr lang="en-US" altLang="x-none" sz="14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endParaRPr lang="en-US" altLang="x-none" sz="14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endParaRPr lang="zh-CN" altLang="en-US" sz="14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endParaRPr lang="zh-CN" altLang="en-US" sz="14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r>
              <a:rPr lang="zh-CN" altLang="en-US" sz="2800" dirty="0">
                <a:latin typeface="仿宋_GB2312" pitchFamily="1" charset="-122"/>
                <a:ea typeface="仿宋_GB2312" pitchFamily="1" charset="-122"/>
              </a:rPr>
              <a:t>利用三角函数的正交性，得到展开系数。</a:t>
            </a:r>
            <a:endParaRPr lang="zh-CN" altLang="en-US" sz="28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endParaRPr lang="zh-CN" altLang="en-US" sz="1400" dirty="0">
              <a:latin typeface="仿宋_GB2312" pitchFamily="1" charset="-122"/>
              <a:ea typeface="仿宋_GB2312" pitchFamily="1" charset="-122"/>
            </a:endParaRPr>
          </a:p>
          <a:p>
            <a:pPr marL="0" lvl="0" indent="0" algn="just" eaLnBrk="1" hangingPunct="1">
              <a:lnSpc>
                <a:spcPct val="125000"/>
              </a:lnSpc>
              <a:spcAft>
                <a:spcPct val="20000"/>
              </a:spcAft>
              <a:buNone/>
            </a:pPr>
            <a:endParaRPr lang="en-US" altLang="x-none" sz="2200" b="1" dirty="0">
              <a:solidFill>
                <a:srgbClr val="0000FF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graphicFrame>
        <p:nvGraphicFramePr>
          <p:cNvPr id="102404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1250" y="2076450"/>
          <a:ext cx="26828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1" imgW="1651000" imgH="330200" progId="Equation.KSEE3">
                  <p:embed/>
                </p:oleObj>
              </mc:Choice>
              <mc:Fallback>
                <p:oleObj name="" r:id="rId1" imgW="1651000" imgH="330200" progId="Equation.KSEE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1250" y="2076450"/>
                        <a:ext cx="26828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4525" y="3341688"/>
          <a:ext cx="7429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3" imgW="916305" imgH="215900" progId="Equation.KSEE3">
                  <p:embed/>
                </p:oleObj>
              </mc:Choice>
              <mc:Fallback>
                <p:oleObj name="" r:id="rId3" imgW="916305" imgH="215900" progId="Equation.KSEE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3341688"/>
                        <a:ext cx="742950" cy="17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1863" y="2106613"/>
          <a:ext cx="1752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5" imgW="1143000" imgH="330200" progId="Equation.KSEE3">
                  <p:embed/>
                </p:oleObj>
              </mc:Choice>
              <mc:Fallback>
                <p:oleObj name="" r:id="rId5" imgW="1143000" imgH="330200" progId="Equation.KSEE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1863" y="2106613"/>
                        <a:ext cx="175260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0950" y="2886075"/>
          <a:ext cx="23098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7" imgW="1676400" imgH="330200" progId="Equation.KSEE3">
                  <p:embed/>
                </p:oleObj>
              </mc:Choice>
              <mc:Fallback>
                <p:oleObj name="" r:id="rId7" imgW="1676400" imgH="330200" progId="Equation.KSEE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0950" y="2886075"/>
                        <a:ext cx="230981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2350" y="3516313"/>
          <a:ext cx="62134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9" imgW="3797300" imgH="584200" progId="Equation.KSEE3">
                  <p:embed/>
                </p:oleObj>
              </mc:Choice>
              <mc:Fallback>
                <p:oleObj name="" r:id="rId9" imgW="3797300" imgH="584200" progId="Equation.KSEE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2350" y="3516313"/>
                        <a:ext cx="6213475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傅里叶变换与拉普拉斯变换的</a:t>
            </a:r>
            <a:r>
              <a:rPr lang="zh-CN" altLang="en-US"/>
              <a:t>联系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从定义可以看出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7530" y="3321050"/>
          <a:ext cx="91630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6305" imgH="215900" progId="Equation.KSEE3">
                  <p:embed/>
                </p:oleObj>
              </mc:Choice>
              <mc:Fallback>
                <p:oleObj name="" r:id="rId1" imgW="91630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7530" y="3321050"/>
                        <a:ext cx="91630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50635" y="3234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9530" y="2555240"/>
          <a:ext cx="5879465" cy="150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628900" imgH="673100" progId="Equation.KSEE3">
                  <p:embed/>
                </p:oleObj>
              </mc:Choice>
              <mc:Fallback>
                <p:oleObj name="" r:id="rId3" imgW="2628900" imgH="673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530" y="2555240"/>
                        <a:ext cx="5879465" cy="150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9530" y="4758690"/>
          <a:ext cx="226314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1002665" imgH="457200" progId="Equation.KSEE3">
                  <p:embed/>
                </p:oleObj>
              </mc:Choice>
              <mc:Fallback>
                <p:oleObj name="" r:id="rId5" imgW="1002665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9530" y="4758690"/>
                        <a:ext cx="226314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1.1</a:t>
            </a:r>
            <a:r>
              <a:rPr lang="zh-CN" altLang="en-US"/>
              <a:t>求</a:t>
            </a:r>
            <a:r>
              <a:rPr lang="en-US" altLang="zh-CN"/>
              <a:t>                </a:t>
            </a:r>
            <a:r>
              <a:rPr lang="zh-CN" altLang="en-US"/>
              <a:t>的拉普拉斯</a:t>
            </a:r>
            <a:r>
              <a:rPr lang="zh-CN" altLang="en-US"/>
              <a:t>变换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1565" y="1825625"/>
          <a:ext cx="112077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08000" imgH="203200" progId="Equation.KSEE3">
                  <p:embed/>
                </p:oleObj>
              </mc:Choice>
              <mc:Fallback>
                <p:oleObj name="" r:id="rId1" imgW="508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1565" y="1825625"/>
                        <a:ext cx="112077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3590" y="2753995"/>
          <a:ext cx="6079490" cy="147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831465" imgH="685800" progId="Equation.KSEE3">
                  <p:embed/>
                </p:oleObj>
              </mc:Choice>
              <mc:Fallback>
                <p:oleObj name="" r:id="rId3" imgW="2831465" imgH="685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3590" y="2753995"/>
                        <a:ext cx="6079490" cy="147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1.2</a:t>
            </a:r>
            <a:r>
              <a:rPr lang="zh-CN" altLang="en-US"/>
              <a:t>求</a:t>
            </a:r>
            <a:r>
              <a:rPr lang="en-US" altLang="zh-CN"/>
              <a:t>               </a:t>
            </a:r>
            <a:r>
              <a:rPr lang="zh-CN" altLang="en-US"/>
              <a:t>的拉普拉斯</a:t>
            </a:r>
            <a:r>
              <a:rPr lang="zh-CN" altLang="en-US"/>
              <a:t>变换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1560" y="1825625"/>
          <a:ext cx="108585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09600" imgH="228600" progId="Equation.KSEE3">
                  <p:embed/>
                </p:oleObj>
              </mc:Choice>
              <mc:Fallback>
                <p:oleObj name="" r:id="rId1" imgW="609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1560" y="1825625"/>
                        <a:ext cx="1085850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1885" y="2753995"/>
          <a:ext cx="7962900" cy="147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708400" imgH="685800" progId="Equation.KSEE3">
                  <p:embed/>
                </p:oleObj>
              </mc:Choice>
              <mc:Fallback>
                <p:oleObj name="" r:id="rId3" imgW="3708400" imgH="685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885" y="2753995"/>
                        <a:ext cx="7962900" cy="147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1.4</a:t>
            </a:r>
            <a:r>
              <a:rPr lang="zh-CN" altLang="en-US"/>
              <a:t>求</a:t>
            </a:r>
            <a:r>
              <a:rPr lang="en-US" altLang="zh-CN"/>
              <a:t>                              </a:t>
            </a:r>
            <a:r>
              <a:rPr lang="zh-CN" altLang="en-US"/>
              <a:t>的拉普拉斯</a:t>
            </a:r>
            <a:r>
              <a:rPr lang="zh-CN" altLang="en-US"/>
              <a:t>变换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9060" y="1882140"/>
          <a:ext cx="180975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16000" imgH="228600" progId="Equation.KSEE3">
                  <p:embed/>
                </p:oleObj>
              </mc:Choice>
              <mc:Fallback>
                <p:oleObj name="" r:id="rId1" imgW="10160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9060" y="1882140"/>
                        <a:ext cx="1809750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3005" y="2993073"/>
          <a:ext cx="8373110" cy="327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898900" imgH="1524000" progId="Equation.KSEE3">
                  <p:embed/>
                </p:oleObj>
              </mc:Choice>
              <mc:Fallback>
                <p:oleObj name="" r:id="rId3" imgW="3898900" imgH="152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005" y="2993073"/>
                        <a:ext cx="8373110" cy="327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拉氏变换的性质</a:t>
            </a:r>
            <a:endParaRPr lang="zh-CN" altLang="en-US"/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）线性性质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）微分性质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一般地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120835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0275" y="2279650"/>
          <a:ext cx="53213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1" imgW="2489200" imgH="241300" progId="Equation.KSEE3">
                  <p:embed/>
                </p:oleObj>
              </mc:Choice>
              <mc:Fallback>
                <p:oleObj name="" r:id="rId1" imgW="2489200" imgH="241300" progId="Equation.KSEE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0275" y="2279650"/>
                        <a:ext cx="53213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对象 4"/>
          <p:cNvGraphicFramePr/>
          <p:nvPr/>
        </p:nvGraphicFramePr>
        <p:xfrm>
          <a:off x="2349500" y="3390900"/>
          <a:ext cx="3535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3" imgW="1625600" imgH="241300" progId="Equation.KSEE3">
                  <p:embed/>
                </p:oleObj>
              </mc:Choice>
              <mc:Fallback>
                <p:oleObj name="" r:id="rId3" imgW="1625600" imgH="241300" progId="Equation.KSEE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3390900"/>
                        <a:ext cx="35353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0275" y="4667250"/>
          <a:ext cx="7010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5" imgW="3441700" imgH="241300" progId="Equation.KSEE3">
                  <p:embed/>
                </p:oleObj>
              </mc:Choice>
              <mc:Fallback>
                <p:oleObj name="" r:id="rId5" imgW="3441700" imgH="241300" progId="Equation.KSEE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0275" y="4667250"/>
                        <a:ext cx="70104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拉氏变换性质</a:t>
            </a:r>
            <a:endParaRPr lang="zh-CN" altLang="en-US"/>
          </a:p>
        </p:txBody>
      </p:sp>
      <p:sp>
        <p:nvSpPr>
          <p:cNvPr id="1218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）积分性质：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一般地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）位移性质：记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）延迟性质：</a:t>
            </a:r>
            <a:endParaRPr lang="zh-CN" altLang="en-US"/>
          </a:p>
        </p:txBody>
      </p:sp>
      <p:graphicFrame>
        <p:nvGraphicFramePr>
          <p:cNvPr id="12185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1488" y="1495425"/>
          <a:ext cx="21859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" r:id="rId1" imgW="1308100" imgH="393700" progId="Equation.KSEE3">
                  <p:embed/>
                </p:oleObj>
              </mc:Choice>
              <mc:Fallback>
                <p:oleObj name="" r:id="rId1" imgW="1308100" imgH="393700" progId="Equation.KSEE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1488" y="1495425"/>
                        <a:ext cx="2185987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4425" y="2474913"/>
          <a:ext cx="36449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3" imgW="1955800" imgH="533400" progId="Equation.KSEE3">
                  <p:embed/>
                </p:oleObj>
              </mc:Choice>
              <mc:Fallback>
                <p:oleObj name="" r:id="rId3" imgW="1955800" imgH="533400" progId="Equation.KSEE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4425" y="2474913"/>
                        <a:ext cx="3644900" cy="731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7925" y="4205288"/>
          <a:ext cx="28082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5" imgW="1308100" imgH="241300" progId="Equation.KSEE3">
                  <p:embed/>
                </p:oleObj>
              </mc:Choice>
              <mc:Fallback>
                <p:oleObj name="" r:id="rId5" imgW="1308100" imgH="241300" progId="Equation.KSEE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7925" y="4205288"/>
                        <a:ext cx="2808288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1725" y="3452813"/>
          <a:ext cx="155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7" imgW="939800" imgH="241300" progId="Equation.KSEE3">
                  <p:embed/>
                </p:oleObj>
              </mc:Choice>
              <mc:Fallback>
                <p:oleObj name="" r:id="rId7" imgW="939800" imgH="241300" progId="Equation.KSEE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1725" y="3452813"/>
                        <a:ext cx="155575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1075" y="5181600"/>
          <a:ext cx="2944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9" imgW="1371600" imgH="241300" progId="Equation.KSEE3">
                  <p:embed/>
                </p:oleObj>
              </mc:Choice>
              <mc:Fallback>
                <p:oleObj name="" r:id="rId9" imgW="1371600" imgH="241300" progId="Equation.KSEE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91075" y="5181600"/>
                        <a:ext cx="2944813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拉普拉斯</a:t>
            </a:r>
            <a:r>
              <a:rPr lang="zh-CN" altLang="en-US"/>
              <a:t>逆变换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利用拉普拉斯变换与傅里叶变换的关系及其逆变换性质，可得拉普拉斯逆变换的反演积分</a:t>
            </a:r>
            <a:r>
              <a:rPr lang="zh-CN" altLang="en-US"/>
              <a:t>公式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0315" y="3099435"/>
          <a:ext cx="393255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562100" imgH="393700" progId="Equation.KSEE3">
                  <p:embed/>
                </p:oleObj>
              </mc:Choice>
              <mc:Fallback>
                <p:oleObj name="" r:id="rId1" imgW="15621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315" y="3099435"/>
                        <a:ext cx="3932555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留数计算反演</a:t>
            </a:r>
            <a:r>
              <a:rPr lang="zh-CN" altLang="en-US"/>
              <a:t>积分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</a:t>
            </a:r>
            <a:r>
              <a:rPr lang="en-US" altLang="zh-CN"/>
              <a:t>3.1</a:t>
            </a:r>
            <a:r>
              <a:rPr lang="zh-CN" altLang="en-US"/>
              <a:t>设</a:t>
            </a:r>
            <a:r>
              <a:rPr lang="en-US" altLang="zh-CN"/>
              <a:t>          </a:t>
            </a:r>
            <a:r>
              <a:rPr lang="zh-CN" altLang="en-US"/>
              <a:t>只有有限个孤立奇点且全部在</a:t>
            </a:r>
            <a:r>
              <a:rPr lang="en-US" altLang="zh-CN"/>
              <a:t>                     </a:t>
            </a:r>
            <a:r>
              <a:rPr lang="zh-CN" altLang="en-US"/>
              <a:t>内，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8345" y="3512503"/>
          <a:ext cx="5866765" cy="129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870200" imgH="634365" progId="Equation.KSEE3">
                  <p:embed/>
                </p:oleObj>
              </mc:Choice>
              <mc:Fallback>
                <p:oleObj name="" r:id="rId1" imgW="2870200" imgH="6343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8345" y="3512503"/>
                        <a:ext cx="5866765" cy="1297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930" y="1825625"/>
          <a:ext cx="645795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1930" y="1825625"/>
                        <a:ext cx="645795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83880" y="1769745"/>
          <a:ext cx="1623060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647700" imgH="203200" progId="Equation.KSEE3">
                  <p:embed/>
                </p:oleObj>
              </mc:Choice>
              <mc:Fallback>
                <p:oleObj name="" r:id="rId5" imgW="6477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3880" y="1769745"/>
                        <a:ext cx="1623060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2850" y="2507615"/>
          <a:ext cx="1722755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787400" imgH="279400" progId="Equation.KSEE3">
                  <p:embed/>
                </p:oleObj>
              </mc:Choice>
              <mc:Fallback>
                <p:oleObj name="" r:id="rId7" imgW="787400" imgH="2794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850" y="2507615"/>
                        <a:ext cx="1722755" cy="61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3.1</a:t>
            </a:r>
            <a:r>
              <a:rPr lang="zh-CN" altLang="en-US"/>
              <a:t>已知</a:t>
            </a:r>
            <a:r>
              <a:rPr lang="en-US" altLang="zh-CN"/>
              <a:t>                                 </a:t>
            </a:r>
            <a:r>
              <a:rPr lang="zh-CN" altLang="en-US"/>
              <a:t>，求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由定理</a:t>
            </a:r>
            <a:r>
              <a:rPr lang="en-US" altLang="zh-CN"/>
              <a:t>3.1</a:t>
            </a:r>
            <a:r>
              <a:rPr lang="zh-CN" altLang="en-US"/>
              <a:t>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从而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7825" y="1691005"/>
          <a:ext cx="2235835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308100" imgH="419100" progId="Equation.KSEE3">
                  <p:embed/>
                </p:oleObj>
              </mc:Choice>
              <mc:Fallback>
                <p:oleObj name="" r:id="rId1" imgW="1308100" imgH="4191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7825" y="1691005"/>
                        <a:ext cx="2235835" cy="71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18885" y="1756410"/>
          <a:ext cx="236029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1016000" imgH="228600" progId="Equation.KSEE3">
                  <p:embed/>
                </p:oleObj>
              </mc:Choice>
              <mc:Fallback>
                <p:oleObj name="" r:id="rId3" imgW="1016000" imgH="2286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8885" y="1756410"/>
                        <a:ext cx="236029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1400" y="2880360"/>
          <a:ext cx="250888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1257300" imgH="228600" progId="Equation.KSEE3">
                  <p:embed/>
                </p:oleObj>
              </mc:Choice>
              <mc:Fallback>
                <p:oleObj name="" r:id="rId5" imgW="1257300" imgH="2286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2880360"/>
                        <a:ext cx="2508885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1743" y="2981325"/>
          <a:ext cx="2765425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625600" imgH="228600" progId="Equation.KSEE3">
                  <p:embed/>
                </p:oleObj>
              </mc:Choice>
              <mc:Fallback>
                <p:oleObj name="" r:id="rId7" imgW="1625600" imgH="2286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1743" y="2981325"/>
                        <a:ext cx="2765425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1575" y="3932555"/>
          <a:ext cx="293243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9" imgW="1219200" imgH="228600" progId="Equation.KSEE3">
                  <p:embed/>
                </p:oleObj>
              </mc:Choice>
              <mc:Fallback>
                <p:oleObj name="" r:id="rId9" imgW="1219200" imgH="2286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1575" y="3932555"/>
                        <a:ext cx="293243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拉氏变换的应用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/>
              <a:t>解微分方程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例：求方程                 </a:t>
            </a:r>
            <a:r>
              <a:rPr lang="en-US" altLang="zh-CN" strike="noStrike" noProof="1"/>
              <a:t>           </a:t>
            </a:r>
            <a:r>
              <a:rPr lang="zh-CN" altLang="en-US" strike="noStrike" noProof="1"/>
              <a:t>  满足初值条件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   的解。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 解：记               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   在方程两边应用拉氏变换得：</a:t>
            </a: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 得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由反演公式</a:t>
            </a:r>
            <a:r>
              <a:rPr lang="zh-CN" altLang="en-US" strike="noStrike" noProof="1"/>
              <a:t>得</a:t>
            </a:r>
            <a:endParaRPr lang="zh-CN" altLang="en-US" strike="noStrike" noProof="1"/>
          </a:p>
        </p:txBody>
      </p:sp>
      <p:graphicFrame>
        <p:nvGraphicFramePr>
          <p:cNvPr id="12288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8770" y="2339658"/>
          <a:ext cx="20589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1" imgW="1041400" imgH="228600" progId="Equation.KSEE3">
                  <p:embed/>
                </p:oleObj>
              </mc:Choice>
              <mc:Fallback>
                <p:oleObj name="" r:id="rId1" imgW="1041400" imgH="228600" progId="Equation.KSEE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8770" y="2339658"/>
                        <a:ext cx="2058988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5163" y="2219325"/>
          <a:ext cx="2268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3" imgW="1054100" imgH="228600" progId="Equation.KSEE3">
                  <p:embed/>
                </p:oleObj>
              </mc:Choice>
              <mc:Fallback>
                <p:oleObj name="" r:id="rId3" imgW="1054100" imgH="228600" progId="Equation.KSEE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5163" y="2219325"/>
                        <a:ext cx="226853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9223" y="3403918"/>
          <a:ext cx="1541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5" imgW="901700" imgH="241300" progId="Equation.KSEE3">
                  <p:embed/>
                </p:oleObj>
              </mc:Choice>
              <mc:Fallback>
                <p:oleObj name="" r:id="rId5" imgW="901700" imgH="241300" progId="Equation.KSEE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9223" y="3403918"/>
                        <a:ext cx="154146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4700" y="3722370"/>
          <a:ext cx="36591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7" imgW="2070100" imgH="393700" progId="Equation.KSEE3">
                  <p:embed/>
                </p:oleObj>
              </mc:Choice>
              <mc:Fallback>
                <p:oleObj name="" r:id="rId7" imgW="2070100" imgH="393700" progId="Equation.KSEE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4700" y="3722370"/>
                        <a:ext cx="3659188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4500" y="4741863"/>
          <a:ext cx="23018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9" imgW="1574800" imgH="419100" progId="Equation.KSEE3">
                  <p:embed/>
                </p:oleObj>
              </mc:Choice>
              <mc:Fallback>
                <p:oleObj name="" r:id="rId9" imgW="1574800" imgH="419100" progId="Equation.KSEE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4500" y="4741863"/>
                        <a:ext cx="230187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9155" y="5156200"/>
          <a:ext cx="3971290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11" imgW="1651000" imgH="393700" progId="Equation.KSEE3">
                  <p:embed/>
                </p:oleObj>
              </mc:Choice>
              <mc:Fallback>
                <p:oleObj name="" r:id="rId11" imgW="1651000" imgH="3937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9155" y="5156200"/>
                        <a:ext cx="3971290" cy="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复数形式</a:t>
            </a:r>
            <a:endParaRPr lang="zh-CN" altLang="en-US"/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欧拉公式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公式（</a:t>
            </a:r>
            <a:r>
              <a:rPr lang="en-US" altLang="zh-CN"/>
              <a:t>A</a:t>
            </a:r>
            <a:r>
              <a:rPr lang="zh-CN" altLang="en-US"/>
              <a:t>）可写成</a:t>
            </a:r>
            <a:endParaRPr lang="zh-CN" altLang="en-US"/>
          </a:p>
        </p:txBody>
      </p:sp>
      <p:graphicFrame>
        <p:nvGraphicFramePr>
          <p:cNvPr id="103427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5375" y="2125663"/>
          <a:ext cx="2143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1" imgW="1688465" imgH="393700" progId="Equation.KSEE3">
                  <p:embed/>
                </p:oleObj>
              </mc:Choice>
              <mc:Fallback>
                <p:oleObj name="" r:id="rId1" imgW="1688465" imgH="393700" progId="Equation.KSEE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2125663"/>
                        <a:ext cx="214312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3175" y="2125663"/>
          <a:ext cx="2208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3" imgW="1739900" imgH="393700" progId="Equation.KSEE3">
                  <p:embed/>
                </p:oleObj>
              </mc:Choice>
              <mc:Fallback>
                <p:oleObj name="" r:id="rId3" imgW="1739900" imgH="393700" progId="Equation.KSEE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3175" y="2125663"/>
                        <a:ext cx="220821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6850" y="3697288"/>
          <a:ext cx="460216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5" imgW="2806700" imgH="990600" progId="Equation.KSEE3">
                  <p:embed/>
                </p:oleObj>
              </mc:Choice>
              <mc:Fallback>
                <p:oleObj name="" r:id="rId5" imgW="2806700" imgH="990600" progId="Equation.KSEE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6850" y="3697288"/>
                        <a:ext cx="4602163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p147</a:t>
            </a:r>
            <a:endParaRPr lang="en-US" altLang="zh-CN"/>
          </a:p>
          <a:p>
            <a:r>
              <a:rPr lang="en-US" altLang="zh-CN"/>
              <a:t>7.2</a:t>
            </a:r>
            <a:endParaRPr lang="en-US" altLang="zh-CN"/>
          </a:p>
          <a:p>
            <a:r>
              <a:rPr lang="en-US" altLang="zh-CN"/>
              <a:t>7.5(2)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p167</a:t>
            </a:r>
            <a:endParaRPr lang="en-US" altLang="zh-CN"/>
          </a:p>
          <a:p>
            <a:r>
              <a:rPr lang="en-US" altLang="zh-CN"/>
              <a:t>8.3(1)(3)</a:t>
            </a:r>
            <a:endParaRPr lang="en-US" altLang="zh-CN"/>
          </a:p>
          <a:p>
            <a:r>
              <a:rPr lang="en-US" altLang="zh-CN"/>
              <a:t>8.8(1)(3)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统一形式</a:t>
            </a:r>
            <a:endParaRPr lang="zh-CN" altLang="en-US"/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如果令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统一写成</a:t>
            </a:r>
            <a:endParaRPr lang="zh-CN" altLang="en-US"/>
          </a:p>
        </p:txBody>
      </p:sp>
      <p:graphicFrame>
        <p:nvGraphicFramePr>
          <p:cNvPr id="10445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0550" y="2016125"/>
          <a:ext cx="22637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" imgW="1498600" imgH="393700" progId="Equation.KSEE3">
                  <p:embed/>
                </p:oleObj>
              </mc:Choice>
              <mc:Fallback>
                <p:oleObj name="" r:id="rId1" imgW="1498600" imgH="393700" progId="Equation.KSEE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0550" y="2016125"/>
                        <a:ext cx="2263775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6275" y="2763838"/>
          <a:ext cx="7275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3" imgW="5130800" imgH="393700" progId="Equation.KSEE3">
                  <p:embed/>
                </p:oleObj>
              </mc:Choice>
              <mc:Fallback>
                <p:oleObj name="" r:id="rId3" imgW="5130800" imgH="393700" progId="Equation.KSEE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6275" y="2763838"/>
                        <a:ext cx="72755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6750" y="3614738"/>
          <a:ext cx="72945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5" imgW="5143500" imgH="393700" progId="Equation.KSEE3">
                  <p:embed/>
                </p:oleObj>
              </mc:Choice>
              <mc:Fallback>
                <p:oleObj name="" r:id="rId5" imgW="5143500" imgH="393700" progId="Equation.KSEE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6750" y="3614738"/>
                        <a:ext cx="729456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2425" y="4524375"/>
          <a:ext cx="42354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7" imgW="2565400" imgH="393700" progId="Equation.KSEE3">
                  <p:embed/>
                </p:oleObj>
              </mc:Choice>
              <mc:Fallback>
                <p:oleObj name="" r:id="rId7" imgW="2565400" imgH="393700" progId="Equation.KSEE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2425" y="4524375"/>
                        <a:ext cx="4235450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傅里叶级数的物理意义</a:t>
            </a:r>
            <a:endParaRPr lang="zh-CN" altLang="en-US"/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如果令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）式可写成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信号         可分解成简谐波之和，第</a:t>
            </a:r>
            <a:r>
              <a:rPr lang="en-US" altLang="zh-CN"/>
              <a:t>n</a:t>
            </a:r>
            <a:r>
              <a:rPr lang="zh-CN" altLang="en-US"/>
              <a:t>次谐波：</a:t>
            </a:r>
            <a:endParaRPr lang="zh-CN" altLang="en-US"/>
          </a:p>
          <a:p>
            <a:r>
              <a:rPr lang="zh-CN" altLang="en-US"/>
              <a:t>频率：    基频     的倍数； 振幅：    ；相位：</a:t>
            </a:r>
            <a:endParaRPr lang="zh-CN" altLang="en-US"/>
          </a:p>
        </p:txBody>
      </p:sp>
      <p:graphicFrame>
        <p:nvGraphicFramePr>
          <p:cNvPr id="105475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9300" y="1752600"/>
          <a:ext cx="5638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1" imgW="3009900" imgH="431800" progId="Equation.KSEE3">
                  <p:embed/>
                </p:oleObj>
              </mc:Choice>
              <mc:Fallback>
                <p:oleObj name="" r:id="rId1" imgW="3009900" imgH="431800" progId="Equation.KSEE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9300" y="1752600"/>
                        <a:ext cx="56388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8460" y="2901315"/>
          <a:ext cx="43815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3" imgW="3073400" imgH="889000" progId="Equation.KSEE3">
                  <p:embed/>
                </p:oleObj>
              </mc:Choice>
              <mc:Fallback>
                <p:oleObj name="" r:id="rId3" imgW="3073400" imgH="889000" progId="Equation.KSEE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8460" y="2901315"/>
                        <a:ext cx="4381500" cy="1268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2943" y="4381818"/>
          <a:ext cx="5397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5" imgW="355600" imgH="215900" progId="Equation.KSEE3">
                  <p:embed/>
                </p:oleObj>
              </mc:Choice>
              <mc:Fallback>
                <p:oleObj name="" r:id="rId5" imgW="355600" imgH="215900" progId="Equation.KSEE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2943" y="4381818"/>
                        <a:ext cx="539750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2158" y="4971098"/>
          <a:ext cx="282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7" imgW="190500" imgH="228600" progId="Equation.KSEE3">
                  <p:embed/>
                </p:oleObj>
              </mc:Choice>
              <mc:Fallback>
                <p:oleObj name="" r:id="rId7" imgW="190500" imgH="228600" progId="Equation.KSEE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2158" y="4971098"/>
                        <a:ext cx="282575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31243" y="4971098"/>
          <a:ext cx="25876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9" imgW="190500" imgH="228600" progId="Equation.KSEE3">
                  <p:embed/>
                </p:oleObj>
              </mc:Choice>
              <mc:Fallback>
                <p:oleObj name="" r:id="rId9" imgW="190500" imgH="228600" progId="Equation.KSEE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1243" y="4971098"/>
                        <a:ext cx="258762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4553" y="4922203"/>
          <a:ext cx="4762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1" imgW="279400" imgH="228600" progId="Equation.KSEE3">
                  <p:embed/>
                </p:oleObj>
              </mc:Choice>
              <mc:Fallback>
                <p:oleObj name="" r:id="rId11" imgW="279400" imgH="228600" progId="Equation.KSEE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4553" y="4922203"/>
                        <a:ext cx="476250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9718" y="4826953"/>
          <a:ext cx="12382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3" imgW="584200" imgH="228600" progId="Equation.KSEE3">
                  <p:embed/>
                </p:oleObj>
              </mc:Choice>
              <mc:Fallback>
                <p:oleObj name="" r:id="rId13" imgW="584200" imgH="228600" progId="Equation.KSEE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99718" y="4826953"/>
                        <a:ext cx="123825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频率与频谱</a:t>
            </a:r>
            <a:endParaRPr lang="zh-CN" altLang="en-US"/>
          </a:p>
        </p:txBody>
      </p:sp>
      <p:sp>
        <p:nvSpPr>
          <p:cNvPr id="1064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离散频率：</a:t>
            </a:r>
            <a:endParaRPr lang="zh-CN" altLang="en-US"/>
          </a:p>
          <a:p>
            <a:r>
              <a:rPr lang="zh-CN" altLang="en-US"/>
              <a:t>离散频谱</a:t>
            </a:r>
            <a:r>
              <a:rPr lang="en-US" altLang="zh-CN"/>
              <a:t>:</a:t>
            </a:r>
            <a:r>
              <a:rPr lang="zh-CN" altLang="en-US"/>
              <a:t>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包含了第</a:t>
            </a:r>
            <a:r>
              <a:rPr lang="en-US" altLang="zh-CN"/>
              <a:t>n</a:t>
            </a:r>
            <a:r>
              <a:rPr lang="zh-CN" altLang="en-US"/>
              <a:t>次简谐波的信息  </a:t>
            </a:r>
            <a:endParaRPr lang="zh-CN" altLang="en-US"/>
          </a:p>
        </p:txBody>
      </p:sp>
      <p:graphicFrame>
        <p:nvGraphicFramePr>
          <p:cNvPr id="10649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1450" y="1753235"/>
          <a:ext cx="53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1" imgW="279400" imgH="228600" progId="Equation.KSEE3">
                  <p:embed/>
                </p:oleObj>
              </mc:Choice>
              <mc:Fallback>
                <p:oleObj name="" r:id="rId1" imgW="279400" imgH="228600" progId="Equation.KSEE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1450" y="1753235"/>
                        <a:ext cx="530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1763" y="2219325"/>
          <a:ext cx="26844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3" imgW="1511300" imgH="393700" progId="Equation.KSEE3">
                  <p:embed/>
                </p:oleObj>
              </mc:Choice>
              <mc:Fallback>
                <p:oleObj name="" r:id="rId3" imgW="1511300" imgH="393700" progId="Equation.KSEE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1763" y="2219325"/>
                        <a:ext cx="2684462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0635" y="3219133"/>
          <a:ext cx="4730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0635" y="3219133"/>
                        <a:ext cx="47307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傅里叶积分与傅里叶变换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/>
              <a:t>对于非周期函数，可看成其周期</a:t>
            </a:r>
            <a:endParaRPr lang="zh-CN" altLang="en-US" strike="noStrike" noProof="1"/>
          </a:p>
          <a:p>
            <a:pPr fontAlgn="base"/>
            <a:r>
              <a:rPr lang="zh-CN" altLang="en-US" strike="noStrike" noProof="1"/>
              <a:t>在一定条件下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定理：</a:t>
            </a:r>
            <a:r>
              <a:rPr lang="en-US" altLang="zh-CN" strike="noStrike" noProof="1"/>
              <a:t>(</a:t>
            </a:r>
            <a:r>
              <a:rPr lang="zh-CN" altLang="en-US" strike="noStrike" noProof="1"/>
              <a:t>傅里叶积分定理）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（</a:t>
            </a:r>
            <a:r>
              <a:rPr lang="en-US" altLang="zh-CN" strike="noStrike" noProof="1"/>
              <a:t>1</a:t>
            </a:r>
            <a:r>
              <a:rPr lang="zh-CN" altLang="en-US" strike="noStrike" noProof="1"/>
              <a:t>）     绝对可积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（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）满足傅里叶级数的条件（狄氏条件）   </a:t>
            </a:r>
            <a:endParaRPr lang="zh-CN" altLang="en-US" strike="noStrike" noProof="1"/>
          </a:p>
        </p:txBody>
      </p:sp>
      <p:graphicFrame>
        <p:nvGraphicFramePr>
          <p:cNvPr id="10752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4018" y="1857375"/>
          <a:ext cx="7477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" imgW="405765" imgH="165100" progId="Equation.KSEE3">
                  <p:embed/>
                </p:oleObj>
              </mc:Choice>
              <mc:Fallback>
                <p:oleObj name="" r:id="rId1" imgW="405765" imgH="165100" progId="Equation.KSEE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44018" y="1857375"/>
                        <a:ext cx="74771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6336" y="2793524"/>
          <a:ext cx="5624830" cy="148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3" imgW="3276600" imgH="862965" progId="Equation.KSEE3">
                  <p:embed/>
                </p:oleObj>
              </mc:Choice>
              <mc:Fallback>
                <p:oleObj name="" r:id="rId3" imgW="3276600" imgH="862965" progId="Equation.KSEE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336" y="2793524"/>
                        <a:ext cx="5624830" cy="1482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39138" y="3254375"/>
          <a:ext cx="4968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5" imgW="254000" imgH="203200" progId="Equation.KSEE3">
                  <p:embed/>
                </p:oleObj>
              </mc:Choice>
              <mc:Fallback>
                <p:oleObj name="" r:id="rId5" imgW="254000" imgH="203200" progId="Equation.KSEE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9138" y="3254375"/>
                        <a:ext cx="496887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傅里叶变换</a:t>
            </a:r>
            <a:endParaRPr lang="zh-CN" altLang="en-US"/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定义：傅里叶变换：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傅里叶逆变换：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对于连续点                              。</a:t>
            </a:r>
            <a:endParaRPr lang="zh-CN" altLang="en-US"/>
          </a:p>
        </p:txBody>
      </p:sp>
      <p:graphicFrame>
        <p:nvGraphicFramePr>
          <p:cNvPr id="108547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6625" y="1600200"/>
          <a:ext cx="2292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1" imgW="1358900" imgH="330200" progId="Equation.KSEE3">
                  <p:embed/>
                </p:oleObj>
              </mc:Choice>
              <mc:Fallback>
                <p:oleObj name="" r:id="rId1" imgW="1358900" imgH="330200" progId="Equation.KSEE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6625" y="1600200"/>
                        <a:ext cx="22923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7483" y="2305368"/>
          <a:ext cx="453136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3" imgW="2425700" imgH="393700" progId="Equation.KSEE3">
                  <p:embed/>
                </p:oleObj>
              </mc:Choice>
              <mc:Fallback>
                <p:oleObj name="" r:id="rId3" imgW="2425700" imgH="393700" progId="Equation.KSEE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483" y="2305368"/>
                        <a:ext cx="453136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8013" y="3351213"/>
          <a:ext cx="24479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5" imgW="1562100" imgH="393700" progId="Equation.KSEE3">
                  <p:embed/>
                </p:oleObj>
              </mc:Choice>
              <mc:Fallback>
                <p:oleObj name="" r:id="rId5" imgW="1562100" imgH="393700" progId="Equation.KSEE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8013" y="3351213"/>
                        <a:ext cx="2447925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傅里叶变换</a:t>
            </a:r>
            <a:endParaRPr lang="zh-CN" altLang="en-US"/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/>
              <a:t>求单边指数衰减函数                     </a:t>
            </a:r>
            <a:r>
              <a:rPr lang="en-US" altLang="zh-CN" strike="noStrike" noProof="1"/>
              <a:t>        </a:t>
            </a:r>
            <a:r>
              <a:rPr lang="zh-CN" altLang="en-US" strike="noStrike" noProof="1"/>
              <a:t>的傅氏变换及其逆变换。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解：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</p:txBody>
      </p:sp>
      <p:graphicFrame>
        <p:nvGraphicFramePr>
          <p:cNvPr id="10957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1985" y="1691005"/>
          <a:ext cx="1990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1" imgW="1219200" imgH="457200" progId="Equation.KSEE3">
                  <p:embed/>
                </p:oleObj>
              </mc:Choice>
              <mc:Fallback>
                <p:oleObj name="" r:id="rId1" imgW="1219200" imgH="457200" progId="Equation.KSEE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1985" y="1691005"/>
                        <a:ext cx="19907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0028" y="3336608"/>
          <a:ext cx="5373687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2857500" imgH="762000" progId="Equation.KSEE3">
                  <p:embed/>
                </p:oleObj>
              </mc:Choice>
              <mc:Fallback>
                <p:oleObj name="" r:id="rId3" imgW="2857500" imgH="762000" progId="Equation.KSEE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0028" y="3336608"/>
                        <a:ext cx="5373687" cy="1433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g3ZTFlYjBlYTM4ZDE4NjhiM2Y4MTlmMWExYmI2MDkifQ=="/>
  <p:tag name="KSO_WPP_MARK_KEY" val="815f2dc4-4f35-4cbf-82b0-9c1b9826e8d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宽屏</PresentationFormat>
  <Paragraphs>258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128</vt:i4>
      </vt:variant>
      <vt:variant>
        <vt:lpstr>幻灯片标题</vt:lpstr>
      </vt:variant>
      <vt:variant>
        <vt:i4>30</vt:i4>
      </vt:variant>
    </vt:vector>
  </HeadingPairs>
  <TitlesOfParts>
    <vt:vector size="168" baseType="lpstr">
      <vt:lpstr>Arial</vt:lpstr>
      <vt:lpstr>宋体</vt:lpstr>
      <vt:lpstr>Wingdings</vt:lpstr>
      <vt:lpstr>仿宋_GB2312</vt:lpstr>
      <vt:lpstr>仿宋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傅里叶变换</vt:lpstr>
      <vt:lpstr>傅里叶级数的好处</vt:lpstr>
      <vt:lpstr>复数形式</vt:lpstr>
      <vt:lpstr>统一形式</vt:lpstr>
      <vt:lpstr>傅里叶级数的物理意义</vt:lpstr>
      <vt:lpstr>频率与频谱</vt:lpstr>
      <vt:lpstr>傅里叶积分与傅里叶变换</vt:lpstr>
      <vt:lpstr>傅里叶变换</vt:lpstr>
      <vt:lpstr>傅里叶变换</vt:lpstr>
      <vt:lpstr>PowerPoint 演示文稿</vt:lpstr>
      <vt:lpstr>傅里叶变换</vt:lpstr>
      <vt:lpstr>傅里叶变换的性质</vt:lpstr>
      <vt:lpstr>傅里叶变换性质</vt:lpstr>
      <vt:lpstr>傅里叶变换解微分方程</vt:lpstr>
      <vt:lpstr>Parseval等式</vt:lpstr>
      <vt:lpstr>例题</vt:lpstr>
      <vt:lpstr>卷积</vt:lpstr>
      <vt:lpstr>例题</vt:lpstr>
      <vt:lpstr>拉普拉斯变换</vt:lpstr>
      <vt:lpstr>傅里叶变换与拉普拉斯变换的联系</vt:lpstr>
      <vt:lpstr>例题</vt:lpstr>
      <vt:lpstr>例题</vt:lpstr>
      <vt:lpstr>例题</vt:lpstr>
      <vt:lpstr>拉氏变换的性质</vt:lpstr>
      <vt:lpstr>拉氏变换性质</vt:lpstr>
      <vt:lpstr>拉普拉斯逆变换</vt:lpstr>
      <vt:lpstr>留数计算反演积分</vt:lpstr>
      <vt:lpstr>例题</vt:lpstr>
      <vt:lpstr>拉氏变换的应用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HUWEI</cp:lastModifiedBy>
  <cp:revision>22</cp:revision>
  <dcterms:created xsi:type="dcterms:W3CDTF">2015-05-05T08:02:00Z</dcterms:created>
  <dcterms:modified xsi:type="dcterms:W3CDTF">2022-11-02T12:35:54Z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76016C37DE2746CFA042A77305200BF2</vt:lpwstr>
  </property>
</Properties>
</file>