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257" r:id="rId3"/>
    <p:sldId id="258" r:id="rId4"/>
    <p:sldId id="363" r:id="rId5"/>
    <p:sldId id="364" r:id="rId6"/>
    <p:sldId id="259" r:id="rId7"/>
    <p:sldId id="356" r:id="rId8"/>
    <p:sldId id="357" r:id="rId9"/>
    <p:sldId id="366" r:id="rId10"/>
    <p:sldId id="263" r:id="rId11"/>
    <p:sldId id="359"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358" r:id="rId26"/>
    <p:sldId id="277" r:id="rId27"/>
    <p:sldId id="278" r:id="rId28"/>
    <p:sldId id="279" r:id="rId29"/>
    <p:sldId id="280" r:id="rId30"/>
    <p:sldId id="281" r:id="rId31"/>
    <p:sldId id="282" r:id="rId32"/>
    <p:sldId id="283" r:id="rId33"/>
    <p:sldId id="284" r:id="rId34"/>
    <p:sldId id="286" r:id="rId35"/>
    <p:sldId id="287" r:id="rId36"/>
    <p:sldId id="288" r:id="rId37"/>
    <p:sldId id="290" r:id="rId38"/>
    <p:sldId id="291" r:id="rId39"/>
    <p:sldId id="292" r:id="rId40"/>
    <p:sldId id="294" r:id="rId41"/>
    <p:sldId id="295" r:id="rId42"/>
    <p:sldId id="296" r:id="rId43"/>
    <p:sldId id="297" r:id="rId44"/>
    <p:sldId id="298" r:id="rId45"/>
    <p:sldId id="299" r:id="rId46"/>
    <p:sldId id="367" r:id="rId47"/>
    <p:sldId id="302" r:id="rId48"/>
    <p:sldId id="303" r:id="rId49"/>
    <p:sldId id="304" r:id="rId50"/>
    <p:sldId id="305" r:id="rId51"/>
    <p:sldId id="306" r:id="rId52"/>
    <p:sldId id="307" r:id="rId53"/>
    <p:sldId id="320" r:id="rId54"/>
    <p:sldId id="321"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 id="322" r:id="rId69"/>
    <p:sldId id="323" r:id="rId70"/>
    <p:sldId id="324" r:id="rId71"/>
    <p:sldId id="325" r:id="rId72"/>
    <p:sldId id="360" r:id="rId73"/>
    <p:sldId id="326" r:id="rId74"/>
    <p:sldId id="368" r:id="rId75"/>
    <p:sldId id="369"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5" r:id="rId92"/>
    <p:sldId id="346" r:id="rId93"/>
    <p:sldId id="383" r:id="rId94"/>
    <p:sldId id="384" r:id="rId95"/>
    <p:sldId id="347" r:id="rId96"/>
    <p:sldId id="348"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98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CEBE03-59DD-4F2C-A9E2-280D88EDD0E1}" type="datetimeFigureOut">
              <a:rPr lang="zh-CN" altLang="en-US" smtClean="0"/>
              <a:pPr/>
              <a:t>2020/5/29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02493-C86E-471D-AE3D-0F609AD5DF6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A02493-C86E-471D-AE3D-0F609AD5DF69}" type="slidenum">
              <a:rPr lang="zh-CN" altLang="en-US" smtClean="0"/>
              <a:pPr/>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A02493-C86E-471D-AE3D-0F609AD5DF69}"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A02493-C86E-471D-AE3D-0F609AD5DF69}" type="slidenum">
              <a:rPr lang="zh-CN" altLang="en-US" smtClean="0"/>
              <a:pPr/>
              <a:t>58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A02493-C86E-471D-AE3D-0F609AD5DF69}" type="slidenum">
              <a:rPr lang="zh-CN" altLang="en-US" smtClean="0"/>
              <a:pPr/>
              <a:t>72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A02493-C86E-471D-AE3D-0F609AD5DF69}" type="slidenum">
              <a:rPr lang="zh-CN" altLang="en-US" smtClean="0"/>
              <a:pPr/>
              <a:t>74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500034" y="500042"/>
            <a:ext cx="8229600" cy="1143000"/>
          </a:xfrm>
          <a:prstGeom prst="rect">
            <a:avLst/>
          </a:prstGeom>
        </p:spPr>
        <p:txBody>
          <a:bodyPr vert="horz" lIns="0" rIns="0" bIns="0" anchor="b">
            <a:normAutofit/>
          </a:bodyPr>
          <a:lstStyle/>
          <a:p>
            <a:r>
              <a:rPr kumimoji="0" lang="zh-CN" altLang="en-US" dirty="0" smtClean="0"/>
              <a:t>单击此处编辑母版标题样式</a:t>
            </a:r>
            <a:endParaRPr kumimoji="0" lang="en-US" dirty="0"/>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2020/5/29</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baike.baidu.com/image/00a827017583ac137aec2c7e" TargetMode="Externa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1371600"/>
            <a:ext cx="8396318" cy="1828800"/>
          </a:xfrm>
        </p:spPr>
        <p:txBody>
          <a:bodyPr/>
          <a:lstStyle/>
          <a:p>
            <a:pPr algn="l"/>
            <a:r>
              <a:rPr lang="zh-CN" altLang="en-US" dirty="0" smtClean="0"/>
              <a:t>第五章内存储器及其接口</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5480"/>
            <a:ext cx="8229600" cy="2065024"/>
          </a:xfrm>
        </p:spPr>
        <p:txBody>
          <a:bodyPr/>
          <a:lstStyle/>
          <a:p>
            <a:r>
              <a:rPr lang="zh-CN" altLang="en-US" dirty="0" smtClean="0"/>
              <a:t>在存储器中将</a:t>
            </a:r>
            <a:r>
              <a:rPr lang="en-US" dirty="0" smtClean="0"/>
              <a:t>8</a:t>
            </a:r>
            <a:r>
              <a:rPr lang="zh-CN" altLang="en-US" dirty="0" smtClean="0"/>
              <a:t>个二进制位称为一个字节，</a:t>
            </a:r>
            <a:r>
              <a:rPr lang="en-US" dirty="0" smtClean="0"/>
              <a:t>2</a:t>
            </a:r>
            <a:r>
              <a:rPr lang="zh-CN" altLang="en-US" dirty="0" smtClean="0"/>
              <a:t>个字节为一个字，</a:t>
            </a:r>
            <a:r>
              <a:rPr lang="zh-CN" altLang="en-US" dirty="0" smtClean="0">
                <a:solidFill>
                  <a:srgbClr val="FF0000"/>
                </a:solidFill>
              </a:rPr>
              <a:t>内存中以一个字节为一个单元</a:t>
            </a:r>
            <a:r>
              <a:rPr lang="zh-CN" altLang="en-US" dirty="0" smtClean="0"/>
              <a:t>。为区分不同的存储单元，需对它们分别进行编号，单元的编号称为单元的</a:t>
            </a:r>
            <a:r>
              <a:rPr lang="zh-CN" altLang="en-US" dirty="0" smtClean="0">
                <a:solidFill>
                  <a:srgbClr val="FF0000"/>
                </a:solidFill>
              </a:rPr>
              <a:t>存储地址</a:t>
            </a:r>
            <a:r>
              <a:rPr lang="zh-CN" altLang="en-US" dirty="0" smtClean="0"/>
              <a:t>，每个存储单元对应一个存储地址。</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AutoShape 5"/>
          <p:cNvSpPr>
            <a:spLocks/>
          </p:cNvSpPr>
          <p:nvPr/>
        </p:nvSpPr>
        <p:spPr bwMode="auto">
          <a:xfrm>
            <a:off x="2514600" y="2362200"/>
            <a:ext cx="76200" cy="2438400"/>
          </a:xfrm>
          <a:prstGeom prst="leftBrace">
            <a:avLst>
              <a:gd name="adj1" fmla="val 266667"/>
              <a:gd name="adj2" fmla="val 50000"/>
            </a:avLst>
          </a:prstGeom>
          <a:noFill/>
          <a:ln w="19050">
            <a:solidFill>
              <a:srgbClr val="0066FF"/>
            </a:solidFill>
            <a:round/>
            <a:headEnd/>
            <a:tailEnd/>
          </a:ln>
          <a:effectLst/>
        </p:spPr>
        <p:txBody>
          <a:bodyPr wrap="none" anchor="ctr"/>
          <a:lstStyle/>
          <a:p>
            <a:pPr algn="ctr"/>
            <a:endParaRPr lang="zh-CN" altLang="zh-CN">
              <a:solidFill>
                <a:srgbClr val="3333FF"/>
              </a:solidFill>
            </a:endParaRPr>
          </a:p>
        </p:txBody>
      </p:sp>
      <p:sp>
        <p:nvSpPr>
          <p:cNvPr id="150534" name="Text Box 6"/>
          <p:cNvSpPr txBox="1">
            <a:spLocks noChangeArrowheads="1"/>
          </p:cNvSpPr>
          <p:nvPr/>
        </p:nvSpPr>
        <p:spPr bwMode="auto">
          <a:xfrm>
            <a:off x="3810000" y="2438400"/>
            <a:ext cx="1143000" cy="457200"/>
          </a:xfrm>
          <a:prstGeom prst="rect">
            <a:avLst/>
          </a:prstGeom>
          <a:noFill/>
          <a:ln w="9525">
            <a:noFill/>
            <a:miter lim="800000"/>
            <a:headEnd/>
            <a:tailEnd/>
          </a:ln>
          <a:effectLst/>
        </p:spPr>
        <p:txBody>
          <a:bodyPr>
            <a:spAutoFit/>
          </a:bodyPr>
          <a:lstStyle/>
          <a:p>
            <a:r>
              <a:rPr kumimoji="1" lang="en-US" altLang="zh-CN" sz="2400" b="1">
                <a:solidFill>
                  <a:srgbClr val="3333FF"/>
                </a:solidFill>
                <a:latin typeface="Times New Roman" pitchFamily="18" charset="0"/>
              </a:rPr>
              <a:t>MOS</a:t>
            </a:r>
          </a:p>
        </p:txBody>
      </p:sp>
      <p:sp>
        <p:nvSpPr>
          <p:cNvPr id="150535" name="Text Box 7"/>
          <p:cNvSpPr txBox="1">
            <a:spLocks noChangeArrowheads="1"/>
          </p:cNvSpPr>
          <p:nvPr/>
        </p:nvSpPr>
        <p:spPr bwMode="auto">
          <a:xfrm>
            <a:off x="971550" y="3357563"/>
            <a:ext cx="1439863"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内存储器</a:t>
            </a:r>
          </a:p>
        </p:txBody>
      </p:sp>
      <p:sp>
        <p:nvSpPr>
          <p:cNvPr id="150536" name="AutoShape 8"/>
          <p:cNvSpPr>
            <a:spLocks/>
          </p:cNvSpPr>
          <p:nvPr/>
        </p:nvSpPr>
        <p:spPr bwMode="auto">
          <a:xfrm>
            <a:off x="3657600" y="1905000"/>
            <a:ext cx="152400" cy="762000"/>
          </a:xfrm>
          <a:prstGeom prst="leftBrace">
            <a:avLst>
              <a:gd name="adj1" fmla="val 41667"/>
              <a:gd name="adj2" fmla="val 50000"/>
            </a:avLst>
          </a:prstGeom>
          <a:noFill/>
          <a:ln w="19050">
            <a:solidFill>
              <a:srgbClr val="0066FF"/>
            </a:solidFill>
            <a:round/>
            <a:headEnd/>
            <a:tailEnd/>
          </a:ln>
          <a:effectLst/>
        </p:spPr>
        <p:txBody>
          <a:bodyPr wrap="none" anchor="ctr"/>
          <a:lstStyle/>
          <a:p>
            <a:endParaRPr lang="zh-CN" altLang="en-US"/>
          </a:p>
        </p:txBody>
      </p:sp>
      <p:sp>
        <p:nvSpPr>
          <p:cNvPr id="150537" name="AutoShape 9"/>
          <p:cNvSpPr>
            <a:spLocks/>
          </p:cNvSpPr>
          <p:nvPr/>
        </p:nvSpPr>
        <p:spPr bwMode="auto">
          <a:xfrm>
            <a:off x="3851920" y="4221088"/>
            <a:ext cx="72008" cy="1296144"/>
          </a:xfrm>
          <a:prstGeom prst="leftBrace">
            <a:avLst>
              <a:gd name="adj1" fmla="val 47917"/>
              <a:gd name="adj2" fmla="val 50000"/>
            </a:avLst>
          </a:prstGeom>
          <a:noFill/>
          <a:ln w="19050">
            <a:solidFill>
              <a:srgbClr val="0066FF"/>
            </a:solidFill>
            <a:round/>
            <a:headEnd/>
            <a:tailEnd/>
          </a:ln>
          <a:effectLst/>
        </p:spPr>
        <p:txBody>
          <a:bodyPr wrap="none" anchor="ctr"/>
          <a:lstStyle/>
          <a:p>
            <a:endParaRPr lang="zh-CN" altLang="en-US"/>
          </a:p>
        </p:txBody>
      </p:sp>
      <p:sp>
        <p:nvSpPr>
          <p:cNvPr id="150538" name="AutoShape 10"/>
          <p:cNvSpPr>
            <a:spLocks/>
          </p:cNvSpPr>
          <p:nvPr/>
        </p:nvSpPr>
        <p:spPr bwMode="auto">
          <a:xfrm>
            <a:off x="4876800" y="2438400"/>
            <a:ext cx="152400" cy="685800"/>
          </a:xfrm>
          <a:prstGeom prst="leftBrace">
            <a:avLst>
              <a:gd name="adj1" fmla="val 37500"/>
              <a:gd name="adj2" fmla="val 50000"/>
            </a:avLst>
          </a:prstGeom>
          <a:noFill/>
          <a:ln w="19050">
            <a:solidFill>
              <a:srgbClr val="FFFFFF"/>
            </a:solidFill>
            <a:round/>
            <a:headEnd/>
            <a:tailEnd/>
          </a:ln>
          <a:effectLst/>
        </p:spPr>
        <p:txBody>
          <a:bodyPr wrap="none" anchor="ctr"/>
          <a:lstStyle/>
          <a:p>
            <a:endParaRPr lang="zh-CN" altLang="en-US"/>
          </a:p>
        </p:txBody>
      </p:sp>
      <p:sp>
        <p:nvSpPr>
          <p:cNvPr id="150539" name="AutoShape 11">
            <a:hlinkClick r:id="" action="ppaction://hlinkshowjump?jump=previousslide" highlightClick="1"/>
          </p:cNvPr>
          <p:cNvSpPr>
            <a:spLocks noChangeArrowheads="1"/>
          </p:cNvSpPr>
          <p:nvPr/>
        </p:nvSpPr>
        <p:spPr bwMode="auto">
          <a:xfrm>
            <a:off x="8139113" y="6376988"/>
            <a:ext cx="398462" cy="363537"/>
          </a:xfrm>
          <a:prstGeom prst="actionButtonBackPrevious">
            <a:avLst/>
          </a:prstGeom>
          <a:solidFill>
            <a:srgbClr val="C0C0C0"/>
          </a:solidFill>
          <a:ln w="9525">
            <a:solidFill>
              <a:schemeClr val="tx1"/>
            </a:solidFill>
            <a:miter lim="800000"/>
            <a:headEnd/>
            <a:tailEnd/>
          </a:ln>
          <a:effectLst/>
        </p:spPr>
        <p:txBody>
          <a:bodyPr wrap="none" anchor="ctr"/>
          <a:lstStyle/>
          <a:p>
            <a:endParaRPr lang="zh-CN" altLang="en-US"/>
          </a:p>
        </p:txBody>
      </p:sp>
      <p:sp>
        <p:nvSpPr>
          <p:cNvPr id="150540" name="AutoShape 12">
            <a:hlinkClick r:id="" action="ppaction://hlinkshowjump?jump=nextslide" highlightClick="1"/>
          </p:cNvPr>
          <p:cNvSpPr>
            <a:spLocks noChangeArrowheads="1"/>
          </p:cNvSpPr>
          <p:nvPr/>
        </p:nvSpPr>
        <p:spPr bwMode="auto">
          <a:xfrm>
            <a:off x="8597900" y="6369050"/>
            <a:ext cx="374650" cy="374650"/>
          </a:xfrm>
          <a:prstGeom prst="actionButtonForwardNext">
            <a:avLst/>
          </a:prstGeom>
          <a:solidFill>
            <a:srgbClr val="C0C0C0"/>
          </a:solidFill>
          <a:ln w="9525">
            <a:solidFill>
              <a:schemeClr val="tx1"/>
            </a:solidFill>
            <a:miter lim="800000"/>
            <a:headEnd/>
            <a:tailEnd/>
          </a:ln>
          <a:effectLst/>
        </p:spPr>
        <p:txBody>
          <a:bodyPr wrap="none" anchor="ctr"/>
          <a:lstStyle/>
          <a:p>
            <a:endParaRPr lang="zh-CN" altLang="en-US"/>
          </a:p>
        </p:txBody>
      </p:sp>
      <p:sp>
        <p:nvSpPr>
          <p:cNvPr id="150542" name="Text Box 14"/>
          <p:cNvSpPr txBox="1">
            <a:spLocks noChangeArrowheads="1"/>
          </p:cNvSpPr>
          <p:nvPr/>
        </p:nvSpPr>
        <p:spPr bwMode="auto">
          <a:xfrm>
            <a:off x="2590800" y="4343400"/>
            <a:ext cx="1219200" cy="457200"/>
          </a:xfrm>
          <a:prstGeom prst="rect">
            <a:avLst/>
          </a:prstGeom>
          <a:noFill/>
          <a:ln w="9525">
            <a:noFill/>
            <a:miter lim="800000"/>
            <a:headEnd/>
            <a:tailEnd/>
          </a:ln>
          <a:effectLst/>
        </p:spPr>
        <p:txBody>
          <a:bodyPr>
            <a:spAutoFit/>
          </a:bodyPr>
          <a:lstStyle/>
          <a:p>
            <a:r>
              <a:rPr kumimoji="1" lang="en-US" altLang="zh-CN" sz="2400" b="1">
                <a:solidFill>
                  <a:srgbClr val="3333FF"/>
                </a:solidFill>
                <a:latin typeface="Times New Roman" pitchFamily="18" charset="0"/>
              </a:rPr>
              <a:t>ROM</a:t>
            </a:r>
          </a:p>
        </p:txBody>
      </p:sp>
      <p:sp>
        <p:nvSpPr>
          <p:cNvPr id="150544" name="AutoShape 16"/>
          <p:cNvSpPr>
            <a:spLocks/>
          </p:cNvSpPr>
          <p:nvPr/>
        </p:nvSpPr>
        <p:spPr bwMode="auto">
          <a:xfrm>
            <a:off x="4953000" y="2286000"/>
            <a:ext cx="69850" cy="711200"/>
          </a:xfrm>
          <a:prstGeom prst="leftBrace">
            <a:avLst>
              <a:gd name="adj1" fmla="val 84848"/>
              <a:gd name="adj2" fmla="val 50000"/>
            </a:avLst>
          </a:prstGeom>
          <a:noFill/>
          <a:ln w="9525">
            <a:solidFill>
              <a:srgbClr val="0066FF"/>
            </a:solidFill>
            <a:round/>
            <a:headEnd/>
            <a:tailEnd/>
          </a:ln>
          <a:effectLst/>
        </p:spPr>
        <p:txBody>
          <a:bodyPr wrap="none" anchor="ctr"/>
          <a:lstStyle/>
          <a:p>
            <a:endParaRPr lang="zh-CN" altLang="en-US"/>
          </a:p>
        </p:txBody>
      </p:sp>
      <p:sp>
        <p:nvSpPr>
          <p:cNvPr id="150548" name="Rectangle 20"/>
          <p:cNvSpPr>
            <a:spLocks noChangeArrowheads="1"/>
          </p:cNvSpPr>
          <p:nvPr/>
        </p:nvSpPr>
        <p:spPr bwMode="auto">
          <a:xfrm>
            <a:off x="2627313" y="2133600"/>
            <a:ext cx="1008062" cy="457200"/>
          </a:xfrm>
          <a:prstGeom prst="rect">
            <a:avLst/>
          </a:prstGeom>
          <a:noFill/>
          <a:ln w="9525">
            <a:noFill/>
            <a:miter lim="800000"/>
            <a:headEnd/>
            <a:tailEnd/>
          </a:ln>
          <a:effectLst/>
        </p:spPr>
        <p:txBody>
          <a:bodyPr>
            <a:spAutoFit/>
          </a:bodyPr>
          <a:lstStyle/>
          <a:p>
            <a:r>
              <a:rPr kumimoji="1" lang="en-US" altLang="zh-CN" sz="2400" b="1">
                <a:solidFill>
                  <a:srgbClr val="3333FF"/>
                </a:solidFill>
                <a:latin typeface="Times New Roman" pitchFamily="18" charset="0"/>
              </a:rPr>
              <a:t>RAM</a:t>
            </a:r>
          </a:p>
        </p:txBody>
      </p:sp>
      <p:sp>
        <p:nvSpPr>
          <p:cNvPr id="150549" name="Rectangle 21"/>
          <p:cNvSpPr>
            <a:spLocks noChangeArrowheads="1"/>
          </p:cNvSpPr>
          <p:nvPr/>
        </p:nvSpPr>
        <p:spPr bwMode="auto">
          <a:xfrm>
            <a:off x="3779838" y="1700213"/>
            <a:ext cx="1103312" cy="457200"/>
          </a:xfrm>
          <a:prstGeom prst="rect">
            <a:avLst/>
          </a:prstGeom>
          <a:noFill/>
          <a:ln w="9525">
            <a:noFill/>
            <a:miter lim="800000"/>
            <a:headEnd/>
            <a:tailEnd/>
          </a:ln>
          <a:effectLst/>
        </p:spPr>
        <p:txBody>
          <a:bodyPr wrap="none">
            <a:spAutoFit/>
          </a:bodyPr>
          <a:lstStyle/>
          <a:p>
            <a:r>
              <a:rPr kumimoji="1" lang="zh-CN" altLang="en-US" sz="2400" b="1">
                <a:solidFill>
                  <a:srgbClr val="3333FF"/>
                </a:solidFill>
                <a:latin typeface="Times New Roman" pitchFamily="18" charset="0"/>
              </a:rPr>
              <a:t>双极型</a:t>
            </a:r>
          </a:p>
        </p:txBody>
      </p:sp>
      <p:sp>
        <p:nvSpPr>
          <p:cNvPr id="150550" name="Rectangle 22"/>
          <p:cNvSpPr>
            <a:spLocks noChangeArrowheads="1"/>
          </p:cNvSpPr>
          <p:nvPr/>
        </p:nvSpPr>
        <p:spPr bwMode="auto">
          <a:xfrm>
            <a:off x="5076825" y="2205038"/>
            <a:ext cx="2808288" cy="1190625"/>
          </a:xfrm>
          <a:prstGeom prst="rect">
            <a:avLst/>
          </a:prstGeom>
          <a:noFill/>
          <a:ln w="9525">
            <a:noFill/>
            <a:miter lim="800000"/>
            <a:headEnd/>
            <a:tailEnd/>
          </a:ln>
          <a:effectLst/>
        </p:spPr>
        <p:txBody>
          <a:bodyPr>
            <a:spAutoFit/>
          </a:bodyPr>
          <a:lstStyle/>
          <a:p>
            <a:r>
              <a:rPr kumimoji="1" lang="zh-CN" altLang="en-US" b="1">
                <a:solidFill>
                  <a:srgbClr val="3333FF"/>
                </a:solidFill>
              </a:rPr>
              <a:t>静态</a:t>
            </a:r>
            <a:r>
              <a:rPr kumimoji="1" lang="en-US" altLang="zh-CN" b="1">
                <a:solidFill>
                  <a:srgbClr val="3333FF"/>
                </a:solidFill>
              </a:rPr>
              <a:t>SRAM</a:t>
            </a:r>
          </a:p>
          <a:p>
            <a:r>
              <a:rPr kumimoji="1" lang="en-US" altLang="zh-CN" b="1">
                <a:solidFill>
                  <a:srgbClr val="3333FF"/>
                </a:solidFill>
              </a:rPr>
              <a:t>                                                           </a:t>
            </a:r>
            <a:r>
              <a:rPr kumimoji="1" lang="zh-CN" altLang="en-US" b="1">
                <a:solidFill>
                  <a:srgbClr val="3333FF"/>
                </a:solidFill>
              </a:rPr>
              <a:t>动态</a:t>
            </a:r>
            <a:r>
              <a:rPr kumimoji="1" lang="en-US" altLang="zh-CN" b="1">
                <a:solidFill>
                  <a:srgbClr val="3333FF"/>
                </a:solidFill>
              </a:rPr>
              <a:t>DRAM</a:t>
            </a:r>
          </a:p>
          <a:p>
            <a:r>
              <a:rPr kumimoji="1" lang="en-US" altLang="zh-CN" b="1">
                <a:solidFill>
                  <a:srgbClr val="3333FF"/>
                </a:solidFill>
              </a:rPr>
              <a:t>                                                          </a:t>
            </a:r>
          </a:p>
        </p:txBody>
      </p:sp>
      <p:sp>
        <p:nvSpPr>
          <p:cNvPr id="150551" name="Rectangle 23"/>
          <p:cNvSpPr>
            <a:spLocks noChangeArrowheads="1"/>
          </p:cNvSpPr>
          <p:nvPr/>
        </p:nvSpPr>
        <p:spPr bwMode="auto">
          <a:xfrm>
            <a:off x="3923928" y="4077072"/>
            <a:ext cx="4536702" cy="1477328"/>
          </a:xfrm>
          <a:prstGeom prst="rect">
            <a:avLst/>
          </a:prstGeom>
          <a:noFill/>
          <a:ln w="9525">
            <a:noFill/>
            <a:miter lim="800000"/>
            <a:headEnd/>
            <a:tailEnd/>
          </a:ln>
          <a:effectLst/>
        </p:spPr>
        <p:txBody>
          <a:bodyPr wrap="square">
            <a:spAutoFit/>
          </a:bodyPr>
          <a:lstStyle/>
          <a:p>
            <a:r>
              <a:rPr kumimoji="1" lang="zh-CN" altLang="en-US" b="1" dirty="0">
                <a:solidFill>
                  <a:srgbClr val="3333FF"/>
                </a:solidFill>
              </a:rPr>
              <a:t>掩膜   </a:t>
            </a:r>
            <a:r>
              <a:rPr kumimoji="1" lang="en-US" altLang="zh-CN" b="1" dirty="0">
                <a:solidFill>
                  <a:srgbClr val="3333FF"/>
                </a:solidFill>
              </a:rPr>
              <a:t>ROM</a:t>
            </a:r>
          </a:p>
          <a:p>
            <a:r>
              <a:rPr kumimoji="1" lang="zh-CN" altLang="en-US" b="1" dirty="0" smtClean="0">
                <a:solidFill>
                  <a:srgbClr val="3333FF"/>
                </a:solidFill>
              </a:rPr>
              <a:t>可编程  </a:t>
            </a:r>
            <a:r>
              <a:rPr kumimoji="1" lang="en-US" altLang="zh-CN" b="1" dirty="0">
                <a:solidFill>
                  <a:srgbClr val="3333FF"/>
                </a:solidFill>
              </a:rPr>
              <a:t>PROM</a:t>
            </a:r>
          </a:p>
          <a:p>
            <a:r>
              <a:rPr kumimoji="1" lang="zh-CN" altLang="en-US" b="1" dirty="0" smtClean="0">
                <a:solidFill>
                  <a:srgbClr val="3333FF"/>
                </a:solidFill>
              </a:rPr>
              <a:t>光可擦</a:t>
            </a:r>
            <a:r>
              <a:rPr kumimoji="1" lang="zh-CN" altLang="en-US" b="1" dirty="0">
                <a:solidFill>
                  <a:srgbClr val="3333FF"/>
                </a:solidFill>
              </a:rPr>
              <a:t>写  </a:t>
            </a:r>
            <a:r>
              <a:rPr kumimoji="1" lang="en-US" altLang="zh-CN" b="1" dirty="0" smtClean="0">
                <a:solidFill>
                  <a:srgbClr val="3333FF"/>
                </a:solidFill>
              </a:rPr>
              <a:t>UVEPROM</a:t>
            </a:r>
            <a:endParaRPr kumimoji="1" lang="en-US" altLang="zh-CN" b="1" dirty="0">
              <a:solidFill>
                <a:srgbClr val="3333FF"/>
              </a:solidFill>
            </a:endParaRPr>
          </a:p>
          <a:p>
            <a:r>
              <a:rPr kumimoji="1" lang="zh-CN" altLang="en-US" b="1" dirty="0">
                <a:solidFill>
                  <a:srgbClr val="3333FF"/>
                </a:solidFill>
              </a:rPr>
              <a:t>电可擦除式 </a:t>
            </a:r>
            <a:r>
              <a:rPr kumimoji="1" lang="en-US" altLang="zh-CN" b="1" dirty="0" smtClean="0">
                <a:solidFill>
                  <a:srgbClr val="3333FF"/>
                </a:solidFill>
              </a:rPr>
              <a:t>EEPROM</a:t>
            </a:r>
          </a:p>
          <a:p>
            <a:r>
              <a:rPr kumimoji="1" lang="zh-CN" altLang="en-US" b="1" dirty="0" smtClean="0">
                <a:solidFill>
                  <a:srgbClr val="3333FF"/>
                </a:solidFill>
              </a:rPr>
              <a:t>闪速存储器（</a:t>
            </a:r>
            <a:r>
              <a:rPr kumimoji="1" lang="en-US" altLang="zh-CN" b="1" dirty="0" smtClean="0">
                <a:solidFill>
                  <a:srgbClr val="3333FF"/>
                </a:solidFill>
              </a:rPr>
              <a:t>Flash Memory</a:t>
            </a:r>
            <a:r>
              <a:rPr kumimoji="1" lang="zh-CN" altLang="en-US" b="1" dirty="0" smtClean="0">
                <a:solidFill>
                  <a:srgbClr val="3333FF"/>
                </a:solidFill>
              </a:rPr>
              <a:t>）</a:t>
            </a:r>
            <a:endParaRPr kumimoji="1" lang="en-US" altLang="zh-CN" b="1" dirty="0">
              <a:solidFill>
                <a:srgbClr val="3333FF"/>
              </a:solidFill>
            </a:endParaRPr>
          </a:p>
        </p:txBody>
      </p:sp>
      <p:sp>
        <p:nvSpPr>
          <p:cNvPr id="150554" name="Rectangle 26"/>
          <p:cNvSpPr>
            <a:spLocks noChangeArrowheads="1"/>
          </p:cNvSpPr>
          <p:nvPr/>
        </p:nvSpPr>
        <p:spPr bwMode="auto">
          <a:xfrm>
            <a:off x="827584" y="1196752"/>
            <a:ext cx="4536504" cy="461665"/>
          </a:xfrm>
          <a:prstGeom prst="rect">
            <a:avLst/>
          </a:prstGeom>
          <a:noFill/>
          <a:ln w="9525">
            <a:noFill/>
            <a:miter lim="800000"/>
            <a:headEnd/>
            <a:tailEnd/>
          </a:ln>
          <a:effectLst/>
        </p:spPr>
        <p:txBody>
          <a:bodyPr wrap="square">
            <a:spAutoFit/>
          </a:bodyPr>
          <a:lstStyle/>
          <a:p>
            <a:r>
              <a:rPr lang="en-US" altLang="zh-CN" sz="2400" b="1" dirty="0" smtClean="0">
                <a:solidFill>
                  <a:srgbClr val="0070C0"/>
                </a:solidFill>
              </a:rPr>
              <a:t>5.2.1 </a:t>
            </a:r>
            <a:r>
              <a:rPr lang="zh-CN" altLang="en-US" sz="2400" b="1" dirty="0" smtClean="0">
                <a:solidFill>
                  <a:srgbClr val="0070C0"/>
                </a:solidFill>
              </a:rPr>
              <a:t>半导体存储器的分类</a:t>
            </a:r>
          </a:p>
        </p:txBody>
      </p:sp>
      <p:sp>
        <p:nvSpPr>
          <p:cNvPr id="17" name="标题 1"/>
          <p:cNvSpPr txBox="1">
            <a:spLocks/>
          </p:cNvSpPr>
          <p:nvPr/>
        </p:nvSpPr>
        <p:spPr>
          <a:xfrm>
            <a:off x="914400" y="404664"/>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mj-cs"/>
              </a:rPr>
              <a:t>5.2</a:t>
            </a:r>
            <a:r>
              <a:rPr kumimoji="0" lang="zh-CN" altLang="en-US" sz="4000" b="1" i="0" u="none" strike="noStrike" kern="1200" cap="none" spc="0" normalizeH="0" baseline="0" noProof="0" dirty="0" smtClean="0">
                <a:ln>
                  <a:noFill/>
                </a:ln>
                <a:solidFill>
                  <a:schemeClr val="tx2"/>
                </a:solidFill>
                <a:effectLst/>
                <a:uLnTx/>
                <a:uFillTx/>
                <a:latin typeface="+mj-lt"/>
                <a:ea typeface="+mj-ea"/>
                <a:cs typeface="+mj-cs"/>
              </a:rPr>
              <a:t>半导体存储器常用芯片</a:t>
            </a:r>
            <a:endParaRPr kumimoji="0" lang="zh-CN" altLang="en-US" sz="40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0535"/>
                                        </p:tgtEl>
                                        <p:attrNameLst>
                                          <p:attrName>style.visibility</p:attrName>
                                        </p:attrNameLst>
                                      </p:cBhvr>
                                      <p:to>
                                        <p:strVal val="visible"/>
                                      </p:to>
                                    </p:set>
                                    <p:animEffect transition="in" filter="box(in)">
                                      <p:cBhvr>
                                        <p:cTn id="7" dur="500"/>
                                        <p:tgtEl>
                                          <p:spTgt spid="1505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0548"/>
                                        </p:tgtEl>
                                        <p:attrNameLst>
                                          <p:attrName>style.visibility</p:attrName>
                                        </p:attrNameLst>
                                      </p:cBhvr>
                                      <p:to>
                                        <p:strVal val="visible"/>
                                      </p:to>
                                    </p:set>
                                    <p:anim calcmode="lin" valueType="num">
                                      <p:cBhvr additive="base">
                                        <p:cTn id="12" dur="500" fill="hold"/>
                                        <p:tgtEl>
                                          <p:spTgt spid="150548"/>
                                        </p:tgtEl>
                                        <p:attrNameLst>
                                          <p:attrName>ppt_x</p:attrName>
                                        </p:attrNameLst>
                                      </p:cBhvr>
                                      <p:tavLst>
                                        <p:tav tm="0">
                                          <p:val>
                                            <p:strVal val="#ppt_x"/>
                                          </p:val>
                                        </p:tav>
                                        <p:tav tm="100000">
                                          <p:val>
                                            <p:strVal val="#ppt_x"/>
                                          </p:val>
                                        </p:tav>
                                      </p:tavLst>
                                    </p:anim>
                                    <p:anim calcmode="lin" valueType="num">
                                      <p:cBhvr additive="base">
                                        <p:cTn id="13" dur="500" fill="hold"/>
                                        <p:tgtEl>
                                          <p:spTgt spid="15054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0542"/>
                                        </p:tgtEl>
                                        <p:attrNameLst>
                                          <p:attrName>style.visibility</p:attrName>
                                        </p:attrNameLst>
                                      </p:cBhvr>
                                      <p:to>
                                        <p:strVal val="visible"/>
                                      </p:to>
                                    </p:set>
                                    <p:anim calcmode="lin" valueType="num">
                                      <p:cBhvr additive="base">
                                        <p:cTn id="18" dur="500" fill="hold"/>
                                        <p:tgtEl>
                                          <p:spTgt spid="150542"/>
                                        </p:tgtEl>
                                        <p:attrNameLst>
                                          <p:attrName>ppt_x</p:attrName>
                                        </p:attrNameLst>
                                      </p:cBhvr>
                                      <p:tavLst>
                                        <p:tav tm="0">
                                          <p:val>
                                            <p:strVal val="#ppt_x"/>
                                          </p:val>
                                        </p:tav>
                                        <p:tav tm="100000">
                                          <p:val>
                                            <p:strVal val="#ppt_x"/>
                                          </p:val>
                                        </p:tav>
                                      </p:tavLst>
                                    </p:anim>
                                    <p:anim calcmode="lin" valueType="num">
                                      <p:cBhvr additive="base">
                                        <p:cTn id="19" dur="500" fill="hold"/>
                                        <p:tgtEl>
                                          <p:spTgt spid="15054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50549"/>
                                        </p:tgtEl>
                                        <p:attrNameLst>
                                          <p:attrName>style.visibility</p:attrName>
                                        </p:attrNameLst>
                                      </p:cBhvr>
                                      <p:to>
                                        <p:strVal val="visible"/>
                                      </p:to>
                                    </p:set>
                                    <p:animEffect transition="in" filter="checkerboard(across)">
                                      <p:cBhvr>
                                        <p:cTn id="24" dur="500"/>
                                        <p:tgtEl>
                                          <p:spTgt spid="15054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50534"/>
                                        </p:tgtEl>
                                        <p:attrNameLst>
                                          <p:attrName>style.visibility</p:attrName>
                                        </p:attrNameLst>
                                      </p:cBhvr>
                                      <p:to>
                                        <p:strVal val="visible"/>
                                      </p:to>
                                    </p:set>
                                    <p:animEffect transition="in" filter="checkerboard(across)">
                                      <p:cBhvr>
                                        <p:cTn id="29" dur="500"/>
                                        <p:tgtEl>
                                          <p:spTgt spid="150534"/>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50550"/>
                                        </p:tgtEl>
                                        <p:attrNameLst>
                                          <p:attrName>style.visibility</p:attrName>
                                        </p:attrNameLst>
                                      </p:cBhvr>
                                      <p:to>
                                        <p:strVal val="visible"/>
                                      </p:to>
                                    </p:set>
                                    <p:animEffect transition="in" filter="slide(fromBottom)">
                                      <p:cBhvr>
                                        <p:cTn id="34" dur="500"/>
                                        <p:tgtEl>
                                          <p:spTgt spid="150550"/>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50551"/>
                                        </p:tgtEl>
                                        <p:attrNameLst>
                                          <p:attrName>style.visibility</p:attrName>
                                        </p:attrNameLst>
                                      </p:cBhvr>
                                      <p:to>
                                        <p:strVal val="visible"/>
                                      </p:to>
                                    </p:set>
                                    <p:animEffect transition="in" filter="slide(fromBottom)">
                                      <p:cBhvr>
                                        <p:cTn id="39" dur="500"/>
                                        <p:tgtEl>
                                          <p:spTgt spid="150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35" grpId="0"/>
      <p:bldP spid="150542" grpId="0"/>
      <p:bldP spid="150548" grpId="0"/>
      <p:bldP spid="150549" grpId="0"/>
      <p:bldP spid="150550" grpId="0"/>
      <p:bldP spid="1505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677152"/>
          </a:xfrm>
        </p:spPr>
        <p:txBody>
          <a:bodyPr>
            <a:normAutofit/>
          </a:bodyPr>
          <a:lstStyle/>
          <a:p>
            <a:r>
              <a:rPr lang="zh-CN" altLang="en-US" dirty="0" smtClean="0"/>
              <a:t>在现代计算机中，内存都是由半导体存储器组成的。半导体存储器的特点是：</a:t>
            </a:r>
          </a:p>
          <a:p>
            <a:r>
              <a:rPr lang="zh-CN" altLang="en-US" dirty="0" smtClean="0"/>
              <a:t>（</a:t>
            </a:r>
            <a:r>
              <a:rPr lang="en-US" dirty="0" smtClean="0"/>
              <a:t>1</a:t>
            </a:r>
            <a:r>
              <a:rPr lang="zh-CN" altLang="en-US" dirty="0" smtClean="0"/>
              <a:t>）速度快。存取时间可为</a:t>
            </a:r>
            <a:r>
              <a:rPr lang="en-US" dirty="0" smtClean="0">
                <a:solidFill>
                  <a:srgbClr val="FF0000"/>
                </a:solidFill>
              </a:rPr>
              <a:t>ns</a:t>
            </a:r>
            <a:r>
              <a:rPr lang="zh-CN" altLang="en-US" dirty="0" smtClean="0"/>
              <a:t>级。</a:t>
            </a:r>
          </a:p>
          <a:p>
            <a:r>
              <a:rPr lang="zh-CN" altLang="en-US" dirty="0" smtClean="0"/>
              <a:t>（</a:t>
            </a:r>
            <a:r>
              <a:rPr lang="en-US" dirty="0" smtClean="0"/>
              <a:t>2</a:t>
            </a:r>
            <a:r>
              <a:rPr lang="zh-CN" altLang="en-US" dirty="0" smtClean="0"/>
              <a:t>）集成化。不仅存储单元所占的空间小，而且译码电路和缓冲寄存器以及存储单元都制作在统一芯片中，体积特别小。</a:t>
            </a:r>
          </a:p>
          <a:p>
            <a:r>
              <a:rPr lang="zh-CN" altLang="en-US" dirty="0" smtClean="0"/>
              <a:t>（</a:t>
            </a:r>
            <a:r>
              <a:rPr lang="en-US" dirty="0" smtClean="0"/>
              <a:t>3</a:t>
            </a:r>
            <a:r>
              <a:rPr lang="zh-CN" altLang="en-US" dirty="0" smtClean="0"/>
              <a:t>）非破坏性读出。特别是半导体静态存储器，不仅读操作不破坏原来的信息，而且不需要刷新，这样既缩短了读写周期，也简化了操作控制。</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00108"/>
            <a:ext cx="8229600" cy="5429288"/>
          </a:xfrm>
        </p:spPr>
        <p:txBody>
          <a:bodyPr>
            <a:normAutofit lnSpcReduction="10000"/>
          </a:bodyPr>
          <a:lstStyle/>
          <a:p>
            <a:r>
              <a:rPr lang="zh-CN" altLang="en-US" dirty="0" smtClean="0"/>
              <a:t>１、</a:t>
            </a:r>
            <a:r>
              <a:rPr lang="en-US" dirty="0" smtClean="0"/>
              <a:t>RAM</a:t>
            </a:r>
            <a:r>
              <a:rPr lang="zh-CN" altLang="en-US" dirty="0" smtClean="0"/>
              <a:t>与</a:t>
            </a:r>
            <a:r>
              <a:rPr lang="en-US" dirty="0" smtClean="0"/>
              <a:t>ROM</a:t>
            </a:r>
            <a:endParaRPr lang="zh-CN" altLang="en-US" dirty="0" smtClean="0"/>
          </a:p>
          <a:p>
            <a:r>
              <a:rPr lang="zh-CN" altLang="en-US" dirty="0" smtClean="0"/>
              <a:t>半导体存储器按存储信息的特性可分为</a:t>
            </a:r>
            <a:r>
              <a:rPr lang="zh-CN" altLang="en-US" dirty="0" smtClean="0">
                <a:solidFill>
                  <a:srgbClr val="FF0000"/>
                </a:solidFill>
              </a:rPr>
              <a:t>随机存储器</a:t>
            </a:r>
            <a:r>
              <a:rPr lang="en-US" dirty="0" smtClean="0">
                <a:solidFill>
                  <a:srgbClr val="FF0000"/>
                </a:solidFill>
              </a:rPr>
              <a:t>RAM</a:t>
            </a:r>
            <a:r>
              <a:rPr lang="zh-CN" altLang="en-US" dirty="0" smtClean="0"/>
              <a:t>（</a:t>
            </a:r>
            <a:r>
              <a:rPr lang="en-US" dirty="0" smtClean="0"/>
              <a:t>Random Access Memory</a:t>
            </a:r>
            <a:r>
              <a:rPr lang="zh-CN" altLang="en-US" dirty="0" smtClean="0"/>
              <a:t>）和</a:t>
            </a:r>
            <a:r>
              <a:rPr lang="zh-CN" altLang="en-US" dirty="0" smtClean="0">
                <a:solidFill>
                  <a:srgbClr val="FF0000"/>
                </a:solidFill>
              </a:rPr>
              <a:t>只读存储器</a:t>
            </a:r>
            <a:r>
              <a:rPr lang="en-US" dirty="0" smtClean="0">
                <a:solidFill>
                  <a:srgbClr val="FF0000"/>
                </a:solidFill>
              </a:rPr>
              <a:t>ROM</a:t>
            </a:r>
            <a:r>
              <a:rPr lang="zh-CN" altLang="en-US" dirty="0" smtClean="0"/>
              <a:t>（</a:t>
            </a:r>
            <a:r>
              <a:rPr lang="en-US" dirty="0" smtClean="0"/>
              <a:t>Read Only Memory</a:t>
            </a:r>
            <a:r>
              <a:rPr lang="zh-CN" altLang="en-US" dirty="0" smtClean="0"/>
              <a:t>）两类。</a:t>
            </a:r>
          </a:p>
          <a:p>
            <a:r>
              <a:rPr lang="en-US" altLang="zh-CN" dirty="0" smtClean="0"/>
              <a:t>RAM</a:t>
            </a:r>
            <a:r>
              <a:rPr lang="zh-CN" altLang="en-US" dirty="0" smtClean="0"/>
              <a:t>可以</a:t>
            </a:r>
            <a:r>
              <a:rPr lang="en-US" dirty="0" smtClean="0"/>
              <a:t>“</a:t>
            </a:r>
            <a:r>
              <a:rPr lang="zh-CN" altLang="en-US" dirty="0" smtClean="0"/>
              <a:t>随时</a:t>
            </a:r>
            <a:r>
              <a:rPr lang="en-US" dirty="0" smtClean="0"/>
              <a:t>”</a:t>
            </a:r>
            <a:r>
              <a:rPr lang="zh-CN" altLang="en-US" dirty="0" smtClean="0"/>
              <a:t>进行读、写操作，而只读存储器只能</a:t>
            </a:r>
            <a:r>
              <a:rPr lang="en-US" dirty="0" smtClean="0"/>
              <a:t>“</a:t>
            </a:r>
            <a:r>
              <a:rPr lang="zh-CN" altLang="en-US" dirty="0" smtClean="0"/>
              <a:t>随时</a:t>
            </a:r>
            <a:r>
              <a:rPr lang="en-US" dirty="0" smtClean="0"/>
              <a:t>”</a:t>
            </a:r>
            <a:r>
              <a:rPr lang="zh-CN" altLang="en-US" dirty="0" smtClean="0"/>
              <a:t>读出数据、不能写入或不能</a:t>
            </a:r>
            <a:r>
              <a:rPr lang="en-US" dirty="0" smtClean="0"/>
              <a:t>“</a:t>
            </a:r>
            <a:r>
              <a:rPr lang="zh-CN" altLang="en-US" dirty="0" smtClean="0"/>
              <a:t>随时</a:t>
            </a:r>
            <a:r>
              <a:rPr lang="en-US" dirty="0" smtClean="0"/>
              <a:t>”</a:t>
            </a:r>
            <a:r>
              <a:rPr lang="zh-CN" altLang="en-US" dirty="0" smtClean="0"/>
              <a:t>写入数据（即写入操作需较长的时间）。</a:t>
            </a:r>
          </a:p>
          <a:p>
            <a:r>
              <a:rPr lang="zh-CN" altLang="en-US" dirty="0" smtClean="0"/>
              <a:t>对于有些种类的只读存储器而言，可以在脱机状态或较慢的速度下将数据写入芯片，这种写入过程被称为对</a:t>
            </a:r>
            <a:r>
              <a:rPr lang="en-US" dirty="0" smtClean="0">
                <a:solidFill>
                  <a:srgbClr val="FF0000"/>
                </a:solidFill>
              </a:rPr>
              <a:t>ROM </a:t>
            </a:r>
            <a:r>
              <a:rPr lang="zh-CN" altLang="en-US" dirty="0" smtClean="0">
                <a:solidFill>
                  <a:srgbClr val="FF0000"/>
                </a:solidFill>
              </a:rPr>
              <a:t>芯片的编程</a:t>
            </a:r>
            <a:r>
              <a:rPr lang="zh-CN" altLang="en-US" dirty="0" smtClean="0"/>
              <a:t>。</a:t>
            </a:r>
          </a:p>
          <a:p>
            <a:r>
              <a:rPr lang="en-US" dirty="0" smtClean="0"/>
              <a:t>ROM</a:t>
            </a:r>
            <a:r>
              <a:rPr lang="zh-CN" altLang="en-US" dirty="0" smtClean="0"/>
              <a:t>中存储的信息具有非易失性，芯片断电后所存的信息不会改变和消失。而</a:t>
            </a:r>
            <a:r>
              <a:rPr lang="en-US" dirty="0" smtClean="0"/>
              <a:t>RAM</a:t>
            </a:r>
            <a:r>
              <a:rPr lang="zh-CN" altLang="en-US" dirty="0" smtClean="0"/>
              <a:t>必须保持供电，否则其保存的信息将消失。</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142984"/>
            <a:ext cx="8229600" cy="4389120"/>
          </a:xfrm>
        </p:spPr>
        <p:txBody>
          <a:bodyPr>
            <a:normAutofit fontScale="92500" lnSpcReduction="10000"/>
          </a:bodyPr>
          <a:lstStyle/>
          <a:p>
            <a:r>
              <a:rPr lang="en-US" dirty="0" smtClean="0"/>
              <a:t>2</a:t>
            </a:r>
            <a:r>
              <a:rPr lang="zh-CN" altLang="en-US" dirty="0" smtClean="0"/>
              <a:t>、</a:t>
            </a:r>
            <a:r>
              <a:rPr lang="en-US" dirty="0" smtClean="0"/>
              <a:t>RAM</a:t>
            </a:r>
            <a:r>
              <a:rPr lang="zh-CN" altLang="en-US" dirty="0" smtClean="0"/>
              <a:t>的分类</a:t>
            </a:r>
          </a:p>
          <a:p>
            <a:r>
              <a:rPr lang="en-US" altLang="zh-CN" dirty="0" smtClean="0"/>
              <a:t>RAM</a:t>
            </a:r>
            <a:r>
              <a:rPr lang="zh-CN" altLang="en-US" dirty="0" smtClean="0"/>
              <a:t>可分为</a:t>
            </a:r>
            <a:r>
              <a:rPr lang="en-US" altLang="zh-CN" dirty="0" smtClean="0"/>
              <a:t>:  </a:t>
            </a:r>
            <a:r>
              <a:rPr lang="en-US" altLang="zh-CN" dirty="0" smtClean="0">
                <a:solidFill>
                  <a:srgbClr val="FF0000"/>
                </a:solidFill>
              </a:rPr>
              <a:t>SRAM</a:t>
            </a:r>
            <a:r>
              <a:rPr lang="zh-CN" altLang="en-US" dirty="0" smtClean="0"/>
              <a:t>即静态</a:t>
            </a:r>
            <a:r>
              <a:rPr lang="en-US" dirty="0" smtClean="0"/>
              <a:t>RAM</a:t>
            </a:r>
            <a:r>
              <a:rPr lang="zh-CN" altLang="en-US" dirty="0" smtClean="0"/>
              <a:t>（</a:t>
            </a:r>
            <a:r>
              <a:rPr lang="en-US" dirty="0" smtClean="0"/>
              <a:t>SRAM</a:t>
            </a:r>
            <a:r>
              <a:rPr lang="zh-CN" altLang="en-US" dirty="0" smtClean="0"/>
              <a:t>，</a:t>
            </a:r>
            <a:r>
              <a:rPr lang="en-US" dirty="0" smtClean="0"/>
              <a:t>Static RAM</a:t>
            </a:r>
            <a:r>
              <a:rPr lang="zh-CN" altLang="en-US" dirty="0" smtClean="0"/>
              <a:t>）</a:t>
            </a:r>
            <a:endParaRPr lang="en-US" altLang="zh-CN" dirty="0" smtClean="0"/>
          </a:p>
          <a:p>
            <a:pPr>
              <a:buNone/>
            </a:pPr>
            <a:r>
              <a:rPr lang="en-US" altLang="zh-CN" dirty="0" smtClean="0"/>
              <a:t>              </a:t>
            </a:r>
            <a:r>
              <a:rPr lang="zh-CN" altLang="en-US" dirty="0" smtClean="0"/>
              <a:t>               </a:t>
            </a:r>
            <a:r>
              <a:rPr lang="en-US" altLang="zh-CN" dirty="0" smtClean="0">
                <a:solidFill>
                  <a:srgbClr val="FF0000"/>
                </a:solidFill>
              </a:rPr>
              <a:t>DRAM</a:t>
            </a:r>
            <a:r>
              <a:rPr lang="zh-CN" altLang="en-US" dirty="0" smtClean="0"/>
              <a:t>即动态</a:t>
            </a:r>
            <a:r>
              <a:rPr lang="en-US" dirty="0" smtClean="0"/>
              <a:t>RAM</a:t>
            </a:r>
            <a:r>
              <a:rPr lang="zh-CN" altLang="en-US" dirty="0" smtClean="0"/>
              <a:t>（</a:t>
            </a:r>
            <a:r>
              <a:rPr lang="en-US" dirty="0" smtClean="0"/>
              <a:t>DRAM</a:t>
            </a:r>
            <a:r>
              <a:rPr lang="zh-CN" altLang="en-US" dirty="0" smtClean="0"/>
              <a:t>，</a:t>
            </a:r>
            <a:r>
              <a:rPr lang="en-US" dirty="0" err="1" smtClean="0"/>
              <a:t>DynamicRAM</a:t>
            </a:r>
            <a:r>
              <a:rPr lang="zh-CN" altLang="en-US" dirty="0" smtClean="0"/>
              <a:t>）</a:t>
            </a:r>
            <a:endParaRPr lang="en-US" altLang="zh-CN" dirty="0" smtClean="0"/>
          </a:p>
          <a:p>
            <a:r>
              <a:rPr lang="zh-CN" altLang="en-US" dirty="0" smtClean="0"/>
              <a:t>当保持</a:t>
            </a:r>
            <a:r>
              <a:rPr lang="en-US" dirty="0" smtClean="0"/>
              <a:t>SRAM</a:t>
            </a:r>
            <a:r>
              <a:rPr lang="zh-CN" altLang="en-US" dirty="0" smtClean="0"/>
              <a:t>的电源供给的情况下，其内容不会丢失。但如果断开</a:t>
            </a:r>
            <a:r>
              <a:rPr lang="en-US" dirty="0" smtClean="0"/>
              <a:t>SRAM</a:t>
            </a:r>
            <a:r>
              <a:rPr lang="zh-CN" altLang="en-US" dirty="0" smtClean="0"/>
              <a:t>的电源，其内容将全部丢失。</a:t>
            </a:r>
            <a:endParaRPr lang="en-US" altLang="zh-CN" dirty="0" smtClean="0"/>
          </a:p>
          <a:p>
            <a:r>
              <a:rPr lang="en-US" dirty="0" smtClean="0"/>
              <a:t>DRAM</a:t>
            </a:r>
            <a:r>
              <a:rPr lang="zh-CN" altLang="en-US" dirty="0" smtClean="0"/>
              <a:t>的一个缺点是需要</a:t>
            </a:r>
            <a:r>
              <a:rPr lang="zh-CN" altLang="en-US" dirty="0" smtClean="0">
                <a:solidFill>
                  <a:srgbClr val="FF0000"/>
                </a:solidFill>
              </a:rPr>
              <a:t>刷新</a:t>
            </a:r>
            <a:r>
              <a:rPr lang="zh-CN" altLang="en-US" dirty="0" smtClean="0"/>
              <a:t>。芯片中存储的信息会因为电容的漏电而消失，因此应确保在信息丢失以前进行刷新</a:t>
            </a:r>
            <a:endParaRPr lang="en-US" altLang="zh-CN" dirty="0" smtClean="0"/>
          </a:p>
          <a:p>
            <a:r>
              <a:rPr lang="zh-CN" altLang="en-US" dirty="0" smtClean="0"/>
              <a:t>所谓</a:t>
            </a:r>
            <a:r>
              <a:rPr lang="zh-CN" altLang="en-US" dirty="0" smtClean="0">
                <a:solidFill>
                  <a:srgbClr val="FF0000"/>
                </a:solidFill>
              </a:rPr>
              <a:t>刷新</a:t>
            </a:r>
            <a:r>
              <a:rPr lang="zh-CN" altLang="en-US" dirty="0" smtClean="0"/>
              <a:t>就是对原来存储的信息进行重新写入，因此使用</a:t>
            </a:r>
            <a:r>
              <a:rPr lang="en-US" dirty="0" smtClean="0"/>
              <a:t>DRAM</a:t>
            </a:r>
            <a:r>
              <a:rPr lang="zh-CN" altLang="en-US" dirty="0" smtClean="0"/>
              <a:t>的存储体需要设置刷新电路。刷新周期随芯片的型号而不同，一般为</a:t>
            </a:r>
            <a:r>
              <a:rPr lang="en-US" dirty="0" smtClean="0"/>
              <a:t>1</a:t>
            </a:r>
            <a:r>
              <a:rPr lang="zh-CN" altLang="en-US" dirty="0" smtClean="0"/>
              <a:t>至几十毫秒。</a:t>
            </a:r>
            <a:r>
              <a:rPr lang="en-US" dirty="0" smtClean="0"/>
              <a:t>DRAM</a:t>
            </a:r>
            <a:r>
              <a:rPr lang="zh-CN" altLang="en-US" dirty="0" smtClean="0"/>
              <a:t>的另一个缺点是速度比</a:t>
            </a:r>
            <a:r>
              <a:rPr lang="en-US" dirty="0" smtClean="0"/>
              <a:t>SRAM</a:t>
            </a:r>
            <a:r>
              <a:rPr lang="zh-CN" altLang="en-US" dirty="0" smtClean="0"/>
              <a:t>慢。</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目前</a:t>
            </a:r>
            <a:r>
              <a:rPr lang="en-US" dirty="0" smtClean="0"/>
              <a:t>PC</a:t>
            </a:r>
            <a:r>
              <a:rPr lang="zh-CN" altLang="en-US" dirty="0" smtClean="0"/>
              <a:t>中的内存都采用</a:t>
            </a:r>
            <a:r>
              <a:rPr lang="en-US" dirty="0" smtClean="0"/>
              <a:t>DRAM</a:t>
            </a:r>
            <a:r>
              <a:rPr lang="zh-CN" altLang="en-US" dirty="0" smtClean="0"/>
              <a:t>，因为它价格低，容量大，耗电少。为了克服动态</a:t>
            </a:r>
            <a:r>
              <a:rPr lang="en-US" dirty="0" smtClean="0"/>
              <a:t>RAM</a:t>
            </a:r>
            <a:r>
              <a:rPr lang="zh-CN" altLang="en-US" dirty="0" smtClean="0"/>
              <a:t>需设置刷新电路的缺点，又开发了能够自动刷新的</a:t>
            </a:r>
            <a:r>
              <a:rPr lang="en-US" dirty="0" smtClean="0"/>
              <a:t>DRAM</a:t>
            </a:r>
            <a:r>
              <a:rPr lang="zh-CN" altLang="en-US" dirty="0" smtClean="0"/>
              <a:t>，芯片中集成了动态</a:t>
            </a:r>
            <a:r>
              <a:rPr lang="en-US" dirty="0" smtClean="0"/>
              <a:t>RAM</a:t>
            </a:r>
            <a:r>
              <a:rPr lang="zh-CN" altLang="en-US" dirty="0" smtClean="0"/>
              <a:t>和自动刷新控制电路。</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85860"/>
            <a:ext cx="8229600" cy="4389120"/>
          </a:xfrm>
        </p:spPr>
        <p:txBody>
          <a:bodyPr>
            <a:normAutofit fontScale="92500"/>
          </a:bodyPr>
          <a:lstStyle/>
          <a:p>
            <a:r>
              <a:rPr lang="en-US" dirty="0" smtClean="0"/>
              <a:t>3</a:t>
            </a:r>
            <a:r>
              <a:rPr lang="zh-CN" altLang="en-US" dirty="0" smtClean="0"/>
              <a:t>、</a:t>
            </a:r>
            <a:r>
              <a:rPr lang="en-US" dirty="0" smtClean="0"/>
              <a:t>ROM </a:t>
            </a:r>
            <a:r>
              <a:rPr lang="zh-CN" altLang="en-US" dirty="0" smtClean="0"/>
              <a:t>的分类</a:t>
            </a:r>
          </a:p>
          <a:p>
            <a:r>
              <a:rPr lang="zh-CN" altLang="en-US" dirty="0" smtClean="0"/>
              <a:t>（</a:t>
            </a:r>
            <a:r>
              <a:rPr lang="en-US" altLang="zh-CN" dirty="0" smtClean="0"/>
              <a:t>1</a:t>
            </a:r>
            <a:r>
              <a:rPr lang="zh-CN" altLang="en-US" dirty="0" smtClean="0"/>
              <a:t>）</a:t>
            </a:r>
            <a:r>
              <a:rPr lang="zh-CN" altLang="en-US" dirty="0" smtClean="0">
                <a:solidFill>
                  <a:srgbClr val="FF0000"/>
                </a:solidFill>
              </a:rPr>
              <a:t>掩膜</a:t>
            </a:r>
            <a:r>
              <a:rPr lang="en-US" dirty="0" smtClean="0">
                <a:solidFill>
                  <a:srgbClr val="FF0000"/>
                </a:solidFill>
              </a:rPr>
              <a:t>ROM</a:t>
            </a:r>
            <a:r>
              <a:rPr lang="zh-CN" altLang="en-US" dirty="0" smtClean="0">
                <a:solidFill>
                  <a:srgbClr val="FF0000"/>
                </a:solidFill>
              </a:rPr>
              <a:t>：</a:t>
            </a:r>
            <a:r>
              <a:rPr lang="zh-CN" altLang="en-US" dirty="0" smtClean="0"/>
              <a:t>掩膜</a:t>
            </a:r>
            <a:r>
              <a:rPr lang="en-US" dirty="0" smtClean="0"/>
              <a:t>ROM</a:t>
            </a:r>
            <a:r>
              <a:rPr lang="zh-CN" altLang="en-US" dirty="0" smtClean="0"/>
              <a:t>的数据由生产厂家在芯片设计掩膜时确定，产品一旦生产出来其内容就不可改变。掩膜</a:t>
            </a:r>
            <a:r>
              <a:rPr lang="en-US" dirty="0" smtClean="0"/>
              <a:t>ROM </a:t>
            </a:r>
            <a:r>
              <a:rPr lang="zh-CN" altLang="en-US" dirty="0" smtClean="0"/>
              <a:t>一般用于存放计算机中固定的程序或数据，如引导程序、</a:t>
            </a:r>
            <a:r>
              <a:rPr lang="en-US" dirty="0" smtClean="0"/>
              <a:t>BASIC</a:t>
            </a:r>
            <a:r>
              <a:rPr lang="zh-CN" altLang="en-US" dirty="0" smtClean="0"/>
              <a:t>解释程序、显示、打印字符表、汉字字库等。</a:t>
            </a:r>
            <a:endParaRPr lang="en-US" altLang="zh-CN" dirty="0" smtClean="0"/>
          </a:p>
          <a:p>
            <a:r>
              <a:rPr lang="zh-CN" altLang="en-US" dirty="0" smtClean="0"/>
              <a:t>（</a:t>
            </a:r>
            <a:r>
              <a:rPr lang="en-US" altLang="zh-CN" dirty="0" smtClean="0"/>
              <a:t>2</a:t>
            </a:r>
            <a:r>
              <a:rPr lang="zh-CN" altLang="en-US" dirty="0" smtClean="0"/>
              <a:t>）</a:t>
            </a:r>
            <a:r>
              <a:rPr lang="en-US" dirty="0" smtClean="0"/>
              <a:t> </a:t>
            </a:r>
            <a:r>
              <a:rPr lang="en-US" dirty="0" smtClean="0">
                <a:solidFill>
                  <a:srgbClr val="FF0000"/>
                </a:solidFill>
              </a:rPr>
              <a:t>PROM</a:t>
            </a:r>
            <a:r>
              <a:rPr lang="zh-CN" altLang="en-US" dirty="0" smtClean="0">
                <a:solidFill>
                  <a:srgbClr val="FF0000"/>
                </a:solidFill>
              </a:rPr>
              <a:t>（</a:t>
            </a:r>
            <a:r>
              <a:rPr lang="en-US" dirty="0" smtClean="0">
                <a:solidFill>
                  <a:srgbClr val="FF0000"/>
                </a:solidFill>
              </a:rPr>
              <a:t>Programmable ROM</a:t>
            </a:r>
            <a:r>
              <a:rPr lang="zh-CN" altLang="en-US" dirty="0" smtClean="0">
                <a:solidFill>
                  <a:srgbClr val="FF0000"/>
                </a:solidFill>
              </a:rPr>
              <a:t>）：</a:t>
            </a:r>
            <a:r>
              <a:rPr lang="zh-CN" altLang="en-US" dirty="0" smtClean="0"/>
              <a:t>可由用户一次性写入的</a:t>
            </a:r>
            <a:r>
              <a:rPr lang="en-US" dirty="0" smtClean="0"/>
              <a:t>ROM</a:t>
            </a:r>
            <a:r>
              <a:rPr lang="zh-CN" altLang="en-US" dirty="0" smtClean="0"/>
              <a:t>。如熔丝</a:t>
            </a:r>
            <a:r>
              <a:rPr lang="en-US" dirty="0" smtClean="0"/>
              <a:t>PROM</a:t>
            </a:r>
            <a:r>
              <a:rPr lang="zh-CN" altLang="en-US" dirty="0" smtClean="0"/>
              <a:t>，新的芯片中所有数据单元的内容都为</a:t>
            </a:r>
            <a:r>
              <a:rPr lang="en-US" dirty="0" smtClean="0"/>
              <a:t>1</a:t>
            </a:r>
            <a:r>
              <a:rPr lang="zh-CN" altLang="en-US" dirty="0" smtClean="0"/>
              <a:t>，用户将需要改为</a:t>
            </a:r>
            <a:r>
              <a:rPr lang="en-US" dirty="0" smtClean="0"/>
              <a:t>0</a:t>
            </a:r>
            <a:r>
              <a:rPr lang="zh-CN" altLang="en-US" dirty="0" smtClean="0"/>
              <a:t>的</a:t>
            </a:r>
            <a:r>
              <a:rPr lang="en-US" dirty="0" smtClean="0"/>
              <a:t>bit</a:t>
            </a:r>
            <a:r>
              <a:rPr lang="zh-CN" altLang="en-US" dirty="0" smtClean="0"/>
              <a:t>以较大的电流将熔丝烧断即实现了数据写入。这种数据的写入是不可逆的，即一旦被写入</a:t>
            </a:r>
            <a:r>
              <a:rPr lang="en-US" dirty="0" smtClean="0"/>
              <a:t>0</a:t>
            </a:r>
            <a:r>
              <a:rPr lang="zh-CN" altLang="en-US" dirty="0" smtClean="0"/>
              <a:t>则不可能重写为</a:t>
            </a:r>
            <a:r>
              <a:rPr lang="en-US" dirty="0" smtClean="0"/>
              <a:t>1</a:t>
            </a:r>
            <a:r>
              <a:rPr lang="zh-CN" altLang="en-US" dirty="0" smtClean="0"/>
              <a:t>。因此熔丝</a:t>
            </a:r>
            <a:r>
              <a:rPr lang="en-US" dirty="0" smtClean="0"/>
              <a:t>PROM</a:t>
            </a:r>
            <a:r>
              <a:rPr lang="zh-CN" altLang="en-US" dirty="0" smtClean="0"/>
              <a:t>是一次性可编程的</a:t>
            </a:r>
            <a:r>
              <a:rPr lang="en-US" dirty="0" smtClean="0"/>
              <a:t>ROM</a:t>
            </a:r>
            <a:r>
              <a:rPr lang="zh-CN" altLang="en-US" dirty="0" smtClean="0"/>
              <a:t>。</a:t>
            </a:r>
          </a:p>
          <a:p>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a:t>
            </a:r>
            <a:r>
              <a:rPr lang="en-US" altLang="zh-CN" dirty="0" smtClean="0"/>
              <a:t>3</a:t>
            </a:r>
            <a:r>
              <a:rPr lang="zh-CN" altLang="en-US" dirty="0" smtClean="0"/>
              <a:t>）</a:t>
            </a:r>
            <a:r>
              <a:rPr lang="en-US" dirty="0" smtClean="0">
                <a:solidFill>
                  <a:srgbClr val="FF0000"/>
                </a:solidFill>
              </a:rPr>
              <a:t>EPROM</a:t>
            </a:r>
            <a:r>
              <a:rPr lang="zh-CN" altLang="en-US" dirty="0" smtClean="0">
                <a:solidFill>
                  <a:srgbClr val="FF0000"/>
                </a:solidFill>
              </a:rPr>
              <a:t>（</a:t>
            </a:r>
            <a:r>
              <a:rPr lang="en-US" dirty="0" smtClean="0">
                <a:solidFill>
                  <a:srgbClr val="FF0000"/>
                </a:solidFill>
              </a:rPr>
              <a:t>Erasable Programmable ROM</a:t>
            </a:r>
            <a:r>
              <a:rPr lang="zh-CN" altLang="en-US" dirty="0" smtClean="0">
                <a:solidFill>
                  <a:srgbClr val="FF0000"/>
                </a:solidFill>
              </a:rPr>
              <a:t>）</a:t>
            </a:r>
            <a:r>
              <a:rPr lang="zh-CN" altLang="en-US" dirty="0" smtClean="0"/>
              <a:t>：可擦除的可编程只读存储器。如紫外线擦除型的可编程只读存储器，</a:t>
            </a:r>
            <a:r>
              <a:rPr lang="en-US" dirty="0" smtClean="0"/>
              <a:t>20</a:t>
            </a:r>
            <a:r>
              <a:rPr lang="zh-CN" altLang="en-US" dirty="0" smtClean="0"/>
              <a:t>世纪</a:t>
            </a:r>
            <a:r>
              <a:rPr lang="en-US" dirty="0" smtClean="0"/>
              <a:t>80</a:t>
            </a:r>
            <a:r>
              <a:rPr lang="zh-CN" altLang="en-US" dirty="0" smtClean="0"/>
              <a:t>年代到</a:t>
            </a:r>
            <a:r>
              <a:rPr lang="en-US" dirty="0" smtClean="0"/>
              <a:t>20</a:t>
            </a:r>
            <a:r>
              <a:rPr lang="zh-CN" altLang="en-US" dirty="0" smtClean="0"/>
              <a:t>世纪</a:t>
            </a:r>
            <a:r>
              <a:rPr lang="en-US" dirty="0" smtClean="0"/>
              <a:t>90</a:t>
            </a:r>
            <a:r>
              <a:rPr lang="zh-CN" altLang="en-US" dirty="0" smtClean="0"/>
              <a:t>年代曾经广泛应用。这种芯片的上面有一个透明窗口，紫外线照射后能擦除芯片内的全部内容。当需要改写</a:t>
            </a:r>
            <a:r>
              <a:rPr lang="en-US" dirty="0" smtClean="0"/>
              <a:t>EPROM</a:t>
            </a:r>
            <a:r>
              <a:rPr lang="zh-CN" altLang="en-US" dirty="0" smtClean="0"/>
              <a:t>芯片的内容时，应先将</a:t>
            </a:r>
            <a:r>
              <a:rPr lang="en-US" dirty="0" smtClean="0"/>
              <a:t>EPROM </a:t>
            </a:r>
            <a:r>
              <a:rPr lang="zh-CN" altLang="en-US" dirty="0" smtClean="0"/>
              <a:t>芯片放入紫外线擦除器擦除</a:t>
            </a:r>
            <a:r>
              <a:rPr lang="zh-CN" altLang="en-US" dirty="0" smtClean="0">
                <a:solidFill>
                  <a:srgbClr val="FF0000"/>
                </a:solidFill>
              </a:rPr>
              <a:t>芯片</a:t>
            </a:r>
            <a:r>
              <a:rPr lang="zh-CN" altLang="en-US" dirty="0" smtClean="0"/>
              <a:t>的全部内容，然后对芯片重新编程。</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1935480"/>
            <a:ext cx="8640960" cy="4389120"/>
          </a:xfrm>
        </p:spPr>
        <p:txBody>
          <a:bodyPr/>
          <a:lstStyle/>
          <a:p>
            <a:r>
              <a:rPr lang="zh-CN" altLang="en-US" dirty="0" smtClean="0"/>
              <a:t>（</a:t>
            </a:r>
            <a:r>
              <a:rPr lang="en-US" altLang="zh-CN" dirty="0" smtClean="0"/>
              <a:t>4</a:t>
            </a:r>
            <a:r>
              <a:rPr lang="zh-CN" altLang="en-US" dirty="0" smtClean="0"/>
              <a:t>）</a:t>
            </a:r>
            <a:r>
              <a:rPr lang="en-US" dirty="0" smtClean="0">
                <a:solidFill>
                  <a:srgbClr val="FF0000"/>
                </a:solidFill>
              </a:rPr>
              <a:t>E</a:t>
            </a:r>
            <a:r>
              <a:rPr lang="en-US" baseline="30000" dirty="0" smtClean="0">
                <a:solidFill>
                  <a:srgbClr val="FF0000"/>
                </a:solidFill>
              </a:rPr>
              <a:t>2</a:t>
            </a:r>
            <a:r>
              <a:rPr lang="en-US" dirty="0" smtClean="0">
                <a:solidFill>
                  <a:srgbClr val="FF0000"/>
                </a:solidFill>
              </a:rPr>
              <a:t>PROM</a:t>
            </a:r>
            <a:r>
              <a:rPr lang="zh-CN" altLang="en-US" dirty="0" smtClean="0">
                <a:solidFill>
                  <a:srgbClr val="FF0000"/>
                </a:solidFill>
              </a:rPr>
              <a:t>（</a:t>
            </a:r>
            <a:r>
              <a:rPr lang="en-US" dirty="0" smtClean="0">
                <a:solidFill>
                  <a:srgbClr val="FF0000"/>
                </a:solidFill>
              </a:rPr>
              <a:t>Electrically Erasable Programmable ROM</a:t>
            </a:r>
            <a:r>
              <a:rPr lang="zh-CN" altLang="en-US" dirty="0" smtClean="0">
                <a:solidFill>
                  <a:srgbClr val="FF0000"/>
                </a:solidFill>
              </a:rPr>
              <a:t>）</a:t>
            </a:r>
            <a:r>
              <a:rPr lang="zh-CN" altLang="en-US" dirty="0" smtClean="0"/>
              <a:t>：也称为</a:t>
            </a:r>
            <a:r>
              <a:rPr lang="en-US" dirty="0" smtClean="0"/>
              <a:t>EEPROM</a:t>
            </a:r>
            <a:r>
              <a:rPr lang="zh-CN" altLang="en-US" dirty="0" smtClean="0"/>
              <a:t>，是可以电擦除的可编程只读存储器。由于能以电信号擦除数据，并且可以对</a:t>
            </a:r>
            <a:r>
              <a:rPr lang="zh-CN" altLang="en-US" u="sng" dirty="0" smtClean="0">
                <a:solidFill>
                  <a:srgbClr val="FF0000"/>
                </a:solidFill>
              </a:rPr>
              <a:t>单个存储单元</a:t>
            </a:r>
            <a:r>
              <a:rPr lang="zh-CN" altLang="en-US" dirty="0" smtClean="0"/>
              <a:t>擦除和写入（编程），因此使用十分方便，并可以实现在系统擦除和写入。</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a:t>
            </a:r>
            <a:r>
              <a:rPr lang="en-US" altLang="zh-CN" dirty="0" smtClean="0"/>
              <a:t>5</a:t>
            </a:r>
            <a:r>
              <a:rPr lang="zh-CN" altLang="en-US" dirty="0" smtClean="0"/>
              <a:t>）闪速存储器（</a:t>
            </a:r>
            <a:r>
              <a:rPr lang="en-US" dirty="0" smtClean="0"/>
              <a:t>Flash Memory</a:t>
            </a:r>
            <a:r>
              <a:rPr lang="zh-CN" altLang="en-US" dirty="0" smtClean="0"/>
              <a:t>）：又称</a:t>
            </a:r>
            <a:r>
              <a:rPr lang="en-US" altLang="zh-CN" dirty="0" smtClean="0"/>
              <a:t>U</a:t>
            </a:r>
            <a:r>
              <a:rPr lang="zh-CN" altLang="en-US" dirty="0" smtClean="0"/>
              <a:t>盘，闪速存储器是新型</a:t>
            </a:r>
            <a:r>
              <a:rPr lang="zh-CN" altLang="en-US" u="sng" dirty="0" smtClean="0">
                <a:solidFill>
                  <a:srgbClr val="FF0000"/>
                </a:solidFill>
              </a:rPr>
              <a:t>非易失性</a:t>
            </a:r>
            <a:r>
              <a:rPr lang="zh-CN" altLang="en-US" dirty="0" smtClean="0"/>
              <a:t>存储器，在系统电可重写。它与</a:t>
            </a:r>
            <a:r>
              <a:rPr lang="en-US" dirty="0" smtClean="0"/>
              <a:t>E</a:t>
            </a:r>
            <a:r>
              <a:rPr lang="en-US" baseline="30000" dirty="0" smtClean="0"/>
              <a:t>2</a:t>
            </a:r>
            <a:r>
              <a:rPr lang="en-US" dirty="0" smtClean="0"/>
              <a:t>PROM</a:t>
            </a:r>
            <a:r>
              <a:rPr lang="zh-CN" altLang="en-US" dirty="0" smtClean="0"/>
              <a:t>的一个区别是</a:t>
            </a:r>
            <a:r>
              <a:rPr lang="en-US" dirty="0" smtClean="0"/>
              <a:t>E</a:t>
            </a:r>
            <a:r>
              <a:rPr lang="en-US" baseline="30000" dirty="0" smtClean="0"/>
              <a:t>2</a:t>
            </a:r>
            <a:r>
              <a:rPr lang="en-US" dirty="0" smtClean="0"/>
              <a:t>PROM</a:t>
            </a:r>
            <a:r>
              <a:rPr lang="zh-CN" altLang="en-US" dirty="0" smtClean="0"/>
              <a:t>可按字节擦除和写入，而闪速存储器只能</a:t>
            </a:r>
            <a:r>
              <a:rPr lang="zh-CN" altLang="en-US" dirty="0" smtClean="0">
                <a:solidFill>
                  <a:srgbClr val="FF0000"/>
                </a:solidFill>
              </a:rPr>
              <a:t>分块</a:t>
            </a:r>
            <a:r>
              <a:rPr lang="zh-CN" altLang="en-US" dirty="0" smtClean="0"/>
              <a:t>进行电擦除。目前闪速存储器产品的容量比</a:t>
            </a:r>
            <a:r>
              <a:rPr lang="en-US" dirty="0" smtClean="0"/>
              <a:t>E</a:t>
            </a:r>
            <a:r>
              <a:rPr lang="en-US" baseline="30000" dirty="0" smtClean="0"/>
              <a:t>2</a:t>
            </a:r>
            <a:r>
              <a:rPr lang="en-US" dirty="0" smtClean="0"/>
              <a:t>PROM</a:t>
            </a:r>
            <a:r>
              <a:rPr lang="zh-CN" altLang="en-US" dirty="0" smtClean="0"/>
              <a:t>更大，价格更优，是一种很有前途的大容量存储器。</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a:t>
            </a:r>
            <a:r>
              <a:rPr lang="zh-CN" altLang="en-US" dirty="0" smtClean="0"/>
              <a:t>内容提要</a:t>
            </a:r>
            <a:r>
              <a:rPr lang="en-US" altLang="zh-CN" dirty="0" smtClean="0"/>
              <a:t>】</a:t>
            </a:r>
          </a:p>
          <a:p>
            <a:r>
              <a:rPr lang="en-US" altLang="zh-CN" dirty="0" smtClean="0"/>
              <a:t>1</a:t>
            </a:r>
            <a:r>
              <a:rPr lang="zh-CN" altLang="en-US" dirty="0" smtClean="0"/>
              <a:t>、存储器分级结构的概念</a:t>
            </a:r>
            <a:endParaRPr lang="en-US" altLang="zh-CN" dirty="0" smtClean="0"/>
          </a:p>
          <a:p>
            <a:r>
              <a:rPr lang="en-US" altLang="zh-CN" dirty="0" smtClean="0"/>
              <a:t>2</a:t>
            </a:r>
            <a:r>
              <a:rPr lang="zh-CN" altLang="en-US" dirty="0" smtClean="0"/>
              <a:t>、半导体存储器的分类、主要技术指标以及常用的半导体存储器芯片；</a:t>
            </a:r>
            <a:endParaRPr lang="en-US" altLang="zh-CN" dirty="0" smtClean="0"/>
          </a:p>
          <a:p>
            <a:r>
              <a:rPr lang="en-US" altLang="zh-CN" dirty="0" smtClean="0"/>
              <a:t>3</a:t>
            </a:r>
            <a:r>
              <a:rPr lang="zh-CN" altLang="en-US" dirty="0" smtClean="0"/>
              <a:t>、内存储器与</a:t>
            </a:r>
            <a:r>
              <a:rPr lang="en-US" dirty="0" smtClean="0"/>
              <a:t>CPU</a:t>
            </a:r>
            <a:r>
              <a:rPr lang="zh-CN" altLang="en-US" dirty="0" smtClean="0"/>
              <a:t>的连接和扩展</a:t>
            </a:r>
            <a:endParaRPr lang="en-US" altLang="zh-CN" dirty="0" smtClean="0"/>
          </a:p>
          <a:p>
            <a:r>
              <a:rPr lang="en-US" altLang="zh-CN" dirty="0" smtClean="0"/>
              <a:t>4</a:t>
            </a:r>
            <a:r>
              <a:rPr lang="zh-CN" altLang="en-US" dirty="0" smtClean="0"/>
              <a:t>、存储器接口设计的基本方法步骤；</a:t>
            </a:r>
            <a:endParaRPr lang="en-US" altLang="zh-CN" dirty="0" smtClean="0"/>
          </a:p>
          <a:p>
            <a:r>
              <a:rPr lang="en-US" altLang="zh-CN" dirty="0" smtClean="0"/>
              <a:t>5</a:t>
            </a:r>
            <a:r>
              <a:rPr lang="zh-CN" altLang="en-US" dirty="0" smtClean="0"/>
              <a:t>、</a:t>
            </a:r>
            <a:r>
              <a:rPr lang="en-US" dirty="0" smtClean="0"/>
              <a:t>8</a:t>
            </a:r>
            <a:r>
              <a:rPr lang="zh-CN" altLang="en-US" dirty="0" smtClean="0"/>
              <a:t>位、</a:t>
            </a:r>
            <a:r>
              <a:rPr lang="en-US" dirty="0" smtClean="0"/>
              <a:t>16</a:t>
            </a:r>
            <a:r>
              <a:rPr lang="zh-CN" altLang="en-US" dirty="0" smtClean="0"/>
              <a:t>位、</a:t>
            </a:r>
            <a:r>
              <a:rPr lang="en-US" dirty="0" smtClean="0"/>
              <a:t>32</a:t>
            </a:r>
            <a:r>
              <a:rPr lang="zh-CN" altLang="en-US" dirty="0" smtClean="0"/>
              <a:t>位系统中的内存储器接口。</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124744"/>
            <a:ext cx="8715404" cy="5184576"/>
          </a:xfrm>
        </p:spPr>
        <p:txBody>
          <a:bodyPr>
            <a:normAutofit fontScale="85000" lnSpcReduction="10000"/>
          </a:bodyPr>
          <a:lstStyle/>
          <a:p>
            <a:pPr>
              <a:lnSpc>
                <a:spcPct val="160000"/>
              </a:lnSpc>
            </a:pPr>
            <a:r>
              <a:rPr lang="en-US" dirty="0" smtClean="0"/>
              <a:t>5.2.2 </a:t>
            </a:r>
            <a:r>
              <a:rPr lang="zh-CN" altLang="en-US" dirty="0" smtClean="0"/>
              <a:t>半导体存储器的主要技术指标</a:t>
            </a:r>
          </a:p>
          <a:p>
            <a:pPr>
              <a:lnSpc>
                <a:spcPct val="160000"/>
              </a:lnSpc>
            </a:pPr>
            <a:r>
              <a:rPr lang="zh-CN" altLang="en-US" dirty="0" smtClean="0"/>
              <a:t>微型计算机内存由半导体存储器集成芯片构成，其主要技术指标为：</a:t>
            </a:r>
          </a:p>
          <a:p>
            <a:pPr>
              <a:lnSpc>
                <a:spcPct val="160000"/>
              </a:lnSpc>
            </a:pPr>
            <a:r>
              <a:rPr lang="en-US" b="1" u="sng" dirty="0" smtClean="0"/>
              <a:t>1</a:t>
            </a:r>
            <a:r>
              <a:rPr lang="zh-CN" altLang="en-US" b="1" u="sng" dirty="0" smtClean="0"/>
              <a:t>、存储容量</a:t>
            </a:r>
          </a:p>
          <a:p>
            <a:pPr>
              <a:lnSpc>
                <a:spcPct val="160000"/>
              </a:lnSpc>
            </a:pPr>
            <a:r>
              <a:rPr lang="zh-CN" altLang="en-US" dirty="0" smtClean="0"/>
              <a:t>存储容量是指存储器可容纳的二进制信息量。存储容量是表示存储器大小的指标，通常以</a:t>
            </a:r>
            <a:r>
              <a:rPr lang="zh-CN" altLang="en-US" u="sng" dirty="0" smtClean="0">
                <a:solidFill>
                  <a:srgbClr val="FF0000"/>
                </a:solidFill>
              </a:rPr>
              <a:t>存储器单元数与存储器字长之积</a:t>
            </a:r>
            <a:r>
              <a:rPr lang="zh-CN" altLang="en-US" dirty="0" smtClean="0"/>
              <a:t>表示。</a:t>
            </a:r>
          </a:p>
          <a:p>
            <a:pPr>
              <a:lnSpc>
                <a:spcPct val="160000"/>
              </a:lnSpc>
              <a:buNone/>
            </a:pPr>
            <a:r>
              <a:rPr lang="zh-CN" altLang="en-US" b="1" u="sng" dirty="0" smtClean="0">
                <a:solidFill>
                  <a:srgbClr val="0070C0"/>
                </a:solidFill>
              </a:rPr>
              <a:t> </a:t>
            </a:r>
            <a:r>
              <a:rPr lang="zh-CN" altLang="en-US" b="1" dirty="0" smtClean="0">
                <a:solidFill>
                  <a:srgbClr val="0070C0"/>
                </a:solidFill>
              </a:rPr>
              <a:t>                        </a:t>
            </a:r>
            <a:r>
              <a:rPr lang="zh-CN" altLang="en-US" b="1" u="sng" dirty="0" smtClean="0">
                <a:solidFill>
                  <a:srgbClr val="0070C0"/>
                </a:solidFill>
              </a:rPr>
              <a:t> 芯片容量</a:t>
            </a:r>
            <a:r>
              <a:rPr lang="en-US" altLang="zh-CN" b="1" u="sng" dirty="0" smtClean="0">
                <a:solidFill>
                  <a:srgbClr val="0070C0"/>
                </a:solidFill>
              </a:rPr>
              <a:t>=</a:t>
            </a:r>
            <a:r>
              <a:rPr lang="zh-CN" altLang="en-US" b="1" u="sng" dirty="0" smtClean="0">
                <a:solidFill>
                  <a:srgbClr val="0070C0"/>
                </a:solidFill>
              </a:rPr>
              <a:t>单元数</a:t>
            </a:r>
            <a:r>
              <a:rPr lang="en-US" altLang="zh-CN" b="1" u="sng" dirty="0" smtClean="0">
                <a:solidFill>
                  <a:srgbClr val="0070C0"/>
                </a:solidFill>
              </a:rPr>
              <a:t>×</a:t>
            </a:r>
            <a:r>
              <a:rPr lang="zh-CN" altLang="en-US" b="1" u="sng" dirty="0" smtClean="0">
                <a:solidFill>
                  <a:srgbClr val="0070C0"/>
                </a:solidFill>
              </a:rPr>
              <a:t>字长</a:t>
            </a:r>
            <a:endParaRPr lang="en-US" altLang="zh-CN" b="1" u="sng" dirty="0" smtClean="0">
              <a:solidFill>
                <a:srgbClr val="0070C0"/>
              </a:solidFill>
            </a:endParaRPr>
          </a:p>
          <a:p>
            <a:pPr>
              <a:lnSpc>
                <a:spcPct val="160000"/>
              </a:lnSpc>
            </a:pPr>
            <a:r>
              <a:rPr lang="zh-CN" altLang="en-US" b="1" u="sng" dirty="0" smtClean="0">
                <a:solidFill>
                  <a:srgbClr val="FF0000"/>
                </a:solidFill>
              </a:rPr>
              <a:t>字长</a:t>
            </a:r>
            <a:r>
              <a:rPr lang="zh-CN" altLang="en-US" dirty="0" smtClean="0"/>
              <a:t>（位数</a:t>
            </a:r>
            <a:r>
              <a:rPr lang="en-US" altLang="zh-CN" dirty="0" smtClean="0"/>
              <a:t>/</a:t>
            </a:r>
            <a:r>
              <a:rPr lang="zh-CN" altLang="en-US" dirty="0" smtClean="0"/>
              <a:t>基本单元） 每个存储器单元可存储若干个二进制位。字长与芯片的</a:t>
            </a:r>
            <a:r>
              <a:rPr lang="zh-CN" altLang="en-US" dirty="0" smtClean="0">
                <a:solidFill>
                  <a:srgbClr val="FF0000"/>
                </a:solidFill>
              </a:rPr>
              <a:t>数据线</a:t>
            </a:r>
            <a:r>
              <a:rPr lang="zh-CN" altLang="en-US" dirty="0" smtClean="0"/>
              <a:t>相对应。</a:t>
            </a:r>
            <a:endParaRPr lang="en-US" altLang="zh-CN" dirty="0" smtClean="0"/>
          </a:p>
          <a:p>
            <a:pPr>
              <a:lnSpc>
                <a:spcPct val="160000"/>
              </a:lnSpc>
            </a:pPr>
            <a:r>
              <a:rPr lang="zh-CN" altLang="en-US" b="1" u="sng" dirty="0" smtClean="0">
                <a:solidFill>
                  <a:srgbClr val="FF0000"/>
                </a:solidFill>
              </a:rPr>
              <a:t>单元数</a:t>
            </a:r>
            <a:r>
              <a:rPr lang="zh-CN" altLang="en-US" dirty="0" smtClean="0"/>
              <a:t>取决于芯片</a:t>
            </a:r>
            <a:r>
              <a:rPr lang="zh-CN" altLang="en-US" dirty="0" smtClean="0">
                <a:solidFill>
                  <a:srgbClr val="FF0000"/>
                </a:solidFill>
              </a:rPr>
              <a:t>地址线</a:t>
            </a:r>
            <a:r>
              <a:rPr lang="zh-CN" altLang="en-US" dirty="0" smtClean="0"/>
              <a:t>数目</a:t>
            </a:r>
            <a:endParaRPr lang="en-US" altLang="zh-CN" dirty="0" smtClean="0"/>
          </a:p>
          <a:p>
            <a:pPr>
              <a:lnSpc>
                <a:spcPct val="160000"/>
              </a:lnSpc>
            </a:pPr>
            <a:endParaRPr lang="en-US" altLang="zh-CN" dirty="0" smtClean="0"/>
          </a:p>
          <a:p>
            <a:pPr>
              <a:lnSpc>
                <a:spcPct val="160000"/>
              </a:lnSpc>
            </a:pPr>
            <a:endParaRPr lang="zh-CN" altLang="en-US" u="sng" dirty="0" smtClean="0">
              <a:solidFill>
                <a:srgbClr val="FF0000"/>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389120"/>
          </a:xfrm>
        </p:spPr>
        <p:txBody>
          <a:bodyPr>
            <a:normAutofit fontScale="85000" lnSpcReduction="20000"/>
          </a:bodyPr>
          <a:lstStyle/>
          <a:p>
            <a:pPr>
              <a:lnSpc>
                <a:spcPct val="150000"/>
              </a:lnSpc>
            </a:pPr>
            <a:r>
              <a:rPr lang="zh-CN" altLang="en-US" dirty="0" smtClean="0"/>
              <a:t>例</a:t>
            </a:r>
            <a:r>
              <a:rPr lang="en-US" altLang="zh-CN" dirty="0" smtClean="0"/>
              <a:t>:  Intel 2114</a:t>
            </a:r>
            <a:r>
              <a:rPr lang="zh-CN" altLang="en-US" dirty="0" smtClean="0"/>
              <a:t>容量为</a:t>
            </a:r>
            <a:r>
              <a:rPr lang="en-US" altLang="zh-CN" dirty="0" smtClean="0"/>
              <a:t>1K×4</a:t>
            </a:r>
            <a:r>
              <a:rPr lang="zh-CN" altLang="en-US" dirty="0" smtClean="0"/>
              <a:t>位芯片</a:t>
            </a:r>
            <a:endParaRPr lang="en-US" altLang="zh-CN" dirty="0" smtClean="0"/>
          </a:p>
          <a:p>
            <a:pPr>
              <a:lnSpc>
                <a:spcPct val="150000"/>
              </a:lnSpc>
              <a:buNone/>
            </a:pPr>
            <a:r>
              <a:rPr lang="en-US" altLang="zh-CN" dirty="0" smtClean="0"/>
              <a:t>【</a:t>
            </a:r>
            <a:r>
              <a:rPr lang="zh-CN" altLang="en-US" dirty="0" smtClean="0"/>
              <a:t>释义</a:t>
            </a:r>
            <a:r>
              <a:rPr lang="en-US" altLang="zh-CN" dirty="0" smtClean="0"/>
              <a:t>】</a:t>
            </a:r>
            <a:r>
              <a:rPr lang="zh-CN" altLang="en-US" dirty="0" smtClean="0"/>
              <a:t>有</a:t>
            </a:r>
            <a:r>
              <a:rPr lang="en-US" altLang="zh-CN" dirty="0" smtClean="0"/>
              <a:t>1024</a:t>
            </a:r>
            <a:r>
              <a:rPr lang="zh-CN" altLang="en-US" dirty="0" smtClean="0"/>
              <a:t>个基本单元，每个基本单元是</a:t>
            </a:r>
            <a:r>
              <a:rPr lang="en-US" altLang="zh-CN" dirty="0" smtClean="0"/>
              <a:t>4</a:t>
            </a:r>
            <a:r>
              <a:rPr lang="zh-CN" altLang="en-US" dirty="0" smtClean="0"/>
              <a:t>位的，芯片内存储</a:t>
            </a:r>
            <a:r>
              <a:rPr lang="en-US" altLang="zh-CN" dirty="0" smtClean="0"/>
              <a:t>4096</a:t>
            </a:r>
            <a:r>
              <a:rPr lang="zh-CN" altLang="en-US" dirty="0" smtClean="0"/>
              <a:t>位二进制信息。</a:t>
            </a:r>
          </a:p>
          <a:p>
            <a:pPr>
              <a:lnSpc>
                <a:spcPct val="150000"/>
              </a:lnSpc>
            </a:pPr>
            <a:r>
              <a:rPr lang="zh-CN" altLang="en-US" dirty="0" smtClean="0">
                <a:solidFill>
                  <a:srgbClr val="FF0000"/>
                </a:solidFill>
              </a:rPr>
              <a:t>例：某存储器芯片地址线为</a:t>
            </a:r>
            <a:r>
              <a:rPr lang="en-US" altLang="zh-CN" dirty="0" smtClean="0">
                <a:solidFill>
                  <a:srgbClr val="FF0000"/>
                </a:solidFill>
              </a:rPr>
              <a:t>10</a:t>
            </a:r>
            <a:r>
              <a:rPr lang="zh-CN" altLang="en-US" dirty="0" smtClean="0">
                <a:solidFill>
                  <a:srgbClr val="FF0000"/>
                </a:solidFill>
              </a:rPr>
              <a:t>条</a:t>
            </a:r>
            <a:r>
              <a:rPr lang="en-US" altLang="zh-CN" dirty="0" smtClean="0">
                <a:solidFill>
                  <a:srgbClr val="FF0000"/>
                </a:solidFill>
              </a:rPr>
              <a:t>,</a:t>
            </a:r>
            <a:r>
              <a:rPr lang="zh-CN" altLang="en-US" dirty="0" smtClean="0">
                <a:solidFill>
                  <a:srgbClr val="FF0000"/>
                </a:solidFill>
              </a:rPr>
              <a:t>数据线为</a:t>
            </a:r>
            <a:r>
              <a:rPr lang="en-US" altLang="zh-CN" dirty="0" smtClean="0">
                <a:solidFill>
                  <a:srgbClr val="FF0000"/>
                </a:solidFill>
              </a:rPr>
              <a:t>8</a:t>
            </a:r>
            <a:r>
              <a:rPr lang="zh-CN" altLang="en-US" dirty="0" smtClean="0">
                <a:solidFill>
                  <a:srgbClr val="FF0000"/>
                </a:solidFill>
              </a:rPr>
              <a:t>条</a:t>
            </a:r>
            <a:r>
              <a:rPr lang="en-US" altLang="zh-CN" dirty="0" smtClean="0">
                <a:solidFill>
                  <a:srgbClr val="FF0000"/>
                </a:solidFill>
              </a:rPr>
              <a:t>,</a:t>
            </a:r>
            <a:r>
              <a:rPr lang="zh-CN" altLang="en-US" dirty="0" smtClean="0">
                <a:solidFill>
                  <a:srgbClr val="FF0000"/>
                </a:solidFill>
              </a:rPr>
              <a:t>则其存储容量为</a:t>
            </a:r>
            <a:r>
              <a:rPr lang="en-US" dirty="0" smtClean="0">
                <a:solidFill>
                  <a:srgbClr val="FF0000"/>
                </a:solidFill>
              </a:rPr>
              <a:t>2</a:t>
            </a:r>
            <a:r>
              <a:rPr lang="en-US" baseline="30000" dirty="0" smtClean="0">
                <a:solidFill>
                  <a:srgbClr val="FF0000"/>
                </a:solidFill>
              </a:rPr>
              <a:t>10</a:t>
            </a:r>
            <a:r>
              <a:rPr lang="en-US" dirty="0" smtClean="0">
                <a:solidFill>
                  <a:srgbClr val="FF0000"/>
                </a:solidFill>
              </a:rPr>
              <a:t>×8bit</a:t>
            </a:r>
            <a:r>
              <a:rPr lang="en-US" altLang="zh-CN" dirty="0" smtClean="0">
                <a:solidFill>
                  <a:srgbClr val="FF0000"/>
                </a:solidFill>
              </a:rPr>
              <a:t>,</a:t>
            </a:r>
            <a:r>
              <a:rPr lang="zh-CN" altLang="en-US" dirty="0" smtClean="0">
                <a:solidFill>
                  <a:srgbClr val="FF0000"/>
                </a:solidFill>
              </a:rPr>
              <a:t>也可表示为</a:t>
            </a:r>
            <a:r>
              <a:rPr lang="en-US" altLang="zh-CN" dirty="0" smtClean="0">
                <a:solidFill>
                  <a:srgbClr val="FF0000"/>
                </a:solidFill>
              </a:rPr>
              <a:t>1KB.</a:t>
            </a:r>
            <a:endParaRPr lang="zh-CN" altLang="en-US" dirty="0" smtClean="0">
              <a:solidFill>
                <a:srgbClr val="FF0000"/>
              </a:solidFill>
            </a:endParaRPr>
          </a:p>
          <a:p>
            <a:pPr>
              <a:lnSpc>
                <a:spcPct val="150000"/>
              </a:lnSpc>
            </a:pPr>
            <a:r>
              <a:rPr lang="zh-CN" altLang="en-US" dirty="0" smtClean="0"/>
              <a:t>由于存储器的容量一般都比较大，因此常以</a:t>
            </a:r>
            <a:r>
              <a:rPr lang="en-US" dirty="0" smtClean="0"/>
              <a:t>K</a:t>
            </a:r>
            <a:r>
              <a:rPr lang="zh-CN" altLang="en-US" dirty="0" smtClean="0"/>
              <a:t>表示</a:t>
            </a:r>
            <a:r>
              <a:rPr lang="en-US" dirty="0" smtClean="0"/>
              <a:t>2</a:t>
            </a:r>
            <a:r>
              <a:rPr lang="en-US" baseline="30000" dirty="0" smtClean="0"/>
              <a:t>10</a:t>
            </a:r>
            <a:r>
              <a:rPr lang="zh-CN" altLang="en-US" dirty="0" smtClean="0"/>
              <a:t>，以</a:t>
            </a:r>
            <a:r>
              <a:rPr lang="en-US" dirty="0" smtClean="0"/>
              <a:t>M</a:t>
            </a:r>
            <a:r>
              <a:rPr lang="zh-CN" altLang="en-US" dirty="0" smtClean="0"/>
              <a:t>表示</a:t>
            </a:r>
            <a:r>
              <a:rPr lang="en-US" dirty="0" smtClean="0"/>
              <a:t>2</a:t>
            </a:r>
            <a:r>
              <a:rPr lang="en-US" baseline="30000" dirty="0" smtClean="0"/>
              <a:t>20</a:t>
            </a:r>
            <a:r>
              <a:rPr lang="zh-CN" altLang="en-US" dirty="0" smtClean="0"/>
              <a:t>，</a:t>
            </a:r>
            <a:r>
              <a:rPr lang="en-US" dirty="0" smtClean="0"/>
              <a:t>G</a:t>
            </a:r>
            <a:r>
              <a:rPr lang="zh-CN" altLang="en-US" dirty="0" smtClean="0"/>
              <a:t>表示</a:t>
            </a:r>
            <a:r>
              <a:rPr lang="en-US" dirty="0" smtClean="0"/>
              <a:t>2</a:t>
            </a:r>
            <a:r>
              <a:rPr lang="en-US" baseline="30000" dirty="0" smtClean="0"/>
              <a:t>30</a:t>
            </a:r>
            <a:endParaRPr lang="en-US" altLang="zh-CN" dirty="0" smtClean="0"/>
          </a:p>
          <a:p>
            <a:pPr>
              <a:lnSpc>
                <a:spcPct val="150000"/>
              </a:lnSpc>
              <a:buNone/>
            </a:pPr>
            <a:r>
              <a:rPr lang="en-US" altLang="zh-CN" dirty="0" smtClean="0"/>
              <a:t>    【</a:t>
            </a:r>
            <a:r>
              <a:rPr lang="zh-CN" altLang="en-US" dirty="0" smtClean="0"/>
              <a:t>例</a:t>
            </a:r>
            <a:r>
              <a:rPr lang="en-US" altLang="zh-CN" dirty="0" smtClean="0"/>
              <a:t>】</a:t>
            </a:r>
            <a:r>
              <a:rPr lang="en-US" dirty="0" smtClean="0"/>
              <a:t>256KB</a:t>
            </a:r>
            <a:r>
              <a:rPr lang="en-US" altLang="zh-CN" dirty="0" smtClean="0"/>
              <a:t>=</a:t>
            </a:r>
            <a:r>
              <a:rPr lang="en-US" dirty="0" smtClean="0"/>
              <a:t>256×2</a:t>
            </a:r>
            <a:r>
              <a:rPr lang="en-US" baseline="30000" dirty="0" smtClean="0"/>
              <a:t>10</a:t>
            </a:r>
            <a:r>
              <a:rPr lang="en-US" dirty="0" smtClean="0"/>
              <a:t>×8bit</a:t>
            </a:r>
            <a:endParaRPr lang="en-US" altLang="zh-CN" dirty="0" smtClean="0"/>
          </a:p>
          <a:p>
            <a:pPr>
              <a:lnSpc>
                <a:spcPct val="150000"/>
              </a:lnSpc>
              <a:buNone/>
            </a:pPr>
            <a:r>
              <a:rPr lang="en-US" dirty="0" smtClean="0"/>
              <a:t>                 32MB</a:t>
            </a:r>
            <a:r>
              <a:rPr lang="en-US" altLang="zh-CN" dirty="0" smtClean="0"/>
              <a:t>=</a:t>
            </a:r>
            <a:r>
              <a:rPr lang="en-US" dirty="0" smtClean="0"/>
              <a:t>32×2</a:t>
            </a:r>
            <a:r>
              <a:rPr lang="en-US" baseline="30000" dirty="0" smtClean="0"/>
              <a:t>20</a:t>
            </a:r>
            <a:r>
              <a:rPr lang="en-US" dirty="0" smtClean="0"/>
              <a:t>×8bit</a:t>
            </a:r>
            <a:r>
              <a:rPr lang="zh-CN" altLang="en-US" dirty="0" smtClean="0"/>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911824"/>
          </a:xfrm>
        </p:spPr>
        <p:txBody>
          <a:bodyPr>
            <a:normAutofit/>
          </a:bodyPr>
          <a:lstStyle/>
          <a:p>
            <a:r>
              <a:rPr lang="en-US" dirty="0" smtClean="0"/>
              <a:t>2</a:t>
            </a:r>
            <a:r>
              <a:rPr lang="zh-CN" altLang="en-US" dirty="0" smtClean="0"/>
              <a:t>、最大存取时间</a:t>
            </a:r>
          </a:p>
          <a:p>
            <a:pPr>
              <a:lnSpc>
                <a:spcPct val="150000"/>
              </a:lnSpc>
            </a:pPr>
            <a:r>
              <a:rPr lang="zh-CN" altLang="en-US" dirty="0" smtClean="0">
                <a:solidFill>
                  <a:srgbClr val="FF0000"/>
                </a:solidFill>
              </a:rPr>
              <a:t>存取时间</a:t>
            </a:r>
            <a:r>
              <a:rPr lang="en-US" altLang="zh-CN" dirty="0" smtClean="0">
                <a:solidFill>
                  <a:srgbClr val="FF0000"/>
                </a:solidFill>
              </a:rPr>
              <a:t>:</a:t>
            </a:r>
            <a:r>
              <a:rPr lang="zh-CN" altLang="en-US" dirty="0" smtClean="0"/>
              <a:t>从接受地址码、地址译码、选中存储单元，到该单元读</a:t>
            </a:r>
            <a:r>
              <a:rPr lang="en-US" dirty="0" smtClean="0"/>
              <a:t>/</a:t>
            </a:r>
            <a:r>
              <a:rPr lang="zh-CN" altLang="en-US" dirty="0" smtClean="0"/>
              <a:t>写操作完成所需要的总时间</a:t>
            </a:r>
            <a:endParaRPr lang="en-US" altLang="zh-CN" dirty="0" smtClean="0"/>
          </a:p>
          <a:p>
            <a:pPr>
              <a:lnSpc>
                <a:spcPct val="150000"/>
              </a:lnSpc>
            </a:pPr>
            <a:r>
              <a:rPr lang="zh-CN" altLang="en-US" dirty="0" smtClean="0"/>
              <a:t>存储器的存取时间越短，工作速度就越快，价格也越高。存储器厂家一般给出某种芯片的最大存取时间。设计计算机的存储器系统时，为读</a:t>
            </a:r>
            <a:r>
              <a:rPr lang="en-US" dirty="0" smtClean="0"/>
              <a:t>/</a:t>
            </a:r>
            <a:r>
              <a:rPr lang="zh-CN" altLang="en-US" dirty="0" smtClean="0"/>
              <a:t>写操作留出的时间应大于存储器最大存取时间，一般还应有一定的富余量以确保存储器读写操作的可靠性。</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271864"/>
          </a:xfrm>
        </p:spPr>
        <p:txBody>
          <a:bodyPr/>
          <a:lstStyle/>
          <a:p>
            <a:r>
              <a:rPr lang="en-US" dirty="0" smtClean="0"/>
              <a:t>3</a:t>
            </a:r>
            <a:r>
              <a:rPr lang="zh-CN" altLang="en-US" dirty="0" smtClean="0"/>
              <a:t>、功耗</a:t>
            </a:r>
          </a:p>
          <a:p>
            <a:r>
              <a:rPr lang="zh-CN" altLang="en-US" dirty="0" smtClean="0"/>
              <a:t>存储器被加上的电压与流入的电流之积是存储器的功耗，它是指存储器工作时所消耗的功率。一般功耗与存取速率成正比，速率越快，功耗越大。</a:t>
            </a:r>
            <a:endParaRPr lang="en-US" altLang="zh-CN" dirty="0" smtClean="0"/>
          </a:p>
          <a:p>
            <a:endParaRPr lang="en-US" altLang="zh-CN" dirty="0" smtClean="0"/>
          </a:p>
          <a:p>
            <a:r>
              <a:rPr lang="en-US" dirty="0" smtClean="0"/>
              <a:t>4</a:t>
            </a:r>
            <a:r>
              <a:rPr lang="zh-CN" altLang="en-US" dirty="0" smtClean="0"/>
              <a:t>、可靠性</a:t>
            </a:r>
          </a:p>
          <a:p>
            <a:r>
              <a:rPr lang="zh-CN" altLang="en-US" dirty="0" smtClean="0"/>
              <a:t>存储器的可靠性用平均无故障时间</a:t>
            </a:r>
            <a:r>
              <a:rPr lang="en-US" dirty="0" smtClean="0"/>
              <a:t>MTBF</a:t>
            </a:r>
            <a:r>
              <a:rPr lang="zh-CN" altLang="en-US" dirty="0" smtClean="0"/>
              <a:t>（</a:t>
            </a:r>
            <a:r>
              <a:rPr lang="en-US" dirty="0" smtClean="0"/>
              <a:t>Mean Time Between Failures</a:t>
            </a:r>
            <a:r>
              <a:rPr lang="zh-CN" altLang="en-US" dirty="0" smtClean="0"/>
              <a:t>）来表征。</a:t>
            </a:r>
            <a:r>
              <a:rPr lang="en-US" dirty="0" smtClean="0"/>
              <a:t>MTBF</a:t>
            </a:r>
            <a:r>
              <a:rPr lang="zh-CN" altLang="en-US" dirty="0" smtClean="0"/>
              <a:t>表示两次故障之间的平均时间间隔。显然，</a:t>
            </a:r>
            <a:r>
              <a:rPr lang="en-US" dirty="0" smtClean="0"/>
              <a:t>MTBF</a:t>
            </a:r>
            <a:r>
              <a:rPr lang="zh-CN" altLang="en-US" dirty="0" smtClean="0"/>
              <a:t>越长，意味着存储器可靠性越高，保持正确运行的能力越强。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5480"/>
            <a:ext cx="8229600" cy="3941792"/>
          </a:xfrm>
        </p:spPr>
        <p:txBody>
          <a:bodyPr>
            <a:normAutofit fontScale="92500"/>
          </a:bodyPr>
          <a:lstStyle/>
          <a:p>
            <a:pPr>
              <a:lnSpc>
                <a:spcPct val="150000"/>
              </a:lnSpc>
            </a:pPr>
            <a:r>
              <a:rPr lang="en-US" dirty="0" smtClean="0"/>
              <a:t>5</a:t>
            </a:r>
            <a:r>
              <a:rPr lang="zh-CN" altLang="en-US" dirty="0" smtClean="0"/>
              <a:t>、性能</a:t>
            </a:r>
            <a:r>
              <a:rPr lang="en-US" dirty="0" smtClean="0"/>
              <a:t>/</a:t>
            </a:r>
            <a:r>
              <a:rPr lang="zh-CN" altLang="en-US" dirty="0" smtClean="0"/>
              <a:t>价格比</a:t>
            </a:r>
          </a:p>
          <a:p>
            <a:pPr>
              <a:lnSpc>
                <a:spcPct val="150000"/>
              </a:lnSpc>
            </a:pPr>
            <a:r>
              <a:rPr lang="en-US" dirty="0" smtClean="0"/>
              <a:t>“</a:t>
            </a:r>
            <a:r>
              <a:rPr lang="zh-CN" altLang="en-US" dirty="0" smtClean="0"/>
              <a:t>性能</a:t>
            </a:r>
            <a:r>
              <a:rPr lang="en-US" dirty="0" smtClean="0"/>
              <a:t>”</a:t>
            </a:r>
            <a:r>
              <a:rPr lang="zh-CN" altLang="en-US" dirty="0" smtClean="0"/>
              <a:t>主要包括存储容量、存取周期和可靠性等。性能价格比是一项综合指标，对不同用途的存储器有不同的要求。例如，对外存，重点是要求存储容量大，对缓冲存储器的要求是工作速率快。因此，选用芯片时，在满足性能要求的条件下，尽量选用价格便宜的芯片。</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Rot="1" noChangeArrowheads="1"/>
          </p:cNvSpPr>
          <p:nvPr>
            <p:ph type="body" idx="1"/>
          </p:nvPr>
        </p:nvSpPr>
        <p:spPr>
          <a:xfrm>
            <a:off x="107950" y="404813"/>
            <a:ext cx="9036050" cy="2808287"/>
          </a:xfrm>
        </p:spPr>
        <p:txBody>
          <a:bodyPr/>
          <a:lstStyle/>
          <a:p>
            <a:pPr>
              <a:lnSpc>
                <a:spcPct val="120000"/>
              </a:lnSpc>
              <a:buFont typeface="Wingdings" pitchFamily="2" charset="2"/>
              <a:buNone/>
            </a:pPr>
            <a:r>
              <a:rPr lang="en-US" altLang="zh-CN" sz="2800" b="1" dirty="0">
                <a:solidFill>
                  <a:srgbClr val="0070C0"/>
                </a:solidFill>
              </a:rPr>
              <a:t>1.  </a:t>
            </a:r>
            <a:r>
              <a:rPr lang="zh-CN" altLang="en-US" sz="2800" b="1" dirty="0">
                <a:solidFill>
                  <a:srgbClr val="0070C0"/>
                </a:solidFill>
              </a:rPr>
              <a:t>存储容量与地址信号线和数据信号线之间的关系</a:t>
            </a:r>
          </a:p>
          <a:p>
            <a:pPr>
              <a:lnSpc>
                <a:spcPct val="120000"/>
              </a:lnSpc>
              <a:buFont typeface="Wingdings" pitchFamily="2" charset="2"/>
              <a:buNone/>
            </a:pPr>
            <a:r>
              <a:rPr lang="zh-CN" altLang="en-US" sz="2400" b="1" dirty="0"/>
              <a:t>例</a:t>
            </a:r>
            <a:r>
              <a:rPr lang="en-US" altLang="zh-CN" sz="2400" b="1" dirty="0"/>
              <a:t>1</a:t>
            </a:r>
            <a:r>
              <a:rPr lang="zh-CN" altLang="en-US" sz="2400" b="1" dirty="0"/>
              <a:t>：已知存储芯片容量为</a:t>
            </a:r>
            <a:r>
              <a:rPr lang="en-US" altLang="zh-CN" sz="2400" b="1" dirty="0"/>
              <a:t>8k*4b</a:t>
            </a:r>
            <a:r>
              <a:rPr lang="zh-CN" altLang="en-US" sz="2400" b="1" dirty="0"/>
              <a:t>，至少需要多少地址线寻址，</a:t>
            </a:r>
          </a:p>
          <a:p>
            <a:pPr>
              <a:lnSpc>
                <a:spcPct val="120000"/>
              </a:lnSpc>
              <a:buFont typeface="Wingdings" pitchFamily="2" charset="2"/>
              <a:buNone/>
            </a:pPr>
            <a:r>
              <a:rPr lang="zh-CN" altLang="en-US" sz="2400" b="1" dirty="0"/>
              <a:t>         需要多少数据线？</a:t>
            </a:r>
          </a:p>
          <a:p>
            <a:pPr>
              <a:lnSpc>
                <a:spcPct val="120000"/>
              </a:lnSpc>
              <a:buFont typeface="Wingdings" pitchFamily="2" charset="2"/>
              <a:buNone/>
            </a:pPr>
            <a:endParaRPr lang="en-US" altLang="zh-CN" b="1" dirty="0"/>
          </a:p>
        </p:txBody>
      </p:sp>
      <p:sp>
        <p:nvSpPr>
          <p:cNvPr id="232453" name="Rectangle 5"/>
          <p:cNvSpPr>
            <a:spLocks noChangeArrowheads="1"/>
          </p:cNvSpPr>
          <p:nvPr/>
        </p:nvSpPr>
        <p:spPr bwMode="auto">
          <a:xfrm>
            <a:off x="900113" y="1989138"/>
            <a:ext cx="3097212" cy="422275"/>
          </a:xfrm>
          <a:prstGeom prst="rect">
            <a:avLst/>
          </a:prstGeom>
          <a:noFill/>
          <a:ln w="9525">
            <a:noFill/>
            <a:miter lim="800000"/>
            <a:headEnd/>
            <a:tailEnd/>
          </a:ln>
          <a:effectLst/>
        </p:spPr>
        <p:txBody>
          <a:bodyPr wrap="none">
            <a:spAutoFit/>
          </a:bodyPr>
          <a:lstStyle/>
          <a:p>
            <a:pPr>
              <a:lnSpc>
                <a:spcPct val="120000"/>
              </a:lnSpc>
              <a:spcBef>
                <a:spcPct val="20000"/>
              </a:spcBef>
              <a:buClr>
                <a:schemeClr val="hlink"/>
              </a:buClr>
              <a:buSzPct val="70000"/>
              <a:buFont typeface="Wingdings" pitchFamily="2" charset="2"/>
              <a:buNone/>
            </a:pPr>
            <a:r>
              <a:rPr lang="zh-CN" altLang="en-US" b="1">
                <a:solidFill>
                  <a:srgbClr val="003300"/>
                </a:solidFill>
              </a:rPr>
              <a:t>地址线：</a:t>
            </a:r>
            <a:r>
              <a:rPr lang="en-US" altLang="zh-CN" b="1">
                <a:solidFill>
                  <a:srgbClr val="003300"/>
                </a:solidFill>
              </a:rPr>
              <a:t>13</a:t>
            </a:r>
            <a:r>
              <a:rPr lang="zh-CN" altLang="en-US" b="1">
                <a:solidFill>
                  <a:srgbClr val="003300"/>
                </a:solidFill>
              </a:rPr>
              <a:t>根；数据线：</a:t>
            </a:r>
            <a:r>
              <a:rPr lang="en-US" altLang="zh-CN" b="1">
                <a:solidFill>
                  <a:srgbClr val="003300"/>
                </a:solidFill>
              </a:rPr>
              <a:t>4</a:t>
            </a:r>
            <a:r>
              <a:rPr lang="zh-CN" altLang="en-US" b="1">
                <a:solidFill>
                  <a:srgbClr val="003300"/>
                </a:solidFill>
              </a:rPr>
              <a:t>根</a:t>
            </a:r>
          </a:p>
        </p:txBody>
      </p:sp>
      <p:sp>
        <p:nvSpPr>
          <p:cNvPr id="232456" name="Rectangle 8"/>
          <p:cNvSpPr>
            <a:spLocks noChangeArrowheads="1"/>
          </p:cNvSpPr>
          <p:nvPr/>
        </p:nvSpPr>
        <p:spPr bwMode="auto">
          <a:xfrm>
            <a:off x="107950" y="2492375"/>
            <a:ext cx="7277100" cy="822325"/>
          </a:xfrm>
          <a:prstGeom prst="rect">
            <a:avLst/>
          </a:prstGeom>
          <a:noFill/>
          <a:ln w="9525">
            <a:noFill/>
            <a:miter lim="800000"/>
            <a:headEnd/>
            <a:tailEnd/>
          </a:ln>
          <a:effectLst/>
        </p:spPr>
        <p:txBody>
          <a:bodyPr wrap="none">
            <a:spAutoFit/>
          </a:bodyPr>
          <a:lstStyle/>
          <a:p>
            <a:r>
              <a:rPr lang="zh-CN" altLang="en-US" sz="2400" b="1"/>
              <a:t>例</a:t>
            </a:r>
            <a:r>
              <a:rPr lang="en-US" altLang="zh-CN" sz="2400" b="1"/>
              <a:t>2</a:t>
            </a:r>
            <a:r>
              <a:rPr lang="zh-CN" altLang="en-US" sz="2400" b="1"/>
              <a:t>：已知某</a:t>
            </a:r>
            <a:r>
              <a:rPr lang="en-US" altLang="zh-CN" sz="2400" b="1"/>
              <a:t>SRAM</a:t>
            </a:r>
            <a:r>
              <a:rPr lang="zh-CN" altLang="en-US" sz="2400" b="1"/>
              <a:t>芯片的地址线</a:t>
            </a:r>
            <a:r>
              <a:rPr lang="en-US" altLang="zh-CN" sz="2400" b="1"/>
              <a:t>16</a:t>
            </a:r>
            <a:r>
              <a:rPr lang="zh-CN" altLang="en-US" sz="2400" b="1"/>
              <a:t>根、数据线</a:t>
            </a:r>
            <a:r>
              <a:rPr lang="en-US" altLang="zh-CN" sz="2400" b="1"/>
              <a:t>8</a:t>
            </a:r>
            <a:r>
              <a:rPr lang="zh-CN" altLang="en-US" sz="2400" b="1"/>
              <a:t>根，</a:t>
            </a:r>
          </a:p>
          <a:p>
            <a:r>
              <a:rPr lang="zh-CN" altLang="en-US" sz="2400" b="1"/>
              <a:t>         求存储芯片容量</a:t>
            </a:r>
          </a:p>
        </p:txBody>
      </p:sp>
      <p:sp>
        <p:nvSpPr>
          <p:cNvPr id="232457" name="Rectangle 9"/>
          <p:cNvSpPr>
            <a:spLocks noChangeArrowheads="1"/>
          </p:cNvSpPr>
          <p:nvPr/>
        </p:nvSpPr>
        <p:spPr bwMode="auto">
          <a:xfrm>
            <a:off x="900113" y="3422650"/>
            <a:ext cx="2532062" cy="366713"/>
          </a:xfrm>
          <a:prstGeom prst="rect">
            <a:avLst/>
          </a:prstGeom>
          <a:noFill/>
          <a:ln w="9525">
            <a:noFill/>
            <a:miter lim="800000"/>
            <a:headEnd/>
            <a:tailEnd/>
          </a:ln>
          <a:effectLst/>
        </p:spPr>
        <p:txBody>
          <a:bodyPr wrap="none">
            <a:spAutoFit/>
          </a:bodyPr>
          <a:lstStyle/>
          <a:p>
            <a:r>
              <a:rPr lang="zh-CN" altLang="en-US" b="1">
                <a:solidFill>
                  <a:srgbClr val="003300"/>
                </a:solidFill>
              </a:rPr>
              <a:t>存储芯片容量为</a:t>
            </a:r>
            <a:r>
              <a:rPr lang="en-US" altLang="zh-CN" b="1">
                <a:solidFill>
                  <a:srgbClr val="003300"/>
                </a:solidFill>
              </a:rPr>
              <a:t>64k*8b</a:t>
            </a:r>
          </a:p>
        </p:txBody>
      </p:sp>
      <p:sp>
        <p:nvSpPr>
          <p:cNvPr id="232458" name="Rectangle 10"/>
          <p:cNvSpPr>
            <a:spLocks noChangeArrowheads="1"/>
          </p:cNvSpPr>
          <p:nvPr/>
        </p:nvSpPr>
        <p:spPr bwMode="auto">
          <a:xfrm>
            <a:off x="179388" y="3860800"/>
            <a:ext cx="8353425" cy="519113"/>
          </a:xfrm>
          <a:prstGeom prst="rect">
            <a:avLst/>
          </a:prstGeom>
          <a:noFill/>
          <a:ln w="9525">
            <a:noFill/>
            <a:miter lim="800000"/>
            <a:headEnd/>
            <a:tailEnd/>
          </a:ln>
          <a:effectLst/>
        </p:spPr>
        <p:txBody>
          <a:bodyPr>
            <a:spAutoFit/>
          </a:bodyPr>
          <a:lstStyle/>
          <a:p>
            <a:r>
              <a:rPr lang="en-US" altLang="zh-CN" sz="2800" b="1" dirty="0">
                <a:solidFill>
                  <a:srgbClr val="0070C0"/>
                </a:solidFill>
              </a:rPr>
              <a:t>2.</a:t>
            </a:r>
            <a:r>
              <a:rPr lang="zh-CN" altLang="en-US" sz="2800" b="1" dirty="0">
                <a:solidFill>
                  <a:srgbClr val="0070C0"/>
                </a:solidFill>
              </a:rPr>
              <a:t>已知芯片容量和起始地址，求最大地址</a:t>
            </a:r>
            <a:r>
              <a:rPr lang="zh-CN" altLang="en-US" sz="2800" b="1" dirty="0">
                <a:solidFill>
                  <a:schemeClr val="hlink"/>
                </a:solidFill>
              </a:rPr>
              <a:t>。</a:t>
            </a:r>
          </a:p>
        </p:txBody>
      </p:sp>
      <p:sp>
        <p:nvSpPr>
          <p:cNvPr id="232459" name="Rectangle 11"/>
          <p:cNvSpPr>
            <a:spLocks noChangeArrowheads="1"/>
          </p:cNvSpPr>
          <p:nvPr/>
        </p:nvSpPr>
        <p:spPr bwMode="auto">
          <a:xfrm>
            <a:off x="468313" y="4975225"/>
            <a:ext cx="5111750" cy="1190625"/>
          </a:xfrm>
          <a:prstGeom prst="rect">
            <a:avLst/>
          </a:prstGeom>
          <a:noFill/>
          <a:ln w="9525">
            <a:noFill/>
            <a:miter lim="800000"/>
            <a:headEnd/>
            <a:tailEnd/>
          </a:ln>
          <a:effectLst/>
        </p:spPr>
        <p:txBody>
          <a:bodyPr>
            <a:spAutoFit/>
          </a:bodyPr>
          <a:lstStyle/>
          <a:p>
            <a:r>
              <a:rPr lang="en-US" altLang="zh-CN" b="1"/>
              <a:t>       </a:t>
            </a:r>
            <a:r>
              <a:rPr lang="zh-CN" altLang="en-US" b="1">
                <a:solidFill>
                  <a:srgbClr val="003300"/>
                </a:solidFill>
              </a:rPr>
              <a:t>因为 </a:t>
            </a:r>
            <a:r>
              <a:rPr lang="en-US" altLang="zh-CN" b="1">
                <a:solidFill>
                  <a:srgbClr val="003300"/>
                </a:solidFill>
              </a:rPr>
              <a:t>8k</a:t>
            </a:r>
            <a:r>
              <a:rPr lang="zh-CN" altLang="en-US" b="1">
                <a:solidFill>
                  <a:srgbClr val="003300"/>
                </a:solidFill>
              </a:rPr>
              <a:t>＝</a:t>
            </a:r>
            <a:r>
              <a:rPr lang="en-US" altLang="zh-CN" b="1">
                <a:solidFill>
                  <a:srgbClr val="003300"/>
                </a:solidFill>
              </a:rPr>
              <a:t>10,0000,0000,0000B=2000H</a:t>
            </a:r>
          </a:p>
          <a:p>
            <a:r>
              <a:rPr lang="en-US" altLang="zh-CN" b="1">
                <a:solidFill>
                  <a:srgbClr val="003300"/>
                </a:solidFill>
              </a:rPr>
              <a:t>       </a:t>
            </a:r>
            <a:r>
              <a:rPr lang="zh-CN" altLang="en-US" b="1">
                <a:solidFill>
                  <a:srgbClr val="003300"/>
                </a:solidFill>
              </a:rPr>
              <a:t>则：最大地址＝起始地址＋芯片容量－</a:t>
            </a:r>
            <a:r>
              <a:rPr lang="en-US" altLang="zh-CN" b="1">
                <a:solidFill>
                  <a:srgbClr val="003300"/>
                </a:solidFill>
              </a:rPr>
              <a:t>1</a:t>
            </a:r>
          </a:p>
          <a:p>
            <a:r>
              <a:rPr lang="en-US" altLang="zh-CN" b="1">
                <a:solidFill>
                  <a:srgbClr val="003300"/>
                </a:solidFill>
              </a:rPr>
              <a:t>                             </a:t>
            </a:r>
            <a:r>
              <a:rPr lang="zh-CN" altLang="en-US" b="1">
                <a:solidFill>
                  <a:srgbClr val="003300"/>
                </a:solidFill>
              </a:rPr>
              <a:t>＝</a:t>
            </a:r>
            <a:r>
              <a:rPr lang="en-US" altLang="zh-CN" b="1">
                <a:solidFill>
                  <a:srgbClr val="003300"/>
                </a:solidFill>
              </a:rPr>
              <a:t>3000H+2000H-1H</a:t>
            </a:r>
          </a:p>
          <a:p>
            <a:r>
              <a:rPr lang="en-US" altLang="zh-CN" b="1">
                <a:solidFill>
                  <a:srgbClr val="003300"/>
                </a:solidFill>
              </a:rPr>
              <a:t>                             </a:t>
            </a:r>
            <a:r>
              <a:rPr lang="zh-CN" altLang="en-US" b="1">
                <a:solidFill>
                  <a:srgbClr val="003300"/>
                </a:solidFill>
              </a:rPr>
              <a:t>＝</a:t>
            </a:r>
            <a:r>
              <a:rPr lang="en-US" altLang="zh-CN" b="1">
                <a:solidFill>
                  <a:srgbClr val="003300"/>
                </a:solidFill>
              </a:rPr>
              <a:t>4FFFH</a:t>
            </a:r>
          </a:p>
        </p:txBody>
      </p:sp>
      <p:sp>
        <p:nvSpPr>
          <p:cNvPr id="232460" name="Text Box 12"/>
          <p:cNvSpPr txBox="1">
            <a:spLocks noChangeArrowheads="1"/>
          </p:cNvSpPr>
          <p:nvPr/>
        </p:nvSpPr>
        <p:spPr bwMode="auto">
          <a:xfrm>
            <a:off x="6084888" y="5084763"/>
            <a:ext cx="2736850" cy="1604962"/>
          </a:xfrm>
          <a:prstGeom prst="rect">
            <a:avLst/>
          </a:prstGeom>
          <a:noFill/>
          <a:ln w="9525">
            <a:noFill/>
            <a:miter lim="800000"/>
            <a:headEnd/>
            <a:tailEnd/>
          </a:ln>
          <a:effectLst/>
        </p:spPr>
        <p:txBody>
          <a:bodyPr>
            <a:spAutoFit/>
          </a:bodyPr>
          <a:lstStyle/>
          <a:p>
            <a:pPr>
              <a:spcBef>
                <a:spcPct val="50000"/>
              </a:spcBef>
            </a:pPr>
            <a:r>
              <a:rPr lang="zh-CN" altLang="en-US" b="1"/>
              <a:t>小知识：</a:t>
            </a:r>
            <a:r>
              <a:rPr lang="en-US" altLang="zh-CN"/>
              <a:t>1K=400H</a:t>
            </a:r>
          </a:p>
          <a:p>
            <a:pPr>
              <a:spcBef>
                <a:spcPct val="50000"/>
              </a:spcBef>
            </a:pPr>
            <a:r>
              <a:rPr lang="en-US" altLang="zh-CN"/>
              <a:t>               2K=800H</a:t>
            </a:r>
          </a:p>
          <a:p>
            <a:pPr>
              <a:spcBef>
                <a:spcPct val="50000"/>
              </a:spcBef>
            </a:pPr>
            <a:r>
              <a:rPr lang="en-US" altLang="zh-CN"/>
              <a:t>               4K=1000H</a:t>
            </a:r>
          </a:p>
          <a:p>
            <a:pPr>
              <a:spcBef>
                <a:spcPct val="50000"/>
              </a:spcBef>
            </a:pPr>
            <a:r>
              <a:rPr lang="en-US" altLang="zh-CN"/>
              <a:t>               8K=2000H</a:t>
            </a:r>
          </a:p>
        </p:txBody>
      </p:sp>
      <p:sp>
        <p:nvSpPr>
          <p:cNvPr id="232461" name="Rectangle 13"/>
          <p:cNvSpPr>
            <a:spLocks noChangeArrowheads="1"/>
          </p:cNvSpPr>
          <p:nvPr/>
        </p:nvSpPr>
        <p:spPr bwMode="auto">
          <a:xfrm>
            <a:off x="107950" y="4429125"/>
            <a:ext cx="9129422" cy="461665"/>
          </a:xfrm>
          <a:prstGeom prst="rect">
            <a:avLst/>
          </a:prstGeom>
          <a:noFill/>
          <a:ln w="9525">
            <a:noFill/>
            <a:miter lim="800000"/>
            <a:headEnd/>
            <a:tailEnd/>
          </a:ln>
          <a:effectLst/>
        </p:spPr>
        <p:txBody>
          <a:bodyPr wrap="none">
            <a:spAutoFit/>
          </a:bodyPr>
          <a:lstStyle/>
          <a:p>
            <a:r>
              <a:rPr lang="zh-CN" altLang="en-US" sz="2400" b="1" dirty="0"/>
              <a:t>例</a:t>
            </a:r>
            <a:r>
              <a:rPr lang="en-US" altLang="zh-CN" sz="2400" b="1" dirty="0"/>
              <a:t>3</a:t>
            </a:r>
            <a:r>
              <a:rPr lang="zh-CN" altLang="en-US" sz="2400" b="1" dirty="0"/>
              <a:t>：已知存储芯片容量为</a:t>
            </a:r>
            <a:r>
              <a:rPr lang="en-US" altLang="zh-CN" sz="2400" b="1" dirty="0" smtClean="0"/>
              <a:t>8k*4b</a:t>
            </a:r>
            <a:r>
              <a:rPr lang="zh-CN" altLang="en-US" sz="2400" b="1" dirty="0" smtClean="0"/>
              <a:t>，</a:t>
            </a:r>
            <a:r>
              <a:rPr lang="zh-CN" altLang="en-US" sz="2400" b="1" dirty="0"/>
              <a:t>起始地址为</a:t>
            </a:r>
            <a:r>
              <a:rPr lang="en-US" altLang="zh-CN" sz="2400" b="1" dirty="0"/>
              <a:t>3000H,</a:t>
            </a:r>
            <a:r>
              <a:rPr lang="zh-CN" altLang="en-US" sz="2400" b="1" dirty="0"/>
              <a:t>求最大地址？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 calcmode="lin" valueType="num">
                                      <p:cBhvr additive="base">
                                        <p:cTn id="7" dur="500" fill="hold"/>
                                        <p:tgtEl>
                                          <p:spTgt spid="232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2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2451">
                                            <p:txEl>
                                              <p:pRg st="1" end="1"/>
                                            </p:txEl>
                                          </p:spTgt>
                                        </p:tgtEl>
                                        <p:attrNameLst>
                                          <p:attrName>style.visibility</p:attrName>
                                        </p:attrNameLst>
                                      </p:cBhvr>
                                      <p:to>
                                        <p:strVal val="visible"/>
                                      </p:to>
                                    </p:set>
                                    <p:anim calcmode="lin" valueType="num">
                                      <p:cBhvr additive="base">
                                        <p:cTn id="13" dur="500" fill="hold"/>
                                        <p:tgtEl>
                                          <p:spTgt spid="232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2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2451">
                                            <p:txEl>
                                              <p:pRg st="2" end="2"/>
                                            </p:txEl>
                                          </p:spTgt>
                                        </p:tgtEl>
                                        <p:attrNameLst>
                                          <p:attrName>style.visibility</p:attrName>
                                        </p:attrNameLst>
                                      </p:cBhvr>
                                      <p:to>
                                        <p:strVal val="visible"/>
                                      </p:to>
                                    </p:set>
                                    <p:anim calcmode="lin" valueType="num">
                                      <p:cBhvr additive="base">
                                        <p:cTn id="19" dur="500" fill="hold"/>
                                        <p:tgtEl>
                                          <p:spTgt spid="232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2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32453"/>
                                        </p:tgtEl>
                                        <p:attrNameLst>
                                          <p:attrName>style.visibility</p:attrName>
                                        </p:attrNameLst>
                                      </p:cBhvr>
                                      <p:to>
                                        <p:strVal val="visible"/>
                                      </p:to>
                                    </p:set>
                                    <p:animEffect transition="in" filter="box(in)">
                                      <p:cBhvr>
                                        <p:cTn id="25" dur="500"/>
                                        <p:tgtEl>
                                          <p:spTgt spid="23245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32456"/>
                                        </p:tgtEl>
                                        <p:attrNameLst>
                                          <p:attrName>style.visibility</p:attrName>
                                        </p:attrNameLst>
                                      </p:cBhvr>
                                      <p:to>
                                        <p:strVal val="visible"/>
                                      </p:to>
                                    </p:set>
                                    <p:animEffect transition="in" filter="box(in)">
                                      <p:cBhvr>
                                        <p:cTn id="30" dur="500"/>
                                        <p:tgtEl>
                                          <p:spTgt spid="232456"/>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232457"/>
                                        </p:tgtEl>
                                        <p:attrNameLst>
                                          <p:attrName>style.visibility</p:attrName>
                                        </p:attrNameLst>
                                      </p:cBhvr>
                                      <p:to>
                                        <p:strVal val="visible"/>
                                      </p:to>
                                    </p:set>
                                    <p:animEffect transition="in" filter="diamond(in)">
                                      <p:cBhvr>
                                        <p:cTn id="35" dur="2000"/>
                                        <p:tgtEl>
                                          <p:spTgt spid="23245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2458"/>
                                        </p:tgtEl>
                                        <p:attrNameLst>
                                          <p:attrName>style.visibility</p:attrName>
                                        </p:attrNameLst>
                                      </p:cBhvr>
                                      <p:to>
                                        <p:strVal val="visible"/>
                                      </p:to>
                                    </p:set>
                                    <p:animEffect transition="in" filter="blinds(horizontal)">
                                      <p:cBhvr>
                                        <p:cTn id="40" dur="500"/>
                                        <p:tgtEl>
                                          <p:spTgt spid="23245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32461"/>
                                        </p:tgtEl>
                                        <p:attrNameLst>
                                          <p:attrName>style.visibility</p:attrName>
                                        </p:attrNameLst>
                                      </p:cBhvr>
                                      <p:to>
                                        <p:strVal val="visible"/>
                                      </p:to>
                                    </p:set>
                                    <p:animEffect transition="in" filter="blinds(horizontal)">
                                      <p:cBhvr>
                                        <p:cTn id="45" dur="500"/>
                                        <p:tgtEl>
                                          <p:spTgt spid="232461"/>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32459"/>
                                        </p:tgtEl>
                                        <p:attrNameLst>
                                          <p:attrName>style.visibility</p:attrName>
                                        </p:attrNameLst>
                                      </p:cBhvr>
                                      <p:to>
                                        <p:strVal val="visible"/>
                                      </p:to>
                                    </p:set>
                                    <p:animEffect transition="in" filter="box(in)">
                                      <p:cBhvr>
                                        <p:cTn id="50" dur="500"/>
                                        <p:tgtEl>
                                          <p:spTgt spid="2324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2460"/>
                                        </p:tgtEl>
                                        <p:attrNameLst>
                                          <p:attrName>style.visibility</p:attrName>
                                        </p:attrNameLst>
                                      </p:cBhvr>
                                      <p:to>
                                        <p:strVal val="visible"/>
                                      </p:to>
                                    </p:set>
                                    <p:animEffect transition="in" filter="fade">
                                      <p:cBhvr>
                                        <p:cTn id="55" dur="2000"/>
                                        <p:tgtEl>
                                          <p:spTgt spid="232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p:bldP spid="232453" grpId="0"/>
      <p:bldP spid="232456" grpId="0"/>
      <p:bldP spid="232457" grpId="0"/>
      <p:bldP spid="232458" grpId="0"/>
      <p:bldP spid="232459" grpId="0"/>
      <p:bldP spid="232460" grpId="0"/>
      <p:bldP spid="2324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1143000"/>
          </a:xfrm>
        </p:spPr>
        <p:txBody>
          <a:bodyPr>
            <a:normAutofit/>
          </a:bodyPr>
          <a:lstStyle/>
          <a:p>
            <a:r>
              <a:rPr lang="en-US" sz="3600" dirty="0" smtClean="0"/>
              <a:t>5.2.3 </a:t>
            </a:r>
            <a:r>
              <a:rPr lang="zh-CN" altLang="en-US" sz="3600" dirty="0" smtClean="0"/>
              <a:t>三种常用半导体存储器芯片简介</a:t>
            </a:r>
            <a:endParaRPr lang="zh-CN" altLang="en-US" sz="3600" dirty="0"/>
          </a:p>
        </p:txBody>
      </p:sp>
      <p:sp>
        <p:nvSpPr>
          <p:cNvPr id="3" name="内容占位符 2"/>
          <p:cNvSpPr>
            <a:spLocks noGrp="1"/>
          </p:cNvSpPr>
          <p:nvPr>
            <p:ph idx="1"/>
          </p:nvPr>
        </p:nvSpPr>
        <p:spPr>
          <a:xfrm>
            <a:off x="500034" y="1500174"/>
            <a:ext cx="8229600" cy="1564958"/>
          </a:xfrm>
        </p:spPr>
        <p:txBody>
          <a:bodyPr/>
          <a:lstStyle/>
          <a:p>
            <a:r>
              <a:rPr lang="en-US" dirty="0" smtClean="0"/>
              <a:t>1</a:t>
            </a:r>
            <a:r>
              <a:rPr lang="zh-CN" altLang="en-US" dirty="0" smtClean="0"/>
              <a:t>、</a:t>
            </a:r>
            <a:r>
              <a:rPr lang="en-US" dirty="0" smtClean="0"/>
              <a:t>SRAM</a:t>
            </a:r>
            <a:r>
              <a:rPr lang="zh-CN" altLang="en-US" dirty="0" smtClean="0"/>
              <a:t>芯片</a:t>
            </a:r>
            <a:r>
              <a:rPr lang="en-US" dirty="0" smtClean="0"/>
              <a:t>HM6116</a:t>
            </a:r>
            <a:endParaRPr lang="zh-CN" altLang="en-US" dirty="0" smtClean="0"/>
          </a:p>
          <a:p>
            <a:r>
              <a:rPr lang="en-US" dirty="0" smtClean="0"/>
              <a:t>HM6116</a:t>
            </a:r>
            <a:r>
              <a:rPr lang="zh-CN" altLang="en-US" dirty="0" smtClean="0"/>
              <a:t>是一种</a:t>
            </a:r>
            <a:r>
              <a:rPr lang="en-US" dirty="0" smtClean="0">
                <a:solidFill>
                  <a:srgbClr val="FF0000"/>
                </a:solidFill>
              </a:rPr>
              <a:t>2048×8</a:t>
            </a:r>
            <a:r>
              <a:rPr lang="zh-CN" altLang="en-US" dirty="0" smtClean="0"/>
              <a:t>位的高速静态</a:t>
            </a:r>
            <a:r>
              <a:rPr lang="en-US" dirty="0" smtClean="0"/>
              <a:t>CMOS</a:t>
            </a:r>
            <a:r>
              <a:rPr lang="zh-CN" altLang="en-US" dirty="0" smtClean="0"/>
              <a:t>随机存取存储器。</a:t>
            </a:r>
            <a:r>
              <a:rPr lang="en-US" dirty="0" smtClean="0"/>
              <a:t> HM6116</a:t>
            </a:r>
            <a:r>
              <a:rPr lang="zh-CN" altLang="en-US" dirty="0" smtClean="0"/>
              <a:t>的引脚排列如图</a:t>
            </a:r>
            <a:r>
              <a:rPr lang="en-US" b="1" dirty="0" smtClean="0"/>
              <a:t>5-3</a:t>
            </a:r>
            <a:r>
              <a:rPr lang="zh-CN" altLang="en-US" dirty="0" smtClean="0"/>
              <a:t>所示。</a:t>
            </a:r>
          </a:p>
          <a:p>
            <a:endParaRPr lang="zh-CN" altLang="en-US" dirty="0"/>
          </a:p>
        </p:txBody>
      </p:sp>
      <p:sp>
        <p:nvSpPr>
          <p:cNvPr id="5" name="内容占位符 2"/>
          <p:cNvSpPr txBox="1">
            <a:spLocks/>
          </p:cNvSpPr>
          <p:nvPr/>
        </p:nvSpPr>
        <p:spPr>
          <a:xfrm>
            <a:off x="4786314" y="3071810"/>
            <a:ext cx="3643338" cy="1000132"/>
          </a:xfrm>
          <a:prstGeom prst="rect">
            <a:avLst/>
          </a:prstGeom>
        </p:spPr>
        <p:txBody>
          <a:bodyPr vert="horz">
            <a:normAutofit/>
          </a:bodyPr>
          <a:lstStyle/>
          <a:p>
            <a:pPr marL="274320" lvl="0" indent="-274320">
              <a:spcBef>
                <a:spcPct val="20000"/>
              </a:spcBef>
              <a:buClr>
                <a:schemeClr val="accent3"/>
              </a:buClr>
              <a:buSzPct val="95000"/>
              <a:buFont typeface="Wingdings 2"/>
              <a:buChar cha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地址线</a:t>
            </a:r>
            <a:r>
              <a:rPr lang="en-US" altLang="zh-CN" sz="2600" dirty="0" smtClean="0"/>
              <a:t>A0-A10,</a:t>
            </a:r>
            <a:r>
              <a:rPr lang="zh-CN" altLang="en-US" sz="2600" dirty="0" smtClean="0"/>
              <a:t>共</a:t>
            </a:r>
            <a:r>
              <a:rPr lang="en-US" altLang="zh-CN" sz="2600" dirty="0" smtClean="0"/>
              <a:t>11</a:t>
            </a:r>
            <a:r>
              <a:rPr lang="zh-CN" altLang="en-US" sz="2600" dirty="0" smtClean="0"/>
              <a:t>条</a:t>
            </a:r>
            <a:r>
              <a:rPr lang="en-US" altLang="zh-CN" sz="2600" dirty="0" smtClean="0"/>
              <a:t>,</a:t>
            </a:r>
            <a:r>
              <a:rPr lang="zh-CN" altLang="en-US" sz="2600" dirty="0" smtClean="0"/>
              <a:t>所以存储单元数为</a:t>
            </a:r>
            <a:r>
              <a:rPr lang="en-US" sz="2800" dirty="0" smtClean="0"/>
              <a:t>2</a:t>
            </a:r>
            <a:r>
              <a:rPr lang="en-US" sz="2800" baseline="30000" dirty="0" smtClean="0"/>
              <a:t>11</a:t>
            </a:r>
            <a:r>
              <a:rPr lang="en-US" altLang="zh-CN" sz="2800" dirty="0" smtClean="0"/>
              <a:t>.</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20627" name="Picture 147" descr="C:\Users\Administrator\AppData\Roaming\Tencent\Users\784641441\QQ\WinTemp\RichOle\6NXV}GJGNO13WO(0D){3GVG.png"/>
          <p:cNvPicPr>
            <a:picLocks noChangeAspect="1" noChangeArrowheads="1"/>
          </p:cNvPicPr>
          <p:nvPr/>
        </p:nvPicPr>
        <p:blipFill>
          <a:blip r:embed="rId2" cstate="print"/>
          <a:srcRect/>
          <a:stretch>
            <a:fillRect/>
          </a:stretch>
        </p:blipFill>
        <p:spPr bwMode="auto">
          <a:xfrm>
            <a:off x="1285852" y="2928933"/>
            <a:ext cx="3071834" cy="3460515"/>
          </a:xfrm>
          <a:prstGeom prst="rect">
            <a:avLst/>
          </a:prstGeom>
          <a:noFill/>
        </p:spPr>
      </p:pic>
      <p:sp>
        <p:nvSpPr>
          <p:cNvPr id="152" name="内容占位符 2"/>
          <p:cNvSpPr txBox="1">
            <a:spLocks/>
          </p:cNvSpPr>
          <p:nvPr/>
        </p:nvSpPr>
        <p:spPr>
          <a:xfrm>
            <a:off x="4929190" y="4071942"/>
            <a:ext cx="3571900" cy="1564958"/>
          </a:xfrm>
          <a:prstGeom prst="rect">
            <a:avLst/>
          </a:prstGeom>
        </p:spPr>
        <p:txBody>
          <a:bodyPr vert="horz">
            <a:normAutofit fontScale="92500"/>
          </a:bodyPr>
          <a:lstStyle/>
          <a:p>
            <a:pPr marL="274320" lvl="0" indent="-274320">
              <a:spcBef>
                <a:spcPct val="20000"/>
              </a:spcBef>
              <a:buClr>
                <a:schemeClr val="accent3"/>
              </a:buClr>
              <a:buSzPct val="95000"/>
              <a:buFont typeface="Wingdings 2"/>
              <a:buChar char=""/>
            </a:pPr>
            <a:r>
              <a:rPr lang="zh-CN" altLang="en-US" sz="2600" dirty="0" smtClean="0">
                <a:latin typeface="+mj-ea"/>
                <a:ea typeface="+mj-ea"/>
              </a:rPr>
              <a:t>数据线为</a:t>
            </a:r>
            <a:r>
              <a:rPr lang="en-US" altLang="zh-CN" sz="2600" dirty="0" smtClean="0">
                <a:latin typeface="+mj-ea"/>
                <a:ea typeface="+mj-ea"/>
              </a:rPr>
              <a:t>I/O1-I/O8,</a:t>
            </a:r>
            <a:r>
              <a:rPr lang="zh-CN" altLang="en-US" sz="2600" dirty="0" smtClean="0">
                <a:latin typeface="+mj-ea"/>
                <a:ea typeface="+mj-ea"/>
              </a:rPr>
              <a:t>共</a:t>
            </a:r>
            <a:r>
              <a:rPr lang="en-US" altLang="zh-CN" sz="2600" dirty="0" smtClean="0">
                <a:latin typeface="+mj-ea"/>
                <a:ea typeface="+mj-ea"/>
              </a:rPr>
              <a:t>8</a:t>
            </a:r>
            <a:r>
              <a:rPr lang="zh-CN" altLang="en-US" sz="2600" dirty="0" smtClean="0">
                <a:latin typeface="+mj-ea"/>
                <a:ea typeface="+mj-ea"/>
              </a:rPr>
              <a:t>条</a:t>
            </a:r>
            <a:r>
              <a:rPr lang="en-US" altLang="zh-CN" sz="2600" dirty="0" smtClean="0">
                <a:latin typeface="+mj-ea"/>
                <a:ea typeface="+mj-ea"/>
              </a:rPr>
              <a:t>,</a:t>
            </a:r>
            <a:r>
              <a:rPr lang="zh-CN" altLang="en-US" sz="2600" dirty="0" smtClean="0">
                <a:latin typeface="+mj-ea"/>
                <a:ea typeface="+mj-ea"/>
              </a:rPr>
              <a:t>所以存储容量为</a:t>
            </a:r>
            <a:r>
              <a:rPr lang="en-US" sz="2800" dirty="0" smtClean="0">
                <a:latin typeface="+mj-ea"/>
                <a:ea typeface="+mj-ea"/>
              </a:rPr>
              <a:t>2</a:t>
            </a:r>
            <a:r>
              <a:rPr lang="en-US" sz="2800" baseline="30000" dirty="0" smtClean="0">
                <a:latin typeface="+mj-ea"/>
                <a:ea typeface="+mj-ea"/>
              </a:rPr>
              <a:t>11</a:t>
            </a:r>
            <a:r>
              <a:rPr lang="en-US" sz="2800" dirty="0" smtClean="0">
                <a:latin typeface="+mj-ea"/>
                <a:ea typeface="+mj-ea"/>
              </a:rPr>
              <a:t>×8bit</a:t>
            </a:r>
            <a:r>
              <a:rPr lang="en-US" altLang="zh-CN" sz="2800" dirty="0" smtClean="0">
                <a:latin typeface="+mj-ea"/>
                <a:ea typeface="+mj-ea"/>
              </a:rPr>
              <a:t>,</a:t>
            </a:r>
            <a:r>
              <a:rPr lang="zh-CN" altLang="en-US" sz="2800" dirty="0" smtClean="0">
                <a:latin typeface="+mj-ea"/>
                <a:ea typeface="+mj-ea"/>
              </a:rPr>
              <a:t>即</a:t>
            </a:r>
            <a:r>
              <a:rPr lang="en-US" altLang="zh-CN" sz="2800" dirty="0" smtClean="0">
                <a:latin typeface="+mj-ea"/>
                <a:ea typeface="+mj-ea"/>
              </a:rPr>
              <a:t>2K</a:t>
            </a:r>
            <a:r>
              <a:rPr lang="en-US" sz="2400" dirty="0" smtClean="0">
                <a:latin typeface="+mj-ea"/>
                <a:ea typeface="+mj-ea"/>
              </a:rPr>
              <a:t>×8bit</a:t>
            </a:r>
            <a:r>
              <a:rPr lang="en-US" altLang="zh-CN" sz="2400" dirty="0" smtClean="0">
                <a:latin typeface="+mj-ea"/>
                <a:ea typeface="+mj-ea"/>
              </a:rPr>
              <a:t>,</a:t>
            </a:r>
            <a:r>
              <a:rPr lang="zh-CN" altLang="en-US" sz="2400" dirty="0" smtClean="0">
                <a:latin typeface="+mj-ea"/>
                <a:ea typeface="+mj-ea"/>
              </a:rPr>
              <a:t>这也是名称中</a:t>
            </a:r>
            <a:r>
              <a:rPr lang="en-US" altLang="zh-CN" sz="2400" dirty="0" smtClean="0">
                <a:latin typeface="+mj-ea"/>
                <a:ea typeface="+mj-ea"/>
              </a:rPr>
              <a:t>16</a:t>
            </a:r>
            <a:r>
              <a:rPr lang="zh-CN" altLang="en-US" sz="2400" dirty="0" smtClean="0">
                <a:latin typeface="+mj-ea"/>
                <a:ea typeface="+mj-ea"/>
              </a:rPr>
              <a:t>的由来</a:t>
            </a:r>
            <a:r>
              <a:rPr lang="zh-CN" altLang="en-US" sz="2400" dirty="0" smtClean="0"/>
              <a:t>。</a:t>
            </a:r>
            <a:endParaRPr kumimoji="0" lang="zh-CN" altLang="en-US" sz="26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descr="C:\Users\Administrator\AppData\Roaming\Tencent\Users\784641441\QQ\WinTemp\RichOle\DNEG7I}[AL96Q1`R[I5DAKC.png"/>
          <p:cNvPicPr>
            <a:picLocks noChangeAspect="1" noChangeArrowheads="1"/>
          </p:cNvPicPr>
          <p:nvPr/>
        </p:nvPicPr>
        <p:blipFill>
          <a:blip r:embed="rId3" cstate="print"/>
          <a:srcRect/>
          <a:stretch>
            <a:fillRect/>
          </a:stretch>
        </p:blipFill>
        <p:spPr bwMode="auto">
          <a:xfrm>
            <a:off x="347628" y="1785926"/>
            <a:ext cx="8796372" cy="2143116"/>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229600" cy="1500198"/>
          </a:xfrm>
        </p:spPr>
        <p:txBody>
          <a:bodyPr/>
          <a:lstStyle/>
          <a:p>
            <a:r>
              <a:rPr lang="en-US" dirty="0" smtClean="0"/>
              <a:t>2</a:t>
            </a:r>
            <a:r>
              <a:rPr lang="zh-CN" altLang="en-US" dirty="0" smtClean="0"/>
              <a:t>、</a:t>
            </a:r>
            <a:r>
              <a:rPr lang="en-US" dirty="0" smtClean="0"/>
              <a:t>DRAM</a:t>
            </a:r>
            <a:r>
              <a:rPr lang="zh-CN" altLang="en-US" dirty="0" smtClean="0"/>
              <a:t>芯片</a:t>
            </a:r>
            <a:r>
              <a:rPr lang="en-US" dirty="0" smtClean="0"/>
              <a:t>Intel2164A</a:t>
            </a:r>
            <a:endParaRPr lang="zh-CN" altLang="en-US" dirty="0" smtClean="0"/>
          </a:p>
          <a:p>
            <a:r>
              <a:rPr lang="en-US" dirty="0" smtClean="0"/>
              <a:t>Intel2164A</a:t>
            </a:r>
            <a:r>
              <a:rPr lang="zh-CN" altLang="en-US" dirty="0" smtClean="0"/>
              <a:t>是</a:t>
            </a:r>
            <a:r>
              <a:rPr lang="en-US" dirty="0" smtClean="0"/>
              <a:t>64K×1b</a:t>
            </a:r>
            <a:r>
              <a:rPr lang="zh-CN" altLang="en-US" dirty="0" smtClean="0"/>
              <a:t>的芯片</a:t>
            </a:r>
          </a:p>
          <a:p>
            <a:endParaRPr lang="zh-CN" altLang="en-US" dirty="0"/>
          </a:p>
        </p:txBody>
      </p:sp>
      <p:pic>
        <p:nvPicPr>
          <p:cNvPr id="49153" name="Picture 1" descr="C:\Users\Administrator\AppData\Roaming\Tencent\Users\784641441\QQ\WinTemp\RichOle\S~$TI[4$T%VX(2A48$Y`6]N.png"/>
          <p:cNvPicPr>
            <a:picLocks noChangeAspect="1" noChangeArrowheads="1"/>
          </p:cNvPicPr>
          <p:nvPr/>
        </p:nvPicPr>
        <p:blipFill>
          <a:blip r:embed="rId2" cstate="print"/>
          <a:srcRect/>
          <a:stretch>
            <a:fillRect/>
          </a:stretch>
        </p:blipFill>
        <p:spPr bwMode="auto">
          <a:xfrm>
            <a:off x="357158" y="1785926"/>
            <a:ext cx="3500462" cy="3011659"/>
          </a:xfrm>
          <a:prstGeom prst="rect">
            <a:avLst/>
          </a:prstGeom>
          <a:noFill/>
        </p:spPr>
      </p:pic>
      <p:sp>
        <p:nvSpPr>
          <p:cNvPr id="5" name="内容占位符 2"/>
          <p:cNvSpPr txBox="1">
            <a:spLocks/>
          </p:cNvSpPr>
          <p:nvPr/>
        </p:nvSpPr>
        <p:spPr>
          <a:xfrm>
            <a:off x="3851920" y="1484784"/>
            <a:ext cx="5292080" cy="5760640"/>
          </a:xfrm>
          <a:prstGeom prst="rect">
            <a:avLst/>
          </a:prstGeom>
        </p:spPr>
        <p:txBody>
          <a:bodyPr vert="horz">
            <a:normAutofit fontScale="70000" lnSpcReduction="20000"/>
          </a:bodyPr>
          <a:lstStyle/>
          <a:p>
            <a:pPr>
              <a:lnSpc>
                <a:spcPct val="170000"/>
              </a:lnSpc>
              <a:buFont typeface="Arial" pitchFamily="34" charset="0"/>
              <a:buChar char="•"/>
            </a:pPr>
            <a:r>
              <a:rPr lang="en-US" altLang="en-US" sz="2800" dirty="0" smtClean="0"/>
              <a:t> Intel2164A</a:t>
            </a:r>
            <a:r>
              <a:rPr lang="zh-CN" altLang="en-US" sz="2800" dirty="0" smtClean="0"/>
              <a:t>的片内有</a:t>
            </a:r>
            <a:r>
              <a:rPr lang="en-US" altLang="en-US" sz="2800" dirty="0" smtClean="0"/>
              <a:t>64K</a:t>
            </a:r>
            <a:r>
              <a:rPr lang="zh-CN" altLang="en-US" sz="2800" dirty="0" smtClean="0"/>
              <a:t>（</a:t>
            </a:r>
            <a:r>
              <a:rPr lang="en-US" altLang="en-US" sz="2800" dirty="0" smtClean="0"/>
              <a:t>65536</a:t>
            </a:r>
            <a:r>
              <a:rPr lang="zh-CN" altLang="en-US" sz="2800" dirty="0" smtClean="0"/>
              <a:t>）个内存单元，有</a:t>
            </a:r>
            <a:r>
              <a:rPr lang="en-US" altLang="en-US" sz="2800" dirty="0" smtClean="0"/>
              <a:t>64K</a:t>
            </a:r>
            <a:r>
              <a:rPr lang="zh-CN" altLang="en-US" sz="2800" dirty="0" smtClean="0"/>
              <a:t>个存储地址，每个存储单元存储</a:t>
            </a:r>
            <a:r>
              <a:rPr lang="en-US" altLang="en-US" sz="2800" dirty="0" smtClean="0"/>
              <a:t>1</a:t>
            </a:r>
            <a:r>
              <a:rPr lang="zh-CN" altLang="en-US" sz="2800" dirty="0" smtClean="0"/>
              <a:t>位数据。</a:t>
            </a:r>
            <a:endParaRPr lang="en-US" altLang="zh-CN" sz="2800" dirty="0" smtClean="0"/>
          </a:p>
          <a:p>
            <a:pPr>
              <a:lnSpc>
                <a:spcPct val="170000"/>
              </a:lnSpc>
            </a:pPr>
            <a:r>
              <a:rPr lang="zh-CN" altLang="en-US" sz="2800" dirty="0" smtClean="0"/>
              <a:t>片内要寻址</a:t>
            </a:r>
            <a:r>
              <a:rPr lang="en-US" altLang="en-US" sz="2800" dirty="0" smtClean="0"/>
              <a:t>64K</a:t>
            </a:r>
            <a:r>
              <a:rPr lang="zh-CN" altLang="en-US" sz="2800" dirty="0" smtClean="0"/>
              <a:t>个单元，需要</a:t>
            </a:r>
            <a:r>
              <a:rPr lang="en-US" altLang="en-US" sz="2800" dirty="0" smtClean="0"/>
              <a:t>16</a:t>
            </a:r>
            <a:r>
              <a:rPr lang="zh-CN" altLang="en-US" sz="2800" dirty="0" smtClean="0"/>
              <a:t>条地址线。</a:t>
            </a:r>
            <a:endParaRPr lang="en-US" altLang="zh-CN" sz="2800" dirty="0" smtClean="0"/>
          </a:p>
          <a:p>
            <a:pPr>
              <a:lnSpc>
                <a:spcPct val="170000"/>
              </a:lnSpc>
              <a:buFont typeface="Arial" pitchFamily="34" charset="0"/>
              <a:buChar char="•"/>
            </a:pPr>
            <a:r>
              <a:rPr lang="zh-CN" altLang="en-US" sz="2800" dirty="0" smtClean="0"/>
              <a:t> 为了减少封装引脚，</a:t>
            </a:r>
            <a:r>
              <a:rPr lang="zh-CN" altLang="en-US" sz="2800" dirty="0" smtClean="0">
                <a:solidFill>
                  <a:srgbClr val="FF0000"/>
                </a:solidFill>
              </a:rPr>
              <a:t>地址线分为两部分</a:t>
            </a:r>
            <a:r>
              <a:rPr lang="en-US" altLang="zh-CN" sz="2800" dirty="0" smtClean="0">
                <a:solidFill>
                  <a:srgbClr val="FF0000"/>
                </a:solidFill>
              </a:rPr>
              <a:t>——</a:t>
            </a:r>
            <a:r>
              <a:rPr lang="zh-CN" altLang="en-US" sz="2800" dirty="0" smtClean="0">
                <a:solidFill>
                  <a:srgbClr val="FF0000"/>
                </a:solidFill>
              </a:rPr>
              <a:t>行地址和列地址。</a:t>
            </a:r>
            <a:r>
              <a:rPr lang="zh-CN" altLang="en-US" sz="2800" dirty="0" smtClean="0"/>
              <a:t>芯片的地址引脚只有</a:t>
            </a:r>
            <a:r>
              <a:rPr lang="en-US" altLang="en-US" sz="2800" dirty="0" smtClean="0"/>
              <a:t>8</a:t>
            </a:r>
            <a:r>
              <a:rPr lang="zh-CN" altLang="en-US" sz="2800" dirty="0" smtClean="0"/>
              <a:t>条，片内有地址锁存器，可利用</a:t>
            </a:r>
            <a:r>
              <a:rPr lang="zh-CN" altLang="en-US" sz="2800" b="1" u="sng" dirty="0" smtClean="0">
                <a:solidFill>
                  <a:srgbClr val="0070C0"/>
                </a:solidFill>
              </a:rPr>
              <a:t>外接多路开关</a:t>
            </a:r>
            <a:r>
              <a:rPr lang="zh-CN" altLang="en-US" sz="2800" dirty="0" smtClean="0"/>
              <a:t>，</a:t>
            </a:r>
            <a:endParaRPr lang="en-US" altLang="zh-CN" sz="2800" dirty="0" smtClean="0"/>
          </a:p>
          <a:p>
            <a:pPr>
              <a:lnSpc>
                <a:spcPct val="170000"/>
              </a:lnSpc>
              <a:buFont typeface="Arial" pitchFamily="34" charset="0"/>
              <a:buChar char="•"/>
            </a:pPr>
            <a:r>
              <a:rPr lang="zh-CN" altLang="en-US" sz="2800" dirty="0" smtClean="0"/>
              <a:t> 行地址选通信号</a:t>
            </a:r>
            <a:r>
              <a:rPr lang="en-US" altLang="en-US" sz="2800" dirty="0" smtClean="0"/>
              <a:t> </a:t>
            </a:r>
            <a:r>
              <a:rPr lang="zh-CN" altLang="en-US" sz="2800" dirty="0" smtClean="0"/>
              <a:t>将</a:t>
            </a:r>
            <a:r>
              <a:rPr lang="zh-CN" altLang="en-US" sz="2800" dirty="0" smtClean="0">
                <a:solidFill>
                  <a:srgbClr val="FF0000"/>
                </a:solidFill>
              </a:rPr>
              <a:t>先送入的</a:t>
            </a:r>
            <a:r>
              <a:rPr lang="en-US" altLang="en-US" sz="2800" dirty="0" smtClean="0">
                <a:solidFill>
                  <a:srgbClr val="FF0000"/>
                </a:solidFill>
              </a:rPr>
              <a:t>8</a:t>
            </a:r>
            <a:r>
              <a:rPr lang="zh-CN" altLang="en-US" sz="2800" dirty="0" smtClean="0">
                <a:solidFill>
                  <a:srgbClr val="FF0000"/>
                </a:solidFill>
              </a:rPr>
              <a:t>位行地址</a:t>
            </a:r>
            <a:r>
              <a:rPr lang="zh-CN" altLang="en-US" sz="2800" dirty="0" smtClean="0"/>
              <a:t>送到片内行地址锁存器，然后由列地址选通信号</a:t>
            </a:r>
            <a:r>
              <a:rPr lang="en-US" altLang="en-US" sz="2800" dirty="0" smtClean="0"/>
              <a:t> </a:t>
            </a:r>
            <a:r>
              <a:rPr lang="zh-CN" altLang="en-US" sz="2800" dirty="0" smtClean="0"/>
              <a:t>将</a:t>
            </a:r>
            <a:r>
              <a:rPr lang="zh-CN" altLang="en-US" sz="2800" dirty="0" smtClean="0">
                <a:solidFill>
                  <a:srgbClr val="FF0000"/>
                </a:solidFill>
              </a:rPr>
              <a:t>后送入的</a:t>
            </a:r>
            <a:r>
              <a:rPr lang="en-US" altLang="en-US" sz="2800" dirty="0" smtClean="0">
                <a:solidFill>
                  <a:srgbClr val="FF0000"/>
                </a:solidFill>
              </a:rPr>
              <a:t>8</a:t>
            </a:r>
            <a:r>
              <a:rPr lang="zh-CN" altLang="en-US" sz="2800" dirty="0" smtClean="0">
                <a:solidFill>
                  <a:srgbClr val="FF0000"/>
                </a:solidFill>
              </a:rPr>
              <a:t>位列地址</a:t>
            </a:r>
            <a:r>
              <a:rPr lang="zh-CN" altLang="en-US" sz="2800" dirty="0" smtClean="0"/>
              <a:t>送到片内列地址锁存器。</a:t>
            </a:r>
            <a:r>
              <a:rPr lang="en-US" altLang="en-US" sz="2800" dirty="0" smtClean="0"/>
              <a:t>16</a:t>
            </a:r>
            <a:r>
              <a:rPr lang="zh-CN" altLang="en-US" sz="2800" dirty="0" smtClean="0"/>
              <a:t>位地址信号选中</a:t>
            </a:r>
            <a:r>
              <a:rPr lang="en-US" altLang="en-US" sz="2800" dirty="0" smtClean="0"/>
              <a:t>64K</a:t>
            </a:r>
            <a:r>
              <a:rPr lang="zh-CN" altLang="en-US" sz="2800" dirty="0" smtClean="0"/>
              <a:t>个存储单元中的一个单元。</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857232"/>
            <a:ext cx="8229600" cy="1500198"/>
          </a:xfrm>
        </p:spPr>
        <p:txBody>
          <a:bodyPr/>
          <a:lstStyle/>
          <a:p>
            <a:r>
              <a:rPr lang="en-US" dirty="0" smtClean="0"/>
              <a:t>3</a:t>
            </a:r>
            <a:r>
              <a:rPr lang="zh-CN" altLang="en-US" dirty="0" smtClean="0"/>
              <a:t>、</a:t>
            </a:r>
            <a:r>
              <a:rPr lang="en-US" dirty="0" smtClean="0"/>
              <a:t>EPROM</a:t>
            </a:r>
            <a:r>
              <a:rPr lang="zh-CN" altLang="en-US" dirty="0" smtClean="0"/>
              <a:t>芯片</a:t>
            </a:r>
            <a:r>
              <a:rPr lang="en-US" dirty="0" smtClean="0"/>
              <a:t>Intel 2732A</a:t>
            </a:r>
            <a:endParaRPr lang="zh-CN" altLang="en-US" dirty="0" smtClean="0"/>
          </a:p>
          <a:p>
            <a:r>
              <a:rPr lang="en-US" dirty="0" smtClean="0"/>
              <a:t>Intel 2732A</a:t>
            </a:r>
            <a:r>
              <a:rPr lang="zh-CN" altLang="en-US" dirty="0" smtClean="0"/>
              <a:t>是一种</a:t>
            </a:r>
            <a:r>
              <a:rPr lang="en-US" dirty="0" smtClean="0"/>
              <a:t>4 K</a:t>
            </a:r>
            <a:r>
              <a:rPr lang="en-US" altLang="zh-CN" dirty="0" smtClean="0"/>
              <a:t>×</a:t>
            </a:r>
            <a:r>
              <a:rPr lang="en-US" dirty="0" smtClean="0"/>
              <a:t>8 b</a:t>
            </a:r>
            <a:r>
              <a:rPr lang="zh-CN" altLang="en-US" dirty="0" smtClean="0"/>
              <a:t>的</a:t>
            </a:r>
            <a:r>
              <a:rPr lang="en-US" dirty="0" smtClean="0"/>
              <a:t>EPROM</a:t>
            </a:r>
            <a:r>
              <a:rPr lang="zh-CN" altLang="en-US" dirty="0" smtClean="0"/>
              <a:t>，其引脚排列如图</a:t>
            </a:r>
            <a:r>
              <a:rPr lang="en-US" dirty="0" smtClean="0"/>
              <a:t>5-7</a:t>
            </a:r>
            <a:r>
              <a:rPr lang="zh-CN" altLang="en-US" dirty="0" smtClean="0"/>
              <a:t>所示。</a:t>
            </a:r>
          </a:p>
          <a:p>
            <a:endParaRPr lang="zh-CN" altLang="en-US" dirty="0"/>
          </a:p>
        </p:txBody>
      </p:sp>
      <p:pic>
        <p:nvPicPr>
          <p:cNvPr id="50177" name="Picture 1" descr="C:\Users\Administrator\AppData\Roaming\Tencent\Users\784641441\QQ\WinTemp\RichOle\7B$HKBIRHSWZB%)(`G}DGKN.png"/>
          <p:cNvPicPr>
            <a:picLocks noChangeAspect="1" noChangeArrowheads="1"/>
          </p:cNvPicPr>
          <p:nvPr/>
        </p:nvPicPr>
        <p:blipFill>
          <a:blip r:embed="rId2" cstate="print"/>
          <a:srcRect/>
          <a:stretch>
            <a:fillRect/>
          </a:stretch>
        </p:blipFill>
        <p:spPr bwMode="auto">
          <a:xfrm>
            <a:off x="1500166" y="2214554"/>
            <a:ext cx="2670142" cy="2857520"/>
          </a:xfrm>
          <a:prstGeom prst="rect">
            <a:avLst/>
          </a:prstGeom>
          <a:noFill/>
        </p:spPr>
      </p:pic>
      <p:pic>
        <p:nvPicPr>
          <p:cNvPr id="50178" name="Picture 2" descr="C:\Users\Administrator\AppData\Roaming\Tencent\Users\784641441\QQ\WinTemp\RichOle\FT9%(G{`MT_TKA3@NU7O~I4.png"/>
          <p:cNvPicPr>
            <a:picLocks noChangeAspect="1" noChangeArrowheads="1"/>
          </p:cNvPicPr>
          <p:nvPr/>
        </p:nvPicPr>
        <p:blipFill>
          <a:blip r:embed="rId3" cstate="print"/>
          <a:srcRect/>
          <a:stretch>
            <a:fillRect/>
          </a:stretch>
        </p:blipFill>
        <p:spPr bwMode="auto">
          <a:xfrm>
            <a:off x="714348" y="5143512"/>
            <a:ext cx="4156113" cy="357166"/>
          </a:xfrm>
          <a:prstGeom prst="rect">
            <a:avLst/>
          </a:prstGeom>
          <a:noFill/>
        </p:spPr>
      </p:pic>
      <p:sp>
        <p:nvSpPr>
          <p:cNvPr id="6" name="内容占位符 2"/>
          <p:cNvSpPr txBox="1">
            <a:spLocks/>
          </p:cNvSpPr>
          <p:nvPr/>
        </p:nvSpPr>
        <p:spPr>
          <a:xfrm>
            <a:off x="4643438" y="2285992"/>
            <a:ext cx="3571900" cy="1863088"/>
          </a:xfrm>
          <a:prstGeom prst="rect">
            <a:avLst/>
          </a:prstGeom>
        </p:spPr>
        <p:txBody>
          <a:bodyPr vert="horz">
            <a:normAutofit fontScale="92500"/>
          </a:bodyPr>
          <a:lstStyle/>
          <a:p>
            <a:pPr marL="274320" lvl="0" indent="-274320">
              <a:spcBef>
                <a:spcPct val="20000"/>
              </a:spcBef>
              <a:buClr>
                <a:schemeClr val="accent3"/>
              </a:buClr>
              <a:buSzPct val="95000"/>
              <a:buFont typeface="Wingdings 2"/>
              <a:buChar char=""/>
            </a:pPr>
            <a:r>
              <a:rPr lang="en-US" altLang="zh-CN" sz="2600" dirty="0" smtClean="0">
                <a:latin typeface="+mj-ea"/>
                <a:ea typeface="+mj-ea"/>
              </a:rPr>
              <a:t>12</a:t>
            </a:r>
            <a:r>
              <a:rPr lang="zh-CN" altLang="en-US" sz="2600" dirty="0" smtClean="0">
                <a:latin typeface="+mj-ea"/>
                <a:ea typeface="+mj-ea"/>
              </a:rPr>
              <a:t>条地址线</a:t>
            </a:r>
            <a:r>
              <a:rPr lang="en-US" altLang="zh-CN" sz="2600" dirty="0" smtClean="0">
                <a:latin typeface="+mj-ea"/>
                <a:ea typeface="+mj-ea"/>
              </a:rPr>
              <a:t>,</a:t>
            </a:r>
            <a:r>
              <a:rPr lang="zh-CN" altLang="en-US" sz="2600" dirty="0" smtClean="0">
                <a:latin typeface="+mj-ea"/>
                <a:ea typeface="+mj-ea"/>
              </a:rPr>
              <a:t>数据线</a:t>
            </a:r>
            <a:r>
              <a:rPr lang="en-US" altLang="zh-CN" sz="2600" dirty="0" smtClean="0">
                <a:latin typeface="+mj-ea"/>
                <a:ea typeface="+mj-ea"/>
              </a:rPr>
              <a:t>8</a:t>
            </a:r>
            <a:r>
              <a:rPr lang="zh-CN" altLang="en-US" sz="2600" dirty="0" smtClean="0">
                <a:latin typeface="+mj-ea"/>
                <a:ea typeface="+mj-ea"/>
              </a:rPr>
              <a:t>条</a:t>
            </a:r>
            <a:endParaRPr lang="en-US" altLang="zh-CN" sz="2600" dirty="0" smtClean="0">
              <a:latin typeface="+mj-ea"/>
              <a:ea typeface="+mj-ea"/>
            </a:endParaRPr>
          </a:p>
          <a:p>
            <a:pPr marL="274320" lvl="0" indent="-274320">
              <a:spcBef>
                <a:spcPct val="20000"/>
              </a:spcBef>
              <a:buClr>
                <a:schemeClr val="accent3"/>
              </a:buClr>
              <a:buSzPct val="95000"/>
              <a:buFont typeface="Wingdings 2"/>
              <a:buChar char=""/>
            </a:pPr>
            <a:r>
              <a:rPr lang="zh-CN" altLang="en-US" sz="2600" dirty="0" smtClean="0">
                <a:latin typeface="+mj-ea"/>
                <a:ea typeface="+mj-ea"/>
              </a:rPr>
              <a:t>存储容量为</a:t>
            </a:r>
            <a:r>
              <a:rPr lang="en-US" sz="2800" dirty="0" smtClean="0">
                <a:latin typeface="+mj-ea"/>
                <a:ea typeface="+mj-ea"/>
              </a:rPr>
              <a:t>2</a:t>
            </a:r>
            <a:r>
              <a:rPr lang="en-US" sz="2800" baseline="30000" dirty="0" smtClean="0">
                <a:latin typeface="+mj-ea"/>
                <a:ea typeface="+mj-ea"/>
              </a:rPr>
              <a:t>12</a:t>
            </a:r>
            <a:r>
              <a:rPr lang="en-US" sz="2800" dirty="0" smtClean="0">
                <a:latin typeface="+mj-ea"/>
                <a:ea typeface="+mj-ea"/>
              </a:rPr>
              <a:t>×8bit</a:t>
            </a:r>
            <a:r>
              <a:rPr lang="en-US" altLang="zh-CN" sz="2800" dirty="0" smtClean="0">
                <a:latin typeface="+mj-ea"/>
                <a:ea typeface="+mj-ea"/>
              </a:rPr>
              <a:t>,</a:t>
            </a:r>
            <a:r>
              <a:rPr lang="zh-CN" altLang="en-US" sz="2800" dirty="0" smtClean="0">
                <a:latin typeface="+mj-ea"/>
                <a:ea typeface="+mj-ea"/>
              </a:rPr>
              <a:t>即</a:t>
            </a:r>
            <a:r>
              <a:rPr lang="en-US" altLang="zh-CN" sz="2800" dirty="0" smtClean="0">
                <a:latin typeface="+mj-ea"/>
                <a:ea typeface="+mj-ea"/>
              </a:rPr>
              <a:t>4K</a:t>
            </a:r>
            <a:r>
              <a:rPr lang="en-US" sz="2400" dirty="0" smtClean="0">
                <a:latin typeface="+mj-ea"/>
                <a:ea typeface="+mj-ea"/>
              </a:rPr>
              <a:t>×8bit</a:t>
            </a:r>
            <a:r>
              <a:rPr lang="en-US" altLang="zh-CN" sz="2400" dirty="0" smtClean="0">
                <a:latin typeface="+mj-ea"/>
                <a:ea typeface="+mj-ea"/>
              </a:rPr>
              <a:t>,</a:t>
            </a:r>
            <a:r>
              <a:rPr lang="zh-CN" altLang="en-US" sz="2400" dirty="0" smtClean="0">
                <a:latin typeface="+mj-ea"/>
                <a:ea typeface="+mj-ea"/>
              </a:rPr>
              <a:t>这也是名称中</a:t>
            </a:r>
            <a:r>
              <a:rPr lang="en-US" altLang="zh-CN" sz="2400" dirty="0" smtClean="0">
                <a:latin typeface="+mj-ea"/>
                <a:ea typeface="+mj-ea"/>
              </a:rPr>
              <a:t>32</a:t>
            </a:r>
            <a:r>
              <a:rPr lang="zh-CN" altLang="en-US" sz="2400" dirty="0" smtClean="0">
                <a:latin typeface="+mj-ea"/>
                <a:ea typeface="+mj-ea"/>
              </a:rPr>
              <a:t>的由来</a:t>
            </a:r>
            <a:r>
              <a:rPr lang="zh-CN" altLang="en-US" sz="2400" dirty="0" smtClean="0"/>
              <a:t>。</a:t>
            </a:r>
            <a:endParaRPr kumimoji="0" lang="zh-CN" altLang="en-US" sz="26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43000"/>
          </a:xfrm>
        </p:spPr>
        <p:txBody>
          <a:bodyPr>
            <a:normAutofit/>
          </a:bodyPr>
          <a:lstStyle/>
          <a:p>
            <a:r>
              <a:rPr lang="en-US" dirty="0" smtClean="0"/>
              <a:t>5.1</a:t>
            </a:r>
            <a:r>
              <a:rPr lang="zh-CN" altLang="en-US" dirty="0" smtClean="0"/>
              <a:t>分级存储器系统概述</a:t>
            </a:r>
            <a:endParaRPr lang="zh-CN" altLang="en-US" dirty="0"/>
          </a:p>
        </p:txBody>
      </p:sp>
      <p:sp>
        <p:nvSpPr>
          <p:cNvPr id="3" name="内容占位符 2"/>
          <p:cNvSpPr>
            <a:spLocks noGrp="1"/>
          </p:cNvSpPr>
          <p:nvPr>
            <p:ph idx="1"/>
          </p:nvPr>
        </p:nvSpPr>
        <p:spPr>
          <a:xfrm>
            <a:off x="467544" y="1484784"/>
            <a:ext cx="8229600" cy="4605144"/>
          </a:xfrm>
        </p:spPr>
        <p:txBody>
          <a:bodyPr>
            <a:normAutofit/>
          </a:bodyPr>
          <a:lstStyle/>
          <a:p>
            <a:r>
              <a:rPr lang="en-US" sz="3200" b="1" u="sng" dirty="0" smtClean="0">
                <a:solidFill>
                  <a:srgbClr val="0070C0"/>
                </a:solidFill>
              </a:rPr>
              <a:t>5.1.1</a:t>
            </a:r>
            <a:r>
              <a:rPr lang="zh-CN" altLang="en-US" sz="3200" b="1" u="sng" dirty="0" smtClean="0">
                <a:solidFill>
                  <a:srgbClr val="0070C0"/>
                </a:solidFill>
              </a:rPr>
              <a:t>存储器的分级结构</a:t>
            </a:r>
          </a:p>
          <a:p>
            <a:r>
              <a:rPr lang="zh-CN" altLang="en-US" dirty="0" smtClean="0"/>
              <a:t>所谓存储器的分级结构，就是把各种</a:t>
            </a:r>
            <a:r>
              <a:rPr lang="zh-CN" altLang="en-US" dirty="0" smtClean="0">
                <a:solidFill>
                  <a:srgbClr val="FF0000"/>
                </a:solidFill>
              </a:rPr>
              <a:t>不同存储容量</a:t>
            </a:r>
            <a:r>
              <a:rPr lang="zh-CN" altLang="en-US" dirty="0" smtClean="0"/>
              <a:t>、</a:t>
            </a:r>
            <a:r>
              <a:rPr lang="zh-CN" altLang="en-US" dirty="0" smtClean="0">
                <a:solidFill>
                  <a:srgbClr val="FF0000"/>
                </a:solidFill>
              </a:rPr>
              <a:t>不同存取速度</a:t>
            </a:r>
            <a:r>
              <a:rPr lang="zh-CN" altLang="en-US" dirty="0" smtClean="0"/>
              <a:t>的存储器，按照一定的体系结构组织起来，使所存放的程序和数据按层次分布在各种存储器中。</a:t>
            </a:r>
          </a:p>
          <a:p>
            <a:r>
              <a:rPr lang="zh-CN" altLang="en-US" dirty="0" smtClean="0"/>
              <a:t>目前在计算机系统中，通常采用三级存储结构：</a:t>
            </a:r>
            <a:endParaRPr lang="en-US" altLang="zh-CN" dirty="0" smtClean="0"/>
          </a:p>
          <a:p>
            <a:pPr>
              <a:buNone/>
            </a:pPr>
            <a:r>
              <a:rPr lang="en-US" altLang="zh-CN" dirty="0" smtClean="0"/>
              <a:t>     </a:t>
            </a:r>
            <a:r>
              <a:rPr lang="zh-CN" altLang="en-US" dirty="0" smtClean="0"/>
              <a:t>高速缓冲存储器（</a:t>
            </a:r>
            <a:r>
              <a:rPr lang="en-US" dirty="0" smtClean="0"/>
              <a:t>Cache</a:t>
            </a:r>
            <a:r>
              <a:rPr lang="zh-CN" altLang="en-US" dirty="0" smtClean="0"/>
              <a:t>）</a:t>
            </a:r>
            <a:endParaRPr lang="en-US" altLang="zh-CN" dirty="0" smtClean="0"/>
          </a:p>
          <a:p>
            <a:pPr>
              <a:buNone/>
            </a:pPr>
            <a:r>
              <a:rPr lang="en-US" altLang="zh-CN" dirty="0" smtClean="0"/>
              <a:t>     </a:t>
            </a:r>
            <a:r>
              <a:rPr lang="zh-CN" altLang="en-US" dirty="0" smtClean="0"/>
              <a:t>内存储器（又称内存或主存）</a:t>
            </a:r>
            <a:endParaRPr lang="en-US" altLang="zh-CN" dirty="0" smtClean="0"/>
          </a:p>
          <a:p>
            <a:pPr>
              <a:buNone/>
            </a:pPr>
            <a:r>
              <a:rPr lang="en-US" altLang="zh-CN" dirty="0" smtClean="0"/>
              <a:t>     </a:t>
            </a:r>
            <a:r>
              <a:rPr lang="zh-CN" altLang="en-US" dirty="0" smtClean="0"/>
              <a:t>外存储器（又称外存或辅存）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856662"/>
            <a:ext cx="8229600" cy="2500330"/>
          </a:xfrm>
        </p:spPr>
        <p:txBody>
          <a:bodyPr/>
          <a:lstStyle/>
          <a:p>
            <a:r>
              <a:rPr lang="en-US" dirty="0" smtClean="0"/>
              <a:t>Intel 2732A</a:t>
            </a:r>
            <a:r>
              <a:rPr lang="zh-CN" altLang="en-US" dirty="0" smtClean="0"/>
              <a:t>有</a:t>
            </a:r>
            <a:r>
              <a:rPr lang="en-US" dirty="0" smtClean="0"/>
              <a:t>6</a:t>
            </a:r>
            <a:r>
              <a:rPr lang="zh-CN" altLang="en-US" dirty="0" smtClean="0"/>
              <a:t>种工作方式。分别为：</a:t>
            </a:r>
            <a:r>
              <a:rPr lang="en-US" dirty="0" smtClean="0"/>
              <a:t>1.</a:t>
            </a:r>
            <a:r>
              <a:rPr lang="zh-CN" altLang="en-US" dirty="0" smtClean="0"/>
              <a:t>读方式</a:t>
            </a:r>
            <a:r>
              <a:rPr lang="en-US" dirty="0" smtClean="0"/>
              <a:t>2.</a:t>
            </a:r>
            <a:r>
              <a:rPr lang="zh-CN" altLang="en-US" dirty="0" smtClean="0"/>
              <a:t>禁止输出方式</a:t>
            </a:r>
            <a:r>
              <a:rPr lang="en-US" dirty="0" smtClean="0"/>
              <a:t>3.</a:t>
            </a:r>
            <a:r>
              <a:rPr lang="zh-CN" altLang="en-US" dirty="0" smtClean="0"/>
              <a:t>待用方式</a:t>
            </a:r>
            <a:r>
              <a:rPr lang="en-US" dirty="0" smtClean="0"/>
              <a:t>4.</a:t>
            </a:r>
            <a:r>
              <a:rPr lang="zh-CN" altLang="en-US" dirty="0" smtClean="0"/>
              <a:t>编程方式</a:t>
            </a:r>
            <a:r>
              <a:rPr lang="en-US" dirty="0" smtClean="0"/>
              <a:t>5.</a:t>
            </a:r>
            <a:r>
              <a:rPr lang="zh-CN" altLang="en-US" dirty="0" smtClean="0"/>
              <a:t>编程禁止方式</a:t>
            </a:r>
            <a:r>
              <a:rPr lang="en-US" dirty="0" smtClean="0"/>
              <a:t>6.Intel</a:t>
            </a:r>
            <a:r>
              <a:rPr lang="zh-CN" altLang="en-US" dirty="0" smtClean="0"/>
              <a:t>标识符方式。</a:t>
            </a:r>
          </a:p>
          <a:p>
            <a:r>
              <a:rPr lang="zh-CN" altLang="en-US" dirty="0" smtClean="0"/>
              <a:t>当</a:t>
            </a:r>
            <a:r>
              <a:rPr lang="en-US" dirty="0" smtClean="0"/>
              <a:t>             </a:t>
            </a:r>
            <a:r>
              <a:rPr lang="zh-CN" altLang="en-US" dirty="0" smtClean="0"/>
              <a:t>引脚加上</a:t>
            </a:r>
            <a:r>
              <a:rPr lang="en-US" dirty="0" smtClean="0"/>
              <a:t>21V</a:t>
            </a:r>
            <a:r>
              <a:rPr lang="zh-CN" altLang="en-US" dirty="0" smtClean="0"/>
              <a:t>电压时，</a:t>
            </a:r>
            <a:r>
              <a:rPr lang="en-US" dirty="0" smtClean="0"/>
              <a:t>Intel 2732A</a:t>
            </a:r>
            <a:r>
              <a:rPr lang="zh-CN" altLang="en-US" dirty="0" smtClean="0"/>
              <a:t>为编程方式。</a:t>
            </a:r>
            <a:endParaRPr lang="en-US" altLang="zh-CN" dirty="0" smtClean="0"/>
          </a:p>
          <a:p>
            <a:pPr>
              <a:buNone/>
            </a:pPr>
            <a:endParaRPr lang="zh-CN" altLang="en-US" dirty="0"/>
          </a:p>
        </p:txBody>
      </p:sp>
      <p:pic>
        <p:nvPicPr>
          <p:cNvPr id="51201" name="Picture 1" descr="C:\Users\Administrator\AppData\Roaming\Tencent\Users\784641441\QQ\WinTemp\RichOle\{9)}@PLEJ9[BHQ%TX6OC921.png"/>
          <p:cNvPicPr>
            <a:picLocks noChangeAspect="1" noChangeArrowheads="1"/>
          </p:cNvPicPr>
          <p:nvPr/>
        </p:nvPicPr>
        <p:blipFill>
          <a:blip r:embed="rId3" cstate="print"/>
          <a:srcRect/>
          <a:stretch>
            <a:fillRect/>
          </a:stretch>
        </p:blipFill>
        <p:spPr bwMode="auto">
          <a:xfrm>
            <a:off x="1043608" y="2207714"/>
            <a:ext cx="776500" cy="357190"/>
          </a:xfrm>
          <a:prstGeom prst="rect">
            <a:avLst/>
          </a:prstGeom>
          <a:noFill/>
        </p:spPr>
      </p:pic>
      <p:pic>
        <p:nvPicPr>
          <p:cNvPr id="51202" name="Picture 2" descr="C:\Users\Administrator\AppData\Roaming\Tencent\Users\784641441\QQ\WinTemp\RichOle\Q]VJWH(R[LRW%}[VNDJ)`~9.png"/>
          <p:cNvPicPr>
            <a:picLocks noChangeAspect="1" noChangeArrowheads="1"/>
          </p:cNvPicPr>
          <p:nvPr/>
        </p:nvPicPr>
        <p:blipFill>
          <a:blip r:embed="rId4" cstate="print"/>
          <a:srcRect/>
          <a:stretch>
            <a:fillRect/>
          </a:stretch>
        </p:blipFill>
        <p:spPr bwMode="auto">
          <a:xfrm>
            <a:off x="285720" y="2714620"/>
            <a:ext cx="8407201" cy="30003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normAutofit/>
          </a:bodyPr>
          <a:lstStyle/>
          <a:p>
            <a:r>
              <a:rPr lang="en-US" dirty="0" smtClean="0"/>
              <a:t>5.3  </a:t>
            </a:r>
            <a:r>
              <a:rPr lang="zh-CN" altLang="en-US" dirty="0" smtClean="0"/>
              <a:t>内存储器的构成原理</a:t>
            </a:r>
            <a:endParaRPr lang="zh-CN" altLang="en-US" dirty="0"/>
          </a:p>
        </p:txBody>
      </p:sp>
      <p:sp>
        <p:nvSpPr>
          <p:cNvPr id="3" name="内容占位符 2"/>
          <p:cNvSpPr>
            <a:spLocks noGrp="1"/>
          </p:cNvSpPr>
          <p:nvPr>
            <p:ph idx="1"/>
          </p:nvPr>
        </p:nvSpPr>
        <p:spPr>
          <a:xfrm>
            <a:off x="467544" y="1268760"/>
            <a:ext cx="8229600" cy="5400600"/>
          </a:xfrm>
        </p:spPr>
        <p:txBody>
          <a:bodyPr>
            <a:normAutofit lnSpcReduction="10000"/>
          </a:bodyPr>
          <a:lstStyle/>
          <a:p>
            <a:r>
              <a:rPr lang="zh-CN" altLang="en-US" sz="2400" dirty="0" smtClean="0"/>
              <a:t>内存储器的构成与设计，一般包括以下三项工作：</a:t>
            </a:r>
            <a:endParaRPr lang="en-US" altLang="zh-CN" sz="2400" dirty="0" smtClean="0"/>
          </a:p>
          <a:p>
            <a:pPr>
              <a:buNone/>
            </a:pPr>
            <a:r>
              <a:rPr lang="zh-CN" altLang="en-US" sz="2400" b="1" dirty="0" smtClean="0">
                <a:solidFill>
                  <a:srgbClr val="0070C0"/>
                </a:solidFill>
              </a:rPr>
              <a:t>         存储器结构的确定</a:t>
            </a:r>
            <a:endParaRPr lang="en-US" altLang="zh-CN" sz="2400" b="1" dirty="0" smtClean="0">
              <a:solidFill>
                <a:srgbClr val="0070C0"/>
              </a:solidFill>
            </a:endParaRPr>
          </a:p>
          <a:p>
            <a:pPr>
              <a:buNone/>
            </a:pPr>
            <a:r>
              <a:rPr lang="zh-CN" altLang="en-US" sz="2400" b="1" dirty="0" smtClean="0">
                <a:solidFill>
                  <a:srgbClr val="0070C0"/>
                </a:solidFill>
              </a:rPr>
              <a:t>         存储器芯片的选择</a:t>
            </a:r>
            <a:endParaRPr lang="en-US" altLang="zh-CN" sz="2400" b="1" dirty="0" smtClean="0">
              <a:solidFill>
                <a:srgbClr val="0070C0"/>
              </a:solidFill>
            </a:endParaRPr>
          </a:p>
          <a:p>
            <a:pPr>
              <a:buNone/>
            </a:pPr>
            <a:r>
              <a:rPr lang="en-US" altLang="zh-CN" sz="2400" b="1" dirty="0" smtClean="0">
                <a:solidFill>
                  <a:srgbClr val="0070C0"/>
                </a:solidFill>
              </a:rPr>
              <a:t>         </a:t>
            </a:r>
            <a:r>
              <a:rPr lang="zh-CN" altLang="en-US" sz="2400" b="1" dirty="0" smtClean="0">
                <a:solidFill>
                  <a:srgbClr val="0070C0"/>
                </a:solidFill>
              </a:rPr>
              <a:t>存储器接口的设计</a:t>
            </a:r>
            <a:endParaRPr lang="en-US" altLang="zh-CN" sz="2400" b="1" dirty="0" smtClean="0">
              <a:solidFill>
                <a:srgbClr val="0070C0"/>
              </a:solidFill>
            </a:endParaRPr>
          </a:p>
          <a:p>
            <a:pPr>
              <a:buNone/>
            </a:pPr>
            <a:endParaRPr lang="en-US" altLang="zh-CN" sz="2400" dirty="0" smtClean="0"/>
          </a:p>
          <a:p>
            <a:r>
              <a:rPr lang="zh-CN" altLang="en-US" sz="2400" dirty="0" smtClean="0"/>
              <a:t>其中存储器接口的设计实际上就是要解决</a:t>
            </a:r>
            <a:r>
              <a:rPr lang="zh-CN" altLang="en-US" sz="2400" dirty="0" smtClean="0">
                <a:solidFill>
                  <a:srgbClr val="FF0000"/>
                </a:solidFill>
              </a:rPr>
              <a:t>存储器同</a:t>
            </a:r>
            <a:r>
              <a:rPr lang="en-US" sz="2400" dirty="0" smtClean="0">
                <a:solidFill>
                  <a:srgbClr val="FF0000"/>
                </a:solidFill>
              </a:rPr>
              <a:t>CPU</a:t>
            </a:r>
            <a:r>
              <a:rPr lang="zh-CN" altLang="en-US" sz="2400" dirty="0" smtClean="0">
                <a:solidFill>
                  <a:srgbClr val="FF0000"/>
                </a:solidFill>
              </a:rPr>
              <a:t>三大总线的正确连接</a:t>
            </a:r>
            <a:r>
              <a:rPr lang="zh-CN" altLang="en-US" sz="2400" dirty="0" smtClean="0"/>
              <a:t>与时序匹配问题。</a:t>
            </a:r>
            <a:endParaRPr lang="en-US" altLang="zh-CN" sz="2400" dirty="0" smtClean="0"/>
          </a:p>
          <a:p>
            <a:pPr>
              <a:buNone/>
            </a:pPr>
            <a:r>
              <a:rPr lang="zh-CN" altLang="en-US" sz="2400" dirty="0" smtClean="0"/>
              <a:t>     地址总线的连接，本质上就是在存储器地址分配的基础上实现地址译码，以保证</a:t>
            </a:r>
            <a:r>
              <a:rPr lang="en-US" sz="2400" dirty="0" smtClean="0"/>
              <a:t>CPU</a:t>
            </a:r>
            <a:r>
              <a:rPr lang="zh-CN" altLang="en-US" sz="2400" dirty="0" smtClean="0"/>
              <a:t>能对存储器中的所有单元正确寻址。</a:t>
            </a:r>
            <a:endParaRPr lang="en-US" altLang="zh-CN" sz="2400" dirty="0" smtClean="0"/>
          </a:p>
          <a:p>
            <a:r>
              <a:rPr lang="zh-CN" altLang="en-US" sz="2400" dirty="0" smtClean="0"/>
              <a:t>它又包括两方面：</a:t>
            </a:r>
            <a:endParaRPr lang="en-US" altLang="zh-CN" sz="2400" dirty="0" smtClean="0"/>
          </a:p>
          <a:p>
            <a:pPr>
              <a:buNone/>
            </a:pPr>
            <a:r>
              <a:rPr lang="en-US" altLang="zh-CN" sz="2400" b="1" dirty="0" smtClean="0">
                <a:solidFill>
                  <a:srgbClr val="0070C0"/>
                </a:solidFill>
              </a:rPr>
              <a:t>      </a:t>
            </a:r>
            <a:r>
              <a:rPr lang="zh-CN" altLang="en-US" sz="2400" b="1" dirty="0" smtClean="0">
                <a:solidFill>
                  <a:srgbClr val="0070C0"/>
                </a:solidFill>
              </a:rPr>
              <a:t>一是高位地址译码，用以选存储芯片；</a:t>
            </a:r>
            <a:endParaRPr lang="en-US" altLang="zh-CN" sz="2400" b="1" dirty="0" smtClean="0">
              <a:solidFill>
                <a:srgbClr val="0070C0"/>
              </a:solidFill>
            </a:endParaRPr>
          </a:p>
          <a:p>
            <a:pPr>
              <a:buNone/>
            </a:pPr>
            <a:r>
              <a:rPr lang="en-US" altLang="zh-CN" sz="2400" b="1" dirty="0" smtClean="0">
                <a:solidFill>
                  <a:srgbClr val="0070C0"/>
                </a:solidFill>
              </a:rPr>
              <a:t>      </a:t>
            </a:r>
            <a:r>
              <a:rPr lang="zh-CN" altLang="en-US" sz="2400" b="1" dirty="0" smtClean="0">
                <a:solidFill>
                  <a:srgbClr val="0070C0"/>
                </a:solidFill>
              </a:rPr>
              <a:t>二是低位地址线连接，用以通过片内地址译码器译码选片内存储单元。</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linds(horizontal)">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127848"/>
          </a:xfrm>
        </p:spPr>
        <p:txBody>
          <a:bodyPr>
            <a:normAutofit fontScale="77500" lnSpcReduction="20000"/>
          </a:bodyPr>
          <a:lstStyle/>
          <a:p>
            <a:r>
              <a:rPr lang="en-US" sz="3300" dirty="0" smtClean="0"/>
              <a:t>5.3.1 </a:t>
            </a:r>
            <a:r>
              <a:rPr lang="zh-CN" altLang="en-US" sz="3300" dirty="0" smtClean="0"/>
              <a:t>存储器结构的确定</a:t>
            </a:r>
            <a:endParaRPr lang="en-US" altLang="zh-CN" sz="3300" dirty="0" smtClean="0"/>
          </a:p>
          <a:p>
            <a:pPr>
              <a:lnSpc>
                <a:spcPct val="160000"/>
              </a:lnSpc>
            </a:pPr>
            <a:r>
              <a:rPr lang="zh-CN" altLang="en-US" dirty="0" smtClean="0"/>
              <a:t>存储器结构的确定，主要指采用</a:t>
            </a:r>
            <a:r>
              <a:rPr lang="zh-CN" altLang="en-US" dirty="0" smtClean="0">
                <a:solidFill>
                  <a:srgbClr val="FF0000"/>
                </a:solidFill>
              </a:rPr>
              <a:t>单存储体结构</a:t>
            </a:r>
            <a:r>
              <a:rPr lang="zh-CN" altLang="en-US" dirty="0" smtClean="0"/>
              <a:t>还是</a:t>
            </a:r>
            <a:r>
              <a:rPr lang="zh-CN" altLang="en-US" dirty="0" smtClean="0">
                <a:solidFill>
                  <a:srgbClr val="FF0000"/>
                </a:solidFill>
              </a:rPr>
              <a:t>多存储体结构</a:t>
            </a:r>
            <a:r>
              <a:rPr lang="zh-CN" altLang="en-US" dirty="0" smtClean="0"/>
              <a:t>。</a:t>
            </a:r>
            <a:endParaRPr lang="en-US" altLang="zh-CN" dirty="0" smtClean="0"/>
          </a:p>
          <a:p>
            <a:pPr>
              <a:lnSpc>
                <a:spcPct val="160000"/>
              </a:lnSpc>
            </a:pPr>
            <a:r>
              <a:rPr lang="zh-CN" altLang="en-US" dirty="0" smtClean="0"/>
              <a:t>在微机系统中，为能支持各种数据宽度操作，</a:t>
            </a:r>
            <a:r>
              <a:rPr lang="zh-CN" altLang="en-US" dirty="0" smtClean="0">
                <a:solidFill>
                  <a:srgbClr val="FF0000"/>
                </a:solidFill>
              </a:rPr>
              <a:t>存储器一般都按字节编址</a:t>
            </a:r>
            <a:r>
              <a:rPr lang="zh-CN" altLang="en-US" dirty="0" smtClean="0"/>
              <a:t>、以字节为单位构成，就是说它的数据宽度为</a:t>
            </a:r>
            <a:r>
              <a:rPr lang="en-US" dirty="0" smtClean="0"/>
              <a:t>8</a:t>
            </a:r>
            <a:r>
              <a:rPr lang="zh-CN" altLang="en-US" dirty="0" smtClean="0"/>
              <a:t>位。</a:t>
            </a:r>
            <a:endParaRPr lang="en-US" altLang="zh-CN" dirty="0" smtClean="0"/>
          </a:p>
          <a:p>
            <a:pPr>
              <a:lnSpc>
                <a:spcPct val="160000"/>
              </a:lnSpc>
            </a:pPr>
            <a:r>
              <a:rPr lang="zh-CN" altLang="en-US" dirty="0" smtClean="0"/>
              <a:t>对于</a:t>
            </a:r>
            <a:r>
              <a:rPr lang="en-US" dirty="0" smtClean="0"/>
              <a:t>CPU</a:t>
            </a:r>
            <a:r>
              <a:rPr lang="zh-CN" altLang="en-US" dirty="0" smtClean="0"/>
              <a:t>的外部数据总线为</a:t>
            </a:r>
            <a:r>
              <a:rPr lang="en-US" dirty="0" smtClean="0"/>
              <a:t>8</a:t>
            </a:r>
            <a:r>
              <a:rPr lang="zh-CN" altLang="en-US" dirty="0" smtClean="0"/>
              <a:t>位的微机（如</a:t>
            </a:r>
            <a:r>
              <a:rPr lang="en-US" dirty="0" smtClean="0"/>
              <a:t>8088</a:t>
            </a:r>
            <a:r>
              <a:rPr lang="zh-CN" altLang="en-US" dirty="0" smtClean="0"/>
              <a:t>系统等），其存储器只需用</a:t>
            </a:r>
            <a:r>
              <a:rPr lang="zh-CN" altLang="en-US" dirty="0" smtClean="0">
                <a:solidFill>
                  <a:srgbClr val="FF0000"/>
                </a:solidFill>
              </a:rPr>
              <a:t>单体结构</a:t>
            </a:r>
            <a:r>
              <a:rPr lang="zh-CN" altLang="en-US" dirty="0" smtClean="0"/>
              <a:t>；而对于</a:t>
            </a:r>
            <a:r>
              <a:rPr lang="en-US" dirty="0" smtClean="0"/>
              <a:t>CPU</a:t>
            </a:r>
            <a:r>
              <a:rPr lang="zh-CN" altLang="en-US" dirty="0" smtClean="0"/>
              <a:t>的外部数据总线为</a:t>
            </a:r>
            <a:r>
              <a:rPr lang="en-US" dirty="0" smtClean="0"/>
              <a:t>16</a:t>
            </a:r>
            <a:r>
              <a:rPr lang="zh-CN" altLang="en-US" dirty="0" smtClean="0"/>
              <a:t>位的微机系统（如</a:t>
            </a:r>
            <a:r>
              <a:rPr lang="en-US" dirty="0" smtClean="0"/>
              <a:t>8086/80186/80286</a:t>
            </a:r>
            <a:r>
              <a:rPr lang="zh-CN" altLang="en-US" dirty="0" smtClean="0"/>
              <a:t>系统等），一般需用</a:t>
            </a:r>
            <a:r>
              <a:rPr lang="zh-CN" altLang="en-US" u="sng" dirty="0" smtClean="0">
                <a:solidFill>
                  <a:srgbClr val="FF0000"/>
                </a:solidFill>
              </a:rPr>
              <a:t>两个</a:t>
            </a:r>
            <a:r>
              <a:rPr lang="en-US" u="sng" dirty="0" smtClean="0">
                <a:solidFill>
                  <a:srgbClr val="FF0000"/>
                </a:solidFill>
              </a:rPr>
              <a:t>8</a:t>
            </a:r>
            <a:r>
              <a:rPr lang="zh-CN" altLang="en-US" u="sng" dirty="0" smtClean="0">
                <a:solidFill>
                  <a:srgbClr val="FF0000"/>
                </a:solidFill>
              </a:rPr>
              <a:t>位存储体</a:t>
            </a:r>
            <a:r>
              <a:rPr lang="zh-CN" altLang="en-US" dirty="0" smtClean="0"/>
              <a:t>。</a:t>
            </a:r>
            <a:endParaRPr lang="en-US" altLang="zh-CN" dirty="0" smtClean="0"/>
          </a:p>
          <a:p>
            <a:pPr>
              <a:lnSpc>
                <a:spcPct val="160000"/>
              </a:lnSpc>
            </a:pPr>
            <a:r>
              <a:rPr lang="zh-CN" altLang="en-US" dirty="0" smtClean="0"/>
              <a:t>对</a:t>
            </a:r>
            <a:r>
              <a:rPr lang="en-US" dirty="0" smtClean="0"/>
              <a:t>80286</a:t>
            </a:r>
            <a:r>
              <a:rPr lang="zh-CN" altLang="en-US" dirty="0" smtClean="0"/>
              <a:t>微机，是将</a:t>
            </a:r>
            <a:r>
              <a:rPr lang="en-US" dirty="0" smtClean="0"/>
              <a:t>2</a:t>
            </a:r>
            <a:r>
              <a:rPr lang="en-US" baseline="30000" dirty="0" smtClean="0"/>
              <a:t>24</a:t>
            </a:r>
            <a:r>
              <a:rPr lang="en-US" dirty="0" smtClean="0"/>
              <a:t>=16M</a:t>
            </a:r>
            <a:r>
              <a:rPr lang="zh-CN" altLang="en-US" dirty="0" smtClean="0"/>
              <a:t>字节物理地址空间的存储器分为偶数地址的存储体和奇数地址的存储体，如图</a:t>
            </a:r>
            <a:r>
              <a:rPr lang="en-US" dirty="0" smtClean="0"/>
              <a:t>5-8</a:t>
            </a:r>
            <a:r>
              <a:rPr lang="zh-CN" altLang="en-US" dirty="0" smtClean="0"/>
              <a:t>所示。</a:t>
            </a:r>
            <a:endParaRPr lang="en-US" altLang="zh-CN" dirty="0" smtClean="0"/>
          </a:p>
          <a:p>
            <a:pPr>
              <a:lnSpc>
                <a:spcPct val="160000"/>
              </a:lnSpc>
            </a:pPr>
            <a:r>
              <a:rPr lang="en-US" altLang="zh-CN" dirty="0" smtClean="0">
                <a:solidFill>
                  <a:srgbClr val="FF0000"/>
                </a:solidFill>
              </a:rPr>
              <a:t>8</a:t>
            </a:r>
            <a:r>
              <a:rPr lang="zh-CN" altLang="en-US" dirty="0" smtClean="0">
                <a:solidFill>
                  <a:srgbClr val="FF0000"/>
                </a:solidFill>
              </a:rPr>
              <a:t>位字长的单体存储器是构成微型计算机内存系统的基础</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C:\Users\Administrator\AppData\Roaming\Tencent\Users\784641441\QQ\WinTemp\RichOle\82R]V96OAOXY[}86P49RO[3.png"/>
          <p:cNvPicPr>
            <a:picLocks noChangeAspect="1" noChangeArrowheads="1"/>
          </p:cNvPicPr>
          <p:nvPr/>
        </p:nvPicPr>
        <p:blipFill>
          <a:blip r:embed="rId2" cstate="print"/>
          <a:srcRect/>
          <a:stretch>
            <a:fillRect/>
          </a:stretch>
        </p:blipFill>
        <p:spPr bwMode="auto">
          <a:xfrm>
            <a:off x="1259631" y="4797152"/>
            <a:ext cx="7686059" cy="2060848"/>
          </a:xfrm>
          <a:prstGeom prst="rect">
            <a:avLst/>
          </a:prstGeom>
          <a:noFill/>
        </p:spPr>
      </p:pic>
      <p:grpSp>
        <p:nvGrpSpPr>
          <p:cNvPr id="143361" name="组合 138"/>
          <p:cNvGrpSpPr>
            <a:grpSpLocks/>
          </p:cNvGrpSpPr>
          <p:nvPr/>
        </p:nvGrpSpPr>
        <p:grpSpPr bwMode="auto">
          <a:xfrm>
            <a:off x="1043608" y="476672"/>
            <a:ext cx="7560840" cy="4104456"/>
            <a:chOff x="0" y="0"/>
            <a:chExt cx="41855" cy="24955"/>
          </a:xfrm>
        </p:grpSpPr>
        <p:sp>
          <p:nvSpPr>
            <p:cNvPr id="135" name="Text Box 68"/>
            <p:cNvSpPr txBox="1">
              <a:spLocks noChangeArrowheads="1"/>
            </p:cNvSpPr>
            <p:nvPr/>
          </p:nvSpPr>
          <p:spPr bwMode="auto">
            <a:xfrm>
              <a:off x="26670" y="12858"/>
              <a:ext cx="4191" cy="2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6" name="Text Box 67"/>
            <p:cNvSpPr txBox="1">
              <a:spLocks noChangeArrowheads="1"/>
            </p:cNvSpPr>
            <p:nvPr/>
          </p:nvSpPr>
          <p:spPr bwMode="auto">
            <a:xfrm>
              <a:off x="19335" y="12192"/>
              <a:ext cx="2477" cy="219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4" name="Text Box 67"/>
            <p:cNvSpPr txBox="1">
              <a:spLocks noChangeArrowheads="1"/>
            </p:cNvSpPr>
            <p:nvPr/>
          </p:nvSpPr>
          <p:spPr bwMode="auto">
            <a:xfrm>
              <a:off x="27527" y="18954"/>
              <a:ext cx="5753" cy="2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8</a:t>
              </a: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15</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3" name="Text Box 67"/>
            <p:cNvSpPr txBox="1">
              <a:spLocks noChangeArrowheads="1"/>
            </p:cNvSpPr>
            <p:nvPr/>
          </p:nvSpPr>
          <p:spPr bwMode="auto">
            <a:xfrm>
              <a:off x="19240" y="19145"/>
              <a:ext cx="4477" cy="2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7</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8" name="Text Box 67"/>
            <p:cNvSpPr txBox="1">
              <a:spLocks noChangeArrowheads="1"/>
            </p:cNvSpPr>
            <p:nvPr/>
          </p:nvSpPr>
          <p:spPr bwMode="auto">
            <a:xfrm>
              <a:off x="20383" y="0"/>
              <a:ext cx="5715" cy="219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23</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66"/>
            <p:cNvSpPr>
              <a:spLocks noChangeArrowheads="1"/>
            </p:cNvSpPr>
            <p:nvPr/>
          </p:nvSpPr>
          <p:spPr bwMode="auto">
            <a:xfrm>
              <a:off x="0" y="666"/>
              <a:ext cx="7715" cy="242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 name="Text Box 67"/>
            <p:cNvSpPr txBox="1">
              <a:spLocks noChangeArrowheads="1"/>
            </p:cNvSpPr>
            <p:nvPr/>
          </p:nvSpPr>
          <p:spPr bwMode="auto">
            <a:xfrm>
              <a:off x="2095" y="2286"/>
              <a:ext cx="5429" cy="219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23</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 Box 68"/>
            <p:cNvSpPr txBox="1">
              <a:spLocks noChangeArrowheads="1"/>
            </p:cNvSpPr>
            <p:nvPr/>
          </p:nvSpPr>
          <p:spPr bwMode="auto">
            <a:xfrm>
              <a:off x="3238" y="4286"/>
              <a:ext cx="4191" cy="2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9" name="Text Box 67"/>
            <p:cNvSpPr txBox="1">
              <a:spLocks noChangeArrowheads="1"/>
            </p:cNvSpPr>
            <p:nvPr/>
          </p:nvSpPr>
          <p:spPr bwMode="auto">
            <a:xfrm>
              <a:off x="2286" y="12192"/>
              <a:ext cx="3905" cy="219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80286</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 name="Text Box 67"/>
            <p:cNvSpPr txBox="1">
              <a:spLocks noChangeArrowheads="1"/>
            </p:cNvSpPr>
            <p:nvPr/>
          </p:nvSpPr>
          <p:spPr bwMode="auto">
            <a:xfrm>
              <a:off x="3048" y="21050"/>
              <a:ext cx="4476" cy="2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15</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25" name="组合 25"/>
            <p:cNvGrpSpPr>
              <a:grpSpLocks/>
            </p:cNvGrpSpPr>
            <p:nvPr/>
          </p:nvGrpSpPr>
          <p:grpSpPr bwMode="auto">
            <a:xfrm>
              <a:off x="12668" y="666"/>
              <a:ext cx="5715" cy="8859"/>
              <a:chOff x="0" y="0"/>
              <a:chExt cx="5715" cy="8858"/>
            </a:xfrm>
          </p:grpSpPr>
          <p:sp>
            <p:nvSpPr>
              <p:cNvPr id="23" name="矩形 23"/>
              <p:cNvSpPr>
                <a:spLocks noChangeArrowheads="1"/>
              </p:cNvSpPr>
              <p:nvPr/>
            </p:nvSpPr>
            <p:spPr bwMode="auto">
              <a:xfrm>
                <a:off x="0" y="0"/>
                <a:ext cx="5715" cy="885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24" name="Text Box 67"/>
              <p:cNvSpPr txBox="1">
                <a:spLocks noChangeArrowheads="1"/>
              </p:cNvSpPr>
              <p:nvPr/>
            </p:nvSpPr>
            <p:spPr bwMode="auto">
              <a:xfrm>
                <a:off x="666" y="1714"/>
                <a:ext cx="4382" cy="4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地址</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锁存器</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32" name="组合 32"/>
            <p:cNvGrpSpPr>
              <a:grpSpLocks/>
            </p:cNvGrpSpPr>
            <p:nvPr/>
          </p:nvGrpSpPr>
          <p:grpSpPr bwMode="auto">
            <a:xfrm>
              <a:off x="21336" y="8382"/>
              <a:ext cx="5715" cy="8858"/>
              <a:chOff x="0" y="0"/>
              <a:chExt cx="5715" cy="8858"/>
            </a:xfrm>
          </p:grpSpPr>
          <p:sp>
            <p:nvSpPr>
              <p:cNvPr id="30" name="矩形 30"/>
              <p:cNvSpPr>
                <a:spLocks noChangeArrowheads="1"/>
              </p:cNvSpPr>
              <p:nvPr/>
            </p:nvSpPr>
            <p:spPr bwMode="auto">
              <a:xfrm>
                <a:off x="0" y="0"/>
                <a:ext cx="5715" cy="885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31" name="Text Box 67"/>
              <p:cNvSpPr txBox="1">
                <a:spLocks noChangeArrowheads="1"/>
              </p:cNvSpPr>
              <p:nvPr/>
            </p:nvSpPr>
            <p:spPr bwMode="auto">
              <a:xfrm>
                <a:off x="1333" y="1905"/>
                <a:ext cx="3524" cy="4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偶存</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储体</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33" name="组合 33"/>
            <p:cNvGrpSpPr>
              <a:grpSpLocks/>
            </p:cNvGrpSpPr>
            <p:nvPr/>
          </p:nvGrpSpPr>
          <p:grpSpPr bwMode="auto">
            <a:xfrm>
              <a:off x="30099" y="8382"/>
              <a:ext cx="5715" cy="8858"/>
              <a:chOff x="0" y="0"/>
              <a:chExt cx="5715" cy="8858"/>
            </a:xfrm>
          </p:grpSpPr>
          <p:sp>
            <p:nvSpPr>
              <p:cNvPr id="34" name="矩形 34"/>
              <p:cNvSpPr>
                <a:spLocks noChangeArrowheads="1"/>
              </p:cNvSpPr>
              <p:nvPr/>
            </p:nvSpPr>
            <p:spPr bwMode="auto">
              <a:xfrm>
                <a:off x="0" y="0"/>
                <a:ext cx="5715" cy="885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35" name="Text Box 67"/>
              <p:cNvSpPr txBox="1">
                <a:spLocks noChangeArrowheads="1"/>
              </p:cNvSpPr>
              <p:nvPr/>
            </p:nvSpPr>
            <p:spPr bwMode="auto">
              <a:xfrm>
                <a:off x="1333" y="1905"/>
                <a:ext cx="3524" cy="4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奇存</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储体</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53" name="组合 53"/>
            <p:cNvGrpSpPr>
              <a:grpSpLocks/>
            </p:cNvGrpSpPr>
            <p:nvPr/>
          </p:nvGrpSpPr>
          <p:grpSpPr bwMode="auto">
            <a:xfrm flipH="1">
              <a:off x="7905" y="21336"/>
              <a:ext cx="953" cy="1352"/>
              <a:chOff x="0" y="0"/>
              <a:chExt cx="95250" cy="135255"/>
            </a:xfrm>
          </p:grpSpPr>
          <p:sp>
            <p:nvSpPr>
              <p:cNvPr id="54" name="直接连接符 54"/>
              <p:cNvSpPr>
                <a:spLocks noChangeShapeType="1"/>
              </p:cNvSpPr>
              <p:nvPr/>
            </p:nvSpPr>
            <p:spPr bwMode="auto">
              <a:xfrm>
                <a:off x="0" y="0"/>
                <a:ext cx="0" cy="360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5" name="直接连接符 55"/>
              <p:cNvSpPr>
                <a:spLocks noChangeShapeType="1"/>
              </p:cNvSpPr>
              <p:nvPr/>
            </p:nvSpPr>
            <p:spPr bwMode="auto">
              <a:xfrm>
                <a:off x="0" y="104775"/>
                <a:ext cx="0" cy="285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 name="直接连接符 57"/>
              <p:cNvSpPr>
                <a:spLocks noChangeShapeType="1"/>
              </p:cNvSpPr>
              <p:nvPr/>
            </p:nvSpPr>
            <p:spPr bwMode="auto">
              <a:xfrm>
                <a:off x="0" y="0"/>
                <a:ext cx="95250"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8" name="直接连接符 58"/>
              <p:cNvSpPr>
                <a:spLocks noChangeShapeType="1"/>
              </p:cNvSpPr>
              <p:nvPr/>
            </p:nvSpPr>
            <p:spPr bwMode="auto">
              <a:xfrm flipV="1">
                <a:off x="0" y="66675"/>
                <a:ext cx="95250"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59" name="直接连接符 59"/>
            <p:cNvSpPr>
              <a:spLocks noChangeShapeType="1"/>
            </p:cNvSpPr>
            <p:nvPr/>
          </p:nvSpPr>
          <p:spPr bwMode="auto">
            <a:xfrm>
              <a:off x="8858" y="21717"/>
              <a:ext cx="1468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0" name="直接连接符 60"/>
            <p:cNvSpPr>
              <a:spLocks noChangeShapeType="1"/>
            </p:cNvSpPr>
            <p:nvPr/>
          </p:nvSpPr>
          <p:spPr bwMode="auto">
            <a:xfrm>
              <a:off x="8858" y="22383"/>
              <a:ext cx="288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nvGrpSpPr>
            <p:cNvPr id="61" name="组合 61"/>
            <p:cNvGrpSpPr>
              <a:grpSpLocks/>
            </p:cNvGrpSpPr>
            <p:nvPr/>
          </p:nvGrpSpPr>
          <p:grpSpPr bwMode="auto">
            <a:xfrm rot="10800000" flipH="1">
              <a:off x="37719" y="1905"/>
              <a:ext cx="952" cy="1352"/>
              <a:chOff x="0" y="0"/>
              <a:chExt cx="95250" cy="135255"/>
            </a:xfrm>
          </p:grpSpPr>
          <p:sp>
            <p:nvSpPr>
              <p:cNvPr id="62" name="直接连接符 62"/>
              <p:cNvSpPr>
                <a:spLocks noChangeShapeType="1"/>
              </p:cNvSpPr>
              <p:nvPr/>
            </p:nvSpPr>
            <p:spPr bwMode="auto">
              <a:xfrm>
                <a:off x="0" y="0"/>
                <a:ext cx="0" cy="28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3" name="直接连接符 63"/>
              <p:cNvSpPr>
                <a:spLocks noChangeShapeType="1"/>
              </p:cNvSpPr>
              <p:nvPr/>
            </p:nvSpPr>
            <p:spPr bwMode="auto">
              <a:xfrm>
                <a:off x="0" y="104775"/>
                <a:ext cx="0" cy="285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4" name="直接连接符 64"/>
              <p:cNvSpPr>
                <a:spLocks noChangeShapeType="1"/>
              </p:cNvSpPr>
              <p:nvPr/>
            </p:nvSpPr>
            <p:spPr bwMode="auto">
              <a:xfrm>
                <a:off x="0" y="0"/>
                <a:ext cx="95250"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5" name="直接连接符 65"/>
              <p:cNvSpPr>
                <a:spLocks noChangeShapeType="1"/>
              </p:cNvSpPr>
              <p:nvPr/>
            </p:nvSpPr>
            <p:spPr bwMode="auto">
              <a:xfrm flipV="1">
                <a:off x="0" y="66675"/>
                <a:ext cx="95250"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69" name="组合 69"/>
            <p:cNvGrpSpPr>
              <a:grpSpLocks/>
            </p:cNvGrpSpPr>
            <p:nvPr/>
          </p:nvGrpSpPr>
          <p:grpSpPr bwMode="auto">
            <a:xfrm>
              <a:off x="23336" y="17240"/>
              <a:ext cx="1352" cy="4515"/>
              <a:chOff x="0" y="0"/>
              <a:chExt cx="135255" cy="436243"/>
            </a:xfrm>
          </p:grpSpPr>
          <p:grpSp>
            <p:nvGrpSpPr>
              <p:cNvPr id="52" name="组合 52"/>
              <p:cNvGrpSpPr>
                <a:grpSpLocks/>
              </p:cNvGrpSpPr>
              <p:nvPr/>
            </p:nvGrpSpPr>
            <p:grpSpPr bwMode="auto">
              <a:xfrm rot="5400000" flipH="1">
                <a:off x="20003" y="-20003"/>
                <a:ext cx="95250" cy="135255"/>
                <a:chOff x="0" y="0"/>
                <a:chExt cx="95250" cy="135255"/>
              </a:xfrm>
            </p:grpSpPr>
            <p:sp>
              <p:nvSpPr>
                <p:cNvPr id="21" name="直接连接符 21"/>
                <p:cNvSpPr>
                  <a:spLocks noChangeShapeType="1"/>
                </p:cNvSpPr>
                <p:nvPr/>
              </p:nvSpPr>
              <p:spPr bwMode="auto">
                <a:xfrm>
                  <a:off x="0" y="0"/>
                  <a:ext cx="0" cy="28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7" name="直接连接符 47"/>
                <p:cNvSpPr>
                  <a:spLocks noChangeShapeType="1"/>
                </p:cNvSpPr>
                <p:nvPr/>
              </p:nvSpPr>
              <p:spPr bwMode="auto">
                <a:xfrm>
                  <a:off x="0" y="104775"/>
                  <a:ext cx="0" cy="285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8" name="直接连接符 48"/>
                <p:cNvSpPr>
                  <a:spLocks noChangeShapeType="1"/>
                </p:cNvSpPr>
                <p:nvPr/>
              </p:nvSpPr>
              <p:spPr bwMode="auto">
                <a:xfrm>
                  <a:off x="0" y="0"/>
                  <a:ext cx="95250"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 name="直接连接符 50"/>
                <p:cNvSpPr>
                  <a:spLocks noChangeShapeType="1"/>
                </p:cNvSpPr>
                <p:nvPr/>
              </p:nvSpPr>
              <p:spPr bwMode="auto">
                <a:xfrm flipV="1">
                  <a:off x="0" y="66675"/>
                  <a:ext cx="95250"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66" name="直接连接符 66"/>
              <p:cNvSpPr>
                <a:spLocks noChangeShapeType="1"/>
              </p:cNvSpPr>
              <p:nvPr/>
            </p:nvSpPr>
            <p:spPr bwMode="auto">
              <a:xfrm>
                <a:off x="31749" y="94297"/>
                <a:ext cx="0" cy="34089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7" name="直接连接符 67"/>
              <p:cNvSpPr>
                <a:spLocks noChangeShapeType="1"/>
              </p:cNvSpPr>
              <p:nvPr/>
            </p:nvSpPr>
            <p:spPr bwMode="auto">
              <a:xfrm>
                <a:off x="105728" y="94297"/>
                <a:ext cx="0" cy="3419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68" name="直接连接符 68"/>
            <p:cNvSpPr>
              <a:spLocks noChangeShapeType="1"/>
            </p:cNvSpPr>
            <p:nvPr/>
          </p:nvSpPr>
          <p:spPr bwMode="auto">
            <a:xfrm>
              <a:off x="24384" y="21717"/>
              <a:ext cx="809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nvGrpSpPr>
            <p:cNvPr id="70" name="组合 70"/>
            <p:cNvGrpSpPr>
              <a:grpSpLocks/>
            </p:cNvGrpSpPr>
            <p:nvPr/>
          </p:nvGrpSpPr>
          <p:grpSpPr bwMode="auto">
            <a:xfrm>
              <a:off x="32099" y="17335"/>
              <a:ext cx="1352" cy="4362"/>
              <a:chOff x="0" y="0"/>
              <a:chExt cx="135255" cy="436245"/>
            </a:xfrm>
          </p:grpSpPr>
          <p:grpSp>
            <p:nvGrpSpPr>
              <p:cNvPr id="71" name="组合 71"/>
              <p:cNvGrpSpPr>
                <a:grpSpLocks/>
              </p:cNvGrpSpPr>
              <p:nvPr/>
            </p:nvGrpSpPr>
            <p:grpSpPr bwMode="auto">
              <a:xfrm rot="5400000" flipH="1">
                <a:off x="20003" y="-20003"/>
                <a:ext cx="95250" cy="135255"/>
                <a:chOff x="0" y="0"/>
                <a:chExt cx="95250" cy="135255"/>
              </a:xfrm>
            </p:grpSpPr>
            <p:sp>
              <p:nvSpPr>
                <p:cNvPr id="72" name="直接连接符 72"/>
                <p:cNvSpPr>
                  <a:spLocks noChangeShapeType="1"/>
                </p:cNvSpPr>
                <p:nvPr/>
              </p:nvSpPr>
              <p:spPr bwMode="auto">
                <a:xfrm>
                  <a:off x="0" y="0"/>
                  <a:ext cx="0" cy="28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73" name="直接连接符 73"/>
                <p:cNvSpPr>
                  <a:spLocks noChangeShapeType="1"/>
                </p:cNvSpPr>
                <p:nvPr/>
              </p:nvSpPr>
              <p:spPr bwMode="auto">
                <a:xfrm>
                  <a:off x="0" y="104775"/>
                  <a:ext cx="0" cy="285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74" name="直接连接符 74"/>
                <p:cNvSpPr>
                  <a:spLocks noChangeShapeType="1"/>
                </p:cNvSpPr>
                <p:nvPr/>
              </p:nvSpPr>
              <p:spPr bwMode="auto">
                <a:xfrm>
                  <a:off x="0" y="0"/>
                  <a:ext cx="95250"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75" name="直接连接符 75"/>
                <p:cNvSpPr>
                  <a:spLocks noChangeShapeType="1"/>
                </p:cNvSpPr>
                <p:nvPr/>
              </p:nvSpPr>
              <p:spPr bwMode="auto">
                <a:xfrm flipV="1">
                  <a:off x="0" y="66675"/>
                  <a:ext cx="95250"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76" name="直接连接符 76"/>
              <p:cNvSpPr>
                <a:spLocks noChangeShapeType="1"/>
              </p:cNvSpPr>
              <p:nvPr/>
            </p:nvSpPr>
            <p:spPr bwMode="auto">
              <a:xfrm>
                <a:off x="36696" y="94297"/>
                <a:ext cx="0" cy="3419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77" name="直接连接符 77"/>
              <p:cNvSpPr>
                <a:spLocks noChangeShapeType="1"/>
              </p:cNvSpPr>
              <p:nvPr/>
            </p:nvSpPr>
            <p:spPr bwMode="auto">
              <a:xfrm>
                <a:off x="105728" y="94297"/>
                <a:ext cx="0" cy="3419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78" name="直接连接符 78"/>
            <p:cNvSpPr>
              <a:spLocks noChangeShapeType="1"/>
            </p:cNvSpPr>
            <p:nvPr/>
          </p:nvSpPr>
          <p:spPr bwMode="auto">
            <a:xfrm>
              <a:off x="33147" y="21717"/>
              <a:ext cx="45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0" name="直接连接符 80"/>
            <p:cNvSpPr>
              <a:spLocks noChangeShapeType="1"/>
            </p:cNvSpPr>
            <p:nvPr/>
          </p:nvSpPr>
          <p:spPr bwMode="auto">
            <a:xfrm rot="10800000" flipH="1">
              <a:off x="37719" y="22360"/>
              <a:ext cx="0" cy="28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1" name="直接连接符 81"/>
            <p:cNvSpPr>
              <a:spLocks noChangeShapeType="1"/>
            </p:cNvSpPr>
            <p:nvPr/>
          </p:nvSpPr>
          <p:spPr bwMode="auto">
            <a:xfrm rot="10800000" flipH="1">
              <a:off x="37719" y="21240"/>
              <a:ext cx="0" cy="43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2" name="直接连接符 82"/>
            <p:cNvSpPr>
              <a:spLocks noChangeShapeType="1"/>
            </p:cNvSpPr>
            <p:nvPr/>
          </p:nvSpPr>
          <p:spPr bwMode="auto">
            <a:xfrm rot="10800000" flipH="1">
              <a:off x="37719" y="22002"/>
              <a:ext cx="952" cy="6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3" name="直接连接符 83"/>
            <p:cNvSpPr>
              <a:spLocks noChangeShapeType="1"/>
            </p:cNvSpPr>
            <p:nvPr/>
          </p:nvSpPr>
          <p:spPr bwMode="auto">
            <a:xfrm rot="10800000" flipH="1" flipV="1">
              <a:off x="37719" y="21240"/>
              <a:ext cx="952" cy="68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nvGrpSpPr>
            <p:cNvPr id="85" name="组合 85"/>
            <p:cNvGrpSpPr>
              <a:grpSpLocks/>
            </p:cNvGrpSpPr>
            <p:nvPr/>
          </p:nvGrpSpPr>
          <p:grpSpPr bwMode="auto">
            <a:xfrm rot="5400000">
              <a:off x="9524" y="1619"/>
              <a:ext cx="1353" cy="4752"/>
              <a:chOff x="0" y="0"/>
              <a:chExt cx="135255" cy="436244"/>
            </a:xfrm>
          </p:grpSpPr>
          <p:grpSp>
            <p:nvGrpSpPr>
              <p:cNvPr id="86" name="组合 86"/>
              <p:cNvGrpSpPr>
                <a:grpSpLocks/>
              </p:cNvGrpSpPr>
              <p:nvPr/>
            </p:nvGrpSpPr>
            <p:grpSpPr bwMode="auto">
              <a:xfrm rot="5400000" flipH="1">
                <a:off x="20003" y="-20003"/>
                <a:ext cx="95250" cy="135255"/>
                <a:chOff x="0" y="0"/>
                <a:chExt cx="95250" cy="135255"/>
              </a:xfrm>
            </p:grpSpPr>
            <p:sp>
              <p:nvSpPr>
                <p:cNvPr id="87" name="直接连接符 87"/>
                <p:cNvSpPr>
                  <a:spLocks noChangeShapeType="1"/>
                </p:cNvSpPr>
                <p:nvPr/>
              </p:nvSpPr>
              <p:spPr bwMode="auto">
                <a:xfrm>
                  <a:off x="0" y="0"/>
                  <a:ext cx="0" cy="28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8" name="直接连接符 88"/>
                <p:cNvSpPr>
                  <a:spLocks noChangeShapeType="1"/>
                </p:cNvSpPr>
                <p:nvPr/>
              </p:nvSpPr>
              <p:spPr bwMode="auto">
                <a:xfrm>
                  <a:off x="0" y="104775"/>
                  <a:ext cx="0" cy="285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9" name="直接连接符 89"/>
                <p:cNvSpPr>
                  <a:spLocks noChangeShapeType="1"/>
                </p:cNvSpPr>
                <p:nvPr/>
              </p:nvSpPr>
              <p:spPr bwMode="auto">
                <a:xfrm>
                  <a:off x="0" y="0"/>
                  <a:ext cx="95250"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90" name="直接连接符 90"/>
                <p:cNvSpPr>
                  <a:spLocks noChangeShapeType="1"/>
                </p:cNvSpPr>
                <p:nvPr/>
              </p:nvSpPr>
              <p:spPr bwMode="auto">
                <a:xfrm flipV="1">
                  <a:off x="0" y="66675"/>
                  <a:ext cx="95250"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91" name="直接连接符 91"/>
              <p:cNvSpPr>
                <a:spLocks noChangeShapeType="1"/>
              </p:cNvSpPr>
              <p:nvPr/>
            </p:nvSpPr>
            <p:spPr bwMode="auto">
              <a:xfrm>
                <a:off x="39052" y="94296"/>
                <a:ext cx="0" cy="3419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92" name="直接连接符 92"/>
              <p:cNvSpPr>
                <a:spLocks noChangeShapeType="1"/>
              </p:cNvSpPr>
              <p:nvPr/>
            </p:nvSpPr>
            <p:spPr bwMode="auto">
              <a:xfrm>
                <a:off x="105727" y="94297"/>
                <a:ext cx="0" cy="3419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04" name="组合 104"/>
            <p:cNvGrpSpPr>
              <a:grpSpLocks/>
            </p:cNvGrpSpPr>
            <p:nvPr/>
          </p:nvGrpSpPr>
          <p:grpSpPr bwMode="auto">
            <a:xfrm>
              <a:off x="18383" y="2190"/>
              <a:ext cx="19367" cy="680"/>
              <a:chOff x="0" y="0"/>
              <a:chExt cx="19372" cy="762"/>
            </a:xfrm>
          </p:grpSpPr>
          <p:sp>
            <p:nvSpPr>
              <p:cNvPr id="101" name="直接连接符 101"/>
              <p:cNvSpPr>
                <a:spLocks noChangeShapeType="1"/>
              </p:cNvSpPr>
              <p:nvPr/>
            </p:nvSpPr>
            <p:spPr bwMode="auto">
              <a:xfrm>
                <a:off x="0" y="0"/>
                <a:ext cx="1937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3" name="直接连接符 103"/>
              <p:cNvSpPr>
                <a:spLocks noChangeShapeType="1"/>
              </p:cNvSpPr>
              <p:nvPr/>
            </p:nvSpPr>
            <p:spPr bwMode="auto">
              <a:xfrm>
                <a:off x="0" y="762"/>
                <a:ext cx="504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05" name="组合 105"/>
            <p:cNvGrpSpPr>
              <a:grpSpLocks/>
            </p:cNvGrpSpPr>
            <p:nvPr/>
          </p:nvGrpSpPr>
          <p:grpSpPr bwMode="auto">
            <a:xfrm flipV="1">
              <a:off x="23050" y="2857"/>
              <a:ext cx="1353" cy="5436"/>
              <a:chOff x="0" y="0"/>
              <a:chExt cx="135255" cy="436245"/>
            </a:xfrm>
          </p:grpSpPr>
          <p:grpSp>
            <p:nvGrpSpPr>
              <p:cNvPr id="106" name="组合 106"/>
              <p:cNvGrpSpPr>
                <a:grpSpLocks/>
              </p:cNvGrpSpPr>
              <p:nvPr/>
            </p:nvGrpSpPr>
            <p:grpSpPr bwMode="auto">
              <a:xfrm rot="5400000" flipH="1">
                <a:off x="20003" y="-20003"/>
                <a:ext cx="95250" cy="135255"/>
                <a:chOff x="0" y="0"/>
                <a:chExt cx="95250" cy="135255"/>
              </a:xfrm>
            </p:grpSpPr>
            <p:sp>
              <p:nvSpPr>
                <p:cNvPr id="107" name="直接连接符 107"/>
                <p:cNvSpPr>
                  <a:spLocks noChangeShapeType="1"/>
                </p:cNvSpPr>
                <p:nvPr/>
              </p:nvSpPr>
              <p:spPr bwMode="auto">
                <a:xfrm>
                  <a:off x="0" y="0"/>
                  <a:ext cx="0" cy="28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8" name="直接连接符 108"/>
                <p:cNvSpPr>
                  <a:spLocks noChangeShapeType="1"/>
                </p:cNvSpPr>
                <p:nvPr/>
              </p:nvSpPr>
              <p:spPr bwMode="auto">
                <a:xfrm>
                  <a:off x="0" y="104775"/>
                  <a:ext cx="0" cy="285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9" name="直接连接符 109"/>
                <p:cNvSpPr>
                  <a:spLocks noChangeShapeType="1"/>
                </p:cNvSpPr>
                <p:nvPr/>
              </p:nvSpPr>
              <p:spPr bwMode="auto">
                <a:xfrm>
                  <a:off x="0" y="0"/>
                  <a:ext cx="95250"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0" name="直接连接符 110"/>
                <p:cNvSpPr>
                  <a:spLocks noChangeShapeType="1"/>
                </p:cNvSpPr>
                <p:nvPr/>
              </p:nvSpPr>
              <p:spPr bwMode="auto">
                <a:xfrm flipV="1">
                  <a:off x="0" y="66675"/>
                  <a:ext cx="95250"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111" name="直接连接符 111"/>
              <p:cNvSpPr>
                <a:spLocks noChangeShapeType="1"/>
              </p:cNvSpPr>
              <p:nvPr/>
            </p:nvSpPr>
            <p:spPr bwMode="auto">
              <a:xfrm>
                <a:off x="39053" y="94297"/>
                <a:ext cx="0" cy="3419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2" name="直接连接符 112"/>
              <p:cNvSpPr>
                <a:spLocks noChangeShapeType="1"/>
              </p:cNvSpPr>
              <p:nvPr/>
            </p:nvSpPr>
            <p:spPr bwMode="auto">
              <a:xfrm>
                <a:off x="105728" y="94297"/>
                <a:ext cx="0" cy="3419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113" name="直接连接符 113"/>
            <p:cNvSpPr>
              <a:spLocks noChangeShapeType="1"/>
            </p:cNvSpPr>
            <p:nvPr/>
          </p:nvSpPr>
          <p:spPr bwMode="auto">
            <a:xfrm>
              <a:off x="24098" y="2857"/>
              <a:ext cx="867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nvGrpSpPr>
            <p:cNvPr id="114" name="组合 114"/>
            <p:cNvGrpSpPr>
              <a:grpSpLocks/>
            </p:cNvGrpSpPr>
            <p:nvPr/>
          </p:nvGrpSpPr>
          <p:grpSpPr bwMode="auto">
            <a:xfrm flipV="1">
              <a:off x="32385" y="2857"/>
              <a:ext cx="1352" cy="5436"/>
              <a:chOff x="0" y="0"/>
              <a:chExt cx="135255" cy="436245"/>
            </a:xfrm>
          </p:grpSpPr>
          <p:grpSp>
            <p:nvGrpSpPr>
              <p:cNvPr id="115" name="组合 115"/>
              <p:cNvGrpSpPr>
                <a:grpSpLocks/>
              </p:cNvGrpSpPr>
              <p:nvPr/>
            </p:nvGrpSpPr>
            <p:grpSpPr bwMode="auto">
              <a:xfrm rot="5400000" flipH="1">
                <a:off x="20003" y="-20003"/>
                <a:ext cx="95250" cy="135255"/>
                <a:chOff x="0" y="0"/>
                <a:chExt cx="95250" cy="135255"/>
              </a:xfrm>
            </p:grpSpPr>
            <p:sp>
              <p:nvSpPr>
                <p:cNvPr id="116" name="直接连接符 116"/>
                <p:cNvSpPr>
                  <a:spLocks noChangeShapeType="1"/>
                </p:cNvSpPr>
                <p:nvPr/>
              </p:nvSpPr>
              <p:spPr bwMode="auto">
                <a:xfrm>
                  <a:off x="0" y="0"/>
                  <a:ext cx="0" cy="28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7" name="直接连接符 117"/>
                <p:cNvSpPr>
                  <a:spLocks noChangeShapeType="1"/>
                </p:cNvSpPr>
                <p:nvPr/>
              </p:nvSpPr>
              <p:spPr bwMode="auto">
                <a:xfrm>
                  <a:off x="0" y="104775"/>
                  <a:ext cx="0" cy="285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8" name="直接连接符 118"/>
                <p:cNvSpPr>
                  <a:spLocks noChangeShapeType="1"/>
                </p:cNvSpPr>
                <p:nvPr/>
              </p:nvSpPr>
              <p:spPr bwMode="auto">
                <a:xfrm>
                  <a:off x="0" y="0"/>
                  <a:ext cx="95250"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9" name="直接连接符 119"/>
                <p:cNvSpPr>
                  <a:spLocks noChangeShapeType="1"/>
                </p:cNvSpPr>
                <p:nvPr/>
              </p:nvSpPr>
              <p:spPr bwMode="auto">
                <a:xfrm flipV="1">
                  <a:off x="0" y="66675"/>
                  <a:ext cx="95250"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120" name="直接连接符 120"/>
              <p:cNvSpPr>
                <a:spLocks noChangeShapeType="1"/>
              </p:cNvSpPr>
              <p:nvPr/>
            </p:nvSpPr>
            <p:spPr bwMode="auto">
              <a:xfrm>
                <a:off x="39053" y="94297"/>
                <a:ext cx="0" cy="3419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21" name="直接连接符 121"/>
              <p:cNvSpPr>
                <a:spLocks noChangeShapeType="1"/>
              </p:cNvSpPr>
              <p:nvPr/>
            </p:nvSpPr>
            <p:spPr bwMode="auto">
              <a:xfrm>
                <a:off x="105728" y="94297"/>
                <a:ext cx="0" cy="3419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122" name="直接连接符 122"/>
            <p:cNvSpPr>
              <a:spLocks noChangeShapeType="1"/>
            </p:cNvSpPr>
            <p:nvPr/>
          </p:nvSpPr>
          <p:spPr bwMode="auto">
            <a:xfrm>
              <a:off x="33432" y="2857"/>
              <a:ext cx="43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27" name="椭圆 127"/>
            <p:cNvSpPr>
              <a:spLocks noChangeArrowheads="1"/>
            </p:cNvSpPr>
            <p:nvPr/>
          </p:nvSpPr>
          <p:spPr bwMode="auto">
            <a:xfrm>
              <a:off x="20764" y="12001"/>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cxnSp>
          <p:nvCxnSpPr>
            <p:cNvPr id="128" name="肘形连接符 128"/>
            <p:cNvCxnSpPr>
              <a:cxnSpLocks noChangeShapeType="1"/>
            </p:cNvCxnSpPr>
            <p:nvPr/>
          </p:nvCxnSpPr>
          <p:spPr bwMode="auto">
            <a:xfrm>
              <a:off x="18383" y="5905"/>
              <a:ext cx="2418" cy="6377"/>
            </a:xfrm>
            <a:prstGeom prst="bentConnector3">
              <a:avLst>
                <a:gd name="adj1" fmla="val 50000"/>
              </a:avLst>
            </a:prstGeom>
            <a:noFill/>
            <a:ln w="9525">
              <a:solidFill>
                <a:srgbClr val="000000"/>
              </a:solidFill>
              <a:miter lim="800000"/>
              <a:headEnd/>
              <a:tailEnd type="triangle" w="med" len="med"/>
            </a:ln>
          </p:spPr>
        </p:cxnSp>
        <p:sp>
          <p:nvSpPr>
            <p:cNvPr id="129" name="椭圆 129"/>
            <p:cNvSpPr>
              <a:spLocks noChangeArrowheads="1"/>
            </p:cNvSpPr>
            <p:nvPr/>
          </p:nvSpPr>
          <p:spPr bwMode="auto">
            <a:xfrm>
              <a:off x="29527" y="12287"/>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131" name="直接连接符 131"/>
            <p:cNvSpPr>
              <a:spLocks noChangeShapeType="1"/>
            </p:cNvSpPr>
            <p:nvPr/>
          </p:nvSpPr>
          <p:spPr bwMode="auto">
            <a:xfrm>
              <a:off x="18383" y="5048"/>
              <a:ext cx="503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cxnSp>
          <p:nvCxnSpPr>
            <p:cNvPr id="134" name="肘形连接符 134"/>
            <p:cNvCxnSpPr>
              <a:cxnSpLocks noChangeShapeType="1"/>
            </p:cNvCxnSpPr>
            <p:nvPr/>
          </p:nvCxnSpPr>
          <p:spPr bwMode="auto">
            <a:xfrm>
              <a:off x="24098" y="4953"/>
              <a:ext cx="5400" cy="7560"/>
            </a:xfrm>
            <a:prstGeom prst="bentConnector3">
              <a:avLst>
                <a:gd name="adj1" fmla="val 71333"/>
              </a:avLst>
            </a:prstGeom>
            <a:noFill/>
            <a:ln w="9525">
              <a:solidFill>
                <a:srgbClr val="000000"/>
              </a:solidFill>
              <a:miter lim="800000"/>
              <a:headEnd/>
              <a:tailEnd type="triangle" w="med" len="med"/>
            </a:ln>
          </p:spPr>
        </p:cxnSp>
        <p:sp>
          <p:nvSpPr>
            <p:cNvPr id="136" name="Text Box 67"/>
            <p:cNvSpPr txBox="1">
              <a:spLocks noChangeArrowheads="1"/>
            </p:cNvSpPr>
            <p:nvPr/>
          </p:nvSpPr>
          <p:spPr bwMode="auto">
            <a:xfrm>
              <a:off x="39243" y="21050"/>
              <a:ext cx="2612" cy="2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DB</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7" name="Text Box 67"/>
            <p:cNvSpPr txBox="1">
              <a:spLocks noChangeArrowheads="1"/>
            </p:cNvSpPr>
            <p:nvPr/>
          </p:nvSpPr>
          <p:spPr bwMode="auto">
            <a:xfrm>
              <a:off x="39243" y="1619"/>
              <a:ext cx="2609" cy="21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AB</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cxnSp>
        <p:nvCxnSpPr>
          <p:cNvPr id="132" name="直接连接符 131"/>
          <p:cNvCxnSpPr/>
          <p:nvPr/>
        </p:nvCxnSpPr>
        <p:spPr>
          <a:xfrm>
            <a:off x="2771800" y="5085184"/>
            <a:ext cx="11521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3275856" y="5445224"/>
            <a:ext cx="11521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6588224" y="5085184"/>
            <a:ext cx="11521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835696" y="6093296"/>
            <a:ext cx="11521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4788024" y="6453336"/>
            <a:ext cx="11521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fill="hold"/>
                                        <p:tgtEl>
                                          <p:spTgt spid="132"/>
                                        </p:tgtEl>
                                        <p:attrNameLst>
                                          <p:attrName>ppt_x</p:attrName>
                                        </p:attrNameLst>
                                      </p:cBhvr>
                                      <p:tavLst>
                                        <p:tav tm="0">
                                          <p:val>
                                            <p:strVal val="#ppt_x"/>
                                          </p:val>
                                        </p:tav>
                                        <p:tav tm="100000">
                                          <p:val>
                                            <p:strVal val="#ppt_x"/>
                                          </p:val>
                                        </p:tav>
                                      </p:tavLst>
                                    </p:anim>
                                    <p:anim calcmode="lin" valueType="num">
                                      <p:cBhvr additive="base">
                                        <p:cTn id="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256584"/>
          </a:xfrm>
        </p:spPr>
        <p:txBody>
          <a:bodyPr>
            <a:normAutofit/>
          </a:bodyPr>
          <a:lstStyle/>
          <a:p>
            <a:r>
              <a:rPr lang="en-US" sz="3200" b="1" dirty="0" smtClean="0">
                <a:solidFill>
                  <a:srgbClr val="0070C0"/>
                </a:solidFill>
              </a:rPr>
              <a:t>5.3.2    </a:t>
            </a:r>
            <a:r>
              <a:rPr lang="zh-CN" altLang="en-US" sz="3200" b="1" dirty="0" smtClean="0">
                <a:solidFill>
                  <a:srgbClr val="0070C0"/>
                </a:solidFill>
              </a:rPr>
              <a:t>存储器片选控制方法</a:t>
            </a:r>
            <a:endParaRPr lang="en-US" altLang="zh-CN" sz="3200" b="1" dirty="0" smtClean="0">
              <a:solidFill>
                <a:srgbClr val="0070C0"/>
              </a:solidFill>
            </a:endParaRPr>
          </a:p>
          <a:p>
            <a:pPr>
              <a:lnSpc>
                <a:spcPct val="150000"/>
              </a:lnSpc>
            </a:pPr>
            <a:r>
              <a:rPr lang="zh-CN" altLang="en-US" dirty="0" smtClean="0"/>
              <a:t>内存储器的构成原理实质上就是用多个存储器芯片构成存储器系统。</a:t>
            </a:r>
            <a:endParaRPr lang="en-US" altLang="zh-CN" dirty="0" smtClean="0"/>
          </a:p>
          <a:p>
            <a:pPr>
              <a:lnSpc>
                <a:spcPct val="150000"/>
              </a:lnSpc>
            </a:pPr>
            <a:r>
              <a:rPr lang="zh-CN" altLang="en-US" dirty="0" smtClean="0"/>
              <a:t>为了简化存储器地址译码电路设计原则</a:t>
            </a:r>
            <a:endParaRPr lang="en-US" altLang="zh-CN" dirty="0" smtClean="0"/>
          </a:p>
          <a:p>
            <a:pPr>
              <a:lnSpc>
                <a:spcPct val="150000"/>
              </a:lnSpc>
              <a:buNone/>
            </a:pPr>
            <a:r>
              <a:rPr lang="en-US" altLang="zh-CN" dirty="0" smtClean="0">
                <a:solidFill>
                  <a:srgbClr val="FF0000"/>
                </a:solidFill>
              </a:rPr>
              <a:t>1</a:t>
            </a:r>
            <a:r>
              <a:rPr lang="zh-CN" altLang="en-US" dirty="0" smtClean="0">
                <a:solidFill>
                  <a:srgbClr val="FF0000"/>
                </a:solidFill>
              </a:rPr>
              <a:t>）</a:t>
            </a:r>
            <a:r>
              <a:rPr lang="zh-CN" altLang="en-US" dirty="0" smtClean="0"/>
              <a:t>应尽量选择存储容量相同的芯片，</a:t>
            </a:r>
            <a:endParaRPr lang="en-US" altLang="zh-CN" dirty="0" smtClean="0"/>
          </a:p>
          <a:p>
            <a:pPr>
              <a:lnSpc>
                <a:spcPct val="150000"/>
              </a:lnSpc>
              <a:buNone/>
            </a:pPr>
            <a:r>
              <a:rPr lang="en-US" altLang="zh-CN" dirty="0" smtClean="0">
                <a:solidFill>
                  <a:srgbClr val="FF0000"/>
                </a:solidFill>
              </a:rPr>
              <a:t>2</a:t>
            </a:r>
            <a:r>
              <a:rPr lang="zh-CN" altLang="en-US" dirty="0" smtClean="0">
                <a:solidFill>
                  <a:srgbClr val="FF0000"/>
                </a:solidFill>
              </a:rPr>
              <a:t>）</a:t>
            </a:r>
            <a:r>
              <a:rPr lang="zh-CN" altLang="en-US" dirty="0" smtClean="0"/>
              <a:t>将芯片地址线与</a:t>
            </a:r>
            <a:r>
              <a:rPr lang="zh-CN" altLang="en-US" dirty="0" smtClean="0">
                <a:solidFill>
                  <a:srgbClr val="FF0000"/>
                </a:solidFill>
              </a:rPr>
              <a:t>低位地址总线</a:t>
            </a:r>
            <a:r>
              <a:rPr lang="zh-CN" altLang="en-US" dirty="0" smtClean="0"/>
              <a:t>一一相连</a:t>
            </a:r>
            <a:endParaRPr lang="en-US" altLang="zh-CN" dirty="0" smtClean="0"/>
          </a:p>
          <a:p>
            <a:pPr>
              <a:lnSpc>
                <a:spcPct val="150000"/>
              </a:lnSpc>
              <a:buNone/>
            </a:pPr>
            <a:r>
              <a:rPr lang="en-US" altLang="zh-CN" dirty="0" smtClean="0">
                <a:solidFill>
                  <a:srgbClr val="FF0000"/>
                </a:solidFill>
              </a:rPr>
              <a:t>3</a:t>
            </a:r>
            <a:r>
              <a:rPr lang="zh-CN" altLang="en-US" dirty="0" smtClean="0">
                <a:solidFill>
                  <a:srgbClr val="FF0000"/>
                </a:solidFill>
              </a:rPr>
              <a:t>）</a:t>
            </a:r>
            <a:r>
              <a:rPr lang="zh-CN" altLang="en-US" dirty="0" smtClean="0"/>
              <a:t>将剩下的</a:t>
            </a:r>
            <a:r>
              <a:rPr lang="en-US" altLang="zh-CN" dirty="0" smtClean="0"/>
              <a:t>CPU</a:t>
            </a:r>
            <a:r>
              <a:rPr lang="zh-CN" altLang="en-US" dirty="0" smtClean="0"/>
              <a:t>的</a:t>
            </a:r>
            <a:r>
              <a:rPr lang="zh-CN" altLang="en-US" dirty="0" smtClean="0">
                <a:solidFill>
                  <a:srgbClr val="FF0000"/>
                </a:solidFill>
              </a:rPr>
              <a:t>高位地址线</a:t>
            </a:r>
            <a:r>
              <a:rPr lang="zh-CN" altLang="en-US" dirty="0" smtClean="0"/>
              <a:t>通过译码产生</a:t>
            </a:r>
            <a:r>
              <a:rPr lang="zh-CN" altLang="en-US" dirty="0" smtClean="0">
                <a:solidFill>
                  <a:srgbClr val="FF0000"/>
                </a:solidFill>
              </a:rPr>
              <a:t>片选控制信号</a:t>
            </a:r>
            <a:r>
              <a:rPr lang="zh-CN" altLang="en-US" dirty="0" smtClean="0"/>
              <a:t>，连至存储器芯片的片选引脚</a:t>
            </a:r>
            <a:r>
              <a:rPr lang="en-US" altLang="zh-CN" dirty="0" smtClean="0"/>
              <a:t>CS</a:t>
            </a:r>
            <a:r>
              <a:rPr lang="zh-CN" altLang="en-US" dirty="0" smtClean="0"/>
              <a:t>或</a:t>
            </a:r>
            <a:r>
              <a:rPr lang="en-US" altLang="zh-CN" dirty="0" smtClean="0"/>
              <a:t>CE</a:t>
            </a:r>
            <a:r>
              <a:rPr lang="zh-CN" altLang="en-US" dirty="0" smtClean="0"/>
              <a:t>。</a:t>
            </a:r>
            <a:endParaRPr lang="zh-CN" altLang="en-US" dirty="0"/>
          </a:p>
        </p:txBody>
      </p:sp>
      <p:cxnSp>
        <p:nvCxnSpPr>
          <p:cNvPr id="5" name="直接连接符 4"/>
          <p:cNvCxnSpPr/>
          <p:nvPr/>
        </p:nvCxnSpPr>
        <p:spPr>
          <a:xfrm>
            <a:off x="5508104" y="5517232"/>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156176" y="5517232"/>
            <a:ext cx="214314"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556792"/>
            <a:ext cx="8229600" cy="2515150"/>
          </a:xfrm>
        </p:spPr>
        <p:txBody>
          <a:bodyPr>
            <a:normAutofit fontScale="92500"/>
          </a:bodyPr>
          <a:lstStyle/>
          <a:p>
            <a:pPr>
              <a:lnSpc>
                <a:spcPct val="150000"/>
              </a:lnSpc>
            </a:pPr>
            <a:r>
              <a:rPr lang="zh-CN" altLang="en-US" dirty="0" smtClean="0"/>
              <a:t>片选控制方法三种</a:t>
            </a:r>
            <a:endParaRPr lang="en-US" altLang="zh-CN" dirty="0" smtClean="0"/>
          </a:p>
          <a:p>
            <a:pPr>
              <a:lnSpc>
                <a:spcPct val="150000"/>
              </a:lnSpc>
              <a:buNone/>
            </a:pPr>
            <a:r>
              <a:rPr lang="zh-CN" altLang="en-US" dirty="0" smtClean="0">
                <a:solidFill>
                  <a:srgbClr val="FF0000"/>
                </a:solidFill>
              </a:rPr>
              <a:t>    </a:t>
            </a:r>
            <a:r>
              <a:rPr lang="en-US" altLang="zh-CN" dirty="0" smtClean="0">
                <a:solidFill>
                  <a:srgbClr val="FF0000"/>
                </a:solidFill>
              </a:rPr>
              <a:t>1</a:t>
            </a:r>
            <a:r>
              <a:rPr lang="zh-CN" altLang="en-US" dirty="0" smtClean="0">
                <a:solidFill>
                  <a:srgbClr val="FF0000"/>
                </a:solidFill>
              </a:rPr>
              <a:t>）线选法</a:t>
            </a:r>
            <a:endParaRPr lang="en-US" altLang="zh-CN" dirty="0" smtClean="0">
              <a:solidFill>
                <a:srgbClr val="FF0000"/>
              </a:solidFill>
            </a:endParaRPr>
          </a:p>
          <a:p>
            <a:pPr>
              <a:lnSpc>
                <a:spcPct val="150000"/>
              </a:lnSpc>
              <a:buNone/>
            </a:pPr>
            <a:r>
              <a:rPr lang="en-US" altLang="zh-CN" dirty="0" smtClean="0">
                <a:solidFill>
                  <a:srgbClr val="FF0000"/>
                </a:solidFill>
              </a:rPr>
              <a:t>    </a:t>
            </a:r>
            <a:r>
              <a:rPr lang="en-US" altLang="zh-CN" dirty="0" smtClean="0"/>
              <a:t>2</a:t>
            </a:r>
            <a:r>
              <a:rPr lang="zh-CN" altLang="en-US" dirty="0" smtClean="0"/>
              <a:t>）</a:t>
            </a:r>
            <a:r>
              <a:rPr lang="zh-CN" altLang="en-US" dirty="0" smtClean="0">
                <a:solidFill>
                  <a:srgbClr val="FF0000"/>
                </a:solidFill>
              </a:rPr>
              <a:t>部分译码法</a:t>
            </a:r>
            <a:endParaRPr lang="en-US" altLang="zh-CN" dirty="0" smtClean="0"/>
          </a:p>
          <a:p>
            <a:pPr>
              <a:lnSpc>
                <a:spcPct val="150000"/>
              </a:lnSpc>
              <a:buNone/>
            </a:pPr>
            <a:r>
              <a:rPr lang="en-US" altLang="zh-CN" dirty="0" smtClean="0">
                <a:solidFill>
                  <a:srgbClr val="FF0000"/>
                </a:solidFill>
              </a:rPr>
              <a:t>    3</a:t>
            </a:r>
            <a:r>
              <a:rPr lang="zh-CN" altLang="en-US" dirty="0" smtClean="0">
                <a:solidFill>
                  <a:srgbClr val="FF0000"/>
                </a:solidFill>
              </a:rPr>
              <a:t>）全译码法</a:t>
            </a:r>
            <a:endParaRPr lang="en-US" altLang="zh-CN" dirty="0" smtClean="0"/>
          </a:p>
          <a:p>
            <a:endParaRPr lang="en-US" altLang="zh-CN"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88644"/>
            <a:ext cx="8964488" cy="3000396"/>
          </a:xfrm>
        </p:spPr>
        <p:txBody>
          <a:bodyPr>
            <a:normAutofit fontScale="92500"/>
          </a:bodyPr>
          <a:lstStyle/>
          <a:p>
            <a:r>
              <a:rPr lang="en-US" b="1" dirty="0" smtClean="0">
                <a:solidFill>
                  <a:srgbClr val="FF0000"/>
                </a:solidFill>
              </a:rPr>
              <a:t>1</a:t>
            </a:r>
            <a:r>
              <a:rPr lang="zh-CN" altLang="en-US" b="1" dirty="0" smtClean="0">
                <a:solidFill>
                  <a:srgbClr val="FF0000"/>
                </a:solidFill>
              </a:rPr>
              <a:t>、线选法</a:t>
            </a:r>
          </a:p>
          <a:p>
            <a:pPr>
              <a:lnSpc>
                <a:spcPct val="150000"/>
              </a:lnSpc>
            </a:pPr>
            <a:r>
              <a:rPr lang="zh-CN" altLang="en-US" sz="2400" dirty="0" smtClean="0">
                <a:solidFill>
                  <a:srgbClr val="FF0000"/>
                </a:solidFill>
              </a:rPr>
              <a:t>线选法</a:t>
            </a:r>
            <a:r>
              <a:rPr lang="zh-CN" altLang="en-US" sz="2400" dirty="0" smtClean="0"/>
              <a:t>除将</a:t>
            </a:r>
            <a:r>
              <a:rPr lang="en-US" altLang="zh-CN" sz="2400" dirty="0" smtClean="0"/>
              <a:t>CPU</a:t>
            </a:r>
            <a:r>
              <a:rPr lang="zh-CN" altLang="en-US" sz="2400" dirty="0" smtClean="0"/>
              <a:t>的低位地址线直接接存储器芯片片内地址外，将余下的</a:t>
            </a:r>
            <a:r>
              <a:rPr lang="en-US" altLang="zh-CN" sz="2400" dirty="0" smtClean="0"/>
              <a:t>CPU</a:t>
            </a:r>
            <a:r>
              <a:rPr lang="zh-CN" altLang="en-US" sz="2400" dirty="0" smtClean="0">
                <a:solidFill>
                  <a:srgbClr val="FF0000"/>
                </a:solidFill>
              </a:rPr>
              <a:t>高位地址线</a:t>
            </a:r>
            <a:r>
              <a:rPr lang="zh-CN" altLang="en-US" sz="2400" dirty="0" smtClean="0"/>
              <a:t>，分别作为各个存储器芯片的</a:t>
            </a:r>
            <a:r>
              <a:rPr lang="zh-CN" altLang="en-US" sz="2400" dirty="0" smtClean="0">
                <a:solidFill>
                  <a:srgbClr val="FF0000"/>
                </a:solidFill>
              </a:rPr>
              <a:t>片选控制信号</a:t>
            </a:r>
            <a:endParaRPr lang="en-US" altLang="zh-CN" sz="2400" dirty="0" smtClean="0">
              <a:solidFill>
                <a:srgbClr val="FF0000"/>
              </a:solidFill>
            </a:endParaRPr>
          </a:p>
          <a:p>
            <a:pPr>
              <a:lnSpc>
                <a:spcPct val="150000"/>
              </a:lnSpc>
            </a:pPr>
            <a:r>
              <a:rPr lang="zh-CN" altLang="en-US" sz="2400" dirty="0" smtClean="0"/>
              <a:t>这些片选地址线每次寻址时</a:t>
            </a:r>
            <a:r>
              <a:rPr lang="zh-CN" altLang="en-US" sz="2400" dirty="0" smtClean="0">
                <a:solidFill>
                  <a:srgbClr val="FF0000"/>
                </a:solidFill>
              </a:rPr>
              <a:t>只能有一位有效</a:t>
            </a:r>
            <a:r>
              <a:rPr lang="zh-CN" altLang="en-US" sz="2400" dirty="0" smtClean="0"/>
              <a:t>（图中为低电平），不允许同时有多位有效，否则不能保证每次只选中一个芯片</a:t>
            </a:r>
            <a:r>
              <a:rPr lang="en-US" altLang="zh-CN" sz="2400" dirty="0" smtClean="0"/>
              <a:t>,</a:t>
            </a:r>
            <a:r>
              <a:rPr lang="zh-CN" altLang="en-US" sz="2400" dirty="0" smtClean="0"/>
              <a:t>造成</a:t>
            </a:r>
            <a:r>
              <a:rPr lang="zh-CN" altLang="en-US" sz="2400" u="sng" dirty="0" smtClean="0">
                <a:solidFill>
                  <a:srgbClr val="FF0000"/>
                </a:solidFill>
              </a:rPr>
              <a:t>地址冲突</a:t>
            </a:r>
            <a:r>
              <a:rPr lang="zh-CN" altLang="en-US" sz="2400" dirty="0" smtClean="0"/>
              <a:t>。</a:t>
            </a:r>
          </a:p>
          <a:p>
            <a:endParaRPr lang="zh-CN" altLang="en-US" dirty="0"/>
          </a:p>
        </p:txBody>
      </p:sp>
      <p:grpSp>
        <p:nvGrpSpPr>
          <p:cNvPr id="4" name="组合 3108"/>
          <p:cNvGrpSpPr>
            <a:grpSpLocks/>
          </p:cNvGrpSpPr>
          <p:nvPr/>
        </p:nvGrpSpPr>
        <p:grpSpPr bwMode="auto">
          <a:xfrm>
            <a:off x="1403648" y="3429000"/>
            <a:ext cx="6120680" cy="2975347"/>
            <a:chOff x="0" y="0"/>
            <a:chExt cx="39077" cy="24300"/>
          </a:xfrm>
        </p:grpSpPr>
        <p:grpSp>
          <p:nvGrpSpPr>
            <p:cNvPr id="5" name="组合 3109"/>
            <p:cNvGrpSpPr>
              <a:grpSpLocks/>
            </p:cNvGrpSpPr>
            <p:nvPr/>
          </p:nvGrpSpPr>
          <p:grpSpPr bwMode="auto">
            <a:xfrm>
              <a:off x="9144" y="4320"/>
              <a:ext cx="29933" cy="9495"/>
              <a:chOff x="0" y="89"/>
              <a:chExt cx="29938" cy="9496"/>
            </a:xfrm>
          </p:grpSpPr>
          <p:grpSp>
            <p:nvGrpSpPr>
              <p:cNvPr id="52" name="组合 3110"/>
              <p:cNvGrpSpPr>
                <a:grpSpLocks/>
              </p:cNvGrpSpPr>
              <p:nvPr/>
            </p:nvGrpSpPr>
            <p:grpSpPr bwMode="auto">
              <a:xfrm>
                <a:off x="0" y="109"/>
                <a:ext cx="5588" cy="9371"/>
                <a:chOff x="0" y="109"/>
                <a:chExt cx="5589" cy="9375"/>
              </a:xfrm>
            </p:grpSpPr>
            <p:sp>
              <p:nvSpPr>
                <p:cNvPr id="71" name="矩形 3111"/>
                <p:cNvSpPr>
                  <a:spLocks noChangeArrowheads="1"/>
                </p:cNvSpPr>
                <p:nvPr/>
              </p:nvSpPr>
              <p:spPr bwMode="auto">
                <a:xfrm>
                  <a:off x="0" y="109"/>
                  <a:ext cx="5589" cy="885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72" name="Text Box 67"/>
                <p:cNvSpPr txBox="1">
                  <a:spLocks noChangeArrowheads="1"/>
                </p:cNvSpPr>
                <p:nvPr/>
              </p:nvSpPr>
              <p:spPr bwMode="auto">
                <a:xfrm>
                  <a:off x="1590" y="1689"/>
                  <a:ext cx="3128" cy="18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4KB</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3" name="Text Box 67"/>
                <p:cNvSpPr txBox="1">
                  <a:spLocks noChangeArrowheads="1"/>
                </p:cNvSpPr>
                <p:nvPr/>
              </p:nvSpPr>
              <p:spPr bwMode="auto">
                <a:xfrm>
                  <a:off x="1888" y="4075"/>
                  <a:ext cx="2224" cy="222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4" name="Text Box 67"/>
                <p:cNvSpPr txBox="1">
                  <a:spLocks noChangeArrowheads="1"/>
                </p:cNvSpPr>
                <p:nvPr/>
              </p:nvSpPr>
              <p:spPr bwMode="auto">
                <a:xfrm>
                  <a:off x="795" y="6858"/>
                  <a:ext cx="3816" cy="189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5" name="椭圆 3115"/>
                <p:cNvSpPr>
                  <a:spLocks noChangeArrowheads="1"/>
                </p:cNvSpPr>
                <p:nvPr/>
              </p:nvSpPr>
              <p:spPr bwMode="auto">
                <a:xfrm>
                  <a:off x="2584" y="8945"/>
                  <a:ext cx="527" cy="539"/>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53" name="组合 3126"/>
              <p:cNvGrpSpPr>
                <a:grpSpLocks/>
              </p:cNvGrpSpPr>
              <p:nvPr/>
            </p:nvGrpSpPr>
            <p:grpSpPr bwMode="auto">
              <a:xfrm>
                <a:off x="7951" y="154"/>
                <a:ext cx="5588" cy="9425"/>
                <a:chOff x="0" y="54"/>
                <a:chExt cx="5589" cy="9430"/>
              </a:xfrm>
            </p:grpSpPr>
            <p:sp>
              <p:nvSpPr>
                <p:cNvPr id="66" name="矩形 3269"/>
                <p:cNvSpPr>
                  <a:spLocks noChangeArrowheads="1"/>
                </p:cNvSpPr>
                <p:nvPr/>
              </p:nvSpPr>
              <p:spPr bwMode="auto">
                <a:xfrm>
                  <a:off x="0" y="54"/>
                  <a:ext cx="5589" cy="8859"/>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67" name="Text Box 67"/>
                <p:cNvSpPr txBox="1">
                  <a:spLocks noChangeArrowheads="1"/>
                </p:cNvSpPr>
                <p:nvPr/>
              </p:nvSpPr>
              <p:spPr bwMode="auto">
                <a:xfrm>
                  <a:off x="1590" y="1689"/>
                  <a:ext cx="3128" cy="18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4KB</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8" name="Text Box 67"/>
                <p:cNvSpPr txBox="1">
                  <a:spLocks noChangeArrowheads="1"/>
                </p:cNvSpPr>
                <p:nvPr/>
              </p:nvSpPr>
              <p:spPr bwMode="auto">
                <a:xfrm>
                  <a:off x="1888" y="4075"/>
                  <a:ext cx="2224" cy="222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(2)</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9" name="Text Box 67"/>
                <p:cNvSpPr txBox="1">
                  <a:spLocks noChangeArrowheads="1"/>
                </p:cNvSpPr>
                <p:nvPr/>
              </p:nvSpPr>
              <p:spPr bwMode="auto">
                <a:xfrm>
                  <a:off x="795" y="6858"/>
                  <a:ext cx="3816" cy="189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0" name="椭圆 3281"/>
                <p:cNvSpPr>
                  <a:spLocks noChangeArrowheads="1"/>
                </p:cNvSpPr>
                <p:nvPr/>
              </p:nvSpPr>
              <p:spPr bwMode="auto">
                <a:xfrm>
                  <a:off x="2584" y="8945"/>
                  <a:ext cx="527" cy="539"/>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54" name="组合 3282"/>
              <p:cNvGrpSpPr>
                <a:grpSpLocks/>
              </p:cNvGrpSpPr>
              <p:nvPr/>
            </p:nvGrpSpPr>
            <p:grpSpPr bwMode="auto">
              <a:xfrm>
                <a:off x="16101" y="171"/>
                <a:ext cx="5588" cy="9415"/>
                <a:chOff x="0" y="-27"/>
                <a:chExt cx="5589" cy="9419"/>
              </a:xfrm>
            </p:grpSpPr>
            <p:sp>
              <p:nvSpPr>
                <p:cNvPr id="61" name="矩形 3283"/>
                <p:cNvSpPr>
                  <a:spLocks noChangeArrowheads="1"/>
                </p:cNvSpPr>
                <p:nvPr/>
              </p:nvSpPr>
              <p:spPr bwMode="auto">
                <a:xfrm>
                  <a:off x="0" y="-27"/>
                  <a:ext cx="5589" cy="885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62" name="Text Box 67"/>
                <p:cNvSpPr txBox="1">
                  <a:spLocks noChangeArrowheads="1"/>
                </p:cNvSpPr>
                <p:nvPr/>
              </p:nvSpPr>
              <p:spPr bwMode="auto">
                <a:xfrm>
                  <a:off x="1590" y="1689"/>
                  <a:ext cx="3128" cy="18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4KB</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3" name="Text Box 67"/>
                <p:cNvSpPr txBox="1">
                  <a:spLocks noChangeArrowheads="1"/>
                </p:cNvSpPr>
                <p:nvPr/>
              </p:nvSpPr>
              <p:spPr bwMode="auto">
                <a:xfrm>
                  <a:off x="1888" y="4075"/>
                  <a:ext cx="2224" cy="222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(3)</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4" name="Text Box 67"/>
                <p:cNvSpPr txBox="1">
                  <a:spLocks noChangeArrowheads="1"/>
                </p:cNvSpPr>
                <p:nvPr/>
              </p:nvSpPr>
              <p:spPr bwMode="auto">
                <a:xfrm>
                  <a:off x="795" y="6717"/>
                  <a:ext cx="3816"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5" name="椭圆 3287"/>
                <p:cNvSpPr>
                  <a:spLocks noChangeArrowheads="1"/>
                </p:cNvSpPr>
                <p:nvPr/>
              </p:nvSpPr>
              <p:spPr bwMode="auto">
                <a:xfrm>
                  <a:off x="2584" y="8851"/>
                  <a:ext cx="527"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55" name="组合 3288"/>
              <p:cNvGrpSpPr>
                <a:grpSpLocks/>
              </p:cNvGrpSpPr>
              <p:nvPr/>
            </p:nvGrpSpPr>
            <p:grpSpPr bwMode="auto">
              <a:xfrm>
                <a:off x="24350" y="89"/>
                <a:ext cx="5588" cy="9403"/>
                <a:chOff x="0" y="-109"/>
                <a:chExt cx="5589" cy="9407"/>
              </a:xfrm>
            </p:grpSpPr>
            <p:sp>
              <p:nvSpPr>
                <p:cNvPr id="56" name="矩形 3289"/>
                <p:cNvSpPr>
                  <a:spLocks noChangeArrowheads="1"/>
                </p:cNvSpPr>
                <p:nvPr/>
              </p:nvSpPr>
              <p:spPr bwMode="auto">
                <a:xfrm>
                  <a:off x="0" y="-109"/>
                  <a:ext cx="5589" cy="8857"/>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57" name="Text Box 67"/>
                <p:cNvSpPr txBox="1">
                  <a:spLocks noChangeArrowheads="1"/>
                </p:cNvSpPr>
                <p:nvPr/>
              </p:nvSpPr>
              <p:spPr bwMode="auto">
                <a:xfrm>
                  <a:off x="1590" y="1689"/>
                  <a:ext cx="3128" cy="18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4KB</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8" name="Text Box 67"/>
                <p:cNvSpPr txBox="1">
                  <a:spLocks noChangeArrowheads="1"/>
                </p:cNvSpPr>
                <p:nvPr/>
              </p:nvSpPr>
              <p:spPr bwMode="auto">
                <a:xfrm>
                  <a:off x="1888" y="4075"/>
                  <a:ext cx="2224" cy="222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9" name="Text Box 67"/>
                <p:cNvSpPr txBox="1">
                  <a:spLocks noChangeArrowheads="1"/>
                </p:cNvSpPr>
                <p:nvPr/>
              </p:nvSpPr>
              <p:spPr bwMode="auto">
                <a:xfrm>
                  <a:off x="795" y="6654"/>
                  <a:ext cx="3816" cy="189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0" name="椭圆 3293"/>
                <p:cNvSpPr>
                  <a:spLocks noChangeArrowheads="1"/>
                </p:cNvSpPr>
                <p:nvPr/>
              </p:nvSpPr>
              <p:spPr bwMode="auto">
                <a:xfrm>
                  <a:off x="2584" y="8758"/>
                  <a:ext cx="527"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grpSp>
          <p:nvGrpSpPr>
            <p:cNvPr id="6" name="组合 3294"/>
            <p:cNvGrpSpPr>
              <a:grpSpLocks/>
            </p:cNvGrpSpPr>
            <p:nvPr/>
          </p:nvGrpSpPr>
          <p:grpSpPr bwMode="auto">
            <a:xfrm>
              <a:off x="11053" y="1406"/>
              <a:ext cx="1333" cy="2921"/>
              <a:chOff x="0" y="0"/>
              <a:chExt cx="133385" cy="292412"/>
            </a:xfrm>
          </p:grpSpPr>
          <p:grpSp>
            <p:nvGrpSpPr>
              <p:cNvPr id="45" name="组合 3295"/>
              <p:cNvGrpSpPr>
                <a:grpSpLocks/>
              </p:cNvGrpSpPr>
              <p:nvPr/>
            </p:nvGrpSpPr>
            <p:grpSpPr bwMode="auto">
              <a:xfrm rot="5400000" flipV="1">
                <a:off x="20338" y="179364"/>
                <a:ext cx="92710" cy="133385"/>
                <a:chOff x="-2" y="-4054"/>
                <a:chExt cx="93168" cy="134141"/>
              </a:xfrm>
            </p:grpSpPr>
            <p:sp>
              <p:nvSpPr>
                <p:cNvPr id="48" name="直接连接符 2058"/>
                <p:cNvSpPr>
                  <a:spLocks noChangeShapeType="1"/>
                </p:cNvSpPr>
                <p:nvPr/>
              </p:nvSpPr>
              <p:spPr bwMode="auto">
                <a:xfrm>
                  <a:off x="-2" y="-4054"/>
                  <a:ext cx="0" cy="470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9" name="直接连接符 3296"/>
                <p:cNvSpPr>
                  <a:spLocks noChangeShapeType="1"/>
                </p:cNvSpPr>
                <p:nvPr/>
              </p:nvSpPr>
              <p:spPr bwMode="auto">
                <a:xfrm>
                  <a:off x="1" y="83074"/>
                  <a:ext cx="0" cy="4701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 name="直接连接符 3297"/>
                <p:cNvSpPr>
                  <a:spLocks noChangeShapeType="1"/>
                </p:cNvSpPr>
                <p:nvPr/>
              </p:nvSpPr>
              <p:spPr bwMode="auto">
                <a:xfrm>
                  <a:off x="0" y="0"/>
                  <a:ext cx="93166"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1" name="直接连接符 3298"/>
                <p:cNvSpPr>
                  <a:spLocks noChangeShapeType="1"/>
                </p:cNvSpPr>
                <p:nvPr/>
              </p:nvSpPr>
              <p:spPr bwMode="auto">
                <a:xfrm flipV="1">
                  <a:off x="0" y="59634"/>
                  <a:ext cx="93166"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46" name="直接连接符 3299"/>
              <p:cNvSpPr>
                <a:spLocks noChangeShapeType="1"/>
              </p:cNvSpPr>
              <p:nvPr/>
            </p:nvSpPr>
            <p:spPr bwMode="auto">
              <a:xfrm flipV="1">
                <a:off x="90310" y="0"/>
                <a:ext cx="0" cy="19970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7" name="直接连接符 3300"/>
              <p:cNvSpPr>
                <a:spLocks noChangeShapeType="1"/>
              </p:cNvSpPr>
              <p:nvPr/>
            </p:nvSpPr>
            <p:spPr bwMode="auto">
              <a:xfrm flipV="1">
                <a:off x="45431" y="0"/>
                <a:ext cx="0" cy="19939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7" name="组合 3301"/>
            <p:cNvGrpSpPr>
              <a:grpSpLocks/>
            </p:cNvGrpSpPr>
            <p:nvPr/>
          </p:nvGrpSpPr>
          <p:grpSpPr bwMode="auto">
            <a:xfrm>
              <a:off x="19292" y="1406"/>
              <a:ext cx="1334" cy="2895"/>
              <a:chOff x="0" y="2254"/>
              <a:chExt cx="133385" cy="290158"/>
            </a:xfrm>
          </p:grpSpPr>
          <p:grpSp>
            <p:nvGrpSpPr>
              <p:cNvPr id="38" name="组合 3302"/>
              <p:cNvGrpSpPr>
                <a:grpSpLocks/>
              </p:cNvGrpSpPr>
              <p:nvPr/>
            </p:nvGrpSpPr>
            <p:grpSpPr bwMode="auto">
              <a:xfrm rot="5400000" flipV="1">
                <a:off x="20338" y="179364"/>
                <a:ext cx="92710" cy="133385"/>
                <a:chOff x="-2" y="-4054"/>
                <a:chExt cx="93168" cy="134141"/>
              </a:xfrm>
            </p:grpSpPr>
            <p:sp>
              <p:nvSpPr>
                <p:cNvPr id="41" name="直接连接符 3303"/>
                <p:cNvSpPr>
                  <a:spLocks noChangeShapeType="1"/>
                </p:cNvSpPr>
                <p:nvPr/>
              </p:nvSpPr>
              <p:spPr bwMode="auto">
                <a:xfrm>
                  <a:off x="-2" y="-4054"/>
                  <a:ext cx="0" cy="470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2" name="直接连接符 3304"/>
                <p:cNvSpPr>
                  <a:spLocks noChangeShapeType="1"/>
                </p:cNvSpPr>
                <p:nvPr/>
              </p:nvSpPr>
              <p:spPr bwMode="auto">
                <a:xfrm>
                  <a:off x="1" y="90446"/>
                  <a:ext cx="0" cy="3964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3" name="直接连接符 3305"/>
                <p:cNvSpPr>
                  <a:spLocks noChangeShapeType="1"/>
                </p:cNvSpPr>
                <p:nvPr/>
              </p:nvSpPr>
              <p:spPr bwMode="auto">
                <a:xfrm>
                  <a:off x="0" y="0"/>
                  <a:ext cx="93166"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4" name="直接连接符 3306"/>
                <p:cNvSpPr>
                  <a:spLocks noChangeShapeType="1"/>
                </p:cNvSpPr>
                <p:nvPr/>
              </p:nvSpPr>
              <p:spPr bwMode="auto">
                <a:xfrm flipV="1">
                  <a:off x="0" y="59634"/>
                  <a:ext cx="93166"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39" name="直接连接符 3307"/>
              <p:cNvSpPr>
                <a:spLocks noChangeShapeType="1"/>
              </p:cNvSpPr>
              <p:nvPr/>
            </p:nvSpPr>
            <p:spPr bwMode="auto">
              <a:xfrm flipV="1">
                <a:off x="90310" y="4268"/>
                <a:ext cx="0" cy="18964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0" name="直接连接符 3308"/>
              <p:cNvSpPr>
                <a:spLocks noChangeShapeType="1"/>
              </p:cNvSpPr>
              <p:nvPr/>
            </p:nvSpPr>
            <p:spPr bwMode="auto">
              <a:xfrm flipV="1">
                <a:off x="45431" y="2254"/>
                <a:ext cx="0" cy="19847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8" name="组合 3309"/>
            <p:cNvGrpSpPr>
              <a:grpSpLocks/>
            </p:cNvGrpSpPr>
            <p:nvPr/>
          </p:nvGrpSpPr>
          <p:grpSpPr bwMode="auto">
            <a:xfrm>
              <a:off x="27169" y="1415"/>
              <a:ext cx="1464" cy="2863"/>
              <a:chOff x="-13548" y="15299"/>
              <a:chExt cx="146936" cy="266948"/>
            </a:xfrm>
          </p:grpSpPr>
          <p:grpSp>
            <p:nvGrpSpPr>
              <p:cNvPr id="31" name="组合 3310"/>
              <p:cNvGrpSpPr>
                <a:grpSpLocks/>
              </p:cNvGrpSpPr>
              <p:nvPr/>
            </p:nvGrpSpPr>
            <p:grpSpPr bwMode="auto">
              <a:xfrm rot="5400000" flipV="1">
                <a:off x="13564" y="162423"/>
                <a:ext cx="92712" cy="146936"/>
                <a:chOff x="-10220" y="-17681"/>
                <a:chExt cx="93170" cy="147768"/>
              </a:xfrm>
            </p:grpSpPr>
            <p:sp>
              <p:nvSpPr>
                <p:cNvPr id="34" name="直接连接符 3311"/>
                <p:cNvSpPr>
                  <a:spLocks noChangeShapeType="1"/>
                </p:cNvSpPr>
                <p:nvPr/>
              </p:nvSpPr>
              <p:spPr bwMode="auto">
                <a:xfrm>
                  <a:off x="-10220" y="-17681"/>
                  <a:ext cx="0" cy="318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5" name="直接连接符 3312"/>
                <p:cNvSpPr>
                  <a:spLocks noChangeShapeType="1"/>
                </p:cNvSpPr>
                <p:nvPr/>
              </p:nvSpPr>
              <p:spPr bwMode="auto">
                <a:xfrm>
                  <a:off x="-10217" y="83074"/>
                  <a:ext cx="0" cy="4701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6" name="直接连接符 3313"/>
                <p:cNvSpPr>
                  <a:spLocks noChangeShapeType="1"/>
                </p:cNvSpPr>
                <p:nvPr/>
              </p:nvSpPr>
              <p:spPr bwMode="auto">
                <a:xfrm>
                  <a:off x="-10218" y="-2"/>
                  <a:ext cx="93166"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7" name="直接连接符 3314"/>
                <p:cNvSpPr>
                  <a:spLocks noChangeShapeType="1"/>
                </p:cNvSpPr>
                <p:nvPr/>
              </p:nvSpPr>
              <p:spPr bwMode="auto">
                <a:xfrm flipV="1">
                  <a:off x="-10216" y="59634"/>
                  <a:ext cx="93166"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32" name="直接连接符 3315"/>
              <p:cNvSpPr>
                <a:spLocks noChangeShapeType="1"/>
              </p:cNvSpPr>
              <p:nvPr/>
            </p:nvSpPr>
            <p:spPr bwMode="auto">
              <a:xfrm flipV="1">
                <a:off x="90310" y="22123"/>
                <a:ext cx="0" cy="16998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3" name="直接连接符 3316"/>
              <p:cNvSpPr>
                <a:spLocks noChangeShapeType="1"/>
              </p:cNvSpPr>
              <p:nvPr/>
            </p:nvSpPr>
            <p:spPr bwMode="auto">
              <a:xfrm flipV="1">
                <a:off x="34967" y="15299"/>
                <a:ext cx="0" cy="16678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9" name="组合 3317"/>
            <p:cNvGrpSpPr>
              <a:grpSpLocks/>
            </p:cNvGrpSpPr>
            <p:nvPr/>
          </p:nvGrpSpPr>
          <p:grpSpPr bwMode="auto">
            <a:xfrm>
              <a:off x="35671" y="1488"/>
              <a:ext cx="1334" cy="2739"/>
              <a:chOff x="0" y="18222"/>
              <a:chExt cx="133385" cy="274190"/>
            </a:xfrm>
          </p:grpSpPr>
          <p:grpSp>
            <p:nvGrpSpPr>
              <p:cNvPr id="25" name="组合 3318"/>
              <p:cNvGrpSpPr>
                <a:grpSpLocks/>
              </p:cNvGrpSpPr>
              <p:nvPr/>
            </p:nvGrpSpPr>
            <p:grpSpPr bwMode="auto">
              <a:xfrm rot="5400000" flipV="1">
                <a:off x="20338" y="179364"/>
                <a:ext cx="92710" cy="133385"/>
                <a:chOff x="-2" y="-4054"/>
                <a:chExt cx="93168" cy="134141"/>
              </a:xfrm>
            </p:grpSpPr>
            <p:sp>
              <p:nvSpPr>
                <p:cNvPr id="27" name="直接连接符 3319"/>
                <p:cNvSpPr>
                  <a:spLocks noChangeShapeType="1"/>
                </p:cNvSpPr>
                <p:nvPr/>
              </p:nvSpPr>
              <p:spPr bwMode="auto">
                <a:xfrm>
                  <a:off x="-2" y="-4054"/>
                  <a:ext cx="0" cy="470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8" name="直接连接符 3320"/>
                <p:cNvSpPr>
                  <a:spLocks noChangeShapeType="1"/>
                </p:cNvSpPr>
                <p:nvPr/>
              </p:nvSpPr>
              <p:spPr bwMode="auto">
                <a:xfrm>
                  <a:off x="1" y="90446"/>
                  <a:ext cx="0" cy="3964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 name="直接连接符 3321"/>
                <p:cNvSpPr>
                  <a:spLocks noChangeShapeType="1"/>
                </p:cNvSpPr>
                <p:nvPr/>
              </p:nvSpPr>
              <p:spPr bwMode="auto">
                <a:xfrm>
                  <a:off x="0" y="0"/>
                  <a:ext cx="93166" cy="64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 name="直接连接符 3322"/>
                <p:cNvSpPr>
                  <a:spLocks noChangeShapeType="1"/>
                </p:cNvSpPr>
                <p:nvPr/>
              </p:nvSpPr>
              <p:spPr bwMode="auto">
                <a:xfrm flipV="1">
                  <a:off x="0" y="59634"/>
                  <a:ext cx="93166" cy="685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26" name="直接连接符 3323"/>
              <p:cNvSpPr>
                <a:spLocks noChangeShapeType="1"/>
              </p:cNvSpPr>
              <p:nvPr/>
            </p:nvSpPr>
            <p:spPr bwMode="auto">
              <a:xfrm flipV="1">
                <a:off x="41873" y="18222"/>
                <a:ext cx="0" cy="17906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10" name="直接连接符 3324"/>
            <p:cNvSpPr>
              <a:spLocks noChangeShapeType="1"/>
            </p:cNvSpPr>
            <p:nvPr/>
          </p:nvSpPr>
          <p:spPr bwMode="auto">
            <a:xfrm>
              <a:off x="12142" y="1406"/>
              <a:ext cx="75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 name="直接连接符 3325"/>
            <p:cNvSpPr>
              <a:spLocks noChangeShapeType="1"/>
            </p:cNvSpPr>
            <p:nvPr/>
          </p:nvSpPr>
          <p:spPr bwMode="auto">
            <a:xfrm>
              <a:off x="20233" y="1406"/>
              <a:ext cx="736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2" name="直接连接符 3326"/>
            <p:cNvSpPr>
              <a:spLocks noChangeShapeType="1"/>
            </p:cNvSpPr>
            <p:nvPr/>
          </p:nvSpPr>
          <p:spPr bwMode="auto">
            <a:xfrm>
              <a:off x="28131" y="1397"/>
              <a:ext cx="79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3" name="直接连接符 3327"/>
            <p:cNvSpPr>
              <a:spLocks noChangeShapeType="1"/>
            </p:cNvSpPr>
            <p:nvPr/>
          </p:nvSpPr>
          <p:spPr bwMode="auto">
            <a:xfrm flipH="1">
              <a:off x="5727" y="1406"/>
              <a:ext cx="579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4" name="直接连接符 3328"/>
            <p:cNvSpPr>
              <a:spLocks noChangeShapeType="1"/>
            </p:cNvSpPr>
            <p:nvPr/>
          </p:nvSpPr>
          <p:spPr bwMode="auto">
            <a:xfrm>
              <a:off x="5727" y="803"/>
              <a:ext cx="3086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5" name="直接连接符 3329"/>
            <p:cNvSpPr>
              <a:spLocks noChangeShapeType="1"/>
            </p:cNvSpPr>
            <p:nvPr/>
          </p:nvSpPr>
          <p:spPr bwMode="auto">
            <a:xfrm flipV="1">
              <a:off x="36576" y="803"/>
              <a:ext cx="0" cy="244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cxnSp>
          <p:nvCxnSpPr>
            <p:cNvPr id="16" name="肘形连接符 3330"/>
            <p:cNvCxnSpPr>
              <a:cxnSpLocks noChangeShapeType="1"/>
            </p:cNvCxnSpPr>
            <p:nvPr/>
          </p:nvCxnSpPr>
          <p:spPr bwMode="auto">
            <a:xfrm flipV="1">
              <a:off x="3416" y="13665"/>
              <a:ext cx="8512" cy="4832"/>
            </a:xfrm>
            <a:prstGeom prst="bentConnector3">
              <a:avLst>
                <a:gd name="adj1" fmla="val 100931"/>
              </a:avLst>
            </a:prstGeom>
            <a:noFill/>
            <a:ln w="9525">
              <a:solidFill>
                <a:srgbClr val="000000"/>
              </a:solidFill>
              <a:miter lim="800000"/>
              <a:headEnd/>
              <a:tailEnd/>
            </a:ln>
          </p:spPr>
        </p:cxnSp>
        <p:cxnSp>
          <p:nvCxnSpPr>
            <p:cNvPr id="17" name="肘形连接符 3331"/>
            <p:cNvCxnSpPr>
              <a:cxnSpLocks noChangeShapeType="1"/>
            </p:cNvCxnSpPr>
            <p:nvPr/>
          </p:nvCxnSpPr>
          <p:spPr bwMode="auto">
            <a:xfrm flipV="1">
              <a:off x="3416" y="13766"/>
              <a:ext cx="16546" cy="6301"/>
            </a:xfrm>
            <a:prstGeom prst="bentConnector3">
              <a:avLst>
                <a:gd name="adj1" fmla="val 100176"/>
              </a:avLst>
            </a:prstGeom>
            <a:noFill/>
            <a:ln w="9525">
              <a:solidFill>
                <a:srgbClr val="000000"/>
              </a:solidFill>
              <a:miter lim="800000"/>
              <a:headEnd/>
              <a:tailEnd/>
            </a:ln>
          </p:spPr>
        </p:cxnSp>
        <p:cxnSp>
          <p:nvCxnSpPr>
            <p:cNvPr id="18" name="肘形连接符 3332"/>
            <p:cNvCxnSpPr>
              <a:cxnSpLocks noChangeShapeType="1"/>
            </p:cNvCxnSpPr>
            <p:nvPr/>
          </p:nvCxnSpPr>
          <p:spPr bwMode="auto">
            <a:xfrm flipV="1">
              <a:off x="3416" y="13766"/>
              <a:ext cx="24769" cy="7875"/>
            </a:xfrm>
            <a:prstGeom prst="bentConnector3">
              <a:avLst>
                <a:gd name="adj1" fmla="val 99903"/>
              </a:avLst>
            </a:prstGeom>
            <a:noFill/>
            <a:ln w="9525">
              <a:solidFill>
                <a:srgbClr val="000000"/>
              </a:solidFill>
              <a:miter lim="800000"/>
              <a:headEnd/>
              <a:tailEnd/>
            </a:ln>
          </p:spPr>
        </p:cxnSp>
        <p:cxnSp>
          <p:nvCxnSpPr>
            <p:cNvPr id="19" name="肘形连接符 3333"/>
            <p:cNvCxnSpPr>
              <a:cxnSpLocks noChangeShapeType="1"/>
            </p:cNvCxnSpPr>
            <p:nvPr/>
          </p:nvCxnSpPr>
          <p:spPr bwMode="auto">
            <a:xfrm flipV="1">
              <a:off x="3416" y="13766"/>
              <a:ext cx="32922" cy="9450"/>
            </a:xfrm>
            <a:prstGeom prst="bentConnector3">
              <a:avLst>
                <a:gd name="adj1" fmla="val 100162"/>
              </a:avLst>
            </a:prstGeom>
            <a:noFill/>
            <a:ln w="9525">
              <a:solidFill>
                <a:srgbClr val="000000"/>
              </a:solidFill>
              <a:miter lim="800000"/>
              <a:headEnd/>
              <a:tailEnd/>
            </a:ln>
          </p:spPr>
        </p:cxnSp>
        <p:sp>
          <p:nvSpPr>
            <p:cNvPr id="20" name="Text Box 67"/>
            <p:cNvSpPr txBox="1">
              <a:spLocks noChangeArrowheads="1"/>
            </p:cNvSpPr>
            <p:nvPr/>
          </p:nvSpPr>
          <p:spPr bwMode="auto">
            <a:xfrm>
              <a:off x="0" y="16981"/>
              <a:ext cx="3124"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12</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 name="Text Box 67"/>
            <p:cNvSpPr txBox="1">
              <a:spLocks noChangeArrowheads="1"/>
            </p:cNvSpPr>
            <p:nvPr/>
          </p:nvSpPr>
          <p:spPr bwMode="auto">
            <a:xfrm>
              <a:off x="0" y="18790"/>
              <a:ext cx="3124" cy="189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13</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2" name="Text Box 67"/>
            <p:cNvSpPr txBox="1">
              <a:spLocks noChangeArrowheads="1"/>
            </p:cNvSpPr>
            <p:nvPr/>
          </p:nvSpPr>
          <p:spPr bwMode="auto">
            <a:xfrm>
              <a:off x="0" y="20498"/>
              <a:ext cx="3124" cy="189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14</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 name="Text Box 67"/>
            <p:cNvSpPr txBox="1">
              <a:spLocks noChangeArrowheads="1"/>
            </p:cNvSpPr>
            <p:nvPr/>
          </p:nvSpPr>
          <p:spPr bwMode="auto">
            <a:xfrm>
              <a:off x="0" y="22407"/>
              <a:ext cx="3124"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15</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 name="Text Box 67"/>
            <p:cNvSpPr txBox="1">
              <a:spLocks noChangeArrowheads="1"/>
            </p:cNvSpPr>
            <p:nvPr/>
          </p:nvSpPr>
          <p:spPr bwMode="auto">
            <a:xfrm>
              <a:off x="0" y="0"/>
              <a:ext cx="5054" cy="175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11</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607330" cy="1491078"/>
          </a:xfrm>
        </p:spPr>
        <p:txBody>
          <a:bodyPr>
            <a:normAutofit/>
          </a:bodyPr>
          <a:lstStyle/>
          <a:p>
            <a:r>
              <a:rPr lang="en-US" sz="2400" b="1" dirty="0" smtClean="0">
                <a:solidFill>
                  <a:srgbClr val="FF0000"/>
                </a:solidFill>
              </a:rPr>
              <a:t>2</a:t>
            </a:r>
            <a:r>
              <a:rPr lang="zh-CN" altLang="en-US" sz="2400" b="1" dirty="0" smtClean="0">
                <a:solidFill>
                  <a:srgbClr val="FF0000"/>
                </a:solidFill>
              </a:rPr>
              <a:t>、部分译码法</a:t>
            </a:r>
          </a:p>
          <a:p>
            <a:r>
              <a:rPr lang="zh-CN" altLang="en-US" dirty="0" smtClean="0"/>
              <a:t>部分译码法是对</a:t>
            </a:r>
            <a:r>
              <a:rPr lang="en-US" altLang="zh-CN" dirty="0" smtClean="0"/>
              <a:t>CPU</a:t>
            </a:r>
            <a:r>
              <a:rPr lang="zh-CN" altLang="en-US" dirty="0" smtClean="0"/>
              <a:t>高位地址总线中的一部分（而不是全部）进行译码，以产生各存储器芯片的片选控制信号</a:t>
            </a:r>
          </a:p>
        </p:txBody>
      </p:sp>
      <p:grpSp>
        <p:nvGrpSpPr>
          <p:cNvPr id="137217" name="组合 444"/>
          <p:cNvGrpSpPr>
            <a:grpSpLocks/>
          </p:cNvGrpSpPr>
          <p:nvPr/>
        </p:nvGrpSpPr>
        <p:grpSpPr bwMode="auto">
          <a:xfrm>
            <a:off x="899592" y="2780928"/>
            <a:ext cx="6336704" cy="3672408"/>
            <a:chOff x="0" y="0"/>
            <a:chExt cx="41852" cy="27560"/>
          </a:xfrm>
        </p:grpSpPr>
        <p:sp>
          <p:nvSpPr>
            <p:cNvPr id="441" name="Text Box 67"/>
            <p:cNvSpPr txBox="1">
              <a:spLocks noChangeArrowheads="1"/>
            </p:cNvSpPr>
            <p:nvPr/>
          </p:nvSpPr>
          <p:spPr bwMode="auto">
            <a:xfrm>
              <a:off x="14946" y="15562"/>
              <a:ext cx="3442" cy="24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42" name="Text Box 67"/>
            <p:cNvSpPr txBox="1">
              <a:spLocks noChangeArrowheads="1"/>
            </p:cNvSpPr>
            <p:nvPr/>
          </p:nvSpPr>
          <p:spPr bwMode="auto">
            <a:xfrm>
              <a:off x="14946" y="18639"/>
              <a:ext cx="3442" cy="249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440" name="组合 440"/>
            <p:cNvGrpSpPr>
              <a:grpSpLocks/>
            </p:cNvGrpSpPr>
            <p:nvPr/>
          </p:nvGrpSpPr>
          <p:grpSpPr bwMode="auto">
            <a:xfrm>
              <a:off x="0" y="0"/>
              <a:ext cx="41852" cy="25723"/>
              <a:chOff x="0" y="0"/>
              <a:chExt cx="41856" cy="25729"/>
            </a:xfrm>
          </p:grpSpPr>
          <p:sp>
            <p:nvSpPr>
              <p:cNvPr id="405" name="Text Box 67"/>
              <p:cNvSpPr txBox="1">
                <a:spLocks noChangeArrowheads="1"/>
              </p:cNvSpPr>
              <p:nvPr/>
            </p:nvSpPr>
            <p:spPr bwMode="auto">
              <a:xfrm>
                <a:off x="0" y="18756"/>
                <a:ext cx="6013" cy="649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b="0" i="0" u="none" strike="noStrike" cap="none" normalizeH="0" baseline="-25000" smtClean="0">
                    <a:ln>
                      <a:noFill/>
                    </a:ln>
                    <a:solidFill>
                      <a:schemeClr val="tx1"/>
                    </a:solidFill>
                    <a:effectLst/>
                    <a:latin typeface="Calibri" pitchFamily="34" charset="0"/>
                    <a:ea typeface="宋体" pitchFamily="2" charset="-122"/>
                    <a:cs typeface="宋体" pitchFamily="2" charset="-122"/>
                  </a:rPr>
                  <a:t>19</a:t>
                </a:r>
                <a:r>
                  <a:rPr kumimoji="0" lang="zh-CN" altLang="en-US"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b="0" i="0" u="none" strike="noStrike" cap="none" normalizeH="0" baseline="-25000" smtClean="0">
                    <a:ln>
                      <a:noFill/>
                    </a:ln>
                    <a:solidFill>
                      <a:schemeClr val="tx1"/>
                    </a:solidFill>
                    <a:effectLst/>
                    <a:latin typeface="Calibri" pitchFamily="34" charset="0"/>
                    <a:ea typeface="宋体" pitchFamily="2" charset="-122"/>
                    <a:cs typeface="宋体" pitchFamily="2" charset="-122"/>
                  </a:rPr>
                  <a:t>12</a:t>
                </a:r>
                <a:endParaRPr kumimoji="0" lang="en-US" altLang="zh-CN"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chemeClr val="tx1"/>
                    </a:solidFill>
                    <a:effectLst/>
                    <a:latin typeface="Calibri" pitchFamily="34" charset="0"/>
                    <a:ea typeface="宋体" pitchFamily="2" charset="-122"/>
                    <a:cs typeface="宋体" pitchFamily="2" charset="-122"/>
                  </a:rPr>
                  <a:t>中任意三根</a:t>
                </a:r>
                <a:endParaRPr kumimoji="0" 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366" name="组合 366"/>
              <p:cNvGrpSpPr>
                <a:grpSpLocks/>
              </p:cNvGrpSpPr>
              <p:nvPr/>
            </p:nvGrpSpPr>
            <p:grpSpPr bwMode="auto">
              <a:xfrm>
                <a:off x="21704" y="904"/>
                <a:ext cx="1384" cy="2845"/>
                <a:chOff x="0" y="0"/>
                <a:chExt cx="138860" cy="285062"/>
              </a:xfrm>
            </p:grpSpPr>
            <p:sp>
              <p:nvSpPr>
                <p:cNvPr id="360" name="直接连接符 360"/>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1" name="直接连接符 361"/>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2" name="直接连接符 362"/>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3" name="直接连接符 363"/>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4" name="直接连接符 364"/>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5" name="直接连接符 365"/>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72" name="组合 372"/>
              <p:cNvGrpSpPr>
                <a:grpSpLocks/>
              </p:cNvGrpSpPr>
              <p:nvPr/>
            </p:nvGrpSpPr>
            <p:grpSpPr bwMode="auto">
              <a:xfrm>
                <a:off x="19795" y="3717"/>
                <a:ext cx="5581" cy="9424"/>
                <a:chOff x="0" y="0"/>
                <a:chExt cx="5587" cy="9425"/>
              </a:xfrm>
            </p:grpSpPr>
            <p:sp>
              <p:nvSpPr>
                <p:cNvPr id="367" name="矩形 367"/>
                <p:cNvSpPr>
                  <a:spLocks noChangeArrowheads="1"/>
                </p:cNvSpPr>
                <p:nvPr/>
              </p:nvSpPr>
              <p:spPr bwMode="auto">
                <a:xfrm>
                  <a:off x="0" y="0"/>
                  <a:ext cx="5587" cy="88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368" name="Text Box 67"/>
                <p:cNvSpPr txBox="1">
                  <a:spLocks noChangeArrowheads="1"/>
                </p:cNvSpPr>
                <p:nvPr/>
              </p:nvSpPr>
              <p:spPr bwMode="auto">
                <a:xfrm>
                  <a:off x="1609" y="1803"/>
                  <a:ext cx="3127"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itchFamily="34" charset="0"/>
                      <a:ea typeface="宋体" pitchFamily="2" charset="-122"/>
                      <a:cs typeface="宋体" pitchFamily="2" charset="-122"/>
                    </a:rPr>
                    <a:t>4KB</a:t>
                  </a:r>
                  <a:endParaRPr kumimoji="0" lang="en-US" altLang="zh-CN"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69" name="Text Box 67"/>
                <p:cNvSpPr txBox="1">
                  <a:spLocks noChangeArrowheads="1"/>
                </p:cNvSpPr>
                <p:nvPr/>
              </p:nvSpPr>
              <p:spPr bwMode="auto">
                <a:xfrm>
                  <a:off x="1931" y="4185"/>
                  <a:ext cx="2223" cy="222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endParaRPr kumimoji="0" lang="en-US" altLang="zh-CN"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70" name="Text Box 67"/>
                <p:cNvSpPr txBox="1">
                  <a:spLocks noChangeArrowheads="1"/>
                </p:cNvSpPr>
                <p:nvPr/>
              </p:nvSpPr>
              <p:spPr bwMode="auto">
                <a:xfrm>
                  <a:off x="837" y="6761"/>
                  <a:ext cx="3814" cy="18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71" name="椭圆 371"/>
                <p:cNvSpPr>
                  <a:spLocks noChangeArrowheads="1"/>
                </p:cNvSpPr>
                <p:nvPr/>
              </p:nvSpPr>
              <p:spPr bwMode="auto">
                <a:xfrm>
                  <a:off x="2575" y="8886"/>
                  <a:ext cx="527" cy="539"/>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grpSp>
          <p:grpSp>
            <p:nvGrpSpPr>
              <p:cNvPr id="373" name="组合 373"/>
              <p:cNvGrpSpPr>
                <a:grpSpLocks/>
              </p:cNvGrpSpPr>
              <p:nvPr/>
            </p:nvGrpSpPr>
            <p:grpSpPr bwMode="auto">
              <a:xfrm>
                <a:off x="27030" y="3717"/>
                <a:ext cx="5581" cy="9424"/>
                <a:chOff x="0" y="0"/>
                <a:chExt cx="5587" cy="9425"/>
              </a:xfrm>
            </p:grpSpPr>
            <p:sp>
              <p:nvSpPr>
                <p:cNvPr id="374" name="矩形 374"/>
                <p:cNvSpPr>
                  <a:spLocks noChangeArrowheads="1"/>
                </p:cNvSpPr>
                <p:nvPr/>
              </p:nvSpPr>
              <p:spPr bwMode="auto">
                <a:xfrm>
                  <a:off x="0" y="0"/>
                  <a:ext cx="5587" cy="88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375" name="Text Box 67"/>
                <p:cNvSpPr txBox="1">
                  <a:spLocks noChangeArrowheads="1"/>
                </p:cNvSpPr>
                <p:nvPr/>
              </p:nvSpPr>
              <p:spPr bwMode="auto">
                <a:xfrm>
                  <a:off x="1609" y="1803"/>
                  <a:ext cx="3127"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4KB</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76" name="Text Box 67"/>
                <p:cNvSpPr txBox="1">
                  <a:spLocks noChangeArrowheads="1"/>
                </p:cNvSpPr>
                <p:nvPr/>
              </p:nvSpPr>
              <p:spPr bwMode="auto">
                <a:xfrm>
                  <a:off x="1931" y="4185"/>
                  <a:ext cx="2223" cy="222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itchFamily="34" charset="0"/>
                      <a:ea typeface="宋体" pitchFamily="2" charset="-122"/>
                      <a:cs typeface="宋体" pitchFamily="2" charset="-122"/>
                    </a:rPr>
                    <a:t>(2)</a:t>
                  </a:r>
                  <a:endParaRPr kumimoji="0" lang="en-US" altLang="zh-CN"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77" name="Text Box 67"/>
                <p:cNvSpPr txBox="1">
                  <a:spLocks noChangeArrowheads="1"/>
                </p:cNvSpPr>
                <p:nvPr/>
              </p:nvSpPr>
              <p:spPr bwMode="auto">
                <a:xfrm>
                  <a:off x="837" y="6761"/>
                  <a:ext cx="3814" cy="18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78" name="椭圆 378"/>
                <p:cNvSpPr>
                  <a:spLocks noChangeArrowheads="1"/>
                </p:cNvSpPr>
                <p:nvPr/>
              </p:nvSpPr>
              <p:spPr bwMode="auto">
                <a:xfrm>
                  <a:off x="2575" y="8886"/>
                  <a:ext cx="527" cy="539"/>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grpSp>
          <p:grpSp>
            <p:nvGrpSpPr>
              <p:cNvPr id="385" name="组合 385"/>
              <p:cNvGrpSpPr>
                <a:grpSpLocks/>
              </p:cNvGrpSpPr>
              <p:nvPr/>
            </p:nvGrpSpPr>
            <p:grpSpPr bwMode="auto">
              <a:xfrm>
                <a:off x="36274" y="3717"/>
                <a:ext cx="5582" cy="9424"/>
                <a:chOff x="0" y="0"/>
                <a:chExt cx="5587" cy="9425"/>
              </a:xfrm>
            </p:grpSpPr>
            <p:sp>
              <p:nvSpPr>
                <p:cNvPr id="386" name="矩形 386"/>
                <p:cNvSpPr>
                  <a:spLocks noChangeArrowheads="1"/>
                </p:cNvSpPr>
                <p:nvPr/>
              </p:nvSpPr>
              <p:spPr bwMode="auto">
                <a:xfrm>
                  <a:off x="0" y="0"/>
                  <a:ext cx="5587" cy="88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387" name="Text Box 67"/>
                <p:cNvSpPr txBox="1">
                  <a:spLocks noChangeArrowheads="1"/>
                </p:cNvSpPr>
                <p:nvPr/>
              </p:nvSpPr>
              <p:spPr bwMode="auto">
                <a:xfrm>
                  <a:off x="1609" y="1803"/>
                  <a:ext cx="3127"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itchFamily="34" charset="0"/>
                      <a:ea typeface="宋体" pitchFamily="2" charset="-122"/>
                      <a:cs typeface="宋体" pitchFamily="2" charset="-122"/>
                    </a:rPr>
                    <a:t>4KB</a:t>
                  </a:r>
                  <a:endParaRPr kumimoji="0" lang="en-US" altLang="zh-CN"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88" name="Text Box 67"/>
                <p:cNvSpPr txBox="1">
                  <a:spLocks noChangeArrowheads="1"/>
                </p:cNvSpPr>
                <p:nvPr/>
              </p:nvSpPr>
              <p:spPr bwMode="auto">
                <a:xfrm>
                  <a:off x="1931" y="4185"/>
                  <a:ext cx="2223" cy="222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itchFamily="34" charset="0"/>
                      <a:ea typeface="宋体" pitchFamily="2" charset="-122"/>
                      <a:cs typeface="宋体" pitchFamily="2" charset="-122"/>
                    </a:rPr>
                    <a:t>(8)</a:t>
                  </a:r>
                  <a:endParaRPr kumimoji="0" lang="en-US" altLang="zh-CN"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89" name="Text Box 67"/>
                <p:cNvSpPr txBox="1">
                  <a:spLocks noChangeArrowheads="1"/>
                </p:cNvSpPr>
                <p:nvPr/>
              </p:nvSpPr>
              <p:spPr bwMode="auto">
                <a:xfrm>
                  <a:off x="837" y="6761"/>
                  <a:ext cx="3814" cy="18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90" name="椭圆 390"/>
                <p:cNvSpPr>
                  <a:spLocks noChangeArrowheads="1"/>
                </p:cNvSpPr>
                <p:nvPr/>
              </p:nvSpPr>
              <p:spPr bwMode="auto">
                <a:xfrm>
                  <a:off x="2575" y="8886"/>
                  <a:ext cx="527" cy="539"/>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grpSp>
          <p:sp>
            <p:nvSpPr>
              <p:cNvPr id="391" name="Text Box 67"/>
              <p:cNvSpPr txBox="1">
                <a:spLocks noChangeArrowheads="1"/>
              </p:cNvSpPr>
              <p:nvPr/>
            </p:nvSpPr>
            <p:spPr bwMode="auto">
              <a:xfrm>
                <a:off x="32958" y="7033"/>
                <a:ext cx="3124"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392" name="组合 392"/>
              <p:cNvGrpSpPr>
                <a:grpSpLocks/>
              </p:cNvGrpSpPr>
              <p:nvPr/>
            </p:nvGrpSpPr>
            <p:grpSpPr bwMode="auto">
              <a:xfrm>
                <a:off x="8842" y="16881"/>
                <a:ext cx="5582" cy="8848"/>
                <a:chOff x="0" y="0"/>
                <a:chExt cx="5587" cy="8850"/>
              </a:xfrm>
            </p:grpSpPr>
            <p:sp>
              <p:nvSpPr>
                <p:cNvPr id="393" name="矩形 393"/>
                <p:cNvSpPr>
                  <a:spLocks noChangeArrowheads="1"/>
                </p:cNvSpPr>
                <p:nvPr/>
              </p:nvSpPr>
              <p:spPr bwMode="auto">
                <a:xfrm>
                  <a:off x="0" y="0"/>
                  <a:ext cx="5587" cy="88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394" name="Text Box 67"/>
                <p:cNvSpPr txBox="1">
                  <a:spLocks noChangeArrowheads="1"/>
                </p:cNvSpPr>
                <p:nvPr/>
              </p:nvSpPr>
              <p:spPr bwMode="auto">
                <a:xfrm>
                  <a:off x="771" y="1802"/>
                  <a:ext cx="3128" cy="6378"/>
                </a:xfrm>
                <a:prstGeom prst="rect">
                  <a:avLst/>
                </a:prstGeom>
                <a:solidFill>
                  <a:srgbClr val="FFFFFF"/>
                </a:solidFill>
                <a:ln w="9525">
                  <a:solidFill>
                    <a:srgbClr val="FFFFFF"/>
                  </a:solidFill>
                  <a:miter lim="800000"/>
                  <a:headEnd/>
                  <a:tailEnd/>
                </a:ln>
              </p:spPr>
              <p:txBody>
                <a:bodyPr vert="eaVert"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smtClean="0">
                      <a:ln>
                        <a:noFill/>
                      </a:ln>
                      <a:solidFill>
                        <a:schemeClr val="tx1"/>
                      </a:solidFill>
                      <a:effectLst/>
                      <a:latin typeface="Calibri" pitchFamily="34" charset="0"/>
                      <a:ea typeface="宋体" pitchFamily="2" charset="-122"/>
                      <a:cs typeface="宋体" pitchFamily="2" charset="-122"/>
                    </a:rPr>
                    <a:t>译码器</a:t>
                  </a:r>
                  <a:endParaRPr kumimoji="0" lang="zh-CN" altLang="en-US"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398" name="组合 398"/>
              <p:cNvGrpSpPr>
                <a:grpSpLocks/>
              </p:cNvGrpSpPr>
              <p:nvPr/>
            </p:nvGrpSpPr>
            <p:grpSpPr bwMode="auto">
              <a:xfrm rot="-5400000">
                <a:off x="6632" y="19493"/>
                <a:ext cx="1384" cy="2845"/>
                <a:chOff x="0" y="0"/>
                <a:chExt cx="138860" cy="285062"/>
              </a:xfrm>
            </p:grpSpPr>
            <p:sp>
              <p:nvSpPr>
                <p:cNvPr id="399" name="直接连接符 399"/>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 name="直接连接符 400"/>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1" name="直接连接符 401"/>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2" name="直接连接符 402"/>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3" name="直接连接符 403"/>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4" name="直接连接符 404"/>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06" name="椭圆 406"/>
              <p:cNvSpPr>
                <a:spLocks noChangeArrowheads="1"/>
              </p:cNvSpPr>
              <p:nvPr/>
            </p:nvSpPr>
            <p:spPr bwMode="auto">
              <a:xfrm>
                <a:off x="14369" y="17484"/>
                <a:ext cx="520" cy="53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407" name="椭圆 407"/>
              <p:cNvSpPr>
                <a:spLocks noChangeArrowheads="1"/>
              </p:cNvSpPr>
              <p:nvPr/>
            </p:nvSpPr>
            <p:spPr bwMode="auto">
              <a:xfrm>
                <a:off x="14369" y="18488"/>
                <a:ext cx="520" cy="534"/>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408" name="椭圆 408"/>
              <p:cNvSpPr>
                <a:spLocks noChangeArrowheads="1"/>
              </p:cNvSpPr>
              <p:nvPr/>
            </p:nvSpPr>
            <p:spPr bwMode="auto">
              <a:xfrm>
                <a:off x="14369" y="19493"/>
                <a:ext cx="520" cy="534"/>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409" name="椭圆 409"/>
              <p:cNvSpPr>
                <a:spLocks noChangeArrowheads="1"/>
              </p:cNvSpPr>
              <p:nvPr/>
            </p:nvSpPr>
            <p:spPr bwMode="auto">
              <a:xfrm>
                <a:off x="14369" y="20498"/>
                <a:ext cx="520" cy="534"/>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410" name="椭圆 410"/>
              <p:cNvSpPr>
                <a:spLocks noChangeArrowheads="1"/>
              </p:cNvSpPr>
              <p:nvPr/>
            </p:nvSpPr>
            <p:spPr bwMode="auto">
              <a:xfrm>
                <a:off x="14369" y="21503"/>
                <a:ext cx="520" cy="53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411" name="椭圆 411"/>
              <p:cNvSpPr>
                <a:spLocks noChangeArrowheads="1"/>
              </p:cNvSpPr>
              <p:nvPr/>
            </p:nvSpPr>
            <p:spPr bwMode="auto">
              <a:xfrm>
                <a:off x="14369" y="22508"/>
                <a:ext cx="520" cy="53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412" name="椭圆 412"/>
              <p:cNvSpPr>
                <a:spLocks noChangeArrowheads="1"/>
              </p:cNvSpPr>
              <p:nvPr/>
            </p:nvSpPr>
            <p:spPr bwMode="auto">
              <a:xfrm>
                <a:off x="14369" y="23513"/>
                <a:ext cx="520" cy="53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413" name="椭圆 413"/>
              <p:cNvSpPr>
                <a:spLocks noChangeArrowheads="1"/>
              </p:cNvSpPr>
              <p:nvPr/>
            </p:nvSpPr>
            <p:spPr bwMode="auto">
              <a:xfrm>
                <a:off x="14369" y="24517"/>
                <a:ext cx="520" cy="534"/>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cxnSp>
            <p:nvCxnSpPr>
              <p:cNvPr id="414" name="肘形连接符 414"/>
              <p:cNvCxnSpPr>
                <a:cxnSpLocks noChangeShapeType="1"/>
              </p:cNvCxnSpPr>
              <p:nvPr/>
            </p:nvCxnSpPr>
            <p:spPr bwMode="auto">
              <a:xfrm flipV="1">
                <a:off x="14972" y="13163"/>
                <a:ext cx="7726" cy="4620"/>
              </a:xfrm>
              <a:prstGeom prst="bentConnector3">
                <a:avLst>
                  <a:gd name="adj1" fmla="val 99546"/>
                </a:avLst>
              </a:prstGeom>
              <a:noFill/>
              <a:ln w="9525">
                <a:solidFill>
                  <a:srgbClr val="000000"/>
                </a:solidFill>
                <a:miter lim="800000"/>
                <a:headEnd/>
                <a:tailEnd/>
              </a:ln>
            </p:spPr>
          </p:cxnSp>
          <p:cxnSp>
            <p:nvCxnSpPr>
              <p:cNvPr id="415" name="肘形连接符 415"/>
              <p:cNvCxnSpPr>
                <a:cxnSpLocks noChangeShapeType="1"/>
              </p:cNvCxnSpPr>
              <p:nvPr/>
            </p:nvCxnSpPr>
            <p:spPr bwMode="auto">
              <a:xfrm flipV="1">
                <a:off x="14972" y="13163"/>
                <a:ext cx="15010" cy="5559"/>
              </a:xfrm>
              <a:prstGeom prst="bentConnector3">
                <a:avLst>
                  <a:gd name="adj1" fmla="val 100097"/>
                </a:avLst>
              </a:prstGeom>
              <a:noFill/>
              <a:ln w="9525">
                <a:solidFill>
                  <a:srgbClr val="000000"/>
                </a:solidFill>
                <a:miter lim="800000"/>
                <a:headEnd/>
                <a:tailEnd/>
              </a:ln>
            </p:spPr>
          </p:cxnSp>
          <p:cxnSp>
            <p:nvCxnSpPr>
              <p:cNvPr id="417" name="肘形连接符 417"/>
              <p:cNvCxnSpPr>
                <a:cxnSpLocks noChangeShapeType="1"/>
              </p:cNvCxnSpPr>
              <p:nvPr/>
            </p:nvCxnSpPr>
            <p:spPr bwMode="auto">
              <a:xfrm flipV="1">
                <a:off x="14972" y="13163"/>
                <a:ext cx="24254" cy="11697"/>
              </a:xfrm>
              <a:prstGeom prst="bentConnector3">
                <a:avLst>
                  <a:gd name="adj1" fmla="val 100069"/>
                </a:avLst>
              </a:prstGeom>
              <a:noFill/>
              <a:ln w="9525">
                <a:solidFill>
                  <a:srgbClr val="000000"/>
                </a:solidFill>
                <a:miter lim="800000"/>
                <a:headEnd/>
                <a:tailEnd/>
              </a:ln>
            </p:spPr>
          </p:cxnSp>
          <p:sp>
            <p:nvSpPr>
              <p:cNvPr id="418" name="直接连接符 418"/>
              <p:cNvSpPr>
                <a:spLocks noChangeShapeType="1"/>
              </p:cNvSpPr>
              <p:nvPr/>
            </p:nvSpPr>
            <p:spPr bwMode="auto">
              <a:xfrm>
                <a:off x="18087" y="904"/>
                <a:ext cx="409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19" name="组合 419"/>
              <p:cNvGrpSpPr>
                <a:grpSpLocks/>
              </p:cNvGrpSpPr>
              <p:nvPr/>
            </p:nvGrpSpPr>
            <p:grpSpPr bwMode="auto">
              <a:xfrm>
                <a:off x="38585" y="311"/>
                <a:ext cx="1384" cy="3387"/>
                <a:chOff x="0" y="-54340"/>
                <a:chExt cx="138860" cy="339402"/>
              </a:xfrm>
            </p:grpSpPr>
            <p:sp>
              <p:nvSpPr>
                <p:cNvPr id="420" name="直接连接符 420"/>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1" name="直接连接符 421"/>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2" name="直接连接符 422"/>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3" name="直接连接符 423"/>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4" name="直接连接符 424"/>
                <p:cNvSpPr>
                  <a:spLocks noChangeShapeType="1"/>
                </p:cNvSpPr>
                <p:nvPr/>
              </p:nvSpPr>
              <p:spPr bwMode="auto">
                <a:xfrm flipV="1">
                  <a:off x="90608" y="-54340"/>
                  <a:ext cx="0" cy="25259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5" name="直接连接符 425"/>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26" name="组合 426"/>
              <p:cNvGrpSpPr>
                <a:grpSpLocks/>
              </p:cNvGrpSpPr>
              <p:nvPr/>
            </p:nvGrpSpPr>
            <p:grpSpPr bwMode="auto">
              <a:xfrm>
                <a:off x="29039" y="904"/>
                <a:ext cx="1385" cy="2845"/>
                <a:chOff x="0" y="0"/>
                <a:chExt cx="138860" cy="285062"/>
              </a:xfrm>
            </p:grpSpPr>
            <p:sp>
              <p:nvSpPr>
                <p:cNvPr id="427" name="直接连接符 427"/>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8" name="直接连接符 428"/>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9" name="直接连接符 429"/>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0" name="直接连接符 430"/>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1" name="直接连接符 431"/>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2" name="直接连接符 432"/>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33" name="直接连接符 433"/>
              <p:cNvSpPr>
                <a:spLocks noChangeShapeType="1"/>
              </p:cNvSpPr>
              <p:nvPr/>
            </p:nvSpPr>
            <p:spPr bwMode="auto">
              <a:xfrm>
                <a:off x="22603" y="904"/>
                <a:ext cx="687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4" name="直接连接符 434"/>
              <p:cNvSpPr>
                <a:spLocks noChangeShapeType="1"/>
              </p:cNvSpPr>
              <p:nvPr/>
            </p:nvSpPr>
            <p:spPr bwMode="auto">
              <a:xfrm>
                <a:off x="29938" y="904"/>
                <a:ext cx="907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8" name="直接连接符 438"/>
              <p:cNvSpPr>
                <a:spLocks noChangeShapeType="1"/>
              </p:cNvSpPr>
              <p:nvPr/>
            </p:nvSpPr>
            <p:spPr bwMode="auto">
              <a:xfrm flipH="1">
                <a:off x="18087" y="311"/>
                <a:ext cx="214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9" name="Text Box 67"/>
              <p:cNvSpPr txBox="1">
                <a:spLocks noChangeArrowheads="1"/>
              </p:cNvSpPr>
              <p:nvPr/>
            </p:nvSpPr>
            <p:spPr bwMode="auto">
              <a:xfrm>
                <a:off x="11656" y="0"/>
                <a:ext cx="6013" cy="189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b="0" i="0" u="none" strike="noStrike" cap="none" normalizeH="0" baseline="-25000" smtClean="0">
                    <a:ln>
                      <a:noFill/>
                    </a:ln>
                    <a:solidFill>
                      <a:schemeClr val="tx1"/>
                    </a:solidFill>
                    <a:effectLst/>
                    <a:latin typeface="Calibri" pitchFamily="34" charset="0"/>
                    <a:ea typeface="宋体" pitchFamily="2" charset="-122"/>
                    <a:cs typeface="宋体" pitchFamily="2" charset="-122"/>
                  </a:rPr>
                  <a:t>11</a:t>
                </a:r>
                <a:r>
                  <a:rPr kumimoji="0" lang="zh-CN" altLang="en-US"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43" name="Text Box 67"/>
            <p:cNvSpPr txBox="1">
              <a:spLocks noChangeArrowheads="1"/>
            </p:cNvSpPr>
            <p:nvPr/>
          </p:nvSpPr>
          <p:spPr bwMode="auto">
            <a:xfrm>
              <a:off x="14880" y="25065"/>
              <a:ext cx="3442" cy="24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40768"/>
            <a:ext cx="8229600" cy="4389120"/>
          </a:xfrm>
        </p:spPr>
        <p:txBody>
          <a:bodyPr>
            <a:normAutofit fontScale="85000" lnSpcReduction="10000"/>
          </a:bodyPr>
          <a:lstStyle/>
          <a:p>
            <a:pPr>
              <a:lnSpc>
                <a:spcPct val="150000"/>
              </a:lnSpc>
            </a:pPr>
            <a:r>
              <a:rPr lang="zh-CN" altLang="en-US" dirty="0" smtClean="0">
                <a:solidFill>
                  <a:srgbClr val="FF0000"/>
                </a:solidFill>
              </a:rPr>
              <a:t>片内地址线     </a:t>
            </a:r>
            <a:r>
              <a:rPr lang="zh-CN" altLang="en-US" dirty="0" smtClean="0"/>
              <a:t>上图中存储器芯片容量为</a:t>
            </a:r>
            <a:r>
              <a:rPr lang="en-US" dirty="0" smtClean="0"/>
              <a:t>4KB</a:t>
            </a:r>
            <a:r>
              <a:rPr lang="zh-CN" altLang="en-US" dirty="0" smtClean="0"/>
              <a:t>，故芯片</a:t>
            </a:r>
            <a:r>
              <a:rPr lang="zh-CN" altLang="en-US" dirty="0" smtClean="0">
                <a:solidFill>
                  <a:srgbClr val="FF0000"/>
                </a:solidFill>
              </a:rPr>
              <a:t>片内地址</a:t>
            </a:r>
            <a:r>
              <a:rPr lang="zh-CN" altLang="en-US" dirty="0" smtClean="0"/>
              <a:t>要占用</a:t>
            </a:r>
            <a:r>
              <a:rPr lang="en-US" dirty="0" smtClean="0"/>
              <a:t>12</a:t>
            </a:r>
            <a:r>
              <a:rPr lang="zh-CN" altLang="en-US" dirty="0" smtClean="0"/>
              <a:t>条，为</a:t>
            </a:r>
            <a:r>
              <a:rPr lang="en-US" dirty="0" smtClean="0"/>
              <a:t>A</a:t>
            </a:r>
            <a:r>
              <a:rPr lang="en-US" baseline="-25000" dirty="0" smtClean="0"/>
              <a:t>11</a:t>
            </a:r>
            <a:r>
              <a:rPr lang="zh-CN" altLang="en-US" dirty="0" smtClean="0"/>
              <a:t>～</a:t>
            </a:r>
            <a:r>
              <a:rPr lang="en-US" dirty="0" smtClean="0"/>
              <a:t>A</a:t>
            </a:r>
            <a:r>
              <a:rPr lang="en-US" baseline="-25000" dirty="0" smtClean="0"/>
              <a:t>0</a:t>
            </a:r>
            <a:r>
              <a:rPr lang="zh-CN" altLang="en-US" dirty="0" smtClean="0"/>
              <a:t>。</a:t>
            </a:r>
            <a:endParaRPr lang="en-US" altLang="zh-CN" dirty="0" smtClean="0"/>
          </a:p>
          <a:p>
            <a:pPr>
              <a:lnSpc>
                <a:spcPct val="150000"/>
              </a:lnSpc>
            </a:pPr>
            <a:r>
              <a:rPr lang="zh-CN" altLang="en-US" dirty="0" smtClean="0">
                <a:solidFill>
                  <a:srgbClr val="FF0000"/>
                </a:solidFill>
              </a:rPr>
              <a:t>片间地址线     </a:t>
            </a:r>
            <a:r>
              <a:rPr lang="zh-CN" altLang="en-US" dirty="0" smtClean="0"/>
              <a:t>系统中共用</a:t>
            </a:r>
            <a:r>
              <a:rPr lang="en-US" dirty="0" smtClean="0"/>
              <a:t>8</a:t>
            </a:r>
            <a:r>
              <a:rPr lang="zh-CN" altLang="en-US" dirty="0" smtClean="0"/>
              <a:t>片存储器芯片，若用</a:t>
            </a:r>
            <a:r>
              <a:rPr lang="zh-CN" altLang="en-US" dirty="0" smtClean="0">
                <a:solidFill>
                  <a:srgbClr val="FF0000"/>
                </a:solidFill>
              </a:rPr>
              <a:t>线选法</a:t>
            </a:r>
            <a:r>
              <a:rPr lang="zh-CN" altLang="en-US" dirty="0" smtClean="0"/>
              <a:t>就需要</a:t>
            </a:r>
            <a:r>
              <a:rPr lang="en-US" dirty="0" smtClean="0"/>
              <a:t>8</a:t>
            </a:r>
            <a:r>
              <a:rPr lang="zh-CN" altLang="en-US" dirty="0" smtClean="0"/>
              <a:t>条高位地址线做片选信号。当采用线选法地址线不够用，而又不需要全部存储空间的寻址能力时，可采用</a:t>
            </a:r>
            <a:r>
              <a:rPr lang="zh-CN" altLang="en-US" dirty="0" smtClean="0">
                <a:solidFill>
                  <a:srgbClr val="FF0000"/>
                </a:solidFill>
              </a:rPr>
              <a:t>部分译码法</a:t>
            </a:r>
            <a:r>
              <a:rPr lang="zh-CN" altLang="en-US" dirty="0" smtClean="0"/>
              <a:t>。图</a:t>
            </a:r>
            <a:r>
              <a:rPr lang="en-US" dirty="0" smtClean="0"/>
              <a:t>5-11</a:t>
            </a:r>
            <a:r>
              <a:rPr lang="zh-CN" altLang="en-US" dirty="0" smtClean="0"/>
              <a:t>中译码器的输入线采用</a:t>
            </a:r>
            <a:r>
              <a:rPr lang="en-US" dirty="0" smtClean="0"/>
              <a:t>A</a:t>
            </a:r>
            <a:r>
              <a:rPr lang="en-US" baseline="-25000" dirty="0" smtClean="0"/>
              <a:t>19</a:t>
            </a:r>
            <a:r>
              <a:rPr lang="zh-CN" altLang="en-US" dirty="0" smtClean="0"/>
              <a:t>～</a:t>
            </a:r>
            <a:r>
              <a:rPr lang="en-US" dirty="0" smtClean="0"/>
              <a:t>A</a:t>
            </a:r>
            <a:r>
              <a:rPr lang="en-US" baseline="-25000" dirty="0" smtClean="0"/>
              <a:t>12</a:t>
            </a:r>
            <a:r>
              <a:rPr lang="zh-CN" altLang="en-US" dirty="0" smtClean="0"/>
              <a:t>中任意三根，因此，系统的</a:t>
            </a:r>
            <a:r>
              <a:rPr lang="en-US" dirty="0" smtClean="0"/>
              <a:t>20</a:t>
            </a:r>
            <a:r>
              <a:rPr lang="zh-CN" altLang="en-US" dirty="0" smtClean="0"/>
              <a:t>条地址线将有部分地址线不参加译码，这就会带来</a:t>
            </a:r>
            <a:r>
              <a:rPr lang="zh-CN" altLang="en-US" dirty="0" smtClean="0">
                <a:solidFill>
                  <a:srgbClr val="FF0000"/>
                </a:solidFill>
              </a:rPr>
              <a:t>地址不唯一</a:t>
            </a:r>
            <a:r>
              <a:rPr lang="zh-CN" altLang="en-US" dirty="0" smtClean="0"/>
              <a:t>和（或）</a:t>
            </a:r>
            <a:r>
              <a:rPr lang="zh-CN" altLang="en-US" dirty="0" smtClean="0">
                <a:solidFill>
                  <a:srgbClr val="FF0000"/>
                </a:solidFill>
              </a:rPr>
              <a:t>地址不连续</a:t>
            </a:r>
            <a:r>
              <a:rPr lang="zh-CN" altLang="en-US" dirty="0" smtClean="0"/>
              <a:t>问题，使寻址空间利用率降低。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4389120"/>
          </a:xfrm>
        </p:spPr>
        <p:txBody>
          <a:bodyPr>
            <a:normAutofit/>
          </a:bodyPr>
          <a:lstStyle/>
          <a:p>
            <a:pPr>
              <a:lnSpc>
                <a:spcPct val="150000"/>
              </a:lnSpc>
            </a:pPr>
            <a:r>
              <a:rPr lang="zh-CN" altLang="en-US" sz="2000" dirty="0" smtClean="0"/>
              <a:t>存储单元地址不唯一的问题，即一个物理单元对应多个地址值，这种现象称为</a:t>
            </a:r>
            <a:r>
              <a:rPr lang="zh-CN" altLang="en-US" sz="2000" dirty="0" smtClean="0">
                <a:solidFill>
                  <a:srgbClr val="FF0000"/>
                </a:solidFill>
              </a:rPr>
              <a:t>地址重叠</a:t>
            </a:r>
            <a:r>
              <a:rPr lang="zh-CN" altLang="en-US" sz="2000" dirty="0" smtClean="0"/>
              <a:t>。</a:t>
            </a:r>
            <a:endParaRPr lang="en-US" altLang="zh-CN" sz="2000" dirty="0" smtClean="0"/>
          </a:p>
          <a:p>
            <a:pPr>
              <a:lnSpc>
                <a:spcPct val="150000"/>
              </a:lnSpc>
            </a:pPr>
            <a:r>
              <a:rPr lang="zh-CN" altLang="en-US" sz="2000" dirty="0" smtClean="0"/>
              <a:t>造成地址重叠的原因是不参加译码的地址线取值任意所引起的。因不参加译码的地址线的任何取值都不影响选择某个单元，当片内地址值和参加译码的片选地址值确定后，就选中一个存储单元，这时不参加译码的地址无论取何值都不影响该地址单元的选择，造成一个地址单元对应多个地址值的现象。</a:t>
            </a:r>
            <a:endParaRPr lang="zh-CN" altLang="en-US" sz="2000" dirty="0"/>
          </a:p>
        </p:txBody>
      </p:sp>
      <p:sp>
        <p:nvSpPr>
          <p:cNvPr id="4" name="内容占位符 2"/>
          <p:cNvSpPr txBox="1">
            <a:spLocks/>
          </p:cNvSpPr>
          <p:nvPr/>
        </p:nvSpPr>
        <p:spPr>
          <a:xfrm>
            <a:off x="467544" y="4437112"/>
            <a:ext cx="8229600" cy="1922148"/>
          </a:xfrm>
          <a:prstGeom prst="rect">
            <a:avLst/>
          </a:prstGeom>
        </p:spPr>
        <p:txBody>
          <a:bodyPr vert="horz">
            <a:norm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线选法和部分译码法的优点是电路简单（尤其线选法，无需片选译码电路），但都存在</a:t>
            </a:r>
            <a:r>
              <a:rPr kumimoji="0" lang="zh-CN" altLang="en-US" sz="2000" b="0" i="0" u="none" strike="noStrike" kern="1200" cap="none" spc="0" normalizeH="0" baseline="0" noProof="0" dirty="0" smtClean="0">
                <a:ln>
                  <a:noFill/>
                </a:ln>
                <a:solidFill>
                  <a:srgbClr val="FF0000"/>
                </a:solidFill>
                <a:effectLst/>
                <a:uLnTx/>
                <a:uFillTx/>
                <a:latin typeface="+mn-lt"/>
                <a:ea typeface="+mn-ea"/>
                <a:cs typeface="+mn-cs"/>
              </a:rPr>
              <a:t>地址重叠或地址不连续</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问题，</a:t>
            </a:r>
            <a:r>
              <a:rPr kumimoji="0" lang="zh-CN" altLang="en-US" sz="2000" b="0" i="0" u="none" strike="noStrike" kern="1200" cap="none" spc="0" normalizeH="0" baseline="0" noProof="0" dirty="0" smtClean="0">
                <a:ln>
                  <a:noFill/>
                </a:ln>
                <a:solidFill>
                  <a:srgbClr val="FF0000"/>
                </a:solidFill>
                <a:effectLst/>
                <a:uLnTx/>
                <a:uFillTx/>
                <a:latin typeface="+mn-lt"/>
                <a:ea typeface="+mn-ea"/>
                <a:cs typeface="+mn-cs"/>
              </a:rPr>
              <a:t>寻址空间利用率降低</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。所以一般多采用全译码法。</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内存外存大作战 节后硬件知识再开课"/>
          <p:cNvPicPr>
            <a:picLocks noChangeAspect="1" noChangeArrowheads="1"/>
          </p:cNvPicPr>
          <p:nvPr/>
        </p:nvPicPr>
        <p:blipFill>
          <a:blip r:embed="rId2" cstate="print"/>
          <a:srcRect/>
          <a:stretch>
            <a:fillRect/>
          </a:stretch>
        </p:blipFill>
        <p:spPr bwMode="auto">
          <a:xfrm>
            <a:off x="4381500" y="404813"/>
            <a:ext cx="4762500" cy="3171825"/>
          </a:xfrm>
          <a:prstGeom prst="rect">
            <a:avLst/>
          </a:prstGeom>
          <a:noFill/>
          <a:ln w="9525">
            <a:noFill/>
            <a:miter lim="800000"/>
            <a:headEnd/>
            <a:tailEnd/>
          </a:ln>
        </p:spPr>
      </p:pic>
      <p:pic>
        <p:nvPicPr>
          <p:cNvPr id="11267" name="Picture 3" descr="内存外存大作战 节后硬件知识再开课"/>
          <p:cNvPicPr>
            <a:picLocks noChangeAspect="1" noChangeArrowheads="1"/>
          </p:cNvPicPr>
          <p:nvPr/>
        </p:nvPicPr>
        <p:blipFill>
          <a:blip r:embed="rId3" cstate="print"/>
          <a:srcRect/>
          <a:stretch>
            <a:fillRect/>
          </a:stretch>
        </p:blipFill>
        <p:spPr bwMode="auto">
          <a:xfrm>
            <a:off x="0" y="2997200"/>
            <a:ext cx="4321175" cy="2878138"/>
          </a:xfrm>
          <a:prstGeom prst="rect">
            <a:avLst/>
          </a:prstGeom>
          <a:noFill/>
          <a:ln w="9525">
            <a:noFill/>
            <a:miter lim="800000"/>
            <a:headEnd/>
            <a:tailEnd/>
          </a:ln>
        </p:spPr>
      </p:pic>
      <p:pic>
        <p:nvPicPr>
          <p:cNvPr id="11268" name="Picture 4" descr="内存外存大作战 节后硬件知识再开课"/>
          <p:cNvPicPr>
            <a:picLocks noChangeAspect="1" noChangeArrowheads="1"/>
          </p:cNvPicPr>
          <p:nvPr/>
        </p:nvPicPr>
        <p:blipFill>
          <a:blip r:embed="rId4" cstate="print"/>
          <a:srcRect/>
          <a:stretch>
            <a:fillRect/>
          </a:stretch>
        </p:blipFill>
        <p:spPr bwMode="auto">
          <a:xfrm>
            <a:off x="4356100" y="3573463"/>
            <a:ext cx="4475163" cy="2979737"/>
          </a:xfrm>
          <a:prstGeom prst="rect">
            <a:avLst/>
          </a:prstGeom>
          <a:noFill/>
          <a:ln w="9525">
            <a:noFill/>
            <a:miter lim="800000"/>
            <a:headEnd/>
            <a:tailEnd/>
          </a:ln>
        </p:spPr>
      </p:pic>
      <p:pic>
        <p:nvPicPr>
          <p:cNvPr id="11269" name="Picture 5" descr="00a827017583ac137aec2c7e">
            <a:hlinkClick r:id="rId5"/>
          </p:cNvPr>
          <p:cNvPicPr>
            <a:picLocks noChangeAspect="1" noChangeArrowheads="1"/>
          </p:cNvPicPr>
          <p:nvPr/>
        </p:nvPicPr>
        <p:blipFill>
          <a:blip r:embed="rId6" cstate="print"/>
          <a:srcRect/>
          <a:stretch>
            <a:fillRect/>
          </a:stretch>
        </p:blipFill>
        <p:spPr bwMode="auto">
          <a:xfrm>
            <a:off x="1043608" y="836712"/>
            <a:ext cx="3168650" cy="2133600"/>
          </a:xfrm>
          <a:prstGeom prst="rect">
            <a:avLst/>
          </a:prstGeom>
          <a:noFill/>
          <a:ln w="9525">
            <a:noFill/>
            <a:miter lim="800000"/>
            <a:headEnd/>
            <a:tailEnd/>
          </a:ln>
        </p:spPr>
      </p:pic>
      <p:sp>
        <p:nvSpPr>
          <p:cNvPr id="6" name="TextBox 5"/>
          <p:cNvSpPr txBox="1"/>
          <p:nvPr/>
        </p:nvSpPr>
        <p:spPr>
          <a:xfrm>
            <a:off x="7740352" y="692696"/>
            <a:ext cx="1080120" cy="369332"/>
          </a:xfrm>
          <a:prstGeom prst="rect">
            <a:avLst/>
          </a:prstGeom>
          <a:noFill/>
          <a:ln>
            <a:noFill/>
          </a:ln>
        </p:spPr>
        <p:txBody>
          <a:bodyPr wrap="square" rtlCol="0">
            <a:spAutoFit/>
          </a:bodyPr>
          <a:lstStyle/>
          <a:p>
            <a:r>
              <a:rPr lang="zh-CN" altLang="en-US" dirty="0" smtClean="0"/>
              <a:t>硬盘</a:t>
            </a:r>
            <a:endParaRPr lang="zh-CN" altLang="en-US" dirty="0"/>
          </a:p>
        </p:txBody>
      </p:sp>
      <p:sp>
        <p:nvSpPr>
          <p:cNvPr id="8" name="TextBox 7"/>
          <p:cNvSpPr txBox="1"/>
          <p:nvPr/>
        </p:nvSpPr>
        <p:spPr>
          <a:xfrm>
            <a:off x="467544" y="1340768"/>
            <a:ext cx="646331" cy="369332"/>
          </a:xfrm>
          <a:prstGeom prst="rect">
            <a:avLst/>
          </a:prstGeom>
          <a:noFill/>
          <a:ln>
            <a:noFill/>
          </a:ln>
        </p:spPr>
        <p:txBody>
          <a:bodyPr wrap="none" rtlCol="0">
            <a:spAutoFit/>
          </a:bodyPr>
          <a:lstStyle/>
          <a:p>
            <a:r>
              <a:rPr lang="zh-CN" altLang="en-US" dirty="0" smtClean="0"/>
              <a:t>软盘</a:t>
            </a:r>
            <a:endParaRPr lang="zh-CN" altLang="en-US" dirty="0"/>
          </a:p>
        </p:txBody>
      </p:sp>
      <p:sp>
        <p:nvSpPr>
          <p:cNvPr id="9" name="TextBox 8"/>
          <p:cNvSpPr txBox="1"/>
          <p:nvPr/>
        </p:nvSpPr>
        <p:spPr>
          <a:xfrm>
            <a:off x="3275856" y="3212976"/>
            <a:ext cx="562975" cy="369332"/>
          </a:xfrm>
          <a:prstGeom prst="rect">
            <a:avLst/>
          </a:prstGeom>
          <a:noFill/>
          <a:ln>
            <a:noFill/>
          </a:ln>
        </p:spPr>
        <p:txBody>
          <a:bodyPr wrap="none" rtlCol="0">
            <a:spAutoFit/>
          </a:bodyPr>
          <a:lstStyle/>
          <a:p>
            <a:r>
              <a:rPr lang="en-US" altLang="zh-CN" dirty="0" smtClean="0"/>
              <a:t>U</a:t>
            </a:r>
            <a:r>
              <a:rPr lang="zh-CN" altLang="en-US" dirty="0" smtClean="0"/>
              <a:t>盘</a:t>
            </a:r>
            <a:endParaRPr lang="zh-CN" altLang="en-US" dirty="0"/>
          </a:p>
        </p:txBody>
      </p:sp>
      <p:sp>
        <p:nvSpPr>
          <p:cNvPr id="10" name="TextBox 9"/>
          <p:cNvSpPr txBox="1"/>
          <p:nvPr/>
        </p:nvSpPr>
        <p:spPr>
          <a:xfrm>
            <a:off x="4499992" y="5589240"/>
            <a:ext cx="646331" cy="369332"/>
          </a:xfrm>
          <a:prstGeom prst="rect">
            <a:avLst/>
          </a:prstGeom>
          <a:noFill/>
          <a:ln>
            <a:noFill/>
          </a:ln>
        </p:spPr>
        <p:txBody>
          <a:bodyPr wrap="none" rtlCol="0">
            <a:spAutoFit/>
          </a:bodyPr>
          <a:lstStyle/>
          <a:p>
            <a:r>
              <a:rPr lang="zh-CN" altLang="en-US" dirty="0" smtClean="0"/>
              <a:t>光盘</a:t>
            </a:r>
            <a:endParaRPr lang="zh-CN"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55576" y="5653697"/>
            <a:ext cx="770485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可以提供对全部存储空间的寻址能力</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266700" algn="l" defTabSz="914400" rtl="0" eaLnBrk="1" fontAlgn="base" latinLnBrk="0" hangingPunct="1">
              <a:lnSpc>
                <a:spcPct val="100000"/>
              </a:lnSpc>
              <a:spcBef>
                <a:spcPct val="0"/>
              </a:spcBef>
              <a:spcAft>
                <a:spcPct val="0"/>
              </a:spcAft>
              <a:buClrTx/>
              <a:buSzTx/>
              <a:buFont typeface="Arial" pitchFamily="34" charset="0"/>
              <a:buChar char="•"/>
              <a:tabLst/>
            </a:pPr>
            <a:r>
              <a:rPr kumimoji="0" lang="zh-CN" sz="20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存储器芯片中的任意单元都有唯一的</a:t>
            </a:r>
            <a:r>
              <a:rPr kumimoji="0" lang="zh-CN" sz="2000"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确定的地址</a:t>
            </a:r>
            <a:r>
              <a:rPr lang="zh-CN" altLang="en-US" sz="2000" dirty="0" smtClean="0">
                <a:latin typeface="宋体" pitchFamily="2" charset="-122"/>
                <a:ea typeface="宋体" pitchFamily="2" charset="-122"/>
                <a:cs typeface="Times New Roman" pitchFamily="18" charset="0"/>
              </a:rPr>
              <a:t>，具有</a:t>
            </a:r>
            <a:r>
              <a:rPr lang="zh-CN" altLang="en-US" sz="2000" dirty="0" smtClean="0">
                <a:solidFill>
                  <a:srgbClr val="FF0000"/>
                </a:solidFill>
                <a:latin typeface="宋体" pitchFamily="2" charset="-122"/>
                <a:ea typeface="宋体" pitchFamily="2" charset="-122"/>
                <a:cs typeface="Times New Roman" pitchFamily="18" charset="0"/>
              </a:rPr>
              <a:t>可扩展性</a:t>
            </a:r>
            <a:endParaRPr kumimoji="0" lang="zh-CN"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grpSp>
        <p:nvGrpSpPr>
          <p:cNvPr id="133121" name="组合 3364"/>
          <p:cNvGrpSpPr>
            <a:grpSpLocks/>
          </p:cNvGrpSpPr>
          <p:nvPr/>
        </p:nvGrpSpPr>
        <p:grpSpPr bwMode="auto">
          <a:xfrm>
            <a:off x="1043608" y="1628800"/>
            <a:ext cx="6840759" cy="3672408"/>
            <a:chOff x="0" y="0"/>
            <a:chExt cx="42633" cy="27946"/>
          </a:xfrm>
        </p:grpSpPr>
        <p:grpSp>
          <p:nvGrpSpPr>
            <p:cNvPr id="2127" name="组合 2127"/>
            <p:cNvGrpSpPr>
              <a:grpSpLocks/>
            </p:cNvGrpSpPr>
            <p:nvPr/>
          </p:nvGrpSpPr>
          <p:grpSpPr bwMode="auto">
            <a:xfrm>
              <a:off x="0" y="0"/>
              <a:ext cx="42633" cy="27946"/>
              <a:chOff x="0" y="0"/>
              <a:chExt cx="42639" cy="27952"/>
            </a:xfrm>
          </p:grpSpPr>
          <p:sp>
            <p:nvSpPr>
              <p:cNvPr id="534" name="Text Box 67"/>
              <p:cNvSpPr txBox="1">
                <a:spLocks noChangeArrowheads="1"/>
              </p:cNvSpPr>
              <p:nvPr/>
            </p:nvSpPr>
            <p:spPr bwMode="auto">
              <a:xfrm rot="10800000" flipV="1">
                <a:off x="5900" y="21922"/>
                <a:ext cx="3118" cy="20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dirty="0" smtClean="0">
                    <a:ln>
                      <a:noFill/>
                    </a:ln>
                    <a:solidFill>
                      <a:schemeClr val="tx1"/>
                    </a:solidFill>
                    <a:effectLst/>
                    <a:latin typeface="Calibri" pitchFamily="34" charset="0"/>
                    <a:ea typeface="宋体" pitchFamily="2" charset="-122"/>
                    <a:cs typeface="宋体" pitchFamily="2" charset="-122"/>
                  </a:rPr>
                  <a:t>16</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22" name="Text Box 67"/>
              <p:cNvSpPr txBox="1">
                <a:spLocks noChangeArrowheads="1"/>
              </p:cNvSpPr>
              <p:nvPr/>
            </p:nvSpPr>
            <p:spPr bwMode="auto">
              <a:xfrm>
                <a:off x="5900" y="18053"/>
                <a:ext cx="3118" cy="188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1" name="Text Box 67"/>
              <p:cNvSpPr txBox="1">
                <a:spLocks noChangeArrowheads="1"/>
              </p:cNvSpPr>
              <p:nvPr/>
            </p:nvSpPr>
            <p:spPr bwMode="auto">
              <a:xfrm>
                <a:off x="5900" y="16216"/>
                <a:ext cx="3118" cy="188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13</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9" name="Text Box 67"/>
              <p:cNvSpPr txBox="1">
                <a:spLocks noChangeArrowheads="1"/>
              </p:cNvSpPr>
              <p:nvPr/>
            </p:nvSpPr>
            <p:spPr bwMode="auto">
              <a:xfrm rot="10800000" flipV="1">
                <a:off x="5900" y="19851"/>
                <a:ext cx="3118" cy="20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dirty="0" smtClean="0">
                    <a:ln>
                      <a:noFill/>
                    </a:ln>
                    <a:solidFill>
                      <a:schemeClr val="tx1"/>
                    </a:solidFill>
                    <a:effectLst/>
                    <a:latin typeface="Calibri" pitchFamily="34" charset="0"/>
                    <a:ea typeface="宋体" pitchFamily="2" charset="-122"/>
                    <a:cs typeface="宋体" pitchFamily="2" charset="-122"/>
                  </a:rPr>
                  <a:t>15</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547" name="组合 547"/>
              <p:cNvGrpSpPr>
                <a:grpSpLocks/>
              </p:cNvGrpSpPr>
              <p:nvPr/>
            </p:nvGrpSpPr>
            <p:grpSpPr bwMode="auto">
              <a:xfrm>
                <a:off x="0" y="0"/>
                <a:ext cx="42639" cy="27952"/>
                <a:chOff x="0" y="0"/>
                <a:chExt cx="42639" cy="27952"/>
              </a:xfrm>
            </p:grpSpPr>
            <p:grpSp>
              <p:nvGrpSpPr>
                <p:cNvPr id="445" name="组合 445"/>
                <p:cNvGrpSpPr>
                  <a:grpSpLocks/>
                </p:cNvGrpSpPr>
                <p:nvPr/>
              </p:nvGrpSpPr>
              <p:grpSpPr bwMode="auto">
                <a:xfrm>
                  <a:off x="9533" y="0"/>
                  <a:ext cx="33106" cy="27559"/>
                  <a:chOff x="8746" y="0"/>
                  <a:chExt cx="33106" cy="27560"/>
                </a:xfrm>
              </p:grpSpPr>
              <p:sp>
                <p:nvSpPr>
                  <p:cNvPr id="446" name="Text Box 67"/>
                  <p:cNvSpPr txBox="1">
                    <a:spLocks noChangeArrowheads="1"/>
                  </p:cNvSpPr>
                  <p:nvPr/>
                </p:nvSpPr>
                <p:spPr bwMode="auto">
                  <a:xfrm>
                    <a:off x="14946" y="15562"/>
                    <a:ext cx="3442" cy="24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47" name="Text Box 67"/>
                  <p:cNvSpPr txBox="1">
                    <a:spLocks noChangeArrowheads="1"/>
                  </p:cNvSpPr>
                  <p:nvPr/>
                </p:nvSpPr>
                <p:spPr bwMode="auto">
                  <a:xfrm>
                    <a:off x="14946" y="18639"/>
                    <a:ext cx="3442" cy="249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448" name="组合 448"/>
                  <p:cNvGrpSpPr>
                    <a:grpSpLocks/>
                  </p:cNvGrpSpPr>
                  <p:nvPr/>
                </p:nvGrpSpPr>
                <p:grpSpPr bwMode="auto">
                  <a:xfrm>
                    <a:off x="8746" y="0"/>
                    <a:ext cx="33106" cy="27560"/>
                    <a:chOff x="8747" y="0"/>
                    <a:chExt cx="33108" cy="27567"/>
                  </a:xfrm>
                </p:grpSpPr>
                <p:sp>
                  <p:nvSpPr>
                    <p:cNvPr id="449" name="Text Box 67"/>
                    <p:cNvSpPr txBox="1">
                      <a:spLocks noChangeArrowheads="1"/>
                    </p:cNvSpPr>
                    <p:nvPr/>
                  </p:nvSpPr>
                  <p:spPr bwMode="auto">
                    <a:xfrm>
                      <a:off x="8934" y="12621"/>
                      <a:ext cx="6014" cy="175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74LS138</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nvGrpSpPr>
                    <p:cNvPr id="450" name="组合 450"/>
                    <p:cNvGrpSpPr>
                      <a:grpSpLocks/>
                    </p:cNvGrpSpPr>
                    <p:nvPr/>
                  </p:nvGrpSpPr>
                  <p:grpSpPr bwMode="auto">
                    <a:xfrm>
                      <a:off x="21704" y="904"/>
                      <a:ext cx="1384" cy="2845"/>
                      <a:chOff x="0" y="0"/>
                      <a:chExt cx="138860" cy="285062"/>
                    </a:xfrm>
                  </p:grpSpPr>
                  <p:sp>
                    <p:nvSpPr>
                      <p:cNvPr id="451" name="直接连接符 451"/>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52" name="直接连接符 452"/>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53" name="直接连接符 453"/>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54" name="直接连接符 454"/>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55" name="直接连接符 455"/>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56" name="直接连接符 456"/>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457" name="组合 457"/>
                    <p:cNvGrpSpPr>
                      <a:grpSpLocks/>
                    </p:cNvGrpSpPr>
                    <p:nvPr/>
                  </p:nvGrpSpPr>
                  <p:grpSpPr bwMode="auto">
                    <a:xfrm>
                      <a:off x="19795" y="3717"/>
                      <a:ext cx="5581" cy="9424"/>
                      <a:chOff x="0" y="0"/>
                      <a:chExt cx="5587" cy="9425"/>
                    </a:xfrm>
                  </p:grpSpPr>
                  <p:sp>
                    <p:nvSpPr>
                      <p:cNvPr id="458" name="矩形 458"/>
                      <p:cNvSpPr>
                        <a:spLocks noChangeArrowheads="1"/>
                      </p:cNvSpPr>
                      <p:nvPr/>
                    </p:nvSpPr>
                    <p:spPr bwMode="auto">
                      <a:xfrm>
                        <a:off x="0" y="0"/>
                        <a:ext cx="5587" cy="88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59" name="Text Box 67"/>
                      <p:cNvSpPr txBox="1">
                        <a:spLocks noChangeArrowheads="1"/>
                      </p:cNvSpPr>
                      <p:nvPr/>
                    </p:nvSpPr>
                    <p:spPr bwMode="auto">
                      <a:xfrm>
                        <a:off x="1609" y="1803"/>
                        <a:ext cx="3127"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4KB</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0" name="Text Box 67"/>
                      <p:cNvSpPr txBox="1">
                        <a:spLocks noChangeArrowheads="1"/>
                      </p:cNvSpPr>
                      <p:nvPr/>
                    </p:nvSpPr>
                    <p:spPr bwMode="auto">
                      <a:xfrm>
                        <a:off x="1931" y="4185"/>
                        <a:ext cx="2223" cy="222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1" name="Text Box 67"/>
                      <p:cNvSpPr txBox="1">
                        <a:spLocks noChangeArrowheads="1"/>
                      </p:cNvSpPr>
                      <p:nvPr/>
                    </p:nvSpPr>
                    <p:spPr bwMode="auto">
                      <a:xfrm>
                        <a:off x="837" y="6761"/>
                        <a:ext cx="3814" cy="18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2" name="椭圆 462"/>
                      <p:cNvSpPr>
                        <a:spLocks noChangeArrowheads="1"/>
                      </p:cNvSpPr>
                      <p:nvPr/>
                    </p:nvSpPr>
                    <p:spPr bwMode="auto">
                      <a:xfrm>
                        <a:off x="2575" y="8886"/>
                        <a:ext cx="527" cy="539"/>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463" name="组合 463"/>
                    <p:cNvGrpSpPr>
                      <a:grpSpLocks/>
                    </p:cNvGrpSpPr>
                    <p:nvPr/>
                  </p:nvGrpSpPr>
                  <p:grpSpPr bwMode="auto">
                    <a:xfrm>
                      <a:off x="27030" y="3717"/>
                      <a:ext cx="5581" cy="9424"/>
                      <a:chOff x="0" y="0"/>
                      <a:chExt cx="5587" cy="9425"/>
                    </a:xfrm>
                  </p:grpSpPr>
                  <p:sp>
                    <p:nvSpPr>
                      <p:cNvPr id="464" name="矩形 464"/>
                      <p:cNvSpPr>
                        <a:spLocks noChangeArrowheads="1"/>
                      </p:cNvSpPr>
                      <p:nvPr/>
                    </p:nvSpPr>
                    <p:spPr bwMode="auto">
                      <a:xfrm>
                        <a:off x="0" y="0"/>
                        <a:ext cx="5587" cy="88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65" name="Text Box 67"/>
                      <p:cNvSpPr txBox="1">
                        <a:spLocks noChangeArrowheads="1"/>
                      </p:cNvSpPr>
                      <p:nvPr/>
                    </p:nvSpPr>
                    <p:spPr bwMode="auto">
                      <a:xfrm>
                        <a:off x="1609" y="1803"/>
                        <a:ext cx="3127"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4KB</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6" name="Text Box 67"/>
                      <p:cNvSpPr txBox="1">
                        <a:spLocks noChangeArrowheads="1"/>
                      </p:cNvSpPr>
                      <p:nvPr/>
                    </p:nvSpPr>
                    <p:spPr bwMode="auto">
                      <a:xfrm>
                        <a:off x="1931" y="4185"/>
                        <a:ext cx="2223" cy="222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(2)</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7" name="Text Box 67"/>
                      <p:cNvSpPr txBox="1">
                        <a:spLocks noChangeArrowheads="1"/>
                      </p:cNvSpPr>
                      <p:nvPr/>
                    </p:nvSpPr>
                    <p:spPr bwMode="auto">
                      <a:xfrm>
                        <a:off x="837" y="6761"/>
                        <a:ext cx="3814" cy="18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8" name="椭圆 468"/>
                      <p:cNvSpPr>
                        <a:spLocks noChangeArrowheads="1"/>
                      </p:cNvSpPr>
                      <p:nvPr/>
                    </p:nvSpPr>
                    <p:spPr bwMode="auto">
                      <a:xfrm>
                        <a:off x="2575" y="8886"/>
                        <a:ext cx="527" cy="539"/>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469" name="组合 469"/>
                    <p:cNvGrpSpPr>
                      <a:grpSpLocks/>
                    </p:cNvGrpSpPr>
                    <p:nvPr/>
                  </p:nvGrpSpPr>
                  <p:grpSpPr bwMode="auto">
                    <a:xfrm>
                      <a:off x="36274" y="3717"/>
                      <a:ext cx="5582" cy="9424"/>
                      <a:chOff x="0" y="0"/>
                      <a:chExt cx="5587" cy="9425"/>
                    </a:xfrm>
                  </p:grpSpPr>
                  <p:sp>
                    <p:nvSpPr>
                      <p:cNvPr id="470" name="矩形 470"/>
                      <p:cNvSpPr>
                        <a:spLocks noChangeArrowheads="1"/>
                      </p:cNvSpPr>
                      <p:nvPr/>
                    </p:nvSpPr>
                    <p:spPr bwMode="auto">
                      <a:xfrm>
                        <a:off x="0" y="0"/>
                        <a:ext cx="5587" cy="88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71" name="Text Box 67"/>
                      <p:cNvSpPr txBox="1">
                        <a:spLocks noChangeArrowheads="1"/>
                      </p:cNvSpPr>
                      <p:nvPr/>
                    </p:nvSpPr>
                    <p:spPr bwMode="auto">
                      <a:xfrm>
                        <a:off x="1609" y="1803"/>
                        <a:ext cx="3127"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4KB</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2" name="Text Box 67"/>
                      <p:cNvSpPr txBox="1">
                        <a:spLocks noChangeArrowheads="1"/>
                      </p:cNvSpPr>
                      <p:nvPr/>
                    </p:nvSpPr>
                    <p:spPr bwMode="auto">
                      <a:xfrm>
                        <a:off x="1931" y="4185"/>
                        <a:ext cx="2223" cy="222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3" name="Text Box 67"/>
                      <p:cNvSpPr txBox="1">
                        <a:spLocks noChangeArrowheads="1"/>
                      </p:cNvSpPr>
                      <p:nvPr/>
                    </p:nvSpPr>
                    <p:spPr bwMode="auto">
                      <a:xfrm>
                        <a:off x="837" y="6761"/>
                        <a:ext cx="3814" cy="189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4" name="椭圆 474"/>
                      <p:cNvSpPr>
                        <a:spLocks noChangeArrowheads="1"/>
                      </p:cNvSpPr>
                      <p:nvPr/>
                    </p:nvSpPr>
                    <p:spPr bwMode="auto">
                      <a:xfrm>
                        <a:off x="2575" y="8886"/>
                        <a:ext cx="527" cy="539"/>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sp>
                  <p:nvSpPr>
                    <p:cNvPr id="475" name="Text Box 67"/>
                    <p:cNvSpPr txBox="1">
                      <a:spLocks noChangeArrowheads="1"/>
                    </p:cNvSpPr>
                    <p:nvPr/>
                  </p:nvSpPr>
                  <p:spPr bwMode="auto">
                    <a:xfrm>
                      <a:off x="32958" y="7033"/>
                      <a:ext cx="3124" cy="18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7" name="矩形 477"/>
                    <p:cNvSpPr>
                      <a:spLocks noChangeArrowheads="1"/>
                    </p:cNvSpPr>
                    <p:nvPr/>
                  </p:nvSpPr>
                  <p:spPr bwMode="auto">
                    <a:xfrm>
                      <a:off x="8747" y="14373"/>
                      <a:ext cx="5581" cy="13194"/>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86" name="椭圆 486"/>
                    <p:cNvSpPr>
                      <a:spLocks noChangeArrowheads="1"/>
                    </p:cNvSpPr>
                    <p:nvPr/>
                  </p:nvSpPr>
                  <p:spPr bwMode="auto">
                    <a:xfrm>
                      <a:off x="14369" y="17484"/>
                      <a:ext cx="520" cy="53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87" name="椭圆 487"/>
                    <p:cNvSpPr>
                      <a:spLocks noChangeArrowheads="1"/>
                    </p:cNvSpPr>
                    <p:nvPr/>
                  </p:nvSpPr>
                  <p:spPr bwMode="auto">
                    <a:xfrm>
                      <a:off x="14369" y="18488"/>
                      <a:ext cx="520" cy="534"/>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88" name="椭圆 488"/>
                    <p:cNvSpPr>
                      <a:spLocks noChangeArrowheads="1"/>
                    </p:cNvSpPr>
                    <p:nvPr/>
                  </p:nvSpPr>
                  <p:spPr bwMode="auto">
                    <a:xfrm>
                      <a:off x="14369" y="19493"/>
                      <a:ext cx="520" cy="534"/>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89" name="椭圆 489"/>
                    <p:cNvSpPr>
                      <a:spLocks noChangeArrowheads="1"/>
                    </p:cNvSpPr>
                    <p:nvPr/>
                  </p:nvSpPr>
                  <p:spPr bwMode="auto">
                    <a:xfrm>
                      <a:off x="14369" y="20498"/>
                      <a:ext cx="520" cy="534"/>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90" name="椭圆 490"/>
                    <p:cNvSpPr>
                      <a:spLocks noChangeArrowheads="1"/>
                    </p:cNvSpPr>
                    <p:nvPr/>
                  </p:nvSpPr>
                  <p:spPr bwMode="auto">
                    <a:xfrm>
                      <a:off x="14369" y="21503"/>
                      <a:ext cx="520" cy="53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91" name="椭圆 491"/>
                    <p:cNvSpPr>
                      <a:spLocks noChangeArrowheads="1"/>
                    </p:cNvSpPr>
                    <p:nvPr/>
                  </p:nvSpPr>
                  <p:spPr bwMode="auto">
                    <a:xfrm>
                      <a:off x="14369" y="22508"/>
                      <a:ext cx="520" cy="53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92" name="椭圆 492"/>
                    <p:cNvSpPr>
                      <a:spLocks noChangeArrowheads="1"/>
                    </p:cNvSpPr>
                    <p:nvPr/>
                  </p:nvSpPr>
                  <p:spPr bwMode="auto">
                    <a:xfrm>
                      <a:off x="14369" y="23513"/>
                      <a:ext cx="520" cy="53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493" name="椭圆 493"/>
                    <p:cNvSpPr>
                      <a:spLocks noChangeArrowheads="1"/>
                    </p:cNvSpPr>
                    <p:nvPr/>
                  </p:nvSpPr>
                  <p:spPr bwMode="auto">
                    <a:xfrm>
                      <a:off x="14369" y="24517"/>
                      <a:ext cx="520" cy="534"/>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cxnSp>
                  <p:nvCxnSpPr>
                    <p:cNvPr id="494" name="肘形连接符 494"/>
                    <p:cNvCxnSpPr>
                      <a:cxnSpLocks noChangeShapeType="1"/>
                    </p:cNvCxnSpPr>
                    <p:nvPr/>
                  </p:nvCxnSpPr>
                  <p:spPr bwMode="auto">
                    <a:xfrm flipV="1">
                      <a:off x="14972" y="13163"/>
                      <a:ext cx="7726" cy="4620"/>
                    </a:xfrm>
                    <a:prstGeom prst="bentConnector3">
                      <a:avLst>
                        <a:gd name="adj1" fmla="val 99546"/>
                      </a:avLst>
                    </a:prstGeom>
                    <a:noFill/>
                    <a:ln w="9525">
                      <a:solidFill>
                        <a:srgbClr val="000000"/>
                      </a:solidFill>
                      <a:miter lim="800000"/>
                      <a:headEnd/>
                      <a:tailEnd/>
                    </a:ln>
                  </p:spPr>
                </p:cxnSp>
                <p:cxnSp>
                  <p:nvCxnSpPr>
                    <p:cNvPr id="495" name="肘形连接符 495"/>
                    <p:cNvCxnSpPr>
                      <a:cxnSpLocks noChangeShapeType="1"/>
                    </p:cNvCxnSpPr>
                    <p:nvPr/>
                  </p:nvCxnSpPr>
                  <p:spPr bwMode="auto">
                    <a:xfrm flipV="1">
                      <a:off x="14932" y="13163"/>
                      <a:ext cx="15010" cy="5559"/>
                    </a:xfrm>
                    <a:prstGeom prst="bentConnector3">
                      <a:avLst>
                        <a:gd name="adj1" fmla="val 100097"/>
                      </a:avLst>
                    </a:prstGeom>
                    <a:noFill/>
                    <a:ln w="9525">
                      <a:solidFill>
                        <a:srgbClr val="000000"/>
                      </a:solidFill>
                      <a:miter lim="800000"/>
                      <a:headEnd/>
                      <a:tailEnd/>
                    </a:ln>
                  </p:spPr>
                </p:cxnSp>
                <p:cxnSp>
                  <p:nvCxnSpPr>
                    <p:cNvPr id="496" name="肘形连接符 496"/>
                    <p:cNvCxnSpPr>
                      <a:cxnSpLocks noChangeShapeType="1"/>
                    </p:cNvCxnSpPr>
                    <p:nvPr/>
                  </p:nvCxnSpPr>
                  <p:spPr bwMode="auto">
                    <a:xfrm flipV="1">
                      <a:off x="14972" y="13163"/>
                      <a:ext cx="24254" cy="11697"/>
                    </a:xfrm>
                    <a:prstGeom prst="bentConnector3">
                      <a:avLst>
                        <a:gd name="adj1" fmla="val 100069"/>
                      </a:avLst>
                    </a:prstGeom>
                    <a:noFill/>
                    <a:ln w="9525">
                      <a:solidFill>
                        <a:srgbClr val="000000"/>
                      </a:solidFill>
                      <a:miter lim="800000"/>
                      <a:headEnd/>
                      <a:tailEnd/>
                    </a:ln>
                  </p:spPr>
                </p:cxnSp>
                <p:sp>
                  <p:nvSpPr>
                    <p:cNvPr id="497" name="直接连接符 497"/>
                    <p:cNvSpPr>
                      <a:spLocks noChangeShapeType="1"/>
                    </p:cNvSpPr>
                    <p:nvPr/>
                  </p:nvSpPr>
                  <p:spPr bwMode="auto">
                    <a:xfrm>
                      <a:off x="18087" y="904"/>
                      <a:ext cx="409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nvGrpSpPr>
                    <p:cNvPr id="498" name="组合 498"/>
                    <p:cNvGrpSpPr>
                      <a:grpSpLocks/>
                    </p:cNvGrpSpPr>
                    <p:nvPr/>
                  </p:nvGrpSpPr>
                  <p:grpSpPr bwMode="auto">
                    <a:xfrm>
                      <a:off x="38585" y="311"/>
                      <a:ext cx="1384" cy="3387"/>
                      <a:chOff x="0" y="-54344"/>
                      <a:chExt cx="138860" cy="339406"/>
                    </a:xfrm>
                  </p:grpSpPr>
                  <p:sp>
                    <p:nvSpPr>
                      <p:cNvPr id="499" name="直接连接符 499"/>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0" name="直接连接符 500"/>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1" name="直接连接符 501"/>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2" name="直接连接符 502"/>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3" name="直接连接符 503"/>
                      <p:cNvSpPr>
                        <a:spLocks noChangeShapeType="1"/>
                      </p:cNvSpPr>
                      <p:nvPr/>
                    </p:nvSpPr>
                    <p:spPr bwMode="auto">
                      <a:xfrm flipV="1">
                        <a:off x="90608" y="-54344"/>
                        <a:ext cx="0" cy="25264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4" name="直接连接符 504"/>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505" name="组合 505"/>
                    <p:cNvGrpSpPr>
                      <a:grpSpLocks/>
                    </p:cNvGrpSpPr>
                    <p:nvPr/>
                  </p:nvGrpSpPr>
                  <p:grpSpPr bwMode="auto">
                    <a:xfrm>
                      <a:off x="29039" y="904"/>
                      <a:ext cx="1385" cy="2845"/>
                      <a:chOff x="0" y="0"/>
                      <a:chExt cx="138860" cy="285062"/>
                    </a:xfrm>
                  </p:grpSpPr>
                  <p:sp>
                    <p:nvSpPr>
                      <p:cNvPr id="506" name="直接连接符 506"/>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7" name="直接连接符 507"/>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8" name="直接连接符 508"/>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09" name="直接连接符 509"/>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10" name="直接连接符 510"/>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11" name="直接连接符 511"/>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512" name="直接连接符 512"/>
                    <p:cNvSpPr>
                      <a:spLocks noChangeShapeType="1"/>
                    </p:cNvSpPr>
                    <p:nvPr/>
                  </p:nvSpPr>
                  <p:spPr bwMode="auto">
                    <a:xfrm>
                      <a:off x="22603" y="904"/>
                      <a:ext cx="680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13" name="直接连接符 513"/>
                    <p:cNvSpPr>
                      <a:spLocks noChangeShapeType="1"/>
                    </p:cNvSpPr>
                    <p:nvPr/>
                  </p:nvSpPr>
                  <p:spPr bwMode="auto">
                    <a:xfrm>
                      <a:off x="29938" y="904"/>
                      <a:ext cx="907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14" name="直接连接符 514"/>
                    <p:cNvSpPr>
                      <a:spLocks noChangeShapeType="1"/>
                    </p:cNvSpPr>
                    <p:nvPr/>
                  </p:nvSpPr>
                  <p:spPr bwMode="auto">
                    <a:xfrm flipH="1">
                      <a:off x="18087" y="311"/>
                      <a:ext cx="2142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15" name="Text Box 67"/>
                    <p:cNvSpPr txBox="1">
                      <a:spLocks noChangeArrowheads="1"/>
                    </p:cNvSpPr>
                    <p:nvPr/>
                  </p:nvSpPr>
                  <p:spPr bwMode="auto">
                    <a:xfrm>
                      <a:off x="11656" y="0"/>
                      <a:ext cx="6013" cy="189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11</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516" name="Text Box 67"/>
                  <p:cNvSpPr txBox="1">
                    <a:spLocks noChangeArrowheads="1"/>
                  </p:cNvSpPr>
                  <p:nvPr/>
                </p:nvSpPr>
                <p:spPr bwMode="auto">
                  <a:xfrm>
                    <a:off x="14880" y="25065"/>
                    <a:ext cx="3442" cy="249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517" name="Text Box 67"/>
                <p:cNvSpPr txBox="1">
                  <a:spLocks noChangeArrowheads="1"/>
                </p:cNvSpPr>
                <p:nvPr/>
              </p:nvSpPr>
              <p:spPr bwMode="auto">
                <a:xfrm>
                  <a:off x="10311" y="15369"/>
                  <a:ext cx="2273" cy="158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8" name="Text Box 67"/>
                <p:cNvSpPr txBox="1">
                  <a:spLocks noChangeArrowheads="1"/>
                </p:cNvSpPr>
                <p:nvPr/>
              </p:nvSpPr>
              <p:spPr bwMode="auto">
                <a:xfrm>
                  <a:off x="10311" y="17120"/>
                  <a:ext cx="2299" cy="161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B</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19" name="Text Box 67"/>
                <p:cNvSpPr txBox="1">
                  <a:spLocks noChangeArrowheads="1"/>
                </p:cNvSpPr>
                <p:nvPr/>
              </p:nvSpPr>
              <p:spPr bwMode="auto">
                <a:xfrm>
                  <a:off x="10311" y="19066"/>
                  <a:ext cx="3118" cy="188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C</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0" name="Text Box 67"/>
                <p:cNvSpPr txBox="1">
                  <a:spLocks noChangeArrowheads="1"/>
                </p:cNvSpPr>
                <p:nvPr/>
              </p:nvSpPr>
              <p:spPr bwMode="auto">
                <a:xfrm>
                  <a:off x="5933" y="14299"/>
                  <a:ext cx="3118" cy="188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12</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3" name="直接连接符 523"/>
                <p:cNvSpPr>
                  <a:spLocks noChangeShapeType="1"/>
                </p:cNvSpPr>
                <p:nvPr/>
              </p:nvSpPr>
              <p:spPr bwMode="auto">
                <a:xfrm>
                  <a:off x="6128" y="16147"/>
                  <a:ext cx="339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24" name="直接连接符 524"/>
                <p:cNvSpPr>
                  <a:spLocks noChangeShapeType="1"/>
                </p:cNvSpPr>
                <p:nvPr/>
              </p:nvSpPr>
              <p:spPr bwMode="auto">
                <a:xfrm>
                  <a:off x="6031" y="17898"/>
                  <a:ext cx="339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25" name="直接连接符 525"/>
                <p:cNvSpPr>
                  <a:spLocks noChangeShapeType="1"/>
                </p:cNvSpPr>
                <p:nvPr/>
              </p:nvSpPr>
              <p:spPr bwMode="auto">
                <a:xfrm>
                  <a:off x="6070" y="20038"/>
                  <a:ext cx="339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31" name="Text Box 67"/>
                <p:cNvSpPr txBox="1">
                  <a:spLocks noChangeArrowheads="1"/>
                </p:cNvSpPr>
                <p:nvPr/>
              </p:nvSpPr>
              <p:spPr bwMode="auto">
                <a:xfrm>
                  <a:off x="10311" y="23054"/>
                  <a:ext cx="3070" cy="412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26" name="Text Box 67"/>
                <p:cNvSpPr txBox="1">
                  <a:spLocks noChangeArrowheads="1"/>
                </p:cNvSpPr>
                <p:nvPr/>
              </p:nvSpPr>
              <p:spPr bwMode="auto">
                <a:xfrm>
                  <a:off x="10311" y="20914"/>
                  <a:ext cx="3118" cy="188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G</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30" name="直接连接符 530"/>
                <p:cNvSpPr>
                  <a:spLocks noChangeShapeType="1"/>
                </p:cNvSpPr>
                <p:nvPr/>
              </p:nvSpPr>
              <p:spPr bwMode="auto">
                <a:xfrm>
                  <a:off x="6070" y="21984"/>
                  <a:ext cx="339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32" name="直接连接符 532"/>
                <p:cNvSpPr>
                  <a:spLocks noChangeShapeType="1"/>
                </p:cNvSpPr>
                <p:nvPr/>
              </p:nvSpPr>
              <p:spPr bwMode="auto">
                <a:xfrm>
                  <a:off x="6128" y="24027"/>
                  <a:ext cx="280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33" name="直接连接符 533"/>
                <p:cNvSpPr>
                  <a:spLocks noChangeShapeType="1"/>
                </p:cNvSpPr>
                <p:nvPr/>
              </p:nvSpPr>
              <p:spPr bwMode="auto">
                <a:xfrm>
                  <a:off x="6128" y="25972"/>
                  <a:ext cx="28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nvGrpSpPr>
                <p:cNvPr id="546" name="组合 546"/>
                <p:cNvGrpSpPr>
                  <a:grpSpLocks/>
                </p:cNvGrpSpPr>
                <p:nvPr/>
              </p:nvGrpSpPr>
              <p:grpSpPr bwMode="auto">
                <a:xfrm>
                  <a:off x="0" y="23249"/>
                  <a:ext cx="6047" cy="4703"/>
                  <a:chOff x="0" y="-194"/>
                  <a:chExt cx="6047" cy="4708"/>
                </a:xfrm>
              </p:grpSpPr>
              <p:sp>
                <p:nvSpPr>
                  <p:cNvPr id="543" name="Text Box 67"/>
                  <p:cNvSpPr txBox="1">
                    <a:spLocks noChangeArrowheads="1"/>
                  </p:cNvSpPr>
                  <p:nvPr/>
                </p:nvSpPr>
                <p:spPr bwMode="auto">
                  <a:xfrm>
                    <a:off x="508" y="2000"/>
                    <a:ext cx="2286" cy="165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19</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42" name="Text Box 67"/>
                  <p:cNvSpPr txBox="1">
                    <a:spLocks noChangeArrowheads="1"/>
                  </p:cNvSpPr>
                  <p:nvPr/>
                </p:nvSpPr>
                <p:spPr bwMode="auto">
                  <a:xfrm>
                    <a:off x="508" y="889"/>
                    <a:ext cx="2032" cy="172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41" name="Text Box 67"/>
                  <p:cNvSpPr txBox="1">
                    <a:spLocks noChangeArrowheads="1"/>
                  </p:cNvSpPr>
                  <p:nvPr/>
                </p:nvSpPr>
                <p:spPr bwMode="auto">
                  <a:xfrm>
                    <a:off x="508" y="-194"/>
                    <a:ext cx="2286" cy="153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17</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35" name="矩形 535"/>
                  <p:cNvSpPr>
                    <a:spLocks noChangeArrowheads="1"/>
                  </p:cNvSpPr>
                  <p:nvPr/>
                </p:nvSpPr>
                <p:spPr bwMode="auto">
                  <a:xfrm>
                    <a:off x="2794" y="889"/>
                    <a:ext cx="2698" cy="3624"/>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536" name="Text Box 67"/>
                  <p:cNvSpPr txBox="1">
                    <a:spLocks noChangeArrowheads="1"/>
                  </p:cNvSpPr>
                  <p:nvPr/>
                </p:nvSpPr>
                <p:spPr bwMode="auto">
                  <a:xfrm>
                    <a:off x="3416" y="1570"/>
                    <a:ext cx="1949" cy="189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&amp;</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37" name="椭圆 537"/>
                  <p:cNvSpPr>
                    <a:spLocks noChangeArrowheads="1"/>
                  </p:cNvSpPr>
                  <p:nvPr/>
                </p:nvSpPr>
                <p:spPr bwMode="auto">
                  <a:xfrm>
                    <a:off x="5526" y="2286"/>
                    <a:ext cx="521" cy="533"/>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538" name="直接连接符 538"/>
                  <p:cNvSpPr>
                    <a:spLocks noChangeShapeType="1"/>
                  </p:cNvSpPr>
                  <p:nvPr/>
                </p:nvSpPr>
                <p:spPr bwMode="auto">
                  <a:xfrm>
                    <a:off x="0" y="1524"/>
                    <a:ext cx="279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39" name="直接连接符 539"/>
                  <p:cNvSpPr>
                    <a:spLocks noChangeShapeType="1"/>
                  </p:cNvSpPr>
                  <p:nvPr/>
                </p:nvSpPr>
                <p:spPr bwMode="auto">
                  <a:xfrm>
                    <a:off x="0" y="2603"/>
                    <a:ext cx="279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40" name="直接连接符 540"/>
                  <p:cNvSpPr>
                    <a:spLocks noChangeShapeType="1"/>
                  </p:cNvSpPr>
                  <p:nvPr/>
                </p:nvSpPr>
                <p:spPr bwMode="auto">
                  <a:xfrm>
                    <a:off x="0" y="3683"/>
                    <a:ext cx="279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sp>
          <p:nvSpPr>
            <p:cNvPr id="3353" name="椭圆 3353"/>
            <p:cNvSpPr>
              <a:spLocks noChangeArrowheads="1"/>
            </p:cNvSpPr>
            <p:nvPr/>
          </p:nvSpPr>
          <p:spPr bwMode="auto">
            <a:xfrm>
              <a:off x="8953" y="23812"/>
              <a:ext cx="514" cy="527"/>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3354" name="椭圆 3354"/>
            <p:cNvSpPr>
              <a:spLocks noChangeArrowheads="1"/>
            </p:cNvSpPr>
            <p:nvPr/>
          </p:nvSpPr>
          <p:spPr bwMode="auto">
            <a:xfrm>
              <a:off x="8953" y="25717"/>
              <a:ext cx="514" cy="527"/>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sp>
        <p:nvSpPr>
          <p:cNvPr id="97" name="内容占位符 2"/>
          <p:cNvSpPr txBox="1">
            <a:spLocks/>
          </p:cNvSpPr>
          <p:nvPr/>
        </p:nvSpPr>
        <p:spPr>
          <a:xfrm>
            <a:off x="323528" y="332656"/>
            <a:ext cx="8229600" cy="1440160"/>
          </a:xfrm>
          <a:prstGeom prst="rect">
            <a:avLst/>
          </a:prstGeom>
        </p:spPr>
        <p:txBody>
          <a:bodyPr vert="horz">
            <a:normAutofit fontScale="92500" lnSpcReduction="10000"/>
          </a:bodyPr>
          <a:lstStyle/>
          <a:p>
            <a:pPr marL="274320" indent="-274320">
              <a:lnSpc>
                <a:spcPct val="150000"/>
              </a:lnSpc>
              <a:spcBef>
                <a:spcPct val="20000"/>
              </a:spcBef>
              <a:buClr>
                <a:schemeClr val="accent3"/>
              </a:buClr>
              <a:buSzPct val="95000"/>
            </a:pPr>
            <a:r>
              <a:rPr lang="en-US" sz="2400" b="1" dirty="0" smtClean="0">
                <a:solidFill>
                  <a:srgbClr val="FF0000"/>
                </a:solidFill>
              </a:rPr>
              <a:t>3</a:t>
            </a:r>
            <a:r>
              <a:rPr lang="zh-CN" altLang="en-US" sz="2400" b="1" dirty="0" smtClean="0">
                <a:solidFill>
                  <a:srgbClr val="FF0000"/>
                </a:solidFill>
              </a:rPr>
              <a:t>、全译码法</a:t>
            </a:r>
          </a:p>
          <a:p>
            <a:pPr>
              <a:lnSpc>
                <a:spcPct val="150000"/>
              </a:lnSpc>
            </a:pPr>
            <a:r>
              <a:rPr lang="zh-CN" altLang="en-US" sz="2000" dirty="0" smtClean="0"/>
              <a:t>     这种方法除了将</a:t>
            </a:r>
            <a:r>
              <a:rPr lang="en-US" altLang="zh-CN" sz="2000" dirty="0" smtClean="0"/>
              <a:t>CPU</a:t>
            </a:r>
            <a:r>
              <a:rPr lang="zh-CN" altLang="en-US" sz="2000" dirty="0" smtClean="0"/>
              <a:t>低位地址总线直接连至各芯片的地址线外，将</a:t>
            </a:r>
            <a:r>
              <a:rPr lang="zh-CN" altLang="en-US" sz="2000" dirty="0" smtClean="0">
                <a:solidFill>
                  <a:srgbClr val="FF0000"/>
                </a:solidFill>
              </a:rPr>
              <a:t>余下的</a:t>
            </a:r>
            <a:r>
              <a:rPr lang="en-US" altLang="zh-CN" sz="2000" dirty="0" smtClean="0">
                <a:solidFill>
                  <a:srgbClr val="FF0000"/>
                </a:solidFill>
              </a:rPr>
              <a:t>CPU</a:t>
            </a:r>
            <a:r>
              <a:rPr lang="zh-CN" altLang="en-US" sz="2000" dirty="0" smtClean="0">
                <a:solidFill>
                  <a:srgbClr val="FF0000"/>
                </a:solidFill>
              </a:rPr>
              <a:t>高位地址总线全部译码</a:t>
            </a:r>
            <a:r>
              <a:rPr lang="zh-CN" altLang="en-US" sz="2000" dirty="0" smtClean="0"/>
              <a:t>，译码输出作为各芯片的片选信号</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ox(in)">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42"/>
                                        </p:tgtEl>
                                        <p:attrNameLst>
                                          <p:attrName>style.visibility</p:attrName>
                                        </p:attrNameLst>
                                      </p:cBhvr>
                                      <p:to>
                                        <p:strVal val="visible"/>
                                      </p:to>
                                    </p:set>
                                    <p:animEffect transition="in" filter="box(in)">
                                      <p:cBhvr>
                                        <p:cTn id="12" dur="500"/>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9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229600" cy="1071570"/>
          </a:xfrm>
        </p:spPr>
        <p:txBody>
          <a:bodyPr/>
          <a:lstStyle/>
          <a:p>
            <a:r>
              <a:rPr lang="zh-CN" altLang="en-US" dirty="0" smtClean="0"/>
              <a:t>在微型计算机系统中，常采用中规模集成电路芯片</a:t>
            </a:r>
            <a:r>
              <a:rPr lang="en-US" dirty="0" smtClean="0"/>
              <a:t>74LS138</a:t>
            </a:r>
            <a:r>
              <a:rPr lang="zh-CN" altLang="en-US" dirty="0" smtClean="0"/>
              <a:t>作为地址译码器</a:t>
            </a:r>
            <a:endParaRPr lang="zh-CN" altLang="en-US" dirty="0"/>
          </a:p>
        </p:txBody>
      </p:sp>
      <p:pic>
        <p:nvPicPr>
          <p:cNvPr id="65537" name="Picture 1" descr="C:\Users\Administrator\AppData\Roaming\Tencent\Users\784641441\QQ\WinTemp\RichOle\ID5@U4DFRZCM}GNA(CZ_]]A.png"/>
          <p:cNvPicPr>
            <a:picLocks noChangeAspect="1" noChangeArrowheads="1"/>
          </p:cNvPicPr>
          <p:nvPr/>
        </p:nvPicPr>
        <p:blipFill>
          <a:blip r:embed="rId2" cstate="print"/>
          <a:srcRect/>
          <a:stretch>
            <a:fillRect/>
          </a:stretch>
        </p:blipFill>
        <p:spPr bwMode="auto">
          <a:xfrm>
            <a:off x="2428860" y="1857364"/>
            <a:ext cx="2857521" cy="2500330"/>
          </a:xfrm>
          <a:prstGeom prst="rect">
            <a:avLst/>
          </a:prstGeom>
          <a:noFill/>
        </p:spPr>
      </p:pic>
      <p:pic>
        <p:nvPicPr>
          <p:cNvPr id="65538" name="Picture 2" descr="C:\Users\Administrator\AppData\Roaming\Tencent\Users\784641441\QQ\WinTemp\RichOle\%NAY(S6LI6%@52(0BIS(_F9.png"/>
          <p:cNvPicPr>
            <a:picLocks noChangeAspect="1" noChangeArrowheads="1"/>
          </p:cNvPicPr>
          <p:nvPr/>
        </p:nvPicPr>
        <p:blipFill>
          <a:blip r:embed="rId3" cstate="print"/>
          <a:srcRect/>
          <a:stretch>
            <a:fillRect/>
          </a:stretch>
        </p:blipFill>
        <p:spPr bwMode="auto">
          <a:xfrm>
            <a:off x="1714480" y="4429132"/>
            <a:ext cx="4594762" cy="35719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descr="C:\Users\Administrator\AppData\Roaming\Tencent\Users\784641441\QQ\WinTemp\RichOle\]TD(RLHZOWM40T{AL%GR@]W.png"/>
          <p:cNvPicPr>
            <a:picLocks noChangeAspect="1" noChangeArrowheads="1"/>
          </p:cNvPicPr>
          <p:nvPr/>
        </p:nvPicPr>
        <p:blipFill>
          <a:blip r:embed="rId2" cstate="print"/>
          <a:srcRect/>
          <a:stretch>
            <a:fillRect/>
          </a:stretch>
        </p:blipFill>
        <p:spPr bwMode="auto">
          <a:xfrm>
            <a:off x="785785" y="1214422"/>
            <a:ext cx="7795717" cy="5214974"/>
          </a:xfrm>
          <a:prstGeom prst="rect">
            <a:avLst/>
          </a:prstGeom>
          <a:noFill/>
        </p:spPr>
      </p:pic>
      <p:pic>
        <p:nvPicPr>
          <p:cNvPr id="66562" name="Picture 2" descr="C:\Users\Administrator\AppData\Roaming\Tencent\Users\784641441\QQ\WinTemp\RichOle\]_LHV(T3L6I91U950IA45~G.png"/>
          <p:cNvPicPr>
            <a:picLocks noChangeAspect="1" noChangeArrowheads="1"/>
          </p:cNvPicPr>
          <p:nvPr/>
        </p:nvPicPr>
        <p:blipFill>
          <a:blip r:embed="rId3" cstate="print"/>
          <a:srcRect/>
          <a:stretch>
            <a:fillRect/>
          </a:stretch>
        </p:blipFill>
        <p:spPr bwMode="auto">
          <a:xfrm>
            <a:off x="642910" y="357166"/>
            <a:ext cx="7981555" cy="714356"/>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5.4 </a:t>
            </a:r>
            <a:r>
              <a:rPr lang="zh-CN" altLang="en-US" b="1" dirty="0" smtClean="0"/>
              <a:t>内存储器的连接和扩展</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dirty="0" smtClean="0"/>
              <a:t>5.4.1</a:t>
            </a:r>
            <a:r>
              <a:rPr lang="zh-CN" altLang="en-US" dirty="0" smtClean="0"/>
              <a:t>存储器与</a:t>
            </a:r>
            <a:r>
              <a:rPr lang="en-US" dirty="0" smtClean="0"/>
              <a:t>CPU</a:t>
            </a:r>
            <a:r>
              <a:rPr lang="zh-CN" altLang="en-US" dirty="0" smtClean="0"/>
              <a:t>连接中要考虑的问题</a:t>
            </a:r>
          </a:p>
          <a:p>
            <a:pPr>
              <a:lnSpc>
                <a:spcPct val="150000"/>
              </a:lnSpc>
            </a:pPr>
            <a:r>
              <a:rPr lang="en-US" dirty="0" smtClean="0">
                <a:solidFill>
                  <a:srgbClr val="FF0000"/>
                </a:solidFill>
              </a:rPr>
              <a:t>(1)CPU</a:t>
            </a:r>
            <a:r>
              <a:rPr lang="zh-CN" altLang="en-US" dirty="0" smtClean="0">
                <a:solidFill>
                  <a:srgbClr val="FF0000"/>
                </a:solidFill>
              </a:rPr>
              <a:t>的总线负载能力</a:t>
            </a:r>
          </a:p>
          <a:p>
            <a:pPr>
              <a:lnSpc>
                <a:spcPct val="150000"/>
              </a:lnSpc>
            </a:pPr>
            <a:r>
              <a:rPr lang="en-US" dirty="0" smtClean="0"/>
              <a:t>CPU</a:t>
            </a:r>
            <a:r>
              <a:rPr lang="zh-CN" altLang="en-US" dirty="0" smtClean="0"/>
              <a:t>输出线的直流负载能力一般为带一个</a:t>
            </a:r>
            <a:r>
              <a:rPr lang="en-US" dirty="0" smtClean="0"/>
              <a:t>TTL</a:t>
            </a:r>
            <a:r>
              <a:rPr lang="zh-CN" altLang="en-US" dirty="0" smtClean="0"/>
              <a:t>负载。现在存储器大部分为</a:t>
            </a:r>
            <a:r>
              <a:rPr lang="en-US" dirty="0" smtClean="0"/>
              <a:t>MOS</a:t>
            </a:r>
            <a:r>
              <a:rPr lang="zh-CN" altLang="en-US" dirty="0" smtClean="0"/>
              <a:t>电路，直流负载很小，故在小型系统中，</a:t>
            </a:r>
            <a:r>
              <a:rPr lang="en-US" dirty="0" smtClean="0"/>
              <a:t>CPU</a:t>
            </a:r>
            <a:r>
              <a:rPr lang="zh-CN" altLang="en-US" dirty="0" smtClean="0"/>
              <a:t>可以直接与存储器连接，而较大系统中，就要考虑</a:t>
            </a:r>
            <a:r>
              <a:rPr lang="en-US" dirty="0" smtClean="0"/>
              <a:t>CPU</a:t>
            </a:r>
            <a:r>
              <a:rPr lang="zh-CN" altLang="en-US" dirty="0" smtClean="0"/>
              <a:t>能否带得动，必要时就要加上总线驱动器或缓冲器。</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389120"/>
          </a:xfrm>
        </p:spPr>
        <p:txBody>
          <a:bodyPr/>
          <a:lstStyle/>
          <a:p>
            <a:pPr>
              <a:lnSpc>
                <a:spcPct val="150000"/>
              </a:lnSpc>
            </a:pPr>
            <a:r>
              <a:rPr lang="en-US" dirty="0" smtClean="0">
                <a:solidFill>
                  <a:srgbClr val="FF0000"/>
                </a:solidFill>
              </a:rPr>
              <a:t>(2)CPU</a:t>
            </a:r>
            <a:r>
              <a:rPr lang="zh-CN" altLang="en-US" dirty="0" smtClean="0">
                <a:solidFill>
                  <a:srgbClr val="FF0000"/>
                </a:solidFill>
              </a:rPr>
              <a:t>的时序和存储器存储时序之间的配合</a:t>
            </a:r>
          </a:p>
          <a:p>
            <a:pPr>
              <a:lnSpc>
                <a:spcPct val="150000"/>
              </a:lnSpc>
            </a:pPr>
            <a:r>
              <a:rPr lang="zh-CN" altLang="en-US" dirty="0" smtClean="0"/>
              <a:t>因</a:t>
            </a:r>
            <a:r>
              <a:rPr lang="en-US" dirty="0" smtClean="0"/>
              <a:t>CPU</a:t>
            </a:r>
            <a:r>
              <a:rPr lang="zh-CN" altLang="en-US" dirty="0" smtClean="0"/>
              <a:t>的总线操作有固定的时序，应由此来确定对存储器存取速度的要求，选择与总线时序相适应的存储器芯片构成存储器系统，或在存储器已经确定的情况下，考虑其存取速度是否符合</a:t>
            </a:r>
            <a:r>
              <a:rPr lang="en-US" dirty="0" smtClean="0"/>
              <a:t>CPU</a:t>
            </a:r>
            <a:r>
              <a:rPr lang="zh-CN" altLang="en-US" dirty="0" smtClean="0"/>
              <a:t>时序的要求，如果速度慢，需要通过电路实现加入等待周期，以便进行可靠的读写。</a:t>
            </a:r>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412776"/>
            <a:ext cx="8229600" cy="4389120"/>
          </a:xfrm>
        </p:spPr>
        <p:txBody>
          <a:bodyPr/>
          <a:lstStyle/>
          <a:p>
            <a:pPr>
              <a:lnSpc>
                <a:spcPct val="150000"/>
              </a:lnSpc>
            </a:pPr>
            <a:r>
              <a:rPr lang="en-US" dirty="0" smtClean="0">
                <a:solidFill>
                  <a:srgbClr val="FF0000"/>
                </a:solidFill>
              </a:rPr>
              <a:t>(3)</a:t>
            </a:r>
            <a:r>
              <a:rPr lang="zh-CN" altLang="en-US" dirty="0" smtClean="0">
                <a:solidFill>
                  <a:srgbClr val="FF0000"/>
                </a:solidFill>
              </a:rPr>
              <a:t>存储器地址分配和片选控制</a:t>
            </a:r>
          </a:p>
          <a:p>
            <a:pPr>
              <a:lnSpc>
                <a:spcPct val="150000"/>
              </a:lnSpc>
            </a:pPr>
            <a:r>
              <a:rPr lang="zh-CN" altLang="en-US" dirty="0" smtClean="0"/>
              <a:t>确定所构成的存储器占整个存储空间的哪一部分，如何分配</a:t>
            </a:r>
            <a:r>
              <a:rPr lang="en-US" dirty="0" smtClean="0"/>
              <a:t>RAM</a:t>
            </a:r>
            <a:r>
              <a:rPr lang="zh-CN" altLang="en-US" dirty="0" smtClean="0"/>
              <a:t>区和</a:t>
            </a:r>
            <a:r>
              <a:rPr lang="en-US" dirty="0" smtClean="0"/>
              <a:t>ROM</a:t>
            </a:r>
            <a:r>
              <a:rPr lang="zh-CN" altLang="en-US" dirty="0" smtClean="0"/>
              <a:t>区，系统区、用户区、数据区、程序区等。另外，目前生产的存储器单片容量仍然有限，要用多片才能组成一个存储器，这就要解决如何产生片选信号的问题。</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3"/>
          <p:cNvSpPr>
            <a:spLocks noGrp="1" noRot="1" noChangeArrowheads="1"/>
          </p:cNvSpPr>
          <p:nvPr>
            <p:ph type="body" idx="1"/>
          </p:nvPr>
        </p:nvSpPr>
        <p:spPr>
          <a:xfrm>
            <a:off x="251520" y="1124744"/>
            <a:ext cx="8497888" cy="5543550"/>
          </a:xfrm>
        </p:spPr>
        <p:txBody>
          <a:bodyPr/>
          <a:lstStyle/>
          <a:p>
            <a:pPr eaLnBrk="1" hangingPunct="1">
              <a:lnSpc>
                <a:spcPct val="110000"/>
              </a:lnSpc>
              <a:buNone/>
            </a:pPr>
            <a:r>
              <a:rPr lang="zh-CN" altLang="en-US" sz="2400" b="1" u="sng" dirty="0" smtClean="0">
                <a:solidFill>
                  <a:srgbClr val="FF0000"/>
                </a:solidFill>
              </a:rPr>
              <a:t>   （</a:t>
            </a:r>
            <a:r>
              <a:rPr lang="en-US" altLang="zh-CN" sz="2400" b="1" u="sng" dirty="0" smtClean="0">
                <a:solidFill>
                  <a:srgbClr val="FF0000"/>
                </a:solidFill>
              </a:rPr>
              <a:t>4</a:t>
            </a:r>
            <a:r>
              <a:rPr lang="zh-CN" altLang="en-US" sz="2400" b="1" u="sng" dirty="0" smtClean="0">
                <a:solidFill>
                  <a:srgbClr val="FF0000"/>
                </a:solidFill>
              </a:rPr>
              <a:t>） </a:t>
            </a:r>
            <a:r>
              <a:rPr lang="en-US" altLang="zh-CN" sz="2400" b="1" u="sng" dirty="0" smtClean="0">
                <a:solidFill>
                  <a:srgbClr val="FF0000"/>
                </a:solidFill>
              </a:rPr>
              <a:t>CPU</a:t>
            </a:r>
            <a:r>
              <a:rPr lang="zh-CN" altLang="en-US" sz="2400" b="1" u="sng" dirty="0" smtClean="0">
                <a:solidFill>
                  <a:srgbClr val="FF0000"/>
                </a:solidFill>
              </a:rPr>
              <a:t>提供的信号线与存储器系统的连接</a:t>
            </a:r>
            <a:endParaRPr lang="en-US" altLang="zh-CN" sz="2400" b="1" u="sng" dirty="0" smtClean="0">
              <a:solidFill>
                <a:srgbClr val="FF0000"/>
              </a:solidFill>
            </a:endParaRPr>
          </a:p>
          <a:p>
            <a:pPr eaLnBrk="1" hangingPunct="1">
              <a:lnSpc>
                <a:spcPct val="150000"/>
              </a:lnSpc>
            </a:pPr>
            <a:r>
              <a:rPr lang="zh-CN" altLang="en-US" sz="2000" b="1" dirty="0" smtClean="0"/>
              <a:t> </a:t>
            </a:r>
            <a:r>
              <a:rPr lang="en-US" altLang="zh-CN" sz="2000" b="1" dirty="0" smtClean="0"/>
              <a:t>(1) </a:t>
            </a:r>
            <a:r>
              <a:rPr lang="zh-CN" altLang="en-US" sz="2000" b="1" dirty="0" smtClean="0">
                <a:solidFill>
                  <a:srgbClr val="7030A0"/>
                </a:solidFill>
              </a:rPr>
              <a:t>地址线的连接</a:t>
            </a:r>
            <a:r>
              <a:rPr lang="en-US" altLang="zh-CN" sz="2000" b="1" dirty="0" smtClean="0"/>
              <a:t>——</a:t>
            </a:r>
            <a:r>
              <a:rPr lang="zh-CN" altLang="en-US" sz="2000" b="1" dirty="0" smtClean="0"/>
              <a:t>可以根据所选用的半导体存储器芯片地址线的多少，把</a:t>
            </a:r>
            <a:r>
              <a:rPr lang="en-US" altLang="zh-CN" sz="2000" b="1" dirty="0" smtClean="0"/>
              <a:t>CPU</a:t>
            </a:r>
            <a:r>
              <a:rPr lang="zh-CN" altLang="en-US" sz="2000" b="1" dirty="0" smtClean="0"/>
              <a:t>的地址线分为芯片外</a:t>
            </a:r>
            <a:r>
              <a:rPr lang="en-US" altLang="zh-CN" sz="2000" b="1" dirty="0" smtClean="0"/>
              <a:t>(</a:t>
            </a:r>
            <a:r>
              <a:rPr lang="zh-CN" altLang="en-US" sz="2000" b="1" dirty="0" smtClean="0"/>
              <a:t>指存储器芯片</a:t>
            </a:r>
            <a:r>
              <a:rPr lang="en-US" altLang="zh-CN" sz="2000" b="1" dirty="0" smtClean="0"/>
              <a:t>)</a:t>
            </a:r>
            <a:r>
              <a:rPr lang="zh-CN" altLang="en-US" sz="2000" b="1" dirty="0" smtClean="0"/>
              <a:t>地址和芯片内的地址，</a:t>
            </a:r>
            <a:r>
              <a:rPr lang="zh-CN" altLang="en-US" sz="2000" b="1" dirty="0" smtClean="0">
                <a:solidFill>
                  <a:srgbClr val="7030A0"/>
                </a:solidFill>
              </a:rPr>
              <a:t>片外地址</a:t>
            </a:r>
            <a:r>
              <a:rPr lang="zh-CN" altLang="en-US" sz="2000" b="1" dirty="0" smtClean="0"/>
              <a:t>经地址译码器译码后输出，作为存储器芯片的片选信号，用来选中</a:t>
            </a:r>
            <a:r>
              <a:rPr lang="en-US" altLang="zh-CN" sz="2000" b="1" dirty="0" smtClean="0"/>
              <a:t>CPU</a:t>
            </a:r>
            <a:r>
              <a:rPr lang="zh-CN" altLang="en-US" sz="2000" b="1" dirty="0" smtClean="0"/>
              <a:t>所要访问的存储器芯片。</a:t>
            </a:r>
            <a:r>
              <a:rPr lang="zh-CN" altLang="en-US" sz="2000" b="1" dirty="0" smtClean="0">
                <a:solidFill>
                  <a:srgbClr val="7030A0"/>
                </a:solidFill>
              </a:rPr>
              <a:t>片内地址线</a:t>
            </a:r>
            <a:r>
              <a:rPr lang="zh-CN" altLang="en-US" sz="2000" b="1" dirty="0" smtClean="0"/>
              <a:t>直接接到所要访问的存储器芯片的地址引脚，  用来直接选中该芯片中的一个存储单元。</a:t>
            </a:r>
          </a:p>
          <a:p>
            <a:pPr eaLnBrk="1" hangingPunct="1">
              <a:lnSpc>
                <a:spcPct val="150000"/>
              </a:lnSpc>
            </a:pPr>
            <a:r>
              <a:rPr lang="zh-CN" altLang="en-US" sz="2000" b="1" dirty="0" smtClean="0"/>
              <a:t>  </a:t>
            </a:r>
            <a:r>
              <a:rPr lang="en-US" altLang="zh-CN" sz="2000" b="1" dirty="0" smtClean="0"/>
              <a:t>(2) </a:t>
            </a:r>
            <a:r>
              <a:rPr lang="zh-CN" altLang="en-US" sz="2000" b="1" dirty="0" smtClean="0">
                <a:solidFill>
                  <a:srgbClr val="7030A0"/>
                </a:solidFill>
              </a:rPr>
              <a:t>数据线的连接</a:t>
            </a:r>
            <a:r>
              <a:rPr lang="en-US" altLang="zh-CN" sz="2000" b="1" dirty="0" smtClean="0"/>
              <a:t>——CPU</a:t>
            </a:r>
            <a:r>
              <a:rPr lang="zh-CN" altLang="en-US" sz="2000" b="1" dirty="0" smtClean="0"/>
              <a:t>的</a:t>
            </a:r>
            <a:r>
              <a:rPr lang="en-US" altLang="zh-CN" sz="2000" b="1" dirty="0" smtClean="0"/>
              <a:t>8</a:t>
            </a:r>
            <a:r>
              <a:rPr lang="zh-CN" altLang="en-US" sz="2000" b="1" dirty="0" smtClean="0"/>
              <a:t>位数据线与存储芯片的数据线相连。</a:t>
            </a:r>
          </a:p>
          <a:p>
            <a:pPr eaLnBrk="1" hangingPunct="1">
              <a:lnSpc>
                <a:spcPct val="150000"/>
              </a:lnSpc>
            </a:pPr>
            <a:r>
              <a:rPr lang="zh-CN" altLang="en-US" sz="2000" b="1" dirty="0" smtClean="0"/>
              <a:t>  </a:t>
            </a:r>
            <a:r>
              <a:rPr lang="en-US" altLang="zh-CN" sz="2000" b="1" dirty="0" smtClean="0"/>
              <a:t>(3) </a:t>
            </a:r>
            <a:r>
              <a:rPr lang="zh-CN" altLang="en-US" sz="2000" b="1" dirty="0" smtClean="0">
                <a:solidFill>
                  <a:srgbClr val="7030A0"/>
                </a:solidFill>
              </a:rPr>
              <a:t>控制线的连接</a:t>
            </a:r>
            <a:r>
              <a:rPr lang="en-US" altLang="zh-CN" sz="2000" b="1" dirty="0" smtClean="0"/>
              <a:t>——</a:t>
            </a:r>
            <a:r>
              <a:rPr lang="zh-CN" altLang="en-US" sz="2000" b="1" dirty="0" smtClean="0"/>
              <a:t>即如何用</a:t>
            </a:r>
            <a:r>
              <a:rPr lang="en-US" altLang="zh-CN" sz="2000" b="1" dirty="0" smtClean="0"/>
              <a:t>CPU</a:t>
            </a:r>
            <a:r>
              <a:rPr lang="zh-CN" altLang="en-US" sz="2000" b="1" dirty="0" smtClean="0"/>
              <a:t>的存储器读写信号与存储器芯片的控 制信号线连接，以实现对存储器的读写操作、以及片选信号线的来连接。</a:t>
            </a:r>
            <a:endParaRPr lang="en-US" altLang="zh-CN" sz="2000" b="1" dirty="0" smtClean="0"/>
          </a:p>
          <a:p>
            <a:pPr eaLnBrk="1" hangingPunct="1">
              <a:lnSpc>
                <a:spcPct val="150000"/>
              </a:lnSpc>
              <a:buNone/>
            </a:pPr>
            <a:r>
              <a:rPr lang="en-US" altLang="zh-CN" sz="2000" b="1" dirty="0" smtClean="0"/>
              <a:t>     8088</a:t>
            </a:r>
            <a:r>
              <a:rPr lang="zh-CN" altLang="en-US" sz="2000" b="1" dirty="0" smtClean="0"/>
              <a:t>最小工作方式的</a:t>
            </a:r>
            <a:r>
              <a:rPr lang="en-US" altLang="zh-CN" sz="2000" b="1" dirty="0" smtClean="0"/>
              <a:t>WR</a:t>
            </a:r>
            <a:r>
              <a:rPr lang="zh-CN" altLang="en-US" sz="2000" b="1" dirty="0" smtClean="0"/>
              <a:t>、</a:t>
            </a:r>
            <a:r>
              <a:rPr lang="en-US" altLang="zh-CN" sz="2000" b="1" dirty="0" smtClean="0"/>
              <a:t>RD</a:t>
            </a:r>
            <a:r>
              <a:rPr lang="zh-CN" altLang="en-US" sz="2000" b="1" dirty="0" smtClean="0"/>
              <a:t>、</a:t>
            </a:r>
            <a:r>
              <a:rPr lang="en-US" altLang="zh-CN" sz="2000" b="1" dirty="0" smtClean="0"/>
              <a:t>IO/M</a:t>
            </a:r>
            <a:endParaRPr lang="zh-CN" altLang="en-US" sz="2000" b="1" dirty="0" smtClean="0"/>
          </a:p>
          <a:p>
            <a:pPr eaLnBrk="1" hangingPunct="1">
              <a:lnSpc>
                <a:spcPct val="90000"/>
              </a:lnSpc>
            </a:pPr>
            <a:endParaRPr lang="zh-CN" altLang="en-US" sz="2400" b="1" dirty="0" smtClean="0"/>
          </a:p>
          <a:p>
            <a:pPr eaLnBrk="1" hangingPunct="1">
              <a:lnSpc>
                <a:spcPct val="90000"/>
              </a:lnSpc>
            </a:pPr>
            <a:endParaRPr lang="en-US" altLang="zh-CN" sz="2800" dirty="0" smtClean="0"/>
          </a:p>
        </p:txBody>
      </p:sp>
      <p:cxnSp>
        <p:nvCxnSpPr>
          <p:cNvPr id="4" name="直接连接符 3"/>
          <p:cNvCxnSpPr/>
          <p:nvPr/>
        </p:nvCxnSpPr>
        <p:spPr>
          <a:xfrm>
            <a:off x="2987824" y="558924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3635896" y="558924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427984" y="5589240"/>
            <a:ext cx="28803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65891">
                                            <p:txEl>
                                              <p:pRg st="2" end="2"/>
                                            </p:txEl>
                                          </p:spTgt>
                                        </p:tgtEl>
                                        <p:attrNameLst>
                                          <p:attrName>style.visibility</p:attrName>
                                        </p:attrNameLst>
                                      </p:cBhvr>
                                      <p:to>
                                        <p:strVal val="visible"/>
                                      </p:to>
                                    </p:set>
                                    <p:anim calcmode="lin" valueType="num">
                                      <p:cBhvr additive="base">
                                        <p:cTn id="19" dur="500" fill="hold"/>
                                        <p:tgtEl>
                                          <p:spTgt spid="165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589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65891">
                                            <p:txEl>
                                              <p:pRg st="3" end="3"/>
                                            </p:txEl>
                                          </p:spTgt>
                                        </p:tgtEl>
                                        <p:attrNameLst>
                                          <p:attrName>style.visibility</p:attrName>
                                        </p:attrNameLst>
                                      </p:cBhvr>
                                      <p:to>
                                        <p:strVal val="visible"/>
                                      </p:to>
                                    </p:set>
                                    <p:anim calcmode="lin" valueType="num">
                                      <p:cBhvr additive="base">
                                        <p:cTn id="25" dur="500" fill="hold"/>
                                        <p:tgtEl>
                                          <p:spTgt spid="165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589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65891">
                                            <p:txEl>
                                              <p:pRg st="4" end="4"/>
                                            </p:txEl>
                                          </p:spTgt>
                                        </p:tgtEl>
                                        <p:attrNameLst>
                                          <p:attrName>style.visibility</p:attrName>
                                        </p:attrNameLst>
                                      </p:cBhvr>
                                      <p:to>
                                        <p:strVal val="visible"/>
                                      </p:to>
                                    </p:set>
                                    <p:anim calcmode="lin" valueType="num">
                                      <p:cBhvr additive="base">
                                        <p:cTn id="31" dur="500" fill="hold"/>
                                        <p:tgtEl>
                                          <p:spTgt spid="1658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5891">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785794"/>
            <a:ext cx="8229600" cy="4389120"/>
          </a:xfrm>
        </p:spPr>
        <p:txBody>
          <a:bodyPr>
            <a:normAutofit/>
          </a:bodyPr>
          <a:lstStyle/>
          <a:p>
            <a:pPr>
              <a:lnSpc>
                <a:spcPct val="150000"/>
              </a:lnSpc>
            </a:pPr>
            <a:r>
              <a:rPr lang="en-US" dirty="0" smtClean="0"/>
              <a:t>5.4.2</a:t>
            </a:r>
            <a:r>
              <a:rPr lang="zh-CN" altLang="en-US" dirty="0" smtClean="0"/>
              <a:t>存储器的扩展</a:t>
            </a:r>
          </a:p>
          <a:p>
            <a:pPr>
              <a:lnSpc>
                <a:spcPct val="150000"/>
              </a:lnSpc>
            </a:pPr>
            <a:r>
              <a:rPr lang="zh-CN" altLang="en-US" dirty="0" smtClean="0"/>
              <a:t>下面通过用一定容量的存储芯片构成较大容量的存储器来介绍存储器的扩展技术。</a:t>
            </a:r>
          </a:p>
          <a:p>
            <a:pPr>
              <a:lnSpc>
                <a:spcPct val="150000"/>
              </a:lnSpc>
            </a:pPr>
            <a:r>
              <a:rPr lang="en-US" dirty="0" smtClean="0"/>
              <a:t>(1)</a:t>
            </a:r>
            <a:r>
              <a:rPr lang="zh-CN" altLang="en-US" dirty="0" smtClean="0"/>
              <a:t>用            位的静态</a:t>
            </a:r>
            <a:r>
              <a:rPr lang="en-US" dirty="0" smtClean="0"/>
              <a:t>RAM</a:t>
            </a:r>
            <a:r>
              <a:rPr lang="zh-CN" altLang="en-US" dirty="0" smtClean="0"/>
              <a:t>芯片组成           位的</a:t>
            </a:r>
            <a:r>
              <a:rPr lang="en-US" dirty="0" smtClean="0"/>
              <a:t>RAM</a:t>
            </a:r>
            <a:endParaRPr lang="zh-CN" altLang="en-US" dirty="0" smtClean="0"/>
          </a:p>
          <a:p>
            <a:pPr>
              <a:lnSpc>
                <a:spcPct val="150000"/>
              </a:lnSpc>
            </a:pPr>
            <a:r>
              <a:rPr lang="zh-CN" altLang="en-US" dirty="0" smtClean="0"/>
              <a:t>在用多片存储芯片构成较大容量存储器时，采用</a:t>
            </a:r>
            <a:r>
              <a:rPr lang="zh-CN" altLang="en-US" u="sng" dirty="0" smtClean="0">
                <a:solidFill>
                  <a:srgbClr val="FF0000"/>
                </a:solidFill>
              </a:rPr>
              <a:t>位并联（位扩展）和地址串联（字扩展）</a:t>
            </a:r>
            <a:r>
              <a:rPr lang="zh-CN" altLang="en-US" dirty="0" smtClean="0"/>
              <a:t>的办法进行连接。</a:t>
            </a:r>
          </a:p>
          <a:p>
            <a:endParaRPr lang="zh-CN" altLang="en-US" dirty="0"/>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75656" y="2924944"/>
            <a:ext cx="738082" cy="288032"/>
          </a:xfrm>
          <a:prstGeom prst="rect">
            <a:avLst/>
          </a:prstGeom>
          <a:noFill/>
        </p:spPr>
      </p:pic>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270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52120" y="2999256"/>
            <a:ext cx="732178" cy="28572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29" name="组合 2515"/>
          <p:cNvGrpSpPr>
            <a:grpSpLocks/>
          </p:cNvGrpSpPr>
          <p:nvPr/>
        </p:nvGrpSpPr>
        <p:grpSpPr bwMode="auto">
          <a:xfrm>
            <a:off x="1547664" y="1268760"/>
            <a:ext cx="6768752" cy="4824536"/>
            <a:chOff x="0" y="0"/>
            <a:chExt cx="58301" cy="34004"/>
          </a:xfrm>
        </p:grpSpPr>
        <p:sp>
          <p:nvSpPr>
            <p:cNvPr id="2339" name="矩形 2339"/>
            <p:cNvSpPr>
              <a:spLocks noChangeArrowheads="1"/>
            </p:cNvSpPr>
            <p:nvPr/>
          </p:nvSpPr>
          <p:spPr bwMode="auto">
            <a:xfrm>
              <a:off x="5429" y="0"/>
              <a:ext cx="4274" cy="9144"/>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译</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码</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器</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2512" name="组合 2512"/>
            <p:cNvGrpSpPr>
              <a:grpSpLocks/>
            </p:cNvGrpSpPr>
            <p:nvPr/>
          </p:nvGrpSpPr>
          <p:grpSpPr bwMode="auto">
            <a:xfrm>
              <a:off x="11334" y="12954"/>
              <a:ext cx="45739" cy="9137"/>
              <a:chOff x="0" y="0"/>
              <a:chExt cx="45739" cy="9137"/>
            </a:xfrm>
          </p:grpSpPr>
          <p:sp>
            <p:nvSpPr>
              <p:cNvPr id="2340" name="矩形 2340"/>
              <p:cNvSpPr>
                <a:spLocks noChangeArrowheads="1"/>
              </p:cNvSpPr>
              <p:nvPr/>
            </p:nvSpPr>
            <p:spPr bwMode="auto">
              <a:xfrm>
                <a:off x="0" y="0"/>
                <a:ext cx="4781" cy="9137"/>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SRAM</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(1)</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41" name="矩形 2341"/>
              <p:cNvSpPr>
                <a:spLocks noChangeArrowheads="1"/>
              </p:cNvSpPr>
              <p:nvPr/>
            </p:nvSpPr>
            <p:spPr bwMode="auto">
              <a:xfrm>
                <a:off x="16192" y="0"/>
                <a:ext cx="4782" cy="9137"/>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SRAM</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(8)</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42" name="矩形 2342"/>
              <p:cNvSpPr>
                <a:spLocks noChangeArrowheads="1"/>
              </p:cNvSpPr>
              <p:nvPr/>
            </p:nvSpPr>
            <p:spPr bwMode="auto">
              <a:xfrm>
                <a:off x="7334" y="0"/>
                <a:ext cx="4769" cy="9137"/>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SRAM</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349" name="矩形 2349"/>
              <p:cNvSpPr>
                <a:spLocks noChangeArrowheads="1"/>
              </p:cNvSpPr>
              <p:nvPr/>
            </p:nvSpPr>
            <p:spPr bwMode="auto">
              <a:xfrm>
                <a:off x="24765" y="0"/>
                <a:ext cx="4781" cy="9137"/>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SRAM</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(25)</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50" name="矩形 2350"/>
              <p:cNvSpPr>
                <a:spLocks noChangeArrowheads="1"/>
              </p:cNvSpPr>
              <p:nvPr/>
            </p:nvSpPr>
            <p:spPr bwMode="auto">
              <a:xfrm>
                <a:off x="40957" y="0"/>
                <a:ext cx="4782" cy="9137"/>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SRAM</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(32)</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51" name="矩形 2351"/>
              <p:cNvSpPr>
                <a:spLocks noChangeArrowheads="1"/>
              </p:cNvSpPr>
              <p:nvPr/>
            </p:nvSpPr>
            <p:spPr bwMode="auto">
              <a:xfrm>
                <a:off x="32099" y="0"/>
                <a:ext cx="4769" cy="9137"/>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SRAM</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(26)</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2511" name="组合 2511"/>
            <p:cNvGrpSpPr>
              <a:grpSpLocks/>
            </p:cNvGrpSpPr>
            <p:nvPr/>
          </p:nvGrpSpPr>
          <p:grpSpPr bwMode="auto">
            <a:xfrm>
              <a:off x="2952" y="2571"/>
              <a:ext cx="2426" cy="2858"/>
              <a:chOff x="0" y="0"/>
              <a:chExt cx="242596" cy="285750"/>
            </a:xfrm>
          </p:grpSpPr>
          <p:sp>
            <p:nvSpPr>
              <p:cNvPr id="2353" name="直接连接符 2353"/>
              <p:cNvSpPr>
                <a:spLocks noChangeShapeType="1"/>
              </p:cNvSpPr>
              <p:nvPr/>
            </p:nvSpPr>
            <p:spPr bwMode="auto">
              <a:xfrm>
                <a:off x="0" y="0"/>
                <a:ext cx="24259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54" name="直接连接符 2354"/>
              <p:cNvSpPr>
                <a:spLocks noChangeShapeType="1"/>
              </p:cNvSpPr>
              <p:nvPr/>
            </p:nvSpPr>
            <p:spPr bwMode="auto">
              <a:xfrm>
                <a:off x="0" y="285750"/>
                <a:ext cx="24257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504" name="组合 2504"/>
            <p:cNvGrpSpPr>
              <a:grpSpLocks/>
            </p:cNvGrpSpPr>
            <p:nvPr/>
          </p:nvGrpSpPr>
          <p:grpSpPr bwMode="auto">
            <a:xfrm>
              <a:off x="9715" y="952"/>
              <a:ext cx="41370" cy="6953"/>
              <a:chOff x="0" y="0"/>
              <a:chExt cx="41370" cy="6953"/>
            </a:xfrm>
          </p:grpSpPr>
          <p:sp>
            <p:nvSpPr>
              <p:cNvPr id="2357" name="直接连接符 2357"/>
              <p:cNvSpPr>
                <a:spLocks noChangeShapeType="1"/>
              </p:cNvSpPr>
              <p:nvPr/>
            </p:nvSpPr>
            <p:spPr bwMode="auto">
              <a:xfrm>
                <a:off x="0" y="6953"/>
                <a:ext cx="1652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58" name="直接连接符 2358"/>
              <p:cNvSpPr>
                <a:spLocks noChangeShapeType="1"/>
              </p:cNvSpPr>
              <p:nvPr/>
            </p:nvSpPr>
            <p:spPr bwMode="auto">
              <a:xfrm>
                <a:off x="0" y="4667"/>
                <a:ext cx="1639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59" name="直接连接符 2359"/>
              <p:cNvSpPr>
                <a:spLocks noChangeShapeType="1"/>
              </p:cNvSpPr>
              <p:nvPr/>
            </p:nvSpPr>
            <p:spPr bwMode="auto">
              <a:xfrm>
                <a:off x="0" y="2381"/>
                <a:ext cx="1639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60" name="直接连接符 2360"/>
              <p:cNvSpPr>
                <a:spLocks noChangeShapeType="1"/>
              </p:cNvSpPr>
              <p:nvPr/>
            </p:nvSpPr>
            <p:spPr bwMode="auto">
              <a:xfrm>
                <a:off x="0" y="0"/>
                <a:ext cx="4137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502" name="组合 2502"/>
            <p:cNvGrpSpPr>
              <a:grpSpLocks/>
            </p:cNvGrpSpPr>
            <p:nvPr/>
          </p:nvGrpSpPr>
          <p:grpSpPr bwMode="auto">
            <a:xfrm>
              <a:off x="19812" y="2095"/>
              <a:ext cx="28841" cy="7791"/>
              <a:chOff x="0" y="0"/>
              <a:chExt cx="28841" cy="7791"/>
            </a:xfrm>
          </p:grpSpPr>
          <p:sp>
            <p:nvSpPr>
              <p:cNvPr id="2371" name="Text Box 67"/>
              <p:cNvSpPr txBox="1">
                <a:spLocks noChangeArrowheads="1"/>
              </p:cNvSpPr>
              <p:nvPr/>
            </p:nvSpPr>
            <p:spPr bwMode="auto">
              <a:xfrm>
                <a:off x="0" y="5905"/>
                <a:ext cx="3124" cy="188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69" name="Text Box 67"/>
              <p:cNvSpPr txBox="1">
                <a:spLocks noChangeArrowheads="1"/>
              </p:cNvSpPr>
              <p:nvPr/>
            </p:nvSpPr>
            <p:spPr bwMode="auto">
              <a:xfrm>
                <a:off x="7334" y="2571"/>
                <a:ext cx="3124" cy="188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70" name="Text Box 67"/>
              <p:cNvSpPr txBox="1">
                <a:spLocks noChangeArrowheads="1"/>
              </p:cNvSpPr>
              <p:nvPr/>
            </p:nvSpPr>
            <p:spPr bwMode="auto">
              <a:xfrm>
                <a:off x="7334" y="285"/>
                <a:ext cx="3124" cy="188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75" name="Text Box 67"/>
              <p:cNvSpPr txBox="1">
                <a:spLocks noChangeArrowheads="1"/>
              </p:cNvSpPr>
              <p:nvPr/>
            </p:nvSpPr>
            <p:spPr bwMode="auto">
              <a:xfrm>
                <a:off x="25717" y="0"/>
                <a:ext cx="3124" cy="18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nvGrpSpPr>
            <p:cNvPr id="2378" name="组合 2378"/>
            <p:cNvGrpSpPr>
              <a:grpSpLocks/>
            </p:cNvGrpSpPr>
            <p:nvPr/>
          </p:nvGrpSpPr>
          <p:grpSpPr bwMode="auto">
            <a:xfrm>
              <a:off x="24003" y="16764"/>
              <a:ext cx="28079" cy="1885"/>
              <a:chOff x="0" y="0"/>
              <a:chExt cx="28079" cy="1885"/>
            </a:xfrm>
          </p:grpSpPr>
          <p:sp>
            <p:nvSpPr>
              <p:cNvPr id="2367" name="Text Box 67"/>
              <p:cNvSpPr txBox="1">
                <a:spLocks noChangeArrowheads="1"/>
              </p:cNvSpPr>
              <p:nvPr/>
            </p:nvSpPr>
            <p:spPr bwMode="auto">
              <a:xfrm>
                <a:off x="8572" y="0"/>
                <a:ext cx="3124" cy="18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68" name="Text Box 67"/>
              <p:cNvSpPr txBox="1">
                <a:spLocks noChangeArrowheads="1"/>
              </p:cNvSpPr>
              <p:nvPr/>
            </p:nvSpPr>
            <p:spPr bwMode="auto">
              <a:xfrm>
                <a:off x="0" y="0"/>
                <a:ext cx="3124" cy="18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76" name="Text Box 67"/>
              <p:cNvSpPr txBox="1">
                <a:spLocks noChangeArrowheads="1"/>
              </p:cNvSpPr>
              <p:nvPr/>
            </p:nvSpPr>
            <p:spPr bwMode="auto">
              <a:xfrm>
                <a:off x="24955" y="0"/>
                <a:ext cx="3124" cy="188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2381" name="直接连接符 2381"/>
            <p:cNvSpPr>
              <a:spLocks noChangeShapeType="1"/>
            </p:cNvSpPr>
            <p:nvPr/>
          </p:nvSpPr>
          <p:spPr bwMode="auto">
            <a:xfrm>
              <a:off x="4286" y="10477"/>
              <a:ext cx="5399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nvGrpSpPr>
            <p:cNvPr id="2382" name="组合 2382"/>
            <p:cNvGrpSpPr>
              <a:grpSpLocks/>
            </p:cNvGrpSpPr>
            <p:nvPr/>
          </p:nvGrpSpPr>
          <p:grpSpPr bwMode="auto">
            <a:xfrm>
              <a:off x="13049" y="10953"/>
              <a:ext cx="1384" cy="1975"/>
              <a:chOff x="0" y="0"/>
              <a:chExt cx="138860" cy="285062"/>
            </a:xfrm>
          </p:grpSpPr>
          <p:sp>
            <p:nvSpPr>
              <p:cNvPr id="2383" name="直接连接符 2383"/>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84" name="直接连接符 2384"/>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85" name="直接连接符 2385"/>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86" name="直接连接符 2386"/>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87" name="直接连接符 2387"/>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88" name="直接连接符 2388"/>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390" name="组合 2390"/>
            <p:cNvGrpSpPr>
              <a:grpSpLocks/>
            </p:cNvGrpSpPr>
            <p:nvPr/>
          </p:nvGrpSpPr>
          <p:grpSpPr bwMode="auto">
            <a:xfrm>
              <a:off x="20383" y="10953"/>
              <a:ext cx="1384" cy="1975"/>
              <a:chOff x="0" y="0"/>
              <a:chExt cx="138860" cy="285062"/>
            </a:xfrm>
          </p:grpSpPr>
          <p:sp>
            <p:nvSpPr>
              <p:cNvPr id="2391" name="直接连接符 2391"/>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92" name="直接连接符 2392"/>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93" name="直接连接符 2393"/>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94" name="直接连接符 2394"/>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95" name="直接连接符 2395"/>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96" name="直接连接符 2396"/>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397" name="组合 2397"/>
            <p:cNvGrpSpPr>
              <a:grpSpLocks/>
            </p:cNvGrpSpPr>
            <p:nvPr/>
          </p:nvGrpSpPr>
          <p:grpSpPr bwMode="auto">
            <a:xfrm>
              <a:off x="29146" y="10953"/>
              <a:ext cx="1384" cy="1975"/>
              <a:chOff x="0" y="0"/>
              <a:chExt cx="138860" cy="285062"/>
            </a:xfrm>
          </p:grpSpPr>
          <p:sp>
            <p:nvSpPr>
              <p:cNvPr id="2398" name="直接连接符 2398"/>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99" name="直接连接符 2399"/>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00" name="直接连接符 2400"/>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01" name="直接连接符 2401"/>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02" name="直接连接符 2402"/>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03" name="直接连接符 2403"/>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04" name="组合 2404"/>
            <p:cNvGrpSpPr>
              <a:grpSpLocks/>
            </p:cNvGrpSpPr>
            <p:nvPr/>
          </p:nvGrpSpPr>
          <p:grpSpPr bwMode="auto">
            <a:xfrm>
              <a:off x="37814" y="10953"/>
              <a:ext cx="1384" cy="1975"/>
              <a:chOff x="0" y="0"/>
              <a:chExt cx="138860" cy="285062"/>
            </a:xfrm>
          </p:grpSpPr>
          <p:sp>
            <p:nvSpPr>
              <p:cNvPr id="2405" name="直接连接符 2405"/>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06" name="直接连接符 2406"/>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07" name="直接连接符 2407"/>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08" name="直接连接符 2408"/>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09" name="直接连接符 2409"/>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10" name="直接连接符 2410"/>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11" name="组合 2411"/>
            <p:cNvGrpSpPr>
              <a:grpSpLocks/>
            </p:cNvGrpSpPr>
            <p:nvPr/>
          </p:nvGrpSpPr>
          <p:grpSpPr bwMode="auto">
            <a:xfrm>
              <a:off x="45339" y="10953"/>
              <a:ext cx="1384" cy="1975"/>
              <a:chOff x="0" y="0"/>
              <a:chExt cx="138860" cy="285062"/>
            </a:xfrm>
          </p:grpSpPr>
          <p:sp>
            <p:nvSpPr>
              <p:cNvPr id="2412" name="直接连接符 2412"/>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13" name="直接连接符 2413"/>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14" name="直接连接符 2414"/>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15" name="直接连接符 2415"/>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16" name="直接连接符 2416"/>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17" name="直接连接符 2417"/>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18" name="组合 2418"/>
            <p:cNvGrpSpPr>
              <a:grpSpLocks/>
            </p:cNvGrpSpPr>
            <p:nvPr/>
          </p:nvGrpSpPr>
          <p:grpSpPr bwMode="auto">
            <a:xfrm>
              <a:off x="54006" y="10953"/>
              <a:ext cx="1385" cy="1975"/>
              <a:chOff x="0" y="0"/>
              <a:chExt cx="138860" cy="285062"/>
            </a:xfrm>
          </p:grpSpPr>
          <p:sp>
            <p:nvSpPr>
              <p:cNvPr id="2419" name="直接连接符 2419"/>
              <p:cNvSpPr>
                <a:spLocks noChangeShapeType="1"/>
              </p:cNvSpPr>
              <p:nvPr/>
            </p:nvSpPr>
            <p:spPr bwMode="auto">
              <a:xfrm rot="5400000" flipV="1">
                <a:off x="23368" y="175846"/>
                <a:ext cx="0" cy="467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20" name="直接连接符 2420"/>
              <p:cNvSpPr>
                <a:spLocks noChangeShapeType="1"/>
              </p:cNvSpPr>
              <p:nvPr/>
            </p:nvSpPr>
            <p:spPr bwMode="auto">
              <a:xfrm rot="5400000" flipV="1">
                <a:off x="111291" y="175846"/>
                <a:ext cx="0" cy="4673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21" name="直接连接符 2421"/>
              <p:cNvSpPr>
                <a:spLocks noChangeShapeType="1"/>
              </p:cNvSpPr>
              <p:nvPr/>
            </p:nvSpPr>
            <p:spPr bwMode="auto">
              <a:xfrm>
                <a:off x="2" y="199216"/>
                <a:ext cx="71034" cy="858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22" name="直接连接符 2422"/>
              <p:cNvSpPr>
                <a:spLocks noChangeShapeType="1"/>
              </p:cNvSpPr>
              <p:nvPr/>
            </p:nvSpPr>
            <p:spPr bwMode="auto">
              <a:xfrm rot="5400000">
                <a:off x="63287" y="203664"/>
                <a:ext cx="82969" cy="6817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23" name="直接连接符 2423"/>
              <p:cNvSpPr>
                <a:spLocks noChangeShapeType="1"/>
              </p:cNvSpPr>
              <p:nvPr/>
            </p:nvSpPr>
            <p:spPr bwMode="auto">
              <a:xfrm flipV="1">
                <a:off x="90608"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24" name="直接连接符 2424"/>
              <p:cNvSpPr>
                <a:spLocks noChangeShapeType="1"/>
              </p:cNvSpPr>
              <p:nvPr/>
            </p:nvSpPr>
            <p:spPr bwMode="auto">
              <a:xfrm flipV="1">
                <a:off x="46647" y="0"/>
                <a:ext cx="0" cy="1979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510" name="组合 2510"/>
            <p:cNvGrpSpPr>
              <a:grpSpLocks/>
            </p:cNvGrpSpPr>
            <p:nvPr/>
          </p:nvGrpSpPr>
          <p:grpSpPr bwMode="auto">
            <a:xfrm>
              <a:off x="4286" y="10953"/>
              <a:ext cx="54015" cy="0"/>
              <a:chOff x="0" y="0"/>
              <a:chExt cx="54015" cy="0"/>
            </a:xfrm>
          </p:grpSpPr>
          <p:sp>
            <p:nvSpPr>
              <p:cNvPr id="2425" name="直接连接符 2425"/>
              <p:cNvSpPr>
                <a:spLocks noChangeShapeType="1"/>
              </p:cNvSpPr>
              <p:nvPr/>
            </p:nvSpPr>
            <p:spPr bwMode="auto">
              <a:xfrm flipH="1">
                <a:off x="0" y="0"/>
                <a:ext cx="920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26" name="直接连接符 2426"/>
              <p:cNvSpPr>
                <a:spLocks noChangeShapeType="1"/>
              </p:cNvSpPr>
              <p:nvPr/>
            </p:nvSpPr>
            <p:spPr bwMode="auto">
              <a:xfrm flipH="1">
                <a:off x="9620" y="0"/>
                <a:ext cx="703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27" name="直接连接符 2427"/>
              <p:cNvSpPr>
                <a:spLocks noChangeShapeType="1"/>
              </p:cNvSpPr>
              <p:nvPr/>
            </p:nvSpPr>
            <p:spPr bwMode="auto">
              <a:xfrm flipH="1">
                <a:off x="17049" y="0"/>
                <a:ext cx="836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28" name="直接连接符 2428"/>
              <p:cNvSpPr>
                <a:spLocks noChangeShapeType="1"/>
              </p:cNvSpPr>
              <p:nvPr/>
            </p:nvSpPr>
            <p:spPr bwMode="auto">
              <a:xfrm flipH="1">
                <a:off x="25947" y="0"/>
                <a:ext cx="80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29" name="直接连接符 2429"/>
              <p:cNvSpPr>
                <a:spLocks noChangeShapeType="1"/>
              </p:cNvSpPr>
              <p:nvPr/>
            </p:nvSpPr>
            <p:spPr bwMode="auto">
              <a:xfrm flipH="1">
                <a:off x="34385" y="0"/>
                <a:ext cx="707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30" name="直接连接符 2430"/>
              <p:cNvSpPr>
                <a:spLocks noChangeShapeType="1"/>
              </p:cNvSpPr>
              <p:nvPr/>
            </p:nvSpPr>
            <p:spPr bwMode="auto">
              <a:xfrm flipH="1">
                <a:off x="41910" y="0"/>
                <a:ext cx="823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31" name="直接连接符 2431"/>
              <p:cNvSpPr>
                <a:spLocks noChangeShapeType="1"/>
              </p:cNvSpPr>
              <p:nvPr/>
            </p:nvSpPr>
            <p:spPr bwMode="auto">
              <a:xfrm>
                <a:off x="50673" y="0"/>
                <a:ext cx="334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37" name="组合 2437"/>
            <p:cNvGrpSpPr>
              <a:grpSpLocks/>
            </p:cNvGrpSpPr>
            <p:nvPr/>
          </p:nvGrpSpPr>
          <p:grpSpPr bwMode="auto">
            <a:xfrm>
              <a:off x="3714" y="24193"/>
              <a:ext cx="53994" cy="7906"/>
              <a:chOff x="0" y="0"/>
              <a:chExt cx="53994" cy="7905"/>
            </a:xfrm>
          </p:grpSpPr>
          <p:sp>
            <p:nvSpPr>
              <p:cNvPr id="2433" name="直接连接符 2433"/>
              <p:cNvSpPr>
                <a:spLocks noChangeShapeType="1"/>
              </p:cNvSpPr>
              <p:nvPr/>
            </p:nvSpPr>
            <p:spPr bwMode="auto">
              <a:xfrm>
                <a:off x="0" y="0"/>
                <a:ext cx="5399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34" name="直接连接符 2434"/>
              <p:cNvSpPr>
                <a:spLocks noChangeShapeType="1"/>
              </p:cNvSpPr>
              <p:nvPr/>
            </p:nvSpPr>
            <p:spPr bwMode="auto">
              <a:xfrm>
                <a:off x="0" y="1524"/>
                <a:ext cx="5399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35" name="直接连接符 2435"/>
              <p:cNvSpPr>
                <a:spLocks noChangeShapeType="1"/>
              </p:cNvSpPr>
              <p:nvPr/>
            </p:nvSpPr>
            <p:spPr bwMode="auto">
              <a:xfrm>
                <a:off x="0" y="3048"/>
                <a:ext cx="5399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36" name="直接连接符 2436"/>
              <p:cNvSpPr>
                <a:spLocks noChangeShapeType="1"/>
              </p:cNvSpPr>
              <p:nvPr/>
            </p:nvSpPr>
            <p:spPr bwMode="auto">
              <a:xfrm>
                <a:off x="0" y="7905"/>
                <a:ext cx="5399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514" name="组合 2514"/>
            <p:cNvGrpSpPr>
              <a:grpSpLocks/>
            </p:cNvGrpSpPr>
            <p:nvPr/>
          </p:nvGrpSpPr>
          <p:grpSpPr bwMode="auto">
            <a:xfrm>
              <a:off x="9525" y="19621"/>
              <a:ext cx="42751" cy="4615"/>
              <a:chOff x="0" y="0"/>
              <a:chExt cx="42751" cy="4615"/>
            </a:xfrm>
          </p:grpSpPr>
          <p:grpSp>
            <p:nvGrpSpPr>
              <p:cNvPr id="2448" name="组合 2448"/>
              <p:cNvGrpSpPr>
                <a:grpSpLocks/>
              </p:cNvGrpSpPr>
              <p:nvPr/>
            </p:nvGrpSpPr>
            <p:grpSpPr bwMode="auto">
              <a:xfrm>
                <a:off x="40957" y="95"/>
                <a:ext cx="1794" cy="4520"/>
                <a:chOff x="0" y="0"/>
                <a:chExt cx="179429" cy="452024"/>
              </a:xfrm>
            </p:grpSpPr>
            <p:sp>
              <p:nvSpPr>
                <p:cNvPr id="2446" name="直接连接符 2446"/>
                <p:cNvSpPr>
                  <a:spLocks noChangeShapeType="1"/>
                </p:cNvSpPr>
                <p:nvPr/>
              </p:nvSpPr>
              <p:spPr bwMode="auto">
                <a:xfrm flipH="1">
                  <a:off x="0" y="0"/>
                  <a:ext cx="17942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47" name="直接连接符 2447"/>
                <p:cNvSpPr>
                  <a:spLocks noChangeShapeType="1"/>
                </p:cNvSpPr>
                <p:nvPr/>
              </p:nvSpPr>
              <p:spPr bwMode="auto">
                <a:xfrm>
                  <a:off x="0" y="0"/>
                  <a:ext cx="0" cy="45202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49" name="组合 2449"/>
              <p:cNvGrpSpPr>
                <a:grpSpLocks/>
              </p:cNvGrpSpPr>
              <p:nvPr/>
            </p:nvGrpSpPr>
            <p:grpSpPr bwMode="auto">
              <a:xfrm>
                <a:off x="32099" y="95"/>
                <a:ext cx="1790" cy="4515"/>
                <a:chOff x="0" y="0"/>
                <a:chExt cx="179429" cy="452024"/>
              </a:xfrm>
            </p:grpSpPr>
            <p:sp>
              <p:nvSpPr>
                <p:cNvPr id="2450" name="直接连接符 2450"/>
                <p:cNvSpPr>
                  <a:spLocks noChangeShapeType="1"/>
                </p:cNvSpPr>
                <p:nvPr/>
              </p:nvSpPr>
              <p:spPr bwMode="auto">
                <a:xfrm flipH="1">
                  <a:off x="0" y="0"/>
                  <a:ext cx="17942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51" name="直接连接符 2451"/>
                <p:cNvSpPr>
                  <a:spLocks noChangeShapeType="1"/>
                </p:cNvSpPr>
                <p:nvPr/>
              </p:nvSpPr>
              <p:spPr bwMode="auto">
                <a:xfrm>
                  <a:off x="0" y="0"/>
                  <a:ext cx="0" cy="45202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52" name="组合 2452"/>
              <p:cNvGrpSpPr>
                <a:grpSpLocks/>
              </p:cNvGrpSpPr>
              <p:nvPr/>
            </p:nvGrpSpPr>
            <p:grpSpPr bwMode="auto">
              <a:xfrm>
                <a:off x="24765" y="95"/>
                <a:ext cx="1790" cy="4515"/>
                <a:chOff x="0" y="0"/>
                <a:chExt cx="179429" cy="452024"/>
              </a:xfrm>
            </p:grpSpPr>
            <p:sp>
              <p:nvSpPr>
                <p:cNvPr id="2453" name="直接连接符 2453"/>
                <p:cNvSpPr>
                  <a:spLocks noChangeShapeType="1"/>
                </p:cNvSpPr>
                <p:nvPr/>
              </p:nvSpPr>
              <p:spPr bwMode="auto">
                <a:xfrm flipH="1">
                  <a:off x="0" y="0"/>
                  <a:ext cx="17942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54" name="直接连接符 2454"/>
                <p:cNvSpPr>
                  <a:spLocks noChangeShapeType="1"/>
                </p:cNvSpPr>
                <p:nvPr/>
              </p:nvSpPr>
              <p:spPr bwMode="auto">
                <a:xfrm>
                  <a:off x="0" y="0"/>
                  <a:ext cx="0" cy="45202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55" name="组合 2455"/>
              <p:cNvGrpSpPr>
                <a:grpSpLocks/>
              </p:cNvGrpSpPr>
              <p:nvPr/>
            </p:nvGrpSpPr>
            <p:grpSpPr bwMode="auto">
              <a:xfrm>
                <a:off x="16192" y="95"/>
                <a:ext cx="1791" cy="4515"/>
                <a:chOff x="0" y="0"/>
                <a:chExt cx="179429" cy="452024"/>
              </a:xfrm>
            </p:grpSpPr>
            <p:sp>
              <p:nvSpPr>
                <p:cNvPr id="2456" name="直接连接符 2456"/>
                <p:cNvSpPr>
                  <a:spLocks noChangeShapeType="1"/>
                </p:cNvSpPr>
                <p:nvPr/>
              </p:nvSpPr>
              <p:spPr bwMode="auto">
                <a:xfrm flipH="1">
                  <a:off x="0" y="0"/>
                  <a:ext cx="17942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57" name="直接连接符 2457"/>
                <p:cNvSpPr>
                  <a:spLocks noChangeShapeType="1"/>
                </p:cNvSpPr>
                <p:nvPr/>
              </p:nvSpPr>
              <p:spPr bwMode="auto">
                <a:xfrm>
                  <a:off x="0" y="0"/>
                  <a:ext cx="0" cy="45202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58" name="组合 2458"/>
              <p:cNvGrpSpPr>
                <a:grpSpLocks/>
              </p:cNvGrpSpPr>
              <p:nvPr/>
            </p:nvGrpSpPr>
            <p:grpSpPr bwMode="auto">
              <a:xfrm>
                <a:off x="7334" y="0"/>
                <a:ext cx="1790" cy="4514"/>
                <a:chOff x="0" y="0"/>
                <a:chExt cx="179429" cy="452024"/>
              </a:xfrm>
            </p:grpSpPr>
            <p:sp>
              <p:nvSpPr>
                <p:cNvPr id="2459" name="直接连接符 2459"/>
                <p:cNvSpPr>
                  <a:spLocks noChangeShapeType="1"/>
                </p:cNvSpPr>
                <p:nvPr/>
              </p:nvSpPr>
              <p:spPr bwMode="auto">
                <a:xfrm flipH="1">
                  <a:off x="0" y="0"/>
                  <a:ext cx="17942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60" name="直接连接符 2460"/>
                <p:cNvSpPr>
                  <a:spLocks noChangeShapeType="1"/>
                </p:cNvSpPr>
                <p:nvPr/>
              </p:nvSpPr>
              <p:spPr bwMode="auto">
                <a:xfrm>
                  <a:off x="0" y="0"/>
                  <a:ext cx="0" cy="45202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61" name="组合 2461"/>
              <p:cNvGrpSpPr>
                <a:grpSpLocks/>
              </p:cNvGrpSpPr>
              <p:nvPr/>
            </p:nvGrpSpPr>
            <p:grpSpPr bwMode="auto">
              <a:xfrm>
                <a:off x="0" y="0"/>
                <a:ext cx="1790" cy="4514"/>
                <a:chOff x="0" y="0"/>
                <a:chExt cx="179429" cy="452024"/>
              </a:xfrm>
            </p:grpSpPr>
            <p:sp>
              <p:nvSpPr>
                <p:cNvPr id="2462" name="直接连接符 2462"/>
                <p:cNvSpPr>
                  <a:spLocks noChangeShapeType="1"/>
                </p:cNvSpPr>
                <p:nvPr/>
              </p:nvSpPr>
              <p:spPr bwMode="auto">
                <a:xfrm flipH="1">
                  <a:off x="0" y="0"/>
                  <a:ext cx="17942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63" name="直接连接符 2463"/>
                <p:cNvSpPr>
                  <a:spLocks noChangeShapeType="1"/>
                </p:cNvSpPr>
                <p:nvPr/>
              </p:nvSpPr>
              <p:spPr bwMode="auto">
                <a:xfrm>
                  <a:off x="0" y="0"/>
                  <a:ext cx="0" cy="45202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2509" name="组合 2509"/>
            <p:cNvGrpSpPr>
              <a:grpSpLocks/>
            </p:cNvGrpSpPr>
            <p:nvPr/>
          </p:nvGrpSpPr>
          <p:grpSpPr bwMode="auto">
            <a:xfrm>
              <a:off x="10096" y="7905"/>
              <a:ext cx="16193" cy="2547"/>
              <a:chOff x="0" y="0"/>
              <a:chExt cx="16192" cy="2546"/>
            </a:xfrm>
          </p:grpSpPr>
          <p:sp>
            <p:nvSpPr>
              <p:cNvPr id="2468" name="直接连接符 2468"/>
              <p:cNvSpPr>
                <a:spLocks noChangeShapeType="1"/>
              </p:cNvSpPr>
              <p:nvPr/>
            </p:nvSpPr>
            <p:spPr bwMode="auto">
              <a:xfrm>
                <a:off x="0" y="0"/>
                <a:ext cx="4" cy="25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69" name="直接连接符 2469"/>
              <p:cNvSpPr>
                <a:spLocks noChangeShapeType="1"/>
              </p:cNvSpPr>
              <p:nvPr/>
            </p:nvSpPr>
            <p:spPr bwMode="auto">
              <a:xfrm>
                <a:off x="7239" y="0"/>
                <a:ext cx="0" cy="254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70" name="直接连接符 2470"/>
              <p:cNvSpPr>
                <a:spLocks noChangeShapeType="1"/>
              </p:cNvSpPr>
              <p:nvPr/>
            </p:nvSpPr>
            <p:spPr bwMode="auto">
              <a:xfrm>
                <a:off x="16192" y="0"/>
                <a:ext cx="0" cy="251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513" name="组合 2513"/>
            <p:cNvGrpSpPr>
              <a:grpSpLocks/>
            </p:cNvGrpSpPr>
            <p:nvPr/>
          </p:nvGrpSpPr>
          <p:grpSpPr bwMode="auto">
            <a:xfrm>
              <a:off x="10096" y="10953"/>
              <a:ext cx="42218" cy="4079"/>
              <a:chOff x="0" y="0"/>
              <a:chExt cx="42217" cy="4078"/>
            </a:xfrm>
          </p:grpSpPr>
          <p:grpSp>
            <p:nvGrpSpPr>
              <p:cNvPr id="2473" name="组合 2473"/>
              <p:cNvGrpSpPr>
                <a:grpSpLocks/>
              </p:cNvGrpSpPr>
              <p:nvPr/>
            </p:nvGrpSpPr>
            <p:grpSpPr bwMode="auto">
              <a:xfrm>
                <a:off x="0" y="0"/>
                <a:ext cx="1132" cy="3883"/>
                <a:chOff x="0" y="0"/>
                <a:chExt cx="113215" cy="388306"/>
              </a:xfrm>
            </p:grpSpPr>
            <p:sp>
              <p:nvSpPr>
                <p:cNvPr id="2471" name="直接连接符 2471"/>
                <p:cNvSpPr>
                  <a:spLocks noChangeShapeType="1"/>
                </p:cNvSpPr>
                <p:nvPr/>
              </p:nvSpPr>
              <p:spPr bwMode="auto">
                <a:xfrm>
                  <a:off x="0" y="0"/>
                  <a:ext cx="0" cy="3883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72" name="直接连接符 2472"/>
                <p:cNvSpPr>
                  <a:spLocks noChangeShapeType="1"/>
                </p:cNvSpPr>
                <p:nvPr/>
              </p:nvSpPr>
              <p:spPr bwMode="auto">
                <a:xfrm>
                  <a:off x="0" y="388306"/>
                  <a:ext cx="1132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74" name="组合 2474"/>
              <p:cNvGrpSpPr>
                <a:grpSpLocks/>
              </p:cNvGrpSpPr>
              <p:nvPr/>
            </p:nvGrpSpPr>
            <p:grpSpPr bwMode="auto">
              <a:xfrm>
                <a:off x="7239" y="0"/>
                <a:ext cx="1289" cy="3879"/>
                <a:chOff x="0" y="0"/>
                <a:chExt cx="129436" cy="388306"/>
              </a:xfrm>
            </p:grpSpPr>
            <p:sp>
              <p:nvSpPr>
                <p:cNvPr id="2475" name="直接连接符 2475"/>
                <p:cNvSpPr>
                  <a:spLocks noChangeShapeType="1"/>
                </p:cNvSpPr>
                <p:nvPr/>
              </p:nvSpPr>
              <p:spPr bwMode="auto">
                <a:xfrm>
                  <a:off x="0" y="0"/>
                  <a:ext cx="0" cy="3883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76" name="直接连接符 2476"/>
                <p:cNvSpPr>
                  <a:spLocks noChangeShapeType="1"/>
                </p:cNvSpPr>
                <p:nvPr/>
              </p:nvSpPr>
              <p:spPr bwMode="auto">
                <a:xfrm>
                  <a:off x="0" y="388306"/>
                  <a:ext cx="12943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77" name="组合 2477"/>
              <p:cNvGrpSpPr>
                <a:grpSpLocks/>
              </p:cNvGrpSpPr>
              <p:nvPr/>
            </p:nvGrpSpPr>
            <p:grpSpPr bwMode="auto">
              <a:xfrm>
                <a:off x="16192" y="95"/>
                <a:ext cx="1260" cy="3983"/>
                <a:chOff x="0" y="0"/>
                <a:chExt cx="126519" cy="398650"/>
              </a:xfrm>
            </p:grpSpPr>
            <p:sp>
              <p:nvSpPr>
                <p:cNvPr id="2478" name="直接连接符 2478"/>
                <p:cNvSpPr>
                  <a:spLocks noChangeShapeType="1"/>
                </p:cNvSpPr>
                <p:nvPr/>
              </p:nvSpPr>
              <p:spPr bwMode="auto">
                <a:xfrm>
                  <a:off x="0" y="0"/>
                  <a:ext cx="0" cy="3883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79" name="直接连接符 2479"/>
                <p:cNvSpPr>
                  <a:spLocks noChangeShapeType="1"/>
                </p:cNvSpPr>
                <p:nvPr/>
              </p:nvSpPr>
              <p:spPr bwMode="auto">
                <a:xfrm>
                  <a:off x="0" y="398650"/>
                  <a:ext cx="12651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80" name="组合 2480"/>
              <p:cNvGrpSpPr>
                <a:grpSpLocks/>
              </p:cNvGrpSpPr>
              <p:nvPr/>
            </p:nvGrpSpPr>
            <p:grpSpPr bwMode="auto">
              <a:xfrm>
                <a:off x="24765" y="0"/>
                <a:ext cx="1132" cy="3879"/>
                <a:chOff x="0" y="0"/>
                <a:chExt cx="113925" cy="388306"/>
              </a:xfrm>
            </p:grpSpPr>
            <p:sp>
              <p:nvSpPr>
                <p:cNvPr id="2481" name="直接连接符 2481"/>
                <p:cNvSpPr>
                  <a:spLocks noChangeShapeType="1"/>
                </p:cNvSpPr>
                <p:nvPr/>
              </p:nvSpPr>
              <p:spPr bwMode="auto">
                <a:xfrm>
                  <a:off x="0" y="0"/>
                  <a:ext cx="0" cy="3883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82" name="直接连接符 2482"/>
                <p:cNvSpPr>
                  <a:spLocks noChangeShapeType="1"/>
                </p:cNvSpPr>
                <p:nvPr/>
              </p:nvSpPr>
              <p:spPr bwMode="auto">
                <a:xfrm>
                  <a:off x="0" y="388306"/>
                  <a:ext cx="113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83" name="组合 2483"/>
              <p:cNvGrpSpPr>
                <a:grpSpLocks/>
              </p:cNvGrpSpPr>
              <p:nvPr/>
            </p:nvGrpSpPr>
            <p:grpSpPr bwMode="auto">
              <a:xfrm>
                <a:off x="32099" y="0"/>
                <a:ext cx="1260" cy="3879"/>
                <a:chOff x="0" y="0"/>
                <a:chExt cx="126519" cy="388306"/>
              </a:xfrm>
            </p:grpSpPr>
            <p:sp>
              <p:nvSpPr>
                <p:cNvPr id="2484" name="直接连接符 2484"/>
                <p:cNvSpPr>
                  <a:spLocks noChangeShapeType="1"/>
                </p:cNvSpPr>
                <p:nvPr/>
              </p:nvSpPr>
              <p:spPr bwMode="auto">
                <a:xfrm>
                  <a:off x="0" y="0"/>
                  <a:ext cx="0" cy="3883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85" name="直接连接符 2485"/>
                <p:cNvSpPr>
                  <a:spLocks noChangeShapeType="1"/>
                </p:cNvSpPr>
                <p:nvPr/>
              </p:nvSpPr>
              <p:spPr bwMode="auto">
                <a:xfrm>
                  <a:off x="0" y="388306"/>
                  <a:ext cx="12651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86" name="组合 2486"/>
              <p:cNvGrpSpPr>
                <a:grpSpLocks/>
              </p:cNvGrpSpPr>
              <p:nvPr/>
            </p:nvGrpSpPr>
            <p:grpSpPr bwMode="auto">
              <a:xfrm>
                <a:off x="40957" y="95"/>
                <a:ext cx="1260" cy="3983"/>
                <a:chOff x="0" y="0"/>
                <a:chExt cx="126519" cy="398650"/>
              </a:xfrm>
            </p:grpSpPr>
            <p:sp>
              <p:nvSpPr>
                <p:cNvPr id="2487" name="直接连接符 2487"/>
                <p:cNvSpPr>
                  <a:spLocks noChangeShapeType="1"/>
                </p:cNvSpPr>
                <p:nvPr/>
              </p:nvSpPr>
              <p:spPr bwMode="auto">
                <a:xfrm>
                  <a:off x="0" y="0"/>
                  <a:ext cx="0" cy="3883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88" name="直接连接符 2488"/>
                <p:cNvSpPr>
                  <a:spLocks noChangeShapeType="1"/>
                </p:cNvSpPr>
                <p:nvPr/>
              </p:nvSpPr>
              <p:spPr bwMode="auto">
                <a:xfrm>
                  <a:off x="0" y="398650"/>
                  <a:ext cx="12651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2508" name="组合 2508"/>
            <p:cNvGrpSpPr>
              <a:grpSpLocks/>
            </p:cNvGrpSpPr>
            <p:nvPr/>
          </p:nvGrpSpPr>
          <p:grpSpPr bwMode="auto">
            <a:xfrm>
              <a:off x="34861" y="952"/>
              <a:ext cx="16193" cy="9516"/>
              <a:chOff x="0" y="0"/>
              <a:chExt cx="16192" cy="9516"/>
            </a:xfrm>
          </p:grpSpPr>
          <p:sp>
            <p:nvSpPr>
              <p:cNvPr id="2489" name="直接连接符 2489"/>
              <p:cNvSpPr>
                <a:spLocks noChangeShapeType="1"/>
              </p:cNvSpPr>
              <p:nvPr/>
            </p:nvSpPr>
            <p:spPr bwMode="auto">
              <a:xfrm flipV="1">
                <a:off x="0" y="0"/>
                <a:ext cx="0" cy="95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90" name="直接连接符 2490"/>
              <p:cNvSpPr>
                <a:spLocks noChangeShapeType="1"/>
              </p:cNvSpPr>
              <p:nvPr/>
            </p:nvSpPr>
            <p:spPr bwMode="auto">
              <a:xfrm flipV="1">
                <a:off x="7239" y="0"/>
                <a:ext cx="0" cy="951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91" name="直接连接符 2491"/>
              <p:cNvSpPr>
                <a:spLocks noChangeShapeType="1"/>
              </p:cNvSpPr>
              <p:nvPr/>
            </p:nvSpPr>
            <p:spPr bwMode="auto">
              <a:xfrm flipV="1">
                <a:off x="16192" y="0"/>
                <a:ext cx="0" cy="95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96" name="组合 2496"/>
            <p:cNvGrpSpPr>
              <a:grpSpLocks/>
            </p:cNvGrpSpPr>
            <p:nvPr/>
          </p:nvGrpSpPr>
          <p:grpSpPr bwMode="auto">
            <a:xfrm>
              <a:off x="13716" y="22098"/>
              <a:ext cx="16192" cy="10000"/>
              <a:chOff x="0" y="0"/>
              <a:chExt cx="16192" cy="10000"/>
            </a:xfrm>
          </p:grpSpPr>
          <p:sp>
            <p:nvSpPr>
              <p:cNvPr id="2492" name="直接连接符 2492"/>
              <p:cNvSpPr>
                <a:spLocks noChangeShapeType="1"/>
              </p:cNvSpPr>
              <p:nvPr/>
            </p:nvSpPr>
            <p:spPr bwMode="auto">
              <a:xfrm>
                <a:off x="0" y="0"/>
                <a:ext cx="0" cy="362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93" name="直接连接符 2493"/>
              <p:cNvSpPr>
                <a:spLocks noChangeShapeType="1"/>
              </p:cNvSpPr>
              <p:nvPr/>
            </p:nvSpPr>
            <p:spPr bwMode="auto">
              <a:xfrm>
                <a:off x="7429" y="0"/>
                <a:ext cx="0" cy="514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95" name="直接连接符 2495"/>
              <p:cNvSpPr>
                <a:spLocks noChangeShapeType="1"/>
              </p:cNvSpPr>
              <p:nvPr/>
            </p:nvSpPr>
            <p:spPr bwMode="auto">
              <a:xfrm>
                <a:off x="16192" y="0"/>
                <a:ext cx="0" cy="100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97" name="组合 2497"/>
            <p:cNvGrpSpPr>
              <a:grpSpLocks/>
            </p:cNvGrpSpPr>
            <p:nvPr/>
          </p:nvGrpSpPr>
          <p:grpSpPr bwMode="auto">
            <a:xfrm>
              <a:off x="38290" y="22098"/>
              <a:ext cx="16193" cy="10000"/>
              <a:chOff x="0" y="0"/>
              <a:chExt cx="16192" cy="10000"/>
            </a:xfrm>
          </p:grpSpPr>
          <p:sp>
            <p:nvSpPr>
              <p:cNvPr id="2498" name="直接连接符 2498"/>
              <p:cNvSpPr>
                <a:spLocks noChangeShapeType="1"/>
              </p:cNvSpPr>
              <p:nvPr/>
            </p:nvSpPr>
            <p:spPr bwMode="auto">
              <a:xfrm>
                <a:off x="0" y="0"/>
                <a:ext cx="0" cy="362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99" name="直接连接符 2499"/>
              <p:cNvSpPr>
                <a:spLocks noChangeShapeType="1"/>
              </p:cNvSpPr>
              <p:nvPr/>
            </p:nvSpPr>
            <p:spPr bwMode="auto">
              <a:xfrm>
                <a:off x="7429" y="0"/>
                <a:ext cx="0" cy="514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00" name="直接连接符 2500"/>
              <p:cNvSpPr>
                <a:spLocks noChangeShapeType="1"/>
              </p:cNvSpPr>
              <p:nvPr/>
            </p:nvSpPr>
            <p:spPr bwMode="auto">
              <a:xfrm>
                <a:off x="16192" y="0"/>
                <a:ext cx="0" cy="100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507" name="组合 2507"/>
            <p:cNvGrpSpPr>
              <a:grpSpLocks/>
            </p:cNvGrpSpPr>
            <p:nvPr/>
          </p:nvGrpSpPr>
          <p:grpSpPr bwMode="auto">
            <a:xfrm>
              <a:off x="0" y="666"/>
              <a:ext cx="9524" cy="33338"/>
              <a:chOff x="0" y="0"/>
              <a:chExt cx="9524" cy="33337"/>
            </a:xfrm>
          </p:grpSpPr>
          <p:sp>
            <p:nvSpPr>
              <p:cNvPr id="2356" name="Text Box 67"/>
              <p:cNvSpPr txBox="1">
                <a:spLocks noChangeArrowheads="1"/>
              </p:cNvSpPr>
              <p:nvPr/>
            </p:nvSpPr>
            <p:spPr bwMode="auto">
              <a:xfrm>
                <a:off x="380" y="0"/>
                <a:ext cx="3334" cy="638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775"/>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2506" name="组合 2506"/>
              <p:cNvGrpSpPr>
                <a:grpSpLocks/>
              </p:cNvGrpSpPr>
              <p:nvPr/>
            </p:nvGrpSpPr>
            <p:grpSpPr bwMode="auto">
              <a:xfrm>
                <a:off x="0" y="10382"/>
                <a:ext cx="9524" cy="22955"/>
                <a:chOff x="0" y="0"/>
                <a:chExt cx="9524" cy="22955"/>
              </a:xfrm>
            </p:grpSpPr>
            <p:sp>
              <p:nvSpPr>
                <p:cNvPr id="2432" name="Text Box 67"/>
                <p:cNvSpPr txBox="1">
                  <a:spLocks noChangeArrowheads="1"/>
                </p:cNvSpPr>
                <p:nvPr/>
              </p:nvSpPr>
              <p:spPr bwMode="auto">
                <a:xfrm>
                  <a:off x="2190" y="0"/>
                  <a:ext cx="7334" cy="300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dirty="0" smtClean="0">
                      <a:ln>
                        <a:noFill/>
                      </a:ln>
                      <a:solidFill>
                        <a:schemeClr val="tx1"/>
                      </a:solidFill>
                      <a:effectLst/>
                      <a:latin typeface="Times New Roman" pitchFamily="18" charset="0"/>
                      <a:ea typeface="宋体" pitchFamily="2" charset="-122"/>
                      <a:cs typeface="宋体" pitchFamily="2" charset="-122"/>
                    </a:rPr>
                    <a:t>0</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dirty="0" smtClean="0">
                      <a:ln>
                        <a:noFill/>
                      </a:ln>
                      <a:solidFill>
                        <a:schemeClr val="tx1"/>
                      </a:solidFill>
                      <a:effectLst/>
                      <a:latin typeface="Calibri" pitchFamily="34" charset="0"/>
                      <a:ea typeface="宋体" pitchFamily="2" charset="-122"/>
                      <a:cs typeface="宋体" pitchFamily="2" charset="-122"/>
                    </a:rPr>
                    <a:t>9</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501" name="Text Box 67"/>
                <p:cNvSpPr txBox="1">
                  <a:spLocks noChangeArrowheads="1"/>
                </p:cNvSpPr>
                <p:nvPr/>
              </p:nvSpPr>
              <p:spPr bwMode="auto">
                <a:xfrm>
                  <a:off x="0" y="11239"/>
                  <a:ext cx="2762" cy="1171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ts val="775"/>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7</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sp>
        <p:nvSpPr>
          <p:cNvPr id="143" name="椭圆 142"/>
          <p:cNvSpPr/>
          <p:nvPr/>
        </p:nvSpPr>
        <p:spPr>
          <a:xfrm>
            <a:off x="2051720" y="3717032"/>
            <a:ext cx="3384376" cy="2664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FF0000"/>
              </a:solidFill>
            </a:endParaRPr>
          </a:p>
          <a:p>
            <a:pPr algn="ctr"/>
            <a:endParaRPr lang="en-US" altLang="zh-CN" dirty="0" smtClean="0">
              <a:solidFill>
                <a:srgbClr val="FF0000"/>
              </a:solidFill>
            </a:endParaRPr>
          </a:p>
          <a:p>
            <a:pPr algn="ctr"/>
            <a:r>
              <a:rPr lang="zh-CN" altLang="en-US" b="1" dirty="0" smtClean="0">
                <a:solidFill>
                  <a:srgbClr val="FF0000"/>
                </a:solidFill>
              </a:rPr>
              <a:t>位扩展</a:t>
            </a:r>
            <a:endParaRPr lang="zh-CN" altLang="en-US" b="1" dirty="0">
              <a:solidFill>
                <a:srgbClr val="FF0000"/>
              </a:solidFill>
            </a:endParaRPr>
          </a:p>
        </p:txBody>
      </p:sp>
      <p:sp>
        <p:nvSpPr>
          <p:cNvPr id="144" name="椭圆 143"/>
          <p:cNvSpPr/>
          <p:nvPr/>
        </p:nvSpPr>
        <p:spPr>
          <a:xfrm>
            <a:off x="1259632" y="1052736"/>
            <a:ext cx="2304256"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         </a:t>
            </a:r>
          </a:p>
          <a:p>
            <a:pPr algn="ctr"/>
            <a:endParaRPr lang="en-US" altLang="zh-CN" dirty="0" smtClean="0">
              <a:solidFill>
                <a:srgbClr val="FF0000"/>
              </a:solidFill>
            </a:endParaRPr>
          </a:p>
          <a:p>
            <a:pPr algn="ctr"/>
            <a:endParaRPr lang="en-US" altLang="zh-CN" dirty="0" smtClean="0">
              <a:solidFill>
                <a:srgbClr val="FF0000"/>
              </a:solidFill>
            </a:endParaRPr>
          </a:p>
          <a:p>
            <a:pPr algn="ctr"/>
            <a:endParaRPr lang="en-US" altLang="zh-CN" dirty="0" smtClean="0">
              <a:solidFill>
                <a:srgbClr val="FF0000"/>
              </a:solidFill>
            </a:endParaRPr>
          </a:p>
          <a:p>
            <a:pPr algn="ctr"/>
            <a:r>
              <a:rPr lang="en-US" altLang="zh-CN" dirty="0" smtClean="0">
                <a:solidFill>
                  <a:srgbClr val="FF0000"/>
                </a:solidFill>
              </a:rPr>
              <a:t>         </a:t>
            </a:r>
            <a:r>
              <a:rPr lang="zh-CN" altLang="en-US" b="1" dirty="0" smtClean="0">
                <a:solidFill>
                  <a:srgbClr val="FF0000"/>
                </a:solidFill>
              </a:rPr>
              <a:t>字扩展</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23528" y="1412776"/>
            <a:ext cx="8229600" cy="5256584"/>
          </a:xfrm>
        </p:spPr>
        <p:txBody>
          <a:bodyPr>
            <a:normAutofit fontScale="77500" lnSpcReduction="20000"/>
          </a:bodyPr>
          <a:lstStyle/>
          <a:p>
            <a:pPr>
              <a:lnSpc>
                <a:spcPct val="150000"/>
              </a:lnSpc>
            </a:pPr>
            <a:r>
              <a:rPr lang="zh-CN" altLang="zh-CN" sz="2800" dirty="0" smtClean="0">
                <a:solidFill>
                  <a:srgbClr val="FF0000"/>
                </a:solidFill>
              </a:rPr>
              <a:t>位并联（位扩展）</a:t>
            </a:r>
            <a:r>
              <a:rPr lang="en-US" altLang="zh-CN" sz="2800" dirty="0" smtClean="0">
                <a:solidFill>
                  <a:srgbClr val="FF0000"/>
                </a:solidFill>
              </a:rPr>
              <a:t>  </a:t>
            </a:r>
            <a:r>
              <a:rPr lang="zh-CN" altLang="zh-CN" sz="2800" dirty="0" smtClean="0"/>
              <a:t>使用</a:t>
            </a:r>
            <a:r>
              <a:rPr lang="en-US" altLang="zh-CN" sz="2800" dirty="0" smtClean="0"/>
              <a:t>1K*1</a:t>
            </a:r>
            <a:r>
              <a:rPr lang="zh-CN" altLang="zh-CN" sz="2800" dirty="0" smtClean="0"/>
              <a:t>位的存储芯片构成</a:t>
            </a:r>
            <a:r>
              <a:rPr lang="en-US" altLang="zh-CN" sz="2800" dirty="0" smtClean="0"/>
              <a:t>4K*8</a:t>
            </a:r>
            <a:r>
              <a:rPr lang="zh-CN" altLang="zh-CN" sz="2800" dirty="0" smtClean="0"/>
              <a:t>位的存储器。因为是</a:t>
            </a:r>
            <a:r>
              <a:rPr lang="en-US" altLang="zh-CN" sz="2800" dirty="0" smtClean="0"/>
              <a:t>1K*1</a:t>
            </a:r>
            <a:r>
              <a:rPr lang="zh-CN" altLang="zh-CN" sz="2800" dirty="0" smtClean="0"/>
              <a:t>位的芯片，所以每片即为</a:t>
            </a:r>
            <a:r>
              <a:rPr lang="en-US" altLang="zh-CN" sz="2800" dirty="0" smtClean="0"/>
              <a:t>1K</a:t>
            </a:r>
            <a:r>
              <a:rPr lang="zh-CN" altLang="zh-CN" sz="2800" dirty="0" smtClean="0"/>
              <a:t>字的同一位，只有一位数据</a:t>
            </a:r>
            <a:r>
              <a:rPr lang="en-US" altLang="zh-CN" sz="2800" dirty="0" smtClean="0"/>
              <a:t>I/O</a:t>
            </a:r>
            <a:r>
              <a:rPr lang="zh-CN" altLang="zh-CN" sz="2800" dirty="0" smtClean="0"/>
              <a:t>线连到某一位数据线上，需</a:t>
            </a:r>
            <a:r>
              <a:rPr lang="en-US" altLang="zh-CN" sz="2800" dirty="0" smtClean="0"/>
              <a:t>8</a:t>
            </a:r>
            <a:r>
              <a:rPr lang="zh-CN" altLang="zh-CN" sz="2800" dirty="0" smtClean="0"/>
              <a:t>片构成</a:t>
            </a:r>
            <a:r>
              <a:rPr lang="en-US" altLang="zh-CN" sz="2800" dirty="0" smtClean="0"/>
              <a:t>1</a:t>
            </a:r>
            <a:r>
              <a:rPr lang="zh-CN" altLang="zh-CN" sz="2800" dirty="0" smtClean="0"/>
              <a:t>组，连接到</a:t>
            </a:r>
            <a:r>
              <a:rPr lang="en-US" altLang="zh-CN" sz="2800" dirty="0" smtClean="0"/>
              <a:t>8</a:t>
            </a:r>
            <a:r>
              <a:rPr lang="zh-CN" altLang="zh-CN" sz="2800" dirty="0" smtClean="0"/>
              <a:t>条数据线上，这样每组的容量为</a:t>
            </a:r>
            <a:r>
              <a:rPr lang="en-US" altLang="zh-CN" sz="2800" dirty="0" smtClean="0"/>
              <a:t>1K*8</a:t>
            </a:r>
            <a:r>
              <a:rPr lang="zh-CN" altLang="zh-CN" sz="2800" dirty="0" smtClean="0"/>
              <a:t>位。</a:t>
            </a:r>
            <a:endParaRPr lang="en-US" altLang="zh-CN" sz="2800" dirty="0" smtClean="0"/>
          </a:p>
          <a:p>
            <a:pPr>
              <a:lnSpc>
                <a:spcPct val="150000"/>
              </a:lnSpc>
            </a:pPr>
            <a:r>
              <a:rPr lang="zh-CN" altLang="zh-CN" sz="2800" dirty="0" smtClean="0">
                <a:solidFill>
                  <a:srgbClr val="FF0000"/>
                </a:solidFill>
              </a:rPr>
              <a:t>地址串联（字扩展）</a:t>
            </a:r>
            <a:r>
              <a:rPr lang="zh-CN" altLang="zh-CN" sz="2800" dirty="0" smtClean="0"/>
              <a:t>每组的地址线接法相同。构成</a:t>
            </a:r>
            <a:r>
              <a:rPr lang="en-US" altLang="zh-CN" sz="2800" dirty="0" smtClean="0"/>
              <a:t>4K*8</a:t>
            </a:r>
            <a:r>
              <a:rPr lang="zh-CN" altLang="zh-CN" sz="2800" dirty="0" smtClean="0"/>
              <a:t>位需</a:t>
            </a:r>
            <a:r>
              <a:rPr lang="en-US" altLang="zh-CN" sz="2800" dirty="0" smtClean="0"/>
              <a:t>4</a:t>
            </a:r>
            <a:r>
              <a:rPr lang="zh-CN" altLang="zh-CN" sz="2800" dirty="0" smtClean="0"/>
              <a:t>组，即字扩展。由此可见共需存储芯片</a:t>
            </a:r>
            <a:r>
              <a:rPr lang="en-US" altLang="zh-CN" sz="2800" dirty="0" smtClean="0"/>
              <a:t>32</a:t>
            </a:r>
            <a:r>
              <a:rPr lang="zh-CN" altLang="zh-CN" sz="2800" dirty="0" smtClean="0"/>
              <a:t>片。</a:t>
            </a:r>
            <a:endParaRPr lang="en-US" altLang="zh-CN" sz="2800" dirty="0" smtClean="0"/>
          </a:p>
          <a:p>
            <a:pPr>
              <a:lnSpc>
                <a:spcPct val="150000"/>
              </a:lnSpc>
            </a:pPr>
            <a:r>
              <a:rPr lang="zh-CN" altLang="en-US" sz="2800" dirty="0" smtClean="0"/>
              <a:t>因为每个芯片的容量为</a:t>
            </a:r>
            <a:r>
              <a:rPr lang="en-US" altLang="zh-CN" sz="2800" dirty="0" smtClean="0"/>
              <a:t>1K</a:t>
            </a:r>
            <a:r>
              <a:rPr lang="zh-CN" altLang="en-US" sz="2800" dirty="0" smtClean="0"/>
              <a:t>，所以片内寻址需</a:t>
            </a:r>
            <a:r>
              <a:rPr lang="en-US" altLang="zh-CN" sz="2800" dirty="0" smtClean="0"/>
              <a:t>10</a:t>
            </a:r>
            <a:r>
              <a:rPr lang="zh-CN" altLang="en-US" sz="2800" dirty="0" smtClean="0"/>
              <a:t>条地址线（</a:t>
            </a:r>
            <a:r>
              <a:rPr lang="en-US" altLang="zh-CN" sz="2800" dirty="0" smtClean="0"/>
              <a:t>A0</a:t>
            </a:r>
            <a:r>
              <a:rPr lang="zh-CN" altLang="en-US" sz="2800" dirty="0" smtClean="0"/>
              <a:t>～</a:t>
            </a:r>
            <a:r>
              <a:rPr lang="en-US" altLang="zh-CN" sz="2800" dirty="0" smtClean="0"/>
              <a:t>A9</a:t>
            </a:r>
            <a:r>
              <a:rPr lang="zh-CN" altLang="en-US" sz="2800" dirty="0" smtClean="0"/>
              <a:t>），以寻址片内的</a:t>
            </a:r>
            <a:r>
              <a:rPr lang="en-US" altLang="zh-CN" sz="2800" dirty="0" smtClean="0"/>
              <a:t>1K</a:t>
            </a:r>
            <a:r>
              <a:rPr lang="zh-CN" altLang="en-US" sz="2800" dirty="0" smtClean="0"/>
              <a:t>单元；</a:t>
            </a:r>
            <a:r>
              <a:rPr lang="en-US" altLang="zh-CN" sz="2800" dirty="0" smtClean="0"/>
              <a:t>4</a:t>
            </a:r>
            <a:r>
              <a:rPr lang="zh-CN" altLang="en-US" sz="2800" dirty="0" smtClean="0"/>
              <a:t>组芯片共需</a:t>
            </a:r>
            <a:r>
              <a:rPr lang="en-US" altLang="zh-CN" sz="2800" dirty="0" smtClean="0"/>
              <a:t>4</a:t>
            </a:r>
            <a:r>
              <a:rPr lang="zh-CN" altLang="en-US" sz="2800" dirty="0" smtClean="0"/>
              <a:t>条片选择线，分别选择各组进行工作。由</a:t>
            </a:r>
            <a:r>
              <a:rPr lang="en-US" altLang="zh-CN" sz="2800" dirty="0" smtClean="0"/>
              <a:t>A10</a:t>
            </a:r>
            <a:r>
              <a:rPr lang="zh-CN" altLang="en-US" sz="2800" dirty="0" smtClean="0"/>
              <a:t>、</a:t>
            </a:r>
            <a:r>
              <a:rPr lang="en-US" altLang="zh-CN" sz="2800" dirty="0" smtClean="0"/>
              <a:t>A11</a:t>
            </a:r>
            <a:r>
              <a:rPr lang="zh-CN" altLang="en-US" sz="2800" dirty="0" smtClean="0"/>
              <a:t>进行译码，输出</a:t>
            </a:r>
            <a:r>
              <a:rPr lang="en-US" altLang="zh-CN" sz="2800" dirty="0" smtClean="0"/>
              <a:t>4</a:t>
            </a:r>
            <a:r>
              <a:rPr lang="zh-CN" altLang="en-US" sz="2800" dirty="0" smtClean="0"/>
              <a:t>条片选线选择各组。每次工作时，各组分别选通，所以各组的地址空间不同，即地址是串联的。</a:t>
            </a:r>
          </a:p>
          <a:p>
            <a:endParaRPr lang="zh-CN" altLang="en-US" dirty="0"/>
          </a:p>
        </p:txBody>
      </p:sp>
      <p:sp>
        <p:nvSpPr>
          <p:cNvPr id="1239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39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390525" cy="152400"/>
          </a:xfrm>
          <a:prstGeom prst="rect">
            <a:avLst/>
          </a:prstGeom>
          <a:noFill/>
        </p:spPr>
      </p:pic>
      <p:sp>
        <p:nvSpPr>
          <p:cNvPr id="1239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390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390525" cy="152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内存外存大作战 节后硬件知识再开课"/>
          <p:cNvPicPr>
            <a:picLocks noChangeAspect="1" noChangeArrowheads="1"/>
          </p:cNvPicPr>
          <p:nvPr/>
        </p:nvPicPr>
        <p:blipFill>
          <a:blip r:embed="rId2" cstate="print"/>
          <a:srcRect/>
          <a:stretch>
            <a:fillRect/>
          </a:stretch>
        </p:blipFill>
        <p:spPr bwMode="auto">
          <a:xfrm>
            <a:off x="395288" y="404813"/>
            <a:ext cx="4762500" cy="3171825"/>
          </a:xfrm>
          <a:prstGeom prst="rect">
            <a:avLst/>
          </a:prstGeom>
          <a:noFill/>
          <a:ln w="9525">
            <a:noFill/>
            <a:miter lim="800000"/>
            <a:headEnd/>
            <a:tailEnd/>
          </a:ln>
        </p:spPr>
      </p:pic>
      <p:pic>
        <p:nvPicPr>
          <p:cNvPr id="12291" name="Picture 3" descr="内存外存大作战 节后硬件知识再开课"/>
          <p:cNvPicPr>
            <a:picLocks noChangeAspect="1" noChangeArrowheads="1"/>
          </p:cNvPicPr>
          <p:nvPr/>
        </p:nvPicPr>
        <p:blipFill>
          <a:blip r:embed="rId3" cstate="print"/>
          <a:srcRect/>
          <a:stretch>
            <a:fillRect/>
          </a:stretch>
        </p:blipFill>
        <p:spPr bwMode="auto">
          <a:xfrm>
            <a:off x="4067175" y="3141663"/>
            <a:ext cx="4762500" cy="3171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1" name="组合 3277"/>
          <p:cNvGrpSpPr>
            <a:grpSpLocks/>
          </p:cNvGrpSpPr>
          <p:nvPr/>
        </p:nvGrpSpPr>
        <p:grpSpPr bwMode="auto">
          <a:xfrm>
            <a:off x="827584" y="2564904"/>
            <a:ext cx="7344816" cy="3757190"/>
            <a:chOff x="0" y="0"/>
            <a:chExt cx="53595" cy="28289"/>
          </a:xfrm>
        </p:grpSpPr>
        <p:sp>
          <p:nvSpPr>
            <p:cNvPr id="2164" name="矩形 2164"/>
            <p:cNvSpPr>
              <a:spLocks noChangeArrowheads="1"/>
            </p:cNvSpPr>
            <p:nvPr/>
          </p:nvSpPr>
          <p:spPr bwMode="auto">
            <a:xfrm>
              <a:off x="0" y="0"/>
              <a:ext cx="5715" cy="2828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10</a:t>
              </a:r>
              <a:endPar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9</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CPU</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D7</a:t>
              </a: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D0</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3257" name="组合 3257"/>
            <p:cNvGrpSpPr>
              <a:grpSpLocks/>
            </p:cNvGrpSpPr>
            <p:nvPr/>
          </p:nvGrpSpPr>
          <p:grpSpPr bwMode="auto">
            <a:xfrm>
              <a:off x="5619" y="8382"/>
              <a:ext cx="47976" cy="18888"/>
              <a:chOff x="0" y="0"/>
              <a:chExt cx="47976" cy="18888"/>
            </a:xfrm>
          </p:grpSpPr>
          <p:grpSp>
            <p:nvGrpSpPr>
              <p:cNvPr id="3084" name="组合 3084"/>
              <p:cNvGrpSpPr>
                <a:grpSpLocks/>
              </p:cNvGrpSpPr>
              <p:nvPr/>
            </p:nvGrpSpPr>
            <p:grpSpPr bwMode="auto">
              <a:xfrm>
                <a:off x="190" y="0"/>
                <a:ext cx="47530" cy="14881"/>
                <a:chOff x="95" y="0"/>
                <a:chExt cx="47529" cy="14881"/>
              </a:xfrm>
            </p:grpSpPr>
            <p:grpSp>
              <p:nvGrpSpPr>
                <p:cNvPr id="3043" name="组合 3043"/>
                <p:cNvGrpSpPr>
                  <a:grpSpLocks/>
                </p:cNvGrpSpPr>
                <p:nvPr/>
              </p:nvGrpSpPr>
              <p:grpSpPr bwMode="auto">
                <a:xfrm>
                  <a:off x="95" y="0"/>
                  <a:ext cx="47530" cy="13239"/>
                  <a:chOff x="0" y="0"/>
                  <a:chExt cx="47529" cy="13239"/>
                </a:xfrm>
              </p:grpSpPr>
              <p:grpSp>
                <p:nvGrpSpPr>
                  <p:cNvPr id="2374" name="组合 2374"/>
                  <p:cNvGrpSpPr>
                    <a:grpSpLocks/>
                  </p:cNvGrpSpPr>
                  <p:nvPr/>
                </p:nvGrpSpPr>
                <p:grpSpPr bwMode="auto">
                  <a:xfrm>
                    <a:off x="1809" y="4572"/>
                    <a:ext cx="45720" cy="8667"/>
                    <a:chOff x="0" y="0"/>
                    <a:chExt cx="51949" cy="8420"/>
                  </a:xfrm>
                </p:grpSpPr>
                <p:grpSp>
                  <p:nvGrpSpPr>
                    <p:cNvPr id="2959" name="组合 2959"/>
                    <p:cNvGrpSpPr>
                      <a:grpSpLocks/>
                    </p:cNvGrpSpPr>
                    <p:nvPr/>
                  </p:nvGrpSpPr>
                  <p:grpSpPr bwMode="auto">
                    <a:xfrm>
                      <a:off x="0" y="0"/>
                      <a:ext cx="5943" cy="8420"/>
                      <a:chOff x="0" y="0"/>
                      <a:chExt cx="5943" cy="8420"/>
                    </a:xfrm>
                  </p:grpSpPr>
                  <p:sp>
                    <p:nvSpPr>
                      <p:cNvPr id="2956" name="矩形 2956"/>
                      <p:cNvSpPr>
                        <a:spLocks noChangeArrowheads="1"/>
                      </p:cNvSpPr>
                      <p:nvPr/>
                    </p:nvSpPr>
                    <p:spPr bwMode="auto">
                      <a:xfrm>
                        <a:off x="609" y="0"/>
                        <a:ext cx="5334" cy="8420"/>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7</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4</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7" name="椭圆 2957"/>
                      <p:cNvSpPr>
                        <a:spLocks noChangeArrowheads="1"/>
                      </p:cNvSpPr>
                      <p:nvPr/>
                    </p:nvSpPr>
                    <p:spPr bwMode="auto">
                      <a:xfrm>
                        <a:off x="0" y="670"/>
                        <a:ext cx="539"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2958" name="椭圆 2958"/>
                      <p:cNvSpPr>
                        <a:spLocks noChangeArrowheads="1"/>
                      </p:cNvSpPr>
                      <p:nvPr/>
                    </p:nvSpPr>
                    <p:spPr bwMode="auto">
                      <a:xfrm>
                        <a:off x="60" y="243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2968" name="组合 2968"/>
                    <p:cNvGrpSpPr>
                      <a:grpSpLocks/>
                    </p:cNvGrpSpPr>
                    <p:nvPr/>
                  </p:nvGrpSpPr>
                  <p:grpSpPr bwMode="auto">
                    <a:xfrm>
                      <a:off x="6572" y="0"/>
                      <a:ext cx="5943" cy="8420"/>
                      <a:chOff x="0" y="0"/>
                      <a:chExt cx="5943" cy="8420"/>
                    </a:xfrm>
                  </p:grpSpPr>
                  <p:sp>
                    <p:nvSpPr>
                      <p:cNvPr id="2969" name="矩形 2969"/>
                      <p:cNvSpPr>
                        <a:spLocks noChangeArrowheads="1"/>
                      </p:cNvSpPr>
                      <p:nvPr/>
                    </p:nvSpPr>
                    <p:spPr bwMode="auto">
                      <a:xfrm>
                        <a:off x="609" y="0"/>
                        <a:ext cx="5334" cy="8420"/>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dirty="0" smtClean="0">
                            <a:ln>
                              <a:noFill/>
                            </a:ln>
                            <a:solidFill>
                              <a:schemeClr val="tx1"/>
                            </a:solidFill>
                            <a:effectLst/>
                            <a:latin typeface="Times New Roman" pitchFamily="18" charset="0"/>
                            <a:ea typeface="宋体" pitchFamily="2" charset="-122"/>
                            <a:cs typeface="宋体" pitchFamily="2" charset="-122"/>
                          </a:rPr>
                          <a:t>0</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970" name="椭圆 2970"/>
                      <p:cNvSpPr>
                        <a:spLocks noChangeArrowheads="1"/>
                      </p:cNvSpPr>
                      <p:nvPr/>
                    </p:nvSpPr>
                    <p:spPr bwMode="auto">
                      <a:xfrm>
                        <a:off x="0" y="670"/>
                        <a:ext cx="539"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2971" name="椭圆 2971"/>
                      <p:cNvSpPr>
                        <a:spLocks noChangeArrowheads="1"/>
                      </p:cNvSpPr>
                      <p:nvPr/>
                    </p:nvSpPr>
                    <p:spPr bwMode="auto">
                      <a:xfrm>
                        <a:off x="60" y="243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2966" name="组合 2966"/>
                    <p:cNvGrpSpPr>
                      <a:grpSpLocks/>
                    </p:cNvGrpSpPr>
                    <p:nvPr/>
                  </p:nvGrpSpPr>
                  <p:grpSpPr bwMode="auto">
                    <a:xfrm>
                      <a:off x="46005" y="0"/>
                      <a:ext cx="5944" cy="8420"/>
                      <a:chOff x="0" y="0"/>
                      <a:chExt cx="5943" cy="8420"/>
                    </a:xfrm>
                  </p:grpSpPr>
                  <p:sp>
                    <p:nvSpPr>
                      <p:cNvPr id="2967" name="矩形 2967"/>
                      <p:cNvSpPr>
                        <a:spLocks noChangeArrowheads="1"/>
                      </p:cNvSpPr>
                      <p:nvPr/>
                    </p:nvSpPr>
                    <p:spPr bwMode="auto">
                      <a:xfrm>
                        <a:off x="609" y="0"/>
                        <a:ext cx="5334" cy="8420"/>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72" name="椭圆 2972"/>
                      <p:cNvSpPr>
                        <a:spLocks noChangeArrowheads="1"/>
                      </p:cNvSpPr>
                      <p:nvPr/>
                    </p:nvSpPr>
                    <p:spPr bwMode="auto">
                      <a:xfrm>
                        <a:off x="0" y="670"/>
                        <a:ext cx="539"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2973" name="椭圆 2973"/>
                      <p:cNvSpPr>
                        <a:spLocks noChangeArrowheads="1"/>
                      </p:cNvSpPr>
                      <p:nvPr/>
                    </p:nvSpPr>
                    <p:spPr bwMode="auto">
                      <a:xfrm>
                        <a:off x="60" y="243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2974" name="组合 2974"/>
                    <p:cNvGrpSpPr>
                      <a:grpSpLocks/>
                    </p:cNvGrpSpPr>
                    <p:nvPr/>
                  </p:nvGrpSpPr>
                  <p:grpSpPr bwMode="auto">
                    <a:xfrm>
                      <a:off x="19716" y="0"/>
                      <a:ext cx="5944" cy="8420"/>
                      <a:chOff x="0" y="0"/>
                      <a:chExt cx="5943" cy="8420"/>
                    </a:xfrm>
                  </p:grpSpPr>
                  <p:sp>
                    <p:nvSpPr>
                      <p:cNvPr id="2975" name="矩形 2975"/>
                      <p:cNvSpPr>
                        <a:spLocks noChangeArrowheads="1"/>
                      </p:cNvSpPr>
                      <p:nvPr/>
                    </p:nvSpPr>
                    <p:spPr bwMode="auto">
                      <a:xfrm>
                        <a:off x="609" y="0"/>
                        <a:ext cx="5334" cy="8420"/>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187" name="椭圆 2187"/>
                      <p:cNvSpPr>
                        <a:spLocks noChangeArrowheads="1"/>
                      </p:cNvSpPr>
                      <p:nvPr/>
                    </p:nvSpPr>
                    <p:spPr bwMode="auto">
                      <a:xfrm>
                        <a:off x="0" y="670"/>
                        <a:ext cx="539"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2338" name="椭圆 2338"/>
                      <p:cNvSpPr>
                        <a:spLocks noChangeArrowheads="1"/>
                      </p:cNvSpPr>
                      <p:nvPr/>
                    </p:nvSpPr>
                    <p:spPr bwMode="auto">
                      <a:xfrm>
                        <a:off x="60" y="243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2343" name="组合 2343"/>
                    <p:cNvGrpSpPr>
                      <a:grpSpLocks/>
                    </p:cNvGrpSpPr>
                    <p:nvPr/>
                  </p:nvGrpSpPr>
                  <p:grpSpPr bwMode="auto">
                    <a:xfrm>
                      <a:off x="26289" y="0"/>
                      <a:ext cx="5943" cy="8420"/>
                      <a:chOff x="0" y="0"/>
                      <a:chExt cx="5943" cy="8420"/>
                    </a:xfrm>
                  </p:grpSpPr>
                  <p:sp>
                    <p:nvSpPr>
                      <p:cNvPr id="2344" name="矩形 2344"/>
                      <p:cNvSpPr>
                        <a:spLocks noChangeArrowheads="1"/>
                      </p:cNvSpPr>
                      <p:nvPr/>
                    </p:nvSpPr>
                    <p:spPr bwMode="auto">
                      <a:xfrm>
                        <a:off x="609" y="0"/>
                        <a:ext cx="5334" cy="8420"/>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7</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4</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45" name="椭圆 2345"/>
                      <p:cNvSpPr>
                        <a:spLocks noChangeArrowheads="1"/>
                      </p:cNvSpPr>
                      <p:nvPr/>
                    </p:nvSpPr>
                    <p:spPr bwMode="auto">
                      <a:xfrm>
                        <a:off x="0" y="670"/>
                        <a:ext cx="539"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2346" name="椭圆 2346"/>
                      <p:cNvSpPr>
                        <a:spLocks noChangeArrowheads="1"/>
                      </p:cNvSpPr>
                      <p:nvPr/>
                    </p:nvSpPr>
                    <p:spPr bwMode="auto">
                      <a:xfrm>
                        <a:off x="60" y="243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2347" name="组合 2347"/>
                    <p:cNvGrpSpPr>
                      <a:grpSpLocks/>
                    </p:cNvGrpSpPr>
                    <p:nvPr/>
                  </p:nvGrpSpPr>
                  <p:grpSpPr bwMode="auto">
                    <a:xfrm>
                      <a:off x="32861" y="0"/>
                      <a:ext cx="5943" cy="8420"/>
                      <a:chOff x="0" y="0"/>
                      <a:chExt cx="5943" cy="8420"/>
                    </a:xfrm>
                  </p:grpSpPr>
                  <p:sp>
                    <p:nvSpPr>
                      <p:cNvPr id="2348" name="矩形 2348"/>
                      <p:cNvSpPr>
                        <a:spLocks noChangeArrowheads="1"/>
                      </p:cNvSpPr>
                      <p:nvPr/>
                    </p:nvSpPr>
                    <p:spPr bwMode="auto">
                      <a:xfrm>
                        <a:off x="609" y="0"/>
                        <a:ext cx="5334" cy="8420"/>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cs typeface="宋体" pitchFamily="2" charset="-122"/>
                          </a:rPr>
                          <a:t>0</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52" name="椭圆 2352"/>
                      <p:cNvSpPr>
                        <a:spLocks noChangeArrowheads="1"/>
                      </p:cNvSpPr>
                      <p:nvPr/>
                    </p:nvSpPr>
                    <p:spPr bwMode="auto">
                      <a:xfrm>
                        <a:off x="0" y="670"/>
                        <a:ext cx="539"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2355" name="椭圆 2355"/>
                      <p:cNvSpPr>
                        <a:spLocks noChangeArrowheads="1"/>
                      </p:cNvSpPr>
                      <p:nvPr/>
                    </p:nvSpPr>
                    <p:spPr bwMode="auto">
                      <a:xfrm>
                        <a:off x="60" y="243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2361" name="组合 2361"/>
                    <p:cNvGrpSpPr>
                      <a:grpSpLocks/>
                    </p:cNvGrpSpPr>
                    <p:nvPr/>
                  </p:nvGrpSpPr>
                  <p:grpSpPr bwMode="auto">
                    <a:xfrm>
                      <a:off x="39433" y="0"/>
                      <a:ext cx="5944" cy="8420"/>
                      <a:chOff x="0" y="0"/>
                      <a:chExt cx="5943" cy="8420"/>
                    </a:xfrm>
                  </p:grpSpPr>
                  <p:sp>
                    <p:nvSpPr>
                      <p:cNvPr id="2362" name="矩形 2362"/>
                      <p:cNvSpPr>
                        <a:spLocks noChangeArrowheads="1"/>
                      </p:cNvSpPr>
                      <p:nvPr/>
                    </p:nvSpPr>
                    <p:spPr bwMode="auto">
                      <a:xfrm>
                        <a:off x="609" y="0"/>
                        <a:ext cx="5334" cy="8420"/>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7</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4</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63" name="椭圆 2363"/>
                      <p:cNvSpPr>
                        <a:spLocks noChangeArrowheads="1"/>
                      </p:cNvSpPr>
                      <p:nvPr/>
                    </p:nvSpPr>
                    <p:spPr bwMode="auto">
                      <a:xfrm>
                        <a:off x="0" y="670"/>
                        <a:ext cx="539"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2364" name="椭圆 2364"/>
                      <p:cNvSpPr>
                        <a:spLocks noChangeArrowheads="1"/>
                      </p:cNvSpPr>
                      <p:nvPr/>
                    </p:nvSpPr>
                    <p:spPr bwMode="auto">
                      <a:xfrm>
                        <a:off x="60" y="243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nvGrpSpPr>
                    <p:cNvPr id="2365" name="组合 2365"/>
                    <p:cNvGrpSpPr>
                      <a:grpSpLocks/>
                    </p:cNvGrpSpPr>
                    <p:nvPr/>
                  </p:nvGrpSpPr>
                  <p:grpSpPr bwMode="auto">
                    <a:xfrm>
                      <a:off x="13144" y="0"/>
                      <a:ext cx="5944" cy="8420"/>
                      <a:chOff x="0" y="0"/>
                      <a:chExt cx="5943" cy="8420"/>
                    </a:xfrm>
                  </p:grpSpPr>
                  <p:sp>
                    <p:nvSpPr>
                      <p:cNvPr id="2366" name="矩形 2366"/>
                      <p:cNvSpPr>
                        <a:spLocks noChangeArrowheads="1"/>
                      </p:cNvSpPr>
                      <p:nvPr/>
                    </p:nvSpPr>
                    <p:spPr bwMode="auto">
                      <a:xfrm>
                        <a:off x="609" y="0"/>
                        <a:ext cx="5334" cy="8420"/>
                      </a:xfrm>
                      <a:prstGeom prst="rect">
                        <a:avLst/>
                      </a:prstGeom>
                      <a:solidFill>
                        <a:srgbClr val="FFFFFF"/>
                      </a:solidFill>
                      <a:ln w="9525">
                        <a:solidFill>
                          <a:srgbClr val="000000"/>
                        </a:solidFill>
                        <a:miter lim="800000"/>
                        <a:headEnd/>
                        <a:tailEnd/>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7</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宋体" pitchFamily="2" charset="-122"/>
                          </a:rPr>
                          <a:t>～</a:t>
                        </a:r>
                        <a:r>
                          <a:rPr kumimoji="0" lang="en-US" altLang="zh-CN"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D</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cs typeface="宋体" pitchFamily="2" charset="-122"/>
                          </a:rPr>
                          <a:t>4</a:t>
                        </a:r>
                        <a:endParaRPr kumimoji="0" lang="zh-CN"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72" name="椭圆 2372"/>
                      <p:cNvSpPr>
                        <a:spLocks noChangeArrowheads="1"/>
                      </p:cNvSpPr>
                      <p:nvPr/>
                    </p:nvSpPr>
                    <p:spPr bwMode="auto">
                      <a:xfrm>
                        <a:off x="0" y="670"/>
                        <a:ext cx="539"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sp>
                    <p:nvSpPr>
                      <p:cNvPr id="2373" name="椭圆 2373"/>
                      <p:cNvSpPr>
                        <a:spLocks noChangeArrowheads="1"/>
                      </p:cNvSpPr>
                      <p:nvPr/>
                    </p:nvSpPr>
                    <p:spPr bwMode="auto">
                      <a:xfrm>
                        <a:off x="60" y="2438"/>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zh-CN" altLang="en-US" sz="1600"/>
                      </a:p>
                    </p:txBody>
                  </p:sp>
                </p:grpSp>
              </p:grpSp>
              <p:grpSp>
                <p:nvGrpSpPr>
                  <p:cNvPr id="3012" name="组合 3012"/>
                  <p:cNvGrpSpPr>
                    <a:grpSpLocks/>
                  </p:cNvGrpSpPr>
                  <p:nvPr/>
                </p:nvGrpSpPr>
                <p:grpSpPr bwMode="auto">
                  <a:xfrm>
                    <a:off x="0" y="0"/>
                    <a:ext cx="47123" cy="4546"/>
                    <a:chOff x="0" y="0"/>
                    <a:chExt cx="47123" cy="4546"/>
                  </a:xfrm>
                </p:grpSpPr>
                <p:grpSp>
                  <p:nvGrpSpPr>
                    <p:cNvPr id="3011" name="组合 3011"/>
                    <p:cNvGrpSpPr>
                      <a:grpSpLocks/>
                    </p:cNvGrpSpPr>
                    <p:nvPr/>
                  </p:nvGrpSpPr>
                  <p:grpSpPr bwMode="auto">
                    <a:xfrm>
                      <a:off x="4095" y="952"/>
                      <a:ext cx="42075" cy="3594"/>
                      <a:chOff x="0" y="0"/>
                      <a:chExt cx="42075" cy="3594"/>
                    </a:xfrm>
                  </p:grpSpPr>
                  <p:grpSp>
                    <p:nvGrpSpPr>
                      <p:cNvPr id="2964" name="组合 2964"/>
                      <p:cNvGrpSpPr>
                        <a:grpSpLocks/>
                      </p:cNvGrpSpPr>
                      <p:nvPr/>
                    </p:nvGrpSpPr>
                    <p:grpSpPr bwMode="auto">
                      <a:xfrm rot="5400000">
                        <a:off x="-1143" y="1143"/>
                        <a:ext cx="3594" cy="1308"/>
                        <a:chOff x="0" y="0"/>
                        <a:chExt cx="514910" cy="130810"/>
                      </a:xfrm>
                    </p:grpSpPr>
                    <p:sp>
                      <p:nvSpPr>
                        <p:cNvPr id="2951" name="直接连接符 2951"/>
                        <p:cNvSpPr>
                          <a:spLocks noChangeShapeType="1"/>
                        </p:cNvSpPr>
                        <p:nvPr/>
                      </p:nvSpPr>
                      <p:spPr bwMode="auto">
                        <a:xfrm>
                          <a:off x="0" y="3810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52" name="直接连接符 2952"/>
                        <p:cNvSpPr>
                          <a:spLocks noChangeShapeType="1"/>
                        </p:cNvSpPr>
                        <p:nvPr/>
                      </p:nvSpPr>
                      <p:spPr bwMode="auto">
                        <a:xfrm>
                          <a:off x="0" y="9525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53" name="直接连接符 2953"/>
                        <p:cNvSpPr>
                          <a:spLocks noChangeShapeType="1"/>
                        </p:cNvSpPr>
                        <p:nvPr/>
                      </p:nvSpPr>
                      <p:spPr bwMode="auto">
                        <a:xfrm>
                          <a:off x="447675" y="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54" name="直接连接符 2954"/>
                        <p:cNvSpPr>
                          <a:spLocks noChangeShapeType="1"/>
                        </p:cNvSpPr>
                        <p:nvPr/>
                      </p:nvSpPr>
                      <p:spPr bwMode="auto">
                        <a:xfrm>
                          <a:off x="447675" y="9525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62" name="直接连接符 2962"/>
                        <p:cNvSpPr>
                          <a:spLocks noChangeShapeType="1"/>
                        </p:cNvSpPr>
                        <p:nvPr/>
                      </p:nvSpPr>
                      <p:spPr bwMode="auto">
                        <a:xfrm flipH="1" flipV="1">
                          <a:off x="447675" y="0"/>
                          <a:ext cx="67235" cy="71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63" name="直接连接符 2963"/>
                        <p:cNvSpPr>
                          <a:spLocks noChangeShapeType="1"/>
                        </p:cNvSpPr>
                        <p:nvPr/>
                      </p:nvSpPr>
                      <p:spPr bwMode="auto">
                        <a:xfrm flipH="1">
                          <a:off x="447675" y="66675"/>
                          <a:ext cx="66675" cy="585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377" name="组合 2377"/>
                      <p:cNvGrpSpPr>
                        <a:grpSpLocks/>
                      </p:cNvGrpSpPr>
                      <p:nvPr/>
                    </p:nvGrpSpPr>
                    <p:grpSpPr bwMode="auto">
                      <a:xfrm rot="5400000">
                        <a:off x="4381" y="1143"/>
                        <a:ext cx="3594" cy="1308"/>
                        <a:chOff x="0" y="0"/>
                        <a:chExt cx="514910" cy="130810"/>
                      </a:xfrm>
                    </p:grpSpPr>
                    <p:sp>
                      <p:nvSpPr>
                        <p:cNvPr id="2379" name="直接连接符 2379"/>
                        <p:cNvSpPr>
                          <a:spLocks noChangeShapeType="1"/>
                        </p:cNvSpPr>
                        <p:nvPr/>
                      </p:nvSpPr>
                      <p:spPr bwMode="auto">
                        <a:xfrm>
                          <a:off x="0" y="3810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80" name="直接连接符 2380"/>
                        <p:cNvSpPr>
                          <a:spLocks noChangeShapeType="1"/>
                        </p:cNvSpPr>
                        <p:nvPr/>
                      </p:nvSpPr>
                      <p:spPr bwMode="auto">
                        <a:xfrm>
                          <a:off x="0" y="9525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89" name="直接连接符 2389"/>
                        <p:cNvSpPr>
                          <a:spLocks noChangeShapeType="1"/>
                        </p:cNvSpPr>
                        <p:nvPr/>
                      </p:nvSpPr>
                      <p:spPr bwMode="auto">
                        <a:xfrm>
                          <a:off x="447675" y="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38" name="直接连接符 2438"/>
                        <p:cNvSpPr>
                          <a:spLocks noChangeShapeType="1"/>
                        </p:cNvSpPr>
                        <p:nvPr/>
                      </p:nvSpPr>
                      <p:spPr bwMode="auto">
                        <a:xfrm>
                          <a:off x="447675" y="9525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39" name="直接连接符 2439"/>
                        <p:cNvSpPr>
                          <a:spLocks noChangeShapeType="1"/>
                        </p:cNvSpPr>
                        <p:nvPr/>
                      </p:nvSpPr>
                      <p:spPr bwMode="auto">
                        <a:xfrm flipH="1" flipV="1">
                          <a:off x="447675" y="0"/>
                          <a:ext cx="67235" cy="71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40" name="直接连接符 2440"/>
                        <p:cNvSpPr>
                          <a:spLocks noChangeShapeType="1"/>
                        </p:cNvSpPr>
                        <p:nvPr/>
                      </p:nvSpPr>
                      <p:spPr bwMode="auto">
                        <a:xfrm flipH="1">
                          <a:off x="447675" y="66675"/>
                          <a:ext cx="66675" cy="585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41" name="组合 2441"/>
                      <p:cNvGrpSpPr>
                        <a:grpSpLocks/>
                      </p:cNvGrpSpPr>
                      <p:nvPr/>
                    </p:nvGrpSpPr>
                    <p:grpSpPr bwMode="auto">
                      <a:xfrm rot="5400000">
                        <a:off x="10477" y="1143"/>
                        <a:ext cx="3594" cy="1308"/>
                        <a:chOff x="-1" y="0"/>
                        <a:chExt cx="514911" cy="130810"/>
                      </a:xfrm>
                    </p:grpSpPr>
                    <p:sp>
                      <p:nvSpPr>
                        <p:cNvPr id="2442" name="直接连接符 2442"/>
                        <p:cNvSpPr>
                          <a:spLocks noChangeShapeType="1"/>
                        </p:cNvSpPr>
                        <p:nvPr/>
                      </p:nvSpPr>
                      <p:spPr bwMode="auto">
                        <a:xfrm>
                          <a:off x="0" y="3810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43" name="直接连接符 2443"/>
                        <p:cNvSpPr>
                          <a:spLocks noChangeShapeType="1"/>
                        </p:cNvSpPr>
                        <p:nvPr/>
                      </p:nvSpPr>
                      <p:spPr bwMode="auto">
                        <a:xfrm>
                          <a:off x="-1" y="9525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44" name="直接连接符 2444"/>
                        <p:cNvSpPr>
                          <a:spLocks noChangeShapeType="1"/>
                        </p:cNvSpPr>
                        <p:nvPr/>
                      </p:nvSpPr>
                      <p:spPr bwMode="auto">
                        <a:xfrm>
                          <a:off x="447675" y="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45" name="直接连接符 2445"/>
                        <p:cNvSpPr>
                          <a:spLocks noChangeShapeType="1"/>
                        </p:cNvSpPr>
                        <p:nvPr/>
                      </p:nvSpPr>
                      <p:spPr bwMode="auto">
                        <a:xfrm>
                          <a:off x="447675" y="9525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64" name="直接连接符 2464"/>
                        <p:cNvSpPr>
                          <a:spLocks noChangeShapeType="1"/>
                        </p:cNvSpPr>
                        <p:nvPr/>
                      </p:nvSpPr>
                      <p:spPr bwMode="auto">
                        <a:xfrm flipH="1" flipV="1">
                          <a:off x="447675" y="0"/>
                          <a:ext cx="67235" cy="71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65" name="直接连接符 2465"/>
                        <p:cNvSpPr>
                          <a:spLocks noChangeShapeType="1"/>
                        </p:cNvSpPr>
                        <p:nvPr/>
                      </p:nvSpPr>
                      <p:spPr bwMode="auto">
                        <a:xfrm flipH="1">
                          <a:off x="447675" y="66675"/>
                          <a:ext cx="66675" cy="585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466" name="组合 2466"/>
                      <p:cNvGrpSpPr>
                        <a:grpSpLocks/>
                      </p:cNvGrpSpPr>
                      <p:nvPr/>
                    </p:nvGrpSpPr>
                    <p:grpSpPr bwMode="auto">
                      <a:xfrm rot="5400000">
                        <a:off x="16287" y="1143"/>
                        <a:ext cx="3594" cy="1308"/>
                        <a:chOff x="0" y="0"/>
                        <a:chExt cx="514910" cy="130810"/>
                      </a:xfrm>
                    </p:grpSpPr>
                    <p:sp>
                      <p:nvSpPr>
                        <p:cNvPr id="2467" name="直接连接符 2467"/>
                        <p:cNvSpPr>
                          <a:spLocks noChangeShapeType="1"/>
                        </p:cNvSpPr>
                        <p:nvPr/>
                      </p:nvSpPr>
                      <p:spPr bwMode="auto">
                        <a:xfrm>
                          <a:off x="0" y="3810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94" name="直接连接符 2494"/>
                        <p:cNvSpPr>
                          <a:spLocks noChangeShapeType="1"/>
                        </p:cNvSpPr>
                        <p:nvPr/>
                      </p:nvSpPr>
                      <p:spPr bwMode="auto">
                        <a:xfrm>
                          <a:off x="0" y="9525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03" name="直接连接符 2503"/>
                        <p:cNvSpPr>
                          <a:spLocks noChangeShapeType="1"/>
                        </p:cNvSpPr>
                        <p:nvPr/>
                      </p:nvSpPr>
                      <p:spPr bwMode="auto">
                        <a:xfrm>
                          <a:off x="447675" y="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05" name="直接连接符 2505"/>
                        <p:cNvSpPr>
                          <a:spLocks noChangeShapeType="1"/>
                        </p:cNvSpPr>
                        <p:nvPr/>
                      </p:nvSpPr>
                      <p:spPr bwMode="auto">
                        <a:xfrm>
                          <a:off x="447675" y="9525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16" name="直接连接符 2516"/>
                        <p:cNvSpPr>
                          <a:spLocks noChangeShapeType="1"/>
                        </p:cNvSpPr>
                        <p:nvPr/>
                      </p:nvSpPr>
                      <p:spPr bwMode="auto">
                        <a:xfrm flipH="1" flipV="1">
                          <a:off x="447675" y="0"/>
                          <a:ext cx="67235" cy="71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17" name="直接连接符 2517"/>
                        <p:cNvSpPr>
                          <a:spLocks noChangeShapeType="1"/>
                        </p:cNvSpPr>
                        <p:nvPr/>
                      </p:nvSpPr>
                      <p:spPr bwMode="auto">
                        <a:xfrm flipH="1">
                          <a:off x="447675" y="66675"/>
                          <a:ext cx="66675" cy="585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518" name="组合 2518"/>
                      <p:cNvGrpSpPr>
                        <a:grpSpLocks/>
                      </p:cNvGrpSpPr>
                      <p:nvPr/>
                    </p:nvGrpSpPr>
                    <p:grpSpPr bwMode="auto">
                      <a:xfrm rot="5400000">
                        <a:off x="21812" y="1143"/>
                        <a:ext cx="3594" cy="1308"/>
                        <a:chOff x="0" y="0"/>
                        <a:chExt cx="514910" cy="130810"/>
                      </a:xfrm>
                    </p:grpSpPr>
                    <p:sp>
                      <p:nvSpPr>
                        <p:cNvPr id="2519" name="直接连接符 2519"/>
                        <p:cNvSpPr>
                          <a:spLocks noChangeShapeType="1"/>
                        </p:cNvSpPr>
                        <p:nvPr/>
                      </p:nvSpPr>
                      <p:spPr bwMode="auto">
                        <a:xfrm>
                          <a:off x="0" y="3810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20" name="直接连接符 2520"/>
                        <p:cNvSpPr>
                          <a:spLocks noChangeShapeType="1"/>
                        </p:cNvSpPr>
                        <p:nvPr/>
                      </p:nvSpPr>
                      <p:spPr bwMode="auto">
                        <a:xfrm>
                          <a:off x="0" y="9525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21" name="直接连接符 2521"/>
                        <p:cNvSpPr>
                          <a:spLocks noChangeShapeType="1"/>
                        </p:cNvSpPr>
                        <p:nvPr/>
                      </p:nvSpPr>
                      <p:spPr bwMode="auto">
                        <a:xfrm>
                          <a:off x="447675" y="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22" name="直接连接符 2522"/>
                        <p:cNvSpPr>
                          <a:spLocks noChangeShapeType="1"/>
                        </p:cNvSpPr>
                        <p:nvPr/>
                      </p:nvSpPr>
                      <p:spPr bwMode="auto">
                        <a:xfrm>
                          <a:off x="447675" y="9525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23" name="直接连接符 2523"/>
                        <p:cNvSpPr>
                          <a:spLocks noChangeShapeType="1"/>
                        </p:cNvSpPr>
                        <p:nvPr/>
                      </p:nvSpPr>
                      <p:spPr bwMode="auto">
                        <a:xfrm flipH="1" flipV="1">
                          <a:off x="447675" y="0"/>
                          <a:ext cx="67235" cy="71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24" name="直接连接符 2524"/>
                        <p:cNvSpPr>
                          <a:spLocks noChangeShapeType="1"/>
                        </p:cNvSpPr>
                        <p:nvPr/>
                      </p:nvSpPr>
                      <p:spPr bwMode="auto">
                        <a:xfrm flipH="1">
                          <a:off x="447675" y="66675"/>
                          <a:ext cx="66675" cy="585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525" name="组合 2525"/>
                      <p:cNvGrpSpPr>
                        <a:grpSpLocks/>
                      </p:cNvGrpSpPr>
                      <p:nvPr/>
                    </p:nvGrpSpPr>
                    <p:grpSpPr bwMode="auto">
                      <a:xfrm rot="5400000">
                        <a:off x="27908" y="1143"/>
                        <a:ext cx="3594" cy="1308"/>
                        <a:chOff x="0" y="0"/>
                        <a:chExt cx="514910" cy="130810"/>
                      </a:xfrm>
                    </p:grpSpPr>
                    <p:sp>
                      <p:nvSpPr>
                        <p:cNvPr id="2526" name="直接连接符 2526"/>
                        <p:cNvSpPr>
                          <a:spLocks noChangeShapeType="1"/>
                        </p:cNvSpPr>
                        <p:nvPr/>
                      </p:nvSpPr>
                      <p:spPr bwMode="auto">
                        <a:xfrm>
                          <a:off x="0" y="3810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27" name="直接连接符 2527"/>
                        <p:cNvSpPr>
                          <a:spLocks noChangeShapeType="1"/>
                        </p:cNvSpPr>
                        <p:nvPr/>
                      </p:nvSpPr>
                      <p:spPr bwMode="auto">
                        <a:xfrm>
                          <a:off x="0" y="9525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76" name="直接连接符 2976"/>
                        <p:cNvSpPr>
                          <a:spLocks noChangeShapeType="1"/>
                        </p:cNvSpPr>
                        <p:nvPr/>
                      </p:nvSpPr>
                      <p:spPr bwMode="auto">
                        <a:xfrm>
                          <a:off x="447675" y="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77" name="直接连接符 2977"/>
                        <p:cNvSpPr>
                          <a:spLocks noChangeShapeType="1"/>
                        </p:cNvSpPr>
                        <p:nvPr/>
                      </p:nvSpPr>
                      <p:spPr bwMode="auto">
                        <a:xfrm>
                          <a:off x="447675" y="9525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78" name="直接连接符 2978"/>
                        <p:cNvSpPr>
                          <a:spLocks noChangeShapeType="1"/>
                        </p:cNvSpPr>
                        <p:nvPr/>
                      </p:nvSpPr>
                      <p:spPr bwMode="auto">
                        <a:xfrm flipH="1" flipV="1">
                          <a:off x="447675" y="0"/>
                          <a:ext cx="67235" cy="71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79" name="直接连接符 2979"/>
                        <p:cNvSpPr>
                          <a:spLocks noChangeShapeType="1"/>
                        </p:cNvSpPr>
                        <p:nvPr/>
                      </p:nvSpPr>
                      <p:spPr bwMode="auto">
                        <a:xfrm flipH="1">
                          <a:off x="447675" y="66675"/>
                          <a:ext cx="66675" cy="585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980" name="组合 2980"/>
                      <p:cNvGrpSpPr>
                        <a:grpSpLocks/>
                      </p:cNvGrpSpPr>
                      <p:nvPr/>
                    </p:nvGrpSpPr>
                    <p:grpSpPr bwMode="auto">
                      <a:xfrm rot="5400000">
                        <a:off x="33623" y="1143"/>
                        <a:ext cx="3594" cy="1308"/>
                        <a:chOff x="0" y="0"/>
                        <a:chExt cx="514910" cy="130810"/>
                      </a:xfrm>
                    </p:grpSpPr>
                    <p:sp>
                      <p:nvSpPr>
                        <p:cNvPr id="2981" name="直接连接符 2981"/>
                        <p:cNvSpPr>
                          <a:spLocks noChangeShapeType="1"/>
                        </p:cNvSpPr>
                        <p:nvPr/>
                      </p:nvSpPr>
                      <p:spPr bwMode="auto">
                        <a:xfrm>
                          <a:off x="0" y="3810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82" name="直接连接符 2982"/>
                        <p:cNvSpPr>
                          <a:spLocks noChangeShapeType="1"/>
                        </p:cNvSpPr>
                        <p:nvPr/>
                      </p:nvSpPr>
                      <p:spPr bwMode="auto">
                        <a:xfrm>
                          <a:off x="0" y="9525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83" name="直接连接符 2983"/>
                        <p:cNvSpPr>
                          <a:spLocks noChangeShapeType="1"/>
                        </p:cNvSpPr>
                        <p:nvPr/>
                      </p:nvSpPr>
                      <p:spPr bwMode="auto">
                        <a:xfrm>
                          <a:off x="447675" y="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84" name="直接连接符 2984"/>
                        <p:cNvSpPr>
                          <a:spLocks noChangeShapeType="1"/>
                        </p:cNvSpPr>
                        <p:nvPr/>
                      </p:nvSpPr>
                      <p:spPr bwMode="auto">
                        <a:xfrm>
                          <a:off x="447675" y="9525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85" name="直接连接符 2985"/>
                        <p:cNvSpPr>
                          <a:spLocks noChangeShapeType="1"/>
                        </p:cNvSpPr>
                        <p:nvPr/>
                      </p:nvSpPr>
                      <p:spPr bwMode="auto">
                        <a:xfrm flipH="1" flipV="1">
                          <a:off x="447675" y="0"/>
                          <a:ext cx="67235" cy="71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86" name="直接连接符 2986"/>
                        <p:cNvSpPr>
                          <a:spLocks noChangeShapeType="1"/>
                        </p:cNvSpPr>
                        <p:nvPr/>
                      </p:nvSpPr>
                      <p:spPr bwMode="auto">
                        <a:xfrm flipH="1">
                          <a:off x="447675" y="66675"/>
                          <a:ext cx="66675" cy="585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987" name="组合 2987"/>
                      <p:cNvGrpSpPr>
                        <a:grpSpLocks/>
                      </p:cNvGrpSpPr>
                      <p:nvPr/>
                    </p:nvGrpSpPr>
                    <p:grpSpPr bwMode="auto">
                      <a:xfrm rot="5400000">
                        <a:off x="39624" y="1143"/>
                        <a:ext cx="3594" cy="1308"/>
                        <a:chOff x="0" y="0"/>
                        <a:chExt cx="514910" cy="130810"/>
                      </a:xfrm>
                    </p:grpSpPr>
                    <p:sp>
                      <p:nvSpPr>
                        <p:cNvPr id="2988" name="直接连接符 2988"/>
                        <p:cNvSpPr>
                          <a:spLocks noChangeShapeType="1"/>
                        </p:cNvSpPr>
                        <p:nvPr/>
                      </p:nvSpPr>
                      <p:spPr bwMode="auto">
                        <a:xfrm>
                          <a:off x="0" y="3810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89" name="直接连接符 2989"/>
                        <p:cNvSpPr>
                          <a:spLocks noChangeShapeType="1"/>
                        </p:cNvSpPr>
                        <p:nvPr/>
                      </p:nvSpPr>
                      <p:spPr bwMode="auto">
                        <a:xfrm>
                          <a:off x="0" y="9525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90" name="直接连接符 2990"/>
                        <p:cNvSpPr>
                          <a:spLocks noChangeShapeType="1"/>
                        </p:cNvSpPr>
                        <p:nvPr/>
                      </p:nvSpPr>
                      <p:spPr bwMode="auto">
                        <a:xfrm>
                          <a:off x="447675" y="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91" name="直接连接符 2991"/>
                        <p:cNvSpPr>
                          <a:spLocks noChangeShapeType="1"/>
                        </p:cNvSpPr>
                        <p:nvPr/>
                      </p:nvSpPr>
                      <p:spPr bwMode="auto">
                        <a:xfrm>
                          <a:off x="447675" y="9525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92" name="直接连接符 2992"/>
                        <p:cNvSpPr>
                          <a:spLocks noChangeShapeType="1"/>
                        </p:cNvSpPr>
                        <p:nvPr/>
                      </p:nvSpPr>
                      <p:spPr bwMode="auto">
                        <a:xfrm flipH="1" flipV="1">
                          <a:off x="447675" y="0"/>
                          <a:ext cx="67235" cy="71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93" name="直接连接符 2993"/>
                        <p:cNvSpPr>
                          <a:spLocks noChangeShapeType="1"/>
                        </p:cNvSpPr>
                        <p:nvPr/>
                      </p:nvSpPr>
                      <p:spPr bwMode="auto">
                        <a:xfrm flipH="1">
                          <a:off x="447675" y="66675"/>
                          <a:ext cx="66675" cy="585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001" name="组合 3001"/>
                    <p:cNvGrpSpPr>
                      <a:grpSpLocks/>
                    </p:cNvGrpSpPr>
                    <p:nvPr/>
                  </p:nvGrpSpPr>
                  <p:grpSpPr bwMode="auto">
                    <a:xfrm>
                      <a:off x="0" y="0"/>
                      <a:ext cx="47123" cy="1308"/>
                      <a:chOff x="-95" y="0"/>
                      <a:chExt cx="47123" cy="1308"/>
                    </a:xfrm>
                  </p:grpSpPr>
                  <p:sp>
                    <p:nvSpPr>
                      <p:cNvPr id="2955" name="直接连接符 2955"/>
                      <p:cNvSpPr>
                        <a:spLocks noChangeShapeType="1"/>
                      </p:cNvSpPr>
                      <p:nvPr/>
                    </p:nvSpPr>
                    <p:spPr bwMode="auto">
                      <a:xfrm>
                        <a:off x="-95" y="351"/>
                        <a:ext cx="4463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nvGrpSpPr>
                      <p:cNvPr id="2994" name="组合 2994"/>
                      <p:cNvGrpSpPr>
                        <a:grpSpLocks/>
                      </p:cNvGrpSpPr>
                      <p:nvPr/>
                    </p:nvGrpSpPr>
                    <p:grpSpPr bwMode="auto">
                      <a:xfrm>
                        <a:off x="43434" y="0"/>
                        <a:ext cx="3594" cy="1308"/>
                        <a:chOff x="0" y="0"/>
                        <a:chExt cx="514910" cy="130810"/>
                      </a:xfrm>
                    </p:grpSpPr>
                    <p:sp>
                      <p:nvSpPr>
                        <p:cNvPr id="2995" name="直接连接符 2995"/>
                        <p:cNvSpPr>
                          <a:spLocks noChangeShapeType="1"/>
                        </p:cNvSpPr>
                        <p:nvPr/>
                      </p:nvSpPr>
                      <p:spPr bwMode="auto">
                        <a:xfrm>
                          <a:off x="0" y="38100"/>
                          <a:ext cx="45339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96" name="直接连接符 2996"/>
                        <p:cNvSpPr>
                          <a:spLocks noChangeShapeType="1"/>
                        </p:cNvSpPr>
                        <p:nvPr/>
                      </p:nvSpPr>
                      <p:spPr bwMode="auto">
                        <a:xfrm>
                          <a:off x="325404" y="95250"/>
                          <a:ext cx="12798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97" name="直接连接符 2997"/>
                        <p:cNvSpPr>
                          <a:spLocks noChangeShapeType="1"/>
                        </p:cNvSpPr>
                        <p:nvPr/>
                      </p:nvSpPr>
                      <p:spPr bwMode="auto">
                        <a:xfrm>
                          <a:off x="447675" y="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98" name="直接连接符 2998"/>
                        <p:cNvSpPr>
                          <a:spLocks noChangeShapeType="1"/>
                        </p:cNvSpPr>
                        <p:nvPr/>
                      </p:nvSpPr>
                      <p:spPr bwMode="auto">
                        <a:xfrm>
                          <a:off x="447675" y="9525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999" name="直接连接符 2999"/>
                        <p:cNvSpPr>
                          <a:spLocks noChangeShapeType="1"/>
                        </p:cNvSpPr>
                        <p:nvPr/>
                      </p:nvSpPr>
                      <p:spPr bwMode="auto">
                        <a:xfrm flipH="1" flipV="1">
                          <a:off x="447675" y="0"/>
                          <a:ext cx="67235" cy="7171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00" name="直接连接符 3000"/>
                        <p:cNvSpPr>
                          <a:spLocks noChangeShapeType="1"/>
                        </p:cNvSpPr>
                        <p:nvPr/>
                      </p:nvSpPr>
                      <p:spPr bwMode="auto">
                        <a:xfrm flipH="1">
                          <a:off x="447675" y="66675"/>
                          <a:ext cx="66675" cy="585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010" name="组合 3010"/>
                    <p:cNvGrpSpPr>
                      <a:grpSpLocks/>
                    </p:cNvGrpSpPr>
                    <p:nvPr/>
                  </p:nvGrpSpPr>
                  <p:grpSpPr bwMode="auto">
                    <a:xfrm>
                      <a:off x="0" y="952"/>
                      <a:ext cx="45250" cy="0"/>
                      <a:chOff x="0" y="0"/>
                      <a:chExt cx="45250" cy="0"/>
                    </a:xfrm>
                  </p:grpSpPr>
                  <p:sp>
                    <p:nvSpPr>
                      <p:cNvPr id="2965" name="直接连接符 2965"/>
                      <p:cNvSpPr>
                        <a:spLocks noChangeShapeType="1"/>
                      </p:cNvSpPr>
                      <p:nvPr/>
                    </p:nvSpPr>
                    <p:spPr bwMode="auto">
                      <a:xfrm>
                        <a:off x="5048" y="0"/>
                        <a:ext cx="489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03" name="直接连接符 3003"/>
                      <p:cNvSpPr>
                        <a:spLocks noChangeShapeType="1"/>
                      </p:cNvSpPr>
                      <p:nvPr/>
                    </p:nvSpPr>
                    <p:spPr bwMode="auto">
                      <a:xfrm>
                        <a:off x="39814" y="0"/>
                        <a:ext cx="543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04" name="直接连接符 3004"/>
                      <p:cNvSpPr>
                        <a:spLocks noChangeShapeType="1"/>
                      </p:cNvSpPr>
                      <p:nvPr/>
                    </p:nvSpPr>
                    <p:spPr bwMode="auto">
                      <a:xfrm flipH="1">
                        <a:off x="0" y="0"/>
                        <a:ext cx="445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05" name="直接连接符 3005"/>
                      <p:cNvSpPr>
                        <a:spLocks noChangeShapeType="1"/>
                      </p:cNvSpPr>
                      <p:nvPr/>
                    </p:nvSpPr>
                    <p:spPr bwMode="auto">
                      <a:xfrm>
                        <a:off x="10572" y="0"/>
                        <a:ext cx="554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06" name="直接连接符 3006"/>
                      <p:cNvSpPr>
                        <a:spLocks noChangeShapeType="1"/>
                      </p:cNvSpPr>
                      <p:nvPr/>
                    </p:nvSpPr>
                    <p:spPr bwMode="auto">
                      <a:xfrm>
                        <a:off x="16668" y="0"/>
                        <a:ext cx="525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07" name="直接连接符 3007"/>
                      <p:cNvSpPr>
                        <a:spLocks noChangeShapeType="1"/>
                      </p:cNvSpPr>
                      <p:nvPr/>
                    </p:nvSpPr>
                    <p:spPr bwMode="auto">
                      <a:xfrm>
                        <a:off x="22479" y="0"/>
                        <a:ext cx="496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08" name="直接连接符 3008"/>
                      <p:cNvSpPr>
                        <a:spLocks noChangeShapeType="1"/>
                      </p:cNvSpPr>
                      <p:nvPr/>
                    </p:nvSpPr>
                    <p:spPr bwMode="auto">
                      <a:xfrm>
                        <a:off x="28003" y="0"/>
                        <a:ext cx="543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09" name="直接连接符 3009"/>
                      <p:cNvSpPr>
                        <a:spLocks noChangeShapeType="1"/>
                      </p:cNvSpPr>
                      <p:nvPr/>
                    </p:nvSpPr>
                    <p:spPr bwMode="auto">
                      <a:xfrm>
                        <a:off x="34099" y="0"/>
                        <a:ext cx="514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042" name="组合 3042"/>
                  <p:cNvGrpSpPr>
                    <a:grpSpLocks/>
                  </p:cNvGrpSpPr>
                  <p:nvPr/>
                </p:nvGrpSpPr>
                <p:grpSpPr bwMode="auto">
                  <a:xfrm>
                    <a:off x="1524" y="952"/>
                    <a:ext cx="40767" cy="4667"/>
                    <a:chOff x="0" y="0"/>
                    <a:chExt cx="40767" cy="4667"/>
                  </a:xfrm>
                </p:grpSpPr>
                <p:grpSp>
                  <p:nvGrpSpPr>
                    <p:cNvPr id="3019" name="组合 3019"/>
                    <p:cNvGrpSpPr>
                      <a:grpSpLocks/>
                    </p:cNvGrpSpPr>
                    <p:nvPr/>
                  </p:nvGrpSpPr>
                  <p:grpSpPr bwMode="auto">
                    <a:xfrm>
                      <a:off x="5810" y="0"/>
                      <a:ext cx="291" cy="4667"/>
                      <a:chOff x="0" y="0"/>
                      <a:chExt cx="29106" cy="466725"/>
                    </a:xfrm>
                  </p:grpSpPr>
                  <p:sp>
                    <p:nvSpPr>
                      <p:cNvPr id="3013" name="直接连接符 3013"/>
                      <p:cNvSpPr>
                        <a:spLocks noChangeShapeType="1"/>
                      </p:cNvSpPr>
                      <p:nvPr/>
                    </p:nvSpPr>
                    <p:spPr bwMode="auto">
                      <a:xfrm>
                        <a:off x="0" y="0"/>
                        <a:ext cx="0" cy="4641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14" name="直接连接符 3014"/>
                      <p:cNvSpPr>
                        <a:spLocks noChangeShapeType="1"/>
                      </p:cNvSpPr>
                      <p:nvPr/>
                    </p:nvSpPr>
                    <p:spPr bwMode="auto">
                      <a:xfrm>
                        <a:off x="0" y="466725"/>
                        <a:ext cx="2910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20" name="组合 3020"/>
                    <p:cNvGrpSpPr>
                      <a:grpSpLocks/>
                    </p:cNvGrpSpPr>
                    <p:nvPr/>
                  </p:nvGrpSpPr>
                  <p:grpSpPr bwMode="auto">
                    <a:xfrm>
                      <a:off x="11525" y="0"/>
                      <a:ext cx="291" cy="4667"/>
                      <a:chOff x="0" y="0"/>
                      <a:chExt cx="29106" cy="466725"/>
                    </a:xfrm>
                  </p:grpSpPr>
                  <p:sp>
                    <p:nvSpPr>
                      <p:cNvPr id="3021" name="直接连接符 3021"/>
                      <p:cNvSpPr>
                        <a:spLocks noChangeShapeType="1"/>
                      </p:cNvSpPr>
                      <p:nvPr/>
                    </p:nvSpPr>
                    <p:spPr bwMode="auto">
                      <a:xfrm>
                        <a:off x="0" y="0"/>
                        <a:ext cx="0" cy="4641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22" name="直接连接符 3022"/>
                      <p:cNvSpPr>
                        <a:spLocks noChangeShapeType="1"/>
                      </p:cNvSpPr>
                      <p:nvPr/>
                    </p:nvSpPr>
                    <p:spPr bwMode="auto">
                      <a:xfrm>
                        <a:off x="0" y="466725"/>
                        <a:ext cx="2910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23" name="组合 3023"/>
                    <p:cNvGrpSpPr>
                      <a:grpSpLocks/>
                    </p:cNvGrpSpPr>
                    <p:nvPr/>
                  </p:nvGrpSpPr>
                  <p:grpSpPr bwMode="auto">
                    <a:xfrm>
                      <a:off x="17335" y="0"/>
                      <a:ext cx="286" cy="4667"/>
                      <a:chOff x="0" y="0"/>
                      <a:chExt cx="29106" cy="466725"/>
                    </a:xfrm>
                  </p:grpSpPr>
                  <p:sp>
                    <p:nvSpPr>
                      <p:cNvPr id="3024" name="直接连接符 3024"/>
                      <p:cNvSpPr>
                        <a:spLocks noChangeShapeType="1"/>
                      </p:cNvSpPr>
                      <p:nvPr/>
                    </p:nvSpPr>
                    <p:spPr bwMode="auto">
                      <a:xfrm>
                        <a:off x="0" y="0"/>
                        <a:ext cx="0" cy="4641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25" name="直接连接符 3025"/>
                      <p:cNvSpPr>
                        <a:spLocks noChangeShapeType="1"/>
                      </p:cNvSpPr>
                      <p:nvPr/>
                    </p:nvSpPr>
                    <p:spPr bwMode="auto">
                      <a:xfrm>
                        <a:off x="0" y="466725"/>
                        <a:ext cx="2910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26" name="组合 3026"/>
                    <p:cNvGrpSpPr>
                      <a:grpSpLocks/>
                    </p:cNvGrpSpPr>
                    <p:nvPr/>
                  </p:nvGrpSpPr>
                  <p:grpSpPr bwMode="auto">
                    <a:xfrm>
                      <a:off x="23145" y="0"/>
                      <a:ext cx="286" cy="4667"/>
                      <a:chOff x="0" y="0"/>
                      <a:chExt cx="29106" cy="466725"/>
                    </a:xfrm>
                  </p:grpSpPr>
                  <p:sp>
                    <p:nvSpPr>
                      <p:cNvPr id="3027" name="直接连接符 3027"/>
                      <p:cNvSpPr>
                        <a:spLocks noChangeShapeType="1"/>
                      </p:cNvSpPr>
                      <p:nvPr/>
                    </p:nvSpPr>
                    <p:spPr bwMode="auto">
                      <a:xfrm>
                        <a:off x="0" y="0"/>
                        <a:ext cx="0" cy="4641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28" name="直接连接符 3028"/>
                      <p:cNvSpPr>
                        <a:spLocks noChangeShapeType="1"/>
                      </p:cNvSpPr>
                      <p:nvPr/>
                    </p:nvSpPr>
                    <p:spPr bwMode="auto">
                      <a:xfrm>
                        <a:off x="0" y="466725"/>
                        <a:ext cx="2910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29" name="组合 3029"/>
                    <p:cNvGrpSpPr>
                      <a:grpSpLocks/>
                    </p:cNvGrpSpPr>
                    <p:nvPr/>
                  </p:nvGrpSpPr>
                  <p:grpSpPr bwMode="auto">
                    <a:xfrm>
                      <a:off x="28956" y="0"/>
                      <a:ext cx="285" cy="4667"/>
                      <a:chOff x="0" y="0"/>
                      <a:chExt cx="29106" cy="466725"/>
                    </a:xfrm>
                  </p:grpSpPr>
                  <p:sp>
                    <p:nvSpPr>
                      <p:cNvPr id="3030" name="直接连接符 3030"/>
                      <p:cNvSpPr>
                        <a:spLocks noChangeShapeType="1"/>
                      </p:cNvSpPr>
                      <p:nvPr/>
                    </p:nvSpPr>
                    <p:spPr bwMode="auto">
                      <a:xfrm>
                        <a:off x="0" y="0"/>
                        <a:ext cx="0" cy="4641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31" name="直接连接符 3031"/>
                      <p:cNvSpPr>
                        <a:spLocks noChangeShapeType="1"/>
                      </p:cNvSpPr>
                      <p:nvPr/>
                    </p:nvSpPr>
                    <p:spPr bwMode="auto">
                      <a:xfrm>
                        <a:off x="0" y="466725"/>
                        <a:ext cx="2910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32" name="组合 3032"/>
                    <p:cNvGrpSpPr>
                      <a:grpSpLocks/>
                    </p:cNvGrpSpPr>
                    <p:nvPr/>
                  </p:nvGrpSpPr>
                  <p:grpSpPr bwMode="auto">
                    <a:xfrm>
                      <a:off x="34671" y="0"/>
                      <a:ext cx="285" cy="4667"/>
                      <a:chOff x="0" y="0"/>
                      <a:chExt cx="29106" cy="466725"/>
                    </a:xfrm>
                  </p:grpSpPr>
                  <p:sp>
                    <p:nvSpPr>
                      <p:cNvPr id="3033" name="直接连接符 3033"/>
                      <p:cNvSpPr>
                        <a:spLocks noChangeShapeType="1"/>
                      </p:cNvSpPr>
                      <p:nvPr/>
                    </p:nvSpPr>
                    <p:spPr bwMode="auto">
                      <a:xfrm>
                        <a:off x="0" y="0"/>
                        <a:ext cx="0" cy="4641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34" name="直接连接符 3034"/>
                      <p:cNvSpPr>
                        <a:spLocks noChangeShapeType="1"/>
                      </p:cNvSpPr>
                      <p:nvPr/>
                    </p:nvSpPr>
                    <p:spPr bwMode="auto">
                      <a:xfrm>
                        <a:off x="0" y="466725"/>
                        <a:ext cx="2910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35" name="组合 3035"/>
                    <p:cNvGrpSpPr>
                      <a:grpSpLocks/>
                    </p:cNvGrpSpPr>
                    <p:nvPr/>
                  </p:nvGrpSpPr>
                  <p:grpSpPr bwMode="auto">
                    <a:xfrm>
                      <a:off x="40481" y="0"/>
                      <a:ext cx="286" cy="4667"/>
                      <a:chOff x="0" y="0"/>
                      <a:chExt cx="29106" cy="466725"/>
                    </a:xfrm>
                  </p:grpSpPr>
                  <p:sp>
                    <p:nvSpPr>
                      <p:cNvPr id="3036" name="直接连接符 3036"/>
                      <p:cNvSpPr>
                        <a:spLocks noChangeShapeType="1"/>
                      </p:cNvSpPr>
                      <p:nvPr/>
                    </p:nvSpPr>
                    <p:spPr bwMode="auto">
                      <a:xfrm>
                        <a:off x="0" y="0"/>
                        <a:ext cx="0" cy="4641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37" name="直接连接符 3037"/>
                      <p:cNvSpPr>
                        <a:spLocks noChangeShapeType="1"/>
                      </p:cNvSpPr>
                      <p:nvPr/>
                    </p:nvSpPr>
                    <p:spPr bwMode="auto">
                      <a:xfrm>
                        <a:off x="0" y="466725"/>
                        <a:ext cx="2910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38" name="组合 3038"/>
                    <p:cNvGrpSpPr>
                      <a:grpSpLocks/>
                    </p:cNvGrpSpPr>
                    <p:nvPr/>
                  </p:nvGrpSpPr>
                  <p:grpSpPr bwMode="auto">
                    <a:xfrm>
                      <a:off x="0" y="0"/>
                      <a:ext cx="285" cy="4667"/>
                      <a:chOff x="0" y="0"/>
                      <a:chExt cx="29106" cy="466725"/>
                    </a:xfrm>
                  </p:grpSpPr>
                  <p:sp>
                    <p:nvSpPr>
                      <p:cNvPr id="3039" name="直接连接符 3039"/>
                      <p:cNvSpPr>
                        <a:spLocks noChangeShapeType="1"/>
                      </p:cNvSpPr>
                      <p:nvPr/>
                    </p:nvSpPr>
                    <p:spPr bwMode="auto">
                      <a:xfrm>
                        <a:off x="0" y="0"/>
                        <a:ext cx="0" cy="4641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40" name="直接连接符 3040"/>
                      <p:cNvSpPr>
                        <a:spLocks noChangeShapeType="1"/>
                      </p:cNvSpPr>
                      <p:nvPr/>
                    </p:nvSpPr>
                    <p:spPr bwMode="auto">
                      <a:xfrm>
                        <a:off x="0" y="466725"/>
                        <a:ext cx="29106"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grpSp>
              <p:nvGrpSpPr>
                <p:cNvPr id="3083" name="组合 3083"/>
                <p:cNvGrpSpPr>
                  <a:grpSpLocks/>
                </p:cNvGrpSpPr>
                <p:nvPr/>
              </p:nvGrpSpPr>
              <p:grpSpPr bwMode="auto">
                <a:xfrm>
                  <a:off x="1714" y="7334"/>
                  <a:ext cx="40672" cy="7547"/>
                  <a:chOff x="1714" y="0"/>
                  <a:chExt cx="40671" cy="7547"/>
                </a:xfrm>
              </p:grpSpPr>
              <p:grpSp>
                <p:nvGrpSpPr>
                  <p:cNvPr id="3061" name="组合 3061"/>
                  <p:cNvGrpSpPr>
                    <a:grpSpLocks/>
                  </p:cNvGrpSpPr>
                  <p:nvPr/>
                </p:nvGrpSpPr>
                <p:grpSpPr bwMode="auto">
                  <a:xfrm>
                    <a:off x="7429" y="0"/>
                    <a:ext cx="286" cy="7547"/>
                    <a:chOff x="0" y="0"/>
                    <a:chExt cx="285" cy="7547"/>
                  </a:xfrm>
                </p:grpSpPr>
                <p:sp>
                  <p:nvSpPr>
                    <p:cNvPr id="3059" name="直接连接符 3059"/>
                    <p:cNvSpPr>
                      <a:spLocks noChangeShapeType="1"/>
                    </p:cNvSpPr>
                    <p:nvPr/>
                  </p:nvSpPr>
                  <p:spPr bwMode="auto">
                    <a:xfrm>
                      <a:off x="0" y="0"/>
                      <a:ext cx="2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60" name="直接连接符 3060"/>
                    <p:cNvSpPr>
                      <a:spLocks noChangeShapeType="1"/>
                    </p:cNvSpPr>
                    <p:nvPr/>
                  </p:nvSpPr>
                  <p:spPr bwMode="auto">
                    <a:xfrm>
                      <a:off x="0" y="95"/>
                      <a:ext cx="0" cy="74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62" name="组合 3062"/>
                  <p:cNvGrpSpPr>
                    <a:grpSpLocks/>
                  </p:cNvGrpSpPr>
                  <p:nvPr/>
                </p:nvGrpSpPr>
                <p:grpSpPr bwMode="auto">
                  <a:xfrm>
                    <a:off x="13239" y="0"/>
                    <a:ext cx="286" cy="7547"/>
                    <a:chOff x="0" y="0"/>
                    <a:chExt cx="285" cy="7547"/>
                  </a:xfrm>
                </p:grpSpPr>
                <p:sp>
                  <p:nvSpPr>
                    <p:cNvPr id="3063" name="直接连接符 3063"/>
                    <p:cNvSpPr>
                      <a:spLocks noChangeShapeType="1"/>
                    </p:cNvSpPr>
                    <p:nvPr/>
                  </p:nvSpPr>
                  <p:spPr bwMode="auto">
                    <a:xfrm>
                      <a:off x="0" y="0"/>
                      <a:ext cx="2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64" name="直接连接符 3064"/>
                    <p:cNvSpPr>
                      <a:spLocks noChangeShapeType="1"/>
                    </p:cNvSpPr>
                    <p:nvPr/>
                  </p:nvSpPr>
                  <p:spPr bwMode="auto">
                    <a:xfrm>
                      <a:off x="0" y="95"/>
                      <a:ext cx="0" cy="74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65" name="组合 3065"/>
                  <p:cNvGrpSpPr>
                    <a:grpSpLocks/>
                  </p:cNvGrpSpPr>
                  <p:nvPr/>
                </p:nvGrpSpPr>
                <p:grpSpPr bwMode="auto">
                  <a:xfrm>
                    <a:off x="19050" y="0"/>
                    <a:ext cx="285" cy="7547"/>
                    <a:chOff x="0" y="0"/>
                    <a:chExt cx="285" cy="7547"/>
                  </a:xfrm>
                </p:grpSpPr>
                <p:sp>
                  <p:nvSpPr>
                    <p:cNvPr id="3066" name="直接连接符 3066"/>
                    <p:cNvSpPr>
                      <a:spLocks noChangeShapeType="1"/>
                    </p:cNvSpPr>
                    <p:nvPr/>
                  </p:nvSpPr>
                  <p:spPr bwMode="auto">
                    <a:xfrm>
                      <a:off x="0" y="0"/>
                      <a:ext cx="2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67" name="直接连接符 3067"/>
                    <p:cNvSpPr>
                      <a:spLocks noChangeShapeType="1"/>
                    </p:cNvSpPr>
                    <p:nvPr/>
                  </p:nvSpPr>
                  <p:spPr bwMode="auto">
                    <a:xfrm>
                      <a:off x="0" y="95"/>
                      <a:ext cx="0" cy="74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68" name="组合 3068"/>
                  <p:cNvGrpSpPr>
                    <a:grpSpLocks/>
                  </p:cNvGrpSpPr>
                  <p:nvPr/>
                </p:nvGrpSpPr>
                <p:grpSpPr bwMode="auto">
                  <a:xfrm>
                    <a:off x="24765" y="0"/>
                    <a:ext cx="285" cy="7547"/>
                    <a:chOff x="0" y="0"/>
                    <a:chExt cx="285" cy="7547"/>
                  </a:xfrm>
                </p:grpSpPr>
                <p:sp>
                  <p:nvSpPr>
                    <p:cNvPr id="3069" name="直接连接符 3069"/>
                    <p:cNvSpPr>
                      <a:spLocks noChangeShapeType="1"/>
                    </p:cNvSpPr>
                    <p:nvPr/>
                  </p:nvSpPr>
                  <p:spPr bwMode="auto">
                    <a:xfrm>
                      <a:off x="0" y="0"/>
                      <a:ext cx="2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70" name="直接连接符 3070"/>
                    <p:cNvSpPr>
                      <a:spLocks noChangeShapeType="1"/>
                    </p:cNvSpPr>
                    <p:nvPr/>
                  </p:nvSpPr>
                  <p:spPr bwMode="auto">
                    <a:xfrm>
                      <a:off x="0" y="95"/>
                      <a:ext cx="0" cy="74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71" name="组合 3071"/>
                  <p:cNvGrpSpPr>
                    <a:grpSpLocks/>
                  </p:cNvGrpSpPr>
                  <p:nvPr/>
                </p:nvGrpSpPr>
                <p:grpSpPr bwMode="auto">
                  <a:xfrm>
                    <a:off x="30575" y="0"/>
                    <a:ext cx="286" cy="7543"/>
                    <a:chOff x="0" y="0"/>
                    <a:chExt cx="285" cy="7547"/>
                  </a:xfrm>
                </p:grpSpPr>
                <p:sp>
                  <p:nvSpPr>
                    <p:cNvPr id="3072" name="直接连接符 3072"/>
                    <p:cNvSpPr>
                      <a:spLocks noChangeShapeType="1"/>
                    </p:cNvSpPr>
                    <p:nvPr/>
                  </p:nvSpPr>
                  <p:spPr bwMode="auto">
                    <a:xfrm>
                      <a:off x="0" y="0"/>
                      <a:ext cx="2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73" name="直接连接符 3073"/>
                    <p:cNvSpPr>
                      <a:spLocks noChangeShapeType="1"/>
                    </p:cNvSpPr>
                    <p:nvPr/>
                  </p:nvSpPr>
                  <p:spPr bwMode="auto">
                    <a:xfrm>
                      <a:off x="0" y="95"/>
                      <a:ext cx="0" cy="74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74" name="组合 3074"/>
                  <p:cNvGrpSpPr>
                    <a:grpSpLocks/>
                  </p:cNvGrpSpPr>
                  <p:nvPr/>
                </p:nvGrpSpPr>
                <p:grpSpPr bwMode="auto">
                  <a:xfrm>
                    <a:off x="36385" y="0"/>
                    <a:ext cx="286" cy="7543"/>
                    <a:chOff x="0" y="0"/>
                    <a:chExt cx="285" cy="7547"/>
                  </a:xfrm>
                </p:grpSpPr>
                <p:sp>
                  <p:nvSpPr>
                    <p:cNvPr id="3075" name="直接连接符 3075"/>
                    <p:cNvSpPr>
                      <a:spLocks noChangeShapeType="1"/>
                    </p:cNvSpPr>
                    <p:nvPr/>
                  </p:nvSpPr>
                  <p:spPr bwMode="auto">
                    <a:xfrm>
                      <a:off x="0" y="0"/>
                      <a:ext cx="2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76" name="直接连接符 3076"/>
                    <p:cNvSpPr>
                      <a:spLocks noChangeShapeType="1"/>
                    </p:cNvSpPr>
                    <p:nvPr/>
                  </p:nvSpPr>
                  <p:spPr bwMode="auto">
                    <a:xfrm>
                      <a:off x="0" y="95"/>
                      <a:ext cx="0" cy="74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77" name="组合 3077"/>
                  <p:cNvGrpSpPr>
                    <a:grpSpLocks/>
                  </p:cNvGrpSpPr>
                  <p:nvPr/>
                </p:nvGrpSpPr>
                <p:grpSpPr bwMode="auto">
                  <a:xfrm>
                    <a:off x="42100" y="0"/>
                    <a:ext cx="286" cy="7543"/>
                    <a:chOff x="0" y="0"/>
                    <a:chExt cx="285" cy="7547"/>
                  </a:xfrm>
                </p:grpSpPr>
                <p:sp>
                  <p:nvSpPr>
                    <p:cNvPr id="3078" name="直接连接符 3078"/>
                    <p:cNvSpPr>
                      <a:spLocks noChangeShapeType="1"/>
                    </p:cNvSpPr>
                    <p:nvPr/>
                  </p:nvSpPr>
                  <p:spPr bwMode="auto">
                    <a:xfrm>
                      <a:off x="0" y="0"/>
                      <a:ext cx="2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79" name="直接连接符 3079"/>
                    <p:cNvSpPr>
                      <a:spLocks noChangeShapeType="1"/>
                    </p:cNvSpPr>
                    <p:nvPr/>
                  </p:nvSpPr>
                  <p:spPr bwMode="auto">
                    <a:xfrm>
                      <a:off x="0" y="95"/>
                      <a:ext cx="0" cy="74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80" name="组合 3080"/>
                  <p:cNvGrpSpPr>
                    <a:grpSpLocks/>
                  </p:cNvGrpSpPr>
                  <p:nvPr/>
                </p:nvGrpSpPr>
                <p:grpSpPr bwMode="auto">
                  <a:xfrm>
                    <a:off x="1714" y="0"/>
                    <a:ext cx="286" cy="7543"/>
                    <a:chOff x="0" y="0"/>
                    <a:chExt cx="285" cy="7547"/>
                  </a:xfrm>
                </p:grpSpPr>
                <p:sp>
                  <p:nvSpPr>
                    <p:cNvPr id="3081" name="直接连接符 3081"/>
                    <p:cNvSpPr>
                      <a:spLocks noChangeShapeType="1"/>
                    </p:cNvSpPr>
                    <p:nvPr/>
                  </p:nvSpPr>
                  <p:spPr bwMode="auto">
                    <a:xfrm>
                      <a:off x="0" y="0"/>
                      <a:ext cx="2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82" name="直接连接符 3082"/>
                    <p:cNvSpPr>
                      <a:spLocks noChangeShapeType="1"/>
                    </p:cNvSpPr>
                    <p:nvPr/>
                  </p:nvSpPr>
                  <p:spPr bwMode="auto">
                    <a:xfrm>
                      <a:off x="0" y="95"/>
                      <a:ext cx="0" cy="74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grpSp>
            <p:nvGrpSpPr>
              <p:cNvPr id="3255" name="组合 3255"/>
              <p:cNvGrpSpPr>
                <a:grpSpLocks/>
              </p:cNvGrpSpPr>
              <p:nvPr/>
            </p:nvGrpSpPr>
            <p:grpSpPr bwMode="auto">
              <a:xfrm>
                <a:off x="0" y="17621"/>
                <a:ext cx="47976" cy="1267"/>
                <a:chOff x="0" y="0"/>
                <a:chExt cx="47976" cy="1267"/>
              </a:xfrm>
            </p:grpSpPr>
            <p:grpSp>
              <p:nvGrpSpPr>
                <p:cNvPr id="3127" name="组合 3127"/>
                <p:cNvGrpSpPr>
                  <a:grpSpLocks/>
                </p:cNvGrpSpPr>
                <p:nvPr/>
              </p:nvGrpSpPr>
              <p:grpSpPr bwMode="auto">
                <a:xfrm rot="5400000">
                  <a:off x="45336" y="-1397"/>
                  <a:ext cx="1244" cy="4037"/>
                  <a:chOff x="0" y="0"/>
                  <a:chExt cx="125010" cy="471284"/>
                </a:xfrm>
              </p:grpSpPr>
              <p:sp>
                <p:nvSpPr>
                  <p:cNvPr id="3128" name="直接连接符 3128"/>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29" name="直接连接符 3129"/>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30" name="直接连接符 3130"/>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31" name="直接连接符 3131"/>
                  <p:cNvSpPr>
                    <a:spLocks noChangeShapeType="1"/>
                  </p:cNvSpPr>
                  <p:nvPr/>
                </p:nvSpPr>
                <p:spPr bwMode="auto">
                  <a:xfrm rot="5400000">
                    <a:off x="-101181" y="282156"/>
                    <a:ext cx="37825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32" name="直接连接符 3132"/>
                  <p:cNvSpPr>
                    <a:spLocks noChangeShapeType="1"/>
                  </p:cNvSpPr>
                  <p:nvPr/>
                </p:nvSpPr>
                <p:spPr bwMode="auto">
                  <a:xfrm rot="5400000">
                    <a:off x="-148496" y="281889"/>
                    <a:ext cx="37772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33" name="直接连接符 3133"/>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134" name="组合 3134"/>
                <p:cNvGrpSpPr>
                  <a:grpSpLocks/>
                </p:cNvGrpSpPr>
                <p:nvPr/>
              </p:nvGrpSpPr>
              <p:grpSpPr bwMode="auto">
                <a:xfrm rot="5400000" flipV="1">
                  <a:off x="21379" y="-21351"/>
                  <a:ext cx="1239" cy="43998"/>
                  <a:chOff x="0" y="0"/>
                  <a:chExt cx="1250" cy="51284"/>
                </a:xfrm>
              </p:grpSpPr>
              <p:sp>
                <p:nvSpPr>
                  <p:cNvPr id="3135" name="直接连接符 3135"/>
                  <p:cNvSpPr>
                    <a:spLocks noChangeShapeType="1"/>
                  </p:cNvSpPr>
                  <p:nvPr/>
                </p:nvSpPr>
                <p:spPr bwMode="auto">
                  <a:xfrm rot="5400000" flipH="1">
                    <a:off x="1047" y="761"/>
                    <a:ext cx="0" cy="35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36" name="直接连接符 3136"/>
                  <p:cNvSpPr>
                    <a:spLocks noChangeShapeType="1"/>
                  </p:cNvSpPr>
                  <p:nvPr/>
                </p:nvSpPr>
                <p:spPr bwMode="auto">
                  <a:xfrm rot="5400000" flipH="1">
                    <a:off x="190" y="761"/>
                    <a:ext cx="0" cy="35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37" name="直接连接符 3137"/>
                  <p:cNvSpPr>
                    <a:spLocks noChangeShapeType="1"/>
                  </p:cNvSpPr>
                  <p:nvPr/>
                </p:nvSpPr>
                <p:spPr bwMode="auto">
                  <a:xfrm rot="5400000" flipH="1">
                    <a:off x="476" y="190"/>
                    <a:ext cx="900" cy="6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38" name="直接连接符 3138"/>
                  <p:cNvSpPr>
                    <a:spLocks noChangeShapeType="1"/>
                  </p:cNvSpPr>
                  <p:nvPr/>
                </p:nvSpPr>
                <p:spPr bwMode="auto">
                  <a:xfrm rot="5400000">
                    <a:off x="-24298" y="26107"/>
                    <a:ext cx="5035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39" name="直接连接符 3139"/>
                  <p:cNvSpPr>
                    <a:spLocks noChangeShapeType="1"/>
                  </p:cNvSpPr>
                  <p:nvPr/>
                </p:nvSpPr>
                <p:spPr bwMode="auto">
                  <a:xfrm rot="5400000">
                    <a:off x="-24867" y="26104"/>
                    <a:ext cx="5034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40" name="直接连接符 3140"/>
                  <p:cNvSpPr>
                    <a:spLocks noChangeShapeType="1"/>
                  </p:cNvSpPr>
                  <p:nvPr/>
                </p:nvSpPr>
                <p:spPr bwMode="auto">
                  <a:xfrm flipV="1">
                    <a:off x="0" y="0"/>
                    <a:ext cx="553" cy="9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256" name="组合 3256"/>
              <p:cNvGrpSpPr>
                <a:grpSpLocks/>
              </p:cNvGrpSpPr>
              <p:nvPr/>
            </p:nvGrpSpPr>
            <p:grpSpPr bwMode="auto">
              <a:xfrm>
                <a:off x="4381" y="13239"/>
                <a:ext cx="41631" cy="4680"/>
                <a:chOff x="0" y="0"/>
                <a:chExt cx="41630" cy="4679"/>
              </a:xfrm>
            </p:grpSpPr>
            <p:grpSp>
              <p:nvGrpSpPr>
                <p:cNvPr id="3125" name="组合 3125"/>
                <p:cNvGrpSpPr>
                  <a:grpSpLocks/>
                </p:cNvGrpSpPr>
                <p:nvPr/>
              </p:nvGrpSpPr>
              <p:grpSpPr bwMode="auto">
                <a:xfrm>
                  <a:off x="0" y="0"/>
                  <a:ext cx="1244" cy="4679"/>
                  <a:chOff x="0" y="0"/>
                  <a:chExt cx="1250" cy="5448"/>
                </a:xfrm>
              </p:grpSpPr>
              <p:grpSp>
                <p:nvGrpSpPr>
                  <p:cNvPr id="3117" name="组合 3117"/>
                  <p:cNvGrpSpPr>
                    <a:grpSpLocks/>
                  </p:cNvGrpSpPr>
                  <p:nvPr/>
                </p:nvGrpSpPr>
                <p:grpSpPr bwMode="auto">
                  <a:xfrm>
                    <a:off x="0" y="0"/>
                    <a:ext cx="1250" cy="2879"/>
                    <a:chOff x="0" y="0"/>
                    <a:chExt cx="125010" cy="287972"/>
                  </a:xfrm>
                </p:grpSpPr>
                <p:sp>
                  <p:nvSpPr>
                    <p:cNvPr id="3096" name="直接连接符 3096"/>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97" name="直接连接符 3097"/>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98" name="直接连接符 3098"/>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00" name="直接连接符 3100"/>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03" name="直接连接符 3103"/>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16" name="直接连接符 3116"/>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118" name="组合 3118"/>
                  <p:cNvGrpSpPr>
                    <a:grpSpLocks/>
                  </p:cNvGrpSpPr>
                  <p:nvPr/>
                </p:nvGrpSpPr>
                <p:grpSpPr bwMode="auto">
                  <a:xfrm flipV="1">
                    <a:off x="0" y="2571"/>
                    <a:ext cx="1244" cy="2877"/>
                    <a:chOff x="0" y="0"/>
                    <a:chExt cx="125010" cy="287972"/>
                  </a:xfrm>
                </p:grpSpPr>
                <p:sp>
                  <p:nvSpPr>
                    <p:cNvPr id="3119" name="直接连接符 3119"/>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20" name="直接连接符 3120"/>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21" name="直接连接符 3121"/>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22" name="直接连接符 3122"/>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23" name="直接连接符 3123"/>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24" name="直接连接符 3124"/>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141" name="组合 3141"/>
                <p:cNvGrpSpPr>
                  <a:grpSpLocks/>
                </p:cNvGrpSpPr>
                <p:nvPr/>
              </p:nvGrpSpPr>
              <p:grpSpPr bwMode="auto">
                <a:xfrm>
                  <a:off x="5524" y="0"/>
                  <a:ext cx="1245" cy="4679"/>
                  <a:chOff x="0" y="0"/>
                  <a:chExt cx="1250" cy="5448"/>
                </a:xfrm>
              </p:grpSpPr>
              <p:grpSp>
                <p:nvGrpSpPr>
                  <p:cNvPr id="3142" name="组合 3142"/>
                  <p:cNvGrpSpPr>
                    <a:grpSpLocks/>
                  </p:cNvGrpSpPr>
                  <p:nvPr/>
                </p:nvGrpSpPr>
                <p:grpSpPr bwMode="auto">
                  <a:xfrm>
                    <a:off x="0" y="0"/>
                    <a:ext cx="1250" cy="2879"/>
                    <a:chOff x="0" y="0"/>
                    <a:chExt cx="125010" cy="287972"/>
                  </a:xfrm>
                </p:grpSpPr>
                <p:sp>
                  <p:nvSpPr>
                    <p:cNvPr id="3143" name="直接连接符 3143"/>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44" name="直接连接符 3144"/>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45" name="直接连接符 3145"/>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46" name="直接连接符 3146"/>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47" name="直接连接符 3147"/>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48" name="直接连接符 3148"/>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149" name="组合 3149"/>
                  <p:cNvGrpSpPr>
                    <a:grpSpLocks/>
                  </p:cNvGrpSpPr>
                  <p:nvPr/>
                </p:nvGrpSpPr>
                <p:grpSpPr bwMode="auto">
                  <a:xfrm flipV="1">
                    <a:off x="0" y="2571"/>
                    <a:ext cx="1244" cy="2877"/>
                    <a:chOff x="0" y="0"/>
                    <a:chExt cx="125010" cy="287972"/>
                  </a:xfrm>
                </p:grpSpPr>
                <p:sp>
                  <p:nvSpPr>
                    <p:cNvPr id="3150" name="直接连接符 3150"/>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51" name="直接连接符 3151"/>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52" name="直接连接符 3152"/>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53" name="直接连接符 3153"/>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54" name="直接连接符 3154"/>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55" name="直接连接符 3155"/>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156" name="组合 3156"/>
                <p:cNvGrpSpPr>
                  <a:grpSpLocks/>
                </p:cNvGrpSpPr>
                <p:nvPr/>
              </p:nvGrpSpPr>
              <p:grpSpPr bwMode="auto">
                <a:xfrm>
                  <a:off x="11525" y="0"/>
                  <a:ext cx="1244" cy="4679"/>
                  <a:chOff x="0" y="0"/>
                  <a:chExt cx="1250" cy="5448"/>
                </a:xfrm>
              </p:grpSpPr>
              <p:grpSp>
                <p:nvGrpSpPr>
                  <p:cNvPr id="3157" name="组合 3157"/>
                  <p:cNvGrpSpPr>
                    <a:grpSpLocks/>
                  </p:cNvGrpSpPr>
                  <p:nvPr/>
                </p:nvGrpSpPr>
                <p:grpSpPr bwMode="auto">
                  <a:xfrm>
                    <a:off x="0" y="0"/>
                    <a:ext cx="1250" cy="2879"/>
                    <a:chOff x="0" y="0"/>
                    <a:chExt cx="125010" cy="287972"/>
                  </a:xfrm>
                </p:grpSpPr>
                <p:sp>
                  <p:nvSpPr>
                    <p:cNvPr id="3158" name="直接连接符 3158"/>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59" name="直接连接符 3159"/>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60" name="直接连接符 3160"/>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61" name="直接连接符 3161"/>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62" name="直接连接符 3162"/>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63" name="直接连接符 3163"/>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164" name="组合 3164"/>
                  <p:cNvGrpSpPr>
                    <a:grpSpLocks/>
                  </p:cNvGrpSpPr>
                  <p:nvPr/>
                </p:nvGrpSpPr>
                <p:grpSpPr bwMode="auto">
                  <a:xfrm flipV="1">
                    <a:off x="0" y="2571"/>
                    <a:ext cx="1244" cy="2877"/>
                    <a:chOff x="0" y="0"/>
                    <a:chExt cx="125010" cy="287972"/>
                  </a:xfrm>
                </p:grpSpPr>
                <p:sp>
                  <p:nvSpPr>
                    <p:cNvPr id="3165" name="直接连接符 3165"/>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66" name="直接连接符 3166"/>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67" name="直接连接符 3167"/>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68" name="直接连接符 3168"/>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69" name="直接连接符 3169"/>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70" name="直接连接符 3170"/>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171" name="组合 3171"/>
                <p:cNvGrpSpPr>
                  <a:grpSpLocks/>
                </p:cNvGrpSpPr>
                <p:nvPr/>
              </p:nvGrpSpPr>
              <p:grpSpPr bwMode="auto">
                <a:xfrm>
                  <a:off x="17430" y="0"/>
                  <a:ext cx="1245" cy="4679"/>
                  <a:chOff x="0" y="0"/>
                  <a:chExt cx="1250" cy="5448"/>
                </a:xfrm>
              </p:grpSpPr>
              <p:grpSp>
                <p:nvGrpSpPr>
                  <p:cNvPr id="3172" name="组合 3172"/>
                  <p:cNvGrpSpPr>
                    <a:grpSpLocks/>
                  </p:cNvGrpSpPr>
                  <p:nvPr/>
                </p:nvGrpSpPr>
                <p:grpSpPr bwMode="auto">
                  <a:xfrm>
                    <a:off x="0" y="0"/>
                    <a:ext cx="1250" cy="2879"/>
                    <a:chOff x="0" y="0"/>
                    <a:chExt cx="125010" cy="287972"/>
                  </a:xfrm>
                </p:grpSpPr>
                <p:sp>
                  <p:nvSpPr>
                    <p:cNvPr id="3173" name="直接连接符 3173"/>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74" name="直接连接符 3174"/>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75" name="直接连接符 3175"/>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76" name="直接连接符 3176"/>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77" name="直接连接符 3177"/>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78" name="直接连接符 3178"/>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179" name="组合 3179"/>
                  <p:cNvGrpSpPr>
                    <a:grpSpLocks/>
                  </p:cNvGrpSpPr>
                  <p:nvPr/>
                </p:nvGrpSpPr>
                <p:grpSpPr bwMode="auto">
                  <a:xfrm flipV="1">
                    <a:off x="0" y="2571"/>
                    <a:ext cx="1244" cy="2877"/>
                    <a:chOff x="0" y="0"/>
                    <a:chExt cx="125010" cy="287972"/>
                  </a:xfrm>
                </p:grpSpPr>
                <p:sp>
                  <p:nvSpPr>
                    <p:cNvPr id="3180" name="直接连接符 3180"/>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81" name="直接连接符 3181"/>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82" name="直接连接符 3182"/>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83" name="直接连接符 3183"/>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84" name="直接连接符 3184"/>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85" name="直接连接符 3185"/>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186" name="组合 3186"/>
                <p:cNvGrpSpPr>
                  <a:grpSpLocks/>
                </p:cNvGrpSpPr>
                <p:nvPr/>
              </p:nvGrpSpPr>
              <p:grpSpPr bwMode="auto">
                <a:xfrm>
                  <a:off x="23145" y="0"/>
                  <a:ext cx="1245" cy="4679"/>
                  <a:chOff x="0" y="0"/>
                  <a:chExt cx="1250" cy="5448"/>
                </a:xfrm>
              </p:grpSpPr>
              <p:grpSp>
                <p:nvGrpSpPr>
                  <p:cNvPr id="3187" name="组合 3187"/>
                  <p:cNvGrpSpPr>
                    <a:grpSpLocks/>
                  </p:cNvGrpSpPr>
                  <p:nvPr/>
                </p:nvGrpSpPr>
                <p:grpSpPr bwMode="auto">
                  <a:xfrm>
                    <a:off x="0" y="0"/>
                    <a:ext cx="1250" cy="2879"/>
                    <a:chOff x="0" y="0"/>
                    <a:chExt cx="125010" cy="287972"/>
                  </a:xfrm>
                </p:grpSpPr>
                <p:sp>
                  <p:nvSpPr>
                    <p:cNvPr id="3188" name="直接连接符 3188"/>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89" name="直接连接符 3189"/>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90" name="直接连接符 3190"/>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91" name="直接连接符 3191"/>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92" name="直接连接符 3192"/>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93" name="直接连接符 3193"/>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194" name="组合 3194"/>
                  <p:cNvGrpSpPr>
                    <a:grpSpLocks/>
                  </p:cNvGrpSpPr>
                  <p:nvPr/>
                </p:nvGrpSpPr>
                <p:grpSpPr bwMode="auto">
                  <a:xfrm flipV="1">
                    <a:off x="0" y="2571"/>
                    <a:ext cx="1244" cy="2877"/>
                    <a:chOff x="0" y="0"/>
                    <a:chExt cx="125010" cy="287972"/>
                  </a:xfrm>
                </p:grpSpPr>
                <p:sp>
                  <p:nvSpPr>
                    <p:cNvPr id="3195" name="直接连接符 3195"/>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96" name="直接连接符 3196"/>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97" name="直接连接符 3197"/>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98" name="直接连接符 3198"/>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99" name="直接连接符 3199"/>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00" name="直接连接符 3200"/>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201" name="组合 3201"/>
                <p:cNvGrpSpPr>
                  <a:grpSpLocks/>
                </p:cNvGrpSpPr>
                <p:nvPr/>
              </p:nvGrpSpPr>
              <p:grpSpPr bwMode="auto">
                <a:xfrm>
                  <a:off x="28575" y="0"/>
                  <a:ext cx="1244" cy="4679"/>
                  <a:chOff x="0" y="0"/>
                  <a:chExt cx="1250" cy="5448"/>
                </a:xfrm>
              </p:grpSpPr>
              <p:grpSp>
                <p:nvGrpSpPr>
                  <p:cNvPr id="3202" name="组合 3202"/>
                  <p:cNvGrpSpPr>
                    <a:grpSpLocks/>
                  </p:cNvGrpSpPr>
                  <p:nvPr/>
                </p:nvGrpSpPr>
                <p:grpSpPr bwMode="auto">
                  <a:xfrm>
                    <a:off x="0" y="0"/>
                    <a:ext cx="1250" cy="2879"/>
                    <a:chOff x="0" y="0"/>
                    <a:chExt cx="125010" cy="287972"/>
                  </a:xfrm>
                </p:grpSpPr>
                <p:sp>
                  <p:nvSpPr>
                    <p:cNvPr id="3203" name="直接连接符 3203"/>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04" name="直接连接符 3204"/>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05" name="直接连接符 3205"/>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06" name="直接连接符 3206"/>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07" name="直接连接符 3207"/>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08" name="直接连接符 3208"/>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209" name="组合 3209"/>
                  <p:cNvGrpSpPr>
                    <a:grpSpLocks/>
                  </p:cNvGrpSpPr>
                  <p:nvPr/>
                </p:nvGrpSpPr>
                <p:grpSpPr bwMode="auto">
                  <a:xfrm flipV="1">
                    <a:off x="0" y="2571"/>
                    <a:ext cx="1244" cy="2877"/>
                    <a:chOff x="0" y="0"/>
                    <a:chExt cx="125010" cy="287972"/>
                  </a:xfrm>
                </p:grpSpPr>
                <p:sp>
                  <p:nvSpPr>
                    <p:cNvPr id="3210" name="直接连接符 3210"/>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11" name="直接连接符 3211"/>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12" name="直接连接符 3212"/>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13" name="直接连接符 3213"/>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14" name="直接连接符 3214"/>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15" name="直接连接符 3215"/>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216" name="组合 3216"/>
                <p:cNvGrpSpPr>
                  <a:grpSpLocks/>
                </p:cNvGrpSpPr>
                <p:nvPr/>
              </p:nvGrpSpPr>
              <p:grpSpPr bwMode="auto">
                <a:xfrm>
                  <a:off x="34671" y="0"/>
                  <a:ext cx="1244" cy="4679"/>
                  <a:chOff x="0" y="0"/>
                  <a:chExt cx="1250" cy="5448"/>
                </a:xfrm>
              </p:grpSpPr>
              <p:grpSp>
                <p:nvGrpSpPr>
                  <p:cNvPr id="3217" name="组合 3217"/>
                  <p:cNvGrpSpPr>
                    <a:grpSpLocks/>
                  </p:cNvGrpSpPr>
                  <p:nvPr/>
                </p:nvGrpSpPr>
                <p:grpSpPr bwMode="auto">
                  <a:xfrm>
                    <a:off x="0" y="0"/>
                    <a:ext cx="1250" cy="2879"/>
                    <a:chOff x="0" y="0"/>
                    <a:chExt cx="125010" cy="287972"/>
                  </a:xfrm>
                </p:grpSpPr>
                <p:sp>
                  <p:nvSpPr>
                    <p:cNvPr id="3218" name="直接连接符 3218"/>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19" name="直接连接符 3219"/>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20" name="直接连接符 3220"/>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21" name="直接连接符 3221"/>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22" name="直接连接符 3222"/>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23" name="直接连接符 3223"/>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224" name="组合 3224"/>
                  <p:cNvGrpSpPr>
                    <a:grpSpLocks/>
                  </p:cNvGrpSpPr>
                  <p:nvPr/>
                </p:nvGrpSpPr>
                <p:grpSpPr bwMode="auto">
                  <a:xfrm flipV="1">
                    <a:off x="0" y="2571"/>
                    <a:ext cx="1244" cy="2877"/>
                    <a:chOff x="0" y="0"/>
                    <a:chExt cx="125010" cy="287972"/>
                  </a:xfrm>
                </p:grpSpPr>
                <p:sp>
                  <p:nvSpPr>
                    <p:cNvPr id="3225" name="直接连接符 3225"/>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26" name="直接连接符 3226"/>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27" name="直接连接符 3227"/>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28" name="直接连接符 3228"/>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29" name="直接连接符 3229"/>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30" name="直接连接符 3230"/>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231" name="组合 3231"/>
                <p:cNvGrpSpPr>
                  <a:grpSpLocks/>
                </p:cNvGrpSpPr>
                <p:nvPr/>
              </p:nvGrpSpPr>
              <p:grpSpPr bwMode="auto">
                <a:xfrm>
                  <a:off x="40386" y="0"/>
                  <a:ext cx="1244" cy="4679"/>
                  <a:chOff x="0" y="0"/>
                  <a:chExt cx="1250" cy="5448"/>
                </a:xfrm>
              </p:grpSpPr>
              <p:grpSp>
                <p:nvGrpSpPr>
                  <p:cNvPr id="3232" name="组合 3232"/>
                  <p:cNvGrpSpPr>
                    <a:grpSpLocks/>
                  </p:cNvGrpSpPr>
                  <p:nvPr/>
                </p:nvGrpSpPr>
                <p:grpSpPr bwMode="auto">
                  <a:xfrm>
                    <a:off x="0" y="0"/>
                    <a:ext cx="1250" cy="2879"/>
                    <a:chOff x="0" y="0"/>
                    <a:chExt cx="125010" cy="287972"/>
                  </a:xfrm>
                </p:grpSpPr>
                <p:sp>
                  <p:nvSpPr>
                    <p:cNvPr id="3233" name="直接连接符 3233"/>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34" name="直接连接符 3234"/>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35" name="直接连接符 3235"/>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36" name="直接连接符 3236"/>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37" name="直接连接符 3237"/>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38" name="直接连接符 3238"/>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239" name="组合 3239"/>
                  <p:cNvGrpSpPr>
                    <a:grpSpLocks/>
                  </p:cNvGrpSpPr>
                  <p:nvPr/>
                </p:nvGrpSpPr>
                <p:grpSpPr bwMode="auto">
                  <a:xfrm flipV="1">
                    <a:off x="0" y="2571"/>
                    <a:ext cx="1244" cy="2877"/>
                    <a:chOff x="0" y="0"/>
                    <a:chExt cx="125010" cy="287972"/>
                  </a:xfrm>
                </p:grpSpPr>
                <p:sp>
                  <p:nvSpPr>
                    <p:cNvPr id="3240" name="直接连接符 3240"/>
                    <p:cNvSpPr>
                      <a:spLocks noChangeShapeType="1"/>
                    </p:cNvSpPr>
                    <p:nvPr/>
                  </p:nvSpPr>
                  <p:spPr bwMode="auto">
                    <a:xfrm rot="5400000" flipH="1">
                      <a:off x="104775"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41" name="直接连接符 3241"/>
                    <p:cNvSpPr>
                      <a:spLocks noChangeShapeType="1"/>
                    </p:cNvSpPr>
                    <p:nvPr/>
                  </p:nvSpPr>
                  <p:spPr bwMode="auto">
                    <a:xfrm rot="5400000" flipH="1">
                      <a:off x="19050" y="76200"/>
                      <a:ext cx="0" cy="355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42" name="直接连接符 3242"/>
                    <p:cNvSpPr>
                      <a:spLocks noChangeShapeType="1"/>
                    </p:cNvSpPr>
                    <p:nvPr/>
                  </p:nvSpPr>
                  <p:spPr bwMode="auto">
                    <a:xfrm rot="5400000" flipH="1">
                      <a:off x="47625" y="19050"/>
                      <a:ext cx="90000" cy="6477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43" name="直接连接符 3243"/>
                    <p:cNvSpPr>
                      <a:spLocks noChangeShapeType="1"/>
                    </p:cNvSpPr>
                    <p:nvPr/>
                  </p:nvSpPr>
                  <p:spPr bwMode="auto">
                    <a:xfrm rot="5400000">
                      <a:off x="-952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44" name="直接连接符 3244"/>
                    <p:cNvSpPr>
                      <a:spLocks noChangeShapeType="1"/>
                    </p:cNvSpPr>
                    <p:nvPr/>
                  </p:nvSpPr>
                  <p:spPr bwMode="auto">
                    <a:xfrm rot="5400000">
                      <a:off x="-66675" y="190500"/>
                      <a:ext cx="1949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45" name="直接连接符 3245"/>
                    <p:cNvSpPr>
                      <a:spLocks noChangeShapeType="1"/>
                    </p:cNvSpPr>
                    <p:nvPr/>
                  </p:nvSpPr>
                  <p:spPr bwMode="auto">
                    <a:xfrm flipV="1">
                      <a:off x="0" y="0"/>
                      <a:ext cx="55386" cy="975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grpSp>
            <p:nvGrpSpPr>
              <p:cNvPr id="3254" name="组合 3254"/>
              <p:cNvGrpSpPr>
                <a:grpSpLocks/>
              </p:cNvGrpSpPr>
              <p:nvPr/>
            </p:nvGrpSpPr>
            <p:grpSpPr bwMode="auto">
              <a:xfrm>
                <a:off x="190" y="14859"/>
                <a:ext cx="42017" cy="0"/>
                <a:chOff x="0" y="0"/>
                <a:chExt cx="42016" cy="0"/>
              </a:xfrm>
            </p:grpSpPr>
            <p:sp>
              <p:nvSpPr>
                <p:cNvPr id="3246" name="直接连接符 3246"/>
                <p:cNvSpPr>
                  <a:spLocks noChangeShapeType="1"/>
                </p:cNvSpPr>
                <p:nvPr/>
              </p:nvSpPr>
              <p:spPr bwMode="auto">
                <a:xfrm>
                  <a:off x="0" y="0"/>
                  <a:ext cx="443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47" name="直接连接符 3247"/>
                <p:cNvSpPr>
                  <a:spLocks noChangeShapeType="1"/>
                </p:cNvSpPr>
                <p:nvPr/>
              </p:nvSpPr>
              <p:spPr bwMode="auto">
                <a:xfrm>
                  <a:off x="5048" y="0"/>
                  <a:ext cx="4892"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48" name="直接连接符 3248"/>
                <p:cNvSpPr>
                  <a:spLocks noChangeShapeType="1"/>
                </p:cNvSpPr>
                <p:nvPr/>
              </p:nvSpPr>
              <p:spPr bwMode="auto">
                <a:xfrm>
                  <a:off x="10572" y="0"/>
                  <a:ext cx="539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49" name="直接连接符 3249"/>
                <p:cNvSpPr>
                  <a:spLocks noChangeShapeType="1"/>
                </p:cNvSpPr>
                <p:nvPr/>
              </p:nvSpPr>
              <p:spPr bwMode="auto">
                <a:xfrm>
                  <a:off x="16573" y="0"/>
                  <a:ext cx="532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50" name="直接连接符 3250"/>
                <p:cNvSpPr>
                  <a:spLocks noChangeShapeType="1"/>
                </p:cNvSpPr>
                <p:nvPr/>
              </p:nvSpPr>
              <p:spPr bwMode="auto">
                <a:xfrm>
                  <a:off x="22479" y="0"/>
                  <a:ext cx="514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51" name="直接连接符 3251"/>
                <p:cNvSpPr>
                  <a:spLocks noChangeShapeType="1"/>
                </p:cNvSpPr>
                <p:nvPr/>
              </p:nvSpPr>
              <p:spPr bwMode="auto">
                <a:xfrm>
                  <a:off x="28289" y="0"/>
                  <a:ext cx="4788"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52" name="直接连接符 3252"/>
                <p:cNvSpPr>
                  <a:spLocks noChangeShapeType="1"/>
                </p:cNvSpPr>
                <p:nvPr/>
              </p:nvSpPr>
              <p:spPr bwMode="auto">
                <a:xfrm>
                  <a:off x="33623" y="0"/>
                  <a:ext cx="552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53" name="直接连接符 3253"/>
                <p:cNvSpPr>
                  <a:spLocks noChangeShapeType="1"/>
                </p:cNvSpPr>
                <p:nvPr/>
              </p:nvSpPr>
              <p:spPr bwMode="auto">
                <a:xfrm>
                  <a:off x="39719" y="0"/>
                  <a:ext cx="229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276" name="组合 3276"/>
            <p:cNvGrpSpPr>
              <a:grpSpLocks/>
            </p:cNvGrpSpPr>
            <p:nvPr/>
          </p:nvGrpSpPr>
          <p:grpSpPr bwMode="auto">
            <a:xfrm>
              <a:off x="5715" y="0"/>
              <a:ext cx="42110" cy="8763"/>
              <a:chOff x="0" y="0"/>
              <a:chExt cx="42110" cy="8763"/>
            </a:xfrm>
          </p:grpSpPr>
          <p:grpSp>
            <p:nvGrpSpPr>
              <p:cNvPr id="3052" name="组合 3052"/>
              <p:cNvGrpSpPr>
                <a:grpSpLocks/>
              </p:cNvGrpSpPr>
              <p:nvPr/>
            </p:nvGrpSpPr>
            <p:grpSpPr bwMode="auto">
              <a:xfrm>
                <a:off x="0" y="0"/>
                <a:ext cx="6197" cy="7048"/>
                <a:chOff x="0" y="0"/>
                <a:chExt cx="6197" cy="7048"/>
              </a:xfrm>
            </p:grpSpPr>
            <p:grpSp>
              <p:nvGrpSpPr>
                <p:cNvPr id="3047" name="组合 3047"/>
                <p:cNvGrpSpPr>
                  <a:grpSpLocks/>
                </p:cNvGrpSpPr>
                <p:nvPr/>
              </p:nvGrpSpPr>
              <p:grpSpPr bwMode="auto">
                <a:xfrm>
                  <a:off x="0" y="0"/>
                  <a:ext cx="6197" cy="6096"/>
                  <a:chOff x="0" y="0"/>
                  <a:chExt cx="6197" cy="6096"/>
                </a:xfrm>
              </p:grpSpPr>
              <p:sp>
                <p:nvSpPr>
                  <p:cNvPr id="3041" name="矩形 3041"/>
                  <p:cNvSpPr>
                    <a:spLocks noChangeArrowheads="1"/>
                  </p:cNvSpPr>
                  <p:nvPr/>
                </p:nvSpPr>
                <p:spPr bwMode="auto">
                  <a:xfrm>
                    <a:off x="2667" y="0"/>
                    <a:ext cx="3530" cy="609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译</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码</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器</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045" name="直接连接符 3045"/>
                  <p:cNvSpPr>
                    <a:spLocks noChangeShapeType="1"/>
                  </p:cNvSpPr>
                  <p:nvPr/>
                </p:nvSpPr>
                <p:spPr bwMode="auto">
                  <a:xfrm>
                    <a:off x="0" y="1143"/>
                    <a:ext cx="266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46" name="直接连接符 3046"/>
                  <p:cNvSpPr>
                    <a:spLocks noChangeShapeType="1"/>
                  </p:cNvSpPr>
                  <p:nvPr/>
                </p:nvSpPr>
                <p:spPr bwMode="auto">
                  <a:xfrm>
                    <a:off x="0" y="3238"/>
                    <a:ext cx="266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051" name="组合 3051"/>
                <p:cNvGrpSpPr>
                  <a:grpSpLocks/>
                </p:cNvGrpSpPr>
                <p:nvPr/>
              </p:nvGrpSpPr>
              <p:grpSpPr bwMode="auto">
                <a:xfrm>
                  <a:off x="0" y="6096"/>
                  <a:ext cx="4572" cy="952"/>
                  <a:chOff x="0" y="0"/>
                  <a:chExt cx="457200" cy="95250"/>
                </a:xfrm>
              </p:grpSpPr>
              <p:sp>
                <p:nvSpPr>
                  <p:cNvPr id="3049" name="直接连接符 3049"/>
                  <p:cNvSpPr>
                    <a:spLocks noChangeShapeType="1"/>
                  </p:cNvSpPr>
                  <p:nvPr/>
                </p:nvSpPr>
                <p:spPr bwMode="auto">
                  <a:xfrm>
                    <a:off x="457200" y="0"/>
                    <a:ext cx="0" cy="900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050" name="直接连接符 3050"/>
                  <p:cNvSpPr>
                    <a:spLocks noChangeShapeType="1"/>
                  </p:cNvSpPr>
                  <p:nvPr/>
                </p:nvSpPr>
                <p:spPr bwMode="auto">
                  <a:xfrm flipH="1">
                    <a:off x="0" y="95250"/>
                    <a:ext cx="4521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262" name="组合 3262"/>
              <p:cNvGrpSpPr>
                <a:grpSpLocks/>
              </p:cNvGrpSpPr>
              <p:nvPr/>
            </p:nvGrpSpPr>
            <p:grpSpPr bwMode="auto">
              <a:xfrm>
                <a:off x="1619" y="5238"/>
                <a:ext cx="5803" cy="3525"/>
                <a:chOff x="0" y="0"/>
                <a:chExt cx="5803" cy="3524"/>
              </a:xfrm>
            </p:grpSpPr>
            <p:sp>
              <p:nvSpPr>
                <p:cNvPr id="3258" name="直接连接符 3258"/>
                <p:cNvSpPr>
                  <a:spLocks noChangeShapeType="1"/>
                </p:cNvSpPr>
                <p:nvPr/>
              </p:nvSpPr>
              <p:spPr bwMode="auto">
                <a:xfrm flipV="1">
                  <a:off x="5803" y="0"/>
                  <a:ext cx="0" cy="352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59" name="直接连接符 3259"/>
                <p:cNvSpPr>
                  <a:spLocks noChangeShapeType="1"/>
                </p:cNvSpPr>
                <p:nvPr/>
              </p:nvSpPr>
              <p:spPr bwMode="auto">
                <a:xfrm flipV="1">
                  <a:off x="0" y="2535"/>
                  <a:ext cx="0" cy="9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60" name="直接连接符 3260"/>
                <p:cNvSpPr>
                  <a:spLocks noChangeShapeType="1"/>
                </p:cNvSpPr>
                <p:nvPr/>
              </p:nvSpPr>
              <p:spPr bwMode="auto">
                <a:xfrm>
                  <a:off x="0" y="2535"/>
                  <a:ext cx="580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61" name="直接连接符 3261"/>
                <p:cNvSpPr>
                  <a:spLocks noChangeShapeType="1"/>
                </p:cNvSpPr>
                <p:nvPr/>
              </p:nvSpPr>
              <p:spPr bwMode="auto">
                <a:xfrm flipH="1">
                  <a:off x="4592" y="41"/>
                  <a:ext cx="119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266" name="组合 3266"/>
              <p:cNvGrpSpPr>
                <a:grpSpLocks/>
              </p:cNvGrpSpPr>
              <p:nvPr/>
            </p:nvGrpSpPr>
            <p:grpSpPr bwMode="auto">
              <a:xfrm>
                <a:off x="6191" y="4000"/>
                <a:ext cx="12763" cy="4686"/>
                <a:chOff x="0" y="0"/>
                <a:chExt cx="12763" cy="4686"/>
              </a:xfrm>
            </p:grpSpPr>
            <p:sp>
              <p:nvSpPr>
                <p:cNvPr id="3263" name="直接连接符 3263"/>
                <p:cNvSpPr>
                  <a:spLocks noChangeShapeType="1"/>
                </p:cNvSpPr>
                <p:nvPr/>
              </p:nvSpPr>
              <p:spPr bwMode="auto">
                <a:xfrm flipV="1">
                  <a:off x="6953" y="0"/>
                  <a:ext cx="0" cy="46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64" name="直接连接符 3264"/>
                <p:cNvSpPr>
                  <a:spLocks noChangeShapeType="1"/>
                </p:cNvSpPr>
                <p:nvPr/>
              </p:nvSpPr>
              <p:spPr bwMode="auto">
                <a:xfrm flipV="1">
                  <a:off x="12763" y="0"/>
                  <a:ext cx="0" cy="468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65" name="直接连接符 3265"/>
                <p:cNvSpPr>
                  <a:spLocks noChangeShapeType="1"/>
                </p:cNvSpPr>
                <p:nvPr/>
              </p:nvSpPr>
              <p:spPr bwMode="auto">
                <a:xfrm flipH="1">
                  <a:off x="0" y="0"/>
                  <a:ext cx="12713"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271" name="组合 3271"/>
              <p:cNvGrpSpPr>
                <a:grpSpLocks/>
              </p:cNvGrpSpPr>
              <p:nvPr/>
            </p:nvGrpSpPr>
            <p:grpSpPr bwMode="auto">
              <a:xfrm>
                <a:off x="6191" y="3048"/>
                <a:ext cx="24384" cy="5668"/>
                <a:chOff x="0" y="0"/>
                <a:chExt cx="24384" cy="5668"/>
              </a:xfrm>
            </p:grpSpPr>
            <p:sp>
              <p:nvSpPr>
                <p:cNvPr id="3267" name="直接连接符 3267"/>
                <p:cNvSpPr>
                  <a:spLocks noChangeShapeType="1"/>
                </p:cNvSpPr>
                <p:nvPr/>
              </p:nvSpPr>
              <p:spPr bwMode="auto">
                <a:xfrm flipV="1">
                  <a:off x="18573" y="0"/>
                  <a:ext cx="0" cy="56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68" name="直接连接符 3268"/>
                <p:cNvSpPr>
                  <a:spLocks noChangeShapeType="1"/>
                </p:cNvSpPr>
                <p:nvPr/>
              </p:nvSpPr>
              <p:spPr bwMode="auto">
                <a:xfrm flipV="1">
                  <a:off x="24384" y="0"/>
                  <a:ext cx="0" cy="566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70" name="直接连接符 3270"/>
                <p:cNvSpPr>
                  <a:spLocks noChangeShapeType="1"/>
                </p:cNvSpPr>
                <p:nvPr/>
              </p:nvSpPr>
              <p:spPr bwMode="auto">
                <a:xfrm flipH="1">
                  <a:off x="0" y="0"/>
                  <a:ext cx="24364"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3275" name="组合 3275"/>
              <p:cNvGrpSpPr>
                <a:grpSpLocks/>
              </p:cNvGrpSpPr>
              <p:nvPr/>
            </p:nvGrpSpPr>
            <p:grpSpPr bwMode="auto">
              <a:xfrm>
                <a:off x="6191" y="1714"/>
                <a:ext cx="35919" cy="6909"/>
                <a:chOff x="0" y="0"/>
                <a:chExt cx="35919" cy="6909"/>
              </a:xfrm>
            </p:grpSpPr>
            <p:sp>
              <p:nvSpPr>
                <p:cNvPr id="3272" name="直接连接符 3272"/>
                <p:cNvSpPr>
                  <a:spLocks noChangeShapeType="1"/>
                </p:cNvSpPr>
                <p:nvPr/>
              </p:nvSpPr>
              <p:spPr bwMode="auto">
                <a:xfrm flipV="1">
                  <a:off x="30099" y="0"/>
                  <a:ext cx="0" cy="69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73" name="直接连接符 3273"/>
                <p:cNvSpPr>
                  <a:spLocks noChangeShapeType="1"/>
                </p:cNvSpPr>
                <p:nvPr/>
              </p:nvSpPr>
              <p:spPr bwMode="auto">
                <a:xfrm flipV="1">
                  <a:off x="35909" y="0"/>
                  <a:ext cx="0" cy="690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74" name="直接连接符 3274"/>
                <p:cNvSpPr>
                  <a:spLocks noChangeShapeType="1"/>
                </p:cNvSpPr>
                <p:nvPr/>
              </p:nvSpPr>
              <p:spPr bwMode="auto">
                <a:xfrm>
                  <a:off x="0" y="0"/>
                  <a:ext cx="3591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grpSp>
      </p:grpSp>
      <p:sp>
        <p:nvSpPr>
          <p:cNvPr id="342" name="TextBox 341"/>
          <p:cNvSpPr txBox="1"/>
          <p:nvPr/>
        </p:nvSpPr>
        <p:spPr>
          <a:xfrm>
            <a:off x="467544" y="692696"/>
            <a:ext cx="8208912" cy="1754326"/>
          </a:xfrm>
          <a:prstGeom prst="rect">
            <a:avLst/>
          </a:prstGeom>
          <a:noFill/>
        </p:spPr>
        <p:txBody>
          <a:bodyPr wrap="square" rtlCol="0">
            <a:spAutoFit/>
          </a:bodyPr>
          <a:lstStyle/>
          <a:p>
            <a:pPr>
              <a:lnSpc>
                <a:spcPct val="150000"/>
              </a:lnSpc>
              <a:buFont typeface="Wingdings" pitchFamily="2" charset="2"/>
              <a:buChar char="u"/>
            </a:pPr>
            <a:r>
              <a:rPr lang="en-US" altLang="zh-CN" dirty="0" smtClean="0"/>
              <a:t>2114</a:t>
            </a:r>
            <a:r>
              <a:rPr lang="zh-CN" altLang="zh-CN" dirty="0" smtClean="0"/>
              <a:t>为</a:t>
            </a:r>
            <a:r>
              <a:rPr lang="en-US" altLang="zh-CN" dirty="0" smtClean="0"/>
              <a:t> 1K*4</a:t>
            </a:r>
            <a:r>
              <a:rPr lang="zh-CN" altLang="zh-CN" dirty="0" smtClean="0"/>
              <a:t>位的静态</a:t>
            </a:r>
            <a:r>
              <a:rPr lang="en-US" altLang="zh-CN" dirty="0" smtClean="0"/>
              <a:t>RAM</a:t>
            </a:r>
            <a:r>
              <a:rPr lang="zh-CN" altLang="zh-CN" dirty="0" smtClean="0"/>
              <a:t>。同理在此构成中每组需</a:t>
            </a:r>
            <a:r>
              <a:rPr lang="en-US" altLang="zh-CN" dirty="0" smtClean="0"/>
              <a:t>2</a:t>
            </a:r>
            <a:r>
              <a:rPr lang="zh-CN" altLang="zh-CN" dirty="0" smtClean="0"/>
              <a:t>片，因为每片</a:t>
            </a:r>
            <a:r>
              <a:rPr lang="en-US" altLang="zh-CN" dirty="0" smtClean="0"/>
              <a:t>4</a:t>
            </a:r>
            <a:r>
              <a:rPr lang="zh-CN" altLang="zh-CN" dirty="0" smtClean="0"/>
              <a:t>位，所以两片构成</a:t>
            </a:r>
            <a:r>
              <a:rPr lang="en-US" altLang="zh-CN" dirty="0" smtClean="0"/>
              <a:t>8</a:t>
            </a:r>
            <a:r>
              <a:rPr lang="zh-CN" altLang="zh-CN" dirty="0" smtClean="0"/>
              <a:t>位。共需</a:t>
            </a:r>
            <a:r>
              <a:rPr lang="en-US" altLang="zh-CN" dirty="0" smtClean="0"/>
              <a:t>4</a:t>
            </a:r>
            <a:r>
              <a:rPr lang="zh-CN" altLang="zh-CN" dirty="0" smtClean="0"/>
              <a:t>组，每组</a:t>
            </a:r>
            <a:r>
              <a:rPr lang="en-US" altLang="zh-CN" dirty="0" smtClean="0"/>
              <a:t>1K</a:t>
            </a:r>
            <a:r>
              <a:rPr lang="zh-CN" altLang="zh-CN" dirty="0" smtClean="0"/>
              <a:t>容量，</a:t>
            </a:r>
            <a:r>
              <a:rPr lang="en-US" altLang="zh-CN" dirty="0" smtClean="0"/>
              <a:t>4</a:t>
            </a:r>
            <a:r>
              <a:rPr lang="zh-CN" altLang="zh-CN" dirty="0" smtClean="0"/>
              <a:t>组构成</a:t>
            </a:r>
            <a:r>
              <a:rPr lang="en-US" altLang="zh-CN" dirty="0" smtClean="0"/>
              <a:t>4K</a:t>
            </a:r>
            <a:r>
              <a:rPr lang="zh-CN" altLang="zh-CN" dirty="0" smtClean="0"/>
              <a:t>容量，则共需</a:t>
            </a:r>
            <a:r>
              <a:rPr lang="en-US" altLang="zh-CN" dirty="0" smtClean="0"/>
              <a:t>8</a:t>
            </a:r>
            <a:r>
              <a:rPr lang="zh-CN" altLang="zh-CN" dirty="0" smtClean="0"/>
              <a:t>片</a:t>
            </a:r>
            <a:r>
              <a:rPr lang="en-US" altLang="zh-CN" dirty="0" smtClean="0"/>
              <a:t>2114</a:t>
            </a:r>
            <a:r>
              <a:rPr lang="zh-CN" altLang="zh-CN" dirty="0" smtClean="0"/>
              <a:t>。</a:t>
            </a:r>
            <a:endParaRPr lang="en-US" altLang="zh-CN" dirty="0" smtClean="0"/>
          </a:p>
          <a:p>
            <a:pPr>
              <a:lnSpc>
                <a:spcPct val="150000"/>
              </a:lnSpc>
              <a:buFont typeface="Wingdings" pitchFamily="2" charset="2"/>
              <a:buChar char="u"/>
            </a:pPr>
            <a:r>
              <a:rPr lang="zh-CN" altLang="zh-CN" dirty="0" smtClean="0"/>
              <a:t>片内寻址需</a:t>
            </a:r>
            <a:r>
              <a:rPr lang="en-US" altLang="zh-CN" dirty="0" smtClean="0"/>
              <a:t>10</a:t>
            </a:r>
            <a:r>
              <a:rPr lang="zh-CN" altLang="zh-CN" dirty="0" smtClean="0"/>
              <a:t>条地址线，直接接至</a:t>
            </a:r>
            <a:r>
              <a:rPr lang="en-US" altLang="zh-CN" dirty="0" smtClean="0"/>
              <a:t>CPU</a:t>
            </a:r>
            <a:r>
              <a:rPr lang="zh-CN" altLang="zh-CN" dirty="0" smtClean="0"/>
              <a:t>的</a:t>
            </a:r>
            <a:r>
              <a:rPr lang="en-US" altLang="zh-CN" dirty="0" smtClean="0"/>
              <a:t>A</a:t>
            </a:r>
            <a:r>
              <a:rPr lang="en-US" altLang="zh-CN" baseline="-25000" dirty="0" smtClean="0"/>
              <a:t>0</a:t>
            </a:r>
            <a:r>
              <a:rPr lang="zh-CN" altLang="zh-CN" dirty="0" smtClean="0"/>
              <a:t>～</a:t>
            </a:r>
            <a:r>
              <a:rPr lang="en-US" altLang="zh-CN" dirty="0" smtClean="0"/>
              <a:t>A</a:t>
            </a:r>
            <a:r>
              <a:rPr lang="en-US" altLang="zh-CN" baseline="-25000" dirty="0" smtClean="0"/>
              <a:t>9</a:t>
            </a:r>
            <a:r>
              <a:rPr lang="zh-CN" altLang="zh-CN" dirty="0" smtClean="0"/>
              <a:t>。要区分每一组，就要利用片选信号，片选译码需</a:t>
            </a:r>
            <a:r>
              <a:rPr lang="en-US" altLang="zh-CN" dirty="0" smtClean="0"/>
              <a:t>2</a:t>
            </a:r>
            <a:r>
              <a:rPr lang="zh-CN" altLang="zh-CN" dirty="0" smtClean="0"/>
              <a:t>条地址线通过译码产生</a:t>
            </a:r>
            <a:r>
              <a:rPr lang="en-US" altLang="zh-CN" dirty="0" smtClean="0"/>
              <a:t>4</a:t>
            </a:r>
            <a:r>
              <a:rPr lang="zh-CN" altLang="zh-CN" dirty="0" smtClean="0"/>
              <a:t>条选择线控制片选端。</a:t>
            </a:r>
            <a:endParaRPr lang="zh-CN" altLang="en-US" dirty="0"/>
          </a:p>
        </p:txBody>
      </p:sp>
      <p:sp>
        <p:nvSpPr>
          <p:cNvPr id="343" name="TextBox 342"/>
          <p:cNvSpPr txBox="1"/>
          <p:nvPr/>
        </p:nvSpPr>
        <p:spPr>
          <a:xfrm>
            <a:off x="611560" y="332656"/>
            <a:ext cx="4536504" cy="646331"/>
          </a:xfrm>
          <a:prstGeom prst="rect">
            <a:avLst/>
          </a:prstGeom>
          <a:noFill/>
        </p:spPr>
        <p:txBody>
          <a:bodyPr wrap="square" rtlCol="0">
            <a:spAutoFit/>
          </a:bodyPr>
          <a:lstStyle/>
          <a:p>
            <a:r>
              <a:rPr lang="zh-CN" altLang="zh-CN" dirty="0" smtClean="0"/>
              <a:t>（</a:t>
            </a:r>
            <a:r>
              <a:rPr lang="en-US" altLang="zh-CN" dirty="0" smtClean="0"/>
              <a:t>2</a:t>
            </a:r>
            <a:r>
              <a:rPr lang="zh-CN" altLang="zh-CN" dirty="0" smtClean="0"/>
              <a:t>）用</a:t>
            </a:r>
            <a:r>
              <a:rPr lang="en-US" altLang="zh-CN" dirty="0" smtClean="0"/>
              <a:t>2114</a:t>
            </a:r>
            <a:r>
              <a:rPr lang="zh-CN" altLang="zh-CN" dirty="0" smtClean="0"/>
              <a:t>构成</a:t>
            </a:r>
            <a:r>
              <a:rPr lang="en-US" altLang="zh-CN" dirty="0" smtClean="0"/>
              <a:t>4K*8b </a:t>
            </a:r>
            <a:r>
              <a:rPr lang="zh-CN" altLang="zh-CN" dirty="0" smtClean="0"/>
              <a:t>的</a:t>
            </a:r>
            <a:r>
              <a:rPr lang="en-US" altLang="zh-CN" dirty="0" smtClean="0"/>
              <a:t>RAM</a:t>
            </a:r>
            <a:endParaRPr lang="zh-CN" altLang="zh-CN" dirty="0" smtClean="0"/>
          </a:p>
          <a:p>
            <a:endParaRPr lang="zh-CN" altLang="en-US" dirty="0"/>
          </a:p>
        </p:txBody>
      </p:sp>
      <p:sp>
        <p:nvSpPr>
          <p:cNvPr id="339" name="椭圆 338"/>
          <p:cNvSpPr/>
          <p:nvPr/>
        </p:nvSpPr>
        <p:spPr>
          <a:xfrm>
            <a:off x="1835696" y="5229200"/>
            <a:ext cx="1584176" cy="1080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1259632" y="2492896"/>
            <a:ext cx="2016224"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2881"/>
                                        </p:tgtEl>
                                        <p:attrNameLst>
                                          <p:attrName>style.visibility</p:attrName>
                                        </p:attrNameLst>
                                      </p:cBhvr>
                                      <p:to>
                                        <p:strVal val="visible"/>
                                      </p:to>
                                    </p:set>
                                    <p:anim calcmode="lin" valueType="num">
                                      <p:cBhvr additive="base">
                                        <p:cTn id="11" dur="500" fill="hold"/>
                                        <p:tgtEl>
                                          <p:spTgt spid="122881"/>
                                        </p:tgtEl>
                                        <p:attrNameLst>
                                          <p:attrName>ppt_x</p:attrName>
                                        </p:attrNameLst>
                                      </p:cBhvr>
                                      <p:tavLst>
                                        <p:tav tm="0">
                                          <p:val>
                                            <p:strVal val="#ppt_x"/>
                                          </p:val>
                                        </p:tav>
                                        <p:tav tm="100000">
                                          <p:val>
                                            <p:strVal val="#ppt_x"/>
                                          </p:val>
                                        </p:tav>
                                      </p:tavLst>
                                    </p:anim>
                                    <p:anim calcmode="lin" valueType="num">
                                      <p:cBhvr additive="base">
                                        <p:cTn id="12" dur="500" fill="hold"/>
                                        <p:tgtEl>
                                          <p:spTgt spid="12288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0"/>
                                        </p:tgtEl>
                                        <p:attrNameLst>
                                          <p:attrName>style.visibility</p:attrName>
                                        </p:attrNameLst>
                                      </p:cBhvr>
                                      <p:to>
                                        <p:strVal val="visible"/>
                                      </p:to>
                                    </p:set>
                                    <p:anim calcmode="lin" valueType="num">
                                      <p:cBhvr additive="base">
                                        <p:cTn id="21" dur="500" fill="hold"/>
                                        <p:tgtEl>
                                          <p:spTgt spid="340"/>
                                        </p:tgtEl>
                                        <p:attrNameLst>
                                          <p:attrName>ppt_x</p:attrName>
                                        </p:attrNameLst>
                                      </p:cBhvr>
                                      <p:tavLst>
                                        <p:tav tm="0">
                                          <p:val>
                                            <p:strVal val="#ppt_x"/>
                                          </p:val>
                                        </p:tav>
                                        <p:tav tm="100000">
                                          <p:val>
                                            <p:strVal val="#ppt_x"/>
                                          </p:val>
                                        </p:tav>
                                      </p:tavLst>
                                    </p:anim>
                                    <p:anim calcmode="lin" valueType="num">
                                      <p:cBhvr additive="base">
                                        <p:cTn id="22" dur="500" fill="hold"/>
                                        <p:tgtEl>
                                          <p:spTgt spid="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p:bldP spid="339" grpId="0" animBg="1"/>
      <p:bldP spid="34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84784"/>
            <a:ext cx="8229600" cy="3304958"/>
          </a:xfrm>
        </p:spPr>
        <p:txBody>
          <a:bodyPr>
            <a:normAutofit fontScale="92500" lnSpcReduction="20000"/>
          </a:bodyPr>
          <a:lstStyle/>
          <a:p>
            <a:r>
              <a:rPr lang="en-US" sz="3000" dirty="0" smtClean="0"/>
              <a:t>5.4.3 </a:t>
            </a:r>
            <a:r>
              <a:rPr lang="zh-CN" altLang="en-US" sz="3000" dirty="0" smtClean="0"/>
              <a:t>存储器地址分配与设置</a:t>
            </a:r>
            <a:endParaRPr lang="en-US" altLang="zh-CN" sz="3000" dirty="0" smtClean="0"/>
          </a:p>
          <a:p>
            <a:endParaRPr lang="zh-CN" altLang="en-US" dirty="0" smtClean="0"/>
          </a:p>
          <a:p>
            <a:pPr>
              <a:lnSpc>
                <a:spcPct val="150000"/>
              </a:lnSpc>
            </a:pPr>
            <a:r>
              <a:rPr lang="zh-CN" altLang="en-US" dirty="0" smtClean="0"/>
              <a:t>在微型计算机中，实际的存储器装机容量往往比允许的存储空间小。比如在</a:t>
            </a:r>
            <a:r>
              <a:rPr lang="en-US" dirty="0" smtClean="0"/>
              <a:t>PC/XT</a:t>
            </a:r>
            <a:r>
              <a:rPr lang="zh-CN" altLang="en-US" dirty="0" smtClean="0"/>
              <a:t>中，</a:t>
            </a:r>
            <a:r>
              <a:rPr lang="en-US" dirty="0" smtClean="0"/>
              <a:t>CPU</a:t>
            </a:r>
            <a:r>
              <a:rPr lang="zh-CN" altLang="en-US" dirty="0" smtClean="0"/>
              <a:t>是</a:t>
            </a:r>
            <a:r>
              <a:rPr lang="en-US" dirty="0" smtClean="0"/>
              <a:t>8088</a:t>
            </a:r>
            <a:r>
              <a:rPr lang="zh-CN" altLang="en-US" dirty="0" smtClean="0"/>
              <a:t>，有</a:t>
            </a:r>
            <a:r>
              <a:rPr lang="en-US" dirty="0" smtClean="0"/>
              <a:t>20</a:t>
            </a:r>
            <a:r>
              <a:rPr lang="zh-CN" altLang="en-US" dirty="0" smtClean="0"/>
              <a:t>条地址线，可寻址的存储空间为</a:t>
            </a:r>
            <a:r>
              <a:rPr lang="en-US" dirty="0" smtClean="0"/>
              <a:t>1MB</a:t>
            </a:r>
            <a:r>
              <a:rPr lang="zh-CN" altLang="en-US" dirty="0" smtClean="0"/>
              <a:t>，但系统板上实际配置的存储器只有</a:t>
            </a:r>
            <a:r>
              <a:rPr lang="en-US" dirty="0" smtClean="0"/>
              <a:t>64KBROM</a:t>
            </a:r>
            <a:r>
              <a:rPr lang="zh-CN" altLang="en-US" dirty="0" smtClean="0"/>
              <a:t>和</a:t>
            </a:r>
            <a:r>
              <a:rPr lang="en-US" dirty="0" smtClean="0"/>
              <a:t>256KB RAM</a:t>
            </a:r>
            <a:r>
              <a:rPr lang="zh-CN" altLang="en-US" dirty="0" smtClean="0"/>
              <a:t>。因此在实际存储器系统设计时，需要在地址分配的基础上进行地址设置。</a:t>
            </a:r>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628800"/>
            <a:ext cx="8229600" cy="4389120"/>
          </a:xfrm>
        </p:spPr>
        <p:txBody>
          <a:bodyPr/>
          <a:lstStyle/>
          <a:p>
            <a:r>
              <a:rPr lang="zh-CN" altLang="en-US" dirty="0" smtClean="0"/>
              <a:t>① 根据系统实际装机存储容量，确定存储器在整个存储空间中的位置。</a:t>
            </a:r>
          </a:p>
          <a:p>
            <a:r>
              <a:rPr lang="zh-CN" altLang="en-US" dirty="0" smtClean="0"/>
              <a:t>② 选择合适的存储芯片，画出地址分配图或列出地址分配表。</a:t>
            </a:r>
          </a:p>
          <a:p>
            <a:r>
              <a:rPr lang="zh-CN" altLang="en-US" dirty="0" smtClean="0"/>
              <a:t>③ 根据地址分配图或表及选用的译码器件，画出相应的地址位图，以此确定</a:t>
            </a:r>
            <a:r>
              <a:rPr lang="en-US" dirty="0" smtClean="0"/>
              <a:t>“</a:t>
            </a:r>
            <a:r>
              <a:rPr lang="zh-CN" altLang="en-US" dirty="0" smtClean="0"/>
              <a:t>片选</a:t>
            </a:r>
            <a:r>
              <a:rPr lang="en-US" dirty="0" smtClean="0"/>
              <a:t>”</a:t>
            </a:r>
            <a:r>
              <a:rPr lang="zh-CN" altLang="en-US" dirty="0" smtClean="0"/>
              <a:t>和片内单元选择的地址线，进而画出片选译码电路。</a:t>
            </a:r>
          </a:p>
          <a:p>
            <a:r>
              <a:rPr lang="zh-CN" altLang="en-US" dirty="0" smtClean="0"/>
              <a:t>④ 画出存储器与地址总线的接口连线图。</a:t>
            </a:r>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85794"/>
            <a:ext cx="8229600" cy="2428892"/>
          </a:xfrm>
        </p:spPr>
        <p:txBody>
          <a:bodyPr>
            <a:normAutofit fontScale="92500" lnSpcReduction="10000"/>
          </a:bodyPr>
          <a:lstStyle/>
          <a:p>
            <a:pPr>
              <a:lnSpc>
                <a:spcPct val="150000"/>
              </a:lnSpc>
            </a:pPr>
            <a:r>
              <a:rPr lang="en-US" sz="2800" dirty="0" smtClean="0"/>
              <a:t>5.4.4 </a:t>
            </a:r>
            <a:r>
              <a:rPr lang="zh-CN" altLang="en-US" sz="2800" dirty="0" smtClean="0"/>
              <a:t>读写控制线与数据线的连接</a:t>
            </a:r>
          </a:p>
          <a:p>
            <a:pPr>
              <a:lnSpc>
                <a:spcPct val="150000"/>
              </a:lnSpc>
            </a:pPr>
            <a:r>
              <a:rPr lang="en-US" dirty="0" smtClean="0">
                <a:solidFill>
                  <a:srgbClr val="FF0000"/>
                </a:solidFill>
              </a:rPr>
              <a:t>1</a:t>
            </a:r>
            <a:r>
              <a:rPr lang="zh-CN" altLang="en-US" dirty="0" smtClean="0">
                <a:solidFill>
                  <a:srgbClr val="FF0000"/>
                </a:solidFill>
              </a:rPr>
              <a:t>、读写控制线的连接与时序匹配</a:t>
            </a:r>
          </a:p>
          <a:p>
            <a:pPr>
              <a:lnSpc>
                <a:spcPct val="150000"/>
              </a:lnSpc>
            </a:pPr>
            <a:r>
              <a:rPr lang="zh-CN" altLang="en-US" dirty="0" smtClean="0"/>
              <a:t>存储芯片读</a:t>
            </a:r>
            <a:r>
              <a:rPr lang="en-US" dirty="0" smtClean="0"/>
              <a:t>/</a:t>
            </a:r>
            <a:r>
              <a:rPr lang="zh-CN" altLang="en-US" dirty="0" smtClean="0"/>
              <a:t>写操作所要求的控制方面的条件，除如前所述的片选控制外，还有读</a:t>
            </a:r>
            <a:r>
              <a:rPr lang="en-US" dirty="0" smtClean="0"/>
              <a:t>/</a:t>
            </a:r>
            <a:r>
              <a:rPr lang="zh-CN" altLang="en-US" dirty="0" smtClean="0"/>
              <a:t>写控制，用于决定操作的类型。</a:t>
            </a:r>
          </a:p>
          <a:p>
            <a:endParaRPr lang="zh-CN" altLang="en-US" dirty="0"/>
          </a:p>
        </p:txBody>
      </p:sp>
      <p:pic>
        <p:nvPicPr>
          <p:cNvPr id="110593" name="Picture 1"/>
          <p:cNvPicPr>
            <a:picLocks noChangeAspect="1" noChangeArrowheads="1"/>
          </p:cNvPicPr>
          <p:nvPr/>
        </p:nvPicPr>
        <p:blipFill>
          <a:blip r:embed="rId2" cstate="print"/>
          <a:srcRect/>
          <a:stretch>
            <a:fillRect/>
          </a:stretch>
        </p:blipFill>
        <p:spPr bwMode="auto">
          <a:xfrm>
            <a:off x="395536" y="3140967"/>
            <a:ext cx="8496944" cy="1670339"/>
          </a:xfrm>
          <a:prstGeom prst="rect">
            <a:avLst/>
          </a:prstGeom>
          <a:noFill/>
          <a:ln w="9525">
            <a:noFill/>
            <a:miter lim="800000"/>
            <a:headEnd/>
            <a:tailEnd/>
          </a:ln>
        </p:spPr>
      </p:pic>
      <p:pic>
        <p:nvPicPr>
          <p:cNvPr id="110594" name="Picture 2"/>
          <p:cNvPicPr>
            <a:picLocks noChangeAspect="1" noChangeArrowheads="1"/>
          </p:cNvPicPr>
          <p:nvPr/>
        </p:nvPicPr>
        <p:blipFill>
          <a:blip r:embed="rId3" cstate="print"/>
          <a:srcRect/>
          <a:stretch>
            <a:fillRect/>
          </a:stretch>
        </p:blipFill>
        <p:spPr bwMode="auto">
          <a:xfrm>
            <a:off x="395536" y="5013176"/>
            <a:ext cx="8545182" cy="1224136"/>
          </a:xfrm>
          <a:prstGeom prst="rect">
            <a:avLst/>
          </a:prstGeom>
          <a:noFill/>
          <a:ln w="9525">
            <a:noFill/>
            <a:miter lim="800000"/>
            <a:headEnd/>
            <a:tailEnd/>
          </a:ln>
        </p:spPr>
      </p:pic>
      <p:cxnSp>
        <p:nvCxnSpPr>
          <p:cNvPr id="6" name="直接连接符 5"/>
          <p:cNvCxnSpPr/>
          <p:nvPr/>
        </p:nvCxnSpPr>
        <p:spPr>
          <a:xfrm>
            <a:off x="899592" y="3501008"/>
            <a:ext cx="38884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27584" y="5373216"/>
            <a:ext cx="30243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04048" y="6093296"/>
            <a:ext cx="31683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593"/>
                                        </p:tgtEl>
                                        <p:attrNameLst>
                                          <p:attrName>style.visibility</p:attrName>
                                        </p:attrNameLst>
                                      </p:cBhvr>
                                      <p:to>
                                        <p:strVal val="visible"/>
                                      </p:to>
                                    </p:set>
                                    <p:animEffect transition="in" filter="blinds(horizontal)">
                                      <p:cBhvr>
                                        <p:cTn id="7" dur="500"/>
                                        <p:tgtEl>
                                          <p:spTgt spid="11059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0594"/>
                                        </p:tgtEl>
                                        <p:attrNameLst>
                                          <p:attrName>style.visibility</p:attrName>
                                        </p:attrNameLst>
                                      </p:cBhvr>
                                      <p:to>
                                        <p:strVal val="visible"/>
                                      </p:to>
                                    </p:set>
                                    <p:animEffect transition="in" filter="box(in)">
                                      <p:cBhvr>
                                        <p:cTn id="12"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395930"/>
          </a:xfrm>
        </p:spPr>
        <p:txBody>
          <a:bodyPr>
            <a:normAutofit fontScale="70000" lnSpcReduction="20000"/>
          </a:bodyPr>
          <a:lstStyle/>
          <a:p>
            <a:pPr>
              <a:lnSpc>
                <a:spcPct val="160000"/>
              </a:lnSpc>
            </a:pPr>
            <a:r>
              <a:rPr lang="zh-CN" altLang="en-US" dirty="0" smtClean="0"/>
              <a:t>在微机中，无论字长是多少，一般每个</a:t>
            </a:r>
            <a:r>
              <a:rPr lang="zh-CN" altLang="en-US" b="1" u="sng" dirty="0" smtClean="0">
                <a:solidFill>
                  <a:srgbClr val="FF0000"/>
                </a:solidFill>
              </a:rPr>
              <a:t>存储体</a:t>
            </a:r>
            <a:r>
              <a:rPr lang="zh-CN" altLang="en-US" dirty="0" smtClean="0"/>
              <a:t>（</a:t>
            </a:r>
            <a:r>
              <a:rPr lang="en-US" dirty="0" smtClean="0"/>
              <a:t>8</a:t>
            </a:r>
            <a:r>
              <a:rPr lang="zh-CN" altLang="en-US" dirty="0" smtClean="0"/>
              <a:t>位机为单存储体，</a:t>
            </a:r>
            <a:r>
              <a:rPr lang="en-US" dirty="0" smtClean="0"/>
              <a:t>16</a:t>
            </a:r>
            <a:r>
              <a:rPr lang="zh-CN" altLang="en-US" dirty="0" smtClean="0"/>
              <a:t>位机为双体，</a:t>
            </a:r>
            <a:r>
              <a:rPr lang="en-US" dirty="0" smtClean="0"/>
              <a:t>32</a:t>
            </a:r>
            <a:r>
              <a:rPr lang="zh-CN" altLang="en-US" dirty="0" smtClean="0"/>
              <a:t>位机为</a:t>
            </a:r>
            <a:r>
              <a:rPr lang="en-US" dirty="0" smtClean="0"/>
              <a:t>4</a:t>
            </a:r>
            <a:r>
              <a:rPr lang="zh-CN" altLang="en-US" dirty="0" smtClean="0"/>
              <a:t>体）都是</a:t>
            </a:r>
            <a:r>
              <a:rPr lang="zh-CN" altLang="en-US" b="1" u="sng" dirty="0" smtClean="0">
                <a:solidFill>
                  <a:srgbClr val="FF0000"/>
                </a:solidFill>
              </a:rPr>
              <a:t>以一个字节为基本单位来划分存储单元</a:t>
            </a:r>
            <a:r>
              <a:rPr lang="zh-CN" altLang="en-US" dirty="0" smtClean="0"/>
              <a:t>的，即每</a:t>
            </a:r>
            <a:r>
              <a:rPr lang="en-US" dirty="0" smtClean="0"/>
              <a:t>8</a:t>
            </a:r>
            <a:r>
              <a:rPr lang="zh-CN" altLang="en-US" dirty="0" smtClean="0"/>
              <a:t>位为一个存储单元，对应一个存储地址。</a:t>
            </a:r>
            <a:endParaRPr lang="en-US" altLang="zh-CN" dirty="0" smtClean="0"/>
          </a:p>
          <a:p>
            <a:pPr>
              <a:lnSpc>
                <a:spcPct val="160000"/>
              </a:lnSpc>
            </a:pPr>
            <a:r>
              <a:rPr lang="zh-CN" altLang="en-US" dirty="0" smtClean="0"/>
              <a:t>但由于存储芯片的内部结构不同，每一个地址对应的位数不同</a:t>
            </a:r>
            <a:endParaRPr lang="en-US" altLang="zh-CN" dirty="0" smtClean="0"/>
          </a:p>
          <a:p>
            <a:pPr>
              <a:lnSpc>
                <a:spcPct val="160000"/>
              </a:lnSpc>
              <a:buNone/>
            </a:pPr>
            <a:r>
              <a:rPr lang="en-US" altLang="zh-CN" dirty="0" smtClean="0"/>
              <a:t>     </a:t>
            </a:r>
            <a:r>
              <a:rPr lang="zh-CN" altLang="en-US" dirty="0" smtClean="0"/>
              <a:t>有的芯片一个地址对应</a:t>
            </a:r>
            <a:r>
              <a:rPr lang="en-US" dirty="0" smtClean="0"/>
              <a:t>8</a:t>
            </a:r>
            <a:r>
              <a:rPr lang="zh-CN" altLang="en-US" dirty="0" smtClean="0"/>
              <a:t>个存储位，有</a:t>
            </a:r>
            <a:r>
              <a:rPr lang="en-US" dirty="0" smtClean="0"/>
              <a:t>8</a:t>
            </a:r>
            <a:r>
              <a:rPr lang="zh-CN" altLang="en-US" dirty="0" smtClean="0"/>
              <a:t>条数据引线，如</a:t>
            </a:r>
            <a:r>
              <a:rPr lang="en-US" dirty="0" smtClean="0"/>
              <a:t>2716</a:t>
            </a:r>
            <a:r>
              <a:rPr lang="zh-CN" altLang="en-US" dirty="0" smtClean="0"/>
              <a:t>、</a:t>
            </a:r>
            <a:r>
              <a:rPr lang="en-US" dirty="0" smtClean="0"/>
              <a:t>2128</a:t>
            </a:r>
            <a:r>
              <a:rPr lang="zh-CN" altLang="en-US" dirty="0" smtClean="0"/>
              <a:t>；有的芯片一个地址对应</a:t>
            </a:r>
            <a:r>
              <a:rPr lang="en-US" dirty="0" smtClean="0"/>
              <a:t>4</a:t>
            </a:r>
            <a:r>
              <a:rPr lang="zh-CN" altLang="en-US" dirty="0" smtClean="0"/>
              <a:t>位，数据引线只有</a:t>
            </a:r>
            <a:r>
              <a:rPr lang="en-US" dirty="0" smtClean="0"/>
              <a:t>4</a:t>
            </a:r>
            <a:r>
              <a:rPr lang="zh-CN" altLang="en-US" dirty="0" smtClean="0"/>
              <a:t>条，如</a:t>
            </a:r>
            <a:r>
              <a:rPr lang="en-US" dirty="0" smtClean="0"/>
              <a:t>2114</a:t>
            </a:r>
            <a:r>
              <a:rPr lang="zh-CN" altLang="en-US" dirty="0" smtClean="0"/>
              <a:t>；</a:t>
            </a:r>
            <a:endParaRPr lang="en-US" altLang="zh-CN" dirty="0" smtClean="0"/>
          </a:p>
          <a:p>
            <a:pPr>
              <a:lnSpc>
                <a:spcPct val="160000"/>
              </a:lnSpc>
              <a:buNone/>
            </a:pPr>
            <a:r>
              <a:rPr lang="en-US" altLang="zh-CN" dirty="0" smtClean="0"/>
              <a:t> </a:t>
            </a:r>
            <a:r>
              <a:rPr lang="zh-CN" altLang="en-US" dirty="0" smtClean="0"/>
              <a:t>    有的芯片只有一个存储位，只有一根数据输入、输出线，如</a:t>
            </a:r>
            <a:r>
              <a:rPr lang="en-US" dirty="0" smtClean="0"/>
              <a:t>2118 </a:t>
            </a:r>
            <a:r>
              <a:rPr lang="zh-CN" altLang="en-US" dirty="0" smtClean="0"/>
              <a:t>。</a:t>
            </a:r>
            <a:endParaRPr lang="en-US" altLang="zh-CN" dirty="0" smtClean="0"/>
          </a:p>
          <a:p>
            <a:pPr>
              <a:lnSpc>
                <a:spcPct val="160000"/>
              </a:lnSpc>
              <a:buNone/>
            </a:pPr>
            <a:r>
              <a:rPr lang="en-US" altLang="zh-CN" dirty="0" smtClean="0"/>
              <a:t>        </a:t>
            </a:r>
            <a:r>
              <a:rPr lang="zh-CN" altLang="en-US" dirty="0" smtClean="0"/>
              <a:t>当用这些</a:t>
            </a:r>
            <a:r>
              <a:rPr lang="zh-CN" altLang="en-US" b="1" u="sng" dirty="0" smtClean="0">
                <a:solidFill>
                  <a:srgbClr val="C00000"/>
                </a:solidFill>
              </a:rPr>
              <a:t>存储字长不是</a:t>
            </a:r>
            <a:r>
              <a:rPr lang="en-US" b="1" u="sng" dirty="0" smtClean="0">
                <a:solidFill>
                  <a:srgbClr val="C00000"/>
                </a:solidFill>
              </a:rPr>
              <a:t>8 </a:t>
            </a:r>
            <a:r>
              <a:rPr lang="zh-CN" altLang="en-US" b="1" u="sng" dirty="0" smtClean="0">
                <a:solidFill>
                  <a:srgbClr val="C00000"/>
                </a:solidFill>
              </a:rPr>
              <a:t>位的芯片构成内存</a:t>
            </a:r>
            <a:r>
              <a:rPr lang="zh-CN" altLang="en-US" dirty="0" smtClean="0"/>
              <a:t>时，必须用</a:t>
            </a:r>
            <a:r>
              <a:rPr lang="zh-CN" altLang="en-US" dirty="0" smtClean="0">
                <a:solidFill>
                  <a:srgbClr val="FF0000"/>
                </a:solidFill>
              </a:rPr>
              <a:t>多片合在一起，并行构成具有</a:t>
            </a:r>
            <a:r>
              <a:rPr lang="en-US" dirty="0" smtClean="0">
                <a:solidFill>
                  <a:srgbClr val="FF0000"/>
                </a:solidFill>
              </a:rPr>
              <a:t>8 </a:t>
            </a:r>
            <a:r>
              <a:rPr lang="zh-CN" altLang="en-US" dirty="0" smtClean="0">
                <a:solidFill>
                  <a:srgbClr val="FF0000"/>
                </a:solidFill>
              </a:rPr>
              <a:t>位字长的存储单元</a:t>
            </a:r>
            <a:r>
              <a:rPr lang="zh-CN" altLang="en-US" dirty="0" smtClean="0"/>
              <a:t>。</a:t>
            </a:r>
            <a:endParaRPr lang="en-US" altLang="zh-CN" dirty="0" smtClean="0"/>
          </a:p>
          <a:p>
            <a:pPr>
              <a:lnSpc>
                <a:spcPct val="160000"/>
              </a:lnSpc>
              <a:buNone/>
            </a:pPr>
            <a:r>
              <a:rPr lang="en-US" altLang="zh-CN" dirty="0" smtClean="0"/>
              <a:t>     </a:t>
            </a:r>
            <a:r>
              <a:rPr lang="zh-CN" altLang="en-US" dirty="0" smtClean="0"/>
              <a:t>如</a:t>
            </a:r>
            <a:r>
              <a:rPr lang="en-US" dirty="0" smtClean="0"/>
              <a:t>2114</a:t>
            </a:r>
            <a:r>
              <a:rPr lang="zh-CN" altLang="en-US" dirty="0" smtClean="0"/>
              <a:t>，需同时用两片；而</a:t>
            </a:r>
            <a:r>
              <a:rPr lang="en-US" dirty="0" smtClean="0"/>
              <a:t>2118</a:t>
            </a:r>
            <a:r>
              <a:rPr lang="zh-CN" altLang="en-US" dirty="0" smtClean="0"/>
              <a:t>，则需同时用</a:t>
            </a:r>
            <a:r>
              <a:rPr lang="en-US" dirty="0" smtClean="0"/>
              <a:t>8 </a:t>
            </a:r>
            <a:r>
              <a:rPr lang="zh-CN" altLang="en-US" dirty="0" smtClean="0"/>
              <a:t>片。而在用多片构成存储单元时，它们的地址线、控制线完全是并联在一起的，数据线则分别接在数据总线的不同线上</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323528" y="1340768"/>
            <a:ext cx="8229600" cy="1647056"/>
          </a:xfrm>
          <a:prstGeom prst="rect">
            <a:avLst/>
          </a:prstGeom>
          <a:noFill/>
        </p:spPr>
        <p:txBody>
          <a:bodyPr wrap="square" rtlCol="0">
            <a:spAutoFit/>
          </a:bodyPr>
          <a:lstStyle/>
          <a:p>
            <a:r>
              <a:rPr lang="zh-CN" altLang="zh-CN" sz="2000" dirty="0" smtClean="0"/>
              <a:t>【例</a:t>
            </a:r>
            <a:r>
              <a:rPr lang="en-US" altLang="zh-CN" sz="2000" dirty="0" smtClean="0"/>
              <a:t>5-1</a:t>
            </a:r>
            <a:r>
              <a:rPr lang="zh-CN" altLang="zh-CN" sz="2000" dirty="0" smtClean="0"/>
              <a:t>】为某</a:t>
            </a:r>
            <a:r>
              <a:rPr lang="en-US" altLang="zh-CN" sz="2000" dirty="0" smtClean="0"/>
              <a:t>8</a:t>
            </a:r>
            <a:r>
              <a:rPr lang="zh-CN" altLang="zh-CN" sz="2000" dirty="0" smtClean="0"/>
              <a:t>位微机（地址总线为</a:t>
            </a:r>
            <a:r>
              <a:rPr lang="en-US" altLang="zh-CN" sz="2000" dirty="0" smtClean="0"/>
              <a:t>16</a:t>
            </a:r>
            <a:r>
              <a:rPr lang="zh-CN" altLang="zh-CN" sz="2000" dirty="0" smtClean="0"/>
              <a:t>位）设计一个</a:t>
            </a:r>
            <a:r>
              <a:rPr lang="en-US" altLang="zh-CN" sz="2000" dirty="0" smtClean="0"/>
              <a:t>12KB </a:t>
            </a:r>
            <a:r>
              <a:rPr lang="zh-CN" altLang="zh-CN" sz="2000" dirty="0" smtClean="0"/>
              <a:t>容量的存储器，要求</a:t>
            </a:r>
            <a:r>
              <a:rPr lang="en-US" altLang="zh-CN" sz="2000" dirty="0" smtClean="0"/>
              <a:t>EPROM</a:t>
            </a:r>
            <a:r>
              <a:rPr lang="zh-CN" altLang="zh-CN" sz="2000" dirty="0" smtClean="0"/>
              <a:t>区</a:t>
            </a:r>
            <a:r>
              <a:rPr lang="en-US" altLang="zh-CN" sz="2000" dirty="0" smtClean="0"/>
              <a:t>8 KB </a:t>
            </a:r>
            <a:r>
              <a:rPr lang="zh-CN" altLang="zh-CN" sz="2000" dirty="0" smtClean="0"/>
              <a:t>，从</a:t>
            </a:r>
            <a:r>
              <a:rPr lang="en-US" altLang="zh-CN" sz="2000" dirty="0" smtClean="0"/>
              <a:t>0000H </a:t>
            </a:r>
            <a:r>
              <a:rPr lang="zh-CN" altLang="zh-CN" sz="2000" dirty="0" smtClean="0"/>
              <a:t>开始，采用</a:t>
            </a:r>
            <a:r>
              <a:rPr lang="en-US" altLang="zh-CN" sz="2000" dirty="0" smtClean="0"/>
              <a:t>2716</a:t>
            </a:r>
            <a:r>
              <a:rPr lang="zh-CN" altLang="zh-CN" sz="2000" dirty="0" smtClean="0"/>
              <a:t>（</a:t>
            </a:r>
            <a:r>
              <a:rPr lang="en-US" altLang="zh-CN" sz="2000" dirty="0" smtClean="0"/>
              <a:t>2K</a:t>
            </a:r>
            <a:r>
              <a:rPr lang="zh-CN" altLang="en-US" sz="2000" dirty="0" smtClean="0"/>
              <a:t>*</a:t>
            </a:r>
            <a:r>
              <a:rPr lang="en-US" altLang="zh-CN" sz="2000" dirty="0" smtClean="0"/>
              <a:t>8</a:t>
            </a:r>
            <a:r>
              <a:rPr lang="zh-CN" altLang="zh-CN" sz="2000" dirty="0" smtClean="0"/>
              <a:t>）芯片；</a:t>
            </a:r>
            <a:r>
              <a:rPr lang="en-US" altLang="zh-CN" sz="2000" dirty="0" smtClean="0"/>
              <a:t>RAM</a:t>
            </a:r>
            <a:r>
              <a:rPr lang="zh-CN" altLang="zh-CN" sz="2000" dirty="0" smtClean="0"/>
              <a:t>区为</a:t>
            </a:r>
            <a:r>
              <a:rPr lang="en-US" altLang="zh-CN" sz="2000" dirty="0" smtClean="0"/>
              <a:t>4KB</a:t>
            </a:r>
            <a:r>
              <a:rPr lang="zh-CN" altLang="zh-CN" sz="2000" dirty="0" smtClean="0"/>
              <a:t>，从</a:t>
            </a:r>
            <a:r>
              <a:rPr lang="en-US" altLang="zh-CN" sz="2000" dirty="0" smtClean="0"/>
              <a:t>2000H</a:t>
            </a:r>
            <a:r>
              <a:rPr lang="zh-CN" altLang="zh-CN" sz="2000" dirty="0" smtClean="0"/>
              <a:t>开始，采用</a:t>
            </a:r>
            <a:r>
              <a:rPr lang="en-US" altLang="zh-CN" sz="2000" dirty="0" smtClean="0"/>
              <a:t>2114</a:t>
            </a:r>
            <a:r>
              <a:rPr lang="zh-CN" altLang="zh-CN" sz="2000" dirty="0" smtClean="0"/>
              <a:t>芯片（</a:t>
            </a:r>
            <a:r>
              <a:rPr lang="en-US" altLang="zh-CN" sz="2000" dirty="0" smtClean="0"/>
              <a:t>1K</a:t>
            </a:r>
            <a:r>
              <a:rPr lang="zh-CN" altLang="en-US" sz="2000" dirty="0" smtClean="0"/>
              <a:t>*</a:t>
            </a:r>
            <a:r>
              <a:rPr lang="en-US" altLang="zh-CN" sz="2000" dirty="0" smtClean="0"/>
              <a:t>4</a:t>
            </a:r>
            <a:r>
              <a:rPr lang="zh-CN" altLang="zh-CN" sz="2000" dirty="0" smtClean="0"/>
              <a:t>）。</a:t>
            </a:r>
          </a:p>
          <a:p>
            <a:endParaRPr lang="zh-CN" altLang="en-US" dirty="0"/>
          </a:p>
        </p:txBody>
      </p:sp>
      <p:sp>
        <p:nvSpPr>
          <p:cNvPr id="5" name="内容占位符 2"/>
          <p:cNvSpPr txBox="1">
            <a:spLocks noGrp="1"/>
          </p:cNvSpPr>
          <p:nvPr>
            <p:ph idx="1"/>
          </p:nvPr>
        </p:nvSpPr>
        <p:spPr>
          <a:xfrm>
            <a:off x="467544" y="2468880"/>
            <a:ext cx="8229600" cy="4389120"/>
          </a:xfrm>
          <a:prstGeom prst="rect">
            <a:avLst/>
          </a:prstGeom>
        </p:spPr>
        <p:txBody>
          <a:bodyPr>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zh-CN" altLang="en-US" sz="2600" b="1" i="0" u="none" strike="noStrike" kern="1200" cap="none" spc="0" normalizeH="0" baseline="0" noProof="0" dirty="0" smtClean="0">
                <a:ln>
                  <a:noFill/>
                </a:ln>
                <a:solidFill>
                  <a:srgbClr val="C00000"/>
                </a:solidFill>
                <a:effectLst/>
                <a:uLnTx/>
                <a:uFillTx/>
                <a:latin typeface="+mn-lt"/>
                <a:ea typeface="+mn-ea"/>
                <a:cs typeface="+mn-cs"/>
              </a:rPr>
              <a:t>分析：</a:t>
            </a:r>
            <a:endParaRPr kumimoji="0" lang="en-US" altLang="zh-CN" sz="2600" b="1" i="0" u="none" strike="noStrike" kern="1200" cap="none" spc="0" normalizeH="0" baseline="0" noProof="0" dirty="0" smtClean="0">
              <a:ln>
                <a:noFill/>
              </a:ln>
              <a:solidFill>
                <a:srgbClr val="C00000"/>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zh-CN" sz="2600" b="1" i="0" u="none" strike="noStrike" kern="1200" cap="none" spc="0" normalizeH="0" baseline="0" noProof="0" dirty="0" smtClean="0">
                <a:ln>
                  <a:noFill/>
                </a:ln>
                <a:solidFill>
                  <a:srgbClr val="C00000"/>
                </a:solidFill>
                <a:effectLst/>
                <a:uLnTx/>
                <a:uFillTx/>
                <a:latin typeface="+mn-lt"/>
                <a:ea typeface="+mn-ea"/>
                <a:cs typeface="+mn-cs"/>
              </a:rPr>
              <a:t>1</a:t>
            </a:r>
            <a:r>
              <a:rPr kumimoji="0" lang="zh-CN" altLang="en-US" sz="2600" b="1" i="0" u="none" strike="noStrike" kern="1200" cap="none" spc="0" normalizeH="0" baseline="0" noProof="0" dirty="0" smtClean="0">
                <a:ln>
                  <a:noFill/>
                </a:ln>
                <a:solidFill>
                  <a:srgbClr val="C00000"/>
                </a:solidFill>
                <a:effectLst/>
                <a:uLnTx/>
                <a:uFillTx/>
                <a:latin typeface="+mn-lt"/>
                <a:ea typeface="+mn-ea"/>
                <a:cs typeface="+mn-cs"/>
              </a:rPr>
              <a:t>）计算需要的芯片数量，确定参加译码的地址线</a:t>
            </a:r>
            <a:endParaRPr kumimoji="0" lang="en-US" altLang="zh-CN" sz="2600" b="1" i="0" u="none" strike="noStrike" kern="1200" cap="none" spc="0" normalizeH="0" baseline="0" noProof="0" dirty="0" smtClean="0">
              <a:ln>
                <a:noFill/>
              </a:ln>
              <a:solidFill>
                <a:srgbClr val="C00000"/>
              </a:solidFill>
              <a:effectLst/>
              <a:uLnTx/>
              <a:uFillTx/>
              <a:latin typeface="+mn-lt"/>
              <a:ea typeface="+mn-ea"/>
              <a:cs typeface="+mn-cs"/>
            </a:endParaRPr>
          </a:p>
          <a:p>
            <a:pPr lvl="0">
              <a:buNone/>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RAM</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选</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2114</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，芯片容量为</a:t>
            </a:r>
            <a:r>
              <a:rPr lang="en-US" altLang="zh-CN" sz="2000" dirty="0" smtClean="0"/>
              <a:t>1K</a:t>
            </a:r>
            <a:r>
              <a:rPr lang="zh-CN" altLang="en-US" sz="2000" dirty="0" smtClean="0"/>
              <a:t>*</a:t>
            </a:r>
            <a:r>
              <a:rPr lang="en-US" altLang="zh-CN" sz="2000" dirty="0" smtClean="0"/>
              <a:t>4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，扩展子系统容量为</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4KB</a:t>
            </a:r>
          </a:p>
          <a:p>
            <a:pPr lvl="0">
              <a:buNone/>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                                需要芯片数量</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=4KB/</a:t>
            </a:r>
            <a:r>
              <a:rPr lang="en-US" altLang="zh-CN" sz="2000" dirty="0" smtClean="0"/>
              <a:t> 1K</a:t>
            </a:r>
            <a:r>
              <a:rPr lang="zh-CN" altLang="en-US" sz="2000" dirty="0" smtClean="0"/>
              <a:t>*</a:t>
            </a:r>
            <a:r>
              <a:rPr lang="en-US" altLang="zh-CN" sz="2000" dirty="0" smtClean="0"/>
              <a:t>4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4*2=8(</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片</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片内的地址线为</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smtClean="0">
                <a:ln>
                  <a:noFill/>
                </a:ln>
                <a:solidFill>
                  <a:schemeClr val="tx1"/>
                </a:solidFill>
                <a:effectLst/>
                <a:uLnTx/>
                <a:uFillTx/>
                <a:latin typeface="+mn-lt"/>
                <a:ea typeface="+mn-ea"/>
                <a:cs typeface="+mn-cs"/>
              </a:rPr>
              <a:t>9</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smtClean="0">
                <a:ln>
                  <a:noFill/>
                </a:ln>
                <a:solidFill>
                  <a:schemeClr val="tx1"/>
                </a:solidFill>
                <a:effectLst/>
                <a:uLnTx/>
                <a:uFillTx/>
                <a:latin typeface="+mn-lt"/>
                <a:ea typeface="+mn-ea"/>
                <a:cs typeface="+mn-cs"/>
              </a:rPr>
              <a:t>0</a:t>
            </a:r>
            <a:r>
              <a:rPr kumimoji="0" lang="zh-CN" altLang="en-US" sz="2000" b="0" i="0" u="none" strike="noStrike" kern="1200" cap="none" spc="0" normalizeH="0" baseline="-25000" noProof="0" dirty="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dirty="0" smtClean="0">
                <a:ln>
                  <a:noFill/>
                </a:ln>
                <a:solidFill>
                  <a:srgbClr val="FF0000"/>
                </a:solidFill>
                <a:effectLst/>
                <a:uLnTx/>
                <a:uFillTx/>
                <a:latin typeface="+mn-lt"/>
                <a:ea typeface="+mn-ea"/>
                <a:cs typeface="+mn-cs"/>
              </a:rPr>
              <a:t>片间地址线</a:t>
            </a:r>
            <a:r>
              <a:rPr kumimoji="0" lang="en-US" altLang="zh-CN" sz="2000" b="0" i="0" u="none" strike="noStrike" kern="1200" cap="none" spc="0" normalizeH="0" baseline="0" noProof="0" dirty="0" smtClean="0">
                <a:ln>
                  <a:noFill/>
                </a:ln>
                <a:solidFill>
                  <a:srgbClr val="FF0000"/>
                </a:solidFill>
                <a:effectLst/>
                <a:uLnTx/>
                <a:uFillTx/>
                <a:latin typeface="+mn-lt"/>
                <a:ea typeface="+mn-ea"/>
                <a:cs typeface="+mn-cs"/>
              </a:rPr>
              <a:t>A</a:t>
            </a:r>
            <a:r>
              <a:rPr kumimoji="0" lang="en-US" altLang="zh-CN" sz="2000" b="0" i="0" u="none" strike="noStrike" kern="1200" cap="none" spc="0" normalizeH="0" baseline="-25000" noProof="0" dirty="0" smtClean="0">
                <a:ln>
                  <a:noFill/>
                </a:ln>
                <a:solidFill>
                  <a:srgbClr val="FF0000"/>
                </a:solidFill>
                <a:effectLst/>
                <a:uLnTx/>
                <a:uFillTx/>
                <a:latin typeface="+mn-lt"/>
                <a:ea typeface="+mn-ea"/>
                <a:cs typeface="+mn-cs"/>
              </a:rPr>
              <a:t>15</a:t>
            </a:r>
            <a:r>
              <a:rPr kumimoji="0" lang="zh-CN" altLang="en-US" sz="2000" b="0" i="0" u="none" strike="noStrike" kern="1200" cap="none" spc="0" normalizeH="0" baseline="0" noProof="0" dirty="0" smtClean="0">
                <a:ln>
                  <a:noFill/>
                </a:ln>
                <a:solidFill>
                  <a:srgbClr val="FF0000"/>
                </a:solidFill>
                <a:effectLst/>
                <a:uLnTx/>
                <a:uFillTx/>
                <a:latin typeface="+mn-lt"/>
                <a:ea typeface="+mn-ea"/>
                <a:cs typeface="+mn-cs"/>
              </a:rPr>
              <a:t>～ </a:t>
            </a:r>
            <a:r>
              <a:rPr kumimoji="0" lang="en-US" altLang="zh-CN" sz="2000" b="0" i="0" u="none" strike="noStrike" kern="1200" cap="none" spc="0" normalizeH="0" baseline="0" noProof="0" dirty="0" smtClean="0">
                <a:ln>
                  <a:noFill/>
                </a:ln>
                <a:solidFill>
                  <a:srgbClr val="FF0000"/>
                </a:solidFill>
                <a:effectLst/>
                <a:uLnTx/>
                <a:uFillTx/>
                <a:latin typeface="+mn-lt"/>
                <a:ea typeface="+mn-ea"/>
                <a:cs typeface="+mn-cs"/>
              </a:rPr>
              <a:t>A</a:t>
            </a:r>
            <a:r>
              <a:rPr kumimoji="0" lang="en-US" altLang="zh-CN" sz="2000" b="0" i="0" u="none" strike="noStrike" kern="1200" cap="none" spc="0" normalizeH="0" baseline="-25000" noProof="0" dirty="0" smtClean="0">
                <a:ln>
                  <a:noFill/>
                </a:ln>
                <a:solidFill>
                  <a:srgbClr val="FF0000"/>
                </a:solidFill>
                <a:effectLst/>
                <a:uLnTx/>
                <a:uFillTx/>
                <a:latin typeface="+mn-lt"/>
                <a:ea typeface="+mn-ea"/>
                <a:cs typeface="+mn-cs"/>
              </a:rPr>
              <a:t>10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EPROM</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选用</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2716</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，芯片容量为容量为</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2KB</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，扩展子系统容量为</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8KB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只需</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片， 片内的地址线为</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smtClean="0">
                <a:ln>
                  <a:noFill/>
                </a:ln>
                <a:solidFill>
                  <a:schemeClr val="tx1"/>
                </a:solidFill>
                <a:effectLst/>
                <a:uLnTx/>
                <a:uFillTx/>
                <a:latin typeface="+mn-lt"/>
                <a:ea typeface="+mn-ea"/>
                <a:cs typeface="+mn-cs"/>
              </a:rPr>
              <a:t>10</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smtClean="0">
                <a:ln>
                  <a:noFill/>
                </a:ln>
                <a:solidFill>
                  <a:schemeClr val="tx1"/>
                </a:solidFill>
                <a:effectLst/>
                <a:uLnTx/>
                <a:uFillTx/>
                <a:latin typeface="+mn-lt"/>
                <a:ea typeface="+mn-ea"/>
                <a:cs typeface="+mn-cs"/>
              </a:rPr>
              <a:t>0</a:t>
            </a:r>
            <a:r>
              <a:rPr kumimoji="0" lang="zh-CN" altLang="en-US" sz="2000" b="0" i="0" u="none" strike="noStrike" kern="1200" cap="none" spc="0" normalizeH="0" baseline="-25000" noProof="0" dirty="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dirty="0" smtClean="0">
                <a:ln>
                  <a:noFill/>
                </a:ln>
                <a:solidFill>
                  <a:srgbClr val="FF0000"/>
                </a:solidFill>
                <a:effectLst/>
                <a:uLnTx/>
                <a:uFillTx/>
                <a:latin typeface="+mn-lt"/>
                <a:ea typeface="+mn-ea"/>
                <a:cs typeface="+mn-cs"/>
              </a:rPr>
              <a:t>片间地址线</a:t>
            </a:r>
            <a:r>
              <a:rPr kumimoji="0" lang="en-US" altLang="zh-CN" sz="2000" b="0" i="0" u="none" strike="noStrike" kern="1200" cap="none" spc="0" normalizeH="0" baseline="0" noProof="0" dirty="0" smtClean="0">
                <a:ln>
                  <a:noFill/>
                </a:ln>
                <a:solidFill>
                  <a:srgbClr val="FF0000"/>
                </a:solidFill>
                <a:effectLst/>
                <a:uLnTx/>
                <a:uFillTx/>
                <a:latin typeface="+mn-lt"/>
                <a:ea typeface="+mn-ea"/>
                <a:cs typeface="+mn-cs"/>
              </a:rPr>
              <a:t>A</a:t>
            </a:r>
            <a:r>
              <a:rPr kumimoji="0" lang="en-US" altLang="zh-CN" sz="2000" b="0" i="0" u="none" strike="noStrike" kern="1200" cap="none" spc="0" normalizeH="0" baseline="-25000" noProof="0" dirty="0" smtClean="0">
                <a:ln>
                  <a:noFill/>
                </a:ln>
                <a:solidFill>
                  <a:srgbClr val="FF0000"/>
                </a:solidFill>
                <a:effectLst/>
                <a:uLnTx/>
                <a:uFillTx/>
                <a:latin typeface="+mn-lt"/>
                <a:ea typeface="+mn-ea"/>
                <a:cs typeface="+mn-cs"/>
              </a:rPr>
              <a:t>15</a:t>
            </a:r>
            <a:r>
              <a:rPr kumimoji="0" lang="zh-CN" altLang="en-US" sz="2000" b="0" i="0" u="none" strike="noStrike" kern="1200" cap="none" spc="0" normalizeH="0" baseline="0" noProof="0" dirty="0" smtClean="0">
                <a:ln>
                  <a:noFill/>
                </a:ln>
                <a:solidFill>
                  <a:srgbClr val="FF0000"/>
                </a:solidFill>
                <a:effectLst/>
                <a:uLnTx/>
                <a:uFillTx/>
                <a:latin typeface="+mn-lt"/>
                <a:ea typeface="+mn-ea"/>
                <a:cs typeface="+mn-cs"/>
              </a:rPr>
              <a:t>～ </a:t>
            </a:r>
            <a:r>
              <a:rPr kumimoji="0" lang="en-US" altLang="zh-CN" sz="2000" b="0" i="0" u="none" strike="noStrike" kern="1200" cap="none" spc="0" normalizeH="0" baseline="0" noProof="0" dirty="0" smtClean="0">
                <a:ln>
                  <a:noFill/>
                </a:ln>
                <a:solidFill>
                  <a:srgbClr val="FF0000"/>
                </a:solidFill>
                <a:effectLst/>
                <a:uLnTx/>
                <a:uFillTx/>
                <a:latin typeface="+mn-lt"/>
                <a:ea typeface="+mn-ea"/>
                <a:cs typeface="+mn-cs"/>
              </a:rPr>
              <a:t>A</a:t>
            </a:r>
            <a:r>
              <a:rPr kumimoji="0" lang="en-US" altLang="zh-CN" sz="2000" b="0" i="0" u="none" strike="noStrike" kern="1200" cap="none" spc="0" normalizeH="0" baseline="-25000" noProof="0" dirty="0" smtClean="0">
                <a:ln>
                  <a:noFill/>
                </a:ln>
                <a:solidFill>
                  <a:srgbClr val="FF0000"/>
                </a:solidFill>
                <a:effectLst/>
                <a:uLnTx/>
                <a:uFillTx/>
                <a:latin typeface="+mn-lt"/>
                <a:ea typeface="+mn-ea"/>
                <a:cs typeface="+mn-cs"/>
              </a:rPr>
              <a:t>11</a:t>
            </a:r>
            <a:r>
              <a:rPr kumimoji="0" lang="en-US" altLang="zh-CN" sz="2000" b="0" i="0" u="none" strike="noStrike" kern="1200" cap="none" spc="0" normalizeH="0" baseline="0" noProof="0" dirty="0" smtClean="0">
                <a:ln>
                  <a:noFill/>
                </a:ln>
                <a:solidFill>
                  <a:srgbClr val="FF0000"/>
                </a:solidFill>
                <a:effectLst/>
                <a:uLnTx/>
                <a:uFillTx/>
                <a:latin typeface="+mn-lt"/>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600" b="1" i="0" u="none" strike="noStrike" kern="1200" cap="none" spc="0" normalizeH="0" baseline="0" noProof="0" dirty="0" smtClean="0">
                <a:ln>
                  <a:noFill/>
                </a:ln>
                <a:solidFill>
                  <a:srgbClr val="C00000"/>
                </a:solidFill>
                <a:effectLst/>
                <a:uLnTx/>
                <a:uFillTx/>
                <a:latin typeface="+mn-lt"/>
                <a:ea typeface="+mn-ea"/>
                <a:cs typeface="+mn-cs"/>
              </a:rPr>
              <a:t>2</a:t>
            </a:r>
            <a:r>
              <a:rPr kumimoji="0" lang="zh-CN" altLang="en-US" sz="2600" b="1" i="0" u="none" strike="noStrike" kern="1200" cap="none" spc="0" normalizeH="0" baseline="0" noProof="0" dirty="0" smtClean="0">
                <a:ln>
                  <a:noFill/>
                </a:ln>
                <a:solidFill>
                  <a:srgbClr val="C00000"/>
                </a:solidFill>
                <a:effectLst/>
                <a:uLnTx/>
                <a:uFillTx/>
                <a:latin typeface="+mn-lt"/>
                <a:ea typeface="+mn-ea"/>
                <a:cs typeface="+mn-cs"/>
              </a:rPr>
              <a:t>）</a:t>
            </a:r>
            <a:r>
              <a:rPr kumimoji="0" lang="en-US" altLang="zh-CN" sz="2600" b="1" i="0" u="none" strike="noStrike" kern="1200" cap="none" spc="0" normalizeH="0" baseline="0" noProof="0" dirty="0" smtClean="0">
                <a:ln>
                  <a:noFill/>
                </a:ln>
                <a:solidFill>
                  <a:srgbClr val="C00000"/>
                </a:solidFill>
                <a:effectLst/>
                <a:uLnTx/>
                <a:uFillTx/>
                <a:latin typeface="+mn-lt"/>
                <a:ea typeface="+mn-ea"/>
                <a:cs typeface="+mn-cs"/>
              </a:rPr>
              <a:t> </a:t>
            </a:r>
            <a:r>
              <a:rPr kumimoji="0" lang="zh-CN" altLang="en-US" sz="2600" b="1" i="0" u="none" strike="noStrike" kern="1200" cap="none" spc="0" normalizeH="0" baseline="0" noProof="0" dirty="0" smtClean="0">
                <a:ln>
                  <a:noFill/>
                </a:ln>
                <a:solidFill>
                  <a:srgbClr val="C00000"/>
                </a:solidFill>
                <a:effectLst/>
                <a:uLnTx/>
                <a:uFillTx/>
                <a:latin typeface="+mn-lt"/>
                <a:ea typeface="+mn-ea"/>
                <a:cs typeface="+mn-cs"/>
              </a:rPr>
              <a:t>控制信号线</a:t>
            </a:r>
            <a:r>
              <a:rPr kumimoji="0" lang="en-US" altLang="zh-CN" sz="2600" b="1" i="0" u="none" strike="noStrike" kern="1200" cap="none" spc="0" normalizeH="0" baseline="0" noProof="0" dirty="0" smtClean="0">
                <a:ln>
                  <a:noFill/>
                </a:ln>
                <a:solidFill>
                  <a:srgbClr val="C00000"/>
                </a:solidFill>
                <a:effectLst/>
                <a:uLnTx/>
                <a:uFillTx/>
                <a:latin typeface="+mn-lt"/>
                <a:ea typeface="+mn-ea"/>
                <a:cs typeface="+mn-cs"/>
              </a:rPr>
              <a:t>       </a:t>
            </a:r>
            <a:r>
              <a:rPr kumimoji="0" lang="zh-CN" altLang="en-US" sz="2600" b="1" i="0" u="none" strike="noStrike" kern="1200" cap="none" spc="0" normalizeH="0" baseline="0" noProof="0" dirty="0" smtClean="0">
                <a:ln>
                  <a:noFill/>
                </a:ln>
                <a:solidFill>
                  <a:srgbClr val="C00000"/>
                </a:solidFill>
                <a:effectLst/>
                <a:uLnTx/>
                <a:uFillTx/>
                <a:latin typeface="+mn-lt"/>
                <a:ea typeface="+mn-ea"/>
                <a:cs typeface="+mn-cs"/>
              </a:rPr>
              <a:t>           </a:t>
            </a:r>
            <a:endParaRPr kumimoji="0" lang="en-US" altLang="zh-CN" sz="2600" b="1" i="0" u="none" strike="noStrike" kern="1200" cap="none" spc="0" normalizeH="0" baseline="0" noProof="0" dirty="0" smtClean="0">
              <a:ln>
                <a:noFill/>
              </a:ln>
              <a:solidFill>
                <a:srgbClr val="C00000"/>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为低电平时选中存储器；</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RD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WR</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连接芯片同功能信号端</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标题 1"/>
          <p:cNvSpPr txBox="1">
            <a:spLocks/>
          </p:cNvSpPr>
          <p:nvPr/>
        </p:nvSpPr>
        <p:spPr>
          <a:xfrm>
            <a:off x="467544" y="125760"/>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uLnTx/>
                <a:uFillTx/>
                <a:latin typeface="+mj-lt"/>
                <a:ea typeface="+mj-ea"/>
                <a:cs typeface="+mj-cs"/>
              </a:rPr>
              <a:t>5.5  8</a:t>
            </a:r>
            <a:r>
              <a:rPr kumimoji="0" lang="zh-CN" altLang="en-US" sz="3200" b="1" i="0" u="none" strike="noStrike" kern="1200" cap="none" spc="0" normalizeH="0" baseline="0" noProof="0" dirty="0" smtClean="0">
                <a:ln>
                  <a:noFill/>
                </a:ln>
                <a:solidFill>
                  <a:schemeClr val="tx2"/>
                </a:solidFill>
                <a:effectLst/>
                <a:uLnTx/>
                <a:uFillTx/>
                <a:latin typeface="+mj-lt"/>
                <a:ea typeface="+mj-ea"/>
                <a:cs typeface="+mj-cs"/>
              </a:rPr>
              <a:t>位、</a:t>
            </a:r>
            <a:r>
              <a:rPr kumimoji="0" lang="en-US" sz="3200" b="1" i="0" u="none" strike="noStrike" kern="1200" cap="none" spc="0" normalizeH="0" baseline="0" noProof="0" dirty="0" smtClean="0">
                <a:ln>
                  <a:noFill/>
                </a:ln>
                <a:solidFill>
                  <a:schemeClr val="tx2"/>
                </a:solidFill>
                <a:effectLst/>
                <a:uLnTx/>
                <a:uFillTx/>
                <a:latin typeface="+mj-lt"/>
                <a:ea typeface="+mj-ea"/>
                <a:cs typeface="+mj-cs"/>
              </a:rPr>
              <a:t>16</a:t>
            </a:r>
            <a:r>
              <a:rPr kumimoji="0" lang="zh-CN" altLang="en-US" sz="3200" b="1" i="0" u="none" strike="noStrike" kern="1200" cap="none" spc="0" normalizeH="0" baseline="0" noProof="0" dirty="0" smtClean="0">
                <a:ln>
                  <a:noFill/>
                </a:ln>
                <a:solidFill>
                  <a:schemeClr val="tx2"/>
                </a:solidFill>
                <a:effectLst/>
                <a:uLnTx/>
                <a:uFillTx/>
                <a:latin typeface="+mj-lt"/>
                <a:ea typeface="+mj-ea"/>
                <a:cs typeface="+mj-cs"/>
              </a:rPr>
              <a:t>位、</a:t>
            </a:r>
            <a:r>
              <a:rPr kumimoji="0" lang="en-US" sz="3200" b="1" i="0" u="none" strike="noStrike" kern="1200" cap="none" spc="0" normalizeH="0" baseline="0" noProof="0" dirty="0" smtClean="0">
                <a:ln>
                  <a:noFill/>
                </a:ln>
                <a:solidFill>
                  <a:schemeClr val="tx2"/>
                </a:solidFill>
                <a:effectLst/>
                <a:uLnTx/>
                <a:uFillTx/>
                <a:latin typeface="+mj-lt"/>
                <a:ea typeface="+mj-ea"/>
                <a:cs typeface="+mj-cs"/>
              </a:rPr>
              <a:t>32</a:t>
            </a:r>
            <a:r>
              <a:rPr kumimoji="0" lang="zh-CN" altLang="en-US" sz="3200" b="1" i="0" u="none" strike="noStrike" kern="1200" cap="none" spc="0" normalizeH="0" baseline="0" noProof="0" dirty="0" smtClean="0">
                <a:ln>
                  <a:noFill/>
                </a:ln>
                <a:solidFill>
                  <a:schemeClr val="tx2"/>
                </a:solidFill>
                <a:effectLst/>
                <a:uLnTx/>
                <a:uFillTx/>
                <a:latin typeface="+mj-lt"/>
                <a:ea typeface="+mj-ea"/>
                <a:cs typeface="+mj-cs"/>
              </a:rPr>
              <a:t>位系统中的内存储器接口</a:t>
            </a:r>
            <a:endParaRPr kumimoji="0" lang="zh-CN" altLang="en-US" sz="32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ox(i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ox(i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ox(in)">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755576" y="1772816"/>
          <a:ext cx="7920880" cy="1772816"/>
        </p:xfrm>
        <a:graphic>
          <a:graphicData uri="http://schemas.openxmlformats.org/drawingml/2006/table">
            <a:tbl>
              <a:tblPr/>
              <a:tblGrid>
                <a:gridCol w="1155206"/>
                <a:gridCol w="1186830"/>
                <a:gridCol w="1576549"/>
                <a:gridCol w="1186830"/>
                <a:gridCol w="1186830"/>
                <a:gridCol w="1628635"/>
              </a:tblGrid>
              <a:tr h="456080">
                <a:tc>
                  <a:txBody>
                    <a:bodyPr/>
                    <a:lstStyle/>
                    <a:p>
                      <a:pPr algn="ctr">
                        <a:spcAft>
                          <a:spcPts val="0"/>
                        </a:spcAft>
                      </a:pPr>
                      <a:r>
                        <a:rPr lang="zh-CN" sz="1600" b="1" kern="100" dirty="0">
                          <a:latin typeface="Times New Roman"/>
                          <a:ea typeface="宋体"/>
                        </a:rPr>
                        <a:t>芯片型号</a:t>
                      </a: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latin typeface="Times New Roman"/>
                          <a:ea typeface="宋体"/>
                        </a:rPr>
                        <a:t>容量分配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latin typeface="Times New Roman"/>
                          <a:ea typeface="宋体"/>
                        </a:rPr>
                        <a:t>地址范围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latin typeface="Times New Roman"/>
                          <a:ea typeface="宋体"/>
                        </a:rPr>
                        <a:t>芯片型号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latin typeface="Times New Roman"/>
                          <a:ea typeface="宋体"/>
                        </a:rPr>
                        <a:t>容量分配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latin typeface="Times New Roman"/>
                          <a:ea typeface="宋体"/>
                        </a:rPr>
                        <a:t>地址范围</a:t>
                      </a: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84">
                <a:tc>
                  <a:txBody>
                    <a:bodyPr/>
                    <a:lstStyle/>
                    <a:p>
                      <a:pPr algn="ctr">
                        <a:spcAft>
                          <a:spcPts val="0"/>
                        </a:spcAft>
                      </a:pPr>
                      <a:r>
                        <a:rPr lang="en-US" sz="1600" b="1" kern="100">
                          <a:latin typeface="宋体"/>
                          <a:ea typeface="宋体"/>
                        </a:rPr>
                        <a:t>2716</a:t>
                      </a:r>
                      <a:endParaRPr lang="zh-CN" sz="1600" b="1"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2KB</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宋体"/>
                          <a:ea typeface="宋体"/>
                        </a:rPr>
                        <a:t>0000H</a:t>
                      </a:r>
                      <a:r>
                        <a:rPr lang="zh-CN" sz="1600" b="1" kern="100" dirty="0">
                          <a:latin typeface="Times New Roman"/>
                          <a:ea typeface="宋体"/>
                        </a:rPr>
                        <a:t>～</a:t>
                      </a:r>
                      <a:r>
                        <a:rPr lang="en-US" sz="1600" b="1" kern="100" dirty="0">
                          <a:latin typeface="Times New Roman"/>
                          <a:ea typeface="宋体"/>
                        </a:rPr>
                        <a:t>07FFH</a:t>
                      </a:r>
                      <a:endParaRPr lang="zh-CN" sz="16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2114</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1KB</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2000H</a:t>
                      </a:r>
                      <a:r>
                        <a:rPr lang="zh-CN" sz="1600" b="1" kern="100">
                          <a:latin typeface="Times New Roman"/>
                          <a:ea typeface="宋体"/>
                        </a:rPr>
                        <a:t>～</a:t>
                      </a:r>
                      <a:r>
                        <a:rPr lang="en-US" sz="1600" b="1" kern="100">
                          <a:latin typeface="Times New Roman"/>
                          <a:ea typeface="宋体"/>
                        </a:rPr>
                        <a:t>23FFH</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84">
                <a:tc>
                  <a:txBody>
                    <a:bodyPr/>
                    <a:lstStyle/>
                    <a:p>
                      <a:pPr algn="ctr">
                        <a:spcAft>
                          <a:spcPts val="0"/>
                        </a:spcAft>
                      </a:pPr>
                      <a:r>
                        <a:rPr lang="en-US" sz="1600" b="1" kern="100">
                          <a:latin typeface="宋体"/>
                          <a:ea typeface="宋体"/>
                        </a:rPr>
                        <a:t>2716</a:t>
                      </a:r>
                      <a:endParaRPr lang="zh-CN" sz="1600" b="1"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2KB</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0800H</a:t>
                      </a:r>
                      <a:r>
                        <a:rPr lang="zh-CN" sz="1600" b="1" kern="100">
                          <a:latin typeface="Times New Roman"/>
                          <a:ea typeface="宋体"/>
                        </a:rPr>
                        <a:t>～</a:t>
                      </a:r>
                      <a:r>
                        <a:rPr lang="en-US" sz="1600" b="1" kern="100">
                          <a:latin typeface="Times New Roman"/>
                          <a:ea typeface="宋体"/>
                        </a:rPr>
                        <a:t>0FFFH</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2114</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1KB</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2400H</a:t>
                      </a:r>
                      <a:r>
                        <a:rPr lang="zh-CN" sz="1600" b="1" kern="100">
                          <a:latin typeface="Times New Roman"/>
                          <a:ea typeface="宋体"/>
                        </a:rPr>
                        <a:t>～</a:t>
                      </a:r>
                      <a:r>
                        <a:rPr lang="en-US" sz="1600" b="1" kern="100">
                          <a:latin typeface="Times New Roman"/>
                          <a:ea typeface="宋体"/>
                        </a:rPr>
                        <a:t>27FFH</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84">
                <a:tc>
                  <a:txBody>
                    <a:bodyPr/>
                    <a:lstStyle/>
                    <a:p>
                      <a:pPr algn="ctr">
                        <a:spcAft>
                          <a:spcPts val="0"/>
                        </a:spcAft>
                      </a:pPr>
                      <a:r>
                        <a:rPr lang="en-US" sz="1600" b="1" kern="100">
                          <a:latin typeface="宋体"/>
                          <a:ea typeface="宋体"/>
                        </a:rPr>
                        <a:t>2716</a:t>
                      </a:r>
                      <a:endParaRPr lang="zh-CN" sz="1600" b="1"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2KB</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1000H</a:t>
                      </a:r>
                      <a:r>
                        <a:rPr lang="zh-CN" sz="1600" b="1" kern="100">
                          <a:latin typeface="Times New Roman"/>
                          <a:ea typeface="宋体"/>
                        </a:rPr>
                        <a:t>～</a:t>
                      </a:r>
                      <a:r>
                        <a:rPr lang="en-US" sz="1600" b="1" kern="100">
                          <a:latin typeface="Times New Roman"/>
                          <a:ea typeface="宋体"/>
                        </a:rPr>
                        <a:t>17FFH</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2114</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1KB</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2800H</a:t>
                      </a:r>
                      <a:r>
                        <a:rPr lang="zh-CN" sz="1600" b="1" kern="100">
                          <a:latin typeface="Times New Roman"/>
                          <a:ea typeface="宋体"/>
                        </a:rPr>
                        <a:t>～</a:t>
                      </a:r>
                      <a:r>
                        <a:rPr lang="en-US" sz="1600" b="1" kern="100">
                          <a:latin typeface="Times New Roman"/>
                          <a:ea typeface="宋体"/>
                        </a:rPr>
                        <a:t>2BFFH</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84">
                <a:tc>
                  <a:txBody>
                    <a:bodyPr/>
                    <a:lstStyle/>
                    <a:p>
                      <a:pPr algn="ctr">
                        <a:spcAft>
                          <a:spcPts val="0"/>
                        </a:spcAft>
                      </a:pPr>
                      <a:r>
                        <a:rPr lang="en-US" sz="1600" b="1" kern="100">
                          <a:latin typeface="宋体"/>
                          <a:ea typeface="宋体"/>
                        </a:rPr>
                        <a:t>2716</a:t>
                      </a:r>
                      <a:endParaRPr lang="zh-CN" sz="1600" b="1"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2KB</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1800H</a:t>
                      </a:r>
                      <a:r>
                        <a:rPr lang="zh-CN" sz="1600" b="1" kern="100">
                          <a:latin typeface="Times New Roman"/>
                          <a:ea typeface="宋体"/>
                        </a:rPr>
                        <a:t>～</a:t>
                      </a:r>
                      <a:r>
                        <a:rPr lang="en-US" sz="1600" b="1" kern="100">
                          <a:latin typeface="Times New Roman"/>
                          <a:ea typeface="宋体"/>
                        </a:rPr>
                        <a:t>1FFFH</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宋体"/>
                          <a:ea typeface="宋体"/>
                        </a:rPr>
                        <a:t>2114</a:t>
                      </a:r>
                      <a:endParaRPr lang="zh-CN" sz="1600" b="1"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宋体"/>
                          <a:ea typeface="宋体"/>
                        </a:rPr>
                        <a:t>1KB</a:t>
                      </a:r>
                      <a:endParaRPr lang="zh-CN" sz="16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宋体"/>
                          <a:ea typeface="宋体"/>
                        </a:rPr>
                        <a:t>2C00H</a:t>
                      </a:r>
                      <a:r>
                        <a:rPr lang="zh-CN" sz="1600" b="1" kern="100" dirty="0">
                          <a:latin typeface="Times New Roman"/>
                          <a:ea typeface="宋体"/>
                        </a:rPr>
                        <a:t>～</a:t>
                      </a:r>
                      <a:r>
                        <a:rPr lang="en-US" sz="1600" b="1" kern="100" dirty="0">
                          <a:latin typeface="Times New Roman"/>
                          <a:ea typeface="宋体"/>
                        </a:rPr>
                        <a:t>2FFFH</a:t>
                      </a:r>
                      <a:endParaRPr lang="zh-CN" sz="1600" b="1"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827584" y="476672"/>
            <a:ext cx="4801314" cy="1200329"/>
          </a:xfrm>
          <a:prstGeom prst="rect">
            <a:avLst/>
          </a:prstGeom>
        </p:spPr>
        <p:txBody>
          <a:bodyPr wrap="none">
            <a:spAutoFit/>
          </a:bodyPr>
          <a:lstStyle/>
          <a:p>
            <a:pPr>
              <a:lnSpc>
                <a:spcPct val="150000"/>
              </a:lnSpc>
            </a:pPr>
            <a:r>
              <a:rPr lang="en-US" altLang="zh-CN" sz="2800" dirty="0" smtClean="0">
                <a:solidFill>
                  <a:srgbClr val="FF0000"/>
                </a:solidFill>
              </a:rPr>
              <a:t>3</a:t>
            </a:r>
            <a:r>
              <a:rPr lang="zh-CN" altLang="en-US" sz="2800" dirty="0" smtClean="0">
                <a:solidFill>
                  <a:srgbClr val="FF0000"/>
                </a:solidFill>
              </a:rPr>
              <a:t>）存储器扩展电路设计分析</a:t>
            </a:r>
            <a:endParaRPr lang="en-US" altLang="zh-CN" sz="2800" dirty="0" smtClean="0">
              <a:solidFill>
                <a:srgbClr val="FF0000"/>
              </a:solidFill>
            </a:endParaRPr>
          </a:p>
          <a:p>
            <a:pPr>
              <a:lnSpc>
                <a:spcPct val="150000"/>
              </a:lnSpc>
            </a:pPr>
            <a:r>
              <a:rPr lang="zh-CN" altLang="zh-CN" sz="2000" dirty="0" smtClean="0"/>
              <a:t>①根据要求列出存储器地址分配表如</a:t>
            </a:r>
            <a:r>
              <a:rPr lang="zh-CN" altLang="en-US" sz="2000" dirty="0" smtClean="0"/>
              <a:t>下</a:t>
            </a:r>
            <a:r>
              <a:rPr lang="zh-CN" altLang="zh-CN" sz="2000" dirty="0" smtClean="0"/>
              <a:t>。</a:t>
            </a:r>
            <a:endParaRPr lang="zh-CN" altLang="en-US" sz="2000" dirty="0" smtClean="0"/>
          </a:p>
        </p:txBody>
      </p:sp>
      <p:sp>
        <p:nvSpPr>
          <p:cNvPr id="9" name="矩形 8"/>
          <p:cNvSpPr/>
          <p:nvPr/>
        </p:nvSpPr>
        <p:spPr>
          <a:xfrm>
            <a:off x="827584" y="3933056"/>
            <a:ext cx="7560840" cy="801373"/>
          </a:xfrm>
          <a:prstGeom prst="rect">
            <a:avLst/>
          </a:prstGeom>
        </p:spPr>
        <p:txBody>
          <a:bodyPr wrap="square">
            <a:spAutoFit/>
          </a:bodyPr>
          <a:lstStyle/>
          <a:p>
            <a:pPr>
              <a:lnSpc>
                <a:spcPct val="120000"/>
              </a:lnSpc>
            </a:pPr>
            <a:r>
              <a:rPr lang="en-US" altLang="zh-CN" sz="2000" dirty="0" smtClean="0"/>
              <a:t>② </a:t>
            </a:r>
            <a:r>
              <a:rPr lang="zh-CN" altLang="en-US" sz="2000" dirty="0" smtClean="0"/>
              <a:t>画出地址位图，选择适当的</a:t>
            </a:r>
            <a:r>
              <a:rPr lang="zh-CN" altLang="en-US" sz="2000" dirty="0" smtClean="0">
                <a:solidFill>
                  <a:srgbClr val="FF0000"/>
                </a:solidFill>
              </a:rPr>
              <a:t>译码输入地址信号线</a:t>
            </a:r>
            <a:r>
              <a:rPr lang="zh-CN" altLang="en-US" sz="2000" dirty="0" smtClean="0"/>
              <a:t>和</a:t>
            </a:r>
            <a:r>
              <a:rPr lang="zh-CN" altLang="en-US" sz="2000" dirty="0" smtClean="0">
                <a:solidFill>
                  <a:srgbClr val="FF0000"/>
                </a:solidFill>
              </a:rPr>
              <a:t>译码器使能信号线，</a:t>
            </a:r>
            <a:r>
              <a:rPr lang="zh-CN" altLang="en-US" sz="2000" dirty="0" smtClean="0"/>
              <a:t>进而画出片选译码电路。</a:t>
            </a:r>
            <a:endParaRPr lang="en-US" altLang="zh-CN" sz="2000" dirty="0" smtClean="0"/>
          </a:p>
        </p:txBody>
      </p:sp>
      <p:sp>
        <p:nvSpPr>
          <p:cNvPr id="10" name="矩形 9"/>
          <p:cNvSpPr/>
          <p:nvPr/>
        </p:nvSpPr>
        <p:spPr>
          <a:xfrm>
            <a:off x="827584" y="4941168"/>
            <a:ext cx="7416824" cy="757130"/>
          </a:xfrm>
          <a:prstGeom prst="rect">
            <a:avLst/>
          </a:prstGeom>
        </p:spPr>
        <p:txBody>
          <a:bodyPr wrap="square">
            <a:spAutoFit/>
          </a:bodyPr>
          <a:lstStyle/>
          <a:p>
            <a:pPr>
              <a:lnSpc>
                <a:spcPct val="120000"/>
              </a:lnSpc>
            </a:pPr>
            <a:r>
              <a:rPr lang="zh-CN" altLang="en-US" dirty="0" smtClean="0"/>
              <a:t>由于采用的</a:t>
            </a:r>
            <a:r>
              <a:rPr lang="en-US" altLang="zh-CN" dirty="0" smtClean="0"/>
              <a:t>EPROM </a:t>
            </a:r>
            <a:r>
              <a:rPr lang="zh-CN" altLang="en-US" dirty="0" smtClean="0"/>
              <a:t>芯片</a:t>
            </a:r>
            <a:r>
              <a:rPr lang="en-US" altLang="zh-CN" dirty="0" smtClean="0"/>
              <a:t>2716 </a:t>
            </a:r>
            <a:r>
              <a:rPr lang="zh-CN" altLang="en-US" dirty="0" smtClean="0"/>
              <a:t>和</a:t>
            </a:r>
            <a:r>
              <a:rPr lang="en-US" altLang="zh-CN" dirty="0" smtClean="0"/>
              <a:t>RAM</a:t>
            </a:r>
            <a:r>
              <a:rPr lang="zh-CN" altLang="en-US" dirty="0" smtClean="0"/>
              <a:t>芯片</a:t>
            </a:r>
            <a:r>
              <a:rPr lang="en-US" altLang="zh-CN" dirty="0" smtClean="0"/>
              <a:t>2114</a:t>
            </a:r>
            <a:r>
              <a:rPr lang="zh-CN" altLang="en-US" dirty="0" smtClean="0"/>
              <a:t>的</a:t>
            </a:r>
            <a:r>
              <a:rPr lang="zh-CN" altLang="en-US" b="1" u="sng" dirty="0" smtClean="0">
                <a:solidFill>
                  <a:srgbClr val="FF0000"/>
                </a:solidFill>
              </a:rPr>
              <a:t>存储容量不同</a:t>
            </a:r>
            <a:r>
              <a:rPr lang="zh-CN" altLang="en-US" dirty="0" smtClean="0"/>
              <a:t>，前者为</a:t>
            </a:r>
            <a:r>
              <a:rPr lang="en-US" altLang="zh-CN" dirty="0" smtClean="0"/>
              <a:t>2KB</a:t>
            </a:r>
            <a:r>
              <a:rPr lang="zh-CN" altLang="en-US" dirty="0" smtClean="0"/>
              <a:t>，后者为</a:t>
            </a:r>
            <a:r>
              <a:rPr lang="en-US" altLang="zh-CN" dirty="0" smtClean="0"/>
              <a:t>1KB</a:t>
            </a:r>
            <a:r>
              <a:rPr lang="zh-CN" altLang="en-US" dirty="0" smtClean="0"/>
              <a:t>，这就导致了这一步有两种方案</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内容占位符 2"/>
          <p:cNvSpPr txBox="1">
            <a:spLocks/>
          </p:cNvSpPr>
          <p:nvPr/>
        </p:nvSpPr>
        <p:spPr>
          <a:xfrm>
            <a:off x="611560" y="980728"/>
            <a:ext cx="8229600" cy="2376264"/>
          </a:xfrm>
          <a:prstGeom prst="rect">
            <a:avLst/>
          </a:prstGeom>
        </p:spPr>
        <p:txBody>
          <a:bodyPr>
            <a:normAutofit fontScale="92500" lnSpcReduction="20000"/>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tabLst/>
              <a:defRPr/>
            </a:pP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方案一：</a:t>
            </a:r>
            <a:r>
              <a:rPr kumimoji="0" lang="en-US" sz="2600" b="1" i="0" u="none" strike="noStrike" kern="1200" cap="none" spc="0" normalizeH="0" baseline="0" noProof="0" dirty="0" smtClean="0">
                <a:ln>
                  <a:noFill/>
                </a:ln>
                <a:solidFill>
                  <a:srgbClr val="FF0000"/>
                </a:solidFill>
                <a:effectLst/>
                <a:uLnTx/>
                <a:uFillTx/>
                <a:latin typeface="+mn-lt"/>
                <a:ea typeface="+mn-ea"/>
                <a:cs typeface="+mn-cs"/>
              </a:rPr>
              <a:t> ROM </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a:t>
            </a:r>
            <a:r>
              <a:rPr kumimoji="0" lang="en-US" sz="2600" b="1" i="0" u="none" strike="noStrike" kern="1200" cap="none" spc="0" normalizeH="0" baseline="0" noProof="0" dirty="0" smtClean="0">
                <a:ln>
                  <a:noFill/>
                </a:ln>
                <a:solidFill>
                  <a:srgbClr val="FF0000"/>
                </a:solidFill>
                <a:effectLst/>
                <a:uLnTx/>
                <a:uFillTx/>
                <a:latin typeface="+mn-lt"/>
                <a:ea typeface="+mn-ea"/>
                <a:cs typeface="+mn-cs"/>
              </a:rPr>
              <a:t>RAM </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分别</a:t>
            </a:r>
            <a:r>
              <a:rPr kumimoji="0" lang="zh-CN" altLang="en-US" sz="2600" b="0" i="0" u="none" strike="noStrike" kern="1200" cap="none" spc="0" normalizeH="0" baseline="0" noProof="0" dirty="0" smtClean="0">
                <a:ln>
                  <a:noFill/>
                </a:ln>
                <a:solidFill>
                  <a:srgbClr val="FF0000"/>
                </a:solidFill>
                <a:effectLst/>
                <a:uLnTx/>
                <a:uFillTx/>
                <a:latin typeface="+mn-lt"/>
                <a:ea typeface="+mn-ea"/>
                <a:cs typeface="+mn-cs"/>
              </a:rPr>
              <a:t>译码</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方式</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若选用</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74LS139</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中的</a:t>
            </a:r>
            <a:r>
              <a:rPr kumimoji="0" lang="zh-CN" altLang="en-US" sz="2200" b="0" i="0" u="sng" strike="noStrike" kern="1200" cap="none" spc="0" normalizeH="0" baseline="0" noProof="0" dirty="0" smtClean="0">
                <a:ln>
                  <a:noFill/>
                </a:ln>
                <a:solidFill>
                  <a:srgbClr val="FF0000"/>
                </a:solidFill>
                <a:effectLst/>
                <a:uLnTx/>
                <a:uFillTx/>
                <a:latin typeface="+mn-lt"/>
                <a:ea typeface="+mn-ea"/>
                <a:cs typeface="+mn-cs"/>
              </a:rPr>
              <a:t>两个</a:t>
            </a:r>
            <a:r>
              <a:rPr kumimoji="0" lang="en-US" sz="2200" b="0" i="0" u="sng" strike="noStrike" kern="1200" cap="none" spc="0" normalizeH="0" baseline="0" noProof="0" dirty="0" smtClean="0">
                <a:ln>
                  <a:noFill/>
                </a:ln>
                <a:solidFill>
                  <a:srgbClr val="FF0000"/>
                </a:solidFill>
                <a:effectLst/>
                <a:uLnTx/>
                <a:uFillTx/>
                <a:latin typeface="+mn-lt"/>
                <a:ea typeface="+mn-ea"/>
                <a:cs typeface="+mn-cs"/>
              </a:rPr>
              <a:t>2</a:t>
            </a:r>
            <a:r>
              <a:rPr kumimoji="0" lang="en-US" altLang="zh-CN" sz="2200" b="0" i="0" u="sng" strike="noStrike" kern="1200" cap="none" spc="0" normalizeH="0" baseline="0" noProof="0" dirty="0" smtClean="0">
                <a:ln>
                  <a:noFill/>
                </a:ln>
                <a:solidFill>
                  <a:srgbClr val="FF0000"/>
                </a:solidFill>
                <a:effectLst/>
                <a:uLnTx/>
                <a:uFillTx/>
                <a:latin typeface="+mn-lt"/>
                <a:ea typeface="+mn-ea"/>
                <a:cs typeface="+mn-cs"/>
              </a:rPr>
              <a:t>—</a:t>
            </a:r>
            <a:r>
              <a:rPr kumimoji="0" lang="en-US" sz="2200" b="0" i="0" u="sng" strike="noStrike" kern="1200" cap="none" spc="0" normalizeH="0" baseline="0" noProof="0" dirty="0" smtClean="0">
                <a:ln>
                  <a:noFill/>
                </a:ln>
                <a:solidFill>
                  <a:srgbClr val="FF0000"/>
                </a:solidFill>
                <a:effectLst/>
                <a:uLnTx/>
                <a:uFillTx/>
                <a:latin typeface="+mn-lt"/>
                <a:ea typeface="+mn-ea"/>
                <a:cs typeface="+mn-cs"/>
              </a:rPr>
              <a:t>4</a:t>
            </a:r>
            <a:r>
              <a:rPr kumimoji="0" lang="zh-CN" altLang="en-US" sz="2200" b="0" i="0" u="sng" strike="noStrike" kern="1200" cap="none" spc="0" normalizeH="0" baseline="0" noProof="0" dirty="0" smtClean="0">
                <a:ln>
                  <a:noFill/>
                </a:ln>
                <a:solidFill>
                  <a:srgbClr val="FF0000"/>
                </a:solidFill>
                <a:effectLst/>
                <a:uLnTx/>
                <a:uFillTx/>
                <a:latin typeface="+mn-lt"/>
                <a:ea typeface="+mn-ea"/>
                <a:cs typeface="+mn-cs"/>
              </a:rPr>
              <a:t>线译码器</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对</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ROM </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和</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RAM </a:t>
            </a:r>
            <a:r>
              <a:rPr kumimoji="0" lang="zh-CN" altLang="en-US" sz="2200" b="0" i="0" u="none" strike="noStrike" kern="1200" cap="none" spc="0" normalizeH="0" baseline="0" noProof="0" dirty="0" smtClean="0">
                <a:ln>
                  <a:noFill/>
                </a:ln>
                <a:solidFill>
                  <a:srgbClr val="FF0000"/>
                </a:solidFill>
                <a:effectLst/>
                <a:uLnTx/>
                <a:uFillTx/>
                <a:latin typeface="+mn-lt"/>
                <a:ea typeface="+mn-ea"/>
                <a:cs typeface="+mn-cs"/>
              </a:rPr>
              <a:t>分别进行选片译码</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，则根据地址分配表可得到</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ROM</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RAM</a:t>
            </a:r>
            <a:r>
              <a:rPr kumimoji="0" lang="zh-CN" altLang="en-US" sz="2200" b="0" i="0" u="none" strike="noStrike" kern="1200" cap="none" spc="0" normalizeH="0" baseline="0" noProof="0" dirty="0" smtClean="0">
                <a:ln>
                  <a:noFill/>
                </a:ln>
                <a:solidFill>
                  <a:schemeClr val="tx1"/>
                </a:solidFill>
                <a:effectLst/>
                <a:uLnTx/>
                <a:uFillTx/>
                <a:latin typeface="+mn-lt"/>
                <a:ea typeface="+mn-ea"/>
                <a:cs typeface="+mn-cs"/>
              </a:rPr>
              <a:t>两个存储区的地址位图</a:t>
            </a:r>
            <a:endParaRPr kumimoji="0" lang="en-US" altLang="zh-CN" sz="22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lnSpc>
                <a:spcPct val="150000"/>
              </a:lnSpc>
              <a:spcBef>
                <a:spcPct val="20000"/>
              </a:spcBef>
              <a:buClr>
                <a:schemeClr val="accent3"/>
              </a:buClr>
              <a:buSzPct val="95000"/>
              <a:buFont typeface="Wingdings 2"/>
              <a:buChar char=""/>
            </a:pPr>
            <a:r>
              <a:rPr lang="en-US" altLang="zh-CN" sz="2200" dirty="0" smtClean="0"/>
              <a:t>ROM   2716         </a:t>
            </a:r>
            <a:r>
              <a:rPr lang="zh-CN" altLang="en-US" sz="2200" dirty="0" smtClean="0"/>
              <a:t>片内地址线</a:t>
            </a:r>
            <a:r>
              <a:rPr lang="en-US" altLang="zh-CN" sz="2200" dirty="0" smtClean="0"/>
              <a:t>11</a:t>
            </a:r>
            <a:r>
              <a:rPr lang="zh-CN" altLang="en-US" sz="2200" dirty="0" smtClean="0"/>
              <a:t>根（</a:t>
            </a:r>
            <a:r>
              <a:rPr lang="en-US" altLang="zh-CN" sz="2200" dirty="0" smtClean="0"/>
              <a:t>A10~A0</a:t>
            </a:r>
            <a:r>
              <a:rPr lang="zh-CN" altLang="en-US" sz="2200" dirty="0" smtClean="0"/>
              <a:t>）</a:t>
            </a:r>
            <a:endParaRPr lang="en-US" altLang="zh-CN" sz="2200" dirty="0" smtClean="0"/>
          </a:p>
          <a:p>
            <a:pPr marL="274320" lvl="0" indent="-274320">
              <a:lnSpc>
                <a:spcPct val="150000"/>
              </a:lnSpc>
              <a:spcBef>
                <a:spcPct val="20000"/>
              </a:spcBef>
              <a:buClr>
                <a:schemeClr val="accent3"/>
              </a:buClr>
              <a:buSzPct val="95000"/>
              <a:buFont typeface="Wingdings 2"/>
              <a:buChar char=""/>
            </a:pPr>
            <a:r>
              <a:rPr kumimoji="0" lang="en-US" altLang="zh-CN" sz="2200" b="0" i="0" u="none" strike="noStrike" kern="1200" cap="none" spc="0" normalizeH="0" baseline="0" noProof="0" dirty="0" smtClean="0">
                <a:ln>
                  <a:noFill/>
                </a:ln>
                <a:solidFill>
                  <a:schemeClr val="tx1"/>
                </a:solidFill>
                <a:effectLst/>
                <a:uLnTx/>
                <a:uFillTx/>
                <a:latin typeface="+mn-lt"/>
                <a:ea typeface="+mn-ea"/>
                <a:cs typeface="+mn-cs"/>
              </a:rPr>
              <a:t>RAM   2114         </a:t>
            </a:r>
            <a:r>
              <a:rPr lang="zh-CN" altLang="en-US" sz="2200" dirty="0" smtClean="0"/>
              <a:t>片内地址线</a:t>
            </a:r>
            <a:r>
              <a:rPr lang="en-US" altLang="zh-CN" sz="2200" dirty="0" smtClean="0"/>
              <a:t>10</a:t>
            </a:r>
            <a:r>
              <a:rPr lang="zh-CN" altLang="en-US" sz="2200" dirty="0" smtClean="0"/>
              <a:t>根（</a:t>
            </a:r>
            <a:r>
              <a:rPr lang="en-US" altLang="zh-CN" sz="2200" dirty="0" smtClean="0"/>
              <a:t>A9~A0</a:t>
            </a:r>
            <a:r>
              <a:rPr lang="zh-CN" altLang="en-US" sz="2200" dirty="0" smtClean="0"/>
              <a:t>）</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5" name="内容占位符 4"/>
          <p:cNvGraphicFramePr>
            <a:graphicFrameLocks noGrp="1"/>
          </p:cNvGraphicFramePr>
          <p:nvPr>
            <p:ph idx="1"/>
          </p:nvPr>
        </p:nvGraphicFramePr>
        <p:xfrm>
          <a:off x="2233612" y="2060847"/>
          <a:ext cx="6226820" cy="3564459"/>
        </p:xfrm>
        <a:graphic>
          <a:graphicData uri="http://schemas.openxmlformats.org/drawingml/2006/table">
            <a:tbl>
              <a:tblPr/>
              <a:tblGrid>
                <a:gridCol w="2777875"/>
                <a:gridCol w="671070"/>
                <a:gridCol w="2777875"/>
              </a:tblGrid>
              <a:tr h="190710">
                <a:tc gridSpan="2">
                  <a:txBody>
                    <a:bodyPr/>
                    <a:lstStyle/>
                    <a:p>
                      <a:pPr algn="just">
                        <a:spcAft>
                          <a:spcPts val="0"/>
                        </a:spcAft>
                      </a:pPr>
                      <a:r>
                        <a:rPr lang="zh-CN" sz="1050" kern="100" dirty="0">
                          <a:latin typeface="Times New Roman"/>
                          <a:ea typeface="宋体"/>
                        </a:rPr>
                        <a:t>外译码（选片）</a:t>
                      </a: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spcAft>
                          <a:spcPts val="0"/>
                        </a:spcAft>
                      </a:pPr>
                      <a:r>
                        <a:rPr lang="zh-CN" sz="1050" kern="100">
                          <a:latin typeface="Times New Roman"/>
                          <a:ea typeface="宋体"/>
                        </a:rPr>
                        <a:t>内译码（选单元）</a:t>
                      </a: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420">
                <a:tc>
                  <a:txBody>
                    <a:bodyPr/>
                    <a:lstStyle/>
                    <a:p>
                      <a:pPr algn="just">
                        <a:spcAft>
                          <a:spcPts val="0"/>
                        </a:spcAft>
                      </a:pPr>
                      <a:r>
                        <a:rPr lang="zh-CN" sz="1050" kern="100">
                          <a:latin typeface="Times New Roman"/>
                          <a:ea typeface="宋体"/>
                        </a:rPr>
                        <a:t>译码允许</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Times New Roman"/>
                          <a:ea typeface="宋体"/>
                        </a:rPr>
                        <a:t>译码输入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宋体"/>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420">
                <a:tc>
                  <a:txBody>
                    <a:bodyPr/>
                    <a:lstStyle/>
                    <a:p>
                      <a:pPr algn="just">
                        <a:spcAft>
                          <a:spcPts val="0"/>
                        </a:spcAft>
                      </a:pPr>
                      <a:r>
                        <a:rPr lang="en-US" sz="1050" kern="100">
                          <a:latin typeface="Times New Roman"/>
                          <a:ea typeface="宋体"/>
                        </a:rPr>
                        <a:t>A</a:t>
                      </a:r>
                      <a:r>
                        <a:rPr lang="en-US" sz="1050" kern="100" baseline="-25000">
                          <a:latin typeface="Times New Roman"/>
                          <a:ea typeface="宋体"/>
                        </a:rPr>
                        <a:t>15</a:t>
                      </a:r>
                      <a:r>
                        <a:rPr lang="en-US" sz="1050" kern="100">
                          <a:latin typeface="Times New Roman"/>
                          <a:ea typeface="宋体"/>
                        </a:rPr>
                        <a:t>A</a:t>
                      </a:r>
                      <a:r>
                        <a:rPr lang="en-US" sz="1050" kern="100" baseline="-25000">
                          <a:latin typeface="Times New Roman"/>
                          <a:ea typeface="宋体"/>
                        </a:rPr>
                        <a:t>14</a:t>
                      </a:r>
                      <a:r>
                        <a:rPr lang="en-US" sz="1050" kern="100">
                          <a:latin typeface="Times New Roman"/>
                          <a:ea typeface="宋体"/>
                        </a:rPr>
                        <a:t>A</a:t>
                      </a:r>
                      <a:r>
                        <a:rPr lang="en-US" sz="1050" kern="100" baseline="-25000">
                          <a:latin typeface="Times New Roman"/>
                          <a:ea typeface="宋体"/>
                        </a:rPr>
                        <a:t>13</a:t>
                      </a:r>
                      <a:endParaRPr lang="zh-CN" sz="105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6675" algn="l">
                        <a:spcAft>
                          <a:spcPts val="0"/>
                        </a:spcAft>
                      </a:pPr>
                      <a:r>
                        <a:rPr lang="en-US" sz="1050" kern="100">
                          <a:latin typeface="Times New Roman"/>
                          <a:ea typeface="宋体"/>
                        </a:rPr>
                        <a:t>A</a:t>
                      </a:r>
                      <a:r>
                        <a:rPr lang="en-US" sz="1050" kern="100" baseline="-25000">
                          <a:latin typeface="Times New Roman"/>
                          <a:ea typeface="宋体"/>
                        </a:rPr>
                        <a:t>12</a:t>
                      </a:r>
                      <a:r>
                        <a:rPr lang="en-US" sz="1050" kern="100">
                          <a:latin typeface="Times New Roman"/>
                          <a:ea typeface="宋体"/>
                        </a:rPr>
                        <a:t>A</a:t>
                      </a:r>
                      <a:r>
                        <a:rPr lang="en-US" sz="1050" kern="100" baseline="-25000">
                          <a:latin typeface="Times New Roman"/>
                          <a:ea typeface="宋体"/>
                        </a:rPr>
                        <a:t>11</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0">
                          <a:latin typeface="Times New Roman"/>
                          <a:ea typeface="宋体"/>
                        </a:rPr>
                        <a:t>A</a:t>
                      </a:r>
                      <a:r>
                        <a:rPr lang="en-US" sz="1050" kern="0" baseline="-25000">
                          <a:latin typeface="Times New Roman"/>
                          <a:ea typeface="宋体"/>
                        </a:rPr>
                        <a:t>10</a:t>
                      </a:r>
                      <a:r>
                        <a:rPr lang="en-US" sz="1050" kern="0">
                          <a:latin typeface="Times New Roman"/>
                          <a:ea typeface="宋体"/>
                        </a:rPr>
                        <a:t>A</a:t>
                      </a:r>
                      <a:r>
                        <a:rPr lang="en-US" sz="1050" kern="0" baseline="-25000">
                          <a:latin typeface="Times New Roman"/>
                          <a:ea typeface="宋体"/>
                        </a:rPr>
                        <a:t>9</a:t>
                      </a:r>
                      <a:r>
                        <a:rPr lang="en-US" sz="1050" kern="0">
                          <a:latin typeface="Times New Roman"/>
                          <a:ea typeface="宋体"/>
                        </a:rPr>
                        <a:t>A</a:t>
                      </a:r>
                      <a:r>
                        <a:rPr lang="en-US" sz="1050" kern="0" baseline="-25000">
                          <a:latin typeface="Times New Roman"/>
                          <a:ea typeface="宋体"/>
                        </a:rPr>
                        <a:t>8</a:t>
                      </a:r>
                      <a:r>
                        <a:rPr lang="en-US" sz="1050" kern="0">
                          <a:latin typeface="Times New Roman"/>
                          <a:ea typeface="宋体"/>
                        </a:rPr>
                        <a:t>A</a:t>
                      </a:r>
                      <a:r>
                        <a:rPr lang="en-US" sz="1050" kern="0" baseline="-25000">
                          <a:latin typeface="Times New Roman"/>
                          <a:ea typeface="宋体"/>
                        </a:rPr>
                        <a:t>7</a:t>
                      </a:r>
                      <a:r>
                        <a:rPr lang="en-US" sz="1050" kern="0">
                          <a:latin typeface="Times New Roman"/>
                          <a:ea typeface="宋体"/>
                        </a:rPr>
                        <a:t>A</a:t>
                      </a:r>
                      <a:r>
                        <a:rPr lang="en-US" sz="1050" kern="0" baseline="-25000">
                          <a:latin typeface="Times New Roman"/>
                          <a:ea typeface="宋体"/>
                        </a:rPr>
                        <a:t>6</a:t>
                      </a:r>
                      <a:r>
                        <a:rPr lang="en-US" sz="1050" kern="0">
                          <a:latin typeface="Times New Roman"/>
                          <a:ea typeface="宋体"/>
                        </a:rPr>
                        <a:t>A</a:t>
                      </a:r>
                      <a:r>
                        <a:rPr lang="en-US" sz="1050" kern="0" baseline="-25000">
                          <a:latin typeface="Times New Roman"/>
                          <a:ea typeface="宋体"/>
                        </a:rPr>
                        <a:t>5</a:t>
                      </a:r>
                      <a:r>
                        <a:rPr lang="en-US" sz="1050" kern="0">
                          <a:latin typeface="Times New Roman"/>
                          <a:ea typeface="宋体"/>
                        </a:rPr>
                        <a:t>A</a:t>
                      </a:r>
                      <a:r>
                        <a:rPr lang="en-US" sz="1050" kern="0" baseline="-25000">
                          <a:latin typeface="Times New Roman"/>
                          <a:ea typeface="宋体"/>
                        </a:rPr>
                        <a:t>4</a:t>
                      </a:r>
                      <a:r>
                        <a:rPr lang="en-US" sz="1050" kern="0">
                          <a:latin typeface="Times New Roman"/>
                          <a:ea typeface="宋体"/>
                        </a:rPr>
                        <a:t>A</a:t>
                      </a:r>
                      <a:r>
                        <a:rPr lang="en-US" sz="1050" kern="0" baseline="-25000">
                          <a:latin typeface="Times New Roman"/>
                          <a:ea typeface="宋体"/>
                        </a:rPr>
                        <a:t>3</a:t>
                      </a:r>
                      <a:r>
                        <a:rPr lang="en-US" sz="1050" kern="0">
                          <a:latin typeface="Times New Roman"/>
                          <a:ea typeface="宋体"/>
                        </a:rPr>
                        <a:t>A</a:t>
                      </a:r>
                      <a:r>
                        <a:rPr lang="en-US" sz="1050" kern="0" baseline="-25000">
                          <a:latin typeface="Times New Roman"/>
                          <a:ea typeface="宋体"/>
                        </a:rPr>
                        <a:t>2 </a:t>
                      </a:r>
                      <a:r>
                        <a:rPr lang="en-US" sz="1050" kern="0">
                          <a:latin typeface="Times New Roman"/>
                          <a:ea typeface="宋体"/>
                        </a:rPr>
                        <a:t>A</a:t>
                      </a:r>
                      <a:r>
                        <a:rPr lang="en-US" sz="1050" kern="0" baseline="-25000">
                          <a:latin typeface="Times New Roman"/>
                          <a:ea typeface="宋体"/>
                        </a:rPr>
                        <a:t>1</a:t>
                      </a:r>
                      <a:r>
                        <a:rPr lang="en-US" sz="1050" kern="0">
                          <a:latin typeface="Times New Roman"/>
                          <a:ea typeface="宋体"/>
                        </a:rPr>
                        <a:t>A</a:t>
                      </a:r>
                      <a:r>
                        <a:rPr lang="en-US" sz="1050" kern="0" baseline="-25000">
                          <a:latin typeface="Times New Roman"/>
                          <a:ea typeface="宋体"/>
                        </a:rPr>
                        <a:t>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710">
                <a:tc rowSpan="3">
                  <a:txBody>
                    <a:bodyPr/>
                    <a:lstStyle/>
                    <a:p>
                      <a:pPr indent="66675" algn="l">
                        <a:spcAft>
                          <a:spcPts val="0"/>
                        </a:spcAft>
                      </a:pPr>
                      <a:r>
                        <a:rPr lang="en-US" sz="1050" kern="100">
                          <a:latin typeface="Times New Roman"/>
                          <a:ea typeface="宋体"/>
                        </a:rPr>
                        <a:t>000</a:t>
                      </a:r>
                      <a:endParaRPr lang="zh-CN" sz="1050"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66675" algn="ctr">
                        <a:spcAft>
                          <a:spcPts val="0"/>
                        </a:spcAft>
                      </a:pPr>
                      <a:r>
                        <a:rPr lang="en-US" sz="1050" kern="100">
                          <a:latin typeface="Times New Roman"/>
                          <a:ea typeface="宋体"/>
                        </a:rPr>
                        <a:t>0   0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6675" algn="just">
                        <a:spcAft>
                          <a:spcPts val="0"/>
                        </a:spcAft>
                      </a:pPr>
                      <a:r>
                        <a:rPr lang="en-US" sz="1050" kern="0">
                          <a:latin typeface="Times New Roman"/>
                          <a:ea typeface="宋体"/>
                        </a:rPr>
                        <a:t>0  0  0  0  0  0  0  0  0  0   0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091">
                <a:tc vMerge="1">
                  <a:txBody>
                    <a:bodyPr/>
                    <a:lstStyle/>
                    <a:p>
                      <a:endParaRPr lang="zh-CN" altLang="en-US"/>
                    </a:p>
                  </a:txBody>
                  <a:tcPr/>
                </a:tc>
                <a:tc vMerge="1">
                  <a:txBody>
                    <a:bodyPr/>
                    <a:lstStyle/>
                    <a:p>
                      <a:endParaRPr lang="zh-CN" altLang="en-US"/>
                    </a:p>
                  </a:txBody>
                  <a:tcPr/>
                </a:tc>
                <a:tc>
                  <a:txBody>
                    <a:bodyPr/>
                    <a:lstStyle/>
                    <a:p>
                      <a:pPr indent="66675" algn="just">
                        <a:spcAft>
                          <a:spcPts val="0"/>
                        </a:spcAft>
                      </a:pPr>
                      <a:r>
                        <a:rPr lang="en-US" sz="1050" kern="0">
                          <a:latin typeface="Times New Roman"/>
                          <a:ea typeface="宋体"/>
                        </a:rPr>
                        <a:t>1 1 11 1 1 1 1 1 1 1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791">
                <a:tc vMerge="1">
                  <a:txBody>
                    <a:bodyPr/>
                    <a:lstStyle/>
                    <a:p>
                      <a:endParaRPr lang="zh-CN" altLang="en-US"/>
                    </a:p>
                  </a:txBody>
                  <a:tcPr/>
                </a:tc>
                <a:tc vMerge="1">
                  <a:txBody>
                    <a:bodyPr/>
                    <a:lstStyle/>
                    <a:p>
                      <a:endParaRPr lang="zh-CN" altLang="en-US"/>
                    </a:p>
                  </a:txBody>
                  <a:tcPr/>
                </a:tc>
                <a:tc>
                  <a:txBody>
                    <a:bodyPr/>
                    <a:lstStyle/>
                    <a:p>
                      <a:pPr indent="66675" algn="just">
                        <a:spcAft>
                          <a:spcPts val="0"/>
                        </a:spcAft>
                      </a:pPr>
                      <a:r>
                        <a:rPr lang="en-US" sz="1050" kern="0">
                          <a:latin typeface="Times New Roman"/>
                          <a:ea typeface="宋体"/>
                        </a:rPr>
                        <a:t>ROM(1) </a:t>
                      </a:r>
                      <a:r>
                        <a:rPr lang="en-US" sz="1050" kern="100">
                          <a:latin typeface="宋体"/>
                          <a:ea typeface="宋体"/>
                        </a:rPr>
                        <a:t>0000H</a:t>
                      </a:r>
                      <a:r>
                        <a:rPr lang="zh-CN" sz="1050" kern="100">
                          <a:latin typeface="Times New Roman"/>
                          <a:ea typeface="宋体"/>
                        </a:rPr>
                        <a:t>～</a:t>
                      </a:r>
                      <a:r>
                        <a:rPr lang="en-US" sz="1050" kern="100">
                          <a:latin typeface="Times New Roman"/>
                          <a:ea typeface="宋体"/>
                        </a:rPr>
                        <a:t>07FFH</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710">
                <a:tc rowSpan="3">
                  <a:txBody>
                    <a:bodyPr/>
                    <a:lstStyle/>
                    <a:p>
                      <a:pPr algn="ctr">
                        <a:spcAft>
                          <a:spcPts val="0"/>
                        </a:spcAft>
                      </a:pPr>
                      <a:r>
                        <a:rPr lang="en-US" sz="1050" kern="100">
                          <a:latin typeface="Times New Roman"/>
                          <a:ea typeface="宋体"/>
                        </a:rPr>
                        <a:t>000</a:t>
                      </a:r>
                      <a:endParaRPr lang="zh-CN" sz="1050"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66675" algn="ctr">
                        <a:spcAft>
                          <a:spcPts val="0"/>
                        </a:spcAft>
                      </a:pPr>
                      <a:r>
                        <a:rPr lang="en-US" sz="1050" kern="100">
                          <a:latin typeface="Times New Roman"/>
                          <a:ea typeface="宋体"/>
                        </a:rPr>
                        <a:t>0   1</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6675" algn="just">
                        <a:spcAft>
                          <a:spcPts val="0"/>
                        </a:spcAft>
                      </a:pPr>
                      <a:r>
                        <a:rPr lang="en-US" sz="1050" kern="0">
                          <a:latin typeface="Times New Roman"/>
                          <a:ea typeface="宋体"/>
                        </a:rPr>
                        <a:t>0  0  0  0  0  0  0  0  0  0   0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87">
                <a:tc vMerge="1">
                  <a:txBody>
                    <a:bodyPr/>
                    <a:lstStyle/>
                    <a:p>
                      <a:endParaRPr lang="zh-CN" altLang="en-US"/>
                    </a:p>
                  </a:txBody>
                  <a:tcPr/>
                </a:tc>
                <a:tc vMerge="1">
                  <a:txBody>
                    <a:bodyPr/>
                    <a:lstStyle/>
                    <a:p>
                      <a:endParaRPr lang="zh-CN" altLang="en-US"/>
                    </a:p>
                  </a:txBody>
                  <a:tcPr/>
                </a:tc>
                <a:tc>
                  <a:txBody>
                    <a:bodyPr/>
                    <a:lstStyle/>
                    <a:p>
                      <a:pPr indent="66675" algn="just">
                        <a:spcAft>
                          <a:spcPts val="0"/>
                        </a:spcAft>
                      </a:pPr>
                      <a:r>
                        <a:rPr lang="en-US" sz="1050" kern="0">
                          <a:latin typeface="Times New Roman"/>
                          <a:ea typeface="宋体"/>
                        </a:rPr>
                        <a:t>1 1 11 1 1 1 1 1 1 1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495">
                <a:tc vMerge="1">
                  <a:txBody>
                    <a:bodyPr/>
                    <a:lstStyle/>
                    <a:p>
                      <a:endParaRPr lang="zh-CN" altLang="en-US"/>
                    </a:p>
                  </a:txBody>
                  <a:tcPr/>
                </a:tc>
                <a:tc vMerge="1">
                  <a:txBody>
                    <a:bodyPr/>
                    <a:lstStyle/>
                    <a:p>
                      <a:endParaRPr lang="zh-CN" altLang="en-US"/>
                    </a:p>
                  </a:txBody>
                  <a:tcPr/>
                </a:tc>
                <a:tc>
                  <a:txBody>
                    <a:bodyPr/>
                    <a:lstStyle/>
                    <a:p>
                      <a:pPr indent="66675" algn="just">
                        <a:spcAft>
                          <a:spcPts val="0"/>
                        </a:spcAft>
                      </a:pPr>
                      <a:r>
                        <a:rPr lang="en-US" sz="1050" kern="0">
                          <a:latin typeface="Times New Roman"/>
                          <a:ea typeface="宋体"/>
                        </a:rPr>
                        <a:t>ROM(2) </a:t>
                      </a:r>
                      <a:r>
                        <a:rPr lang="en-US" sz="1050" kern="100">
                          <a:latin typeface="宋体"/>
                          <a:ea typeface="宋体"/>
                        </a:rPr>
                        <a:t>0800H</a:t>
                      </a:r>
                      <a:r>
                        <a:rPr lang="zh-CN" sz="1050" kern="100">
                          <a:latin typeface="Times New Roman"/>
                          <a:ea typeface="宋体"/>
                        </a:rPr>
                        <a:t>～</a:t>
                      </a:r>
                      <a:r>
                        <a:rPr lang="en-US" sz="1050" kern="100">
                          <a:latin typeface="Times New Roman"/>
                          <a:ea typeface="宋体"/>
                        </a:rPr>
                        <a:t>0FFFH</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710">
                <a:tc rowSpan="3">
                  <a:txBody>
                    <a:bodyPr/>
                    <a:lstStyle/>
                    <a:p>
                      <a:pPr algn="ctr">
                        <a:spcAft>
                          <a:spcPts val="0"/>
                        </a:spcAft>
                      </a:pPr>
                      <a:r>
                        <a:rPr lang="en-US" sz="1050" kern="100">
                          <a:latin typeface="Times New Roman"/>
                          <a:ea typeface="宋体"/>
                        </a:rPr>
                        <a:t>000</a:t>
                      </a:r>
                      <a:endParaRPr lang="zh-CN" sz="1050" kern="10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66675" algn="ctr">
                        <a:spcAft>
                          <a:spcPts val="0"/>
                        </a:spcAft>
                      </a:pPr>
                      <a:r>
                        <a:rPr lang="en-US" sz="1050" kern="100">
                          <a:latin typeface="Times New Roman"/>
                          <a:ea typeface="宋体"/>
                        </a:rPr>
                        <a:t>1   0</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6675" algn="just">
                        <a:spcAft>
                          <a:spcPts val="0"/>
                        </a:spcAft>
                      </a:pPr>
                      <a:r>
                        <a:rPr lang="en-US" sz="1050" kern="0">
                          <a:latin typeface="Times New Roman"/>
                          <a:ea typeface="宋体"/>
                        </a:rPr>
                        <a:t>0  0  0  0  0  0  0  0  0  0   0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091">
                <a:tc vMerge="1">
                  <a:txBody>
                    <a:bodyPr/>
                    <a:lstStyle/>
                    <a:p>
                      <a:endParaRPr lang="zh-CN" altLang="en-US"/>
                    </a:p>
                  </a:txBody>
                  <a:tcPr/>
                </a:tc>
                <a:tc vMerge="1">
                  <a:txBody>
                    <a:bodyPr/>
                    <a:lstStyle/>
                    <a:p>
                      <a:endParaRPr lang="zh-CN" altLang="en-US"/>
                    </a:p>
                  </a:txBody>
                  <a:tcPr/>
                </a:tc>
                <a:tc>
                  <a:txBody>
                    <a:bodyPr/>
                    <a:lstStyle/>
                    <a:p>
                      <a:pPr indent="66675" algn="just">
                        <a:spcAft>
                          <a:spcPts val="0"/>
                        </a:spcAft>
                      </a:pPr>
                      <a:r>
                        <a:rPr lang="en-US" sz="1050" kern="0">
                          <a:latin typeface="Times New Roman"/>
                          <a:ea typeface="宋体"/>
                        </a:rPr>
                        <a:t>1 1 11 1 1 1 1 1 1 1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791">
                <a:tc vMerge="1">
                  <a:txBody>
                    <a:bodyPr/>
                    <a:lstStyle/>
                    <a:p>
                      <a:endParaRPr lang="zh-CN" altLang="en-US"/>
                    </a:p>
                  </a:txBody>
                  <a:tcPr/>
                </a:tc>
                <a:tc vMerge="1">
                  <a:txBody>
                    <a:bodyPr/>
                    <a:lstStyle/>
                    <a:p>
                      <a:endParaRPr lang="zh-CN" altLang="en-US"/>
                    </a:p>
                  </a:txBody>
                  <a:tcPr/>
                </a:tc>
                <a:tc>
                  <a:txBody>
                    <a:bodyPr/>
                    <a:lstStyle/>
                    <a:p>
                      <a:pPr indent="66675" algn="just">
                        <a:spcAft>
                          <a:spcPts val="0"/>
                        </a:spcAft>
                      </a:pPr>
                      <a:r>
                        <a:rPr lang="en-US" sz="1050" kern="0">
                          <a:latin typeface="Times New Roman"/>
                          <a:ea typeface="宋体"/>
                        </a:rPr>
                        <a:t>ROM(3) </a:t>
                      </a:r>
                      <a:r>
                        <a:rPr lang="en-US" sz="1050" kern="100">
                          <a:latin typeface="宋体"/>
                          <a:ea typeface="宋体"/>
                        </a:rPr>
                        <a:t>1000H</a:t>
                      </a:r>
                      <a:r>
                        <a:rPr lang="zh-CN" sz="1050" kern="100">
                          <a:latin typeface="Times New Roman"/>
                          <a:ea typeface="宋体"/>
                        </a:rPr>
                        <a:t>～</a:t>
                      </a:r>
                      <a:r>
                        <a:rPr lang="en-US" sz="1050" kern="100">
                          <a:latin typeface="Times New Roman"/>
                          <a:ea typeface="宋体"/>
                        </a:rPr>
                        <a:t>17FFH</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710">
                <a:tc rowSpan="3">
                  <a:txBody>
                    <a:bodyPr/>
                    <a:lstStyle/>
                    <a:p>
                      <a:pPr algn="ctr">
                        <a:spcAft>
                          <a:spcPts val="0"/>
                        </a:spcAft>
                      </a:pPr>
                      <a:r>
                        <a:rPr lang="en-US" sz="1050" kern="100" dirty="0">
                          <a:latin typeface="Times New Roman"/>
                          <a:ea typeface="宋体"/>
                        </a:rPr>
                        <a:t>000</a:t>
                      </a:r>
                      <a:endParaRPr lang="zh-CN" sz="1050" kern="100" dirty="0">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3">
                  <a:txBody>
                    <a:bodyPr/>
                    <a:lstStyle/>
                    <a:p>
                      <a:pPr indent="66675" algn="ctr">
                        <a:spcAft>
                          <a:spcPts val="0"/>
                        </a:spcAft>
                      </a:pPr>
                      <a:r>
                        <a:rPr lang="en-US" sz="1050" kern="100">
                          <a:latin typeface="Times New Roman"/>
                          <a:ea typeface="宋体"/>
                        </a:rPr>
                        <a:t>1   1</a:t>
                      </a:r>
                      <a:endParaRPr lang="zh-CN" sz="105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66675" algn="just">
                        <a:spcAft>
                          <a:spcPts val="0"/>
                        </a:spcAft>
                      </a:pPr>
                      <a:r>
                        <a:rPr lang="en-US" sz="1050" kern="0">
                          <a:latin typeface="Times New Roman"/>
                          <a:ea typeface="宋体"/>
                        </a:rPr>
                        <a:t>0  0  0  0  0  0  0  0  0  0   0</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443">
                <a:tc vMerge="1">
                  <a:txBody>
                    <a:bodyPr/>
                    <a:lstStyle/>
                    <a:p>
                      <a:endParaRPr lang="zh-CN" altLang="en-US"/>
                    </a:p>
                  </a:txBody>
                  <a:tcPr/>
                </a:tc>
                <a:tc vMerge="1">
                  <a:txBody>
                    <a:bodyPr/>
                    <a:lstStyle/>
                    <a:p>
                      <a:endParaRPr lang="zh-CN" altLang="en-US"/>
                    </a:p>
                  </a:txBody>
                  <a:tcPr/>
                </a:tc>
                <a:tc>
                  <a:txBody>
                    <a:bodyPr/>
                    <a:lstStyle/>
                    <a:p>
                      <a:pPr indent="66675" algn="just">
                        <a:spcAft>
                          <a:spcPts val="0"/>
                        </a:spcAft>
                      </a:pPr>
                      <a:r>
                        <a:rPr lang="en-US" sz="1050" kern="0">
                          <a:latin typeface="Times New Roman"/>
                          <a:ea typeface="宋体"/>
                        </a:rPr>
                        <a:t>1 1 11 1 1 1 1 1 1 1 </a:t>
                      </a:r>
                      <a:endParaRPr lang="zh-CN" sz="105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980">
                <a:tc vMerge="1">
                  <a:txBody>
                    <a:bodyPr/>
                    <a:lstStyle/>
                    <a:p>
                      <a:endParaRPr lang="zh-CN" altLang="en-US"/>
                    </a:p>
                  </a:txBody>
                  <a:tcPr/>
                </a:tc>
                <a:tc vMerge="1">
                  <a:txBody>
                    <a:bodyPr/>
                    <a:lstStyle/>
                    <a:p>
                      <a:endParaRPr lang="zh-CN" altLang="en-US"/>
                    </a:p>
                  </a:txBody>
                  <a:tcPr/>
                </a:tc>
                <a:tc>
                  <a:txBody>
                    <a:bodyPr/>
                    <a:lstStyle/>
                    <a:p>
                      <a:pPr indent="66675" algn="just">
                        <a:spcAft>
                          <a:spcPts val="0"/>
                        </a:spcAft>
                      </a:pPr>
                      <a:r>
                        <a:rPr lang="en-US" sz="1050" kern="0" dirty="0">
                          <a:latin typeface="Times New Roman"/>
                          <a:ea typeface="宋体"/>
                        </a:rPr>
                        <a:t>ROM(4)</a:t>
                      </a:r>
                      <a:r>
                        <a:rPr lang="en-US" sz="1050" kern="100" dirty="0">
                          <a:latin typeface="宋体"/>
                          <a:ea typeface="宋体"/>
                        </a:rPr>
                        <a:t>1800H</a:t>
                      </a:r>
                      <a:r>
                        <a:rPr lang="zh-CN" sz="1050" kern="100" dirty="0">
                          <a:latin typeface="Times New Roman"/>
                          <a:ea typeface="宋体"/>
                        </a:rPr>
                        <a:t>～</a:t>
                      </a:r>
                      <a:r>
                        <a:rPr lang="en-US" sz="1050" kern="100" dirty="0">
                          <a:latin typeface="Times New Roman"/>
                          <a:ea typeface="宋体"/>
                        </a:rPr>
                        <a:t>1FFFH</a:t>
                      </a:r>
                      <a:endParaRPr lang="zh-CN" sz="105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80897" name="Picture 1" descr="C:\Users\Administrator\AppData\Roaming\Tencent\Users\784641441\QQ\WinTemp\RichOle\VVVLR2IUO7V{76_B~IN$}@O.png"/>
          <p:cNvPicPr>
            <a:picLocks noChangeAspect="1" noChangeArrowheads="1"/>
          </p:cNvPicPr>
          <p:nvPr/>
        </p:nvPicPr>
        <p:blipFill>
          <a:blip r:embed="rId3" cstate="print"/>
          <a:srcRect/>
          <a:stretch>
            <a:fillRect/>
          </a:stretch>
        </p:blipFill>
        <p:spPr bwMode="auto">
          <a:xfrm>
            <a:off x="35496" y="476672"/>
            <a:ext cx="9108504" cy="5810988"/>
          </a:xfrm>
          <a:prstGeom prst="rect">
            <a:avLst/>
          </a:prstGeom>
          <a:noFill/>
        </p:spPr>
      </p:pic>
      <p:sp>
        <p:nvSpPr>
          <p:cNvPr id="6" name="矩形 5"/>
          <p:cNvSpPr/>
          <p:nvPr/>
        </p:nvSpPr>
        <p:spPr>
          <a:xfrm>
            <a:off x="1979712" y="1772816"/>
            <a:ext cx="1080120" cy="4104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82945" name="Picture 1" descr="C:\Users\Administrator\AppData\Roaming\Tencent\Users\784641441\QQ\WinTemp\RichOle\AW`X6VLZ@83V21R[85F700W.png"/>
          <p:cNvPicPr>
            <a:picLocks noChangeAspect="1" noChangeArrowheads="1"/>
          </p:cNvPicPr>
          <p:nvPr/>
        </p:nvPicPr>
        <p:blipFill>
          <a:blip r:embed="rId2" cstate="print"/>
          <a:srcRect/>
          <a:stretch>
            <a:fillRect/>
          </a:stretch>
        </p:blipFill>
        <p:spPr bwMode="auto">
          <a:xfrm>
            <a:off x="48960" y="428604"/>
            <a:ext cx="9095040" cy="5715016"/>
          </a:xfrm>
          <a:prstGeom prst="rect">
            <a:avLst/>
          </a:prstGeom>
          <a:noFill/>
        </p:spPr>
      </p:pic>
      <p:sp>
        <p:nvSpPr>
          <p:cNvPr id="5" name="矩形 4"/>
          <p:cNvSpPr/>
          <p:nvPr/>
        </p:nvSpPr>
        <p:spPr>
          <a:xfrm>
            <a:off x="2555776" y="1628800"/>
            <a:ext cx="1080120" cy="4104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Administrator\AppData\Roaming\Tencent\Users\784641441\QQ\WinTemp\RichOle\YNJ{(`XB7`{20WJ8DU)WDZG.png"/>
          <p:cNvPicPr>
            <a:picLocks noChangeAspect="1" noChangeArrowheads="1"/>
          </p:cNvPicPr>
          <p:nvPr/>
        </p:nvPicPr>
        <p:blipFill>
          <a:blip r:embed="rId2" cstate="print"/>
          <a:srcRect/>
          <a:stretch>
            <a:fillRect/>
          </a:stretch>
        </p:blipFill>
        <p:spPr bwMode="auto">
          <a:xfrm>
            <a:off x="500034" y="0"/>
            <a:ext cx="2428860" cy="5242290"/>
          </a:xfrm>
          <a:prstGeom prst="rect">
            <a:avLst/>
          </a:prstGeom>
          <a:noFill/>
        </p:spPr>
      </p:pic>
      <p:sp>
        <p:nvSpPr>
          <p:cNvPr id="6" name="矩形 5"/>
          <p:cNvSpPr>
            <a:spLocks noChangeArrowheads="1"/>
          </p:cNvSpPr>
          <p:nvPr/>
        </p:nvSpPr>
        <p:spPr bwMode="auto">
          <a:xfrm>
            <a:off x="2928926" y="142852"/>
            <a:ext cx="5857916" cy="1569660"/>
          </a:xfrm>
          <a:prstGeom prst="rect">
            <a:avLst/>
          </a:prstGeom>
          <a:noFill/>
          <a:ln w="9525">
            <a:noFill/>
            <a:miter lim="800000"/>
            <a:headEnd/>
            <a:tailEnd/>
          </a:ln>
        </p:spPr>
        <p:txBody>
          <a:bodyPr wrap="square">
            <a:spAutoFit/>
          </a:bodyPr>
          <a:lstStyle/>
          <a:p>
            <a:r>
              <a:rPr lang="en-US" altLang="zh-CN" sz="2400" dirty="0"/>
              <a:t>1</a:t>
            </a:r>
            <a:r>
              <a:rPr lang="zh-CN" altLang="en-US" sz="2400" dirty="0" smtClean="0"/>
              <a:t>、</a:t>
            </a:r>
            <a:r>
              <a:rPr lang="zh-CN" altLang="en-US" sz="2400" dirty="0" smtClean="0">
                <a:latin typeface="宋体" pitchFamily="2" charset="-122"/>
                <a:ea typeface="宋体" pitchFamily="2" charset="-122"/>
                <a:cs typeface="Times New Roman" pitchFamily="18" charset="0"/>
              </a:rPr>
              <a:t>高速缓冲存储器</a:t>
            </a:r>
            <a:r>
              <a:rPr lang="en-US" altLang="zh-CN" sz="2400" dirty="0" smtClean="0">
                <a:latin typeface="宋体" pitchFamily="2" charset="-122"/>
                <a:ea typeface="宋体" pitchFamily="2" charset="-122"/>
                <a:cs typeface="Times New Roman" pitchFamily="18" charset="0"/>
              </a:rPr>
              <a:t>Cache</a:t>
            </a:r>
          </a:p>
          <a:p>
            <a:r>
              <a:rPr lang="en-US" sz="2400" dirty="0" smtClean="0"/>
              <a:t>Cache</a:t>
            </a:r>
            <a:r>
              <a:rPr lang="zh-CN" altLang="en-US" sz="2400" dirty="0" smtClean="0"/>
              <a:t>位于内存和</a:t>
            </a:r>
            <a:r>
              <a:rPr lang="en-US" sz="2400" dirty="0" smtClean="0"/>
              <a:t>CPU</a:t>
            </a:r>
            <a:r>
              <a:rPr lang="zh-CN" altLang="en-US" sz="2400" dirty="0" smtClean="0"/>
              <a:t>之间，用于</a:t>
            </a:r>
            <a:r>
              <a:rPr lang="zh-CN" altLang="en-US" sz="2400" dirty="0" smtClean="0">
                <a:solidFill>
                  <a:srgbClr val="FF0000"/>
                </a:solidFill>
              </a:rPr>
              <a:t>高速</a:t>
            </a:r>
            <a:r>
              <a:rPr lang="zh-CN" altLang="en-US" sz="2400" dirty="0" smtClean="0"/>
              <a:t>存取正在执行的程序和数据，以提高计算机的处理速度。</a:t>
            </a:r>
            <a:endParaRPr lang="zh-CN" altLang="en-US" sz="2400" b="1" dirty="0"/>
          </a:p>
        </p:txBody>
      </p:sp>
      <p:sp>
        <p:nvSpPr>
          <p:cNvPr id="7" name="矩形 6"/>
          <p:cNvSpPr>
            <a:spLocks noChangeArrowheads="1"/>
          </p:cNvSpPr>
          <p:nvPr/>
        </p:nvSpPr>
        <p:spPr bwMode="auto">
          <a:xfrm>
            <a:off x="2928926" y="1643050"/>
            <a:ext cx="5857916" cy="2677656"/>
          </a:xfrm>
          <a:prstGeom prst="rect">
            <a:avLst/>
          </a:prstGeom>
          <a:noFill/>
          <a:ln w="9525">
            <a:noFill/>
            <a:miter lim="800000"/>
            <a:headEnd/>
            <a:tailEnd/>
          </a:ln>
        </p:spPr>
        <p:txBody>
          <a:bodyPr wrap="square">
            <a:spAutoFit/>
          </a:bodyPr>
          <a:lstStyle/>
          <a:p>
            <a:r>
              <a:rPr lang="en-US" sz="2400" dirty="0" smtClean="0"/>
              <a:t>2</a:t>
            </a:r>
            <a:r>
              <a:rPr lang="zh-CN" altLang="en-US" sz="2400" dirty="0" smtClean="0"/>
              <a:t>、内存储器</a:t>
            </a:r>
          </a:p>
          <a:p>
            <a:r>
              <a:rPr lang="zh-CN" altLang="en-US" sz="2400" dirty="0" smtClean="0"/>
              <a:t>内存储器简称内存，是计算机系统的主要存储器，用来存放计算机</a:t>
            </a:r>
            <a:r>
              <a:rPr lang="zh-CN" altLang="en-US" sz="2400" dirty="0" smtClean="0">
                <a:solidFill>
                  <a:srgbClr val="FF0000"/>
                </a:solidFill>
              </a:rPr>
              <a:t>运行期间</a:t>
            </a:r>
            <a:r>
              <a:rPr lang="zh-CN" altLang="en-US" sz="2400" dirty="0" smtClean="0"/>
              <a:t>的程序数据，它能和</a:t>
            </a:r>
            <a:r>
              <a:rPr lang="en-US" sz="2400" dirty="0" smtClean="0"/>
              <a:t>Cache</a:t>
            </a:r>
            <a:r>
              <a:rPr lang="zh-CN" altLang="en-US" sz="2400" dirty="0" smtClean="0"/>
              <a:t>交换数据和指令。由于</a:t>
            </a:r>
            <a:r>
              <a:rPr lang="en-US" sz="2400" dirty="0" smtClean="0"/>
              <a:t>CPU</a:t>
            </a:r>
            <a:r>
              <a:rPr lang="zh-CN" altLang="en-US" sz="2400" dirty="0" smtClean="0"/>
              <a:t>要频繁地访问内存，所以内存的性能在很大程度上影响了整个计算机系统的性能。</a:t>
            </a:r>
            <a:endParaRPr lang="zh-CN" altLang="en-US" sz="2400" dirty="0"/>
          </a:p>
        </p:txBody>
      </p:sp>
      <p:sp>
        <p:nvSpPr>
          <p:cNvPr id="8" name="矩形 7"/>
          <p:cNvSpPr>
            <a:spLocks noChangeArrowheads="1"/>
          </p:cNvSpPr>
          <p:nvPr/>
        </p:nvSpPr>
        <p:spPr bwMode="auto">
          <a:xfrm>
            <a:off x="2928926" y="4286256"/>
            <a:ext cx="5857916" cy="1200329"/>
          </a:xfrm>
          <a:prstGeom prst="rect">
            <a:avLst/>
          </a:prstGeom>
          <a:noFill/>
          <a:ln w="9525">
            <a:noFill/>
            <a:miter lim="800000"/>
            <a:headEnd/>
            <a:tailEnd/>
          </a:ln>
        </p:spPr>
        <p:txBody>
          <a:bodyPr wrap="square">
            <a:spAutoFit/>
          </a:bodyPr>
          <a:lstStyle/>
          <a:p>
            <a:r>
              <a:rPr lang="en-US" sz="2400" dirty="0" smtClean="0"/>
              <a:t>3</a:t>
            </a:r>
            <a:r>
              <a:rPr lang="zh-CN" altLang="en-US" sz="2400" dirty="0" smtClean="0"/>
              <a:t>、外存储器</a:t>
            </a:r>
            <a:endParaRPr lang="en-US" altLang="zh-CN" sz="2400" dirty="0" smtClean="0"/>
          </a:p>
          <a:p>
            <a:r>
              <a:rPr lang="zh-CN" altLang="en-US" sz="2400" dirty="0" smtClean="0"/>
              <a:t>外存储器用来存放当前</a:t>
            </a:r>
            <a:r>
              <a:rPr lang="zh-CN" altLang="en-US" sz="2400" dirty="0" smtClean="0">
                <a:solidFill>
                  <a:srgbClr val="FF0000"/>
                </a:solidFill>
              </a:rPr>
              <a:t>暂不参与运行</a:t>
            </a:r>
            <a:r>
              <a:rPr lang="zh-CN" altLang="en-US" sz="2400" dirty="0" smtClean="0"/>
              <a:t>的程序和数据以及一些需要永久性保存的信息。</a:t>
            </a:r>
          </a:p>
        </p:txBody>
      </p:sp>
      <p:sp>
        <p:nvSpPr>
          <p:cNvPr id="10" name="矩形 9"/>
          <p:cNvSpPr>
            <a:spLocks noChangeArrowheads="1"/>
          </p:cNvSpPr>
          <p:nvPr/>
        </p:nvSpPr>
        <p:spPr bwMode="auto">
          <a:xfrm>
            <a:off x="285720" y="5500702"/>
            <a:ext cx="8143932" cy="830997"/>
          </a:xfrm>
          <a:prstGeom prst="rect">
            <a:avLst/>
          </a:prstGeom>
          <a:noFill/>
          <a:ln w="9525">
            <a:noFill/>
            <a:miter lim="800000"/>
            <a:headEnd/>
            <a:tailEnd/>
          </a:ln>
        </p:spPr>
        <p:txBody>
          <a:bodyPr wrap="square">
            <a:spAutoFit/>
          </a:bodyPr>
          <a:lstStyle/>
          <a:p>
            <a:r>
              <a:rPr lang="zh-CN" altLang="en-US" sz="2400" u="sng" dirty="0" smtClean="0">
                <a:solidFill>
                  <a:srgbClr val="FF0000"/>
                </a:solidFill>
              </a:rPr>
              <a:t>与内存相比，</a:t>
            </a:r>
            <a:r>
              <a:rPr lang="en-US" altLang="zh-CN" sz="2400" u="sng" dirty="0" smtClean="0">
                <a:solidFill>
                  <a:srgbClr val="FF0000"/>
                </a:solidFill>
              </a:rPr>
              <a:t>cache</a:t>
            </a:r>
            <a:r>
              <a:rPr lang="zh-CN" altLang="en-US" sz="2400" u="sng" dirty="0" smtClean="0">
                <a:solidFill>
                  <a:srgbClr val="FF0000"/>
                </a:solidFill>
              </a:rPr>
              <a:t>的存取速度快，但存储容量小且位成本高。外存的特点是存取速度较低、存储容量大和位成本较低</a:t>
            </a:r>
            <a:r>
              <a:rPr lang="zh-CN" altLang="en-US" sz="2400" dirty="0" smtClean="0"/>
              <a:t>。</a:t>
            </a:r>
          </a:p>
        </p:txBody>
      </p:sp>
      <p:sp>
        <p:nvSpPr>
          <p:cNvPr id="9" name="直角双向箭头 8"/>
          <p:cNvSpPr/>
          <p:nvPr/>
        </p:nvSpPr>
        <p:spPr>
          <a:xfrm rot="10800000" flipV="1">
            <a:off x="467544" y="476672"/>
            <a:ext cx="432048" cy="2304256"/>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611560" y="476672"/>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linds(horizontal)">
                                      <p:cBhvr>
                                        <p:cTn id="7" dur="500"/>
                                        <p:tgtEl>
                                          <p:spTgt spid="10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box(in)">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smtClean="0"/>
          </a:p>
          <a:p>
            <a:endParaRPr lang="zh-CN" altLang="en-US" dirty="0"/>
          </a:p>
        </p:txBody>
      </p:sp>
      <p:pic>
        <p:nvPicPr>
          <p:cNvPr id="204802" name="Picture 2"/>
          <p:cNvPicPr>
            <a:picLocks noChangeAspect="1" noChangeArrowheads="1"/>
          </p:cNvPicPr>
          <p:nvPr/>
        </p:nvPicPr>
        <p:blipFill>
          <a:blip r:embed="rId2" cstate="print"/>
          <a:srcRect/>
          <a:stretch>
            <a:fillRect/>
          </a:stretch>
        </p:blipFill>
        <p:spPr bwMode="auto">
          <a:xfrm>
            <a:off x="5148064" y="2636912"/>
            <a:ext cx="3252361" cy="3096344"/>
          </a:xfrm>
          <a:prstGeom prst="rect">
            <a:avLst/>
          </a:prstGeom>
          <a:noFill/>
          <a:ln w="9525">
            <a:noFill/>
            <a:miter lim="800000"/>
            <a:headEnd/>
            <a:tailEnd/>
          </a:ln>
        </p:spPr>
      </p:pic>
      <p:pic>
        <p:nvPicPr>
          <p:cNvPr id="204803" name="Picture 3"/>
          <p:cNvPicPr>
            <a:picLocks noChangeAspect="1" noChangeArrowheads="1"/>
          </p:cNvPicPr>
          <p:nvPr/>
        </p:nvPicPr>
        <p:blipFill>
          <a:blip r:embed="rId3" cstate="print"/>
          <a:srcRect/>
          <a:stretch>
            <a:fillRect/>
          </a:stretch>
        </p:blipFill>
        <p:spPr bwMode="auto">
          <a:xfrm>
            <a:off x="1187624" y="2780928"/>
            <a:ext cx="3450492"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787" name="Picture 99"/>
          <p:cNvPicPr>
            <a:picLocks noChangeAspect="1" noChangeArrowheads="1"/>
          </p:cNvPicPr>
          <p:nvPr/>
        </p:nvPicPr>
        <p:blipFill>
          <a:blip r:embed="rId2" cstate="print"/>
          <a:srcRect/>
          <a:stretch>
            <a:fillRect/>
          </a:stretch>
        </p:blipFill>
        <p:spPr bwMode="auto">
          <a:xfrm>
            <a:off x="611560" y="1124744"/>
            <a:ext cx="7894549" cy="4536504"/>
          </a:xfrm>
          <a:prstGeom prst="rect">
            <a:avLst/>
          </a:prstGeom>
          <a:noFill/>
          <a:ln w="9525">
            <a:noFill/>
            <a:miter lim="800000"/>
            <a:headEnd/>
            <a:tailEnd/>
          </a:ln>
        </p:spPr>
      </p:pic>
      <p:sp>
        <p:nvSpPr>
          <p:cNvPr id="3" name="TextBox 2"/>
          <p:cNvSpPr txBox="1"/>
          <p:nvPr/>
        </p:nvSpPr>
        <p:spPr>
          <a:xfrm>
            <a:off x="2411760" y="1124744"/>
            <a:ext cx="288032" cy="923330"/>
          </a:xfrm>
          <a:prstGeom prst="rect">
            <a:avLst/>
          </a:prstGeom>
          <a:noFill/>
        </p:spPr>
        <p:txBody>
          <a:bodyPr wrap="square" rtlCol="0">
            <a:spAutoFit/>
          </a:bodyPr>
          <a:lstStyle/>
          <a:p>
            <a:r>
              <a:rPr lang="en-US" altLang="zh-CN" dirty="0" smtClean="0">
                <a:solidFill>
                  <a:srgbClr val="FF0000"/>
                </a:solidFill>
              </a:rPr>
              <a:t>0</a:t>
            </a:r>
          </a:p>
          <a:p>
            <a:r>
              <a:rPr lang="en-US" altLang="zh-CN" dirty="0" smtClean="0">
                <a:solidFill>
                  <a:srgbClr val="FF0000"/>
                </a:solidFill>
              </a:rPr>
              <a:t>0</a:t>
            </a:r>
          </a:p>
          <a:p>
            <a:r>
              <a:rPr lang="en-US" altLang="zh-CN" dirty="0" smtClean="0">
                <a:solidFill>
                  <a:srgbClr val="FF0000"/>
                </a:solidFill>
              </a:rPr>
              <a:t>0</a:t>
            </a:r>
            <a:endParaRPr lang="zh-CN" altLang="en-US" dirty="0">
              <a:solidFill>
                <a:srgbClr val="FF0000"/>
              </a:solidFill>
            </a:endParaRPr>
          </a:p>
        </p:txBody>
      </p:sp>
      <p:sp>
        <p:nvSpPr>
          <p:cNvPr id="4" name="矩形 3"/>
          <p:cNvSpPr/>
          <p:nvPr/>
        </p:nvSpPr>
        <p:spPr>
          <a:xfrm>
            <a:off x="2411760" y="3501008"/>
            <a:ext cx="216024" cy="1200329"/>
          </a:xfrm>
          <a:prstGeom prst="rect">
            <a:avLst/>
          </a:prstGeom>
        </p:spPr>
        <p:txBody>
          <a:bodyPr wrap="square">
            <a:spAutoFit/>
          </a:bodyPr>
          <a:lstStyle/>
          <a:p>
            <a:r>
              <a:rPr lang="en-US" altLang="zh-CN" b="1" dirty="0" smtClean="0">
                <a:solidFill>
                  <a:srgbClr val="FF0000"/>
                </a:solidFill>
              </a:rPr>
              <a:t>0</a:t>
            </a:r>
          </a:p>
          <a:p>
            <a:r>
              <a:rPr lang="en-US" altLang="zh-CN" b="1" dirty="0" smtClean="0">
                <a:solidFill>
                  <a:srgbClr val="FF0000"/>
                </a:solidFill>
              </a:rPr>
              <a:t>0</a:t>
            </a:r>
          </a:p>
          <a:p>
            <a:r>
              <a:rPr lang="en-US" altLang="zh-CN" b="1" dirty="0" smtClean="0">
                <a:solidFill>
                  <a:srgbClr val="FF0000"/>
                </a:solidFill>
              </a:rPr>
              <a:t>1</a:t>
            </a:r>
          </a:p>
          <a:p>
            <a:r>
              <a:rPr lang="en-US" altLang="zh-CN" b="1" dirty="0" smtClean="0">
                <a:solidFill>
                  <a:srgbClr val="FF0000"/>
                </a:solidFill>
              </a:rPr>
              <a:t>0</a:t>
            </a:r>
            <a:endParaRPr lang="zh-CN" altLang="en-US" b="1" dirty="0">
              <a:solidFill>
                <a:srgbClr val="FF0000"/>
              </a:solidFill>
            </a:endParaRPr>
          </a:p>
        </p:txBody>
      </p:sp>
      <p:cxnSp>
        <p:nvCxnSpPr>
          <p:cNvPr id="6" name="直接连接符 5"/>
          <p:cNvCxnSpPr/>
          <p:nvPr/>
        </p:nvCxnSpPr>
        <p:spPr>
          <a:xfrm>
            <a:off x="7308304" y="2636912"/>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308304" y="4725144"/>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83568" y="4941168"/>
            <a:ext cx="64807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95936" y="4581128"/>
            <a:ext cx="720080"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5576" y="2420888"/>
            <a:ext cx="64807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067944" y="2060848"/>
            <a:ext cx="720080" cy="6480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27584" y="4869160"/>
            <a:ext cx="64807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grpId="1" nodeType="click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500"/>
                                        <p:tgtEl>
                                          <p:spTgt spid="12"/>
                                        </p:tgtEl>
                                        <p:attrNameLst>
                                          <p:attrName>ppt_x</p:attrName>
                                        </p:attrNameLst>
                                      </p:cBhvr>
                                      <p:tavLst>
                                        <p:tav tm="0">
                                          <p:val>
                                            <p:strVal val="ppt_x"/>
                                          </p:val>
                                        </p:tav>
                                        <p:tav tm="100000">
                                          <p:val>
                                            <p:strVal val="ppt_x"/>
                                          </p:val>
                                        </p:tav>
                                      </p:tavLst>
                                    </p:anim>
                                    <p:anim calcmode="lin" valueType="num">
                                      <p:cBhvr additive="base">
                                        <p:cTn id="43" dur="500"/>
                                        <p:tgtEl>
                                          <p:spTgt spid="12"/>
                                        </p:tgtEl>
                                        <p:attrNameLst>
                                          <p:attrName>ppt_y</p:attrName>
                                        </p:attrNameLst>
                                      </p:cBhvr>
                                      <p:tavLst>
                                        <p:tav tm="0">
                                          <p:val>
                                            <p:strVal val="ppt_y"/>
                                          </p:val>
                                        </p:tav>
                                        <p:tav tm="100000">
                                          <p:val>
                                            <p:strVal val="1+ppt_h/2"/>
                                          </p:val>
                                        </p:tav>
                                      </p:tavLst>
                                    </p:anim>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P spid="8" grpId="0" animBg="1"/>
      <p:bldP spid="9" grpId="0" animBg="1"/>
      <p:bldP spid="10" grpId="0" animBg="1"/>
      <p:bldP spid="10" grpId="1" animBg="1"/>
      <p:bldP spid="11" grpId="0" animBg="1"/>
      <p:bldP spid="11" grpId="1" animBg="1"/>
      <p:bldP spid="12" grpId="0" animBg="1"/>
      <p:bldP spid="12"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4389120"/>
          </a:xfrm>
        </p:spPr>
        <p:txBody>
          <a:bodyPr>
            <a:normAutofit fontScale="92500" lnSpcReduction="20000"/>
          </a:bodyPr>
          <a:lstStyle/>
          <a:p>
            <a:pPr>
              <a:lnSpc>
                <a:spcPct val="150000"/>
              </a:lnSpc>
            </a:pPr>
            <a:r>
              <a:rPr lang="zh-CN" altLang="en-US" sz="3000" b="1" dirty="0" smtClean="0">
                <a:solidFill>
                  <a:srgbClr val="FF0000"/>
                </a:solidFill>
              </a:rPr>
              <a:t>方案二</a:t>
            </a:r>
            <a:r>
              <a:rPr lang="en-US" altLang="zh-CN" sz="3000" b="1" dirty="0" smtClean="0">
                <a:solidFill>
                  <a:srgbClr val="FF0000"/>
                </a:solidFill>
              </a:rPr>
              <a:t>——</a:t>
            </a:r>
            <a:r>
              <a:rPr lang="zh-CN" altLang="en-US" sz="3000" b="1" dirty="0" smtClean="0">
                <a:solidFill>
                  <a:srgbClr val="FF0000"/>
                </a:solidFill>
              </a:rPr>
              <a:t>二次译码方式</a:t>
            </a:r>
            <a:endParaRPr lang="zh-CN" altLang="en-US" sz="3000" dirty="0" smtClean="0">
              <a:solidFill>
                <a:srgbClr val="FF0000"/>
              </a:solidFill>
            </a:endParaRPr>
          </a:p>
          <a:p>
            <a:pPr>
              <a:lnSpc>
                <a:spcPct val="150000"/>
              </a:lnSpc>
            </a:pPr>
            <a:r>
              <a:rPr lang="zh-CN" altLang="en-US" b="1" dirty="0" smtClean="0"/>
              <a:t>二</a:t>
            </a:r>
            <a:r>
              <a:rPr lang="zh-CN" altLang="en-US" dirty="0" smtClean="0"/>
              <a:t>次译码方式，即</a:t>
            </a:r>
            <a:r>
              <a:rPr lang="zh-CN" altLang="en-US" dirty="0" smtClean="0">
                <a:solidFill>
                  <a:srgbClr val="FF0000"/>
                </a:solidFill>
              </a:rPr>
              <a:t>先按“片”地址为</a:t>
            </a:r>
            <a:r>
              <a:rPr lang="en-US" dirty="0" smtClean="0">
                <a:solidFill>
                  <a:srgbClr val="FF0000"/>
                </a:solidFill>
              </a:rPr>
              <a:t>2KB</a:t>
            </a:r>
            <a:r>
              <a:rPr lang="zh-CN" altLang="en-US" dirty="0" smtClean="0">
                <a:solidFill>
                  <a:srgbClr val="FF0000"/>
                </a:solidFill>
              </a:rPr>
              <a:t>进行译码</a:t>
            </a:r>
            <a:r>
              <a:rPr lang="zh-CN" altLang="en-US" dirty="0" smtClean="0"/>
              <a:t>，得到一些</a:t>
            </a:r>
            <a:r>
              <a:rPr lang="en-US" u="sng" dirty="0" smtClean="0">
                <a:solidFill>
                  <a:srgbClr val="FF0000"/>
                </a:solidFill>
              </a:rPr>
              <a:t>2KB </a:t>
            </a:r>
            <a:r>
              <a:rPr lang="zh-CN" altLang="en-US" u="sng" dirty="0" smtClean="0">
                <a:solidFill>
                  <a:srgbClr val="FF0000"/>
                </a:solidFill>
              </a:rPr>
              <a:t>为一片的片选信号</a:t>
            </a:r>
            <a:r>
              <a:rPr lang="zh-CN" altLang="en-US" dirty="0" smtClean="0"/>
              <a:t>；</a:t>
            </a:r>
            <a:endParaRPr lang="en-US" altLang="zh-CN" dirty="0" smtClean="0"/>
          </a:p>
          <a:p>
            <a:pPr>
              <a:lnSpc>
                <a:spcPct val="150000"/>
              </a:lnSpc>
            </a:pPr>
            <a:r>
              <a:rPr lang="zh-CN" altLang="en-US" dirty="0" smtClean="0"/>
              <a:t>再利用其中的某一条或某几条输出与一条地址线进行二次译码，得到</a:t>
            </a:r>
            <a:r>
              <a:rPr lang="zh-CN" altLang="en-US" dirty="0" smtClean="0">
                <a:solidFill>
                  <a:srgbClr val="FF0000"/>
                </a:solidFill>
              </a:rPr>
              <a:t>片地址为</a:t>
            </a:r>
            <a:r>
              <a:rPr lang="en-US" dirty="0" smtClean="0">
                <a:solidFill>
                  <a:srgbClr val="FF0000"/>
                </a:solidFill>
              </a:rPr>
              <a:t>1KB </a:t>
            </a:r>
            <a:r>
              <a:rPr lang="zh-CN" altLang="en-US" dirty="0" smtClean="0">
                <a:solidFill>
                  <a:srgbClr val="FF0000"/>
                </a:solidFill>
              </a:rPr>
              <a:t>的片选信号</a:t>
            </a:r>
            <a:r>
              <a:rPr lang="zh-CN" altLang="en-US" dirty="0" smtClean="0"/>
              <a:t>。</a:t>
            </a:r>
            <a:endParaRPr lang="en-US" altLang="zh-CN" dirty="0" smtClean="0"/>
          </a:p>
          <a:p>
            <a:pPr>
              <a:lnSpc>
                <a:spcPct val="150000"/>
              </a:lnSpc>
            </a:pPr>
            <a:r>
              <a:rPr lang="zh-CN" altLang="en-US" dirty="0" smtClean="0"/>
              <a:t>这种方法可推广到多种不同容量的存储芯片一起使用的场合，这时可通过多层译码来相继获得容量从大到小的不同芯片的片选信号。</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389120"/>
          </a:xfrm>
        </p:spPr>
        <p:txBody>
          <a:bodyPr/>
          <a:lstStyle/>
          <a:p>
            <a:pPr>
              <a:lnSpc>
                <a:spcPct val="150000"/>
              </a:lnSpc>
            </a:pPr>
            <a:r>
              <a:rPr lang="zh-CN" altLang="en-US" dirty="0" smtClean="0"/>
              <a:t>整个存储器</a:t>
            </a:r>
            <a:r>
              <a:rPr lang="en-US" dirty="0" smtClean="0"/>
              <a:t>ROM</a:t>
            </a:r>
            <a:r>
              <a:rPr lang="zh-CN" altLang="en-US" dirty="0" smtClean="0"/>
              <a:t>和</a:t>
            </a:r>
            <a:r>
              <a:rPr lang="en-US" dirty="0" smtClean="0"/>
              <a:t>RAM</a:t>
            </a:r>
            <a:r>
              <a:rPr lang="zh-CN" altLang="en-US" dirty="0" smtClean="0"/>
              <a:t>共为</a:t>
            </a:r>
            <a:r>
              <a:rPr lang="en-US" dirty="0" smtClean="0"/>
              <a:t>12KB</a:t>
            </a:r>
            <a:r>
              <a:rPr lang="zh-CN" altLang="en-US" dirty="0" smtClean="0"/>
              <a:t>，按</a:t>
            </a:r>
            <a:r>
              <a:rPr lang="en-US" u="sng" dirty="0" smtClean="0">
                <a:solidFill>
                  <a:srgbClr val="FF0000"/>
                </a:solidFill>
              </a:rPr>
              <a:t>2KB</a:t>
            </a:r>
            <a:r>
              <a:rPr lang="zh-CN" altLang="en-US" u="sng" dirty="0" smtClean="0">
                <a:solidFill>
                  <a:srgbClr val="FF0000"/>
                </a:solidFill>
              </a:rPr>
              <a:t>为一片</a:t>
            </a:r>
            <a:r>
              <a:rPr lang="zh-CN" altLang="en-US" dirty="0" smtClean="0"/>
              <a:t>共需</a:t>
            </a:r>
            <a:r>
              <a:rPr lang="en-US" dirty="0" smtClean="0"/>
              <a:t>6 </a:t>
            </a:r>
            <a:r>
              <a:rPr lang="zh-CN" altLang="en-US" dirty="0" smtClean="0"/>
              <a:t>根“片选”信号线，故</a:t>
            </a:r>
            <a:r>
              <a:rPr lang="zh-CN" altLang="en-US" dirty="0" smtClean="0">
                <a:solidFill>
                  <a:srgbClr val="FF0000"/>
                </a:solidFill>
              </a:rPr>
              <a:t>可选</a:t>
            </a:r>
            <a:r>
              <a:rPr lang="en-US" dirty="0" smtClean="0">
                <a:solidFill>
                  <a:srgbClr val="FF0000"/>
                </a:solidFill>
              </a:rPr>
              <a:t>74LS138 </a:t>
            </a:r>
            <a:r>
              <a:rPr lang="zh-CN" altLang="en-US" dirty="0" smtClean="0"/>
              <a:t>作为译码器。</a:t>
            </a:r>
            <a:endParaRPr lang="en-US" altLang="zh-CN" dirty="0" smtClean="0"/>
          </a:p>
          <a:p>
            <a:pPr>
              <a:lnSpc>
                <a:spcPct val="150000"/>
              </a:lnSpc>
            </a:pPr>
            <a:r>
              <a:rPr lang="zh-CN" altLang="en-US" dirty="0" smtClean="0"/>
              <a:t>根据前面的地址分配表可得到地址位图。</a:t>
            </a:r>
            <a:endParaRPr lang="en-US" altLang="zh-CN" dirty="0" smtClean="0"/>
          </a:p>
          <a:p>
            <a:pPr>
              <a:lnSpc>
                <a:spcPct val="150000"/>
              </a:lnSpc>
            </a:pPr>
            <a:r>
              <a:rPr lang="zh-CN" altLang="en-US" dirty="0" smtClean="0"/>
              <a:t>表中第一次译码为</a:t>
            </a:r>
            <a:r>
              <a:rPr lang="en-US" dirty="0" smtClean="0"/>
              <a:t>2KB ROM</a:t>
            </a:r>
            <a:r>
              <a:rPr lang="zh-CN" altLang="en-US" dirty="0" smtClean="0"/>
              <a:t>芯片提供片选信号，第二次译码为</a:t>
            </a:r>
            <a:r>
              <a:rPr lang="en-US" dirty="0" smtClean="0"/>
              <a:t>1KB RAM</a:t>
            </a:r>
            <a:r>
              <a:rPr lang="zh-CN" altLang="en-US" dirty="0" smtClean="0"/>
              <a:t>芯片提供片选信号。</a:t>
            </a:r>
          </a:p>
          <a:p>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84993" name="Picture 1" descr="C:\Users\Administrator\AppData\Roaming\Tencent\Users\784641441\QQ\WinTemp\RichOle\})T]80Y(@`(I29QV37EQ_D9.png"/>
          <p:cNvPicPr>
            <a:picLocks noChangeAspect="1" noChangeArrowheads="1"/>
          </p:cNvPicPr>
          <p:nvPr/>
        </p:nvPicPr>
        <p:blipFill>
          <a:blip r:embed="rId2" cstate="print"/>
          <a:srcRect/>
          <a:stretch>
            <a:fillRect/>
          </a:stretch>
        </p:blipFill>
        <p:spPr bwMode="auto">
          <a:xfrm>
            <a:off x="76607" y="1196752"/>
            <a:ext cx="9067393" cy="4929198"/>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88065" name="Picture 1" descr="C:\Users\Administrator\AppData\Roaming\Tencent\Users\784641441\QQ\WinTemp\RichOle\6}4W%P4A{HEE_2HBUEO66QD.png"/>
          <p:cNvPicPr>
            <a:picLocks noChangeAspect="1" noChangeArrowheads="1"/>
          </p:cNvPicPr>
          <p:nvPr/>
        </p:nvPicPr>
        <p:blipFill>
          <a:blip r:embed="rId2" cstate="print"/>
          <a:srcRect/>
          <a:stretch>
            <a:fillRect/>
          </a:stretch>
        </p:blipFill>
        <p:spPr bwMode="auto">
          <a:xfrm>
            <a:off x="564" y="1214422"/>
            <a:ext cx="9143436" cy="4878874"/>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89090" name="Picture 2" descr="C:\Users\Administrator\AppData\Roaming\Tencent\Users\784641441\QQ\WinTemp\RichOle\VB@LNNB8(25OE@7DIQH_0J1.png"/>
          <p:cNvPicPr>
            <a:picLocks noChangeAspect="1" noChangeArrowheads="1"/>
          </p:cNvPicPr>
          <p:nvPr/>
        </p:nvPicPr>
        <p:blipFill>
          <a:blip r:embed="rId2" cstate="print"/>
          <a:srcRect/>
          <a:stretch>
            <a:fillRect/>
          </a:stretch>
        </p:blipFill>
        <p:spPr bwMode="auto">
          <a:xfrm>
            <a:off x="65487" y="990243"/>
            <a:ext cx="9043017" cy="4959037"/>
          </a:xfrm>
          <a:prstGeom prst="rect">
            <a:avLst/>
          </a:prstGeom>
          <a:noFill/>
        </p:spPr>
      </p:pic>
      <p:sp>
        <p:nvSpPr>
          <p:cNvPr id="4" name="矩形 3"/>
          <p:cNvSpPr/>
          <p:nvPr/>
        </p:nvSpPr>
        <p:spPr>
          <a:xfrm>
            <a:off x="3851920" y="4005064"/>
            <a:ext cx="1656184"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B050"/>
                </a:solidFill>
              </a:rPr>
              <a:t>二次译码电路</a:t>
            </a:r>
            <a:endParaRPr lang="zh-CN" altLang="en-US"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③ 画出存储器与地址总线接口连线图。这一步相对简单，只需画出存储器芯片的地址引脚与</a:t>
            </a:r>
            <a:r>
              <a:rPr lang="en-US" dirty="0" smtClean="0"/>
              <a:t>CPU</a:t>
            </a:r>
            <a:r>
              <a:rPr lang="zh-CN" altLang="en-US" dirty="0" smtClean="0"/>
              <a:t>低位地址总线的连接即可。</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lnSpc>
                <a:spcPct val="150000"/>
              </a:lnSpc>
            </a:pPr>
            <a:r>
              <a:rPr lang="en-US" dirty="0" smtClean="0"/>
              <a:t>Intel8088CPU</a:t>
            </a:r>
            <a:r>
              <a:rPr lang="zh-CN" altLang="en-US" dirty="0" smtClean="0"/>
              <a:t>是与</a:t>
            </a:r>
            <a:r>
              <a:rPr lang="en-US" dirty="0" smtClean="0"/>
              <a:t>8086</a:t>
            </a:r>
            <a:r>
              <a:rPr lang="zh-CN" altLang="en-US" dirty="0" smtClean="0"/>
              <a:t>兼容的</a:t>
            </a:r>
            <a:r>
              <a:rPr lang="en-US" dirty="0" smtClean="0"/>
              <a:t>CPU</a:t>
            </a:r>
            <a:r>
              <a:rPr lang="zh-CN" altLang="en-US" dirty="0" smtClean="0"/>
              <a:t>，主要区别是其数据总线为</a:t>
            </a:r>
            <a:r>
              <a:rPr lang="en-US" dirty="0" smtClean="0"/>
              <a:t>8</a:t>
            </a:r>
            <a:r>
              <a:rPr lang="zh-CN" altLang="en-US" dirty="0" smtClean="0"/>
              <a:t>位。下面以</a:t>
            </a:r>
            <a:r>
              <a:rPr lang="en-US" dirty="0" smtClean="0"/>
              <a:t>8088</a:t>
            </a:r>
            <a:r>
              <a:rPr lang="zh-CN" altLang="en-US" dirty="0" smtClean="0"/>
              <a:t>系统为例说明存储器与</a:t>
            </a:r>
            <a:r>
              <a:rPr lang="en-US" dirty="0" smtClean="0"/>
              <a:t>8</a:t>
            </a:r>
            <a:r>
              <a:rPr lang="zh-CN" altLang="en-US" dirty="0" smtClean="0"/>
              <a:t>位</a:t>
            </a:r>
            <a:r>
              <a:rPr lang="en-US" dirty="0" smtClean="0"/>
              <a:t>CPU</a:t>
            </a:r>
            <a:r>
              <a:rPr lang="zh-CN" altLang="en-US" dirty="0" smtClean="0"/>
              <a:t>的连接方法。</a:t>
            </a:r>
            <a:endParaRPr lang="en-US" altLang="zh-CN" dirty="0" smtClean="0"/>
          </a:p>
          <a:p>
            <a:pPr>
              <a:lnSpc>
                <a:spcPct val="150000"/>
              </a:lnSpc>
              <a:buNone/>
            </a:pPr>
            <a:endParaRPr lang="zh-CN" altLang="en-US" dirty="0" smtClean="0"/>
          </a:p>
          <a:p>
            <a:pPr>
              <a:lnSpc>
                <a:spcPct val="150000"/>
              </a:lnSpc>
            </a:pPr>
            <a:r>
              <a:rPr lang="en-US" altLang="zh-CN" dirty="0" smtClean="0"/>
              <a:t>【</a:t>
            </a:r>
            <a:r>
              <a:rPr lang="zh-CN" altLang="en-US" dirty="0" smtClean="0"/>
              <a:t>例</a:t>
            </a:r>
            <a:r>
              <a:rPr lang="en-US" altLang="zh-CN" dirty="0" smtClean="0"/>
              <a:t>5-</a:t>
            </a:r>
            <a:r>
              <a:rPr lang="en-US" dirty="0" smtClean="0"/>
              <a:t>2</a:t>
            </a:r>
            <a:r>
              <a:rPr lang="en-US" altLang="zh-CN" dirty="0" smtClean="0"/>
              <a:t>】</a:t>
            </a:r>
            <a:r>
              <a:rPr lang="zh-CN" altLang="en-US" dirty="0" smtClean="0"/>
              <a:t>某</a:t>
            </a:r>
            <a:r>
              <a:rPr lang="en-US" dirty="0" smtClean="0"/>
              <a:t>8088</a:t>
            </a:r>
            <a:r>
              <a:rPr lang="zh-CN" altLang="en-US" dirty="0" smtClean="0"/>
              <a:t>系统（最大组态）的存储器系统如图</a:t>
            </a:r>
            <a:r>
              <a:rPr lang="en-US" dirty="0" smtClean="0"/>
              <a:t>5-19</a:t>
            </a:r>
            <a:r>
              <a:rPr lang="zh-CN" altLang="en-US" dirty="0" smtClean="0"/>
              <a:t>所示，图中</a:t>
            </a:r>
            <a:r>
              <a:rPr lang="en-US" dirty="0" smtClean="0"/>
              <a:t>8088CPU</a:t>
            </a:r>
            <a:r>
              <a:rPr lang="zh-CN" altLang="en-US" dirty="0" smtClean="0"/>
              <a:t>芯片上的地址</a:t>
            </a:r>
            <a:r>
              <a:rPr lang="en-US" altLang="zh-CN" dirty="0" smtClean="0"/>
              <a:t>/</a:t>
            </a:r>
            <a:r>
              <a:rPr lang="zh-CN" altLang="en-US" dirty="0" smtClean="0"/>
              <a:t>数据复用信号线经锁存、驱动后成为</a:t>
            </a:r>
            <a:r>
              <a:rPr lang="zh-CN" altLang="en-US" dirty="0" smtClean="0">
                <a:solidFill>
                  <a:srgbClr val="FF0000"/>
                </a:solidFill>
              </a:rPr>
              <a:t>地址总线</a:t>
            </a:r>
            <a:r>
              <a:rPr lang="en-US" dirty="0" smtClean="0">
                <a:solidFill>
                  <a:srgbClr val="FF0000"/>
                </a:solidFill>
              </a:rPr>
              <a:t>A</a:t>
            </a:r>
            <a:r>
              <a:rPr lang="en-US" baseline="-25000" dirty="0" smtClean="0">
                <a:solidFill>
                  <a:srgbClr val="FF0000"/>
                </a:solidFill>
              </a:rPr>
              <a:t>19</a:t>
            </a:r>
            <a:r>
              <a:rPr lang="zh-CN" altLang="en-US" dirty="0" smtClean="0">
                <a:solidFill>
                  <a:srgbClr val="FF0000"/>
                </a:solidFill>
              </a:rPr>
              <a:t>～</a:t>
            </a:r>
            <a:r>
              <a:rPr lang="en-US" dirty="0" smtClean="0">
                <a:solidFill>
                  <a:srgbClr val="FF0000"/>
                </a:solidFill>
              </a:rPr>
              <a:t>A</a:t>
            </a:r>
            <a:r>
              <a:rPr lang="en-US" baseline="-25000" dirty="0" smtClean="0">
                <a:solidFill>
                  <a:srgbClr val="FF0000"/>
                </a:solidFill>
              </a:rPr>
              <a:t>0</a:t>
            </a:r>
            <a:r>
              <a:rPr lang="zh-CN" altLang="en-US" dirty="0" smtClean="0"/>
              <a:t>、</a:t>
            </a:r>
            <a:r>
              <a:rPr lang="zh-CN" altLang="en-US" dirty="0" smtClean="0">
                <a:solidFill>
                  <a:srgbClr val="FF0000"/>
                </a:solidFill>
              </a:rPr>
              <a:t>数据总线</a:t>
            </a:r>
            <a:r>
              <a:rPr lang="en-US" dirty="0" smtClean="0">
                <a:solidFill>
                  <a:srgbClr val="FF0000"/>
                </a:solidFill>
              </a:rPr>
              <a:t>D</a:t>
            </a:r>
            <a:r>
              <a:rPr lang="en-US" baseline="-25000" dirty="0" smtClean="0">
                <a:solidFill>
                  <a:srgbClr val="FF0000"/>
                </a:solidFill>
              </a:rPr>
              <a:t>7</a:t>
            </a:r>
            <a:r>
              <a:rPr lang="zh-CN" altLang="en-US" dirty="0" smtClean="0">
                <a:solidFill>
                  <a:srgbClr val="FF0000"/>
                </a:solidFill>
              </a:rPr>
              <a:t>～</a:t>
            </a:r>
            <a:r>
              <a:rPr lang="en-US" dirty="0" smtClean="0">
                <a:solidFill>
                  <a:srgbClr val="FF0000"/>
                </a:solidFill>
              </a:rPr>
              <a:t>D</a:t>
            </a:r>
            <a:r>
              <a:rPr lang="en-US" baseline="-25000" dirty="0" smtClean="0">
                <a:solidFill>
                  <a:srgbClr val="FF0000"/>
                </a:solidFill>
              </a:rPr>
              <a:t>0</a:t>
            </a:r>
            <a:r>
              <a:rPr lang="zh-CN" altLang="en-US" dirty="0" smtClean="0"/>
              <a:t>。</a:t>
            </a:r>
            <a:r>
              <a:rPr lang="en-US" dirty="0" smtClean="0"/>
              <a:t>U</a:t>
            </a:r>
            <a:r>
              <a:rPr lang="en-US" baseline="-25000" dirty="0" smtClean="0"/>
              <a:t>0</a:t>
            </a:r>
            <a:r>
              <a:rPr lang="zh-CN" altLang="en-US" dirty="0" smtClean="0"/>
              <a:t>、</a:t>
            </a:r>
            <a:r>
              <a:rPr lang="en-US" dirty="0" smtClean="0"/>
              <a:t>U</a:t>
            </a:r>
            <a:r>
              <a:rPr lang="en-US" baseline="-25000" dirty="0" smtClean="0"/>
              <a:t>1</a:t>
            </a:r>
            <a:r>
              <a:rPr lang="zh-CN" altLang="en-US" dirty="0" smtClean="0"/>
              <a:t>是两片</a:t>
            </a:r>
            <a:r>
              <a:rPr lang="en-US" dirty="0" smtClean="0"/>
              <a:t>EPROM</a:t>
            </a:r>
            <a:r>
              <a:rPr lang="zh-CN" altLang="en-US" dirty="0" smtClean="0"/>
              <a:t>，型号为</a:t>
            </a:r>
            <a:r>
              <a:rPr lang="en-US" dirty="0" smtClean="0"/>
              <a:t>27128</a:t>
            </a:r>
            <a:r>
              <a:rPr lang="zh-CN" altLang="en-US" dirty="0" smtClean="0"/>
              <a:t>。</a:t>
            </a:r>
            <a:r>
              <a:rPr lang="en-US" dirty="0" smtClean="0"/>
              <a:t>U</a:t>
            </a:r>
            <a:r>
              <a:rPr lang="en-US" baseline="-25000" dirty="0" smtClean="0"/>
              <a:t>2</a:t>
            </a:r>
            <a:r>
              <a:rPr lang="zh-CN" altLang="en-US" dirty="0" smtClean="0"/>
              <a:t>、</a:t>
            </a:r>
            <a:r>
              <a:rPr lang="en-US" dirty="0" smtClean="0"/>
              <a:t>U</a:t>
            </a:r>
            <a:r>
              <a:rPr lang="en-US" baseline="-25000" dirty="0" smtClean="0"/>
              <a:t>3</a:t>
            </a:r>
            <a:r>
              <a:rPr lang="zh-CN" altLang="en-US" dirty="0" smtClean="0"/>
              <a:t>是两片</a:t>
            </a:r>
            <a:r>
              <a:rPr lang="en-US" dirty="0" smtClean="0"/>
              <a:t>RAM</a:t>
            </a:r>
            <a:r>
              <a:rPr lang="zh-CN" altLang="en-US" dirty="0" smtClean="0"/>
              <a:t>，型号为</a:t>
            </a:r>
            <a:r>
              <a:rPr lang="en-US" dirty="0" smtClean="0"/>
              <a:t>62256</a:t>
            </a:r>
            <a:r>
              <a:rPr lang="zh-CN" altLang="en-US" dirty="0" smtClean="0"/>
              <a:t>。两片译码器</a:t>
            </a:r>
            <a:r>
              <a:rPr lang="en-US" dirty="0" smtClean="0"/>
              <a:t>74LS138</a:t>
            </a:r>
            <a:r>
              <a:rPr lang="zh-CN" altLang="en-US" dirty="0" smtClean="0"/>
              <a:t>担任片选译码。试分析每片芯片的存储容量和地址范围</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908721"/>
            <a:ext cx="8803237" cy="5760639"/>
          </a:xfrm>
          <a:prstGeom prst="rect">
            <a:avLst/>
          </a:prstGeom>
          <a:noFill/>
          <a:ln w="9525">
            <a:noFill/>
            <a:miter lim="800000"/>
            <a:headEnd/>
            <a:tailEnd/>
          </a:ln>
          <a:effectLst/>
        </p:spPr>
      </p:pic>
      <p:sp>
        <p:nvSpPr>
          <p:cNvPr id="3" name="TextBox 2"/>
          <p:cNvSpPr txBox="1"/>
          <p:nvPr/>
        </p:nvSpPr>
        <p:spPr>
          <a:xfrm>
            <a:off x="611560" y="3429000"/>
            <a:ext cx="360040" cy="923330"/>
          </a:xfrm>
          <a:prstGeom prst="rect">
            <a:avLst/>
          </a:prstGeom>
          <a:noFill/>
        </p:spPr>
        <p:txBody>
          <a:bodyPr wrap="square" rtlCol="0">
            <a:spAutoFit/>
          </a:bodyPr>
          <a:lstStyle/>
          <a:p>
            <a:r>
              <a:rPr lang="en-US" altLang="zh-CN" dirty="0" smtClean="0">
                <a:solidFill>
                  <a:srgbClr val="FF0000"/>
                </a:solidFill>
              </a:rPr>
              <a:t>1</a:t>
            </a:r>
          </a:p>
          <a:p>
            <a:r>
              <a:rPr lang="en-US" altLang="zh-CN" dirty="0" smtClean="0">
                <a:solidFill>
                  <a:srgbClr val="FF0000"/>
                </a:solidFill>
              </a:rPr>
              <a:t>1</a:t>
            </a:r>
          </a:p>
          <a:p>
            <a:r>
              <a:rPr lang="en-US" altLang="zh-CN" dirty="0" smtClean="0">
                <a:solidFill>
                  <a:srgbClr val="FF0000"/>
                </a:solidFill>
              </a:rPr>
              <a:t>1</a:t>
            </a:r>
            <a:endParaRPr lang="zh-CN" altLang="en-US" dirty="0">
              <a:solidFill>
                <a:srgbClr val="FF0000"/>
              </a:solidFill>
            </a:endParaRPr>
          </a:p>
        </p:txBody>
      </p:sp>
      <p:cxnSp>
        <p:nvCxnSpPr>
          <p:cNvPr id="8" name="直接连接符 7"/>
          <p:cNvCxnSpPr/>
          <p:nvPr/>
        </p:nvCxnSpPr>
        <p:spPr>
          <a:xfrm>
            <a:off x="3275856" y="2852936"/>
            <a:ext cx="0" cy="17281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771800" y="4581128"/>
            <a:ext cx="5040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2000" y="2852936"/>
            <a:ext cx="0" cy="2016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759608" y="4844776"/>
            <a:ext cx="1800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372200" y="2780928"/>
            <a:ext cx="0" cy="864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300192" y="3645024"/>
            <a:ext cx="720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84368" y="2852936"/>
            <a:ext cx="0" cy="1152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00192" y="4005064"/>
            <a:ext cx="158417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1560" y="4305870"/>
            <a:ext cx="360040" cy="923330"/>
          </a:xfrm>
          <a:prstGeom prst="rect">
            <a:avLst/>
          </a:prstGeom>
          <a:noFill/>
        </p:spPr>
        <p:txBody>
          <a:bodyPr wrap="square" rtlCol="0">
            <a:spAutoFit/>
          </a:bodyPr>
          <a:lstStyle/>
          <a:p>
            <a:r>
              <a:rPr lang="en-US" altLang="zh-CN" dirty="0" smtClean="0">
                <a:solidFill>
                  <a:srgbClr val="7030A0"/>
                </a:solidFill>
              </a:rPr>
              <a:t>1</a:t>
            </a:r>
          </a:p>
          <a:p>
            <a:r>
              <a:rPr lang="en-US" altLang="zh-CN" dirty="0" smtClean="0">
                <a:solidFill>
                  <a:srgbClr val="7030A0"/>
                </a:solidFill>
              </a:rPr>
              <a:t>1</a:t>
            </a:r>
          </a:p>
          <a:p>
            <a:r>
              <a:rPr lang="en-US" altLang="zh-CN" dirty="0" smtClean="0">
                <a:solidFill>
                  <a:srgbClr val="7030A0"/>
                </a:solidFill>
              </a:rPr>
              <a:t>0</a:t>
            </a:r>
            <a:endParaRPr lang="zh-CN" altLang="en-US" dirty="0">
              <a:solidFill>
                <a:srgbClr val="7030A0"/>
              </a:solidFill>
            </a:endParaRPr>
          </a:p>
        </p:txBody>
      </p:sp>
      <p:sp>
        <p:nvSpPr>
          <p:cNvPr id="27" name="TextBox 26"/>
          <p:cNvSpPr txBox="1"/>
          <p:nvPr/>
        </p:nvSpPr>
        <p:spPr>
          <a:xfrm>
            <a:off x="179512" y="5949280"/>
            <a:ext cx="8640960" cy="369332"/>
          </a:xfrm>
          <a:prstGeom prst="rect">
            <a:avLst/>
          </a:prstGeom>
          <a:solidFill>
            <a:schemeClr val="accent3"/>
          </a:solidFill>
        </p:spPr>
        <p:txBody>
          <a:bodyPr wrap="square" rtlCol="0">
            <a:spAutoFit/>
          </a:bodyPr>
          <a:lstStyle/>
          <a:p>
            <a:r>
              <a:rPr lang="en-US" altLang="zh-CN" b="1" u="sng" dirty="0" smtClean="0">
                <a:solidFill>
                  <a:srgbClr val="002060"/>
                </a:solidFill>
              </a:rPr>
              <a:t>U0</a:t>
            </a:r>
            <a:r>
              <a:rPr lang="zh-CN" altLang="en-US" b="1" u="sng" dirty="0" smtClean="0">
                <a:solidFill>
                  <a:srgbClr val="002060"/>
                </a:solidFill>
              </a:rPr>
              <a:t>地址范围：</a:t>
            </a:r>
            <a:r>
              <a:rPr lang="en-US" altLang="zh-CN" dirty="0" smtClean="0">
                <a:solidFill>
                  <a:srgbClr val="FF0000"/>
                </a:solidFill>
              </a:rPr>
              <a:t>111</a:t>
            </a:r>
            <a:r>
              <a:rPr lang="en-US" altLang="zh-CN" dirty="0" smtClean="0"/>
              <a:t> </a:t>
            </a:r>
            <a:r>
              <a:rPr lang="en-US" altLang="zh-CN" b="1" dirty="0" smtClean="0">
                <a:solidFill>
                  <a:srgbClr val="7030A0"/>
                </a:solidFill>
              </a:rPr>
              <a:t>110</a:t>
            </a:r>
            <a:r>
              <a:rPr lang="en-US" altLang="zh-CN" dirty="0" smtClean="0"/>
              <a:t>  00000000000000   </a:t>
            </a:r>
            <a:r>
              <a:rPr lang="en-US" altLang="zh-CN" i="1" u="sng" dirty="0" smtClean="0">
                <a:solidFill>
                  <a:srgbClr val="FF0000"/>
                </a:solidFill>
              </a:rPr>
              <a:t>F8000H </a:t>
            </a:r>
            <a:r>
              <a:rPr lang="en-US" altLang="zh-CN" dirty="0" smtClean="0"/>
              <a:t> ~ </a:t>
            </a:r>
            <a:r>
              <a:rPr lang="en-US" altLang="zh-CN" dirty="0" smtClean="0">
                <a:solidFill>
                  <a:srgbClr val="FF0000"/>
                </a:solidFill>
              </a:rPr>
              <a:t>111</a:t>
            </a:r>
            <a:r>
              <a:rPr lang="en-US" altLang="zh-CN" dirty="0" smtClean="0"/>
              <a:t> </a:t>
            </a:r>
            <a:r>
              <a:rPr lang="en-US" altLang="zh-CN" b="1" dirty="0" smtClean="0">
                <a:solidFill>
                  <a:srgbClr val="7030A0"/>
                </a:solidFill>
              </a:rPr>
              <a:t>110</a:t>
            </a:r>
            <a:r>
              <a:rPr lang="en-US" altLang="zh-CN" dirty="0" smtClean="0"/>
              <a:t>  11111111111111   </a:t>
            </a:r>
            <a:r>
              <a:rPr lang="en-US" altLang="zh-CN" i="1" u="sng" dirty="0" smtClean="0">
                <a:solidFill>
                  <a:srgbClr val="FF0000"/>
                </a:solidFill>
              </a:rPr>
              <a:t>FBFFFH</a:t>
            </a:r>
            <a:r>
              <a:rPr lang="en-US" altLang="zh-CN" dirty="0" smtClean="0"/>
              <a:t> </a:t>
            </a:r>
            <a:endParaRPr lang="zh-CN" altLang="en-US" dirty="0"/>
          </a:p>
        </p:txBody>
      </p:sp>
      <p:sp>
        <p:nvSpPr>
          <p:cNvPr id="28" name="TextBox 27"/>
          <p:cNvSpPr txBox="1"/>
          <p:nvPr/>
        </p:nvSpPr>
        <p:spPr>
          <a:xfrm>
            <a:off x="4499992" y="3790781"/>
            <a:ext cx="360040" cy="646331"/>
          </a:xfrm>
          <a:prstGeom prst="rect">
            <a:avLst/>
          </a:prstGeom>
          <a:noFill/>
        </p:spPr>
        <p:txBody>
          <a:bodyPr wrap="square" rtlCol="0">
            <a:spAutoFit/>
          </a:bodyPr>
          <a:lstStyle/>
          <a:p>
            <a:r>
              <a:rPr lang="en-US" altLang="zh-CN" dirty="0" smtClean="0">
                <a:solidFill>
                  <a:srgbClr val="FF0000"/>
                </a:solidFill>
              </a:rPr>
              <a:t>0</a:t>
            </a:r>
          </a:p>
          <a:p>
            <a:r>
              <a:rPr lang="en-US" altLang="zh-CN" dirty="0" smtClean="0">
                <a:solidFill>
                  <a:srgbClr val="FF0000"/>
                </a:solidFill>
              </a:rPr>
              <a:t>0</a:t>
            </a:r>
            <a:endParaRPr lang="zh-CN" altLang="en-US" dirty="0">
              <a:solidFill>
                <a:srgbClr val="FF0000"/>
              </a:solidFill>
            </a:endParaRPr>
          </a:p>
        </p:txBody>
      </p:sp>
      <p:sp>
        <p:nvSpPr>
          <p:cNvPr id="29" name="TextBox 28"/>
          <p:cNvSpPr txBox="1"/>
          <p:nvPr/>
        </p:nvSpPr>
        <p:spPr>
          <a:xfrm>
            <a:off x="827584" y="4365104"/>
            <a:ext cx="360040" cy="923330"/>
          </a:xfrm>
          <a:prstGeom prst="rect">
            <a:avLst/>
          </a:prstGeom>
          <a:noFill/>
        </p:spPr>
        <p:txBody>
          <a:bodyPr wrap="square" rtlCol="0">
            <a:spAutoFit/>
          </a:bodyPr>
          <a:lstStyle/>
          <a:p>
            <a:r>
              <a:rPr lang="en-US" altLang="zh-CN" dirty="0" smtClean="0">
                <a:solidFill>
                  <a:srgbClr val="FF0000"/>
                </a:solidFill>
              </a:rPr>
              <a:t>1</a:t>
            </a:r>
          </a:p>
          <a:p>
            <a:r>
              <a:rPr lang="en-US" altLang="zh-CN" dirty="0" smtClean="0">
                <a:solidFill>
                  <a:srgbClr val="FF0000"/>
                </a:solidFill>
              </a:rPr>
              <a:t>1</a:t>
            </a:r>
          </a:p>
          <a:p>
            <a:r>
              <a:rPr lang="en-US" altLang="zh-CN" dirty="0" smtClean="0">
                <a:solidFill>
                  <a:srgbClr val="FF0000"/>
                </a:solidFill>
              </a:rPr>
              <a:t>1</a:t>
            </a:r>
            <a:endParaRPr lang="zh-CN" altLang="en-US" dirty="0">
              <a:solidFill>
                <a:srgbClr val="FF0000"/>
              </a:solidFill>
            </a:endParaRPr>
          </a:p>
        </p:txBody>
      </p:sp>
      <p:sp>
        <p:nvSpPr>
          <p:cNvPr id="30" name="TextBox 29"/>
          <p:cNvSpPr txBox="1"/>
          <p:nvPr/>
        </p:nvSpPr>
        <p:spPr>
          <a:xfrm>
            <a:off x="4932040" y="4293096"/>
            <a:ext cx="360040" cy="923330"/>
          </a:xfrm>
          <a:prstGeom prst="rect">
            <a:avLst/>
          </a:prstGeom>
          <a:noFill/>
        </p:spPr>
        <p:txBody>
          <a:bodyPr wrap="square" rtlCol="0">
            <a:spAutoFit/>
          </a:bodyPr>
          <a:lstStyle/>
          <a:p>
            <a:r>
              <a:rPr lang="en-US" altLang="zh-CN" b="1" dirty="0" smtClean="0">
                <a:solidFill>
                  <a:srgbClr val="00B050"/>
                </a:solidFill>
              </a:rPr>
              <a:t>0</a:t>
            </a:r>
          </a:p>
          <a:p>
            <a:r>
              <a:rPr lang="en-US" altLang="zh-CN" b="1" dirty="0" smtClean="0">
                <a:solidFill>
                  <a:srgbClr val="00B050"/>
                </a:solidFill>
              </a:rPr>
              <a:t>0</a:t>
            </a:r>
          </a:p>
          <a:p>
            <a:r>
              <a:rPr lang="en-US" altLang="zh-CN" b="1" dirty="0" smtClean="0">
                <a:solidFill>
                  <a:srgbClr val="00B050"/>
                </a:solidFill>
              </a:rPr>
              <a:t>0</a:t>
            </a:r>
            <a:endParaRPr lang="zh-CN" altLang="en-US" b="1" dirty="0">
              <a:solidFill>
                <a:srgbClr val="00B050"/>
              </a:solidFill>
            </a:endParaRPr>
          </a:p>
        </p:txBody>
      </p:sp>
      <p:sp>
        <p:nvSpPr>
          <p:cNvPr id="31" name="TextBox 30"/>
          <p:cNvSpPr txBox="1"/>
          <p:nvPr/>
        </p:nvSpPr>
        <p:spPr>
          <a:xfrm>
            <a:off x="5364088" y="4365104"/>
            <a:ext cx="360040" cy="923330"/>
          </a:xfrm>
          <a:prstGeom prst="rect">
            <a:avLst/>
          </a:prstGeom>
          <a:noFill/>
        </p:spPr>
        <p:txBody>
          <a:bodyPr wrap="square" rtlCol="0">
            <a:spAutoFit/>
          </a:bodyPr>
          <a:lstStyle/>
          <a:p>
            <a:r>
              <a:rPr lang="en-US" altLang="zh-CN" dirty="0" smtClean="0">
                <a:solidFill>
                  <a:srgbClr val="FF0000"/>
                </a:solidFill>
              </a:rPr>
              <a:t>0</a:t>
            </a:r>
          </a:p>
          <a:p>
            <a:r>
              <a:rPr lang="en-US" altLang="zh-CN" dirty="0" smtClean="0">
                <a:solidFill>
                  <a:srgbClr val="FF0000"/>
                </a:solidFill>
              </a:rPr>
              <a:t>0</a:t>
            </a:r>
          </a:p>
          <a:p>
            <a:r>
              <a:rPr lang="en-US" altLang="zh-CN" dirty="0" smtClean="0">
                <a:solidFill>
                  <a:srgbClr val="FF0000"/>
                </a:solidFill>
              </a:rPr>
              <a:t>1</a:t>
            </a:r>
          </a:p>
        </p:txBody>
      </p:sp>
      <p:sp>
        <p:nvSpPr>
          <p:cNvPr id="32" name="TextBox 31"/>
          <p:cNvSpPr txBox="1"/>
          <p:nvPr/>
        </p:nvSpPr>
        <p:spPr>
          <a:xfrm>
            <a:off x="179512" y="5949280"/>
            <a:ext cx="8640960" cy="369332"/>
          </a:xfrm>
          <a:prstGeom prst="rect">
            <a:avLst/>
          </a:prstGeom>
          <a:solidFill>
            <a:schemeClr val="accent3"/>
          </a:solidFill>
        </p:spPr>
        <p:txBody>
          <a:bodyPr wrap="square" rtlCol="0">
            <a:spAutoFit/>
          </a:bodyPr>
          <a:lstStyle/>
          <a:p>
            <a:r>
              <a:rPr lang="en-US" altLang="zh-CN" b="1" u="sng" dirty="0" smtClean="0">
                <a:solidFill>
                  <a:srgbClr val="002060"/>
                </a:solidFill>
              </a:rPr>
              <a:t>U1</a:t>
            </a:r>
            <a:r>
              <a:rPr lang="zh-CN" altLang="en-US" b="1" u="sng" dirty="0" smtClean="0">
                <a:solidFill>
                  <a:srgbClr val="002060"/>
                </a:solidFill>
              </a:rPr>
              <a:t>地址范围：</a:t>
            </a:r>
            <a:r>
              <a:rPr lang="en-US" altLang="zh-CN" dirty="0" smtClean="0">
                <a:solidFill>
                  <a:srgbClr val="FF0000"/>
                </a:solidFill>
              </a:rPr>
              <a:t>111</a:t>
            </a:r>
            <a:r>
              <a:rPr lang="en-US" altLang="zh-CN" dirty="0" smtClean="0"/>
              <a:t> </a:t>
            </a:r>
            <a:r>
              <a:rPr lang="en-US" altLang="zh-CN" b="1" dirty="0" smtClean="0">
                <a:solidFill>
                  <a:srgbClr val="7030A0"/>
                </a:solidFill>
              </a:rPr>
              <a:t>111</a:t>
            </a:r>
            <a:r>
              <a:rPr lang="en-US" altLang="zh-CN" dirty="0" smtClean="0"/>
              <a:t> 00000000000000   </a:t>
            </a:r>
            <a:r>
              <a:rPr lang="en-US" altLang="zh-CN" i="1" u="sng" dirty="0" smtClean="0">
                <a:solidFill>
                  <a:srgbClr val="FF0000"/>
                </a:solidFill>
              </a:rPr>
              <a:t>FC000H</a:t>
            </a:r>
            <a:r>
              <a:rPr lang="en-US" altLang="zh-CN" dirty="0" smtClean="0"/>
              <a:t>  ~ </a:t>
            </a:r>
            <a:r>
              <a:rPr lang="en-US" altLang="zh-CN" dirty="0" smtClean="0">
                <a:solidFill>
                  <a:srgbClr val="FF0000"/>
                </a:solidFill>
              </a:rPr>
              <a:t>111</a:t>
            </a:r>
            <a:r>
              <a:rPr lang="en-US" altLang="zh-CN" dirty="0" smtClean="0"/>
              <a:t> </a:t>
            </a:r>
            <a:r>
              <a:rPr lang="en-US" altLang="zh-CN" b="1" dirty="0" smtClean="0">
                <a:solidFill>
                  <a:srgbClr val="7030A0"/>
                </a:solidFill>
              </a:rPr>
              <a:t>111</a:t>
            </a:r>
            <a:r>
              <a:rPr lang="en-US" altLang="zh-CN" dirty="0" smtClean="0"/>
              <a:t>  11111111111111   </a:t>
            </a:r>
            <a:r>
              <a:rPr lang="en-US" altLang="zh-CN" i="1" u="sng" dirty="0" smtClean="0">
                <a:solidFill>
                  <a:srgbClr val="FF0000"/>
                </a:solidFill>
              </a:rPr>
              <a:t>FFFFFH </a:t>
            </a:r>
            <a:endParaRPr lang="zh-CN" altLang="en-US" i="1" u="sng" dirty="0" smtClean="0">
              <a:solidFill>
                <a:srgbClr val="FF0000"/>
              </a:solidFill>
            </a:endParaRPr>
          </a:p>
        </p:txBody>
      </p:sp>
      <p:sp>
        <p:nvSpPr>
          <p:cNvPr id="33" name="TextBox 32"/>
          <p:cNvSpPr txBox="1"/>
          <p:nvPr/>
        </p:nvSpPr>
        <p:spPr>
          <a:xfrm>
            <a:off x="179512" y="5949280"/>
            <a:ext cx="8640960" cy="369332"/>
          </a:xfrm>
          <a:prstGeom prst="rect">
            <a:avLst/>
          </a:prstGeom>
          <a:solidFill>
            <a:schemeClr val="accent3"/>
          </a:solidFill>
        </p:spPr>
        <p:txBody>
          <a:bodyPr wrap="square" rtlCol="0">
            <a:spAutoFit/>
          </a:bodyPr>
          <a:lstStyle/>
          <a:p>
            <a:r>
              <a:rPr lang="en-US" altLang="zh-CN" b="1" u="sng" dirty="0" smtClean="0">
                <a:solidFill>
                  <a:srgbClr val="002060"/>
                </a:solidFill>
              </a:rPr>
              <a:t>U2</a:t>
            </a:r>
            <a:r>
              <a:rPr lang="zh-CN" altLang="en-US" b="1" u="sng" dirty="0" smtClean="0">
                <a:solidFill>
                  <a:srgbClr val="002060"/>
                </a:solidFill>
              </a:rPr>
              <a:t>地址范围：</a:t>
            </a:r>
            <a:r>
              <a:rPr lang="en-US" altLang="zh-CN" dirty="0" smtClean="0">
                <a:solidFill>
                  <a:srgbClr val="FF0000"/>
                </a:solidFill>
              </a:rPr>
              <a:t>00  </a:t>
            </a:r>
            <a:r>
              <a:rPr lang="en-US" altLang="zh-CN" b="1" dirty="0" smtClean="0">
                <a:solidFill>
                  <a:srgbClr val="FFFF00"/>
                </a:solidFill>
              </a:rPr>
              <a:t>000</a:t>
            </a:r>
            <a:r>
              <a:rPr lang="en-US" altLang="zh-CN" dirty="0" smtClean="0">
                <a:solidFill>
                  <a:srgbClr val="FF0000"/>
                </a:solidFill>
              </a:rPr>
              <a:t> </a:t>
            </a:r>
            <a:r>
              <a:rPr lang="en-US" altLang="zh-CN" dirty="0" smtClean="0"/>
              <a:t>000000000000000   </a:t>
            </a:r>
            <a:r>
              <a:rPr lang="en-US" altLang="zh-CN" i="1" u="sng" dirty="0" smtClean="0">
                <a:solidFill>
                  <a:srgbClr val="FF0000"/>
                </a:solidFill>
              </a:rPr>
              <a:t>00000H </a:t>
            </a:r>
            <a:r>
              <a:rPr lang="en-US" altLang="zh-CN" dirty="0" smtClean="0"/>
              <a:t> ~ </a:t>
            </a:r>
            <a:r>
              <a:rPr lang="en-US" altLang="zh-CN" dirty="0" smtClean="0">
                <a:solidFill>
                  <a:srgbClr val="FF0000"/>
                </a:solidFill>
              </a:rPr>
              <a:t>00 </a:t>
            </a:r>
            <a:r>
              <a:rPr lang="en-US" altLang="zh-CN" dirty="0" smtClean="0"/>
              <a:t> </a:t>
            </a:r>
            <a:r>
              <a:rPr lang="en-US" altLang="zh-CN" b="1" dirty="0" smtClean="0">
                <a:solidFill>
                  <a:srgbClr val="FFFF00"/>
                </a:solidFill>
              </a:rPr>
              <a:t>000</a:t>
            </a:r>
            <a:r>
              <a:rPr lang="en-US" altLang="zh-CN" dirty="0" smtClean="0"/>
              <a:t>  111111111111111   </a:t>
            </a:r>
            <a:r>
              <a:rPr lang="en-US" altLang="zh-CN" i="1" u="sng" dirty="0" smtClean="0">
                <a:solidFill>
                  <a:srgbClr val="FF0000"/>
                </a:solidFill>
              </a:rPr>
              <a:t>07FFFH</a:t>
            </a:r>
            <a:r>
              <a:rPr lang="en-US" altLang="zh-CN" dirty="0" smtClean="0"/>
              <a:t> </a:t>
            </a:r>
            <a:endParaRPr lang="zh-CN" altLang="en-US" dirty="0"/>
          </a:p>
        </p:txBody>
      </p:sp>
      <p:sp>
        <p:nvSpPr>
          <p:cNvPr id="36" name="TextBox 35"/>
          <p:cNvSpPr txBox="1"/>
          <p:nvPr/>
        </p:nvSpPr>
        <p:spPr>
          <a:xfrm>
            <a:off x="179512" y="5949280"/>
            <a:ext cx="8640960" cy="369332"/>
          </a:xfrm>
          <a:prstGeom prst="rect">
            <a:avLst/>
          </a:prstGeom>
          <a:solidFill>
            <a:schemeClr val="accent3"/>
          </a:solidFill>
        </p:spPr>
        <p:txBody>
          <a:bodyPr wrap="square" rtlCol="0">
            <a:spAutoFit/>
          </a:bodyPr>
          <a:lstStyle/>
          <a:p>
            <a:r>
              <a:rPr lang="en-US" altLang="zh-CN" b="1" u="sng" dirty="0" smtClean="0">
                <a:solidFill>
                  <a:srgbClr val="002060"/>
                </a:solidFill>
              </a:rPr>
              <a:t>U3</a:t>
            </a:r>
            <a:r>
              <a:rPr lang="zh-CN" altLang="en-US" b="1" u="sng" dirty="0" smtClean="0">
                <a:solidFill>
                  <a:srgbClr val="002060"/>
                </a:solidFill>
              </a:rPr>
              <a:t>地址范围：</a:t>
            </a:r>
            <a:r>
              <a:rPr lang="en-US" altLang="zh-CN" dirty="0" smtClean="0">
                <a:solidFill>
                  <a:srgbClr val="FF0000"/>
                </a:solidFill>
              </a:rPr>
              <a:t>00  </a:t>
            </a:r>
            <a:r>
              <a:rPr lang="en-US" altLang="zh-CN" b="1" dirty="0" smtClean="0">
                <a:solidFill>
                  <a:srgbClr val="FFFF00"/>
                </a:solidFill>
              </a:rPr>
              <a:t>001</a:t>
            </a:r>
            <a:r>
              <a:rPr lang="en-US" altLang="zh-CN" dirty="0" smtClean="0">
                <a:solidFill>
                  <a:srgbClr val="FF0000"/>
                </a:solidFill>
              </a:rPr>
              <a:t> </a:t>
            </a:r>
            <a:r>
              <a:rPr lang="en-US" altLang="zh-CN" dirty="0" smtClean="0"/>
              <a:t>000000000000000   </a:t>
            </a:r>
            <a:r>
              <a:rPr lang="en-US" altLang="zh-CN" i="1" u="sng" dirty="0" smtClean="0">
                <a:solidFill>
                  <a:srgbClr val="FF0000"/>
                </a:solidFill>
              </a:rPr>
              <a:t>08000H</a:t>
            </a:r>
            <a:r>
              <a:rPr lang="en-US" altLang="zh-CN" dirty="0" smtClean="0"/>
              <a:t>  ~ </a:t>
            </a:r>
            <a:r>
              <a:rPr lang="en-US" altLang="zh-CN" dirty="0" smtClean="0">
                <a:solidFill>
                  <a:srgbClr val="FF0000"/>
                </a:solidFill>
              </a:rPr>
              <a:t>00 </a:t>
            </a:r>
            <a:r>
              <a:rPr lang="en-US" altLang="zh-CN" dirty="0" smtClean="0"/>
              <a:t> </a:t>
            </a:r>
            <a:r>
              <a:rPr lang="en-US" altLang="zh-CN" b="1" dirty="0" smtClean="0">
                <a:solidFill>
                  <a:srgbClr val="FFFF00"/>
                </a:solidFill>
              </a:rPr>
              <a:t>001</a:t>
            </a:r>
            <a:r>
              <a:rPr lang="en-US" altLang="zh-CN" dirty="0" smtClean="0"/>
              <a:t>  111111111111111  </a:t>
            </a:r>
            <a:r>
              <a:rPr lang="en-US" altLang="zh-CN" i="1" u="sng" dirty="0" smtClean="0">
                <a:solidFill>
                  <a:srgbClr val="FF0000"/>
                </a:solidFill>
              </a:rPr>
              <a:t> 0FFFFH </a:t>
            </a:r>
            <a:endParaRPr lang="zh-CN" altLang="en-US" i="1" u="sng" dirty="0">
              <a:solidFill>
                <a:srgbClr val="FF0000"/>
              </a:solidFill>
            </a:endParaRPr>
          </a:p>
        </p:txBody>
      </p:sp>
      <p:sp>
        <p:nvSpPr>
          <p:cNvPr id="22" name="椭圆 21"/>
          <p:cNvSpPr/>
          <p:nvPr/>
        </p:nvSpPr>
        <p:spPr>
          <a:xfrm>
            <a:off x="0" y="836712"/>
            <a:ext cx="1043608"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0" y="5589240"/>
            <a:ext cx="1043608"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
                                            <p:txEl>
                                              <p:pRg st="0" end="0"/>
                                            </p:txEl>
                                          </p:spTgt>
                                        </p:tgtEl>
                                        <p:attrNameLst>
                                          <p:attrName>style.visibility</p:attrName>
                                        </p:attrNameLst>
                                      </p:cBhvr>
                                      <p:to>
                                        <p:strVal val="visible"/>
                                      </p:to>
                                    </p:set>
                                    <p:anim calcmode="lin" valueType="num">
                                      <p:cBhvr additive="base">
                                        <p:cTn id="2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
                                            <p:txEl>
                                              <p:pRg st="1" end="1"/>
                                            </p:txEl>
                                          </p:spTgt>
                                        </p:tgtEl>
                                        <p:attrNameLst>
                                          <p:attrName>style.visibility</p:attrName>
                                        </p:attrNameLst>
                                      </p:cBhvr>
                                      <p:to>
                                        <p:strVal val="visible"/>
                                      </p:to>
                                    </p:set>
                                    <p:anim calcmode="lin" valueType="num">
                                      <p:cBhvr additive="base">
                                        <p:cTn id="2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xEl>
                                              <p:pRg st="2" end="2"/>
                                            </p:txEl>
                                          </p:spTgt>
                                        </p:tgtEl>
                                        <p:attrNameLst>
                                          <p:attrName>style.visibility</p:attrName>
                                        </p:attrNameLst>
                                      </p:cBhvr>
                                      <p:to>
                                        <p:strVal val="visible"/>
                                      </p:to>
                                    </p:set>
                                    <p:anim calcmode="lin" valueType="num">
                                      <p:cBhvr additive="base">
                                        <p:cTn id="3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 calcmode="lin" valueType="num">
                                      <p:cBhvr additive="base">
                                        <p:cTn id="4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 calcmode="lin" valueType="num">
                                      <p:cBhvr additive="base">
                                        <p:cTn id="4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ox(in)">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29">
                                            <p:txEl>
                                              <p:pRg st="0" end="0"/>
                                            </p:txEl>
                                          </p:spTgt>
                                        </p:tgtEl>
                                        <p:attrNameLst>
                                          <p:attrName>style.visibility</p:attrName>
                                        </p:attrNameLst>
                                      </p:cBhvr>
                                      <p:to>
                                        <p:strVal val="visible"/>
                                      </p:to>
                                    </p:set>
                                    <p:anim calcmode="lin" valueType="num">
                                      <p:cBhvr additive="base">
                                        <p:cTn id="6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9">
                                            <p:txEl>
                                              <p:pRg st="1" end="1"/>
                                            </p:txEl>
                                          </p:spTgt>
                                        </p:tgtEl>
                                        <p:attrNameLst>
                                          <p:attrName>style.visibility</p:attrName>
                                        </p:attrNameLst>
                                      </p:cBhvr>
                                      <p:to>
                                        <p:strVal val="visible"/>
                                      </p:to>
                                    </p:set>
                                    <p:anim calcmode="lin" valueType="num">
                                      <p:cBhvr additive="base">
                                        <p:cTn id="70"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29">
                                            <p:txEl>
                                              <p:pRg st="2" end="2"/>
                                            </p:txEl>
                                          </p:spTgt>
                                        </p:tgtEl>
                                        <p:attrNameLst>
                                          <p:attrName>style.visibility</p:attrName>
                                        </p:attrNameLst>
                                      </p:cBhvr>
                                      <p:to>
                                        <p:strVal val="visible"/>
                                      </p:to>
                                    </p:set>
                                    <p:anim calcmode="lin" valueType="num">
                                      <p:cBhvr additive="base">
                                        <p:cTn id="74"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box(in)">
                                      <p:cBhvr>
                                        <p:cTn id="80" dur="500"/>
                                        <p:tgtEl>
                                          <p:spTgt spid="32"/>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additive="base">
                                        <p:cTn id="89" dur="500" fill="hold"/>
                                        <p:tgtEl>
                                          <p:spTgt spid="16"/>
                                        </p:tgtEl>
                                        <p:attrNameLst>
                                          <p:attrName>ppt_x</p:attrName>
                                        </p:attrNameLst>
                                      </p:cBhvr>
                                      <p:tavLst>
                                        <p:tav tm="0">
                                          <p:val>
                                            <p:strVal val="#ppt_x"/>
                                          </p:val>
                                        </p:tav>
                                        <p:tav tm="100000">
                                          <p:val>
                                            <p:strVal val="#ppt_x"/>
                                          </p:val>
                                        </p:tav>
                                      </p:tavLst>
                                    </p:anim>
                                    <p:anim calcmode="lin" valueType="num">
                                      <p:cBhvr additive="base">
                                        <p:cTn id="9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0">
                                            <p:txEl>
                                              <p:pRg st="0" end="0"/>
                                            </p:txEl>
                                          </p:spTgt>
                                        </p:tgtEl>
                                        <p:attrNameLst>
                                          <p:attrName>style.visibility</p:attrName>
                                        </p:attrNameLst>
                                      </p:cBhvr>
                                      <p:to>
                                        <p:strVal val="visible"/>
                                      </p:to>
                                    </p:set>
                                    <p:anim calcmode="lin" valueType="num">
                                      <p:cBhvr additive="base">
                                        <p:cTn id="95"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30">
                                            <p:txEl>
                                              <p:pRg st="1" end="1"/>
                                            </p:txEl>
                                          </p:spTgt>
                                        </p:tgtEl>
                                        <p:attrNameLst>
                                          <p:attrName>style.visibility</p:attrName>
                                        </p:attrNameLst>
                                      </p:cBhvr>
                                      <p:to>
                                        <p:strVal val="visible"/>
                                      </p:to>
                                    </p:set>
                                    <p:anim calcmode="lin" valueType="num">
                                      <p:cBhvr additive="base">
                                        <p:cTn id="99"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0">
                                            <p:txEl>
                                              <p:pRg st="1" end="1"/>
                                            </p:txEl>
                                          </p:spTgt>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0">
                                            <p:txEl>
                                              <p:pRg st="2" end="2"/>
                                            </p:txEl>
                                          </p:spTgt>
                                        </p:tgtEl>
                                        <p:attrNameLst>
                                          <p:attrName>style.visibility</p:attrName>
                                        </p:attrNameLst>
                                      </p:cBhvr>
                                      <p:to>
                                        <p:strVal val="visible"/>
                                      </p:to>
                                    </p:set>
                                    <p:anim calcmode="lin" valueType="num">
                                      <p:cBhvr additive="base">
                                        <p:cTn id="103"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8">
                                            <p:txEl>
                                              <p:pRg st="1" end="1"/>
                                            </p:txEl>
                                          </p:spTgt>
                                        </p:tgtEl>
                                        <p:attrNameLst>
                                          <p:attrName>style.visibility</p:attrName>
                                        </p:attrNameLst>
                                      </p:cBhvr>
                                      <p:to>
                                        <p:strVal val="visible"/>
                                      </p:to>
                                    </p:set>
                                    <p:anim calcmode="lin" valueType="num">
                                      <p:cBhvr additive="base">
                                        <p:cTn id="113"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grpId="0" nodeType="click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box(in)">
                                      <p:cBhvr>
                                        <p:cTn id="119" dur="500"/>
                                        <p:tgtEl>
                                          <p:spTgt spid="33"/>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nodeType="click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box(in)">
                                      <p:cBhvr>
                                        <p:cTn id="124" dur="500"/>
                                        <p:tgtEl>
                                          <p:spTgt spid="21"/>
                                        </p:tgtEl>
                                      </p:cBhvr>
                                    </p:animEffect>
                                  </p:childTnLst>
                                </p:cTn>
                              </p:par>
                              <p:par>
                                <p:cTn id="125" presetID="4" presetClass="entr" presetSubtype="16" fill="hold" nodeType="with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box(in)">
                                      <p:cBhvr>
                                        <p:cTn id="127" dur="500"/>
                                        <p:tgtEl>
                                          <p:spTgt spid="20"/>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31">
                                            <p:txEl>
                                              <p:pRg st="0" end="0"/>
                                            </p:txEl>
                                          </p:spTgt>
                                        </p:tgtEl>
                                        <p:attrNameLst>
                                          <p:attrName>style.visibility</p:attrName>
                                        </p:attrNameLst>
                                      </p:cBhvr>
                                      <p:to>
                                        <p:strVal val="visible"/>
                                      </p:to>
                                    </p:set>
                                    <p:anim calcmode="lin" valueType="num">
                                      <p:cBhvr additive="base">
                                        <p:cTn id="13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31">
                                            <p:txEl>
                                              <p:pRg st="1" end="1"/>
                                            </p:txEl>
                                          </p:spTgt>
                                        </p:tgtEl>
                                        <p:attrNameLst>
                                          <p:attrName>style.visibility</p:attrName>
                                        </p:attrNameLst>
                                      </p:cBhvr>
                                      <p:to>
                                        <p:strVal val="visible"/>
                                      </p:to>
                                    </p:set>
                                    <p:anim calcmode="lin" valueType="num">
                                      <p:cBhvr additive="base">
                                        <p:cTn id="136"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31">
                                            <p:txEl>
                                              <p:pRg st="2" end="2"/>
                                            </p:txEl>
                                          </p:spTgt>
                                        </p:tgtEl>
                                        <p:attrNameLst>
                                          <p:attrName>style.visibility</p:attrName>
                                        </p:attrNameLst>
                                      </p:cBhvr>
                                      <p:to>
                                        <p:strVal val="visible"/>
                                      </p:to>
                                    </p:set>
                                    <p:anim calcmode="lin" valueType="num">
                                      <p:cBhvr additive="base">
                                        <p:cTn id="140"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 presetClass="entr" presetSubtype="16" fill="hold" grpId="0" nodeType="click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box(in)">
                                      <p:cBhvr>
                                        <p:cTn id="1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animBg="1"/>
      <p:bldP spid="36"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0688"/>
            <a:ext cx="8229600" cy="5400600"/>
          </a:xfrm>
        </p:spPr>
        <p:txBody>
          <a:bodyPr>
            <a:normAutofit fontScale="85000" lnSpcReduction="10000"/>
          </a:bodyPr>
          <a:lstStyle/>
          <a:p>
            <a:pPr>
              <a:lnSpc>
                <a:spcPct val="150000"/>
              </a:lnSpc>
            </a:pPr>
            <a:r>
              <a:rPr lang="en-US" altLang="zh-CN" sz="4600" b="1" u="sng" dirty="0" smtClean="0">
                <a:solidFill>
                  <a:srgbClr val="0070C0"/>
                </a:solidFill>
              </a:rPr>
              <a:t>1.Cache —</a:t>
            </a:r>
            <a:r>
              <a:rPr lang="zh-CN" altLang="en-US" sz="4600" b="1" u="sng" dirty="0" smtClean="0">
                <a:solidFill>
                  <a:srgbClr val="0070C0"/>
                </a:solidFill>
              </a:rPr>
              <a:t>主存层次</a:t>
            </a:r>
            <a:endParaRPr lang="en-US" altLang="zh-CN" sz="4600" b="1" u="sng" dirty="0" smtClean="0">
              <a:solidFill>
                <a:srgbClr val="0070C0"/>
              </a:solidFill>
            </a:endParaRPr>
          </a:p>
          <a:p>
            <a:pPr>
              <a:lnSpc>
                <a:spcPct val="150000"/>
              </a:lnSpc>
            </a:pPr>
            <a:r>
              <a:rPr lang="zh-CN" altLang="en-US" b="1" u="sng" dirty="0" smtClean="0">
                <a:solidFill>
                  <a:srgbClr val="FF0000"/>
                </a:solidFill>
              </a:rPr>
              <a:t>提高</a:t>
            </a:r>
            <a:r>
              <a:rPr lang="en-US" altLang="zh-CN" b="1" u="sng" dirty="0" smtClean="0">
                <a:solidFill>
                  <a:srgbClr val="FF0000"/>
                </a:solidFill>
              </a:rPr>
              <a:t>CPU</a:t>
            </a:r>
            <a:r>
              <a:rPr lang="zh-CN" altLang="en-US" b="1" u="sng" dirty="0" smtClean="0">
                <a:solidFill>
                  <a:srgbClr val="FF0000"/>
                </a:solidFill>
              </a:rPr>
              <a:t>的运行速度，解决存取速度和成本的矛盾</a:t>
            </a:r>
            <a:endParaRPr lang="en-US" altLang="zh-CN" b="1" u="sng" dirty="0" smtClean="0">
              <a:solidFill>
                <a:srgbClr val="FF0000"/>
              </a:solidFill>
            </a:endParaRPr>
          </a:p>
          <a:p>
            <a:pPr>
              <a:lnSpc>
                <a:spcPct val="150000"/>
              </a:lnSpc>
            </a:pPr>
            <a:r>
              <a:rPr lang="zh-CN" altLang="en-US" dirty="0" smtClean="0"/>
              <a:t>由于</a:t>
            </a:r>
            <a:r>
              <a:rPr lang="en-US" dirty="0" smtClean="0"/>
              <a:t>CPU</a:t>
            </a:r>
            <a:r>
              <a:rPr lang="zh-CN" altLang="en-US" dirty="0" smtClean="0"/>
              <a:t>和内存储器制造材料及工艺不同，</a:t>
            </a:r>
            <a:r>
              <a:rPr lang="en-US" dirty="0" smtClean="0">
                <a:solidFill>
                  <a:srgbClr val="FF0000"/>
                </a:solidFill>
              </a:rPr>
              <a:t>CPU</a:t>
            </a:r>
            <a:r>
              <a:rPr lang="zh-CN" altLang="en-US" dirty="0" smtClean="0">
                <a:solidFill>
                  <a:srgbClr val="FF0000"/>
                </a:solidFill>
              </a:rPr>
              <a:t>速度比内存速度快得多</a:t>
            </a:r>
            <a:r>
              <a:rPr lang="zh-CN" altLang="en-US" dirty="0" smtClean="0"/>
              <a:t>，这种速度上的差距影响了整机速度的提高。为了解决内存与</a:t>
            </a:r>
            <a:r>
              <a:rPr lang="en-US" dirty="0" smtClean="0"/>
              <a:t>CPU</a:t>
            </a:r>
            <a:r>
              <a:rPr lang="zh-CN" altLang="en-US" dirty="0" smtClean="0"/>
              <a:t>速度匹配的问题，在</a:t>
            </a:r>
            <a:r>
              <a:rPr lang="en-US" dirty="0" smtClean="0"/>
              <a:t>CPU </a:t>
            </a:r>
            <a:r>
              <a:rPr lang="zh-CN" altLang="en-US" dirty="0" smtClean="0"/>
              <a:t>与内存之间增设了一个容量不大、速度很高的存储器，称为高速缓冲存储器</a:t>
            </a:r>
            <a:r>
              <a:rPr lang="en-US" dirty="0" smtClean="0"/>
              <a:t>(Cache)</a:t>
            </a:r>
            <a:r>
              <a:rPr lang="zh-CN" altLang="en-US" dirty="0" smtClean="0"/>
              <a:t>。</a:t>
            </a:r>
            <a:r>
              <a:rPr lang="en-US" dirty="0" smtClean="0"/>
              <a:t>CPU</a:t>
            </a:r>
            <a:r>
              <a:rPr lang="zh-CN" altLang="en-US" dirty="0" smtClean="0"/>
              <a:t>在某一段时间内所要访问的程序或数据事先从内存调入</a:t>
            </a:r>
            <a:r>
              <a:rPr lang="en-US" dirty="0" smtClean="0"/>
              <a:t>Cache</a:t>
            </a:r>
            <a:r>
              <a:rPr lang="zh-CN" altLang="en-US" dirty="0" smtClean="0"/>
              <a:t>，当</a:t>
            </a:r>
            <a:r>
              <a:rPr lang="en-US" dirty="0" smtClean="0"/>
              <a:t>CPU</a:t>
            </a:r>
            <a:r>
              <a:rPr lang="zh-CN" altLang="en-US" dirty="0" smtClean="0"/>
              <a:t>访问这些程序或数据时就直接从</a:t>
            </a:r>
            <a:r>
              <a:rPr lang="en-US" dirty="0" smtClean="0"/>
              <a:t>Cache</a:t>
            </a:r>
            <a:r>
              <a:rPr lang="zh-CN" altLang="en-US" dirty="0" smtClean="0"/>
              <a:t>中进行，这就显著提高了</a:t>
            </a:r>
            <a:r>
              <a:rPr lang="en-US" dirty="0" smtClean="0"/>
              <a:t>CPU</a:t>
            </a:r>
            <a:r>
              <a:rPr lang="zh-CN" altLang="en-US" dirty="0" smtClean="0"/>
              <a:t>执行指令的速度。</a:t>
            </a:r>
            <a:endParaRPr lang="en-US" altLang="zh-CN" dirty="0" smtClean="0"/>
          </a:p>
          <a:p>
            <a:pPr>
              <a:lnSpc>
                <a:spcPct val="150000"/>
              </a:lnSpc>
            </a:pPr>
            <a:r>
              <a:rPr lang="zh-CN" altLang="en-US" dirty="0" smtClean="0"/>
              <a:t>地址映像和调度完全由硬件实现</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ox(i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ox(i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ox(i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ox(in)">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764704"/>
            <a:ext cx="8229600" cy="5857892"/>
          </a:xfrm>
        </p:spPr>
        <p:txBody>
          <a:bodyPr>
            <a:normAutofit fontScale="85000" lnSpcReduction="20000"/>
          </a:bodyPr>
          <a:lstStyle/>
          <a:p>
            <a:pPr>
              <a:lnSpc>
                <a:spcPct val="160000"/>
              </a:lnSpc>
            </a:pPr>
            <a:r>
              <a:rPr lang="en-US" dirty="0" smtClean="0">
                <a:solidFill>
                  <a:srgbClr val="FF0000"/>
                </a:solidFill>
              </a:rPr>
              <a:t>(1)</a:t>
            </a:r>
            <a:r>
              <a:rPr lang="zh-CN" altLang="en-US" dirty="0" smtClean="0">
                <a:solidFill>
                  <a:srgbClr val="FF0000"/>
                </a:solidFill>
              </a:rPr>
              <a:t>数据线的连接</a:t>
            </a:r>
          </a:p>
          <a:p>
            <a:pPr>
              <a:lnSpc>
                <a:spcPct val="160000"/>
              </a:lnSpc>
            </a:pPr>
            <a:r>
              <a:rPr lang="en-US" dirty="0" smtClean="0"/>
              <a:t>27128</a:t>
            </a:r>
            <a:r>
              <a:rPr lang="zh-CN" altLang="en-US" dirty="0" smtClean="0"/>
              <a:t>和</a:t>
            </a:r>
            <a:r>
              <a:rPr lang="en-US" dirty="0" smtClean="0"/>
              <a:t>62256</a:t>
            </a:r>
            <a:r>
              <a:rPr lang="zh-CN" altLang="en-US" dirty="0" smtClean="0"/>
              <a:t>的数据线都是</a:t>
            </a:r>
            <a:r>
              <a:rPr lang="en-US" dirty="0" smtClean="0"/>
              <a:t>8</a:t>
            </a:r>
            <a:r>
              <a:rPr lang="zh-CN" altLang="en-US" dirty="0" smtClean="0"/>
              <a:t>位，因此它们可与</a:t>
            </a:r>
            <a:r>
              <a:rPr lang="en-US" dirty="0" smtClean="0"/>
              <a:t>CPU</a:t>
            </a:r>
            <a:r>
              <a:rPr lang="zh-CN" altLang="en-US" dirty="0" smtClean="0"/>
              <a:t>的数据线直接相连。</a:t>
            </a:r>
          </a:p>
          <a:p>
            <a:pPr>
              <a:lnSpc>
                <a:spcPct val="160000"/>
              </a:lnSpc>
            </a:pPr>
            <a:r>
              <a:rPr lang="en-US" dirty="0" smtClean="0">
                <a:solidFill>
                  <a:srgbClr val="FF0000"/>
                </a:solidFill>
              </a:rPr>
              <a:t>(2)</a:t>
            </a:r>
            <a:r>
              <a:rPr lang="zh-CN" altLang="en-US" dirty="0" smtClean="0">
                <a:solidFill>
                  <a:srgbClr val="FF0000"/>
                </a:solidFill>
              </a:rPr>
              <a:t>地址线的连接</a:t>
            </a:r>
          </a:p>
          <a:p>
            <a:pPr>
              <a:lnSpc>
                <a:spcPct val="160000"/>
              </a:lnSpc>
            </a:pPr>
            <a:r>
              <a:rPr lang="zh-CN" altLang="en-US" dirty="0" smtClean="0"/>
              <a:t>根据存储器芯片上地址线的位数，把</a:t>
            </a:r>
            <a:r>
              <a:rPr lang="en-US" dirty="0" smtClean="0"/>
              <a:t>CPU</a:t>
            </a:r>
            <a:r>
              <a:rPr lang="zh-CN" altLang="en-US" dirty="0" smtClean="0"/>
              <a:t>的地址信号分为</a:t>
            </a:r>
            <a:r>
              <a:rPr lang="zh-CN" altLang="en-US" u="sng" dirty="0" smtClean="0">
                <a:solidFill>
                  <a:srgbClr val="FF0000"/>
                </a:solidFill>
              </a:rPr>
              <a:t>片内地址和片外地址</a:t>
            </a:r>
            <a:r>
              <a:rPr lang="zh-CN" altLang="en-US" dirty="0" smtClean="0"/>
              <a:t>（就存储器芯片而言）</a:t>
            </a:r>
            <a:endParaRPr lang="en-US" altLang="zh-CN" dirty="0" smtClean="0"/>
          </a:p>
          <a:p>
            <a:pPr>
              <a:lnSpc>
                <a:spcPct val="160000"/>
              </a:lnSpc>
            </a:pPr>
            <a:r>
              <a:rPr lang="en-US" dirty="0" smtClean="0"/>
              <a:t>27128</a:t>
            </a:r>
            <a:r>
              <a:rPr lang="zh-CN" altLang="en-US" dirty="0" smtClean="0"/>
              <a:t>的容量为</a:t>
            </a:r>
            <a:r>
              <a:rPr lang="en-US" dirty="0" smtClean="0"/>
              <a:t>16KB</a:t>
            </a:r>
            <a:r>
              <a:rPr lang="zh-CN" altLang="en-US" dirty="0" smtClean="0"/>
              <a:t>，存储器芯片内的地址线为</a:t>
            </a:r>
            <a:r>
              <a:rPr lang="en-US" dirty="0" smtClean="0"/>
              <a:t>14</a:t>
            </a:r>
            <a:r>
              <a:rPr lang="zh-CN" altLang="en-US" dirty="0" smtClean="0"/>
              <a:t>位（</a:t>
            </a:r>
            <a:r>
              <a:rPr lang="en-US" dirty="0" smtClean="0"/>
              <a:t>A</a:t>
            </a:r>
            <a:r>
              <a:rPr lang="en-US" baseline="-25000" dirty="0" smtClean="0"/>
              <a:t>13</a:t>
            </a:r>
            <a:r>
              <a:rPr lang="zh-CN" altLang="en-US" dirty="0" smtClean="0"/>
              <a:t>～</a:t>
            </a:r>
            <a:r>
              <a:rPr lang="en-US" dirty="0" smtClean="0"/>
              <a:t>A</a:t>
            </a:r>
            <a:r>
              <a:rPr lang="en-US" baseline="-25000" dirty="0" smtClean="0"/>
              <a:t>0</a:t>
            </a:r>
            <a:r>
              <a:rPr lang="zh-CN" altLang="en-US" dirty="0" smtClean="0"/>
              <a:t>），它们与</a:t>
            </a:r>
            <a:r>
              <a:rPr lang="en-US" dirty="0" smtClean="0"/>
              <a:t>CPU</a:t>
            </a:r>
            <a:r>
              <a:rPr lang="zh-CN" altLang="en-US" dirty="0" smtClean="0"/>
              <a:t>的地址线中的同名端直接相连。存储器片外的地址线，即</a:t>
            </a:r>
            <a:r>
              <a:rPr lang="en-US" dirty="0" smtClean="0"/>
              <a:t>8088CPU</a:t>
            </a:r>
            <a:r>
              <a:rPr lang="zh-CN" altLang="en-US" dirty="0" smtClean="0"/>
              <a:t>其余的</a:t>
            </a:r>
            <a:r>
              <a:rPr lang="en-US" dirty="0" smtClean="0"/>
              <a:t>6</a:t>
            </a:r>
            <a:r>
              <a:rPr lang="zh-CN" altLang="en-US" dirty="0" smtClean="0"/>
              <a:t>条地址线</a:t>
            </a:r>
            <a:r>
              <a:rPr lang="en-US" dirty="0" smtClean="0"/>
              <a:t>A</a:t>
            </a:r>
            <a:r>
              <a:rPr lang="en-US" baseline="-25000" dirty="0" smtClean="0"/>
              <a:t>19</a:t>
            </a:r>
            <a:r>
              <a:rPr lang="zh-CN" altLang="en-US" dirty="0" smtClean="0"/>
              <a:t>～</a:t>
            </a:r>
            <a:r>
              <a:rPr lang="en-US" dirty="0" smtClean="0"/>
              <a:t>A</a:t>
            </a:r>
            <a:r>
              <a:rPr lang="en-US" baseline="-25000" dirty="0" smtClean="0"/>
              <a:t>14</a:t>
            </a:r>
            <a:r>
              <a:rPr lang="zh-CN" altLang="en-US" dirty="0" smtClean="0"/>
              <a:t>通过译码器</a:t>
            </a:r>
            <a:r>
              <a:rPr lang="en-US" dirty="0" smtClean="0"/>
              <a:t>U</a:t>
            </a:r>
            <a:r>
              <a:rPr lang="en-US" baseline="-25000" dirty="0" smtClean="0"/>
              <a:t>4</a:t>
            </a:r>
            <a:r>
              <a:rPr lang="zh-CN" altLang="en-US" dirty="0" smtClean="0"/>
              <a:t>进行地址译码。</a:t>
            </a:r>
            <a:r>
              <a:rPr lang="en-US" dirty="0" smtClean="0"/>
              <a:t>A</a:t>
            </a:r>
            <a:r>
              <a:rPr lang="en-US" baseline="-25000" dirty="0" smtClean="0"/>
              <a:t>18</a:t>
            </a:r>
            <a:r>
              <a:rPr lang="zh-CN" altLang="en-US" dirty="0" smtClean="0"/>
              <a:t>、</a:t>
            </a:r>
            <a:r>
              <a:rPr lang="en-US" dirty="0" smtClean="0"/>
              <a:t>A</a:t>
            </a:r>
            <a:r>
              <a:rPr lang="en-US" baseline="-25000" dirty="0" smtClean="0"/>
              <a:t>17</a:t>
            </a:r>
            <a:r>
              <a:rPr lang="zh-CN" altLang="en-US" dirty="0" smtClean="0"/>
              <a:t>经反相，当</a:t>
            </a:r>
            <a:r>
              <a:rPr lang="en-US" dirty="0" smtClean="0"/>
              <a:t>A</a:t>
            </a:r>
            <a:r>
              <a:rPr lang="en-US" baseline="-25000" dirty="0" smtClean="0"/>
              <a:t>19</a:t>
            </a:r>
            <a:r>
              <a:rPr lang="en-US" dirty="0" smtClean="0"/>
              <a:t>A</a:t>
            </a:r>
            <a:r>
              <a:rPr lang="en-US" baseline="-25000" dirty="0" smtClean="0"/>
              <a:t>18</a:t>
            </a:r>
            <a:r>
              <a:rPr lang="en-US" dirty="0" smtClean="0"/>
              <a:t>A</a:t>
            </a:r>
            <a:r>
              <a:rPr lang="en-US" baseline="-25000" dirty="0" smtClean="0"/>
              <a:t>17</a:t>
            </a:r>
            <a:r>
              <a:rPr lang="zh-CN" altLang="en-US" dirty="0" smtClean="0"/>
              <a:t>＝</a:t>
            </a:r>
            <a:r>
              <a:rPr lang="en-US" dirty="0" smtClean="0"/>
              <a:t>111</a:t>
            </a:r>
            <a:r>
              <a:rPr lang="zh-CN" altLang="en-US" dirty="0" smtClean="0"/>
              <a:t>时</a:t>
            </a:r>
            <a:r>
              <a:rPr lang="en-US" dirty="0" smtClean="0"/>
              <a:t>U</a:t>
            </a:r>
            <a:r>
              <a:rPr lang="en-US" baseline="-25000" dirty="0" smtClean="0"/>
              <a:t>4</a:t>
            </a:r>
            <a:r>
              <a:rPr lang="zh-CN" altLang="en-US" dirty="0" smtClean="0"/>
              <a:t>的使能端都有效。</a:t>
            </a:r>
            <a:r>
              <a:rPr lang="en-US" dirty="0" smtClean="0"/>
              <a:t>A</a:t>
            </a:r>
            <a:r>
              <a:rPr lang="en-US" baseline="-25000" dirty="0" smtClean="0"/>
              <a:t>16</a:t>
            </a:r>
            <a:r>
              <a:rPr lang="en-US" dirty="0" smtClean="0"/>
              <a:t>A</a:t>
            </a:r>
            <a:r>
              <a:rPr lang="en-US" baseline="-25000" dirty="0" smtClean="0"/>
              <a:t>15</a:t>
            </a:r>
            <a:r>
              <a:rPr lang="en-US" dirty="0" smtClean="0"/>
              <a:t>A</a:t>
            </a:r>
            <a:r>
              <a:rPr lang="en-US" baseline="-25000" dirty="0" smtClean="0"/>
              <a:t>14</a:t>
            </a:r>
            <a:r>
              <a:rPr lang="zh-CN" altLang="en-US" dirty="0" smtClean="0"/>
              <a:t>接</a:t>
            </a:r>
            <a:r>
              <a:rPr lang="en-US" dirty="0" smtClean="0"/>
              <a:t>U</a:t>
            </a:r>
            <a:r>
              <a:rPr lang="en-US" baseline="-25000" dirty="0" smtClean="0"/>
              <a:t>4</a:t>
            </a:r>
            <a:r>
              <a:rPr lang="zh-CN" altLang="en-US" dirty="0" smtClean="0"/>
              <a:t>的</a:t>
            </a:r>
            <a:r>
              <a:rPr lang="en-US" dirty="0" smtClean="0"/>
              <a:t>C</a:t>
            </a:r>
            <a:r>
              <a:rPr lang="zh-CN" altLang="en-US" dirty="0" smtClean="0"/>
              <a:t>、</a:t>
            </a:r>
            <a:r>
              <a:rPr lang="en-US" dirty="0" smtClean="0"/>
              <a:t>B</a:t>
            </a:r>
            <a:r>
              <a:rPr lang="zh-CN" altLang="en-US" dirty="0" smtClean="0"/>
              <a:t>、</a:t>
            </a:r>
            <a:r>
              <a:rPr lang="en-US" dirty="0" smtClean="0"/>
              <a:t>A</a:t>
            </a:r>
            <a:r>
              <a:rPr lang="zh-CN" altLang="en-US" dirty="0" smtClean="0"/>
              <a:t>端。</a:t>
            </a:r>
          </a:p>
          <a:p>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Administrator\AppData\Roaming\Tencent\Users\784641441\QQ\WinTemp\RichOle\ZE5%}P$UNAKZL1@{4JAOJOL.png"/>
          <p:cNvPicPr>
            <a:picLocks noChangeAspect="1" noChangeArrowheads="1"/>
          </p:cNvPicPr>
          <p:nvPr/>
        </p:nvPicPr>
        <p:blipFill>
          <a:blip r:embed="rId2" cstate="print"/>
          <a:srcRect/>
          <a:stretch>
            <a:fillRect/>
          </a:stretch>
        </p:blipFill>
        <p:spPr bwMode="auto">
          <a:xfrm>
            <a:off x="0" y="1571612"/>
            <a:ext cx="9088700" cy="2937508"/>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ChangeArrowheads="1"/>
          </p:cNvSpPr>
          <p:nvPr/>
        </p:nvSpPr>
        <p:spPr bwMode="auto">
          <a:xfrm>
            <a:off x="2915816" y="1556792"/>
            <a:ext cx="1219200" cy="1898576"/>
          </a:xfrm>
          <a:prstGeom prst="rect">
            <a:avLst/>
          </a:prstGeom>
          <a:solidFill>
            <a:srgbClr val="FFFFFF"/>
          </a:solidFill>
          <a:ln w="9525">
            <a:solidFill>
              <a:schemeClr val="folHlink"/>
            </a:solidFill>
            <a:miter lim="800000"/>
            <a:headEnd/>
            <a:tailEnd/>
          </a:ln>
          <a:effectLst/>
        </p:spPr>
        <p:txBody>
          <a:bodyPr wrap="none" anchor="ctr"/>
          <a:lstStyle/>
          <a:p>
            <a:endParaRPr lang="zh-CN" altLang="en-US"/>
          </a:p>
        </p:txBody>
      </p:sp>
      <p:sp>
        <p:nvSpPr>
          <p:cNvPr id="199682" name="Rectangle 2"/>
          <p:cNvSpPr>
            <a:spLocks noChangeArrowheads="1"/>
          </p:cNvSpPr>
          <p:nvPr/>
        </p:nvSpPr>
        <p:spPr bwMode="auto">
          <a:xfrm>
            <a:off x="76200" y="836712"/>
            <a:ext cx="9067800" cy="5466112"/>
          </a:xfrm>
          <a:prstGeom prst="rect">
            <a:avLst/>
          </a:prstGeom>
          <a:noFill/>
          <a:ln w="9525">
            <a:noFill/>
            <a:miter lim="800000"/>
            <a:headEnd/>
            <a:tailEnd/>
          </a:ln>
          <a:effectLst/>
        </p:spPr>
        <p:txBody>
          <a:bodyPr>
            <a:spAutoFit/>
          </a:bodyPr>
          <a:lstStyle/>
          <a:p>
            <a:pPr algn="ctr">
              <a:spcBef>
                <a:spcPct val="50000"/>
              </a:spcBef>
            </a:pPr>
            <a:r>
              <a:rPr kumimoji="1" lang="zh-CN" altLang="en-US" b="1" dirty="0">
                <a:solidFill>
                  <a:schemeClr val="tx2"/>
                </a:solidFill>
                <a:latin typeface="Times New Roman" pitchFamily="18" charset="0"/>
                <a:ea typeface="华文行楷" pitchFamily="2" charset="-122"/>
              </a:rPr>
              <a:t>存储器的地址分配：</a:t>
            </a:r>
          </a:p>
          <a:p>
            <a:pPr algn="ctr">
              <a:lnSpc>
                <a:spcPct val="80000"/>
              </a:lnSpc>
              <a:spcBef>
                <a:spcPct val="50000"/>
              </a:spcBef>
            </a:pPr>
            <a:r>
              <a:rPr kumimoji="1" lang="zh-CN" altLang="en-US"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A</a:t>
            </a:r>
            <a:r>
              <a:rPr kumimoji="1" lang="en-US" altLang="zh-CN" b="1" baseline="-25000" dirty="0" smtClean="0">
                <a:solidFill>
                  <a:schemeClr val="accent2"/>
                </a:solidFill>
                <a:latin typeface="Times New Roman" pitchFamily="18" charset="0"/>
              </a:rPr>
              <a:t>19</a:t>
            </a:r>
            <a:r>
              <a:rPr kumimoji="1" lang="en-US" altLang="zh-CN" b="1" dirty="0" smtClean="0">
                <a:solidFill>
                  <a:schemeClr val="accent2"/>
                </a:solidFill>
                <a:latin typeface="Times New Roman" pitchFamily="18" charset="0"/>
              </a:rPr>
              <a:t> </a:t>
            </a:r>
            <a:r>
              <a:rPr kumimoji="1" lang="en-US" altLang="zh-CN" b="1" dirty="0">
                <a:solidFill>
                  <a:schemeClr val="accent2"/>
                </a:solidFill>
                <a:latin typeface="Times New Roman" pitchFamily="18" charset="0"/>
              </a:rPr>
              <a:t>A</a:t>
            </a:r>
            <a:r>
              <a:rPr kumimoji="1" lang="en-US" altLang="zh-CN" b="1" baseline="-25000" dirty="0">
                <a:solidFill>
                  <a:schemeClr val="accent2"/>
                </a:solidFill>
                <a:latin typeface="Times New Roman" pitchFamily="18" charset="0"/>
              </a:rPr>
              <a:t>18 </a:t>
            </a:r>
            <a:r>
              <a:rPr kumimoji="1" lang="en-US" altLang="zh-CN" b="1" dirty="0">
                <a:solidFill>
                  <a:schemeClr val="accent2"/>
                </a:solidFill>
                <a:latin typeface="Times New Roman" pitchFamily="18" charset="0"/>
              </a:rPr>
              <a:t> A</a:t>
            </a:r>
            <a:r>
              <a:rPr kumimoji="1" lang="en-US" altLang="zh-CN" b="1" baseline="-25000" dirty="0">
                <a:solidFill>
                  <a:schemeClr val="accent2"/>
                </a:solidFill>
                <a:latin typeface="Times New Roman" pitchFamily="18" charset="0"/>
              </a:rPr>
              <a:t>17</a:t>
            </a:r>
            <a:r>
              <a:rPr kumimoji="1" lang="en-US" altLang="zh-CN" b="1" dirty="0">
                <a:solidFill>
                  <a:schemeClr val="accent2"/>
                </a:solidFill>
                <a:latin typeface="Times New Roman" pitchFamily="18" charset="0"/>
              </a:rPr>
              <a:t> A</a:t>
            </a:r>
            <a:r>
              <a:rPr kumimoji="1" lang="en-US" altLang="zh-CN" b="1" baseline="-25000" dirty="0">
                <a:solidFill>
                  <a:schemeClr val="accent2"/>
                </a:solidFill>
                <a:latin typeface="Times New Roman" pitchFamily="18" charset="0"/>
              </a:rPr>
              <a:t>16   </a:t>
            </a:r>
            <a:r>
              <a:rPr kumimoji="1" lang="en-US" altLang="zh-CN" b="1" dirty="0">
                <a:solidFill>
                  <a:schemeClr val="accent2"/>
                </a:solidFill>
                <a:latin typeface="Times New Roman" pitchFamily="18" charset="0"/>
              </a:rPr>
              <a:t> A</a:t>
            </a:r>
            <a:r>
              <a:rPr kumimoji="1" lang="en-US" altLang="zh-CN" b="1" baseline="-25000" dirty="0">
                <a:solidFill>
                  <a:schemeClr val="accent2"/>
                </a:solidFill>
                <a:latin typeface="Times New Roman" pitchFamily="18" charset="0"/>
              </a:rPr>
              <a:t>15  </a:t>
            </a:r>
            <a:r>
              <a:rPr kumimoji="1" lang="en-US" altLang="zh-CN" b="1" dirty="0">
                <a:solidFill>
                  <a:srgbClr val="CC00FF"/>
                </a:solidFill>
                <a:latin typeface="Times New Roman" pitchFamily="18" charset="0"/>
              </a:rPr>
              <a:t>A</a:t>
            </a:r>
            <a:r>
              <a:rPr kumimoji="1" lang="en-US" altLang="zh-CN" b="1" baseline="-25000" dirty="0">
                <a:solidFill>
                  <a:srgbClr val="CC00FF"/>
                </a:solidFill>
                <a:latin typeface="Times New Roman" pitchFamily="18" charset="0"/>
              </a:rPr>
              <a:t>14 </a:t>
            </a:r>
            <a:r>
              <a:rPr kumimoji="1" lang="en-US" altLang="zh-CN" b="1" dirty="0">
                <a:solidFill>
                  <a:srgbClr val="CC00FF"/>
                </a:solidFill>
                <a:latin typeface="Times New Roman" pitchFamily="18" charset="0"/>
              </a:rPr>
              <a:t>A</a:t>
            </a:r>
            <a:r>
              <a:rPr kumimoji="1" lang="en-US" altLang="zh-CN" b="1" baseline="-25000" dirty="0">
                <a:solidFill>
                  <a:srgbClr val="CC00FF"/>
                </a:solidFill>
                <a:latin typeface="Times New Roman" pitchFamily="18" charset="0"/>
              </a:rPr>
              <a:t>13  </a:t>
            </a:r>
            <a:r>
              <a:rPr kumimoji="1" lang="en-US" altLang="zh-CN" b="1" dirty="0">
                <a:solidFill>
                  <a:srgbClr val="CC00FF"/>
                </a:solidFill>
                <a:latin typeface="Times New Roman" pitchFamily="18" charset="0"/>
              </a:rPr>
              <a:t>A</a:t>
            </a:r>
            <a:r>
              <a:rPr kumimoji="1" lang="en-US" altLang="zh-CN" b="1" baseline="-25000" dirty="0">
                <a:solidFill>
                  <a:srgbClr val="CC00FF"/>
                </a:solidFill>
                <a:latin typeface="Times New Roman" pitchFamily="18" charset="0"/>
              </a:rPr>
              <a:t>12</a:t>
            </a:r>
            <a:r>
              <a:rPr kumimoji="1" lang="en-US" altLang="zh-CN" b="1" baseline="-25000" dirty="0">
                <a:solidFill>
                  <a:schemeClr val="accent2"/>
                </a:solidFill>
                <a:latin typeface="Times New Roman" pitchFamily="18" charset="0"/>
              </a:rPr>
              <a:t>   </a:t>
            </a:r>
            <a:r>
              <a:rPr kumimoji="1" lang="en-US" altLang="zh-CN" b="1" dirty="0">
                <a:solidFill>
                  <a:schemeClr val="tx2"/>
                </a:solidFill>
                <a:latin typeface="Times New Roman" pitchFamily="18" charset="0"/>
              </a:rPr>
              <a:t>A</a:t>
            </a:r>
            <a:r>
              <a:rPr kumimoji="1" lang="en-US" altLang="zh-CN" b="1" baseline="-25000" dirty="0">
                <a:solidFill>
                  <a:schemeClr val="tx2"/>
                </a:solidFill>
                <a:latin typeface="Times New Roman" pitchFamily="18" charset="0"/>
              </a:rPr>
              <a:t>11</a:t>
            </a:r>
            <a:r>
              <a:rPr kumimoji="1" lang="en-US" altLang="zh-CN" b="1" dirty="0">
                <a:solidFill>
                  <a:srgbClr val="FF0000"/>
                </a:solidFill>
                <a:latin typeface="Times New Roman" pitchFamily="18" charset="0"/>
              </a:rPr>
              <a:t>A</a:t>
            </a:r>
            <a:r>
              <a:rPr kumimoji="1" lang="en-US" altLang="zh-CN" b="1" baseline="-25000" dirty="0">
                <a:solidFill>
                  <a:srgbClr val="FF0000"/>
                </a:solidFill>
                <a:latin typeface="Times New Roman" pitchFamily="18" charset="0"/>
              </a:rPr>
              <a:t>10</a:t>
            </a:r>
            <a:r>
              <a:rPr kumimoji="1" lang="en-US" altLang="zh-CN" b="1" dirty="0">
                <a:solidFill>
                  <a:srgbClr val="FF0000"/>
                </a:solidFill>
                <a:latin typeface="Times New Roman" pitchFamily="18" charset="0"/>
              </a:rPr>
              <a:t>  A</a:t>
            </a:r>
            <a:r>
              <a:rPr kumimoji="1" lang="en-US" altLang="zh-CN" b="1" baseline="-25000" dirty="0">
                <a:solidFill>
                  <a:srgbClr val="FF0000"/>
                </a:solidFill>
                <a:latin typeface="Times New Roman" pitchFamily="18" charset="0"/>
              </a:rPr>
              <a:t>9</a:t>
            </a:r>
            <a:r>
              <a:rPr kumimoji="1" lang="en-US" altLang="zh-CN" b="1" dirty="0">
                <a:solidFill>
                  <a:srgbClr val="FF0000"/>
                </a:solidFill>
                <a:latin typeface="Times New Roman" pitchFamily="18" charset="0"/>
              </a:rPr>
              <a:t>  A</a:t>
            </a:r>
            <a:r>
              <a:rPr kumimoji="1" lang="en-US" altLang="zh-CN" b="1" baseline="-25000" dirty="0">
                <a:solidFill>
                  <a:srgbClr val="FF0000"/>
                </a:solidFill>
                <a:latin typeface="Times New Roman" pitchFamily="18" charset="0"/>
              </a:rPr>
              <a:t>8</a:t>
            </a:r>
            <a:r>
              <a:rPr kumimoji="1" lang="en-US" altLang="zh-CN" b="1" dirty="0">
                <a:solidFill>
                  <a:srgbClr val="FF0000"/>
                </a:solidFill>
                <a:latin typeface="Times New Roman" pitchFamily="18" charset="0"/>
              </a:rPr>
              <a:t>  A</a:t>
            </a:r>
            <a:r>
              <a:rPr kumimoji="1" lang="en-US" altLang="zh-CN" b="1" baseline="-25000" dirty="0">
                <a:solidFill>
                  <a:srgbClr val="FF0000"/>
                </a:solidFill>
                <a:latin typeface="Times New Roman" pitchFamily="18" charset="0"/>
              </a:rPr>
              <a:t>7 </a:t>
            </a:r>
            <a:r>
              <a:rPr kumimoji="1" lang="en-US" altLang="zh-CN" b="1" dirty="0">
                <a:solidFill>
                  <a:srgbClr val="FF0000"/>
                </a:solidFill>
                <a:latin typeface="Times New Roman" pitchFamily="18" charset="0"/>
              </a:rPr>
              <a:t> …… A</a:t>
            </a:r>
            <a:r>
              <a:rPr kumimoji="1" lang="en-US" altLang="zh-CN" b="1" baseline="-25000" dirty="0">
                <a:solidFill>
                  <a:srgbClr val="FF0000"/>
                </a:solidFill>
                <a:latin typeface="Times New Roman" pitchFamily="18" charset="0"/>
              </a:rPr>
              <a:t>0</a:t>
            </a:r>
            <a:r>
              <a:rPr kumimoji="1" lang="en-US" altLang="zh-CN" b="1" dirty="0">
                <a:solidFill>
                  <a:schemeClr val="accent2"/>
                </a:solidFill>
                <a:latin typeface="Times New Roman" pitchFamily="18" charset="0"/>
              </a:rPr>
              <a:t>     </a:t>
            </a:r>
          </a:p>
          <a:p>
            <a:pPr>
              <a:lnSpc>
                <a:spcPct val="80000"/>
              </a:lnSpc>
              <a:spcBef>
                <a:spcPct val="50000"/>
              </a:spcBef>
            </a:pP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 </a:t>
            </a:r>
            <a:r>
              <a:rPr kumimoji="1" lang="en-US" altLang="zh-CN" b="1" dirty="0">
                <a:solidFill>
                  <a:schemeClr val="accent2"/>
                </a:solidFill>
                <a:latin typeface="Times New Roman" pitchFamily="18" charset="0"/>
              </a:rPr>
              <a:t>G1 </a:t>
            </a:r>
            <a:r>
              <a:rPr kumimoji="1" lang="en-US" altLang="zh-CN" b="1" dirty="0" smtClean="0">
                <a:solidFill>
                  <a:schemeClr val="accent2"/>
                </a:solidFill>
                <a:latin typeface="Times New Roman" pitchFamily="18" charset="0"/>
              </a:rPr>
              <a:t> G</a:t>
            </a:r>
            <a:r>
              <a:rPr kumimoji="1" lang="en-US" altLang="zh-CN" sz="1000" b="1" dirty="0" smtClean="0">
                <a:solidFill>
                  <a:schemeClr val="accent2"/>
                </a:solidFill>
                <a:latin typeface="Times New Roman" pitchFamily="18" charset="0"/>
              </a:rPr>
              <a:t>2A </a:t>
            </a:r>
            <a:r>
              <a:rPr kumimoji="1" lang="en-US" altLang="zh-CN" b="1" dirty="0" smtClean="0">
                <a:solidFill>
                  <a:schemeClr val="accent2"/>
                </a:solidFill>
                <a:latin typeface="Times New Roman" pitchFamily="18" charset="0"/>
              </a:rPr>
              <a:t>G</a:t>
            </a:r>
            <a:r>
              <a:rPr kumimoji="1" lang="en-US" altLang="zh-CN" sz="1000" b="1" dirty="0" smtClean="0">
                <a:solidFill>
                  <a:schemeClr val="accent2"/>
                </a:solidFill>
                <a:latin typeface="Times New Roman" pitchFamily="18" charset="0"/>
              </a:rPr>
              <a:t>2B    </a:t>
            </a:r>
            <a:r>
              <a:rPr kumimoji="1" lang="en-US" altLang="zh-CN" b="1" dirty="0" smtClean="0">
                <a:solidFill>
                  <a:schemeClr val="accent2"/>
                </a:solidFill>
                <a:latin typeface="Times New Roman" pitchFamily="18" charset="0"/>
              </a:rPr>
              <a:t>C     B    </a:t>
            </a:r>
            <a:r>
              <a:rPr kumimoji="1" lang="en-US" altLang="zh-CN" b="1" dirty="0">
                <a:solidFill>
                  <a:schemeClr val="accent2"/>
                </a:solidFill>
                <a:latin typeface="Times New Roman" pitchFamily="18" charset="0"/>
              </a:rPr>
              <a:t>A </a:t>
            </a:r>
            <a:endParaRPr kumimoji="1" lang="en-US" altLang="zh-CN" sz="1000" b="1" dirty="0">
              <a:solidFill>
                <a:schemeClr val="accent2"/>
              </a:solidFill>
              <a:latin typeface="Times New Roman" pitchFamily="18" charset="0"/>
            </a:endParaRPr>
          </a:p>
          <a:p>
            <a:pPr algn="ctr">
              <a:lnSpc>
                <a:spcPct val="80000"/>
              </a:lnSpc>
              <a:spcBef>
                <a:spcPct val="50000"/>
              </a:spcBef>
            </a:pPr>
            <a:r>
              <a:rPr kumimoji="1" lang="en-US" altLang="zh-CN" b="1" dirty="0" smtClean="0">
                <a:solidFill>
                  <a:schemeClr val="accent2"/>
                </a:solidFill>
                <a:latin typeface="Times New Roman" pitchFamily="18" charset="0"/>
              </a:rPr>
              <a:t>27128      U0       </a:t>
            </a:r>
            <a:r>
              <a:rPr kumimoji="1" lang="en-US" altLang="zh-CN" b="1" dirty="0">
                <a:solidFill>
                  <a:schemeClr val="accent2"/>
                </a:solidFill>
                <a:latin typeface="Times New Roman" pitchFamily="18" charset="0"/>
              </a:rPr>
              <a:t>1     1     1     </a:t>
            </a:r>
            <a:r>
              <a:rPr kumimoji="1" lang="en-US" altLang="zh-CN" b="1" dirty="0">
                <a:solidFill>
                  <a:srgbClr val="FF0000"/>
                </a:solidFill>
                <a:latin typeface="Times New Roman" pitchFamily="18" charset="0"/>
              </a:rPr>
              <a:t>1 ,     1     0    </a:t>
            </a:r>
            <a:r>
              <a:rPr kumimoji="1" lang="en-US" altLang="zh-CN" b="1" dirty="0">
                <a:solidFill>
                  <a:srgbClr val="006600"/>
                </a:solidFill>
                <a:latin typeface="Times New Roman" pitchFamily="18" charset="0"/>
              </a:rPr>
              <a:t>0     0</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0   0    0    0, 0 0 0 0, 0 0 0 0</a:t>
            </a: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F8000 </a:t>
            </a:r>
            <a:r>
              <a:rPr kumimoji="1" lang="en-US" altLang="zh-CN" b="1" dirty="0">
                <a:solidFill>
                  <a:schemeClr val="accent2"/>
                </a:solidFill>
                <a:latin typeface="Times New Roman" pitchFamily="18" charset="0"/>
              </a:rPr>
              <a:t>h   </a:t>
            </a:r>
          </a:p>
          <a:p>
            <a:pPr algn="ctr">
              <a:lnSpc>
                <a:spcPct val="80000"/>
              </a:lnSpc>
              <a:spcBef>
                <a:spcPct val="50000"/>
              </a:spcBef>
            </a:pPr>
            <a:r>
              <a:rPr kumimoji="1" lang="en-US" altLang="zh-CN" b="1" dirty="0">
                <a:solidFill>
                  <a:schemeClr val="accent2"/>
                </a:solidFill>
                <a:latin typeface="Times New Roman" pitchFamily="18" charset="0"/>
              </a:rPr>
              <a:t>                            1     1     1     1 ,     1     </a:t>
            </a:r>
            <a:r>
              <a:rPr kumimoji="1" lang="en-US" altLang="zh-CN" b="1" dirty="0" smtClean="0">
                <a:solidFill>
                  <a:schemeClr val="accent2"/>
                </a:solidFill>
                <a:latin typeface="Times New Roman" pitchFamily="18" charset="0"/>
              </a:rPr>
              <a:t>0    </a:t>
            </a:r>
            <a:r>
              <a:rPr kumimoji="1" lang="en-US" altLang="zh-CN" b="1" dirty="0" smtClean="0">
                <a:solidFill>
                  <a:srgbClr val="006600"/>
                </a:solidFill>
                <a:latin typeface="Times New Roman" pitchFamily="18" charset="0"/>
              </a:rPr>
              <a:t>1    1 </a:t>
            </a:r>
            <a:r>
              <a:rPr kumimoji="1" lang="en-US" altLang="zh-CN" b="1" dirty="0">
                <a:solidFill>
                  <a:srgbClr val="A50021"/>
                </a:solidFill>
                <a:latin typeface="Times New Roman" pitchFamily="18" charset="0"/>
              </a:rPr>
              <a:t>,    </a:t>
            </a:r>
            <a:r>
              <a:rPr kumimoji="1" lang="en-US" altLang="zh-CN" b="1" dirty="0">
                <a:solidFill>
                  <a:srgbClr val="006600"/>
                </a:solidFill>
                <a:latin typeface="Times New Roman" pitchFamily="18" charset="0"/>
              </a:rPr>
              <a:t>1    1   </a:t>
            </a:r>
            <a:r>
              <a:rPr kumimoji="1" lang="en-US" altLang="zh-CN" b="1" dirty="0" smtClean="0">
                <a:solidFill>
                  <a:srgbClr val="006600"/>
                </a:solidFill>
                <a:latin typeface="Times New Roman" pitchFamily="18" charset="0"/>
              </a:rPr>
              <a:t> 1    </a:t>
            </a:r>
            <a:r>
              <a:rPr kumimoji="1" lang="en-US" altLang="zh-CN" b="1" dirty="0">
                <a:solidFill>
                  <a:srgbClr val="006600"/>
                </a:solidFill>
                <a:latin typeface="Times New Roman" pitchFamily="18" charset="0"/>
              </a:rPr>
              <a:t>1, 1 1 1 1, 1 1 1 1</a:t>
            </a: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FBFFF </a:t>
            </a:r>
            <a:r>
              <a:rPr kumimoji="1" lang="en-US" altLang="zh-CN" b="1" dirty="0">
                <a:solidFill>
                  <a:schemeClr val="accent2"/>
                </a:solidFill>
                <a:latin typeface="Times New Roman" pitchFamily="18" charset="0"/>
              </a:rPr>
              <a:t>h </a:t>
            </a:r>
            <a:endParaRPr kumimoji="1" lang="en-US" altLang="zh-CN" b="1" dirty="0" smtClean="0">
              <a:solidFill>
                <a:schemeClr val="accent2"/>
              </a:solidFill>
              <a:latin typeface="Times New Roman" pitchFamily="18" charset="0"/>
            </a:endParaRPr>
          </a:p>
          <a:p>
            <a:pPr algn="ctr">
              <a:lnSpc>
                <a:spcPct val="80000"/>
              </a:lnSpc>
              <a:spcBef>
                <a:spcPct val="50000"/>
              </a:spcBef>
            </a:pPr>
            <a:r>
              <a:rPr kumimoji="1" lang="en-US" altLang="zh-CN" b="1" dirty="0" smtClean="0">
                <a:solidFill>
                  <a:schemeClr val="accent2"/>
                </a:solidFill>
                <a:latin typeface="Times New Roman" pitchFamily="18" charset="0"/>
              </a:rPr>
              <a:t>27128      U1       1     1     1     </a:t>
            </a:r>
            <a:r>
              <a:rPr kumimoji="1" lang="en-US" altLang="zh-CN" b="1" dirty="0" smtClean="0">
                <a:solidFill>
                  <a:srgbClr val="FF0000"/>
                </a:solidFill>
                <a:latin typeface="Times New Roman" pitchFamily="18" charset="0"/>
              </a:rPr>
              <a:t>1 ,     1     1    </a:t>
            </a:r>
            <a:r>
              <a:rPr kumimoji="1" lang="en-US" altLang="zh-CN" b="1" dirty="0" smtClean="0">
                <a:solidFill>
                  <a:srgbClr val="006600"/>
                </a:solidFill>
                <a:latin typeface="Times New Roman" pitchFamily="18" charset="0"/>
              </a:rPr>
              <a:t>0     0</a:t>
            </a:r>
            <a:r>
              <a:rPr kumimoji="1" lang="en-US" altLang="zh-CN" b="1" dirty="0" smtClean="0">
                <a:solidFill>
                  <a:srgbClr val="A50021"/>
                </a:solidFill>
                <a:latin typeface="Times New Roman" pitchFamily="18" charset="0"/>
              </a:rPr>
              <a:t>,</a:t>
            </a:r>
            <a:r>
              <a:rPr kumimoji="1" lang="en-US" altLang="zh-CN" b="1" dirty="0" smtClean="0">
                <a:solidFill>
                  <a:schemeClr val="accent2"/>
                </a:solidFill>
                <a:latin typeface="Times New Roman" pitchFamily="18" charset="0"/>
              </a:rPr>
              <a:t>     </a:t>
            </a:r>
            <a:r>
              <a:rPr kumimoji="1" lang="en-US" altLang="zh-CN" b="1" dirty="0" smtClean="0">
                <a:solidFill>
                  <a:srgbClr val="006600"/>
                </a:solidFill>
                <a:latin typeface="Times New Roman" pitchFamily="18" charset="0"/>
              </a:rPr>
              <a:t>0    0    0   0, 0 0 0 0, 0 0 0 0</a:t>
            </a:r>
            <a:r>
              <a:rPr kumimoji="1" lang="en-US" altLang="zh-CN" b="1" dirty="0" smtClean="0">
                <a:solidFill>
                  <a:schemeClr val="accent2"/>
                </a:solidFill>
                <a:latin typeface="Times New Roman" pitchFamily="18" charset="0"/>
              </a:rPr>
              <a:t>     FC000 h   </a:t>
            </a:r>
          </a:p>
          <a:p>
            <a:pPr algn="ctr">
              <a:lnSpc>
                <a:spcPct val="80000"/>
              </a:lnSpc>
              <a:spcBef>
                <a:spcPct val="50000"/>
              </a:spcBef>
            </a:pPr>
            <a:r>
              <a:rPr kumimoji="1" lang="en-US" altLang="zh-CN" b="1" dirty="0" smtClean="0">
                <a:solidFill>
                  <a:schemeClr val="accent2"/>
                </a:solidFill>
                <a:latin typeface="Times New Roman" pitchFamily="18" charset="0"/>
              </a:rPr>
              <a:t> </a:t>
            </a:r>
            <a:r>
              <a:rPr kumimoji="1" lang="en-US" altLang="zh-CN" b="1" dirty="0" smtClean="0">
                <a:solidFill>
                  <a:srgbClr val="FF0000"/>
                </a:solidFill>
                <a:latin typeface="Times New Roman" pitchFamily="18" charset="0"/>
              </a:rPr>
              <a:t> 16KB                </a:t>
            </a:r>
            <a:r>
              <a:rPr kumimoji="1" lang="en-US" altLang="zh-CN" b="1" dirty="0">
                <a:solidFill>
                  <a:schemeClr val="accent2"/>
                </a:solidFill>
                <a:latin typeface="Times New Roman" pitchFamily="18" charset="0"/>
              </a:rPr>
              <a:t>1     1     1     1 ,     1     </a:t>
            </a:r>
            <a:r>
              <a:rPr kumimoji="1" lang="en-US" altLang="zh-CN" b="1" dirty="0" smtClean="0">
                <a:solidFill>
                  <a:schemeClr val="accent2"/>
                </a:solidFill>
                <a:latin typeface="Times New Roman" pitchFamily="18" charset="0"/>
              </a:rPr>
              <a:t>1    </a:t>
            </a:r>
            <a:r>
              <a:rPr kumimoji="1" lang="en-US" altLang="zh-CN" b="1" dirty="0" smtClean="0">
                <a:solidFill>
                  <a:srgbClr val="006600"/>
                </a:solidFill>
                <a:latin typeface="Times New Roman" pitchFamily="18" charset="0"/>
              </a:rPr>
              <a:t>1     1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1   1     1   1, 1 1 1 1, 1 1 1 1</a:t>
            </a: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FFFFF </a:t>
            </a:r>
            <a:r>
              <a:rPr kumimoji="1" lang="en-US" altLang="zh-CN" b="1" dirty="0">
                <a:solidFill>
                  <a:schemeClr val="accent2"/>
                </a:solidFill>
                <a:latin typeface="Times New Roman" pitchFamily="18" charset="0"/>
              </a:rPr>
              <a:t>h </a:t>
            </a:r>
          </a:p>
          <a:p>
            <a:pPr>
              <a:lnSpc>
                <a:spcPct val="80000"/>
              </a:lnSpc>
              <a:spcBef>
                <a:spcPct val="50000"/>
              </a:spcBef>
            </a:pPr>
            <a:r>
              <a:rPr kumimoji="1" lang="en-US" altLang="zh-CN" b="1" dirty="0" smtClean="0">
                <a:solidFill>
                  <a:schemeClr val="accent2"/>
                </a:solidFill>
                <a:latin typeface="Times New Roman" pitchFamily="18" charset="0"/>
              </a:rPr>
              <a:t>                              </a:t>
            </a:r>
          </a:p>
          <a:p>
            <a:pPr>
              <a:lnSpc>
                <a:spcPct val="80000"/>
              </a:lnSpc>
              <a:spcBef>
                <a:spcPct val="50000"/>
              </a:spcBef>
            </a:pPr>
            <a:r>
              <a:rPr kumimoji="1" lang="en-US" altLang="zh-CN" b="1" dirty="0" smtClean="0">
                <a:solidFill>
                  <a:schemeClr val="accent2"/>
                </a:solidFill>
                <a:latin typeface="Times New Roman" pitchFamily="18" charset="0"/>
              </a:rPr>
              <a:t>                             G</a:t>
            </a:r>
            <a:r>
              <a:rPr kumimoji="1" lang="en-US" altLang="zh-CN" sz="1000" b="1" dirty="0" smtClean="0">
                <a:solidFill>
                  <a:schemeClr val="accent2"/>
                </a:solidFill>
                <a:latin typeface="Times New Roman" pitchFamily="18" charset="0"/>
              </a:rPr>
              <a:t>2A </a:t>
            </a:r>
            <a:r>
              <a:rPr kumimoji="1" lang="en-US" altLang="zh-CN" b="1" dirty="0" smtClean="0">
                <a:solidFill>
                  <a:schemeClr val="accent2"/>
                </a:solidFill>
                <a:latin typeface="Times New Roman" pitchFamily="18" charset="0"/>
              </a:rPr>
              <a:t>G</a:t>
            </a:r>
            <a:r>
              <a:rPr kumimoji="1" lang="en-US" altLang="zh-CN" sz="1000" b="1" dirty="0" smtClean="0">
                <a:solidFill>
                  <a:schemeClr val="accent2"/>
                </a:solidFill>
                <a:latin typeface="Times New Roman" pitchFamily="18" charset="0"/>
              </a:rPr>
              <a:t>2B    </a:t>
            </a:r>
            <a:r>
              <a:rPr kumimoji="1" lang="en-US" altLang="zh-CN" b="1" dirty="0" smtClean="0">
                <a:solidFill>
                  <a:schemeClr val="accent2"/>
                </a:solidFill>
                <a:latin typeface="Times New Roman" pitchFamily="18" charset="0"/>
              </a:rPr>
              <a:t>C     B    A </a:t>
            </a:r>
          </a:p>
          <a:p>
            <a:pPr>
              <a:lnSpc>
                <a:spcPct val="80000"/>
              </a:lnSpc>
              <a:spcBef>
                <a:spcPct val="50000"/>
              </a:spcBef>
            </a:pPr>
            <a:r>
              <a:rPr kumimoji="1" lang="en-US" altLang="zh-CN" b="1" dirty="0" smtClean="0">
                <a:solidFill>
                  <a:schemeClr val="accent2"/>
                </a:solidFill>
                <a:latin typeface="Times New Roman" pitchFamily="18" charset="0"/>
              </a:rPr>
              <a:t>   62256     U2      0     0     </a:t>
            </a:r>
            <a:r>
              <a:rPr kumimoji="1" lang="en-US" altLang="zh-CN" b="1" dirty="0" smtClean="0">
                <a:solidFill>
                  <a:srgbClr val="FF0000"/>
                </a:solidFill>
                <a:latin typeface="Times New Roman" pitchFamily="18" charset="0"/>
              </a:rPr>
              <a:t>0     0 ,     0     </a:t>
            </a:r>
            <a:r>
              <a:rPr kumimoji="1" lang="en-US" altLang="zh-CN" b="1" dirty="0" smtClean="0">
                <a:solidFill>
                  <a:schemeClr val="folHlink"/>
                </a:solidFill>
                <a:latin typeface="Times New Roman" pitchFamily="18" charset="0"/>
              </a:rPr>
              <a:t>0    0</a:t>
            </a:r>
            <a:r>
              <a:rPr kumimoji="1" lang="en-US" altLang="zh-CN" b="1" dirty="0" smtClean="0">
                <a:solidFill>
                  <a:schemeClr val="accent2"/>
                </a:solidFill>
                <a:latin typeface="Times New Roman" pitchFamily="18" charset="0"/>
              </a:rPr>
              <a:t>     </a:t>
            </a:r>
            <a:r>
              <a:rPr kumimoji="1" lang="en-US" altLang="zh-CN" b="1" dirty="0" smtClean="0">
                <a:solidFill>
                  <a:srgbClr val="006600"/>
                </a:solidFill>
                <a:latin typeface="Times New Roman" pitchFamily="18" charset="0"/>
              </a:rPr>
              <a:t>0</a:t>
            </a:r>
            <a:r>
              <a:rPr kumimoji="1" lang="en-US" altLang="zh-CN" b="1" dirty="0" smtClean="0">
                <a:solidFill>
                  <a:srgbClr val="A50021"/>
                </a:solidFill>
                <a:latin typeface="Times New Roman" pitchFamily="18" charset="0"/>
              </a:rPr>
              <a:t>,</a:t>
            </a:r>
            <a:r>
              <a:rPr kumimoji="1" lang="en-US" altLang="zh-CN" b="1" dirty="0" smtClean="0">
                <a:solidFill>
                  <a:srgbClr val="006600"/>
                </a:solidFill>
                <a:latin typeface="Times New Roman" pitchFamily="18" charset="0"/>
              </a:rPr>
              <a:t>     </a:t>
            </a:r>
            <a:r>
              <a:rPr kumimoji="1" lang="en-US" altLang="zh-CN" b="1" dirty="0">
                <a:solidFill>
                  <a:srgbClr val="006600"/>
                </a:solidFill>
                <a:latin typeface="Times New Roman" pitchFamily="18" charset="0"/>
              </a:rPr>
              <a:t>0 </a:t>
            </a:r>
            <a:r>
              <a:rPr kumimoji="1" lang="en-US" altLang="zh-CN" b="1" dirty="0" smtClean="0">
                <a:solidFill>
                  <a:srgbClr val="006600"/>
                </a:solidFill>
                <a:latin typeface="Times New Roman" pitchFamily="18" charset="0"/>
              </a:rPr>
              <a:t>  </a:t>
            </a:r>
            <a:r>
              <a:rPr kumimoji="1" lang="en-US" altLang="zh-CN" b="1" dirty="0">
                <a:solidFill>
                  <a:srgbClr val="006600"/>
                </a:solidFill>
                <a:latin typeface="Times New Roman" pitchFamily="18" charset="0"/>
              </a:rPr>
              <a:t>0    </a:t>
            </a:r>
            <a:r>
              <a:rPr kumimoji="1" lang="en-US" altLang="zh-CN" b="1" dirty="0" smtClean="0">
                <a:solidFill>
                  <a:srgbClr val="006600"/>
                </a:solidFill>
                <a:latin typeface="Times New Roman" pitchFamily="18" charset="0"/>
              </a:rPr>
              <a:t>0     0, </a:t>
            </a:r>
            <a:r>
              <a:rPr kumimoji="1" lang="en-US" altLang="zh-CN" b="1" dirty="0">
                <a:solidFill>
                  <a:srgbClr val="006600"/>
                </a:solidFill>
                <a:latin typeface="Times New Roman" pitchFamily="18" charset="0"/>
              </a:rPr>
              <a:t>0 0 </a:t>
            </a:r>
            <a:r>
              <a:rPr kumimoji="1" lang="en-US" altLang="zh-CN" b="1" dirty="0" smtClean="0">
                <a:solidFill>
                  <a:srgbClr val="006600"/>
                </a:solidFill>
                <a:latin typeface="Times New Roman" pitchFamily="18" charset="0"/>
              </a:rPr>
              <a:t>0 0, </a:t>
            </a:r>
            <a:r>
              <a:rPr kumimoji="1" lang="en-US" altLang="zh-CN" b="1" dirty="0">
                <a:solidFill>
                  <a:srgbClr val="006600"/>
                </a:solidFill>
                <a:latin typeface="Times New Roman" pitchFamily="18" charset="0"/>
              </a:rPr>
              <a:t>0 0 0</a:t>
            </a: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0     00000 </a:t>
            </a:r>
            <a:r>
              <a:rPr kumimoji="1" lang="en-US" altLang="zh-CN" b="1" dirty="0">
                <a:solidFill>
                  <a:schemeClr val="accent2"/>
                </a:solidFill>
                <a:latin typeface="Times New Roman" pitchFamily="18" charset="0"/>
              </a:rPr>
              <a:t>h   </a:t>
            </a:r>
          </a:p>
          <a:p>
            <a:pPr algn="ctr">
              <a:lnSpc>
                <a:spcPct val="80000"/>
              </a:lnSpc>
              <a:spcBef>
                <a:spcPct val="50000"/>
              </a:spcBef>
            </a:pP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 0    0     0     0 </a:t>
            </a: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0     1    </a:t>
            </a:r>
            <a:r>
              <a:rPr kumimoji="1" lang="en-US" altLang="zh-CN" b="1" dirty="0">
                <a:solidFill>
                  <a:schemeClr val="accent2"/>
                </a:solidFill>
                <a:latin typeface="Times New Roman" pitchFamily="18" charset="0"/>
              </a:rPr>
              <a:t>1     1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1   1     1    1, 1 1 1 1, 1 1 1 1</a:t>
            </a: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07FFF </a:t>
            </a:r>
            <a:r>
              <a:rPr kumimoji="1" lang="en-US" altLang="zh-CN" b="1" dirty="0">
                <a:solidFill>
                  <a:schemeClr val="accent2"/>
                </a:solidFill>
                <a:latin typeface="Times New Roman" pitchFamily="18" charset="0"/>
              </a:rPr>
              <a:t>h </a:t>
            </a:r>
          </a:p>
          <a:p>
            <a:pPr algn="ctr">
              <a:lnSpc>
                <a:spcPct val="80000"/>
              </a:lnSpc>
              <a:spcBef>
                <a:spcPct val="50000"/>
              </a:spcBef>
            </a:pPr>
            <a:r>
              <a:rPr kumimoji="1" lang="en-US" altLang="zh-CN" b="1" dirty="0" smtClean="0">
                <a:solidFill>
                  <a:schemeClr val="accent2"/>
                </a:solidFill>
                <a:latin typeface="Times New Roman" pitchFamily="18" charset="0"/>
              </a:rPr>
              <a:t>62256     U3       0     0     </a:t>
            </a:r>
            <a:r>
              <a:rPr kumimoji="1" lang="en-US" altLang="zh-CN" b="1" dirty="0" smtClean="0">
                <a:solidFill>
                  <a:srgbClr val="FF0000"/>
                </a:solidFill>
                <a:latin typeface="Times New Roman" pitchFamily="18" charset="0"/>
              </a:rPr>
              <a:t>0     0 </a:t>
            </a:r>
            <a:r>
              <a:rPr kumimoji="1" lang="en-US" altLang="zh-CN" b="1" dirty="0">
                <a:solidFill>
                  <a:srgbClr val="FF0000"/>
                </a:solidFill>
                <a:latin typeface="Times New Roman" pitchFamily="18" charset="0"/>
              </a:rPr>
              <a:t>,     1     </a:t>
            </a:r>
            <a:r>
              <a:rPr kumimoji="1" lang="en-US" altLang="zh-CN" b="1" dirty="0" smtClean="0">
                <a:solidFill>
                  <a:schemeClr val="folHlink"/>
                </a:solidFill>
                <a:latin typeface="Times New Roman" pitchFamily="18" charset="0"/>
              </a:rPr>
              <a:t>0    </a:t>
            </a:r>
            <a:r>
              <a:rPr kumimoji="1" lang="en-US" altLang="zh-CN" b="1" dirty="0">
                <a:solidFill>
                  <a:schemeClr val="folHlink"/>
                </a:solidFill>
                <a:latin typeface="Times New Roman" pitchFamily="18" charset="0"/>
              </a:rPr>
              <a:t>0     0</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chemeClr val="tx2"/>
                </a:solidFill>
                <a:latin typeface="Times New Roman" pitchFamily="18" charset="0"/>
              </a:rPr>
              <a:t> 0</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0     0    0, 0 0 0 0, 0 0 0 0</a:t>
            </a: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08000 </a:t>
            </a:r>
            <a:r>
              <a:rPr kumimoji="1" lang="en-US" altLang="zh-CN" b="1" dirty="0">
                <a:solidFill>
                  <a:schemeClr val="accent2"/>
                </a:solidFill>
                <a:latin typeface="Times New Roman" pitchFamily="18" charset="0"/>
              </a:rPr>
              <a:t>h   </a:t>
            </a:r>
          </a:p>
          <a:p>
            <a:pPr algn="ctr">
              <a:lnSpc>
                <a:spcPct val="80000"/>
              </a:lnSpc>
              <a:spcBef>
                <a:spcPct val="50000"/>
              </a:spcBef>
            </a:pPr>
            <a:r>
              <a:rPr kumimoji="1" lang="en-US" altLang="zh-CN" b="1" dirty="0">
                <a:solidFill>
                  <a:schemeClr val="accent2"/>
                </a:solidFill>
                <a:latin typeface="Times New Roman" pitchFamily="18" charset="0"/>
              </a:rPr>
              <a:t>   </a:t>
            </a:r>
            <a:r>
              <a:rPr kumimoji="1" lang="en-US" altLang="zh-CN" b="1" dirty="0" smtClean="0">
                <a:solidFill>
                  <a:srgbClr val="FF0000"/>
                </a:solidFill>
                <a:latin typeface="Times New Roman" pitchFamily="18" charset="0"/>
              </a:rPr>
              <a:t>32KB </a:t>
            </a:r>
            <a:r>
              <a:rPr kumimoji="1" lang="en-US" altLang="zh-CN" b="1" dirty="0" smtClean="0">
                <a:solidFill>
                  <a:schemeClr val="accent2"/>
                </a:solidFill>
                <a:latin typeface="Times New Roman" pitchFamily="18" charset="0"/>
              </a:rPr>
              <a:t>              0     0     0     0 </a:t>
            </a:r>
            <a:r>
              <a:rPr kumimoji="1" lang="en-US" altLang="zh-CN" b="1" dirty="0">
                <a:solidFill>
                  <a:schemeClr val="accent2"/>
                </a:solidFill>
                <a:latin typeface="Times New Roman" pitchFamily="18" charset="0"/>
              </a:rPr>
              <a:t>,     1     1    </a:t>
            </a:r>
            <a:r>
              <a:rPr kumimoji="1" lang="en-US" altLang="zh-CN" b="1" dirty="0" smtClean="0">
                <a:solidFill>
                  <a:schemeClr val="accent2"/>
                </a:solidFill>
                <a:latin typeface="Times New Roman" pitchFamily="18" charset="0"/>
              </a:rPr>
              <a:t>1     1</a:t>
            </a:r>
            <a:r>
              <a:rPr kumimoji="1" lang="en-US" altLang="zh-CN" b="1" dirty="0" smtClean="0">
                <a:solidFill>
                  <a:srgbClr val="A50021"/>
                </a:solidFill>
                <a:latin typeface="Times New Roman" pitchFamily="18" charset="0"/>
              </a:rPr>
              <a:t>,</a:t>
            </a:r>
            <a:r>
              <a:rPr kumimoji="1" lang="en-US" altLang="zh-CN" b="1" dirty="0" smtClean="0">
                <a:solidFill>
                  <a:schemeClr val="accent2"/>
                </a:solidFill>
                <a:latin typeface="Times New Roman" pitchFamily="18" charset="0"/>
              </a:rPr>
              <a:t>     1   </a:t>
            </a:r>
            <a:r>
              <a:rPr kumimoji="1" lang="en-US" altLang="zh-CN" b="1" dirty="0">
                <a:solidFill>
                  <a:srgbClr val="006600"/>
                </a:solidFill>
                <a:latin typeface="Times New Roman" pitchFamily="18" charset="0"/>
              </a:rPr>
              <a:t>1     1    1, 1 1 1 1, 1 1 1 1</a:t>
            </a:r>
            <a:r>
              <a:rPr kumimoji="1" lang="en-US" altLang="zh-CN" b="1" dirty="0">
                <a:solidFill>
                  <a:schemeClr val="accent2"/>
                </a:solidFill>
                <a:latin typeface="Times New Roman" pitchFamily="18" charset="0"/>
              </a:rPr>
              <a:t>     </a:t>
            </a:r>
            <a:r>
              <a:rPr kumimoji="1" lang="en-US" altLang="zh-CN" b="1" dirty="0" smtClean="0">
                <a:solidFill>
                  <a:schemeClr val="accent2"/>
                </a:solidFill>
                <a:latin typeface="Times New Roman" pitchFamily="18" charset="0"/>
              </a:rPr>
              <a:t>0F7FF </a:t>
            </a:r>
            <a:r>
              <a:rPr kumimoji="1" lang="en-US" altLang="zh-CN" b="1" dirty="0">
                <a:solidFill>
                  <a:schemeClr val="accent2"/>
                </a:solidFill>
                <a:latin typeface="Times New Roman" pitchFamily="18" charset="0"/>
              </a:rPr>
              <a:t>h </a:t>
            </a:r>
          </a:p>
          <a:p>
            <a:pPr algn="ctr">
              <a:lnSpc>
                <a:spcPct val="80000"/>
              </a:lnSpc>
              <a:spcBef>
                <a:spcPct val="50000"/>
              </a:spcBef>
            </a:pPr>
            <a:endParaRPr kumimoji="1" lang="en-US" altLang="zh-CN" b="1" dirty="0">
              <a:solidFill>
                <a:schemeClr val="accent2"/>
              </a:solidFill>
              <a:latin typeface="Times New Roman" pitchFamily="18" charset="0"/>
            </a:endParaRPr>
          </a:p>
          <a:p>
            <a:pPr algn="ctr">
              <a:spcBef>
                <a:spcPct val="50000"/>
              </a:spcBef>
            </a:pPr>
            <a:endParaRPr kumimoji="1" lang="en-US" altLang="zh-CN" b="1" dirty="0">
              <a:solidFill>
                <a:schemeClr val="accent2"/>
              </a:solidFill>
              <a:latin typeface="Times New Roman" pitchFamily="18" charset="0"/>
            </a:endParaRPr>
          </a:p>
        </p:txBody>
      </p:sp>
      <p:sp>
        <p:nvSpPr>
          <p:cNvPr id="199686" name="Line 6"/>
          <p:cNvSpPr>
            <a:spLocks noChangeShapeType="1"/>
          </p:cNvSpPr>
          <p:nvPr/>
        </p:nvSpPr>
        <p:spPr bwMode="auto">
          <a:xfrm>
            <a:off x="2267744" y="1628800"/>
            <a:ext cx="287337" cy="0"/>
          </a:xfrm>
          <a:prstGeom prst="line">
            <a:avLst/>
          </a:prstGeom>
          <a:noFill/>
          <a:ln w="9525">
            <a:solidFill>
              <a:schemeClr val="tx1"/>
            </a:solidFill>
            <a:round/>
            <a:headEnd/>
            <a:tailEnd/>
          </a:ln>
          <a:effectLst/>
        </p:spPr>
        <p:txBody>
          <a:bodyPr wrap="none"/>
          <a:lstStyle/>
          <a:p>
            <a:endParaRPr lang="zh-CN" altLang="en-US"/>
          </a:p>
        </p:txBody>
      </p:sp>
      <p:sp>
        <p:nvSpPr>
          <p:cNvPr id="6" name="Line 6"/>
          <p:cNvSpPr>
            <a:spLocks noChangeShapeType="1"/>
          </p:cNvSpPr>
          <p:nvPr/>
        </p:nvSpPr>
        <p:spPr bwMode="auto">
          <a:xfrm>
            <a:off x="2627784" y="1628800"/>
            <a:ext cx="287337" cy="0"/>
          </a:xfrm>
          <a:prstGeom prst="line">
            <a:avLst/>
          </a:prstGeom>
          <a:noFill/>
          <a:ln w="9525">
            <a:solidFill>
              <a:schemeClr val="tx1"/>
            </a:solidFill>
            <a:round/>
            <a:headEnd/>
            <a:tailEnd/>
          </a:ln>
          <a:effectLst/>
        </p:spPr>
        <p:txBody>
          <a:bodyPr wrap="none"/>
          <a:lstStyle/>
          <a:p>
            <a:endParaRPr lang="zh-CN" altLang="en-US"/>
          </a:p>
        </p:txBody>
      </p:sp>
      <p:cxnSp>
        <p:nvCxnSpPr>
          <p:cNvPr id="8" name="直接连接符 7"/>
          <p:cNvCxnSpPr/>
          <p:nvPr/>
        </p:nvCxnSpPr>
        <p:spPr>
          <a:xfrm>
            <a:off x="0" y="2708920"/>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Line 6"/>
          <p:cNvSpPr>
            <a:spLocks noChangeShapeType="1"/>
          </p:cNvSpPr>
          <p:nvPr/>
        </p:nvSpPr>
        <p:spPr bwMode="auto">
          <a:xfrm>
            <a:off x="1835696" y="3717032"/>
            <a:ext cx="287337" cy="0"/>
          </a:xfrm>
          <a:prstGeom prst="line">
            <a:avLst/>
          </a:prstGeom>
          <a:noFill/>
          <a:ln w="9525">
            <a:solidFill>
              <a:schemeClr val="tx1"/>
            </a:solidFill>
            <a:round/>
            <a:headEnd/>
            <a:tailEnd/>
          </a:ln>
          <a:effectLst/>
        </p:spPr>
        <p:txBody>
          <a:bodyPr wrap="none"/>
          <a:lstStyle/>
          <a:p>
            <a:endParaRPr lang="zh-CN" altLang="en-US"/>
          </a:p>
        </p:txBody>
      </p:sp>
      <p:sp>
        <p:nvSpPr>
          <p:cNvPr id="11" name="Line 6"/>
          <p:cNvSpPr>
            <a:spLocks noChangeShapeType="1"/>
          </p:cNvSpPr>
          <p:nvPr/>
        </p:nvSpPr>
        <p:spPr bwMode="auto">
          <a:xfrm>
            <a:off x="2195736" y="3717032"/>
            <a:ext cx="287337" cy="0"/>
          </a:xfrm>
          <a:prstGeom prst="line">
            <a:avLst/>
          </a:prstGeom>
          <a:noFill/>
          <a:ln w="9525">
            <a:solidFill>
              <a:schemeClr val="tx1"/>
            </a:solidFill>
            <a:round/>
            <a:headEnd/>
            <a:tailEnd/>
          </a:ln>
          <a:effectLst/>
        </p:spPr>
        <p:txBody>
          <a:bodyPr wrap="none"/>
          <a:lstStyle/>
          <a:p>
            <a:endParaRPr lang="zh-CN" altLang="en-US"/>
          </a:p>
        </p:txBody>
      </p:sp>
      <p:sp>
        <p:nvSpPr>
          <p:cNvPr id="12" name="Rectangle 3"/>
          <p:cNvSpPr>
            <a:spLocks noChangeArrowheads="1"/>
          </p:cNvSpPr>
          <p:nvPr/>
        </p:nvSpPr>
        <p:spPr bwMode="auto">
          <a:xfrm>
            <a:off x="2555776" y="3717032"/>
            <a:ext cx="1219200" cy="1898576"/>
          </a:xfrm>
          <a:prstGeom prst="rect">
            <a:avLst/>
          </a:prstGeom>
          <a:noFill/>
          <a:ln w="9525">
            <a:solidFill>
              <a:srgbClr val="FF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descr="C:\Users\Administrator\AppData\Roaming\Tencent\Users\784641441\QQ\WinTemp\RichOle\422{M_YNF_{TJFOCL)QRP6B.png"/>
          <p:cNvPicPr>
            <a:picLocks noChangeAspect="1" noChangeArrowheads="1"/>
          </p:cNvPicPr>
          <p:nvPr/>
        </p:nvPicPr>
        <p:blipFill>
          <a:blip r:embed="rId2" cstate="print"/>
          <a:srcRect/>
          <a:stretch>
            <a:fillRect/>
          </a:stretch>
        </p:blipFill>
        <p:spPr bwMode="auto">
          <a:xfrm>
            <a:off x="142845" y="1571612"/>
            <a:ext cx="9001155" cy="1800231"/>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cstate="print"/>
          <a:srcRect/>
          <a:stretch>
            <a:fillRect/>
          </a:stretch>
        </p:blipFill>
        <p:spPr bwMode="auto">
          <a:xfrm>
            <a:off x="3995738" y="1916113"/>
            <a:ext cx="4464050" cy="2952750"/>
          </a:xfrm>
          <a:prstGeom prst="rect">
            <a:avLst/>
          </a:prstGeom>
          <a:noFill/>
          <a:ln w="9525">
            <a:noFill/>
            <a:miter lim="800000"/>
            <a:headEnd/>
            <a:tailEnd/>
          </a:ln>
        </p:spPr>
      </p:pic>
      <p:sp>
        <p:nvSpPr>
          <p:cNvPr id="34819" name="Rectangle 3"/>
          <p:cNvSpPr>
            <a:spLocks noChangeArrowheads="1"/>
          </p:cNvSpPr>
          <p:nvPr/>
        </p:nvSpPr>
        <p:spPr bwMode="auto">
          <a:xfrm>
            <a:off x="250825" y="472530"/>
            <a:ext cx="9002786" cy="769441"/>
          </a:xfrm>
          <a:prstGeom prst="rect">
            <a:avLst/>
          </a:prstGeom>
          <a:noFill/>
          <a:ln w="9525">
            <a:noFill/>
            <a:miter lim="800000"/>
            <a:headEnd/>
            <a:tailEnd/>
          </a:ln>
        </p:spPr>
        <p:txBody>
          <a:bodyPr wrap="none" anchor="ctr">
            <a:spAutoFit/>
          </a:bodyPr>
          <a:lstStyle/>
          <a:p>
            <a:pPr indent="266700"/>
            <a:r>
              <a:rPr kumimoji="1" lang="en-US" altLang="zh-CN" sz="2000" b="1" dirty="0" smtClean="0">
                <a:latin typeface="Times New Roman" pitchFamily="18" charset="0"/>
                <a:cs typeface="Times New Roman" pitchFamily="18" charset="0"/>
              </a:rPr>
              <a:t>【</a:t>
            </a:r>
            <a:r>
              <a:rPr kumimoji="1" lang="zh-CN" altLang="en-US" sz="2000" b="1" dirty="0" smtClean="0">
                <a:latin typeface="Times New Roman" pitchFamily="18" charset="0"/>
                <a:cs typeface="Times New Roman" pitchFamily="18" charset="0"/>
              </a:rPr>
              <a:t>例</a:t>
            </a:r>
            <a:r>
              <a:rPr kumimoji="1" lang="en-US" altLang="zh-CN" sz="2000" b="1" dirty="0" smtClean="0">
                <a:latin typeface="Times New Roman" pitchFamily="18" charset="0"/>
                <a:cs typeface="Times New Roman" pitchFamily="18" charset="0"/>
              </a:rPr>
              <a:t>】  </a:t>
            </a:r>
            <a:r>
              <a:rPr kumimoji="1" lang="zh-CN" altLang="en-US" sz="2000" b="1" dirty="0">
                <a:latin typeface="Times New Roman" pitchFamily="18" charset="0"/>
                <a:cs typeface="Times New Roman" pitchFamily="18" charset="0"/>
              </a:rPr>
              <a:t>某一存储器系统如图所示，请回答下列问题。（要求写出分析过程</a:t>
            </a:r>
            <a:r>
              <a:rPr kumimoji="1" lang="en-US" altLang="zh-CN" sz="2000" b="1" dirty="0">
                <a:latin typeface="Times New Roman" pitchFamily="18" charset="0"/>
                <a:cs typeface="Times New Roman" pitchFamily="18" charset="0"/>
              </a:rPr>
              <a:t>)</a:t>
            </a:r>
            <a:r>
              <a:rPr kumimoji="1" lang="en-US" altLang="zh-CN" sz="1200" dirty="0">
                <a:latin typeface="宋体" pitchFamily="2" charset="-122"/>
                <a:cs typeface="Times New Roman" pitchFamily="18" charset="0"/>
              </a:rPr>
              <a:t> </a:t>
            </a:r>
            <a:endParaRPr kumimoji="1" lang="en-US" altLang="zh-CN" sz="800" dirty="0"/>
          </a:p>
          <a:p>
            <a:pPr indent="266700" eaLnBrk="0" hangingPunct="0"/>
            <a:endParaRPr kumimoji="1" lang="en-US" altLang="zh-CN" sz="2400" dirty="0">
              <a:latin typeface="Times New Roman" pitchFamily="18" charset="0"/>
            </a:endParaRPr>
          </a:p>
        </p:txBody>
      </p:sp>
      <p:sp>
        <p:nvSpPr>
          <p:cNvPr id="34820" name="Rectangle 4"/>
          <p:cNvSpPr>
            <a:spLocks noChangeArrowheads="1"/>
          </p:cNvSpPr>
          <p:nvPr/>
        </p:nvSpPr>
        <p:spPr bwMode="auto">
          <a:xfrm>
            <a:off x="323850" y="836613"/>
            <a:ext cx="6748463" cy="701675"/>
          </a:xfrm>
          <a:prstGeom prst="rect">
            <a:avLst/>
          </a:prstGeom>
          <a:noFill/>
          <a:ln w="9525">
            <a:noFill/>
            <a:miter lim="800000"/>
            <a:headEnd/>
            <a:tailEnd/>
          </a:ln>
        </p:spPr>
        <p:txBody>
          <a:bodyPr wrap="none" anchor="ctr">
            <a:spAutoFit/>
          </a:bodyPr>
          <a:lstStyle/>
          <a:p>
            <a:pPr indent="304800"/>
            <a:r>
              <a:rPr kumimoji="1" lang="zh-CN" altLang="en-US" sz="2000" b="1">
                <a:latin typeface="Times New Roman" pitchFamily="18" charset="0"/>
                <a:cs typeface="Times New Roman" pitchFamily="18" charset="0"/>
              </a:rPr>
              <a:t>（</a:t>
            </a:r>
            <a:r>
              <a:rPr kumimoji="1" lang="en-US" altLang="zh-CN" sz="2000" b="1">
                <a:latin typeface="Times New Roman" pitchFamily="18" charset="0"/>
                <a:cs typeface="Times New Roman" pitchFamily="18" charset="0"/>
              </a:rPr>
              <a:t>1</a:t>
            </a:r>
            <a:r>
              <a:rPr kumimoji="1" lang="zh-CN" altLang="en-US" sz="2000" b="1">
                <a:latin typeface="Times New Roman" pitchFamily="18" charset="0"/>
                <a:cs typeface="Times New Roman" pitchFamily="18" charset="0"/>
              </a:rPr>
              <a:t>）内存芯片</a:t>
            </a:r>
            <a:r>
              <a:rPr kumimoji="1" lang="en-US" altLang="zh-CN" sz="2000" b="1">
                <a:latin typeface="Times New Roman" pitchFamily="18" charset="0"/>
                <a:cs typeface="Times New Roman" pitchFamily="18" charset="0"/>
              </a:rPr>
              <a:t>1#</a:t>
            </a:r>
            <a:r>
              <a:rPr kumimoji="1" lang="zh-CN" altLang="en-US" sz="2000" b="1">
                <a:latin typeface="Times New Roman" pitchFamily="18" charset="0"/>
                <a:cs typeface="Times New Roman" pitchFamily="18" charset="0"/>
              </a:rPr>
              <a:t>的存储容量是多少？地址范围是多少？</a:t>
            </a:r>
            <a:endParaRPr kumimoji="1" lang="zh-CN" altLang="en-US" sz="2000" b="1"/>
          </a:p>
          <a:p>
            <a:pPr indent="304800" eaLnBrk="0" hangingPunct="0"/>
            <a:r>
              <a:rPr kumimoji="1" lang="zh-CN" altLang="en-US" sz="2000" b="1">
                <a:latin typeface="Times New Roman" pitchFamily="18" charset="0"/>
                <a:cs typeface="Times New Roman" pitchFamily="18" charset="0"/>
              </a:rPr>
              <a:t>（</a:t>
            </a:r>
            <a:r>
              <a:rPr kumimoji="1" lang="en-US" altLang="zh-CN" sz="2000" b="1">
                <a:latin typeface="Times New Roman" pitchFamily="18" charset="0"/>
                <a:cs typeface="Times New Roman" pitchFamily="18" charset="0"/>
              </a:rPr>
              <a:t>2</a:t>
            </a:r>
            <a:r>
              <a:rPr kumimoji="1" lang="zh-CN" altLang="en-US" sz="2000" b="1">
                <a:latin typeface="Times New Roman" pitchFamily="18" charset="0"/>
                <a:cs typeface="Times New Roman" pitchFamily="18" charset="0"/>
              </a:rPr>
              <a:t>）内存芯片</a:t>
            </a:r>
            <a:r>
              <a:rPr kumimoji="1" lang="en-US" altLang="zh-CN" sz="2000" b="1">
                <a:latin typeface="Times New Roman" pitchFamily="18" charset="0"/>
                <a:cs typeface="Times New Roman" pitchFamily="18" charset="0"/>
              </a:rPr>
              <a:t>2#</a:t>
            </a:r>
            <a:r>
              <a:rPr kumimoji="1" lang="zh-CN" altLang="en-US" sz="2000" b="1">
                <a:latin typeface="Times New Roman" pitchFamily="18" charset="0"/>
                <a:cs typeface="Times New Roman" pitchFamily="18" charset="0"/>
              </a:rPr>
              <a:t>的存储容量是多少？地址范围是多少？</a:t>
            </a:r>
            <a:endParaRPr kumimoji="1" lang="zh-CN" altLang="en-US" sz="2000" b="1">
              <a:latin typeface="Times New Roman" pitchFamily="18" charset="0"/>
            </a:endParaRPr>
          </a:p>
        </p:txBody>
      </p:sp>
      <p:sp>
        <p:nvSpPr>
          <p:cNvPr id="252933" name="Rectangle 5"/>
          <p:cNvSpPr>
            <a:spLocks noChangeArrowheads="1"/>
          </p:cNvSpPr>
          <p:nvPr/>
        </p:nvSpPr>
        <p:spPr bwMode="auto">
          <a:xfrm>
            <a:off x="323850" y="2492375"/>
            <a:ext cx="3656013" cy="641350"/>
          </a:xfrm>
          <a:prstGeom prst="rect">
            <a:avLst/>
          </a:prstGeom>
          <a:noFill/>
          <a:ln w="9525">
            <a:noFill/>
            <a:miter lim="800000"/>
            <a:headEnd/>
            <a:tailEnd/>
          </a:ln>
        </p:spPr>
        <p:txBody>
          <a:bodyPr wrap="none">
            <a:spAutoFit/>
          </a:bodyPr>
          <a:lstStyle/>
          <a:p>
            <a:r>
              <a:rPr lang="en-US" altLang="zh-CN" b="1" dirty="0">
                <a:latin typeface="仿宋_GB2312" pitchFamily="49" charset="-122"/>
                <a:ea typeface="仿宋_GB2312" pitchFamily="49" charset="-122"/>
              </a:rPr>
              <a:t>2</a:t>
            </a:r>
            <a:r>
              <a:rPr lang="zh-CN" altLang="en-US" b="1" dirty="0">
                <a:latin typeface="仿宋_GB2312" pitchFamily="49" charset="-122"/>
                <a:ea typeface="仿宋_GB2312" pitchFamily="49" charset="-122"/>
              </a:rPr>
              <a:t>）片选线：</a:t>
            </a:r>
            <a:r>
              <a:rPr lang="en-US" altLang="zh-CN" b="1" dirty="0">
                <a:latin typeface="仿宋_GB2312" pitchFamily="49" charset="-122"/>
                <a:ea typeface="仿宋_GB2312" pitchFamily="49" charset="-122"/>
              </a:rPr>
              <a:t>1#</a:t>
            </a:r>
            <a:r>
              <a:rPr lang="zh-CN" altLang="en-US" b="1" dirty="0">
                <a:latin typeface="仿宋_GB2312" pitchFamily="49" charset="-122"/>
                <a:ea typeface="仿宋_GB2312" pitchFamily="49" charset="-122"/>
              </a:rPr>
              <a:t>芯片   </a:t>
            </a:r>
            <a:r>
              <a:rPr lang="en-US" altLang="zh-CN" b="1" dirty="0">
                <a:latin typeface="仿宋_GB2312" pitchFamily="49" charset="-122"/>
                <a:ea typeface="仿宋_GB2312" pitchFamily="49" charset="-122"/>
              </a:rPr>
              <a:t>A13=0</a:t>
            </a:r>
          </a:p>
          <a:p>
            <a:r>
              <a:rPr lang="en-US" altLang="zh-CN" b="1" dirty="0">
                <a:latin typeface="仿宋_GB2312" pitchFamily="49" charset="-122"/>
                <a:ea typeface="仿宋_GB2312" pitchFamily="49" charset="-122"/>
              </a:rPr>
              <a:t>           2#</a:t>
            </a:r>
            <a:r>
              <a:rPr lang="zh-CN" altLang="en-US" b="1" dirty="0">
                <a:latin typeface="仿宋_GB2312" pitchFamily="49" charset="-122"/>
                <a:ea typeface="仿宋_GB2312" pitchFamily="49" charset="-122"/>
              </a:rPr>
              <a:t>芯片   </a:t>
            </a:r>
            <a:r>
              <a:rPr lang="en-US" altLang="zh-CN" b="1" dirty="0">
                <a:latin typeface="仿宋_GB2312" pitchFamily="49" charset="-122"/>
                <a:ea typeface="仿宋_GB2312" pitchFamily="49" charset="-122"/>
              </a:rPr>
              <a:t>A12</a:t>
            </a:r>
            <a:r>
              <a:rPr lang="en-US" altLang="zh-CN" b="1" dirty="0">
                <a:solidFill>
                  <a:srgbClr val="FF0000"/>
                </a:solidFill>
              </a:rPr>
              <a:t>∨</a:t>
            </a:r>
            <a:r>
              <a:rPr lang="en-US" altLang="zh-CN" b="1" dirty="0">
                <a:latin typeface="仿宋_GB2312" pitchFamily="49" charset="-122"/>
                <a:ea typeface="仿宋_GB2312" pitchFamily="49" charset="-122"/>
              </a:rPr>
              <a:t>A11=0</a:t>
            </a:r>
          </a:p>
        </p:txBody>
      </p:sp>
      <p:graphicFrame>
        <p:nvGraphicFramePr>
          <p:cNvPr id="252934" name="Group 6"/>
          <p:cNvGraphicFramePr>
            <a:graphicFrameLocks noGrp="1"/>
          </p:cNvGraphicFramePr>
          <p:nvPr/>
        </p:nvGraphicFramePr>
        <p:xfrm>
          <a:off x="468313" y="4437063"/>
          <a:ext cx="7848600" cy="1828800"/>
        </p:xfrm>
        <a:graphic>
          <a:graphicData uri="http://schemas.openxmlformats.org/drawingml/2006/table">
            <a:tbl>
              <a:tblPr/>
              <a:tblGrid>
                <a:gridCol w="912812"/>
                <a:gridCol w="739775"/>
                <a:gridCol w="700088"/>
                <a:gridCol w="700087"/>
                <a:gridCol w="700088"/>
                <a:gridCol w="963612"/>
                <a:gridCol w="1111250"/>
                <a:gridCol w="2020888"/>
              </a:tblGrid>
              <a:tr h="2762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芯片</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A15</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A14</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A13</a:t>
                      </a:r>
                      <a:endParaRPr kumimoji="1" lang="en-US" altLang="zh-CN" sz="1800" b="1" i="0" u="none" strike="noStrike" cap="none" normalizeH="0" baseline="0" dirty="0" smtClean="0">
                        <a:ln>
                          <a:noFill/>
                        </a:ln>
                        <a:solidFill>
                          <a:srgbClr val="7030A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A12</a:t>
                      </a:r>
                      <a:endParaRPr kumimoji="1" lang="en-US" altLang="zh-CN" sz="1800" b="1" i="0" u="none" strike="noStrike" cap="none" normalizeH="0" baseline="0" dirty="0" smtClean="0">
                        <a:ln>
                          <a:noFill/>
                        </a:ln>
                        <a:solidFill>
                          <a:srgbClr val="7030A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A11</a:t>
                      </a:r>
                      <a:endParaRPr kumimoji="1" lang="en-US" altLang="zh-CN" sz="1800" b="1" i="0" u="none" strike="noStrike" cap="none" normalizeH="0" baseline="0" dirty="0" smtClean="0">
                        <a:ln>
                          <a:noFill/>
                        </a:ln>
                        <a:solidFill>
                          <a:srgbClr val="7030A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A10</a:t>
                      </a:r>
                      <a:r>
                        <a:rPr kumimoji="1" lang="zh-CN" altLang="en-US" sz="18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t>
                      </a:r>
                      <a:r>
                        <a:rPr kumimoji="1" lang="en-US" altLang="zh-CN" sz="18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A0</a:t>
                      </a:r>
                      <a:endParaRPr kumimoji="1" lang="en-US" altLang="zh-CN" sz="1800" b="1" i="0" u="none" strike="noStrike" cap="none" normalizeH="0" baseline="0" dirty="0" smtClean="0">
                        <a:ln>
                          <a:noFill/>
                        </a:ln>
                        <a:solidFill>
                          <a:srgbClr val="7030A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地址范围</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1000H</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1FFFH</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2000H</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2"/>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2"/>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27FFH</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52988" name="Text Box 60"/>
          <p:cNvSpPr txBox="1">
            <a:spLocks noChangeArrowheads="1"/>
          </p:cNvSpPr>
          <p:nvPr/>
        </p:nvSpPr>
        <p:spPr bwMode="auto">
          <a:xfrm>
            <a:off x="323850" y="1552575"/>
            <a:ext cx="3816350" cy="915988"/>
          </a:xfrm>
          <a:prstGeom prst="rect">
            <a:avLst/>
          </a:prstGeom>
          <a:noFill/>
          <a:ln w="9525">
            <a:noFill/>
            <a:miter lim="800000"/>
            <a:headEnd/>
            <a:tailEnd/>
          </a:ln>
        </p:spPr>
        <p:txBody>
          <a:bodyPr>
            <a:spAutoFit/>
          </a:bodyPr>
          <a:lstStyle/>
          <a:p>
            <a:r>
              <a:rPr lang="zh-CN" altLang="en-US" b="1" dirty="0">
                <a:solidFill>
                  <a:srgbClr val="FF3300"/>
                </a:solidFill>
                <a:latin typeface="仿宋_GB2312" pitchFamily="49" charset="-122"/>
                <a:ea typeface="仿宋_GB2312" pitchFamily="49" charset="-122"/>
              </a:rPr>
              <a:t>分析：</a:t>
            </a:r>
          </a:p>
          <a:p>
            <a:r>
              <a:rPr lang="en-US" altLang="zh-CN" b="1" dirty="0">
                <a:latin typeface="仿宋_GB2312" pitchFamily="49" charset="-122"/>
                <a:ea typeface="仿宋_GB2312" pitchFamily="49" charset="-122"/>
              </a:rPr>
              <a:t>1</a:t>
            </a:r>
            <a:r>
              <a:rPr lang="zh-CN" altLang="en-US" b="1" dirty="0">
                <a:latin typeface="仿宋_GB2312" pitchFamily="49" charset="-122"/>
                <a:ea typeface="仿宋_GB2312" pitchFamily="49" charset="-122"/>
              </a:rPr>
              <a:t>）该电路</a:t>
            </a:r>
            <a:r>
              <a:rPr lang="zh-CN" altLang="en-US" b="1" dirty="0" smtClean="0">
                <a:latin typeface="仿宋_GB2312" pitchFamily="49" charset="-122"/>
                <a:ea typeface="仿宋_GB2312" pitchFamily="49" charset="-122"/>
              </a:rPr>
              <a:t>采用线选</a:t>
            </a:r>
            <a:r>
              <a:rPr lang="zh-CN" altLang="en-US" b="1" dirty="0">
                <a:latin typeface="仿宋_GB2312" pitchFamily="49" charset="-122"/>
                <a:ea typeface="仿宋_GB2312" pitchFamily="49" charset="-122"/>
              </a:rPr>
              <a:t>法，必须考虑避免出现地址冲突；</a:t>
            </a:r>
          </a:p>
        </p:txBody>
      </p:sp>
      <p:sp>
        <p:nvSpPr>
          <p:cNvPr id="252989" name="Rectangle 61"/>
          <p:cNvSpPr>
            <a:spLocks noChangeArrowheads="1"/>
          </p:cNvSpPr>
          <p:nvPr/>
        </p:nvSpPr>
        <p:spPr bwMode="auto">
          <a:xfrm>
            <a:off x="323850" y="2997200"/>
            <a:ext cx="4572000" cy="1465263"/>
          </a:xfrm>
          <a:prstGeom prst="rect">
            <a:avLst/>
          </a:prstGeom>
          <a:noFill/>
          <a:ln w="9525">
            <a:noFill/>
            <a:miter lim="800000"/>
            <a:headEnd/>
            <a:tailEnd/>
          </a:ln>
        </p:spPr>
        <p:txBody>
          <a:bodyPr>
            <a:spAutoFit/>
          </a:bodyPr>
          <a:lstStyle/>
          <a:p>
            <a:r>
              <a:rPr lang="en-US" altLang="zh-CN" b="1" dirty="0">
                <a:latin typeface="仿宋_GB2312" pitchFamily="49" charset="-122"/>
                <a:ea typeface="仿宋_GB2312" pitchFamily="49" charset="-122"/>
              </a:rPr>
              <a:t>3</a:t>
            </a:r>
            <a:r>
              <a:rPr lang="zh-CN" altLang="en-US" b="1" dirty="0">
                <a:latin typeface="仿宋_GB2312" pitchFamily="49" charset="-122"/>
                <a:ea typeface="仿宋_GB2312" pitchFamily="49" charset="-122"/>
              </a:rPr>
              <a:t>）译码分析</a:t>
            </a:r>
          </a:p>
          <a:p>
            <a:r>
              <a:rPr lang="en-US" altLang="zh-CN" b="1" dirty="0">
                <a:latin typeface="仿宋_GB2312" pitchFamily="49" charset="-122"/>
                <a:ea typeface="仿宋_GB2312" pitchFamily="49" charset="-122"/>
              </a:rPr>
              <a:t>1#</a:t>
            </a:r>
            <a:r>
              <a:rPr lang="zh-CN" altLang="en-US" b="1" dirty="0">
                <a:latin typeface="仿宋_GB2312" pitchFamily="49" charset="-122"/>
                <a:ea typeface="仿宋_GB2312" pitchFamily="49" charset="-122"/>
              </a:rPr>
              <a:t>芯片    </a:t>
            </a:r>
            <a:r>
              <a:rPr lang="en-US" altLang="zh-CN" b="1" dirty="0">
                <a:latin typeface="仿宋_GB2312" pitchFamily="49" charset="-122"/>
                <a:ea typeface="仿宋_GB2312" pitchFamily="49" charset="-122"/>
              </a:rPr>
              <a:t>A13</a:t>
            </a: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0</a:t>
            </a:r>
            <a:r>
              <a:rPr lang="zh-CN" altLang="en-US" b="1" dirty="0">
                <a:latin typeface="仿宋_GB2312" pitchFamily="49" charset="-122"/>
                <a:ea typeface="仿宋_GB2312" pitchFamily="49" charset="-122"/>
              </a:rPr>
              <a:t>片选有效</a:t>
            </a:r>
          </a:p>
          <a:p>
            <a:r>
              <a:rPr lang="zh-CN" altLang="en-US" b="1" dirty="0">
                <a:latin typeface="仿宋_GB2312" pitchFamily="49" charset="-122"/>
                <a:ea typeface="仿宋_GB2312" pitchFamily="49" charset="-122"/>
              </a:rPr>
              <a:t>          </a:t>
            </a:r>
            <a:r>
              <a:rPr lang="en-US" altLang="zh-CN" b="1" dirty="0">
                <a:latin typeface="仿宋_GB2312" pitchFamily="49" charset="-122"/>
                <a:ea typeface="仿宋_GB2312" pitchFamily="49" charset="-122"/>
              </a:rPr>
              <a:t>A12</a:t>
            </a: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1</a:t>
            </a:r>
            <a:r>
              <a:rPr lang="zh-CN" altLang="en-US" b="1" dirty="0">
                <a:latin typeface="仿宋_GB2312" pitchFamily="49" charset="-122"/>
                <a:ea typeface="仿宋_GB2312" pitchFamily="49" charset="-122"/>
              </a:rPr>
              <a:t>避免</a:t>
            </a:r>
            <a:r>
              <a:rPr lang="en-US" altLang="zh-CN" b="1" dirty="0">
                <a:latin typeface="仿宋_GB2312" pitchFamily="49" charset="-122"/>
                <a:ea typeface="仿宋_GB2312" pitchFamily="49" charset="-122"/>
              </a:rPr>
              <a:t>2#</a:t>
            </a:r>
            <a:r>
              <a:rPr lang="zh-CN" altLang="en-US" b="1" dirty="0">
                <a:latin typeface="仿宋_GB2312" pitchFamily="49" charset="-122"/>
                <a:ea typeface="仿宋_GB2312" pitchFamily="49" charset="-122"/>
              </a:rPr>
              <a:t>片选有效</a:t>
            </a:r>
          </a:p>
          <a:p>
            <a:r>
              <a:rPr lang="en-US" altLang="zh-CN" b="1" dirty="0">
                <a:latin typeface="仿宋_GB2312" pitchFamily="49" charset="-122"/>
                <a:ea typeface="仿宋_GB2312" pitchFamily="49" charset="-122"/>
              </a:rPr>
              <a:t>2#</a:t>
            </a:r>
            <a:r>
              <a:rPr lang="zh-CN" altLang="en-US" b="1" dirty="0">
                <a:latin typeface="仿宋_GB2312" pitchFamily="49" charset="-122"/>
                <a:ea typeface="仿宋_GB2312" pitchFamily="49" charset="-122"/>
              </a:rPr>
              <a:t>芯片    </a:t>
            </a:r>
            <a:r>
              <a:rPr lang="en-US" altLang="zh-CN" b="1" dirty="0">
                <a:latin typeface="仿宋_GB2312" pitchFamily="49" charset="-122"/>
                <a:ea typeface="仿宋_GB2312" pitchFamily="49" charset="-122"/>
              </a:rPr>
              <a:t>A12 </a:t>
            </a:r>
            <a:r>
              <a:rPr lang="en-US" altLang="zh-CN" b="1" dirty="0">
                <a:solidFill>
                  <a:srgbClr val="FF0000"/>
                </a:solidFill>
                <a:latin typeface="仿宋_GB2312" pitchFamily="49" charset="-122"/>
                <a:ea typeface="仿宋_GB2312" pitchFamily="49" charset="-122"/>
              </a:rPr>
              <a:t>V</a:t>
            </a:r>
            <a:r>
              <a:rPr lang="en-US" altLang="zh-CN" b="1" dirty="0">
                <a:latin typeface="仿宋_GB2312" pitchFamily="49" charset="-122"/>
                <a:ea typeface="仿宋_GB2312" pitchFamily="49" charset="-122"/>
              </a:rPr>
              <a:t> A11</a:t>
            </a: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0</a:t>
            </a:r>
            <a:r>
              <a:rPr lang="zh-CN" altLang="en-US" b="1" dirty="0">
                <a:latin typeface="仿宋_GB2312" pitchFamily="49" charset="-122"/>
                <a:ea typeface="仿宋_GB2312" pitchFamily="49" charset="-122"/>
              </a:rPr>
              <a:t>片选有效</a:t>
            </a:r>
          </a:p>
          <a:p>
            <a:r>
              <a:rPr lang="zh-CN" altLang="en-US" b="1" dirty="0">
                <a:latin typeface="仿宋_GB2312" pitchFamily="49" charset="-122"/>
                <a:ea typeface="仿宋_GB2312" pitchFamily="49" charset="-122"/>
              </a:rPr>
              <a:t>          </a:t>
            </a:r>
            <a:r>
              <a:rPr lang="en-US" altLang="zh-CN" b="1" dirty="0">
                <a:latin typeface="仿宋_GB2312" pitchFamily="49" charset="-122"/>
                <a:ea typeface="仿宋_GB2312" pitchFamily="49" charset="-122"/>
              </a:rPr>
              <a:t>A13</a:t>
            </a: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1</a:t>
            </a:r>
            <a:r>
              <a:rPr lang="zh-CN" altLang="en-US" b="1" dirty="0">
                <a:latin typeface="仿宋_GB2312" pitchFamily="49" charset="-122"/>
                <a:ea typeface="仿宋_GB2312" pitchFamily="49" charset="-122"/>
              </a:rPr>
              <a:t>避免</a:t>
            </a:r>
            <a:r>
              <a:rPr lang="en-US" altLang="zh-CN" b="1" dirty="0">
                <a:latin typeface="仿宋_GB2312" pitchFamily="49" charset="-122"/>
                <a:ea typeface="仿宋_GB2312" pitchFamily="49" charset="-122"/>
              </a:rPr>
              <a:t>1#</a:t>
            </a:r>
            <a:r>
              <a:rPr lang="zh-CN" altLang="en-US" b="1" dirty="0">
                <a:latin typeface="仿宋_GB2312" pitchFamily="49" charset="-122"/>
                <a:ea typeface="仿宋_GB2312" pitchFamily="49" charset="-122"/>
              </a:rPr>
              <a:t>片选有效</a:t>
            </a:r>
          </a:p>
        </p:txBody>
      </p:sp>
      <p:sp>
        <p:nvSpPr>
          <p:cNvPr id="9" name="矩形 8"/>
          <p:cNvSpPr/>
          <p:nvPr/>
        </p:nvSpPr>
        <p:spPr>
          <a:xfrm>
            <a:off x="7847792" y="3033528"/>
            <a:ext cx="216024"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2988"/>
                                        </p:tgtEl>
                                        <p:attrNameLst>
                                          <p:attrName>style.visibility</p:attrName>
                                        </p:attrNameLst>
                                      </p:cBhvr>
                                      <p:to>
                                        <p:strVal val="visible"/>
                                      </p:to>
                                    </p:set>
                                    <p:animEffect transition="in" filter="fade">
                                      <p:cBhvr>
                                        <p:cTn id="7" dur="2000"/>
                                        <p:tgtEl>
                                          <p:spTgt spid="25298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2933"/>
                                        </p:tgtEl>
                                        <p:attrNameLst>
                                          <p:attrName>style.visibility</p:attrName>
                                        </p:attrNameLst>
                                      </p:cBhvr>
                                      <p:to>
                                        <p:strVal val="visible"/>
                                      </p:to>
                                    </p:set>
                                    <p:animEffect transition="in" filter="box(in)">
                                      <p:cBhvr>
                                        <p:cTn id="12" dur="500"/>
                                        <p:tgtEl>
                                          <p:spTgt spid="2529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2989"/>
                                        </p:tgtEl>
                                        <p:attrNameLst>
                                          <p:attrName>style.visibility</p:attrName>
                                        </p:attrNameLst>
                                      </p:cBhvr>
                                      <p:to>
                                        <p:strVal val="visible"/>
                                      </p:to>
                                    </p:set>
                                    <p:animEffect transition="in" filter="fade">
                                      <p:cBhvr>
                                        <p:cTn id="17" dur="2000"/>
                                        <p:tgtEl>
                                          <p:spTgt spid="2529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2934"/>
                                        </p:tgtEl>
                                        <p:attrNameLst>
                                          <p:attrName>style.visibility</p:attrName>
                                        </p:attrNameLst>
                                      </p:cBhvr>
                                      <p:to>
                                        <p:strVal val="visible"/>
                                      </p:to>
                                    </p:set>
                                    <p:animEffect transition="in" filter="fade">
                                      <p:cBhvr>
                                        <p:cTn id="22" dur="2000"/>
                                        <p:tgtEl>
                                          <p:spTgt spid="252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p:bldP spid="252988" grpId="0"/>
      <p:bldP spid="25298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body" idx="1"/>
          </p:nvPr>
        </p:nvSpPr>
        <p:spPr>
          <a:xfrm>
            <a:off x="0" y="1412776"/>
            <a:ext cx="9144000" cy="3168352"/>
          </a:xfrm>
        </p:spPr>
        <p:txBody>
          <a:bodyPr>
            <a:normAutofit/>
          </a:bodyPr>
          <a:lstStyle/>
          <a:p>
            <a:pPr algn="ctr" eaLnBrk="1" hangingPunct="1">
              <a:lnSpc>
                <a:spcPct val="80000"/>
              </a:lnSpc>
              <a:buFont typeface="Wingdings" pitchFamily="2" charset="2"/>
              <a:buNone/>
            </a:pPr>
            <a:endParaRPr lang="zh-CN" altLang="en-US" dirty="0" smtClean="0"/>
          </a:p>
          <a:p>
            <a:pPr eaLnBrk="1" hangingPunct="1">
              <a:lnSpc>
                <a:spcPct val="160000"/>
              </a:lnSpc>
            </a:pPr>
            <a:r>
              <a:rPr lang="en-US" altLang="zh-CN" sz="2400" dirty="0" smtClean="0"/>
              <a:t>1.  </a:t>
            </a:r>
            <a:r>
              <a:rPr lang="zh-CN" altLang="en-US" sz="2400" dirty="0" smtClean="0"/>
              <a:t>区分</a:t>
            </a:r>
            <a:r>
              <a:rPr lang="zh-CN" altLang="en-US" sz="2400" dirty="0" smtClean="0">
                <a:solidFill>
                  <a:srgbClr val="FF0000"/>
                </a:solidFill>
              </a:rPr>
              <a:t>片内地址</a:t>
            </a:r>
            <a:r>
              <a:rPr lang="zh-CN" altLang="en-US" sz="2400" dirty="0" smtClean="0"/>
              <a:t>信号线和</a:t>
            </a:r>
            <a:r>
              <a:rPr lang="zh-CN" altLang="en-US" sz="2400" dirty="0" smtClean="0">
                <a:solidFill>
                  <a:srgbClr val="FF0000"/>
                </a:solidFill>
              </a:rPr>
              <a:t>片间地址</a:t>
            </a:r>
            <a:r>
              <a:rPr lang="zh-CN" altLang="en-US" sz="2400" dirty="0" smtClean="0"/>
              <a:t>信号线；</a:t>
            </a:r>
          </a:p>
          <a:p>
            <a:pPr>
              <a:lnSpc>
                <a:spcPct val="160000"/>
              </a:lnSpc>
            </a:pPr>
            <a:r>
              <a:rPr lang="en-US" altLang="zh-CN" sz="2400" dirty="0" smtClean="0"/>
              <a:t>2.  </a:t>
            </a:r>
            <a:r>
              <a:rPr lang="zh-CN" altLang="en-US" sz="2400" dirty="0" smtClean="0"/>
              <a:t>片间地址信号线进行地址译码，译码电路的输出与存储芯片的片选信号相连接。其信号组合，确定的存储芯片的地址范围；</a:t>
            </a:r>
          </a:p>
          <a:p>
            <a:pPr eaLnBrk="1" hangingPunct="1">
              <a:lnSpc>
                <a:spcPct val="160000"/>
              </a:lnSpc>
            </a:pPr>
            <a:r>
              <a:rPr lang="en-US" altLang="zh-CN" sz="2400" dirty="0" smtClean="0"/>
              <a:t>3.  </a:t>
            </a:r>
            <a:r>
              <a:rPr lang="zh-CN" altLang="en-US" sz="2400" dirty="0" smtClean="0"/>
              <a:t>每片芯片的片内地址信号的变化为： 全‘</a:t>
            </a:r>
            <a:r>
              <a:rPr lang="en-US" altLang="zh-CN" sz="2400" dirty="0" smtClean="0"/>
              <a:t>0’</a:t>
            </a:r>
            <a:r>
              <a:rPr lang="zh-CN" altLang="en-US" sz="2400" dirty="0" smtClean="0"/>
              <a:t>～全’</a:t>
            </a:r>
            <a:r>
              <a:rPr lang="en-US" altLang="zh-CN" sz="2400" dirty="0" smtClean="0"/>
              <a:t>1’</a:t>
            </a:r>
            <a:r>
              <a:rPr lang="zh-CN" altLang="en-US" sz="2400" dirty="0" smtClean="0"/>
              <a:t>；</a:t>
            </a:r>
            <a:r>
              <a:rPr lang="zh-CN" altLang="en-US" sz="1600" b="1" dirty="0" smtClean="0"/>
              <a:t>                                                                               </a:t>
            </a:r>
          </a:p>
        </p:txBody>
      </p:sp>
      <p:sp>
        <p:nvSpPr>
          <p:cNvPr id="4" name="矩形 3"/>
          <p:cNvSpPr/>
          <p:nvPr/>
        </p:nvSpPr>
        <p:spPr>
          <a:xfrm>
            <a:off x="2771800" y="1052736"/>
            <a:ext cx="2283666" cy="437043"/>
          </a:xfrm>
          <a:prstGeom prst="rect">
            <a:avLst/>
          </a:prstGeom>
        </p:spPr>
        <p:txBody>
          <a:bodyPr wrap="square">
            <a:spAutoFit/>
          </a:bodyPr>
          <a:lstStyle/>
          <a:p>
            <a:pPr algn="ctr">
              <a:lnSpc>
                <a:spcPct val="80000"/>
              </a:lnSpc>
            </a:pPr>
            <a:r>
              <a:rPr lang="zh-CN" altLang="en-US" sz="2800" b="1" dirty="0" smtClean="0">
                <a:solidFill>
                  <a:srgbClr val="FF0000"/>
                </a:solidFill>
              </a:rPr>
              <a:t>小      结</a:t>
            </a:r>
          </a:p>
        </p:txBody>
      </p:sp>
      <p:sp>
        <p:nvSpPr>
          <p:cNvPr id="5" name="矩形 4"/>
          <p:cNvSpPr/>
          <p:nvPr/>
        </p:nvSpPr>
        <p:spPr>
          <a:xfrm>
            <a:off x="0" y="4293096"/>
            <a:ext cx="7920880" cy="1735860"/>
          </a:xfrm>
          <a:prstGeom prst="rect">
            <a:avLst/>
          </a:prstGeom>
        </p:spPr>
        <p:txBody>
          <a:bodyPr wrap="square">
            <a:spAutoFit/>
          </a:bodyPr>
          <a:lstStyle/>
          <a:p>
            <a:pPr>
              <a:lnSpc>
                <a:spcPct val="160000"/>
              </a:lnSpc>
            </a:pPr>
            <a:endParaRPr lang="zh-CN" altLang="en-US" b="1" dirty="0" smtClean="0"/>
          </a:p>
          <a:p>
            <a:pPr>
              <a:lnSpc>
                <a:spcPct val="60000"/>
              </a:lnSpc>
            </a:pPr>
            <a:r>
              <a:rPr lang="zh-CN" altLang="en-US" b="1" dirty="0" smtClean="0"/>
              <a:t>                                                                   </a:t>
            </a:r>
            <a:r>
              <a:rPr lang="zh-CN" altLang="en-US" sz="2000" b="1" dirty="0" smtClean="0"/>
              <a:t>存储器地址单元数</a:t>
            </a:r>
            <a:r>
              <a:rPr lang="en-US" altLang="zh-CN" sz="2000" b="1" dirty="0" smtClean="0"/>
              <a:t>×</a:t>
            </a:r>
            <a:r>
              <a:rPr lang="zh-CN" altLang="en-US" sz="2000" b="1" dirty="0" smtClean="0"/>
              <a:t>存储器位数</a:t>
            </a:r>
          </a:p>
          <a:p>
            <a:r>
              <a:rPr lang="zh-CN" altLang="en-US" sz="2400" dirty="0" smtClean="0"/>
              <a:t>    </a:t>
            </a:r>
            <a:r>
              <a:rPr lang="en-US" altLang="zh-CN" sz="2400" dirty="0" smtClean="0"/>
              <a:t>4.  </a:t>
            </a:r>
            <a:r>
              <a:rPr lang="zh-CN" altLang="en-US" sz="2400" dirty="0" smtClean="0"/>
              <a:t>存储器所需芯片数</a:t>
            </a:r>
            <a:r>
              <a:rPr lang="zh-CN" altLang="en-US" sz="2800" dirty="0" smtClean="0"/>
              <a:t>＝</a:t>
            </a:r>
            <a:endParaRPr lang="zh-CN" altLang="en-US" b="1" dirty="0" smtClean="0"/>
          </a:p>
          <a:p>
            <a:r>
              <a:rPr lang="zh-CN" altLang="en-US" b="1" dirty="0" smtClean="0"/>
              <a:t>                                                                   </a:t>
            </a:r>
            <a:r>
              <a:rPr lang="zh-CN" altLang="en-US" sz="2000" b="1" dirty="0" smtClean="0"/>
              <a:t>存储芯片单元数</a:t>
            </a:r>
            <a:r>
              <a:rPr lang="en-US" altLang="zh-CN" sz="2000" b="1" dirty="0" smtClean="0"/>
              <a:t>×</a:t>
            </a:r>
            <a:r>
              <a:rPr lang="zh-CN" altLang="en-US" sz="2000" b="1" dirty="0" smtClean="0"/>
              <a:t>存储芯片位数</a:t>
            </a:r>
          </a:p>
          <a:p>
            <a:r>
              <a:rPr lang="zh-CN" altLang="en-US" b="1" dirty="0" smtClean="0"/>
              <a:t>         </a:t>
            </a:r>
          </a:p>
        </p:txBody>
      </p:sp>
      <p:sp>
        <p:nvSpPr>
          <p:cNvPr id="6" name="Line 3"/>
          <p:cNvSpPr>
            <a:spLocks noChangeShapeType="1"/>
          </p:cNvSpPr>
          <p:nvPr/>
        </p:nvSpPr>
        <p:spPr bwMode="auto">
          <a:xfrm>
            <a:off x="3635276" y="5157192"/>
            <a:ext cx="3529012" cy="0"/>
          </a:xfrm>
          <a:prstGeom prst="line">
            <a:avLst/>
          </a:prstGeom>
          <a:noFill/>
          <a:ln w="9525">
            <a:solidFill>
              <a:schemeClr val="tx1"/>
            </a:solidFill>
            <a:round/>
            <a:headEnd/>
            <a:tailEnd/>
          </a:ln>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7" dur="500"/>
                                        <p:tgtEl>
                                          <p:spTgt spid="337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12" dur="500"/>
                                        <p:tgtEl>
                                          <p:spTgt spid="337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4">
                                            <p:txEl>
                                              <p:pRg st="3" end="3"/>
                                            </p:txEl>
                                          </p:spTgt>
                                        </p:tgtEl>
                                        <p:attrNameLst>
                                          <p:attrName>style.visibility</p:attrName>
                                        </p:attrNameLst>
                                      </p:cBhvr>
                                      <p:to>
                                        <p:strVal val="visible"/>
                                      </p:to>
                                    </p:set>
                                    <p:animEffect transition="in" filter="blinds(horizontal)">
                                      <p:cBhvr>
                                        <p:cTn id="17" dur="500"/>
                                        <p:tgtEl>
                                          <p:spTgt spid="337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uiExpand="1" build="p"/>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052736"/>
            <a:ext cx="8229600" cy="1143000"/>
          </a:xfrm>
        </p:spPr>
        <p:txBody>
          <a:bodyPr>
            <a:normAutofit fontScale="90000"/>
          </a:bodyPr>
          <a:lstStyle/>
          <a:p>
            <a:r>
              <a:rPr lang="en-US" altLang="zh-CN" sz="3600" b="1" dirty="0" smtClean="0"/>
              <a:t>5.5.2    16</a:t>
            </a:r>
            <a:r>
              <a:rPr lang="zh-CN" altLang="en-US" sz="3600" b="1" dirty="0" smtClean="0"/>
              <a:t>位微机系统中的内存储器接口（选学）</a:t>
            </a:r>
            <a:r>
              <a:rPr lang="zh-CN" altLang="en-US" b="1" dirty="0" smtClean="0"/>
              <a:t/>
            </a:r>
            <a:br>
              <a:rPr lang="zh-CN" altLang="en-US" b="1" dirty="0" smtClean="0"/>
            </a:br>
            <a:endParaRPr lang="zh-CN" altLang="en-US" b="1" dirty="0"/>
          </a:p>
        </p:txBody>
      </p:sp>
      <p:sp>
        <p:nvSpPr>
          <p:cNvPr id="3" name="内容占位符 2"/>
          <p:cNvSpPr>
            <a:spLocks noGrp="1"/>
          </p:cNvSpPr>
          <p:nvPr>
            <p:ph idx="1"/>
          </p:nvPr>
        </p:nvSpPr>
        <p:spPr/>
        <p:txBody>
          <a:bodyPr/>
          <a:lstStyle/>
          <a:p>
            <a:r>
              <a:rPr lang="en-US" dirty="0" smtClean="0"/>
              <a:t>1</a:t>
            </a:r>
            <a:r>
              <a:rPr lang="zh-CN" altLang="en-US" dirty="0" smtClean="0"/>
              <a:t>、</a:t>
            </a:r>
            <a:r>
              <a:rPr lang="en-US" dirty="0" smtClean="0"/>
              <a:t>16</a:t>
            </a:r>
            <a:r>
              <a:rPr lang="zh-CN" altLang="en-US" dirty="0" smtClean="0"/>
              <a:t>位微型计算机系统中的奇偶分体</a:t>
            </a:r>
            <a:endParaRPr lang="en-US" altLang="zh-CN" dirty="0" smtClean="0"/>
          </a:p>
          <a:p>
            <a:pPr>
              <a:buNone/>
            </a:pPr>
            <a:endParaRPr lang="zh-CN" altLang="en-US" dirty="0" smtClean="0"/>
          </a:p>
          <a:p>
            <a:pPr>
              <a:lnSpc>
                <a:spcPct val="150000"/>
              </a:lnSpc>
            </a:pPr>
            <a:r>
              <a:rPr lang="zh-CN" altLang="en-US" dirty="0" smtClean="0"/>
              <a:t>在</a:t>
            </a:r>
            <a:r>
              <a:rPr lang="en-US" dirty="0" smtClean="0"/>
              <a:t>16</a:t>
            </a:r>
            <a:r>
              <a:rPr lang="zh-CN" altLang="en-US" dirty="0" smtClean="0"/>
              <a:t>位微型计算机系统中，</a:t>
            </a:r>
            <a:r>
              <a:rPr lang="en-US" dirty="0" smtClean="0"/>
              <a:t>CPU</a:t>
            </a:r>
            <a:r>
              <a:rPr lang="zh-CN" altLang="en-US" dirty="0" smtClean="0"/>
              <a:t>除了可以对字节寻址外，还必须能进行整字（</a:t>
            </a:r>
            <a:r>
              <a:rPr lang="en-US" dirty="0" smtClean="0"/>
              <a:t>16</a:t>
            </a:r>
            <a:r>
              <a:rPr lang="zh-CN" altLang="en-US" dirty="0" smtClean="0"/>
              <a:t>位的数据）的读写，因此要求存储器系统的设计保证一次能访问一个整字，但也能允许一次只访问一个字节。</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199856"/>
          </a:xfrm>
        </p:spPr>
        <p:txBody>
          <a:bodyPr>
            <a:normAutofit lnSpcReduction="10000"/>
          </a:bodyPr>
          <a:lstStyle/>
          <a:p>
            <a:pPr>
              <a:lnSpc>
                <a:spcPct val="150000"/>
              </a:lnSpc>
            </a:pPr>
            <a:r>
              <a:rPr lang="zh-CN" altLang="en-US" dirty="0" smtClean="0"/>
              <a:t>以</a:t>
            </a:r>
            <a:r>
              <a:rPr lang="en-US" dirty="0" smtClean="0"/>
              <a:t>8086</a:t>
            </a:r>
            <a:r>
              <a:rPr lang="zh-CN" altLang="en-US" dirty="0" smtClean="0"/>
              <a:t>系统为例，</a:t>
            </a:r>
            <a:r>
              <a:rPr lang="en-US" dirty="0" smtClean="0"/>
              <a:t>8086CPU</a:t>
            </a:r>
            <a:r>
              <a:rPr lang="zh-CN" altLang="en-US" dirty="0" smtClean="0"/>
              <a:t>有</a:t>
            </a:r>
            <a:r>
              <a:rPr lang="en-US" dirty="0" smtClean="0"/>
              <a:t>20</a:t>
            </a:r>
            <a:r>
              <a:rPr lang="zh-CN" altLang="en-US" dirty="0" smtClean="0"/>
              <a:t>条地址线，可直接寻址</a:t>
            </a:r>
            <a:r>
              <a:rPr lang="en-US" dirty="0" smtClean="0"/>
              <a:t>1MB</a:t>
            </a:r>
            <a:r>
              <a:rPr lang="zh-CN" altLang="en-US" dirty="0" smtClean="0"/>
              <a:t>的内存储器地址空间。当把存储器看作字节序列时，每个字节单元地址相连，即每个地址对应一个存储单元，每个存储单元为一个字节。当把存储器看作字序列时，每个字单元地址不相连，每个字包括地址相连的两个字节。而</a:t>
            </a:r>
            <a:r>
              <a:rPr lang="en-US" dirty="0" smtClean="0"/>
              <a:t>8086CPU</a:t>
            </a:r>
            <a:r>
              <a:rPr lang="zh-CN" altLang="en-US" dirty="0" smtClean="0"/>
              <a:t>的数据总线是</a:t>
            </a:r>
            <a:r>
              <a:rPr lang="en-US" dirty="0" smtClean="0"/>
              <a:t>16</a:t>
            </a:r>
            <a:r>
              <a:rPr lang="zh-CN" altLang="en-US" dirty="0" smtClean="0"/>
              <a:t>位的，需要设计一种合理的存储体结构，既能适合做</a:t>
            </a:r>
            <a:r>
              <a:rPr lang="en-US" dirty="0" smtClean="0"/>
              <a:t>8</a:t>
            </a:r>
            <a:r>
              <a:rPr lang="zh-CN" altLang="en-US" dirty="0" smtClean="0"/>
              <a:t>位的存储器操作（字节访问），又能适合做</a:t>
            </a:r>
            <a:r>
              <a:rPr lang="en-US" dirty="0" smtClean="0"/>
              <a:t>16</a:t>
            </a:r>
            <a:r>
              <a:rPr lang="zh-CN" altLang="en-US" dirty="0" smtClean="0"/>
              <a:t>位的存储器操作（字访问）。</a:t>
            </a:r>
          </a:p>
          <a:p>
            <a:pPr>
              <a:lnSpc>
                <a:spcPct val="150000"/>
              </a:lnSpc>
            </a:pP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199856"/>
          </a:xfrm>
        </p:spPr>
        <p:txBody>
          <a:bodyPr/>
          <a:lstStyle/>
          <a:p>
            <a:pPr>
              <a:lnSpc>
                <a:spcPct val="150000"/>
              </a:lnSpc>
            </a:pPr>
            <a:r>
              <a:rPr lang="en-US" dirty="0" smtClean="0"/>
              <a:t>8086</a:t>
            </a:r>
            <a:r>
              <a:rPr lang="zh-CN" altLang="en-US" dirty="0" smtClean="0"/>
              <a:t>系统将</a:t>
            </a:r>
            <a:r>
              <a:rPr lang="en-US" dirty="0" smtClean="0"/>
              <a:t>1MB</a:t>
            </a:r>
            <a:r>
              <a:rPr lang="zh-CN" altLang="en-US" dirty="0" smtClean="0"/>
              <a:t>地址空间分成两个</a:t>
            </a:r>
            <a:r>
              <a:rPr lang="en-US" dirty="0" smtClean="0"/>
              <a:t>512KB</a:t>
            </a:r>
            <a:r>
              <a:rPr lang="zh-CN" altLang="en-US" dirty="0" smtClean="0"/>
              <a:t>地址空间，一半是偶数地址另一半是奇数地址，相应的存储体称为偶体和奇体。偶体和奇体的地址线都是</a:t>
            </a:r>
            <a:r>
              <a:rPr lang="en-US" dirty="0" smtClean="0"/>
              <a:t>19</a:t>
            </a:r>
            <a:r>
              <a:rPr lang="zh-CN" altLang="en-US" dirty="0" smtClean="0"/>
              <a:t>位。将数据总线的低</a:t>
            </a:r>
            <a:r>
              <a:rPr lang="en-US" dirty="0" smtClean="0"/>
              <a:t>8</a:t>
            </a:r>
            <a:r>
              <a:rPr lang="zh-CN" altLang="en-US" dirty="0" smtClean="0"/>
              <a:t>位</a:t>
            </a:r>
            <a:r>
              <a:rPr lang="en-US" dirty="0" smtClean="0"/>
              <a:t>D</a:t>
            </a:r>
            <a:r>
              <a:rPr lang="en-US" baseline="-25000" dirty="0" smtClean="0"/>
              <a:t>7</a:t>
            </a:r>
            <a:r>
              <a:rPr lang="zh-CN" altLang="en-US" dirty="0" smtClean="0"/>
              <a:t>～</a:t>
            </a:r>
            <a:r>
              <a:rPr lang="en-US" dirty="0" smtClean="0"/>
              <a:t>D</a:t>
            </a:r>
            <a:r>
              <a:rPr lang="en-US" baseline="-25000" dirty="0" smtClean="0"/>
              <a:t>0</a:t>
            </a:r>
            <a:r>
              <a:rPr lang="zh-CN" altLang="en-US" dirty="0" smtClean="0"/>
              <a:t>与偶体相连，高</a:t>
            </a:r>
            <a:r>
              <a:rPr lang="en-US" dirty="0" smtClean="0"/>
              <a:t>8</a:t>
            </a:r>
            <a:r>
              <a:rPr lang="zh-CN" altLang="en-US" dirty="0" smtClean="0"/>
              <a:t>位</a:t>
            </a:r>
            <a:r>
              <a:rPr lang="en-US" dirty="0" smtClean="0"/>
              <a:t>D</a:t>
            </a:r>
            <a:r>
              <a:rPr lang="en-US" baseline="-25000" dirty="0" smtClean="0"/>
              <a:t>15</a:t>
            </a:r>
            <a:r>
              <a:rPr lang="zh-CN" altLang="en-US" dirty="0" smtClean="0"/>
              <a:t>～</a:t>
            </a:r>
            <a:r>
              <a:rPr lang="en-US" dirty="0" smtClean="0"/>
              <a:t>D</a:t>
            </a:r>
            <a:r>
              <a:rPr lang="en-US" baseline="-25000" dirty="0" smtClean="0"/>
              <a:t>8</a:t>
            </a:r>
            <a:r>
              <a:rPr lang="zh-CN" altLang="en-US" dirty="0" smtClean="0"/>
              <a:t>与奇体相连。地址总线的</a:t>
            </a:r>
            <a:r>
              <a:rPr lang="en-US" dirty="0" smtClean="0"/>
              <a:t>A</a:t>
            </a:r>
            <a:r>
              <a:rPr lang="en-US" baseline="-25000" dirty="0" smtClean="0"/>
              <a:t>19</a:t>
            </a:r>
            <a:r>
              <a:rPr lang="zh-CN" altLang="en-US" dirty="0" smtClean="0"/>
              <a:t>～</a:t>
            </a:r>
            <a:r>
              <a:rPr lang="en-US" dirty="0" smtClean="0"/>
              <a:t>A</a:t>
            </a:r>
            <a:r>
              <a:rPr lang="en-US" baseline="-25000" dirty="0" smtClean="0"/>
              <a:t>1</a:t>
            </a:r>
            <a:r>
              <a:rPr lang="zh-CN" altLang="en-US" dirty="0" smtClean="0"/>
              <a:t>与这两个存储体的</a:t>
            </a:r>
            <a:r>
              <a:rPr lang="en-US" dirty="0" smtClean="0"/>
              <a:t>19</a:t>
            </a:r>
            <a:r>
              <a:rPr lang="zh-CN" altLang="en-US" dirty="0" smtClean="0"/>
              <a:t>条地址线</a:t>
            </a:r>
            <a:r>
              <a:rPr lang="en-US" dirty="0" smtClean="0"/>
              <a:t>A</a:t>
            </a:r>
            <a:r>
              <a:rPr lang="en-US" baseline="-25000" dirty="0" smtClean="0"/>
              <a:t>18</a:t>
            </a:r>
            <a:r>
              <a:rPr lang="zh-CN" altLang="en-US" dirty="0" smtClean="0"/>
              <a:t>～</a:t>
            </a:r>
            <a:r>
              <a:rPr lang="en-US" dirty="0" smtClean="0"/>
              <a:t>A</a:t>
            </a:r>
            <a:r>
              <a:rPr lang="en-US" baseline="-25000" dirty="0" smtClean="0"/>
              <a:t>0</a:t>
            </a:r>
            <a:r>
              <a:rPr lang="zh-CN" altLang="en-US" dirty="0" smtClean="0"/>
              <a:t>相连。用</a:t>
            </a:r>
            <a:r>
              <a:rPr lang="en-US" dirty="0" smtClean="0"/>
              <a:t>CPU</a:t>
            </a:r>
            <a:r>
              <a:rPr lang="zh-CN" altLang="en-US" dirty="0" smtClean="0"/>
              <a:t>的</a:t>
            </a:r>
            <a:r>
              <a:rPr lang="en-US" dirty="0" smtClean="0"/>
              <a:t>A</a:t>
            </a:r>
            <a:r>
              <a:rPr lang="en-US" baseline="-25000" dirty="0" smtClean="0"/>
              <a:t>0</a:t>
            </a:r>
            <a:r>
              <a:rPr lang="zh-CN" altLang="en-US" dirty="0" smtClean="0"/>
              <a:t>作偶体的选中信号，作奇体的选中信号。如图</a:t>
            </a:r>
            <a:r>
              <a:rPr lang="en-US" dirty="0" smtClean="0"/>
              <a:t>5-21</a:t>
            </a:r>
            <a:r>
              <a:rPr lang="zh-CN" altLang="en-US" dirty="0" smtClean="0"/>
              <a:t>所示。</a:t>
            </a:r>
          </a:p>
          <a:p>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1" descr="C:\Users\Administrator\AppData\Roaming\Tencent\Users\784641441\QQ\WinTemp\RichOle\1TNU9XYF1)KFZLJYDO%[96K.png"/>
          <p:cNvPicPr>
            <a:picLocks noChangeAspect="1" noChangeArrowheads="1"/>
          </p:cNvPicPr>
          <p:nvPr/>
        </p:nvPicPr>
        <p:blipFill>
          <a:blip r:embed="rId2" cstate="print"/>
          <a:srcRect/>
          <a:stretch>
            <a:fillRect/>
          </a:stretch>
        </p:blipFill>
        <p:spPr bwMode="auto">
          <a:xfrm>
            <a:off x="928662" y="571480"/>
            <a:ext cx="7215206" cy="498459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544616"/>
          </a:xfrm>
        </p:spPr>
        <p:txBody>
          <a:bodyPr>
            <a:normAutofit/>
          </a:bodyPr>
          <a:lstStyle/>
          <a:p>
            <a:pPr>
              <a:lnSpc>
                <a:spcPct val="150000"/>
              </a:lnSpc>
            </a:pPr>
            <a:r>
              <a:rPr lang="en-US" altLang="zh-CN" sz="3300" b="1" u="sng" dirty="0" smtClean="0">
                <a:solidFill>
                  <a:srgbClr val="0070C0"/>
                </a:solidFill>
              </a:rPr>
              <a:t>2. </a:t>
            </a:r>
            <a:r>
              <a:rPr lang="zh-CN" altLang="en-US" sz="3300" b="1" u="sng" dirty="0" smtClean="0">
                <a:solidFill>
                  <a:srgbClr val="0070C0"/>
                </a:solidFill>
              </a:rPr>
              <a:t>主存</a:t>
            </a:r>
            <a:r>
              <a:rPr lang="en-US" altLang="zh-CN" sz="3300" b="1" u="sng" dirty="0" smtClean="0">
                <a:solidFill>
                  <a:srgbClr val="0070C0"/>
                </a:solidFill>
              </a:rPr>
              <a:t>—</a:t>
            </a:r>
            <a:r>
              <a:rPr lang="zh-CN" altLang="en-US" sz="3300" b="1" u="sng" dirty="0" smtClean="0">
                <a:solidFill>
                  <a:srgbClr val="0070C0"/>
                </a:solidFill>
              </a:rPr>
              <a:t>辅存层次</a:t>
            </a:r>
            <a:endParaRPr lang="en-US" altLang="zh-CN" sz="3300" b="1" u="sng" dirty="0" smtClean="0">
              <a:solidFill>
                <a:srgbClr val="0070C0"/>
              </a:solidFill>
            </a:endParaRPr>
          </a:p>
          <a:p>
            <a:pPr>
              <a:lnSpc>
                <a:spcPct val="150000"/>
              </a:lnSpc>
            </a:pPr>
            <a:r>
              <a:rPr lang="zh-CN" altLang="en-US" b="1" u="sng" dirty="0" smtClean="0">
                <a:solidFill>
                  <a:srgbClr val="FF0000"/>
                </a:solidFill>
              </a:rPr>
              <a:t>存储器解决主存储器容量不足的问题 </a:t>
            </a:r>
            <a:endParaRPr lang="en-US" altLang="zh-CN" b="1" u="sng" dirty="0" smtClean="0">
              <a:solidFill>
                <a:srgbClr val="FF0000"/>
              </a:solidFill>
            </a:endParaRPr>
          </a:p>
          <a:p>
            <a:pPr>
              <a:lnSpc>
                <a:spcPct val="150000"/>
              </a:lnSpc>
            </a:pPr>
            <a:r>
              <a:rPr lang="zh-CN" altLang="en-US" dirty="0" smtClean="0"/>
              <a:t>把</a:t>
            </a:r>
            <a:r>
              <a:rPr lang="en-US" dirty="0" smtClean="0"/>
              <a:t>CPU</a:t>
            </a:r>
            <a:r>
              <a:rPr lang="zh-CN" altLang="en-US" dirty="0" smtClean="0"/>
              <a:t>运行程序和数据存放在存取速度快的主存</a:t>
            </a:r>
            <a:r>
              <a:rPr lang="en-US" altLang="zh-CN" dirty="0" smtClean="0"/>
              <a:t>(</a:t>
            </a:r>
            <a:r>
              <a:rPr lang="zh-CN" altLang="en-US" dirty="0" smtClean="0"/>
              <a:t>内存</a:t>
            </a:r>
            <a:r>
              <a:rPr lang="en-US" altLang="zh-CN" dirty="0" smtClean="0"/>
              <a:t>)</a:t>
            </a:r>
            <a:r>
              <a:rPr lang="zh-CN" altLang="en-US" dirty="0" smtClean="0"/>
              <a:t>中</a:t>
            </a:r>
            <a:r>
              <a:rPr lang="en-US" altLang="zh-CN" dirty="0" smtClean="0"/>
              <a:t>,</a:t>
            </a:r>
            <a:r>
              <a:rPr lang="zh-CN" altLang="en-US" dirty="0" smtClean="0"/>
              <a:t>而把暂时不用或者尚未使用的程序和数据存放在容量大、存取速度慢但成本相对较低的外存中。当某个时刻</a:t>
            </a:r>
            <a:r>
              <a:rPr lang="en-US" dirty="0" smtClean="0"/>
              <a:t>CPU</a:t>
            </a:r>
            <a:r>
              <a:rPr lang="zh-CN" altLang="en-US" dirty="0" smtClean="0"/>
              <a:t>需要执行那部分程序时，可从外存调入内存， 供</a:t>
            </a:r>
            <a:r>
              <a:rPr lang="en-US" dirty="0" smtClean="0"/>
              <a:t>CPU</a:t>
            </a:r>
            <a:r>
              <a:rPr lang="zh-CN" altLang="en-US" dirty="0" smtClean="0"/>
              <a:t>访问，或者将</a:t>
            </a:r>
            <a:r>
              <a:rPr lang="en-US" dirty="0" smtClean="0"/>
              <a:t>CPU</a:t>
            </a:r>
            <a:r>
              <a:rPr lang="zh-CN" altLang="en-US" dirty="0" smtClean="0"/>
              <a:t>暂时不用的那部分程序和数据从内存调出，存入外存以备待用。</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7" name="Picture 1" descr="C:\Users\Administrator\AppData\Roaming\Tencent\Users\784641441\QQ\WinTemp\RichOle\2ASMKFU0PK`0D6(A6WO}$~O.png"/>
          <p:cNvPicPr>
            <a:picLocks noChangeAspect="1" noChangeArrowheads="1"/>
          </p:cNvPicPr>
          <p:nvPr/>
        </p:nvPicPr>
        <p:blipFill>
          <a:blip r:embed="rId2" cstate="print"/>
          <a:srcRect/>
          <a:stretch>
            <a:fillRect/>
          </a:stretch>
        </p:blipFill>
        <p:spPr bwMode="auto">
          <a:xfrm>
            <a:off x="120903" y="928670"/>
            <a:ext cx="9023097" cy="3000372"/>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389120"/>
          </a:xfrm>
        </p:spPr>
        <p:txBody>
          <a:bodyPr/>
          <a:lstStyle/>
          <a:p>
            <a:r>
              <a:rPr lang="en-US" dirty="0" smtClean="0"/>
              <a:t>2</a:t>
            </a:r>
            <a:r>
              <a:rPr lang="zh-CN" altLang="en-US" dirty="0" smtClean="0"/>
              <a:t>、</a:t>
            </a:r>
            <a:r>
              <a:rPr lang="en-US" dirty="0" smtClean="0"/>
              <a:t>8086</a:t>
            </a:r>
            <a:r>
              <a:rPr lang="zh-CN" altLang="en-US" dirty="0" smtClean="0"/>
              <a:t>的存储器访问操作</a:t>
            </a:r>
          </a:p>
          <a:p>
            <a:r>
              <a:rPr lang="zh-CN" altLang="en-US" b="1" u="sng" dirty="0" smtClean="0">
                <a:solidFill>
                  <a:srgbClr val="FF0000"/>
                </a:solidFill>
              </a:rPr>
              <a:t>（</a:t>
            </a:r>
            <a:r>
              <a:rPr lang="en-US" b="1" u="sng" dirty="0" smtClean="0">
                <a:solidFill>
                  <a:srgbClr val="FF0000"/>
                </a:solidFill>
              </a:rPr>
              <a:t>1</a:t>
            </a:r>
            <a:r>
              <a:rPr lang="zh-CN" altLang="en-US" b="1" u="sng" dirty="0" smtClean="0">
                <a:solidFill>
                  <a:srgbClr val="FF0000"/>
                </a:solidFill>
              </a:rPr>
              <a:t>）字节访问</a:t>
            </a:r>
          </a:p>
          <a:p>
            <a:pPr>
              <a:lnSpc>
                <a:spcPct val="150000"/>
              </a:lnSpc>
            </a:pPr>
            <a:r>
              <a:rPr lang="zh-CN" altLang="en-US" dirty="0" smtClean="0"/>
              <a:t>进行字节访问即</a:t>
            </a:r>
            <a:r>
              <a:rPr lang="en-US" dirty="0" smtClean="0"/>
              <a:t>8</a:t>
            </a:r>
            <a:r>
              <a:rPr lang="zh-CN" altLang="en-US" dirty="0" smtClean="0"/>
              <a:t>位的访问时</a:t>
            </a:r>
            <a:endParaRPr lang="en-US" altLang="zh-CN" dirty="0" smtClean="0"/>
          </a:p>
          <a:p>
            <a:pPr>
              <a:lnSpc>
                <a:spcPct val="150000"/>
              </a:lnSpc>
              <a:buNone/>
            </a:pPr>
            <a:r>
              <a:rPr lang="en-US" altLang="zh-CN" dirty="0" smtClean="0"/>
              <a:t>    </a:t>
            </a:r>
            <a:r>
              <a:rPr lang="zh-CN" altLang="en-US" dirty="0" smtClean="0"/>
              <a:t>如果地址的</a:t>
            </a:r>
            <a:r>
              <a:rPr lang="en-US" dirty="0" smtClean="0"/>
              <a:t>A</a:t>
            </a:r>
            <a:r>
              <a:rPr lang="en-US" baseline="-25000" dirty="0" smtClean="0"/>
              <a:t>0</a:t>
            </a:r>
            <a:r>
              <a:rPr lang="en-US" dirty="0" smtClean="0"/>
              <a:t>=0</a:t>
            </a:r>
            <a:r>
              <a:rPr lang="zh-CN" altLang="en-US" dirty="0" smtClean="0"/>
              <a:t>，选中偶体中的某个单元，数据通过</a:t>
            </a:r>
            <a:r>
              <a:rPr lang="en-US" dirty="0" smtClean="0"/>
              <a:t>D</a:t>
            </a:r>
            <a:r>
              <a:rPr lang="en-US" baseline="-25000" dirty="0" smtClean="0"/>
              <a:t>7</a:t>
            </a:r>
            <a:r>
              <a:rPr lang="zh-CN" altLang="en-US" dirty="0" smtClean="0"/>
              <a:t>～</a:t>
            </a:r>
            <a:r>
              <a:rPr lang="en-US" dirty="0" smtClean="0"/>
              <a:t>D</a:t>
            </a:r>
            <a:r>
              <a:rPr lang="en-US" baseline="-25000" dirty="0" smtClean="0"/>
              <a:t>0</a:t>
            </a:r>
            <a:r>
              <a:rPr lang="zh-CN" altLang="en-US" dirty="0" smtClean="0"/>
              <a:t>传送；</a:t>
            </a:r>
            <a:endParaRPr lang="en-US" altLang="zh-CN" dirty="0" smtClean="0"/>
          </a:p>
          <a:p>
            <a:pPr>
              <a:lnSpc>
                <a:spcPct val="150000"/>
              </a:lnSpc>
              <a:buNone/>
            </a:pPr>
            <a:r>
              <a:rPr lang="en-US" altLang="zh-CN" dirty="0" smtClean="0"/>
              <a:t>   </a:t>
            </a:r>
            <a:r>
              <a:rPr lang="zh-CN" altLang="en-US" dirty="0" smtClean="0"/>
              <a:t>如果地址的</a:t>
            </a:r>
            <a:r>
              <a:rPr lang="en-US" dirty="0" smtClean="0"/>
              <a:t>A</a:t>
            </a:r>
            <a:r>
              <a:rPr lang="en-US" baseline="-25000" dirty="0" smtClean="0"/>
              <a:t>0</a:t>
            </a:r>
            <a:r>
              <a:rPr lang="en-US" dirty="0" smtClean="0"/>
              <a:t>=1</a:t>
            </a:r>
            <a:r>
              <a:rPr lang="zh-CN" altLang="en-US" dirty="0" smtClean="0"/>
              <a:t>，</a:t>
            </a:r>
            <a:r>
              <a:rPr lang="en-US" dirty="0" smtClean="0"/>
              <a:t>CPU</a:t>
            </a:r>
            <a:r>
              <a:rPr lang="zh-CN" altLang="en-US" dirty="0" smtClean="0"/>
              <a:t>的       </a:t>
            </a:r>
            <a:r>
              <a:rPr lang="en-US" dirty="0" smtClean="0"/>
              <a:t>=0</a:t>
            </a:r>
            <a:r>
              <a:rPr lang="zh-CN" altLang="en-US" dirty="0" smtClean="0"/>
              <a:t>，选中奇体中的某个单元，数据通过</a:t>
            </a:r>
            <a:r>
              <a:rPr lang="en-US" dirty="0" smtClean="0"/>
              <a:t>D</a:t>
            </a:r>
            <a:r>
              <a:rPr lang="en-US" baseline="-25000" dirty="0" smtClean="0"/>
              <a:t>15</a:t>
            </a:r>
            <a:r>
              <a:rPr lang="zh-CN" altLang="en-US" dirty="0" smtClean="0"/>
              <a:t>～</a:t>
            </a:r>
            <a:r>
              <a:rPr lang="en-US" dirty="0" smtClean="0"/>
              <a:t>D</a:t>
            </a:r>
            <a:r>
              <a:rPr lang="en-US" baseline="-25000" dirty="0" smtClean="0"/>
              <a:t>8</a:t>
            </a:r>
            <a:r>
              <a:rPr lang="zh-CN" altLang="en-US" dirty="0" smtClean="0"/>
              <a:t>传送。</a:t>
            </a:r>
          </a:p>
          <a:p>
            <a:endParaRPr lang="zh-CN" altLang="en-US" dirty="0"/>
          </a:p>
        </p:txBody>
      </p:sp>
      <p:pic>
        <p:nvPicPr>
          <p:cNvPr id="187394" name="Picture 2"/>
          <p:cNvPicPr>
            <a:picLocks noChangeAspect="1" noChangeArrowheads="1"/>
          </p:cNvPicPr>
          <p:nvPr/>
        </p:nvPicPr>
        <p:blipFill>
          <a:blip r:embed="rId2" cstate="print"/>
          <a:srcRect/>
          <a:stretch>
            <a:fillRect/>
          </a:stretch>
        </p:blipFill>
        <p:spPr bwMode="auto">
          <a:xfrm>
            <a:off x="4211960" y="4341864"/>
            <a:ext cx="633174" cy="3600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983832"/>
          </a:xfrm>
        </p:spPr>
        <p:txBody>
          <a:bodyPr/>
          <a:lstStyle/>
          <a:p>
            <a:r>
              <a:rPr lang="zh-CN" altLang="en-US" b="1" u="sng" dirty="0" smtClean="0">
                <a:solidFill>
                  <a:srgbClr val="FF0000"/>
                </a:solidFill>
              </a:rPr>
              <a:t>（</a:t>
            </a:r>
            <a:r>
              <a:rPr lang="en-US" b="1" u="sng" dirty="0" smtClean="0">
                <a:solidFill>
                  <a:srgbClr val="FF0000"/>
                </a:solidFill>
              </a:rPr>
              <a:t>2</a:t>
            </a:r>
            <a:r>
              <a:rPr lang="zh-CN" altLang="en-US" b="1" u="sng" dirty="0" smtClean="0">
                <a:solidFill>
                  <a:srgbClr val="FF0000"/>
                </a:solidFill>
              </a:rPr>
              <a:t>）字访问</a:t>
            </a:r>
          </a:p>
          <a:p>
            <a:r>
              <a:rPr lang="zh-CN" altLang="en-US" dirty="0" smtClean="0"/>
              <a:t>当</a:t>
            </a:r>
            <a:r>
              <a:rPr lang="en-US" dirty="0" smtClean="0"/>
              <a:t>CPU</a:t>
            </a:r>
            <a:r>
              <a:rPr lang="zh-CN" altLang="en-US" dirty="0" smtClean="0"/>
              <a:t>进行</a:t>
            </a:r>
            <a:r>
              <a:rPr lang="en-US" dirty="0" smtClean="0"/>
              <a:t>16</a:t>
            </a:r>
            <a:r>
              <a:rPr lang="zh-CN" altLang="en-US" dirty="0" smtClean="0"/>
              <a:t>位的字访问时，设低字节的地址为</a:t>
            </a:r>
            <a:r>
              <a:rPr lang="en-US" dirty="0" smtClean="0"/>
              <a:t>n</a:t>
            </a:r>
            <a:r>
              <a:rPr lang="zh-CN" altLang="en-US" dirty="0" smtClean="0"/>
              <a:t>，则高字节的地址为</a:t>
            </a:r>
            <a:r>
              <a:rPr lang="en-US" dirty="0" smtClean="0"/>
              <a:t>n+1</a:t>
            </a:r>
            <a:r>
              <a:rPr lang="zh-CN" altLang="en-US" dirty="0" smtClean="0"/>
              <a:t>。若地址</a:t>
            </a:r>
            <a:r>
              <a:rPr lang="en-US" dirty="0" smtClean="0"/>
              <a:t>n</a:t>
            </a:r>
            <a:r>
              <a:rPr lang="zh-CN" altLang="en-US" dirty="0" smtClean="0"/>
              <a:t>为偶数，即</a:t>
            </a:r>
            <a:r>
              <a:rPr lang="en-US" dirty="0" smtClean="0"/>
              <a:t>A</a:t>
            </a:r>
            <a:r>
              <a:rPr lang="en-US" baseline="-25000" dirty="0" smtClean="0"/>
              <a:t>0</a:t>
            </a:r>
            <a:r>
              <a:rPr lang="en-US" dirty="0" smtClean="0"/>
              <a:t>=0</a:t>
            </a:r>
            <a:r>
              <a:rPr lang="zh-CN" altLang="en-US" dirty="0" smtClean="0"/>
              <a:t>，称为</a:t>
            </a:r>
            <a:r>
              <a:rPr lang="zh-CN" altLang="en-US" dirty="0" smtClean="0">
                <a:solidFill>
                  <a:srgbClr val="FF0000"/>
                </a:solidFill>
              </a:rPr>
              <a:t>对准的字</a:t>
            </a:r>
            <a:r>
              <a:rPr lang="zh-CN" altLang="en-US" dirty="0" smtClean="0"/>
              <a:t>。若地址</a:t>
            </a:r>
            <a:r>
              <a:rPr lang="en-US" dirty="0" smtClean="0"/>
              <a:t>n</a:t>
            </a:r>
            <a:r>
              <a:rPr lang="zh-CN" altLang="en-US" dirty="0" smtClean="0"/>
              <a:t>为奇数，即</a:t>
            </a:r>
            <a:r>
              <a:rPr lang="en-US" dirty="0" smtClean="0"/>
              <a:t>A</a:t>
            </a:r>
            <a:r>
              <a:rPr lang="en-US" baseline="-25000" dirty="0" smtClean="0"/>
              <a:t>0</a:t>
            </a:r>
            <a:r>
              <a:rPr lang="en-US" dirty="0" smtClean="0"/>
              <a:t>=1</a:t>
            </a:r>
            <a:r>
              <a:rPr lang="zh-CN" altLang="en-US" dirty="0" smtClean="0"/>
              <a:t>，称为</a:t>
            </a:r>
            <a:r>
              <a:rPr lang="zh-CN" altLang="en-US" dirty="0" smtClean="0">
                <a:solidFill>
                  <a:srgbClr val="FF0000"/>
                </a:solidFill>
              </a:rPr>
              <a:t>非对准的字</a:t>
            </a:r>
            <a:r>
              <a:rPr lang="zh-CN" altLang="en-US" dirty="0" smtClean="0"/>
              <a:t>。</a:t>
            </a:r>
          </a:p>
          <a:p>
            <a:r>
              <a:rPr lang="zh-CN" altLang="en-US" dirty="0" smtClean="0"/>
              <a:t>当</a:t>
            </a:r>
            <a:r>
              <a:rPr lang="en-US" dirty="0" smtClean="0"/>
              <a:t>CPU</a:t>
            </a:r>
            <a:r>
              <a:rPr lang="zh-CN" altLang="en-US" dirty="0" smtClean="0"/>
              <a:t>访问对准的字时</a:t>
            </a:r>
            <a:endParaRPr lang="en-US" altLang="zh-CN" dirty="0" smtClean="0"/>
          </a:p>
          <a:p>
            <a:pPr>
              <a:buNone/>
            </a:pPr>
            <a:r>
              <a:rPr lang="en-US" dirty="0" smtClean="0"/>
              <a:t>    A</a:t>
            </a:r>
            <a:r>
              <a:rPr lang="en-US" baseline="-25000" dirty="0" smtClean="0"/>
              <a:t>0</a:t>
            </a:r>
            <a:r>
              <a:rPr lang="en-US" dirty="0" smtClean="0"/>
              <a:t>=0</a:t>
            </a:r>
            <a:r>
              <a:rPr lang="zh-CN" altLang="en-US" dirty="0" smtClean="0"/>
              <a:t>选中偶体中的地址为</a:t>
            </a:r>
            <a:r>
              <a:rPr lang="en-US" dirty="0" smtClean="0"/>
              <a:t>n</a:t>
            </a:r>
            <a:r>
              <a:rPr lang="zh-CN" altLang="en-US" dirty="0" smtClean="0"/>
              <a:t>的单元，低字节数据通过</a:t>
            </a:r>
            <a:r>
              <a:rPr lang="en-US" dirty="0" smtClean="0"/>
              <a:t>D</a:t>
            </a:r>
            <a:r>
              <a:rPr lang="en-US" baseline="-25000" dirty="0" smtClean="0"/>
              <a:t>7</a:t>
            </a:r>
            <a:r>
              <a:rPr lang="zh-CN" altLang="en-US" dirty="0" smtClean="0"/>
              <a:t>～</a:t>
            </a:r>
            <a:r>
              <a:rPr lang="en-US" dirty="0" smtClean="0"/>
              <a:t>D</a:t>
            </a:r>
            <a:r>
              <a:rPr lang="en-US" baseline="-25000" dirty="0" smtClean="0"/>
              <a:t>0</a:t>
            </a:r>
            <a:r>
              <a:rPr lang="zh-CN" altLang="en-US" dirty="0" smtClean="0"/>
              <a:t>传送</a:t>
            </a:r>
            <a:endParaRPr lang="en-US" altLang="zh-CN" dirty="0" smtClean="0"/>
          </a:p>
          <a:p>
            <a:pPr>
              <a:buNone/>
            </a:pPr>
            <a:r>
              <a:rPr lang="en-US" dirty="0" smtClean="0"/>
              <a:t>            =0</a:t>
            </a:r>
            <a:r>
              <a:rPr lang="zh-CN" altLang="en-US" dirty="0" smtClean="0"/>
              <a:t>选中奇体中的地址为</a:t>
            </a:r>
            <a:r>
              <a:rPr lang="en-US" dirty="0" smtClean="0"/>
              <a:t>n+1</a:t>
            </a:r>
            <a:r>
              <a:rPr lang="zh-CN" altLang="en-US" dirty="0" smtClean="0"/>
              <a:t>的单元，高字节数据通过</a:t>
            </a:r>
            <a:r>
              <a:rPr lang="en-US" dirty="0" smtClean="0"/>
              <a:t>D</a:t>
            </a:r>
            <a:r>
              <a:rPr lang="en-US" baseline="-25000" dirty="0" smtClean="0"/>
              <a:t>15</a:t>
            </a:r>
            <a:r>
              <a:rPr lang="zh-CN" altLang="en-US" dirty="0" smtClean="0"/>
              <a:t>～</a:t>
            </a:r>
            <a:r>
              <a:rPr lang="en-US" dirty="0" smtClean="0"/>
              <a:t>D</a:t>
            </a:r>
            <a:r>
              <a:rPr lang="en-US" baseline="-25000" dirty="0" smtClean="0"/>
              <a:t>8</a:t>
            </a:r>
            <a:r>
              <a:rPr lang="zh-CN" altLang="en-US" dirty="0" smtClean="0"/>
              <a:t>传送。这样，两个字节的数据在一个总线周期中同时进行读或写操作。</a:t>
            </a:r>
          </a:p>
          <a:p>
            <a:endParaRPr lang="zh-CN" altLang="en-US" dirty="0"/>
          </a:p>
        </p:txBody>
      </p:sp>
      <p:graphicFrame>
        <p:nvGraphicFramePr>
          <p:cNvPr id="4" name="对象 3"/>
          <p:cNvGraphicFramePr>
            <a:graphicFrameLocks noChangeAspect="1"/>
          </p:cNvGraphicFramePr>
          <p:nvPr/>
        </p:nvGraphicFramePr>
        <p:xfrm>
          <a:off x="827584" y="4467726"/>
          <a:ext cx="625083" cy="357190"/>
        </p:xfrm>
        <a:graphic>
          <a:graphicData uri="http://schemas.openxmlformats.org/presentationml/2006/ole">
            <p:oleObj spid="_x0000_s92162" name="公式" r:id="rId3" imgW="355320" imgH="2030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229600" cy="4389120"/>
          </a:xfrm>
        </p:spPr>
        <p:txBody>
          <a:bodyPr>
            <a:normAutofit lnSpcReduction="10000"/>
          </a:bodyPr>
          <a:lstStyle/>
          <a:p>
            <a:pPr>
              <a:lnSpc>
                <a:spcPct val="150000"/>
              </a:lnSpc>
            </a:pPr>
            <a:r>
              <a:rPr lang="zh-CN" altLang="en-US" dirty="0" smtClean="0"/>
              <a:t>当</a:t>
            </a:r>
            <a:r>
              <a:rPr lang="en-US" dirty="0" smtClean="0"/>
              <a:t>CPU</a:t>
            </a:r>
            <a:r>
              <a:rPr lang="zh-CN" altLang="en-US" dirty="0" smtClean="0"/>
              <a:t>访问非对准的字时，即地址</a:t>
            </a:r>
            <a:r>
              <a:rPr lang="en-US" dirty="0" smtClean="0"/>
              <a:t>n</a:t>
            </a:r>
            <a:r>
              <a:rPr lang="zh-CN" altLang="en-US" dirty="0" smtClean="0"/>
              <a:t>为奇数，要由两个总线周期完成一个字的读或写操作</a:t>
            </a:r>
            <a:endParaRPr lang="en-US" altLang="zh-CN" dirty="0" smtClean="0"/>
          </a:p>
          <a:p>
            <a:pPr>
              <a:lnSpc>
                <a:spcPct val="150000"/>
              </a:lnSpc>
              <a:buNone/>
            </a:pPr>
            <a:r>
              <a:rPr lang="en-US" altLang="zh-CN" dirty="0" smtClean="0"/>
              <a:t>     </a:t>
            </a:r>
            <a:r>
              <a:rPr lang="zh-CN" altLang="en-US" dirty="0" smtClean="0"/>
              <a:t>第一个总线周期发出</a:t>
            </a:r>
            <a:r>
              <a:rPr lang="en-US" dirty="0" smtClean="0"/>
              <a:t>A</a:t>
            </a:r>
            <a:r>
              <a:rPr lang="en-US" baseline="-25000" dirty="0" smtClean="0"/>
              <a:t>0</a:t>
            </a:r>
            <a:r>
              <a:rPr lang="en-US" dirty="0" smtClean="0"/>
              <a:t>=1</a:t>
            </a:r>
            <a:r>
              <a:rPr lang="zh-CN" altLang="en-US" dirty="0" smtClean="0"/>
              <a:t>和        </a:t>
            </a:r>
            <a:r>
              <a:rPr lang="en-US" dirty="0" smtClean="0"/>
              <a:t>=0</a:t>
            </a:r>
            <a:r>
              <a:rPr lang="zh-CN" altLang="en-US" dirty="0" smtClean="0"/>
              <a:t>，访问奇体中的地址为</a:t>
            </a:r>
            <a:r>
              <a:rPr lang="en-US" dirty="0" smtClean="0"/>
              <a:t>n</a:t>
            </a:r>
            <a:r>
              <a:rPr lang="zh-CN" altLang="en-US" dirty="0" smtClean="0"/>
              <a:t>的单元，低字节数据通过</a:t>
            </a:r>
            <a:r>
              <a:rPr lang="en-US" dirty="0" smtClean="0"/>
              <a:t>D</a:t>
            </a:r>
            <a:r>
              <a:rPr lang="en-US" baseline="-25000" dirty="0" smtClean="0"/>
              <a:t>15</a:t>
            </a:r>
            <a:r>
              <a:rPr lang="zh-CN" altLang="en-US" dirty="0" smtClean="0"/>
              <a:t>～</a:t>
            </a:r>
            <a:r>
              <a:rPr lang="en-US" dirty="0" smtClean="0"/>
              <a:t>D</a:t>
            </a:r>
            <a:r>
              <a:rPr lang="en-US" baseline="-25000" dirty="0" smtClean="0"/>
              <a:t>8</a:t>
            </a:r>
            <a:r>
              <a:rPr lang="zh-CN" altLang="en-US" dirty="0" smtClean="0"/>
              <a:t>传送；</a:t>
            </a:r>
            <a:endParaRPr lang="en-US" altLang="zh-CN" dirty="0" smtClean="0"/>
          </a:p>
          <a:p>
            <a:pPr>
              <a:lnSpc>
                <a:spcPct val="150000"/>
              </a:lnSpc>
              <a:buNone/>
            </a:pPr>
            <a:r>
              <a:rPr lang="en-US" altLang="zh-CN" dirty="0" smtClean="0"/>
              <a:t>     </a:t>
            </a:r>
            <a:r>
              <a:rPr lang="zh-CN" altLang="en-US" dirty="0" smtClean="0"/>
              <a:t>第二个总线周期发出</a:t>
            </a:r>
            <a:r>
              <a:rPr lang="en-US" dirty="0" smtClean="0"/>
              <a:t>A</a:t>
            </a:r>
            <a:r>
              <a:rPr lang="en-US" baseline="-25000" dirty="0" smtClean="0"/>
              <a:t>0</a:t>
            </a:r>
            <a:r>
              <a:rPr lang="en-US" dirty="0" smtClean="0"/>
              <a:t>=0</a:t>
            </a:r>
            <a:r>
              <a:rPr lang="zh-CN" altLang="en-US" dirty="0" smtClean="0"/>
              <a:t>和         </a:t>
            </a:r>
            <a:r>
              <a:rPr lang="en-US" dirty="0" smtClean="0"/>
              <a:t>=1</a:t>
            </a:r>
            <a:r>
              <a:rPr lang="zh-CN" altLang="en-US" dirty="0" smtClean="0"/>
              <a:t>，访问偶体中的地址为</a:t>
            </a:r>
            <a:r>
              <a:rPr lang="en-US" dirty="0" smtClean="0"/>
              <a:t>n+1</a:t>
            </a:r>
            <a:r>
              <a:rPr lang="zh-CN" altLang="en-US" dirty="0" smtClean="0"/>
              <a:t>的单元，高字节数据通过</a:t>
            </a:r>
            <a:r>
              <a:rPr lang="en-US" dirty="0" smtClean="0"/>
              <a:t>D</a:t>
            </a:r>
            <a:r>
              <a:rPr lang="en-US" baseline="-25000" dirty="0" smtClean="0"/>
              <a:t>7</a:t>
            </a:r>
            <a:r>
              <a:rPr lang="zh-CN" altLang="en-US" dirty="0" smtClean="0"/>
              <a:t>～</a:t>
            </a:r>
            <a:r>
              <a:rPr lang="en-US" dirty="0" smtClean="0"/>
              <a:t>D</a:t>
            </a:r>
            <a:r>
              <a:rPr lang="en-US" baseline="-25000" dirty="0" smtClean="0"/>
              <a:t>0</a:t>
            </a:r>
            <a:r>
              <a:rPr lang="zh-CN" altLang="en-US" dirty="0" smtClean="0"/>
              <a:t>传送。</a:t>
            </a:r>
            <a:endParaRPr lang="en-US" altLang="zh-CN" dirty="0" smtClean="0"/>
          </a:p>
          <a:p>
            <a:pPr>
              <a:lnSpc>
                <a:spcPct val="150000"/>
              </a:lnSpc>
              <a:buNone/>
            </a:pPr>
            <a:r>
              <a:rPr lang="en-US" altLang="zh-CN" dirty="0" smtClean="0"/>
              <a:t>   </a:t>
            </a:r>
            <a:r>
              <a:rPr lang="zh-CN" altLang="en-US" b="1" u="sng" dirty="0" smtClean="0">
                <a:solidFill>
                  <a:srgbClr val="FF0000"/>
                </a:solidFill>
              </a:rPr>
              <a:t>这样，两个字节分别由两个总线周期进行读或写操作。</a:t>
            </a:r>
          </a:p>
          <a:p>
            <a:pPr>
              <a:lnSpc>
                <a:spcPct val="150000"/>
              </a:lnSpc>
            </a:pPr>
            <a:endParaRPr lang="zh-CN" altLang="en-US" dirty="0"/>
          </a:p>
        </p:txBody>
      </p:sp>
      <p:graphicFrame>
        <p:nvGraphicFramePr>
          <p:cNvPr id="93186" name="Object 2"/>
          <p:cNvGraphicFramePr>
            <a:graphicFrameLocks noChangeAspect="1"/>
          </p:cNvGraphicFramePr>
          <p:nvPr/>
        </p:nvGraphicFramePr>
        <p:xfrm>
          <a:off x="4788024" y="2420888"/>
          <a:ext cx="625475" cy="357188"/>
        </p:xfrm>
        <a:graphic>
          <a:graphicData uri="http://schemas.openxmlformats.org/presentationml/2006/ole">
            <p:oleObj spid="_x0000_s93186" name="公式" r:id="rId3" imgW="355320" imgH="203040" progId="">
              <p:embed/>
            </p:oleObj>
          </a:graphicData>
        </a:graphic>
      </p:graphicFrame>
      <p:graphicFrame>
        <p:nvGraphicFramePr>
          <p:cNvPr id="93187" name="Object 3"/>
          <p:cNvGraphicFramePr>
            <a:graphicFrameLocks noChangeAspect="1"/>
          </p:cNvGraphicFramePr>
          <p:nvPr/>
        </p:nvGraphicFramePr>
        <p:xfrm>
          <a:off x="4788024" y="3645024"/>
          <a:ext cx="625475" cy="357188"/>
        </p:xfrm>
        <a:graphic>
          <a:graphicData uri="http://schemas.openxmlformats.org/presentationml/2006/ole">
            <p:oleObj spid="_x0000_s93187" name="公式" r:id="rId4" imgW="355320" imgH="203040" progId="">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8229600" cy="4136726"/>
          </a:xfrm>
        </p:spPr>
        <p:txBody>
          <a:bodyPr>
            <a:normAutofit fontScale="92500"/>
          </a:bodyPr>
          <a:lstStyle/>
          <a:p>
            <a:pPr>
              <a:lnSpc>
                <a:spcPct val="150000"/>
              </a:lnSpc>
            </a:pPr>
            <a:r>
              <a:rPr lang="zh-CN" altLang="en-US" dirty="0" smtClean="0"/>
              <a:t>两种数据传送方式，对于程序员来说是“透明的”，编写程序时不必考虑</a:t>
            </a:r>
            <a:r>
              <a:rPr lang="en-US" dirty="0" smtClean="0"/>
              <a:t>CPU</a:t>
            </a:r>
            <a:r>
              <a:rPr lang="zh-CN" altLang="en-US" dirty="0" smtClean="0"/>
              <a:t>的取数过程。但</a:t>
            </a:r>
            <a:r>
              <a:rPr lang="en-US" dirty="0" smtClean="0"/>
              <a:t>CPU</a:t>
            </a:r>
            <a:r>
              <a:rPr lang="zh-CN" altLang="en-US" dirty="0" smtClean="0"/>
              <a:t>访问对准的字和非对准的字，所需的总线周期数是不同的，因此应将字型数据的低</a:t>
            </a:r>
            <a:r>
              <a:rPr lang="en-US" dirty="0" smtClean="0"/>
              <a:t>8</a:t>
            </a:r>
            <a:r>
              <a:rPr lang="zh-CN" altLang="en-US" dirty="0" smtClean="0"/>
              <a:t>位放在偶地址以提高访问内存的速度。</a:t>
            </a:r>
            <a:endParaRPr lang="en-US" altLang="zh-CN" dirty="0" smtClean="0"/>
          </a:p>
          <a:p>
            <a:pPr>
              <a:lnSpc>
                <a:spcPct val="150000"/>
              </a:lnSpc>
            </a:pPr>
            <a:r>
              <a:rPr lang="zh-CN" altLang="en-US" dirty="0" smtClean="0"/>
              <a:t>同样，</a:t>
            </a:r>
            <a:r>
              <a:rPr lang="en-US" dirty="0" smtClean="0"/>
              <a:t>8086</a:t>
            </a:r>
            <a:r>
              <a:rPr lang="zh-CN" altLang="en-US" dirty="0" smtClean="0"/>
              <a:t>系统的</a:t>
            </a:r>
            <a:r>
              <a:rPr lang="en-US" dirty="0" smtClean="0"/>
              <a:t>I/O</a:t>
            </a:r>
            <a:r>
              <a:rPr lang="zh-CN" altLang="en-US" dirty="0" smtClean="0"/>
              <a:t>地址空间的组织也类似于</a:t>
            </a:r>
            <a:r>
              <a:rPr lang="en-US" dirty="0" smtClean="0"/>
              <a:t>8086</a:t>
            </a:r>
            <a:r>
              <a:rPr lang="zh-CN" altLang="en-US" dirty="0" smtClean="0"/>
              <a:t>的存储体系。由        和</a:t>
            </a:r>
            <a:r>
              <a:rPr lang="en-US" dirty="0" smtClean="0"/>
              <a:t>A</a:t>
            </a:r>
            <a:r>
              <a:rPr lang="en-US" baseline="-25000" dirty="0" smtClean="0"/>
              <a:t>0</a:t>
            </a:r>
            <a:r>
              <a:rPr lang="zh-CN" altLang="en-US" dirty="0" smtClean="0"/>
              <a:t>选择奇体或偶体，对准的字可以在一个总线周期内完成输入或输出操作。</a:t>
            </a:r>
          </a:p>
          <a:p>
            <a:pPr>
              <a:lnSpc>
                <a:spcPct val="150000"/>
              </a:lnSpc>
            </a:pPr>
            <a:endParaRPr lang="zh-CN" altLang="en-US" dirty="0" smtClean="0"/>
          </a:p>
          <a:p>
            <a:pPr>
              <a:lnSpc>
                <a:spcPct val="150000"/>
              </a:lnSpc>
            </a:pPr>
            <a:endParaRPr lang="zh-CN" altLang="en-US" dirty="0"/>
          </a:p>
        </p:txBody>
      </p:sp>
      <p:graphicFrame>
        <p:nvGraphicFramePr>
          <p:cNvPr id="94211" name="Object 3"/>
          <p:cNvGraphicFramePr>
            <a:graphicFrameLocks noChangeAspect="1"/>
          </p:cNvGraphicFramePr>
          <p:nvPr/>
        </p:nvGraphicFramePr>
        <p:xfrm>
          <a:off x="2074317" y="4077072"/>
          <a:ext cx="625475" cy="357187"/>
        </p:xfrm>
        <a:graphic>
          <a:graphicData uri="http://schemas.openxmlformats.org/presentationml/2006/ole">
            <p:oleObj spid="_x0000_s94211" name="公式" r:id="rId3" imgW="355320" imgH="203040" progId="">
              <p:embed/>
            </p:oleObj>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487888"/>
          </a:xfrm>
        </p:spPr>
        <p:txBody>
          <a:bodyPr>
            <a:normAutofit/>
          </a:bodyPr>
          <a:lstStyle/>
          <a:p>
            <a:r>
              <a:rPr lang="en-US" dirty="0" smtClean="0">
                <a:solidFill>
                  <a:srgbClr val="FF0000"/>
                </a:solidFill>
              </a:rPr>
              <a:t>3</a:t>
            </a:r>
            <a:r>
              <a:rPr lang="zh-CN" altLang="en-US" dirty="0" smtClean="0">
                <a:solidFill>
                  <a:srgbClr val="FF0000"/>
                </a:solidFill>
              </a:rPr>
              <a:t>、</a:t>
            </a:r>
            <a:r>
              <a:rPr lang="en-US" dirty="0" smtClean="0">
                <a:solidFill>
                  <a:srgbClr val="FF0000"/>
                </a:solidFill>
              </a:rPr>
              <a:t>16</a:t>
            </a:r>
            <a:r>
              <a:rPr lang="zh-CN" altLang="en-US" dirty="0" smtClean="0">
                <a:solidFill>
                  <a:srgbClr val="FF0000"/>
                </a:solidFill>
              </a:rPr>
              <a:t>位微型计算机系统中存储器接口举例</a:t>
            </a:r>
          </a:p>
          <a:p>
            <a:r>
              <a:rPr lang="en-US" altLang="zh-CN" dirty="0" smtClean="0"/>
              <a:t>【</a:t>
            </a:r>
            <a:r>
              <a:rPr lang="zh-CN" altLang="en-US" dirty="0" smtClean="0"/>
              <a:t>例</a:t>
            </a:r>
            <a:r>
              <a:rPr lang="en-US" dirty="0" smtClean="0"/>
              <a:t>4</a:t>
            </a:r>
            <a:r>
              <a:rPr lang="en-US" altLang="zh-CN" dirty="0" smtClean="0"/>
              <a:t>】</a:t>
            </a:r>
            <a:r>
              <a:rPr lang="zh-CN" altLang="en-US" dirty="0" smtClean="0"/>
              <a:t>某</a:t>
            </a:r>
            <a:r>
              <a:rPr lang="en-US" dirty="0" smtClean="0"/>
              <a:t>8086</a:t>
            </a:r>
            <a:r>
              <a:rPr lang="zh-CN" altLang="en-US" dirty="0" smtClean="0"/>
              <a:t>系统（最大模式）的存储器系统如图</a:t>
            </a:r>
            <a:r>
              <a:rPr lang="en-US" dirty="0" smtClean="0"/>
              <a:t>5-22</a:t>
            </a:r>
            <a:r>
              <a:rPr lang="zh-CN" altLang="en-US" dirty="0" smtClean="0"/>
              <a:t>所示，图中</a:t>
            </a:r>
            <a:r>
              <a:rPr lang="en-US" dirty="0" smtClean="0"/>
              <a:t>8086CPU</a:t>
            </a:r>
            <a:r>
              <a:rPr lang="zh-CN" altLang="en-US" dirty="0" smtClean="0"/>
              <a:t>芯片上的地址、数据信号线经锁存、驱动后成为地址总线</a:t>
            </a:r>
            <a:r>
              <a:rPr lang="en-US" dirty="0" smtClean="0"/>
              <a:t>A</a:t>
            </a:r>
            <a:r>
              <a:rPr lang="en-US" baseline="-25000" dirty="0" smtClean="0"/>
              <a:t>19</a:t>
            </a:r>
            <a:r>
              <a:rPr lang="zh-CN" altLang="en-US" dirty="0" smtClean="0"/>
              <a:t>～</a:t>
            </a:r>
            <a:r>
              <a:rPr lang="en-US" dirty="0" smtClean="0"/>
              <a:t>A</a:t>
            </a:r>
            <a:r>
              <a:rPr lang="en-US" baseline="-25000" dirty="0" smtClean="0"/>
              <a:t>0</a:t>
            </a:r>
            <a:r>
              <a:rPr lang="zh-CN" altLang="en-US" dirty="0" smtClean="0"/>
              <a:t>、数据总线</a:t>
            </a:r>
            <a:r>
              <a:rPr lang="en-US" dirty="0" smtClean="0"/>
              <a:t>D</a:t>
            </a:r>
            <a:r>
              <a:rPr lang="en-US" baseline="-25000" dirty="0" smtClean="0"/>
              <a:t>15</a:t>
            </a:r>
            <a:r>
              <a:rPr lang="zh-CN" altLang="en-US" dirty="0" smtClean="0"/>
              <a:t>～</a:t>
            </a:r>
            <a:r>
              <a:rPr lang="en-US" dirty="0" smtClean="0"/>
              <a:t>D</a:t>
            </a:r>
            <a:r>
              <a:rPr lang="en-US" baseline="-25000" dirty="0" smtClean="0"/>
              <a:t>0</a:t>
            </a:r>
            <a:r>
              <a:rPr lang="zh-CN" altLang="en-US" dirty="0" smtClean="0"/>
              <a:t>。</a:t>
            </a:r>
            <a:r>
              <a:rPr lang="en-US" dirty="0" smtClean="0"/>
              <a:t>ROM0</a:t>
            </a:r>
            <a:r>
              <a:rPr lang="zh-CN" altLang="en-US" dirty="0" smtClean="0"/>
              <a:t>、</a:t>
            </a:r>
            <a:r>
              <a:rPr lang="en-US" dirty="0" smtClean="0"/>
              <a:t>ROM1</a:t>
            </a:r>
            <a:r>
              <a:rPr lang="zh-CN" altLang="en-US" dirty="0" smtClean="0"/>
              <a:t>是两片</a:t>
            </a:r>
            <a:r>
              <a:rPr lang="en-US" dirty="0" smtClean="0"/>
              <a:t>E</a:t>
            </a:r>
            <a:r>
              <a:rPr lang="en-US" baseline="30000" dirty="0" smtClean="0"/>
              <a:t>2</a:t>
            </a:r>
            <a:r>
              <a:rPr lang="en-US" dirty="0" smtClean="0"/>
              <a:t>PROM</a:t>
            </a:r>
            <a:r>
              <a:rPr lang="zh-CN" altLang="en-US" dirty="0" smtClean="0"/>
              <a:t>，型号为</a:t>
            </a:r>
            <a:r>
              <a:rPr lang="en-US" dirty="0" smtClean="0"/>
              <a:t>28C256</a:t>
            </a:r>
            <a:r>
              <a:rPr lang="zh-CN" altLang="en-US" dirty="0" smtClean="0"/>
              <a:t>。</a:t>
            </a:r>
            <a:r>
              <a:rPr lang="en-US" dirty="0" smtClean="0"/>
              <a:t>RAM0</a:t>
            </a:r>
            <a:r>
              <a:rPr lang="zh-CN" altLang="en-US" dirty="0" smtClean="0"/>
              <a:t>、</a:t>
            </a:r>
            <a:r>
              <a:rPr lang="en-US" dirty="0" smtClean="0"/>
              <a:t>RAM1</a:t>
            </a:r>
            <a:r>
              <a:rPr lang="zh-CN" altLang="en-US" dirty="0" smtClean="0"/>
              <a:t>是两片</a:t>
            </a:r>
            <a:r>
              <a:rPr lang="en-US" dirty="0" smtClean="0"/>
              <a:t>RAM</a:t>
            </a:r>
            <a:r>
              <a:rPr lang="zh-CN" altLang="en-US" dirty="0" smtClean="0"/>
              <a:t>，型号为</a:t>
            </a:r>
            <a:r>
              <a:rPr lang="en-US" dirty="0" smtClean="0"/>
              <a:t>62256</a:t>
            </a:r>
            <a:r>
              <a:rPr lang="zh-CN" altLang="en-US" dirty="0" smtClean="0"/>
              <a:t>。译码器</a:t>
            </a:r>
            <a:r>
              <a:rPr lang="en-US" dirty="0" smtClean="0"/>
              <a:t>74LS138</a:t>
            </a:r>
            <a:r>
              <a:rPr lang="zh-CN" altLang="en-US" dirty="0" smtClean="0"/>
              <a:t>担任片选译码。</a:t>
            </a:r>
          </a:p>
          <a:p>
            <a:r>
              <a:rPr lang="en-US" dirty="0" smtClean="0"/>
              <a:t>RAM0</a:t>
            </a:r>
            <a:r>
              <a:rPr lang="zh-CN" altLang="en-US" dirty="0" smtClean="0"/>
              <a:t>和</a:t>
            </a:r>
            <a:r>
              <a:rPr lang="en-US" dirty="0" smtClean="0"/>
              <a:t>RAM1</a:t>
            </a:r>
            <a:r>
              <a:rPr lang="zh-CN" altLang="en-US" dirty="0" smtClean="0"/>
              <a:t>组成的存储器的地址范围为</a:t>
            </a:r>
            <a:r>
              <a:rPr lang="en-US" dirty="0" smtClean="0"/>
              <a:t>80000H</a:t>
            </a:r>
            <a:r>
              <a:rPr lang="zh-CN" altLang="en-US" dirty="0" smtClean="0"/>
              <a:t>～</a:t>
            </a:r>
            <a:r>
              <a:rPr lang="en-US" dirty="0" smtClean="0"/>
              <a:t>8FFFFH</a:t>
            </a:r>
            <a:r>
              <a:rPr lang="zh-CN" altLang="en-US" dirty="0" smtClean="0"/>
              <a:t>，</a:t>
            </a:r>
            <a:r>
              <a:rPr lang="en-US" dirty="0" smtClean="0"/>
              <a:t>RAM0</a:t>
            </a:r>
            <a:r>
              <a:rPr lang="zh-CN" altLang="en-US" dirty="0" smtClean="0"/>
              <a:t>是偶存储体，</a:t>
            </a:r>
            <a:r>
              <a:rPr lang="en-US" dirty="0" smtClean="0"/>
              <a:t>RAM1</a:t>
            </a:r>
            <a:r>
              <a:rPr lang="zh-CN" altLang="en-US" dirty="0" smtClean="0"/>
              <a:t>是奇存储体。</a:t>
            </a:r>
            <a:r>
              <a:rPr lang="en-US" dirty="0" smtClean="0"/>
              <a:t>ROM0</a:t>
            </a:r>
            <a:r>
              <a:rPr lang="zh-CN" altLang="en-US" dirty="0" smtClean="0"/>
              <a:t>和</a:t>
            </a:r>
            <a:r>
              <a:rPr lang="en-US" dirty="0" smtClean="0"/>
              <a:t>ROM1</a:t>
            </a:r>
            <a:r>
              <a:rPr lang="zh-CN" altLang="en-US" dirty="0" smtClean="0"/>
              <a:t>组成的存储器的地址范围为</a:t>
            </a:r>
            <a:r>
              <a:rPr lang="en-US" dirty="0" smtClean="0"/>
              <a:t>F0000H</a:t>
            </a:r>
            <a:r>
              <a:rPr lang="zh-CN" altLang="en-US" dirty="0" smtClean="0"/>
              <a:t>～</a:t>
            </a:r>
            <a:r>
              <a:rPr lang="en-US" dirty="0" smtClean="0"/>
              <a:t>FFFFFH</a:t>
            </a:r>
            <a:r>
              <a:rPr lang="zh-CN" altLang="en-US" dirty="0" smtClean="0"/>
              <a:t>，</a:t>
            </a:r>
            <a:r>
              <a:rPr lang="en-US" dirty="0" smtClean="0"/>
              <a:t>ROM0</a:t>
            </a:r>
            <a:r>
              <a:rPr lang="zh-CN" altLang="en-US" dirty="0" smtClean="0"/>
              <a:t>是偶存储体，</a:t>
            </a:r>
            <a:r>
              <a:rPr lang="en-US" dirty="0" smtClean="0"/>
              <a:t>ROM1</a:t>
            </a:r>
            <a:r>
              <a:rPr lang="zh-CN" altLang="en-US" dirty="0" smtClean="0"/>
              <a:t>是奇存储体。</a:t>
            </a:r>
          </a:p>
          <a:p>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3" name="Picture 1" descr="C:\Users\Administrator\AppData\Roaming\Tencent\Users\784641441\QQ\WinTemp\RichOle\AJCMB889I)%(}K`IU[%F~LJ.png"/>
          <p:cNvPicPr>
            <a:picLocks noChangeAspect="1" noChangeArrowheads="1"/>
          </p:cNvPicPr>
          <p:nvPr/>
        </p:nvPicPr>
        <p:blipFill>
          <a:blip r:embed="rId2" cstate="print"/>
          <a:srcRect/>
          <a:stretch>
            <a:fillRect/>
          </a:stretch>
        </p:blipFill>
        <p:spPr bwMode="auto">
          <a:xfrm>
            <a:off x="1142976" y="313339"/>
            <a:ext cx="7500958" cy="6544661"/>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
            </a:r>
            <a:r>
              <a:rPr lang="zh-CN" altLang="en-US" dirty="0" smtClean="0"/>
              <a:t>例题分析</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t>
            </a:r>
            <a:r>
              <a:rPr lang="zh-CN" altLang="en-US" dirty="0" smtClean="0"/>
              <a:t>例</a:t>
            </a:r>
            <a:r>
              <a:rPr lang="en-US" dirty="0" smtClean="0"/>
              <a:t>5.1</a:t>
            </a:r>
            <a:r>
              <a:rPr lang="en-US" altLang="zh-CN" dirty="0" smtClean="0"/>
              <a:t>】</a:t>
            </a:r>
            <a:r>
              <a:rPr lang="zh-CN" altLang="en-US" dirty="0" smtClean="0"/>
              <a:t>某</a:t>
            </a:r>
            <a:r>
              <a:rPr lang="en-US" dirty="0" smtClean="0"/>
              <a:t>RAM</a:t>
            </a:r>
            <a:r>
              <a:rPr lang="zh-CN" altLang="en-US" dirty="0" smtClean="0"/>
              <a:t>芯片的存储容量为</a:t>
            </a:r>
            <a:r>
              <a:rPr lang="en-US" dirty="0" smtClean="0"/>
              <a:t>1024</a:t>
            </a:r>
            <a:r>
              <a:rPr lang="en-US" dirty="0" smtClean="0">
                <a:latin typeface="Times New Roman"/>
                <a:cs typeface="Times New Roman"/>
              </a:rPr>
              <a:t>×</a:t>
            </a:r>
            <a:r>
              <a:rPr lang="en-US" dirty="0" smtClean="0"/>
              <a:t>8</a:t>
            </a:r>
            <a:r>
              <a:rPr lang="zh-CN" altLang="en-US" dirty="0" smtClean="0"/>
              <a:t>位，该芯片有几条地址线？几条数据线？若已知某芯片引脚中有</a:t>
            </a:r>
            <a:r>
              <a:rPr lang="en-US" dirty="0" smtClean="0"/>
              <a:t>13</a:t>
            </a:r>
            <a:r>
              <a:rPr lang="zh-CN" altLang="en-US" dirty="0" smtClean="0"/>
              <a:t>条地址线，</a:t>
            </a:r>
            <a:r>
              <a:rPr lang="en-US" dirty="0" smtClean="0"/>
              <a:t>8</a:t>
            </a:r>
            <a:r>
              <a:rPr lang="zh-CN" altLang="en-US" dirty="0" smtClean="0"/>
              <a:t>条数据线，那么该芯片的存储容量是多少？</a:t>
            </a:r>
          </a:p>
          <a:p>
            <a:r>
              <a:rPr lang="en-US" altLang="zh-CN" dirty="0" smtClean="0"/>
              <a:t>【</a:t>
            </a:r>
            <a:r>
              <a:rPr lang="zh-CN" altLang="en-US" dirty="0" smtClean="0"/>
              <a:t>解</a:t>
            </a:r>
            <a:r>
              <a:rPr lang="en-US" altLang="zh-CN" dirty="0" smtClean="0"/>
              <a:t>】</a:t>
            </a:r>
            <a:r>
              <a:rPr lang="zh-CN" altLang="en-US" dirty="0" smtClean="0"/>
              <a:t>芯片的存储容量为</a:t>
            </a:r>
            <a:r>
              <a:rPr lang="en-US" dirty="0" smtClean="0"/>
              <a:t>1024×8</a:t>
            </a:r>
            <a:r>
              <a:rPr lang="zh-CN" altLang="en-US" dirty="0" smtClean="0"/>
              <a:t>位，表示内部有</a:t>
            </a:r>
            <a:r>
              <a:rPr lang="en-US" dirty="0" smtClean="0"/>
              <a:t>1024</a:t>
            </a:r>
            <a:r>
              <a:rPr lang="zh-CN" altLang="en-US" dirty="0" smtClean="0"/>
              <a:t>个存储单元，每个单元存储</a:t>
            </a:r>
            <a:r>
              <a:rPr lang="en-US" dirty="0" smtClean="0"/>
              <a:t>8</a:t>
            </a:r>
            <a:r>
              <a:rPr lang="zh-CN" altLang="en-US" dirty="0" smtClean="0"/>
              <a:t>位二进制数据，故</a:t>
            </a:r>
            <a:r>
              <a:rPr lang="zh-CN" altLang="en-US" dirty="0" smtClean="0">
                <a:solidFill>
                  <a:srgbClr val="FF0000"/>
                </a:solidFill>
              </a:rPr>
              <a:t>数据线为</a:t>
            </a:r>
            <a:r>
              <a:rPr lang="en-US" dirty="0" smtClean="0">
                <a:solidFill>
                  <a:srgbClr val="FF0000"/>
                </a:solidFill>
              </a:rPr>
              <a:t>8</a:t>
            </a:r>
            <a:r>
              <a:rPr lang="zh-CN" altLang="en-US" dirty="0" smtClean="0">
                <a:solidFill>
                  <a:srgbClr val="FF0000"/>
                </a:solidFill>
              </a:rPr>
              <a:t>条，地址线应有</a:t>
            </a:r>
            <a:r>
              <a:rPr lang="en-US" dirty="0" smtClean="0">
                <a:solidFill>
                  <a:srgbClr val="FF0000"/>
                </a:solidFill>
              </a:rPr>
              <a:t>10</a:t>
            </a:r>
            <a:r>
              <a:rPr lang="zh-CN" altLang="en-US" dirty="0" smtClean="0">
                <a:solidFill>
                  <a:srgbClr val="FF0000"/>
                </a:solidFill>
              </a:rPr>
              <a:t>条</a:t>
            </a:r>
            <a:r>
              <a:rPr lang="zh-CN" altLang="en-US" dirty="0" smtClean="0"/>
              <a:t>，这样经过译码后就能访问</a:t>
            </a:r>
            <a:r>
              <a:rPr lang="en-US" altLang="zh-CN" dirty="0" smtClean="0"/>
              <a:t>2</a:t>
            </a:r>
            <a:r>
              <a:rPr lang="en-US" altLang="zh-CN" baseline="30000" dirty="0" smtClean="0"/>
              <a:t>10</a:t>
            </a:r>
            <a:r>
              <a:rPr lang="en-US" altLang="zh-CN" dirty="0" smtClean="0"/>
              <a:t>=1024</a:t>
            </a:r>
            <a:r>
              <a:rPr lang="en-US" dirty="0" smtClean="0"/>
              <a:t> </a:t>
            </a:r>
            <a:r>
              <a:rPr lang="zh-CN" altLang="en-US" dirty="0" smtClean="0"/>
              <a:t>个存储单元。</a:t>
            </a:r>
            <a:endParaRPr lang="en-US" altLang="zh-CN" dirty="0" smtClean="0"/>
          </a:p>
          <a:p>
            <a:r>
              <a:rPr lang="zh-CN" altLang="en-US" dirty="0" smtClean="0"/>
              <a:t>同理，若某芯片引脚中有</a:t>
            </a:r>
            <a:r>
              <a:rPr lang="en-US" dirty="0" smtClean="0"/>
              <a:t>13</a:t>
            </a:r>
            <a:r>
              <a:rPr lang="zh-CN" altLang="en-US" dirty="0" smtClean="0"/>
              <a:t>条地址线，</a:t>
            </a:r>
            <a:r>
              <a:rPr lang="en-US" dirty="0" smtClean="0"/>
              <a:t>8</a:t>
            </a:r>
            <a:r>
              <a:rPr lang="zh-CN" altLang="en-US" dirty="0" smtClean="0"/>
              <a:t>条数据线，则该芯片的存储容量是</a:t>
            </a:r>
            <a:r>
              <a:rPr lang="en-US" dirty="0" smtClean="0"/>
              <a:t> </a:t>
            </a:r>
            <a:endParaRPr lang="zh-CN" altLang="en-US" dirty="0" smtClean="0"/>
          </a:p>
          <a:p>
            <a:pPr algn="ctr">
              <a:buNone/>
            </a:pPr>
            <a:r>
              <a:rPr lang="en-US" altLang="zh-CN" dirty="0" smtClean="0"/>
              <a:t>2</a:t>
            </a:r>
            <a:r>
              <a:rPr lang="en-US" altLang="zh-CN" baseline="30000" dirty="0" smtClean="0"/>
              <a:t>13</a:t>
            </a:r>
            <a:r>
              <a:rPr lang="en-US" altLang="zh-CN" dirty="0" smtClean="0"/>
              <a:t>×8=8KB</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a:t>
            </a:r>
            <a:r>
              <a:rPr lang="zh-CN" altLang="en-US" dirty="0" smtClean="0"/>
              <a:t>例</a:t>
            </a:r>
            <a:r>
              <a:rPr lang="en-US" dirty="0" smtClean="0"/>
              <a:t>5.2</a:t>
            </a:r>
            <a:r>
              <a:rPr lang="en-US" altLang="zh-CN" dirty="0" smtClean="0"/>
              <a:t>】</a:t>
            </a:r>
            <a:r>
              <a:rPr lang="zh-CN" altLang="en-US" dirty="0" smtClean="0"/>
              <a:t>用</a:t>
            </a:r>
            <a:r>
              <a:rPr lang="en-US" dirty="0" smtClean="0"/>
              <a:t>Intel2114 1K×4</a:t>
            </a:r>
            <a:r>
              <a:rPr lang="zh-CN" altLang="en-US" dirty="0" smtClean="0"/>
              <a:t>位的</a:t>
            </a:r>
            <a:r>
              <a:rPr lang="en-US" dirty="0" smtClean="0"/>
              <a:t>RAM</a:t>
            </a:r>
            <a:r>
              <a:rPr lang="zh-CN" altLang="en-US" dirty="0" smtClean="0"/>
              <a:t>芯片组成</a:t>
            </a:r>
            <a:r>
              <a:rPr lang="en-US" altLang="zh-CN" dirty="0" smtClean="0"/>
              <a:t>16K×8</a:t>
            </a:r>
            <a:r>
              <a:rPr lang="en-US" dirty="0" smtClean="0"/>
              <a:t> </a:t>
            </a:r>
            <a:r>
              <a:rPr lang="zh-CN" altLang="en-US" dirty="0" smtClean="0"/>
              <a:t>位的存储器，需要多少块这样的芯片？</a:t>
            </a:r>
          </a:p>
          <a:p>
            <a:endParaRPr lang="en-US" altLang="zh-CN" dirty="0" smtClean="0"/>
          </a:p>
          <a:p>
            <a:r>
              <a:rPr lang="en-US" altLang="zh-CN" dirty="0" smtClean="0"/>
              <a:t>【</a:t>
            </a:r>
            <a:r>
              <a:rPr lang="zh-CN" altLang="en-US" dirty="0" smtClean="0"/>
              <a:t>解</a:t>
            </a:r>
            <a:r>
              <a:rPr lang="en-US" altLang="zh-CN" dirty="0" smtClean="0"/>
              <a:t>】</a:t>
            </a:r>
            <a:r>
              <a:rPr lang="en-US" dirty="0" smtClean="0"/>
              <a:t> </a:t>
            </a:r>
            <a:endParaRPr lang="zh-CN" altLang="en-US" dirty="0" smtClean="0"/>
          </a:p>
          <a:p>
            <a:endParaRPr lang="zh-CN" altLang="en-US" dirty="0"/>
          </a:p>
        </p:txBody>
      </p:sp>
      <p:graphicFrame>
        <p:nvGraphicFramePr>
          <p:cNvPr id="5" name="对象 4"/>
          <p:cNvGraphicFramePr>
            <a:graphicFrameLocks noChangeAspect="1"/>
          </p:cNvGraphicFramePr>
          <p:nvPr/>
        </p:nvGraphicFramePr>
        <p:xfrm>
          <a:off x="2555776" y="3023534"/>
          <a:ext cx="2209032" cy="1053538"/>
        </p:xfrm>
        <a:graphic>
          <a:graphicData uri="http://schemas.openxmlformats.org/presentationml/2006/ole">
            <p:oleObj spid="_x0000_s98307" name="公式" r:id="rId3" imgW="825480" imgH="39348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dirty="0" smtClean="0"/>
              <a:t>5.3</a:t>
            </a:r>
            <a:r>
              <a:rPr lang="en-US" altLang="zh-CN" dirty="0" smtClean="0"/>
              <a:t>】</a:t>
            </a:r>
            <a:r>
              <a:rPr lang="zh-CN" altLang="en-US" dirty="0" smtClean="0"/>
              <a:t>在存储器连线时，片选控制采用</a:t>
            </a:r>
            <a:r>
              <a:rPr lang="zh-CN" altLang="en-US" u="sng" dirty="0" smtClean="0"/>
              <a:t>         </a:t>
            </a:r>
            <a:r>
              <a:rPr lang="zh-CN" altLang="en-US" dirty="0" smtClean="0"/>
              <a:t>方式时，不存在地址重叠问题，而且所分配的地址是不同的。</a:t>
            </a:r>
          </a:p>
          <a:p>
            <a:r>
              <a:rPr lang="en-US" dirty="0" smtClean="0"/>
              <a:t>A. </a:t>
            </a:r>
            <a:r>
              <a:rPr lang="zh-CN" altLang="en-US" dirty="0" smtClean="0"/>
              <a:t>部分译码法</a:t>
            </a:r>
            <a:r>
              <a:rPr lang="en-US" dirty="0" smtClean="0"/>
              <a:t>		B. </a:t>
            </a:r>
            <a:r>
              <a:rPr lang="zh-CN" altLang="en-US" dirty="0" smtClean="0"/>
              <a:t>线选法</a:t>
            </a:r>
            <a:endParaRPr lang="en-US" altLang="zh-CN" dirty="0" smtClean="0"/>
          </a:p>
          <a:p>
            <a:r>
              <a:rPr lang="en-US" dirty="0" smtClean="0"/>
              <a:t>C. </a:t>
            </a:r>
            <a:r>
              <a:rPr lang="zh-CN" altLang="en-US" dirty="0" smtClean="0"/>
              <a:t>全译码法</a:t>
            </a:r>
            <a:r>
              <a:rPr lang="en-US" dirty="0" smtClean="0"/>
              <a:t>		D. </a:t>
            </a:r>
            <a:r>
              <a:rPr lang="zh-CN" altLang="en-US" dirty="0" smtClean="0"/>
              <a:t>任意译码法</a:t>
            </a:r>
            <a:r>
              <a:rPr lang="en-US" dirty="0" smtClean="0"/>
              <a:t>	</a:t>
            </a:r>
            <a:endParaRPr lang="zh-CN" altLang="en-US" dirty="0" smtClean="0"/>
          </a:p>
          <a:p>
            <a:r>
              <a:rPr lang="en-US" altLang="zh-CN" dirty="0" smtClean="0"/>
              <a:t>【</a:t>
            </a:r>
            <a:r>
              <a:rPr lang="zh-CN" altLang="en-US" dirty="0" smtClean="0"/>
              <a:t>解</a:t>
            </a:r>
            <a:r>
              <a:rPr lang="en-US" altLang="zh-CN" dirty="0" smtClean="0"/>
              <a:t>】</a:t>
            </a:r>
            <a:r>
              <a:rPr lang="en-US" dirty="0" smtClean="0"/>
              <a:t>C</a:t>
            </a:r>
            <a:r>
              <a:rPr lang="zh-CN" altLang="en-US" dirty="0" smtClean="0"/>
              <a:t>。线选法和部分译码都会产生地址重叠，即多个地址选中同一个存储单元。</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1476375" y="1991072"/>
          <a:ext cx="5916613" cy="3886200"/>
        </p:xfrm>
        <a:graphic>
          <a:graphicData uri="http://schemas.openxmlformats.org/presentationml/2006/ole">
            <p:oleObj spid="_x0000_s209922" name="Image" r:id="rId3" imgW="9110204" imgH="5985306" progId="">
              <p:embed/>
            </p:oleObj>
          </a:graphicData>
        </a:graphic>
      </p:graphicFrame>
      <p:sp>
        <p:nvSpPr>
          <p:cNvPr id="1028" name="Text Box 10"/>
          <p:cNvSpPr txBox="1">
            <a:spLocks noChangeArrowheads="1"/>
          </p:cNvSpPr>
          <p:nvPr/>
        </p:nvSpPr>
        <p:spPr bwMode="auto">
          <a:xfrm>
            <a:off x="395536" y="5813127"/>
            <a:ext cx="8532812" cy="784225"/>
          </a:xfrm>
          <a:prstGeom prst="rect">
            <a:avLst/>
          </a:prstGeom>
          <a:noFill/>
          <a:ln w="9525">
            <a:noFill/>
            <a:miter lim="800000"/>
            <a:headEnd/>
            <a:tailEnd/>
          </a:ln>
        </p:spPr>
        <p:txBody>
          <a:bodyPr>
            <a:spAutoFit/>
          </a:bodyPr>
          <a:lstStyle/>
          <a:p>
            <a:pPr marL="457200" indent="-457200">
              <a:spcBef>
                <a:spcPct val="50000"/>
              </a:spcBef>
              <a:buFontTx/>
              <a:buAutoNum type="arabicPeriod"/>
            </a:pPr>
            <a:r>
              <a:rPr lang="zh-CN" altLang="en-US" b="1" dirty="0"/>
              <a:t>半导体存储器的基本结构</a:t>
            </a:r>
          </a:p>
          <a:p>
            <a:pPr marL="457200" indent="-457200">
              <a:spcBef>
                <a:spcPct val="50000"/>
              </a:spcBef>
              <a:buFontTx/>
              <a:buAutoNum type="arabicPeriod"/>
            </a:pPr>
            <a:r>
              <a:rPr lang="zh-CN" altLang="en-US" b="1" dirty="0"/>
              <a:t>存储体  片内地址译码方式</a:t>
            </a:r>
          </a:p>
        </p:txBody>
      </p:sp>
      <p:sp>
        <p:nvSpPr>
          <p:cNvPr id="237579" name="Line 11"/>
          <p:cNvSpPr>
            <a:spLocks noChangeShapeType="1"/>
          </p:cNvSpPr>
          <p:nvPr/>
        </p:nvSpPr>
        <p:spPr bwMode="auto">
          <a:xfrm flipH="1">
            <a:off x="2051050" y="2567334"/>
            <a:ext cx="1512888" cy="0"/>
          </a:xfrm>
          <a:prstGeom prst="line">
            <a:avLst/>
          </a:prstGeom>
          <a:noFill/>
          <a:ln w="57150">
            <a:solidFill>
              <a:srgbClr val="003300"/>
            </a:solidFill>
            <a:round/>
            <a:headEnd/>
            <a:tailEnd type="triangle" w="med" len="med"/>
          </a:ln>
        </p:spPr>
        <p:txBody>
          <a:bodyPr wrap="none"/>
          <a:lstStyle/>
          <a:p>
            <a:endParaRPr lang="zh-CN" altLang="en-US"/>
          </a:p>
        </p:txBody>
      </p:sp>
      <p:sp>
        <p:nvSpPr>
          <p:cNvPr id="237580" name="Line 12"/>
          <p:cNvSpPr>
            <a:spLocks noChangeShapeType="1"/>
          </p:cNvSpPr>
          <p:nvPr/>
        </p:nvSpPr>
        <p:spPr bwMode="auto">
          <a:xfrm>
            <a:off x="2051050" y="2567334"/>
            <a:ext cx="0" cy="1728788"/>
          </a:xfrm>
          <a:prstGeom prst="line">
            <a:avLst/>
          </a:prstGeom>
          <a:noFill/>
          <a:ln w="57150">
            <a:solidFill>
              <a:srgbClr val="003300"/>
            </a:solidFill>
            <a:round/>
            <a:headEnd/>
            <a:tailEnd/>
          </a:ln>
        </p:spPr>
        <p:txBody>
          <a:bodyPr wrap="none"/>
          <a:lstStyle/>
          <a:p>
            <a:endParaRPr lang="zh-CN" altLang="en-US"/>
          </a:p>
        </p:txBody>
      </p:sp>
      <p:sp>
        <p:nvSpPr>
          <p:cNvPr id="237581" name="Line 13"/>
          <p:cNvSpPr>
            <a:spLocks noChangeShapeType="1"/>
          </p:cNvSpPr>
          <p:nvPr/>
        </p:nvSpPr>
        <p:spPr bwMode="auto">
          <a:xfrm>
            <a:off x="1979613" y="4296122"/>
            <a:ext cx="576262" cy="0"/>
          </a:xfrm>
          <a:prstGeom prst="line">
            <a:avLst/>
          </a:prstGeom>
          <a:noFill/>
          <a:ln w="57150">
            <a:solidFill>
              <a:srgbClr val="003300"/>
            </a:solidFill>
            <a:round/>
            <a:headEnd/>
            <a:tailEnd type="triangle" w="med" len="med"/>
          </a:ln>
        </p:spPr>
        <p:txBody>
          <a:bodyPr wrap="none"/>
          <a:lstStyle/>
          <a:p>
            <a:endParaRPr lang="zh-CN" altLang="en-US"/>
          </a:p>
        </p:txBody>
      </p:sp>
      <p:sp>
        <p:nvSpPr>
          <p:cNvPr id="237582" name="Line 14"/>
          <p:cNvSpPr>
            <a:spLocks noChangeShapeType="1"/>
          </p:cNvSpPr>
          <p:nvPr/>
        </p:nvSpPr>
        <p:spPr bwMode="auto">
          <a:xfrm>
            <a:off x="3132138" y="4367559"/>
            <a:ext cx="215900" cy="0"/>
          </a:xfrm>
          <a:prstGeom prst="line">
            <a:avLst/>
          </a:prstGeom>
          <a:noFill/>
          <a:ln w="57150">
            <a:solidFill>
              <a:srgbClr val="003300"/>
            </a:solidFill>
            <a:round/>
            <a:headEnd/>
            <a:tailEnd type="triangle" w="med" len="med"/>
          </a:ln>
        </p:spPr>
        <p:txBody>
          <a:bodyPr wrap="none"/>
          <a:lstStyle/>
          <a:p>
            <a:endParaRPr lang="zh-CN" altLang="en-US"/>
          </a:p>
        </p:txBody>
      </p:sp>
      <p:sp>
        <p:nvSpPr>
          <p:cNvPr id="237583" name="Line 15"/>
          <p:cNvSpPr>
            <a:spLocks noChangeShapeType="1"/>
          </p:cNvSpPr>
          <p:nvPr/>
        </p:nvSpPr>
        <p:spPr bwMode="auto">
          <a:xfrm>
            <a:off x="3851275" y="4223097"/>
            <a:ext cx="215900" cy="0"/>
          </a:xfrm>
          <a:prstGeom prst="line">
            <a:avLst/>
          </a:prstGeom>
          <a:noFill/>
          <a:ln w="57150">
            <a:solidFill>
              <a:srgbClr val="003300"/>
            </a:solidFill>
            <a:round/>
            <a:headEnd/>
            <a:tailEnd type="triangle" w="med" len="med"/>
          </a:ln>
        </p:spPr>
        <p:txBody>
          <a:bodyPr wrap="none"/>
          <a:lstStyle/>
          <a:p>
            <a:endParaRPr lang="zh-CN" altLang="en-US"/>
          </a:p>
        </p:txBody>
      </p:sp>
      <p:sp>
        <p:nvSpPr>
          <p:cNvPr id="237584" name="Line 16"/>
          <p:cNvSpPr>
            <a:spLocks noChangeShapeType="1"/>
          </p:cNvSpPr>
          <p:nvPr/>
        </p:nvSpPr>
        <p:spPr bwMode="auto">
          <a:xfrm>
            <a:off x="4932363" y="3359497"/>
            <a:ext cx="360362" cy="0"/>
          </a:xfrm>
          <a:prstGeom prst="line">
            <a:avLst/>
          </a:prstGeom>
          <a:noFill/>
          <a:ln w="57150">
            <a:solidFill>
              <a:schemeClr val="tx1"/>
            </a:solidFill>
            <a:round/>
            <a:headEnd/>
            <a:tailEnd type="triangle" w="med" len="med"/>
          </a:ln>
        </p:spPr>
        <p:txBody>
          <a:bodyPr wrap="none"/>
          <a:lstStyle/>
          <a:p>
            <a:endParaRPr lang="zh-CN" altLang="en-US"/>
          </a:p>
        </p:txBody>
      </p:sp>
      <p:sp>
        <p:nvSpPr>
          <p:cNvPr id="237585" name="Line 17"/>
          <p:cNvSpPr>
            <a:spLocks noChangeShapeType="1"/>
          </p:cNvSpPr>
          <p:nvPr/>
        </p:nvSpPr>
        <p:spPr bwMode="auto">
          <a:xfrm>
            <a:off x="5219700" y="3359497"/>
            <a:ext cx="0" cy="504825"/>
          </a:xfrm>
          <a:prstGeom prst="line">
            <a:avLst/>
          </a:prstGeom>
          <a:noFill/>
          <a:ln w="57150">
            <a:solidFill>
              <a:schemeClr val="tx1"/>
            </a:solidFill>
            <a:round/>
            <a:headEnd/>
            <a:tailEnd type="triangle" w="med" len="med"/>
          </a:ln>
        </p:spPr>
        <p:txBody>
          <a:bodyPr wrap="none"/>
          <a:lstStyle/>
          <a:p>
            <a:endParaRPr lang="zh-CN" altLang="en-US"/>
          </a:p>
        </p:txBody>
      </p:sp>
      <p:sp>
        <p:nvSpPr>
          <p:cNvPr id="237586" name="AutoShape 18"/>
          <p:cNvSpPr>
            <a:spLocks noChangeArrowheads="1"/>
          </p:cNvSpPr>
          <p:nvPr/>
        </p:nvSpPr>
        <p:spPr bwMode="auto">
          <a:xfrm>
            <a:off x="6011863" y="2638772"/>
            <a:ext cx="217487" cy="1223962"/>
          </a:xfrm>
          <a:prstGeom prst="upDownArrow">
            <a:avLst>
              <a:gd name="adj1" fmla="val 50000"/>
              <a:gd name="adj2" fmla="val 112555"/>
            </a:avLst>
          </a:prstGeom>
          <a:solidFill>
            <a:schemeClr val="accent1"/>
          </a:solidFill>
          <a:ln w="57150">
            <a:solidFill>
              <a:schemeClr val="tx1"/>
            </a:solidFill>
            <a:miter lim="800000"/>
            <a:headEnd/>
            <a:tailEnd/>
          </a:ln>
        </p:spPr>
        <p:txBody>
          <a:bodyPr wrap="none" anchor="ctr"/>
          <a:lstStyle/>
          <a:p>
            <a:endParaRPr lang="zh-CN" altLang="en-US"/>
          </a:p>
        </p:txBody>
      </p:sp>
      <p:sp>
        <p:nvSpPr>
          <p:cNvPr id="15" name="内容占位符 2"/>
          <p:cNvSpPr>
            <a:spLocks noGrp="1"/>
          </p:cNvSpPr>
          <p:nvPr>
            <p:ph idx="1"/>
          </p:nvPr>
        </p:nvSpPr>
        <p:spPr>
          <a:xfrm>
            <a:off x="-36512" y="476672"/>
            <a:ext cx="9144000" cy="2160240"/>
          </a:xfrm>
        </p:spPr>
        <p:txBody>
          <a:bodyPr/>
          <a:lstStyle/>
          <a:p>
            <a:r>
              <a:rPr lang="en-US" sz="3200" b="1" u="sng" dirty="0" smtClean="0">
                <a:solidFill>
                  <a:srgbClr val="0070C0"/>
                </a:solidFill>
              </a:rPr>
              <a:t>5.1.3</a:t>
            </a:r>
            <a:r>
              <a:rPr lang="zh-CN" altLang="en-US" sz="3200" b="1" u="sng" dirty="0" smtClean="0">
                <a:solidFill>
                  <a:srgbClr val="0070C0"/>
                </a:solidFill>
              </a:rPr>
              <a:t>存储器的基本组成</a:t>
            </a:r>
            <a:endParaRPr lang="en-US" altLang="zh-CN" sz="3200" b="1" u="sng" dirty="0" smtClean="0">
              <a:solidFill>
                <a:srgbClr val="0070C0"/>
              </a:solidFill>
            </a:endParaRPr>
          </a:p>
          <a:p>
            <a:r>
              <a:rPr lang="zh-CN" altLang="en-US" sz="2400" dirty="0" smtClean="0"/>
              <a:t>主存储器一般采用半导体存储器，它由存储体、地址寄存器、地址译码器、读写驱动电路、数据寄存器以及时序控制电路等部件组成。</a:t>
            </a:r>
          </a:p>
          <a:p>
            <a:endParaRPr lang="zh-CN" altLang="en-US" b="1" dirty="0" smtClean="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37581"/>
                                        </p:tgtEl>
                                        <p:attrNameLst>
                                          <p:attrName>style.visibility</p:attrName>
                                        </p:attrNameLst>
                                      </p:cBhvr>
                                      <p:to>
                                        <p:strVal val="visible"/>
                                      </p:to>
                                    </p:set>
                                    <p:anim to="" calcmode="lin" valueType="num">
                                      <p:cBhvr>
                                        <p:cTn id="7" dur="1" fill="hold"/>
                                        <p:tgtEl>
                                          <p:spTgt spid="237581"/>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37580"/>
                                        </p:tgtEl>
                                        <p:attrNameLst>
                                          <p:attrName>style.visibility</p:attrName>
                                        </p:attrNameLst>
                                      </p:cBhvr>
                                      <p:to>
                                        <p:strVal val="visible"/>
                                      </p:to>
                                    </p:set>
                                    <p:anim to="" calcmode="lin" valueType="num">
                                      <p:cBhvr>
                                        <p:cTn id="10" dur="1" fill="hold"/>
                                        <p:tgtEl>
                                          <p:spTgt spid="237580"/>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237579"/>
                                        </p:tgtEl>
                                        <p:attrNameLst>
                                          <p:attrName>style.visibility</p:attrName>
                                        </p:attrNameLst>
                                      </p:cBhvr>
                                      <p:to>
                                        <p:strVal val="visible"/>
                                      </p:to>
                                    </p:set>
                                    <p:anim to="" calcmode="lin" valueType="num">
                                      <p:cBhvr>
                                        <p:cTn id="13" dur="1" fill="hold"/>
                                        <p:tgtEl>
                                          <p:spTgt spid="237579"/>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54" presetClass="entr" presetSubtype="0" accel="100000" fill="hold" grpId="0" nodeType="clickEffect">
                                  <p:stCondLst>
                                    <p:cond delay="0"/>
                                  </p:stCondLst>
                                  <p:childTnLst>
                                    <p:set>
                                      <p:cBhvr>
                                        <p:cTn id="17" dur="1" fill="hold">
                                          <p:stCondLst>
                                            <p:cond delay="0"/>
                                          </p:stCondLst>
                                        </p:cTn>
                                        <p:tgtEl>
                                          <p:spTgt spid="237582"/>
                                        </p:tgtEl>
                                        <p:attrNameLst>
                                          <p:attrName>style.visibility</p:attrName>
                                        </p:attrNameLst>
                                      </p:cBhvr>
                                      <p:to>
                                        <p:strVal val="visible"/>
                                      </p:to>
                                    </p:set>
                                    <p:anim calcmode="lin" valueType="num">
                                      <p:cBhvr>
                                        <p:cTn id="18" dur="500" fill="hold"/>
                                        <p:tgtEl>
                                          <p:spTgt spid="237582"/>
                                        </p:tgtEl>
                                        <p:attrNameLst>
                                          <p:attrName>ppt_w</p:attrName>
                                        </p:attrNameLst>
                                      </p:cBhvr>
                                      <p:tavLst>
                                        <p:tav tm="0">
                                          <p:val>
                                            <p:strVal val="#ppt_w*0.05"/>
                                          </p:val>
                                        </p:tav>
                                        <p:tav tm="100000">
                                          <p:val>
                                            <p:strVal val="#ppt_w"/>
                                          </p:val>
                                        </p:tav>
                                      </p:tavLst>
                                    </p:anim>
                                    <p:anim calcmode="lin" valueType="num">
                                      <p:cBhvr>
                                        <p:cTn id="19" dur="500" fill="hold"/>
                                        <p:tgtEl>
                                          <p:spTgt spid="237582"/>
                                        </p:tgtEl>
                                        <p:attrNameLst>
                                          <p:attrName>ppt_h</p:attrName>
                                        </p:attrNameLst>
                                      </p:cBhvr>
                                      <p:tavLst>
                                        <p:tav tm="0">
                                          <p:val>
                                            <p:strVal val="#ppt_h"/>
                                          </p:val>
                                        </p:tav>
                                        <p:tav tm="100000">
                                          <p:val>
                                            <p:strVal val="#ppt_h"/>
                                          </p:val>
                                        </p:tav>
                                      </p:tavLst>
                                    </p:anim>
                                    <p:anim calcmode="lin" valueType="num">
                                      <p:cBhvr>
                                        <p:cTn id="20" dur="500" fill="hold"/>
                                        <p:tgtEl>
                                          <p:spTgt spid="237582"/>
                                        </p:tgtEl>
                                        <p:attrNameLst>
                                          <p:attrName>ppt_x</p:attrName>
                                        </p:attrNameLst>
                                      </p:cBhvr>
                                      <p:tavLst>
                                        <p:tav tm="0">
                                          <p:val>
                                            <p:strVal val="#ppt_x-.2"/>
                                          </p:val>
                                        </p:tav>
                                        <p:tav tm="100000">
                                          <p:val>
                                            <p:strVal val="#ppt_x"/>
                                          </p:val>
                                        </p:tav>
                                      </p:tavLst>
                                    </p:anim>
                                    <p:anim calcmode="lin" valueType="num">
                                      <p:cBhvr>
                                        <p:cTn id="21" dur="500" fill="hold"/>
                                        <p:tgtEl>
                                          <p:spTgt spid="237582"/>
                                        </p:tgtEl>
                                        <p:attrNameLst>
                                          <p:attrName>ppt_y</p:attrName>
                                        </p:attrNameLst>
                                      </p:cBhvr>
                                      <p:tavLst>
                                        <p:tav tm="0">
                                          <p:val>
                                            <p:strVal val="#ppt_y"/>
                                          </p:val>
                                        </p:tav>
                                        <p:tav tm="100000">
                                          <p:val>
                                            <p:strVal val="#ppt_y"/>
                                          </p:val>
                                        </p:tav>
                                      </p:tavLst>
                                    </p:anim>
                                    <p:animEffect transition="in" filter="fade">
                                      <p:cBhvr>
                                        <p:cTn id="22" dur="500"/>
                                        <p:tgtEl>
                                          <p:spTgt spid="237582"/>
                                        </p:tgtEl>
                                      </p:cBhvr>
                                    </p:animEffec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37583"/>
                                        </p:tgtEl>
                                        <p:attrNameLst>
                                          <p:attrName>style.visibility</p:attrName>
                                        </p:attrNameLst>
                                      </p:cBhvr>
                                      <p:to>
                                        <p:strVal val="visible"/>
                                      </p:to>
                                    </p:set>
                                    <p:anim to="" calcmode="lin" valueType="num">
                                      <p:cBhvr>
                                        <p:cTn id="27" dur="1" fill="hold"/>
                                        <p:tgtEl>
                                          <p:spTgt spid="237583"/>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50" presetClass="entr" presetSubtype="0" decel="100000" fill="hold" grpId="0" nodeType="clickEffect">
                                  <p:stCondLst>
                                    <p:cond delay="0"/>
                                  </p:stCondLst>
                                  <p:childTnLst>
                                    <p:set>
                                      <p:cBhvr>
                                        <p:cTn id="31" dur="1" fill="hold">
                                          <p:stCondLst>
                                            <p:cond delay="0"/>
                                          </p:stCondLst>
                                        </p:cTn>
                                        <p:tgtEl>
                                          <p:spTgt spid="237584"/>
                                        </p:tgtEl>
                                        <p:attrNameLst>
                                          <p:attrName>style.visibility</p:attrName>
                                        </p:attrNameLst>
                                      </p:cBhvr>
                                      <p:to>
                                        <p:strVal val="visible"/>
                                      </p:to>
                                    </p:set>
                                    <p:anim calcmode="lin" valueType="num">
                                      <p:cBhvr>
                                        <p:cTn id="32" dur="1000" fill="hold"/>
                                        <p:tgtEl>
                                          <p:spTgt spid="237584"/>
                                        </p:tgtEl>
                                        <p:attrNameLst>
                                          <p:attrName>ppt_w</p:attrName>
                                        </p:attrNameLst>
                                      </p:cBhvr>
                                      <p:tavLst>
                                        <p:tav tm="0">
                                          <p:val>
                                            <p:strVal val="#ppt_w+.3"/>
                                          </p:val>
                                        </p:tav>
                                        <p:tav tm="100000">
                                          <p:val>
                                            <p:strVal val="#ppt_w"/>
                                          </p:val>
                                        </p:tav>
                                      </p:tavLst>
                                    </p:anim>
                                    <p:anim calcmode="lin" valueType="num">
                                      <p:cBhvr>
                                        <p:cTn id="33" dur="1000" fill="hold"/>
                                        <p:tgtEl>
                                          <p:spTgt spid="237584"/>
                                        </p:tgtEl>
                                        <p:attrNameLst>
                                          <p:attrName>ppt_h</p:attrName>
                                        </p:attrNameLst>
                                      </p:cBhvr>
                                      <p:tavLst>
                                        <p:tav tm="0">
                                          <p:val>
                                            <p:strVal val="#ppt_h"/>
                                          </p:val>
                                        </p:tav>
                                        <p:tav tm="100000">
                                          <p:val>
                                            <p:strVal val="#ppt_h"/>
                                          </p:val>
                                        </p:tav>
                                      </p:tavLst>
                                    </p:anim>
                                    <p:animEffect transition="in" filter="fade">
                                      <p:cBhvr>
                                        <p:cTn id="34" dur="1000"/>
                                        <p:tgtEl>
                                          <p:spTgt spid="237584"/>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237585"/>
                                        </p:tgtEl>
                                        <p:attrNameLst>
                                          <p:attrName>style.visibility</p:attrName>
                                        </p:attrNameLst>
                                      </p:cBhvr>
                                      <p:to>
                                        <p:strVal val="visible"/>
                                      </p:to>
                                    </p:set>
                                    <p:anim calcmode="lin" valueType="num">
                                      <p:cBhvr>
                                        <p:cTn id="37" dur="1000" fill="hold"/>
                                        <p:tgtEl>
                                          <p:spTgt spid="237585"/>
                                        </p:tgtEl>
                                        <p:attrNameLst>
                                          <p:attrName>ppt_w</p:attrName>
                                        </p:attrNameLst>
                                      </p:cBhvr>
                                      <p:tavLst>
                                        <p:tav tm="0">
                                          <p:val>
                                            <p:strVal val="#ppt_w+.3"/>
                                          </p:val>
                                        </p:tav>
                                        <p:tav tm="100000">
                                          <p:val>
                                            <p:strVal val="#ppt_w"/>
                                          </p:val>
                                        </p:tav>
                                      </p:tavLst>
                                    </p:anim>
                                    <p:anim calcmode="lin" valueType="num">
                                      <p:cBhvr>
                                        <p:cTn id="38" dur="1000" fill="hold"/>
                                        <p:tgtEl>
                                          <p:spTgt spid="237585"/>
                                        </p:tgtEl>
                                        <p:attrNameLst>
                                          <p:attrName>ppt_h</p:attrName>
                                        </p:attrNameLst>
                                      </p:cBhvr>
                                      <p:tavLst>
                                        <p:tav tm="0">
                                          <p:val>
                                            <p:strVal val="#ppt_h"/>
                                          </p:val>
                                        </p:tav>
                                        <p:tav tm="100000">
                                          <p:val>
                                            <p:strVal val="#ppt_h"/>
                                          </p:val>
                                        </p:tav>
                                      </p:tavLst>
                                    </p:anim>
                                    <p:animEffect transition="in" filter="fade">
                                      <p:cBhvr>
                                        <p:cTn id="39" dur="1000"/>
                                        <p:tgtEl>
                                          <p:spTgt spid="237585"/>
                                        </p:tgtEl>
                                      </p:cBhvr>
                                    </p:animEffect>
                                  </p:childTnLst>
                                </p:cTn>
                              </p:par>
                            </p:childTnLst>
                          </p:cTn>
                        </p:par>
                      </p:childTnLst>
                    </p:cTn>
                  </p:par>
                  <p:par>
                    <p:cTn id="40" fill="hold">
                      <p:stCondLst>
                        <p:cond delay="indefinite"/>
                      </p:stCondLst>
                      <p:childTnLst>
                        <p:par>
                          <p:cTn id="41" fill="hold">
                            <p:stCondLst>
                              <p:cond delay="0"/>
                            </p:stCondLst>
                            <p:childTnLst>
                              <p:par>
                                <p:cTn id="42" presetID="50" presetClass="entr" presetSubtype="0" decel="100000" fill="hold" grpId="0" nodeType="clickEffect">
                                  <p:stCondLst>
                                    <p:cond delay="0"/>
                                  </p:stCondLst>
                                  <p:childTnLst>
                                    <p:set>
                                      <p:cBhvr>
                                        <p:cTn id="43" dur="1" fill="hold">
                                          <p:stCondLst>
                                            <p:cond delay="0"/>
                                          </p:stCondLst>
                                        </p:cTn>
                                        <p:tgtEl>
                                          <p:spTgt spid="237586"/>
                                        </p:tgtEl>
                                        <p:attrNameLst>
                                          <p:attrName>style.visibility</p:attrName>
                                        </p:attrNameLst>
                                      </p:cBhvr>
                                      <p:to>
                                        <p:strVal val="visible"/>
                                      </p:to>
                                    </p:set>
                                    <p:anim calcmode="lin" valueType="num">
                                      <p:cBhvr>
                                        <p:cTn id="44" dur="1000" fill="hold"/>
                                        <p:tgtEl>
                                          <p:spTgt spid="237586"/>
                                        </p:tgtEl>
                                        <p:attrNameLst>
                                          <p:attrName>ppt_w</p:attrName>
                                        </p:attrNameLst>
                                      </p:cBhvr>
                                      <p:tavLst>
                                        <p:tav tm="0">
                                          <p:val>
                                            <p:strVal val="#ppt_w+.3"/>
                                          </p:val>
                                        </p:tav>
                                        <p:tav tm="100000">
                                          <p:val>
                                            <p:strVal val="#ppt_w"/>
                                          </p:val>
                                        </p:tav>
                                      </p:tavLst>
                                    </p:anim>
                                    <p:anim calcmode="lin" valueType="num">
                                      <p:cBhvr>
                                        <p:cTn id="45" dur="1000" fill="hold"/>
                                        <p:tgtEl>
                                          <p:spTgt spid="237586"/>
                                        </p:tgtEl>
                                        <p:attrNameLst>
                                          <p:attrName>ppt_h</p:attrName>
                                        </p:attrNameLst>
                                      </p:cBhvr>
                                      <p:tavLst>
                                        <p:tav tm="0">
                                          <p:val>
                                            <p:strVal val="#ppt_h"/>
                                          </p:val>
                                        </p:tav>
                                        <p:tav tm="100000">
                                          <p:val>
                                            <p:strVal val="#ppt_h"/>
                                          </p:val>
                                        </p:tav>
                                      </p:tavLst>
                                    </p:anim>
                                    <p:animEffect transition="in" filter="fade">
                                      <p:cBhvr>
                                        <p:cTn id="46" dur="1000"/>
                                        <p:tgtEl>
                                          <p:spTgt spid="23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0" grpId="0" animBg="1"/>
      <p:bldP spid="237581" grpId="0" animBg="1"/>
      <p:bldP spid="237582" grpId="0" animBg="1"/>
      <p:bldP spid="237583" grpId="0" animBg="1"/>
      <p:bldP spid="237584" grpId="0" animBg="1"/>
      <p:bldP spid="237585" grpId="0" animBg="1"/>
      <p:bldP spid="23758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389120"/>
          </a:xfrm>
        </p:spPr>
        <p:txBody>
          <a:bodyPr>
            <a:normAutofit fontScale="92500"/>
          </a:bodyPr>
          <a:lstStyle/>
          <a:p>
            <a:r>
              <a:rPr lang="zh-CN" altLang="en-US" dirty="0" smtClean="0"/>
              <a:t>例</a:t>
            </a:r>
            <a:r>
              <a:rPr lang="en-US" dirty="0" smtClean="0"/>
              <a:t>5.4</a:t>
            </a:r>
            <a:r>
              <a:rPr lang="en-US" altLang="zh-CN" dirty="0" smtClean="0"/>
              <a:t>】</a:t>
            </a:r>
            <a:r>
              <a:rPr lang="zh-CN" altLang="en-US" dirty="0" smtClean="0"/>
              <a:t>使用容量为</a:t>
            </a:r>
            <a:r>
              <a:rPr lang="en-US" altLang="zh-CN" dirty="0" smtClean="0"/>
              <a:t>1K×8</a:t>
            </a:r>
            <a:r>
              <a:rPr lang="zh-CN" altLang="en-US" dirty="0" smtClean="0"/>
              <a:t>位的存储器芯片构成地址从</a:t>
            </a:r>
            <a:r>
              <a:rPr lang="en-US" dirty="0" smtClean="0"/>
              <a:t>20000H</a:t>
            </a:r>
            <a:r>
              <a:rPr lang="zh-CN" altLang="en-US" dirty="0" smtClean="0"/>
              <a:t>～</a:t>
            </a:r>
            <a:r>
              <a:rPr lang="en-US" dirty="0" smtClean="0"/>
              <a:t>20FFFH</a:t>
            </a:r>
            <a:r>
              <a:rPr lang="zh-CN" altLang="en-US" dirty="0" smtClean="0"/>
              <a:t>的存储器，应该使用</a:t>
            </a:r>
            <a:r>
              <a:rPr lang="zh-CN" altLang="en-US" u="sng" dirty="0" smtClean="0"/>
              <a:t>         </a:t>
            </a:r>
            <a:r>
              <a:rPr lang="zh-CN" altLang="en-US" dirty="0" smtClean="0"/>
              <a:t>片这样的芯片。</a:t>
            </a:r>
          </a:p>
          <a:p>
            <a:r>
              <a:rPr lang="en-US" dirty="0" smtClean="0"/>
              <a:t>A. 2		B. 4		C. 6		D. 8</a:t>
            </a:r>
            <a:endParaRPr lang="zh-CN" altLang="en-US" dirty="0" smtClean="0"/>
          </a:p>
          <a:p>
            <a:r>
              <a:rPr lang="en-US" altLang="zh-CN" dirty="0" smtClean="0">
                <a:solidFill>
                  <a:srgbClr val="FF0000"/>
                </a:solidFill>
              </a:rPr>
              <a:t>【</a:t>
            </a:r>
            <a:r>
              <a:rPr lang="zh-CN" altLang="en-US" dirty="0" smtClean="0">
                <a:solidFill>
                  <a:srgbClr val="FF0000"/>
                </a:solidFill>
              </a:rPr>
              <a:t>解</a:t>
            </a:r>
            <a:r>
              <a:rPr lang="en-US" altLang="zh-CN" dirty="0" smtClean="0">
                <a:solidFill>
                  <a:srgbClr val="FF0000"/>
                </a:solidFill>
              </a:rPr>
              <a:t>】</a:t>
            </a:r>
            <a:r>
              <a:rPr lang="en-US" dirty="0" smtClean="0"/>
              <a:t>20000H</a:t>
            </a:r>
            <a:r>
              <a:rPr lang="zh-CN" altLang="en-US" dirty="0" smtClean="0"/>
              <a:t>～</a:t>
            </a:r>
            <a:r>
              <a:rPr lang="en-US" dirty="0" smtClean="0"/>
              <a:t>20FFFH</a:t>
            </a:r>
            <a:r>
              <a:rPr lang="zh-CN" altLang="en-US" dirty="0" smtClean="0"/>
              <a:t>总共有</a:t>
            </a:r>
            <a:endParaRPr lang="en-US" altLang="zh-CN" dirty="0" smtClean="0"/>
          </a:p>
          <a:p>
            <a:r>
              <a:rPr lang="en-US" altLang="zh-CN" dirty="0" smtClean="0"/>
              <a:t>  </a:t>
            </a:r>
            <a:r>
              <a:rPr lang="zh-CN" altLang="en-US" dirty="0" smtClean="0"/>
              <a:t>（</a:t>
            </a:r>
            <a:r>
              <a:rPr lang="en-US" dirty="0" smtClean="0"/>
              <a:t>20FFFH-20000H+1</a:t>
            </a:r>
            <a:r>
              <a:rPr lang="zh-CN" altLang="en-US" dirty="0" smtClean="0"/>
              <a:t>）</a:t>
            </a:r>
            <a:r>
              <a:rPr lang="en-US" dirty="0" smtClean="0"/>
              <a:t>=1000H</a:t>
            </a:r>
            <a:r>
              <a:rPr lang="zh-CN" altLang="en-US" dirty="0" smtClean="0"/>
              <a:t>个存储单元         </a:t>
            </a:r>
            <a:endParaRPr lang="en-US" altLang="zh-CN" dirty="0" smtClean="0"/>
          </a:p>
          <a:p>
            <a:r>
              <a:rPr lang="en-US" altLang="zh-CN" dirty="0" smtClean="0"/>
              <a:t>   </a:t>
            </a:r>
            <a:r>
              <a:rPr lang="zh-CN" altLang="en-US" dirty="0" smtClean="0"/>
              <a:t>因为</a:t>
            </a:r>
            <a:r>
              <a:rPr lang="en-US" altLang="zh-CN" dirty="0" smtClean="0"/>
              <a:t>1000H=2</a:t>
            </a:r>
            <a:r>
              <a:rPr lang="en-US" altLang="zh-CN" baseline="30000" dirty="0" smtClean="0"/>
              <a:t>12</a:t>
            </a:r>
          </a:p>
          <a:p>
            <a:r>
              <a:rPr lang="zh-CN" altLang="en-US" dirty="0" smtClean="0"/>
              <a:t>  即</a:t>
            </a:r>
            <a:r>
              <a:rPr lang="en-US" dirty="0" smtClean="0"/>
              <a:t>4096</a:t>
            </a:r>
            <a:r>
              <a:rPr lang="zh-CN" altLang="en-US" dirty="0" smtClean="0"/>
              <a:t>个存储单元，也即</a:t>
            </a:r>
            <a:r>
              <a:rPr lang="en-US" dirty="0" smtClean="0"/>
              <a:t>4K</a:t>
            </a:r>
            <a:r>
              <a:rPr lang="zh-CN" altLang="en-US" dirty="0" smtClean="0"/>
              <a:t>个存储单元</a:t>
            </a:r>
            <a:endParaRPr lang="en-US" altLang="zh-CN" dirty="0" smtClean="0"/>
          </a:p>
          <a:p>
            <a:r>
              <a:rPr lang="en-US" altLang="zh-CN" dirty="0" smtClean="0"/>
              <a:t>  </a:t>
            </a:r>
            <a:r>
              <a:rPr lang="zh-CN" altLang="en-US" dirty="0" smtClean="0"/>
              <a:t>存储容量为</a:t>
            </a:r>
            <a:r>
              <a:rPr lang="en-US" altLang="zh-CN" dirty="0" smtClean="0"/>
              <a:t>4K×8</a:t>
            </a:r>
            <a:r>
              <a:rPr lang="zh-CN" altLang="en-US" dirty="0" smtClean="0"/>
              <a:t>位</a:t>
            </a:r>
            <a:endParaRPr lang="en-US" altLang="zh-CN" dirty="0" smtClean="0"/>
          </a:p>
          <a:p>
            <a:r>
              <a:rPr lang="en-US" altLang="zh-CN" dirty="0" smtClean="0"/>
              <a:t>   </a:t>
            </a:r>
            <a:r>
              <a:rPr lang="zh-CN" altLang="en-US" dirty="0" smtClean="0"/>
              <a:t>而芯片的容量是</a:t>
            </a:r>
            <a:r>
              <a:rPr lang="en-US" altLang="zh-CN" dirty="0" smtClean="0"/>
              <a:t>1K×8</a:t>
            </a:r>
            <a:r>
              <a:rPr lang="zh-CN" altLang="en-US" dirty="0" smtClean="0"/>
              <a:t>位，所以需要</a:t>
            </a:r>
            <a:r>
              <a:rPr lang="en-US" dirty="0" smtClean="0"/>
              <a:t>4</a:t>
            </a:r>
            <a:r>
              <a:rPr lang="zh-CN" altLang="en-US" dirty="0" smtClean="0"/>
              <a:t>片这样的芯片。</a:t>
            </a:r>
          </a:p>
          <a:p>
            <a:r>
              <a:rPr lang="en-US" altLang="zh-CN" dirty="0" smtClean="0"/>
              <a:t>B.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85728"/>
            <a:ext cx="9144000" cy="1922148"/>
          </a:xfrm>
        </p:spPr>
        <p:txBody>
          <a:bodyPr>
            <a:normAutofit fontScale="92500" lnSpcReduction="20000"/>
          </a:bodyPr>
          <a:lstStyle/>
          <a:p>
            <a:r>
              <a:rPr lang="en-US" altLang="zh-CN" dirty="0" smtClean="0"/>
              <a:t>【</a:t>
            </a:r>
            <a:r>
              <a:rPr lang="zh-CN" altLang="en-US" dirty="0" smtClean="0"/>
              <a:t>例</a:t>
            </a:r>
            <a:r>
              <a:rPr lang="en-US" dirty="0" smtClean="0"/>
              <a:t>5.6</a:t>
            </a:r>
            <a:r>
              <a:rPr lang="en-US" altLang="zh-CN" dirty="0" smtClean="0"/>
              <a:t>】</a:t>
            </a:r>
            <a:r>
              <a:rPr lang="zh-CN" altLang="en-US" dirty="0" smtClean="0"/>
              <a:t>参看下图中存储器与</a:t>
            </a:r>
            <a:r>
              <a:rPr lang="en-US" dirty="0" smtClean="0"/>
              <a:t>CPU</a:t>
            </a:r>
            <a:r>
              <a:rPr lang="zh-CN" altLang="en-US" dirty="0" smtClean="0"/>
              <a:t>的连接示意图，请分析：</a:t>
            </a:r>
          </a:p>
          <a:p>
            <a:pPr lvl="0" latinLnBrk="1" hangingPunct="0"/>
            <a:r>
              <a:rPr lang="en-US" altLang="zh-CN" dirty="0" smtClean="0"/>
              <a:t>(1)</a:t>
            </a:r>
            <a:r>
              <a:rPr lang="zh-CN" altLang="en-US" dirty="0" smtClean="0"/>
              <a:t>分配给</a:t>
            </a:r>
            <a:r>
              <a:rPr lang="en-US" dirty="0" smtClean="0"/>
              <a:t>2764ROM</a:t>
            </a:r>
            <a:r>
              <a:rPr lang="zh-CN" altLang="en-US" dirty="0" smtClean="0"/>
              <a:t>芯片的地址空间</a:t>
            </a:r>
          </a:p>
          <a:p>
            <a:pPr lvl="0" latinLnBrk="1" hangingPunct="0"/>
            <a:r>
              <a:rPr lang="en-US" altLang="zh-CN" dirty="0" smtClean="0"/>
              <a:t>(2)</a:t>
            </a:r>
            <a:r>
              <a:rPr lang="zh-CN" altLang="en-US" dirty="0" smtClean="0"/>
              <a:t>分配给</a:t>
            </a:r>
            <a:r>
              <a:rPr lang="en-US" dirty="0" smtClean="0"/>
              <a:t>6264SRAM</a:t>
            </a:r>
            <a:r>
              <a:rPr lang="zh-CN" altLang="en-US" dirty="0" smtClean="0"/>
              <a:t>芯片的地址空间</a:t>
            </a:r>
            <a:endParaRPr lang="en-US" altLang="zh-CN" dirty="0" smtClean="0"/>
          </a:p>
          <a:p>
            <a:pPr lvl="0" latinLnBrk="1" hangingPunct="0"/>
            <a:r>
              <a:rPr lang="en-US" altLang="zh-CN" dirty="0" smtClean="0"/>
              <a:t>(3)</a:t>
            </a:r>
            <a:r>
              <a:rPr lang="zh-CN" altLang="en-US" dirty="0" smtClean="0"/>
              <a:t>如果</a:t>
            </a:r>
            <a:r>
              <a:rPr lang="en-US" altLang="zh-CN" dirty="0" smtClean="0"/>
              <a:t>2764</a:t>
            </a:r>
            <a:r>
              <a:rPr lang="zh-CN" altLang="en-US" dirty="0" smtClean="0"/>
              <a:t>的地址范围为</a:t>
            </a:r>
            <a:r>
              <a:rPr lang="en-US" altLang="zh-CN" dirty="0" smtClean="0"/>
              <a:t>F6000H~F7FFFH</a:t>
            </a:r>
            <a:r>
              <a:rPr lang="zh-CN" altLang="en-US" dirty="0" smtClean="0"/>
              <a:t>，分析该芯片与</a:t>
            </a:r>
            <a:r>
              <a:rPr lang="en-US" altLang="zh-CN" dirty="0" smtClean="0"/>
              <a:t>74LS138</a:t>
            </a:r>
            <a:r>
              <a:rPr lang="zh-CN" altLang="en-US" dirty="0" smtClean="0"/>
              <a:t>哪个引脚相连</a:t>
            </a:r>
          </a:p>
          <a:p>
            <a:endParaRPr lang="zh-CN" altLang="en-US" dirty="0"/>
          </a:p>
        </p:txBody>
      </p:sp>
      <p:pic>
        <p:nvPicPr>
          <p:cNvPr id="99329" name="Picture 1" descr="C:\Users\Administrator\AppData\Roaming\Tencent\Users\784641441\QQ\WinTemp\RichOle\M}MC[W]Y%MTW_DG)Z}MDHDC.png"/>
          <p:cNvPicPr>
            <a:picLocks noChangeAspect="1" noChangeArrowheads="1"/>
          </p:cNvPicPr>
          <p:nvPr/>
        </p:nvPicPr>
        <p:blipFill>
          <a:blip r:embed="rId2" cstate="print"/>
          <a:srcRect/>
          <a:stretch>
            <a:fillRect/>
          </a:stretch>
        </p:blipFill>
        <p:spPr bwMode="auto">
          <a:xfrm>
            <a:off x="1187623" y="2033462"/>
            <a:ext cx="6912769" cy="4824537"/>
          </a:xfrm>
          <a:prstGeom prst="rect">
            <a:avLst/>
          </a:prstGeom>
          <a:no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49" name="Picture 1" descr="C:\Users\Administrator\AppData\Roaming\Tencent\Users\784641441\QQ\WinTemp\RichOle\%U{KGU2%2JM2]{48WDWGLJC.png"/>
          <p:cNvPicPr>
            <a:picLocks noChangeAspect="1" noChangeArrowheads="1"/>
          </p:cNvPicPr>
          <p:nvPr/>
        </p:nvPicPr>
        <p:blipFill>
          <a:blip r:embed="rId2" cstate="print"/>
          <a:srcRect/>
          <a:stretch>
            <a:fillRect/>
          </a:stretch>
        </p:blipFill>
        <p:spPr bwMode="auto">
          <a:xfrm>
            <a:off x="714348" y="1571612"/>
            <a:ext cx="7893337" cy="3214686"/>
          </a:xfrm>
          <a:prstGeom prst="rect">
            <a:avLst/>
          </a:prstGeom>
          <a:noFill/>
        </p:spPr>
      </p:pic>
      <p:cxnSp>
        <p:nvCxnSpPr>
          <p:cNvPr id="4" name="直接连接符 3"/>
          <p:cNvCxnSpPr/>
          <p:nvPr/>
        </p:nvCxnSpPr>
        <p:spPr>
          <a:xfrm>
            <a:off x="3275856" y="1916832"/>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3491880" y="3573016"/>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83568" y="4941168"/>
            <a:ext cx="7992888" cy="1200329"/>
          </a:xfrm>
          <a:prstGeom prst="rect">
            <a:avLst/>
          </a:prstGeom>
          <a:noFill/>
        </p:spPr>
        <p:txBody>
          <a:bodyPr wrap="square" rtlCol="0">
            <a:spAutoFit/>
          </a:bodyPr>
          <a:lstStyle/>
          <a:p>
            <a:r>
              <a:rPr lang="en-US" altLang="zh-CN" dirty="0" smtClean="0"/>
              <a:t>      2764           1    1     1     1    0      1    1     0                ……                                          0</a:t>
            </a:r>
          </a:p>
          <a:p>
            <a:r>
              <a:rPr lang="en-US" altLang="zh-CN" dirty="0" smtClean="0"/>
              <a:t>                          1    1     1     1    0      1    1     1               ……                                           1</a:t>
            </a:r>
          </a:p>
          <a:p>
            <a:r>
              <a:rPr lang="en-US" altLang="zh-CN" dirty="0" smtClean="0"/>
              <a:t>                 </a:t>
            </a:r>
            <a:r>
              <a:rPr lang="zh-CN" altLang="en-US" dirty="0" smtClean="0"/>
              <a:t>地址范围为：</a:t>
            </a:r>
            <a:r>
              <a:rPr lang="en-US" altLang="zh-CN" dirty="0" smtClean="0"/>
              <a:t>F6000H~F7FFFH</a:t>
            </a:r>
            <a:r>
              <a:rPr lang="zh-CN" altLang="en-US" dirty="0" smtClean="0"/>
              <a:t>，则</a:t>
            </a:r>
            <a:r>
              <a:rPr lang="en-US" altLang="zh-CN" dirty="0" smtClean="0"/>
              <a:t>A</a:t>
            </a:r>
            <a:r>
              <a:rPr lang="en-US" altLang="zh-CN" sz="1200" dirty="0" smtClean="0"/>
              <a:t>15</a:t>
            </a:r>
            <a:r>
              <a:rPr lang="en-US" altLang="zh-CN" dirty="0" smtClean="0"/>
              <a:t>A</a:t>
            </a:r>
            <a:r>
              <a:rPr lang="en-US" altLang="zh-CN" sz="1400" dirty="0" smtClean="0"/>
              <a:t>14</a:t>
            </a:r>
            <a:r>
              <a:rPr lang="en-US" altLang="zh-CN" dirty="0" smtClean="0"/>
              <a:t>A</a:t>
            </a:r>
            <a:r>
              <a:rPr lang="en-US" altLang="zh-CN" sz="1400" dirty="0" smtClean="0"/>
              <a:t>13</a:t>
            </a:r>
            <a:r>
              <a:rPr lang="en-US" altLang="zh-CN" dirty="0" smtClean="0"/>
              <a:t>=011</a:t>
            </a:r>
            <a:r>
              <a:rPr lang="zh-CN" altLang="en-US" dirty="0" smtClean="0"/>
              <a:t>，与</a:t>
            </a:r>
            <a:r>
              <a:rPr lang="en-US" altLang="zh-CN" dirty="0" smtClean="0"/>
              <a:t>Y3</a:t>
            </a:r>
            <a:r>
              <a:rPr lang="zh-CN" altLang="en-US" dirty="0" smtClean="0"/>
              <a:t>相连</a:t>
            </a:r>
            <a:endParaRPr lang="en-US" altLang="zh-CN" dirty="0" smtClean="0"/>
          </a:p>
          <a:p>
            <a:r>
              <a:rPr lang="en-US" altLang="zh-CN" dirty="0" smtClean="0"/>
              <a:t>                       </a:t>
            </a:r>
            <a:endParaRPr lang="zh-CN" altLang="en-US" dirty="0"/>
          </a:p>
        </p:txBody>
      </p:sp>
      <p:cxnSp>
        <p:nvCxnSpPr>
          <p:cNvPr id="7" name="直接连接符 6"/>
          <p:cNvCxnSpPr/>
          <p:nvPr/>
        </p:nvCxnSpPr>
        <p:spPr>
          <a:xfrm>
            <a:off x="3563888" y="5229200"/>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876256" y="5517232"/>
            <a:ext cx="21602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1" name="Rectangle 3"/>
          <p:cNvSpPr>
            <a:spLocks noGrp="1" noRot="1" noChangeArrowheads="1"/>
          </p:cNvSpPr>
          <p:nvPr>
            <p:ph type="body" idx="1"/>
          </p:nvPr>
        </p:nvSpPr>
        <p:spPr>
          <a:xfrm>
            <a:off x="251520" y="476672"/>
            <a:ext cx="8568952" cy="1656184"/>
          </a:xfrm>
        </p:spPr>
        <p:txBody>
          <a:bodyPr>
            <a:normAutofit fontScale="92500" lnSpcReduction="20000"/>
          </a:bodyPr>
          <a:lstStyle/>
          <a:p>
            <a:r>
              <a:rPr lang="en-US" altLang="zh-CN" sz="2400" dirty="0" smtClean="0"/>
              <a:t>【</a:t>
            </a:r>
            <a:r>
              <a:rPr lang="zh-CN" altLang="en-US" sz="2400" dirty="0" smtClean="0"/>
              <a:t>例</a:t>
            </a:r>
            <a:r>
              <a:rPr lang="en-US" altLang="zh-CN" sz="2400" dirty="0" smtClean="0"/>
              <a:t>】</a:t>
            </a:r>
            <a:r>
              <a:rPr lang="zh-CN" altLang="zh-CN" sz="2400" dirty="0" smtClean="0"/>
              <a:t>下</a:t>
            </a:r>
            <a:r>
              <a:rPr lang="zh-CN" altLang="zh-CN" sz="2400" dirty="0" smtClean="0"/>
              <a:t>图是某</a:t>
            </a:r>
            <a:r>
              <a:rPr lang="en-US" altLang="zh-CN" sz="2400" dirty="0" smtClean="0"/>
              <a:t>8</a:t>
            </a:r>
            <a:r>
              <a:rPr lang="zh-CN" altLang="zh-CN" sz="2400" dirty="0" smtClean="0"/>
              <a:t>位</a:t>
            </a:r>
            <a:r>
              <a:rPr lang="zh-CN" altLang="zh-CN" sz="2400" dirty="0" smtClean="0"/>
              <a:t>微机（地址总线为</a:t>
            </a:r>
            <a:r>
              <a:rPr lang="en-US" altLang="zh-CN" sz="2400" dirty="0" smtClean="0"/>
              <a:t>16</a:t>
            </a:r>
            <a:r>
              <a:rPr lang="zh-CN" altLang="zh-CN" sz="2400" dirty="0" smtClean="0"/>
              <a:t>位）存储器系统电路原理图，请回答下列问题：</a:t>
            </a:r>
          </a:p>
          <a:p>
            <a:pPr marL="457200" lvl="0" indent="-457200">
              <a:buFont typeface="+mj-ea"/>
              <a:buAutoNum type="circleNumDbPlain"/>
            </a:pPr>
            <a:r>
              <a:rPr lang="zh-CN" altLang="zh-CN" sz="2400" dirty="0" smtClean="0"/>
              <a:t>采用</a:t>
            </a:r>
            <a:r>
              <a:rPr lang="zh-CN" altLang="zh-CN" sz="2400" dirty="0" smtClean="0"/>
              <a:t>的什么片选控制方式？</a:t>
            </a:r>
          </a:p>
          <a:p>
            <a:pPr marL="457200" lvl="0" indent="-457200">
              <a:buFont typeface="+mj-ea"/>
              <a:buAutoNum type="circleNumDbPlain"/>
            </a:pPr>
            <a:r>
              <a:rPr lang="zh-CN" altLang="zh-CN" sz="2400" dirty="0" smtClean="0"/>
              <a:t>指出</a:t>
            </a:r>
            <a:r>
              <a:rPr lang="en-US" altLang="zh-CN" sz="2400" dirty="0" smtClean="0"/>
              <a:t>EPROM</a:t>
            </a:r>
            <a:r>
              <a:rPr lang="zh-CN" altLang="zh-CN" sz="2400" dirty="0" smtClean="0"/>
              <a:t>芯片的存储容量</a:t>
            </a:r>
            <a:r>
              <a:rPr lang="zh-CN" altLang="zh-CN" sz="2400" dirty="0" smtClean="0"/>
              <a:t>和</a:t>
            </a:r>
            <a:r>
              <a:rPr lang="en-US" altLang="zh-CN" sz="2400" dirty="0" smtClean="0"/>
              <a:t>EPROM1</a:t>
            </a:r>
            <a:r>
              <a:rPr lang="zh-CN" altLang="zh-CN" sz="2400" dirty="0" smtClean="0"/>
              <a:t>的</a:t>
            </a:r>
            <a:r>
              <a:rPr lang="zh-CN" altLang="zh-CN" sz="2400" dirty="0" smtClean="0"/>
              <a:t>地址范围；</a:t>
            </a:r>
          </a:p>
          <a:p>
            <a:pPr marL="457200" lvl="0" indent="-457200">
              <a:buFont typeface="+mj-ea"/>
              <a:buAutoNum type="circleNumDbPlain"/>
            </a:pPr>
            <a:r>
              <a:rPr lang="zh-CN" altLang="zh-CN" sz="2400" dirty="0" smtClean="0"/>
              <a:t>指出</a:t>
            </a:r>
            <a:r>
              <a:rPr lang="en-US" altLang="zh-CN" sz="2400" dirty="0" smtClean="0"/>
              <a:t>RAM</a:t>
            </a:r>
            <a:r>
              <a:rPr lang="zh-CN" altLang="zh-CN" sz="2400" dirty="0" smtClean="0"/>
              <a:t>芯片的存储容量和</a:t>
            </a:r>
            <a:r>
              <a:rPr lang="en-US" altLang="zh-CN" sz="2400" dirty="0" smtClean="0"/>
              <a:t>SRAM1</a:t>
            </a:r>
            <a:r>
              <a:rPr lang="zh-CN" altLang="zh-CN" sz="2400" dirty="0" smtClean="0"/>
              <a:t>的</a:t>
            </a:r>
            <a:r>
              <a:rPr lang="zh-CN" altLang="zh-CN" sz="2400" dirty="0" smtClean="0"/>
              <a:t>地址范围。</a:t>
            </a:r>
            <a:endParaRPr lang="zh-CN" altLang="zh-CN" sz="2400" dirty="0"/>
          </a:p>
        </p:txBody>
      </p:sp>
      <p:graphicFrame>
        <p:nvGraphicFramePr>
          <p:cNvPr id="181252" name="Object 4"/>
          <p:cNvGraphicFramePr>
            <a:graphicFrameLocks noChangeAspect="1"/>
          </p:cNvGraphicFramePr>
          <p:nvPr/>
        </p:nvGraphicFramePr>
        <p:xfrm>
          <a:off x="533400" y="2007567"/>
          <a:ext cx="8229600" cy="4949825"/>
        </p:xfrm>
        <a:graphic>
          <a:graphicData uri="http://schemas.openxmlformats.org/presentationml/2006/ole">
            <p:oleObj spid="_x0000_s318466" name="Image" r:id="rId3" imgW="15516735" imgH="9717551" progId="Photoshop.Image.7">
              <p:embed/>
            </p:oleObj>
          </a:graphicData>
        </a:graphic>
      </p:graphicFrame>
      <p:grpSp>
        <p:nvGrpSpPr>
          <p:cNvPr id="2" name="Group 8"/>
          <p:cNvGrpSpPr>
            <a:grpSpLocks/>
          </p:cNvGrpSpPr>
          <p:nvPr/>
        </p:nvGrpSpPr>
        <p:grpSpPr bwMode="auto">
          <a:xfrm>
            <a:off x="2771775" y="2565400"/>
            <a:ext cx="720725" cy="685800"/>
            <a:chOff x="1746" y="1616"/>
            <a:chExt cx="454" cy="432"/>
          </a:xfrm>
        </p:grpSpPr>
        <p:sp>
          <p:nvSpPr>
            <p:cNvPr id="181254" name="Line 6"/>
            <p:cNvSpPr>
              <a:spLocks noChangeShapeType="1"/>
            </p:cNvSpPr>
            <p:nvPr/>
          </p:nvSpPr>
          <p:spPr bwMode="auto">
            <a:xfrm>
              <a:off x="2200" y="1616"/>
              <a:ext cx="0" cy="408"/>
            </a:xfrm>
            <a:prstGeom prst="line">
              <a:avLst/>
            </a:prstGeom>
            <a:noFill/>
            <a:ln w="38100">
              <a:solidFill>
                <a:schemeClr val="tx1"/>
              </a:solidFill>
              <a:round/>
              <a:headEnd/>
              <a:tailEnd/>
            </a:ln>
            <a:effectLst/>
          </p:spPr>
          <p:txBody>
            <a:bodyPr wrap="none"/>
            <a:lstStyle/>
            <a:p>
              <a:endParaRPr lang="zh-CN" altLang="en-US"/>
            </a:p>
          </p:txBody>
        </p:sp>
        <p:sp>
          <p:nvSpPr>
            <p:cNvPr id="181255" name="Line 7"/>
            <p:cNvSpPr>
              <a:spLocks noChangeShapeType="1"/>
            </p:cNvSpPr>
            <p:nvPr/>
          </p:nvSpPr>
          <p:spPr bwMode="auto">
            <a:xfrm flipH="1">
              <a:off x="1746" y="2048"/>
              <a:ext cx="454" cy="0"/>
            </a:xfrm>
            <a:prstGeom prst="line">
              <a:avLst/>
            </a:prstGeom>
            <a:noFill/>
            <a:ln w="38100">
              <a:solidFill>
                <a:schemeClr val="tx1"/>
              </a:solidFill>
              <a:round/>
              <a:headEnd/>
              <a:tailEnd/>
            </a:ln>
            <a:effectLst/>
          </p:spPr>
          <p:txBody>
            <a:bodyPr wrap="none"/>
            <a:lstStyle/>
            <a:p>
              <a:endParaRPr lang="zh-CN" altLang="en-US"/>
            </a:p>
          </p:txBody>
        </p:sp>
      </p:grpSp>
      <p:sp>
        <p:nvSpPr>
          <p:cNvPr id="181257" name="Text Box 9"/>
          <p:cNvSpPr txBox="1">
            <a:spLocks noChangeArrowheads="1"/>
          </p:cNvSpPr>
          <p:nvPr/>
        </p:nvSpPr>
        <p:spPr bwMode="auto">
          <a:xfrm>
            <a:off x="2987675" y="3712542"/>
            <a:ext cx="287338" cy="366713"/>
          </a:xfrm>
          <a:prstGeom prst="rect">
            <a:avLst/>
          </a:prstGeom>
          <a:noFill/>
          <a:ln w="9525">
            <a:noFill/>
            <a:miter lim="800000"/>
            <a:headEnd/>
            <a:tailEnd/>
          </a:ln>
          <a:effectLst/>
        </p:spPr>
        <p:txBody>
          <a:bodyPr>
            <a:spAutoFit/>
          </a:bodyPr>
          <a:lstStyle/>
          <a:p>
            <a:pPr>
              <a:spcBef>
                <a:spcPct val="50000"/>
              </a:spcBef>
            </a:pPr>
            <a:r>
              <a:rPr lang="en-US" altLang="zh-CN" b="1"/>
              <a:t>0</a:t>
            </a:r>
          </a:p>
        </p:txBody>
      </p:sp>
      <p:sp>
        <p:nvSpPr>
          <p:cNvPr id="181258" name="Text Box 10"/>
          <p:cNvSpPr txBox="1">
            <a:spLocks noChangeArrowheads="1"/>
          </p:cNvSpPr>
          <p:nvPr/>
        </p:nvSpPr>
        <p:spPr bwMode="auto">
          <a:xfrm>
            <a:off x="1547813" y="4149725"/>
            <a:ext cx="287337" cy="366713"/>
          </a:xfrm>
          <a:prstGeom prst="rect">
            <a:avLst/>
          </a:prstGeom>
          <a:noFill/>
          <a:ln w="9525">
            <a:noFill/>
            <a:miter lim="800000"/>
            <a:headEnd/>
            <a:tailEnd/>
          </a:ln>
          <a:effectLst/>
        </p:spPr>
        <p:txBody>
          <a:bodyPr>
            <a:spAutoFit/>
          </a:bodyPr>
          <a:lstStyle/>
          <a:p>
            <a:pPr>
              <a:spcBef>
                <a:spcPct val="50000"/>
              </a:spcBef>
            </a:pPr>
            <a:r>
              <a:rPr lang="en-US" altLang="zh-CN" b="1"/>
              <a:t>1</a:t>
            </a:r>
          </a:p>
        </p:txBody>
      </p:sp>
      <p:sp>
        <p:nvSpPr>
          <p:cNvPr id="181259" name="Text Box 11"/>
          <p:cNvSpPr txBox="1">
            <a:spLocks noChangeArrowheads="1"/>
          </p:cNvSpPr>
          <p:nvPr/>
        </p:nvSpPr>
        <p:spPr bwMode="auto">
          <a:xfrm>
            <a:off x="900113" y="4350717"/>
            <a:ext cx="287337" cy="514350"/>
          </a:xfrm>
          <a:prstGeom prst="rect">
            <a:avLst/>
          </a:prstGeom>
          <a:noFill/>
          <a:ln w="9525">
            <a:noFill/>
            <a:miter lim="800000"/>
            <a:headEnd/>
            <a:tailEnd/>
          </a:ln>
          <a:effectLst/>
        </p:spPr>
        <p:txBody>
          <a:bodyPr>
            <a:spAutoFit/>
          </a:bodyPr>
          <a:lstStyle/>
          <a:p>
            <a:pPr>
              <a:lnSpc>
                <a:spcPct val="20000"/>
              </a:lnSpc>
              <a:spcBef>
                <a:spcPct val="50000"/>
              </a:spcBef>
            </a:pPr>
            <a:r>
              <a:rPr lang="en-US" altLang="zh-CN" sz="1200" b="1"/>
              <a:t>1</a:t>
            </a:r>
          </a:p>
          <a:p>
            <a:pPr>
              <a:lnSpc>
                <a:spcPct val="20000"/>
              </a:lnSpc>
              <a:spcBef>
                <a:spcPct val="50000"/>
              </a:spcBef>
            </a:pPr>
            <a:r>
              <a:rPr lang="en-US" altLang="zh-CN" sz="1200" b="1"/>
              <a:t>1</a:t>
            </a:r>
          </a:p>
          <a:p>
            <a:pPr>
              <a:lnSpc>
                <a:spcPct val="20000"/>
              </a:lnSpc>
              <a:spcBef>
                <a:spcPct val="50000"/>
              </a:spcBef>
            </a:pPr>
            <a:r>
              <a:rPr lang="en-US" altLang="zh-CN" sz="1200" b="1"/>
              <a:t>1</a:t>
            </a:r>
          </a:p>
          <a:p>
            <a:pPr>
              <a:lnSpc>
                <a:spcPct val="20000"/>
              </a:lnSpc>
              <a:spcBef>
                <a:spcPct val="50000"/>
              </a:spcBef>
            </a:pPr>
            <a:r>
              <a:rPr lang="en-US" altLang="zh-CN" sz="1200" b="1"/>
              <a:t>1</a:t>
            </a:r>
          </a:p>
        </p:txBody>
      </p:sp>
      <p:sp>
        <p:nvSpPr>
          <p:cNvPr id="181260" name="Text Box 12"/>
          <p:cNvSpPr txBox="1">
            <a:spLocks noChangeArrowheads="1"/>
          </p:cNvSpPr>
          <p:nvPr/>
        </p:nvSpPr>
        <p:spPr bwMode="auto">
          <a:xfrm>
            <a:off x="1042988" y="3785567"/>
            <a:ext cx="287337" cy="552450"/>
          </a:xfrm>
          <a:prstGeom prst="rect">
            <a:avLst/>
          </a:prstGeom>
          <a:noFill/>
          <a:ln w="9525">
            <a:noFill/>
            <a:miter lim="800000"/>
            <a:headEnd/>
            <a:tailEnd/>
          </a:ln>
          <a:effectLst/>
        </p:spPr>
        <p:txBody>
          <a:bodyPr>
            <a:spAutoFit/>
          </a:bodyPr>
          <a:lstStyle/>
          <a:p>
            <a:pPr>
              <a:lnSpc>
                <a:spcPct val="50000"/>
              </a:lnSpc>
              <a:spcBef>
                <a:spcPct val="50000"/>
              </a:spcBef>
            </a:pPr>
            <a:r>
              <a:rPr lang="en-US" altLang="zh-CN" sz="1200" b="1">
                <a:solidFill>
                  <a:srgbClr val="3333FF"/>
                </a:solidFill>
              </a:rPr>
              <a:t>1</a:t>
            </a:r>
          </a:p>
          <a:p>
            <a:pPr>
              <a:lnSpc>
                <a:spcPct val="50000"/>
              </a:lnSpc>
              <a:spcBef>
                <a:spcPct val="50000"/>
              </a:spcBef>
            </a:pPr>
            <a:r>
              <a:rPr lang="en-US" altLang="zh-CN" sz="1200" b="1">
                <a:solidFill>
                  <a:srgbClr val="3333FF"/>
                </a:solidFill>
              </a:rPr>
              <a:t>0</a:t>
            </a:r>
          </a:p>
          <a:p>
            <a:pPr>
              <a:lnSpc>
                <a:spcPct val="50000"/>
              </a:lnSpc>
              <a:spcBef>
                <a:spcPct val="50000"/>
              </a:spcBef>
            </a:pPr>
            <a:r>
              <a:rPr lang="en-US" altLang="zh-CN" sz="1200" b="1">
                <a:solidFill>
                  <a:srgbClr val="3333FF"/>
                </a:solidFill>
              </a:rPr>
              <a:t>0</a:t>
            </a:r>
          </a:p>
        </p:txBody>
      </p:sp>
      <p:grpSp>
        <p:nvGrpSpPr>
          <p:cNvPr id="3" name="Group 13"/>
          <p:cNvGrpSpPr>
            <a:grpSpLocks/>
          </p:cNvGrpSpPr>
          <p:nvPr/>
        </p:nvGrpSpPr>
        <p:grpSpPr bwMode="auto">
          <a:xfrm>
            <a:off x="5219700" y="3425205"/>
            <a:ext cx="576263" cy="936625"/>
            <a:chOff x="1746" y="1616"/>
            <a:chExt cx="454" cy="432"/>
          </a:xfrm>
        </p:grpSpPr>
        <p:sp>
          <p:nvSpPr>
            <p:cNvPr id="181262" name="Line 14"/>
            <p:cNvSpPr>
              <a:spLocks noChangeShapeType="1"/>
            </p:cNvSpPr>
            <p:nvPr/>
          </p:nvSpPr>
          <p:spPr bwMode="auto">
            <a:xfrm>
              <a:off x="2200" y="1616"/>
              <a:ext cx="0" cy="408"/>
            </a:xfrm>
            <a:prstGeom prst="line">
              <a:avLst/>
            </a:prstGeom>
            <a:noFill/>
            <a:ln w="38100">
              <a:solidFill>
                <a:schemeClr val="hlink"/>
              </a:solidFill>
              <a:round/>
              <a:headEnd/>
              <a:tailEnd/>
            </a:ln>
            <a:effectLst/>
          </p:spPr>
          <p:txBody>
            <a:bodyPr wrap="none"/>
            <a:lstStyle/>
            <a:p>
              <a:endParaRPr lang="zh-CN" altLang="en-US"/>
            </a:p>
          </p:txBody>
        </p:sp>
        <p:sp>
          <p:nvSpPr>
            <p:cNvPr id="181263" name="Line 15"/>
            <p:cNvSpPr>
              <a:spLocks noChangeShapeType="1"/>
            </p:cNvSpPr>
            <p:nvPr/>
          </p:nvSpPr>
          <p:spPr bwMode="auto">
            <a:xfrm flipH="1">
              <a:off x="1746" y="2048"/>
              <a:ext cx="454" cy="0"/>
            </a:xfrm>
            <a:prstGeom prst="line">
              <a:avLst/>
            </a:prstGeom>
            <a:noFill/>
            <a:ln w="38100">
              <a:solidFill>
                <a:schemeClr val="hlink"/>
              </a:solidFill>
              <a:round/>
              <a:headEnd/>
              <a:tailEnd/>
            </a:ln>
            <a:effectLst/>
          </p:spPr>
          <p:txBody>
            <a:bodyPr wrap="none"/>
            <a:lstStyle/>
            <a:p>
              <a:endParaRPr lang="zh-CN" altLang="en-US"/>
            </a:p>
          </p:txBody>
        </p:sp>
      </p:grpSp>
      <p:sp>
        <p:nvSpPr>
          <p:cNvPr id="181264" name="Text Box 16"/>
          <p:cNvSpPr txBox="1">
            <a:spLocks noChangeArrowheads="1"/>
          </p:cNvSpPr>
          <p:nvPr/>
        </p:nvSpPr>
        <p:spPr bwMode="auto">
          <a:xfrm>
            <a:off x="5292725" y="4001467"/>
            <a:ext cx="287338" cy="366713"/>
          </a:xfrm>
          <a:prstGeom prst="rect">
            <a:avLst/>
          </a:prstGeom>
          <a:noFill/>
          <a:ln w="9525">
            <a:noFill/>
            <a:miter lim="800000"/>
            <a:headEnd/>
            <a:tailEnd/>
          </a:ln>
          <a:effectLst/>
        </p:spPr>
        <p:txBody>
          <a:bodyPr>
            <a:spAutoFit/>
          </a:bodyPr>
          <a:lstStyle/>
          <a:p>
            <a:pPr>
              <a:spcBef>
                <a:spcPct val="50000"/>
              </a:spcBef>
            </a:pPr>
            <a:r>
              <a:rPr lang="en-US" altLang="zh-CN" b="1"/>
              <a:t>0</a:t>
            </a:r>
          </a:p>
        </p:txBody>
      </p:sp>
      <p:grpSp>
        <p:nvGrpSpPr>
          <p:cNvPr id="4" name="Group 21"/>
          <p:cNvGrpSpPr>
            <a:grpSpLocks/>
          </p:cNvGrpSpPr>
          <p:nvPr/>
        </p:nvGrpSpPr>
        <p:grpSpPr bwMode="auto">
          <a:xfrm>
            <a:off x="3708400" y="4476130"/>
            <a:ext cx="1223963" cy="1296987"/>
            <a:chOff x="2336" y="2323"/>
            <a:chExt cx="771" cy="817"/>
          </a:xfrm>
        </p:grpSpPr>
        <p:grpSp>
          <p:nvGrpSpPr>
            <p:cNvPr id="5" name="Group 19"/>
            <p:cNvGrpSpPr>
              <a:grpSpLocks/>
            </p:cNvGrpSpPr>
            <p:nvPr/>
          </p:nvGrpSpPr>
          <p:grpSpPr bwMode="auto">
            <a:xfrm>
              <a:off x="2608" y="2323"/>
              <a:ext cx="499" cy="817"/>
              <a:chOff x="2608" y="2341"/>
              <a:chExt cx="499" cy="817"/>
            </a:xfrm>
          </p:grpSpPr>
          <p:sp>
            <p:nvSpPr>
              <p:cNvPr id="181265" name="Line 17"/>
              <p:cNvSpPr>
                <a:spLocks noChangeShapeType="1"/>
              </p:cNvSpPr>
              <p:nvPr/>
            </p:nvSpPr>
            <p:spPr bwMode="auto">
              <a:xfrm flipH="1">
                <a:off x="2608" y="2341"/>
                <a:ext cx="499" cy="0"/>
              </a:xfrm>
              <a:prstGeom prst="line">
                <a:avLst/>
              </a:prstGeom>
              <a:noFill/>
              <a:ln w="38100">
                <a:solidFill>
                  <a:schemeClr val="hlink"/>
                </a:solidFill>
                <a:round/>
                <a:headEnd/>
                <a:tailEnd/>
              </a:ln>
              <a:effectLst/>
            </p:spPr>
            <p:txBody>
              <a:bodyPr wrap="none"/>
              <a:lstStyle/>
              <a:p>
                <a:endParaRPr lang="zh-CN" altLang="en-US"/>
              </a:p>
            </p:txBody>
          </p:sp>
          <p:sp>
            <p:nvSpPr>
              <p:cNvPr id="181266" name="Line 18"/>
              <p:cNvSpPr>
                <a:spLocks noChangeShapeType="1"/>
              </p:cNvSpPr>
              <p:nvPr/>
            </p:nvSpPr>
            <p:spPr bwMode="auto">
              <a:xfrm>
                <a:off x="2608" y="2341"/>
                <a:ext cx="0" cy="817"/>
              </a:xfrm>
              <a:prstGeom prst="line">
                <a:avLst/>
              </a:prstGeom>
              <a:noFill/>
              <a:ln w="38100">
                <a:solidFill>
                  <a:schemeClr val="hlink"/>
                </a:solidFill>
                <a:round/>
                <a:headEnd/>
                <a:tailEnd/>
              </a:ln>
              <a:effectLst/>
            </p:spPr>
            <p:txBody>
              <a:bodyPr wrap="none"/>
              <a:lstStyle/>
              <a:p>
                <a:endParaRPr lang="zh-CN" altLang="en-US"/>
              </a:p>
            </p:txBody>
          </p:sp>
        </p:grpSp>
        <p:sp>
          <p:nvSpPr>
            <p:cNvPr id="181268" name="Line 20"/>
            <p:cNvSpPr>
              <a:spLocks noChangeShapeType="1"/>
            </p:cNvSpPr>
            <p:nvPr/>
          </p:nvSpPr>
          <p:spPr bwMode="auto">
            <a:xfrm flipH="1">
              <a:off x="2336" y="3140"/>
              <a:ext cx="272" cy="0"/>
            </a:xfrm>
            <a:prstGeom prst="line">
              <a:avLst/>
            </a:prstGeom>
            <a:noFill/>
            <a:ln w="38100">
              <a:solidFill>
                <a:schemeClr val="hlink"/>
              </a:solidFill>
              <a:round/>
              <a:headEnd/>
              <a:tailEnd/>
            </a:ln>
            <a:effectLst/>
          </p:spPr>
          <p:txBody>
            <a:bodyPr wrap="none"/>
            <a:lstStyle/>
            <a:p>
              <a:endParaRPr lang="zh-CN" altLang="en-US"/>
            </a:p>
          </p:txBody>
        </p:sp>
      </p:grpSp>
      <p:grpSp>
        <p:nvGrpSpPr>
          <p:cNvPr id="6" name="Group 27"/>
          <p:cNvGrpSpPr>
            <a:grpSpLocks/>
          </p:cNvGrpSpPr>
          <p:nvPr/>
        </p:nvGrpSpPr>
        <p:grpSpPr bwMode="auto">
          <a:xfrm>
            <a:off x="2771775" y="4288805"/>
            <a:ext cx="2160588" cy="288925"/>
            <a:chOff x="1746" y="2205"/>
            <a:chExt cx="1361" cy="182"/>
          </a:xfrm>
        </p:grpSpPr>
        <p:sp>
          <p:nvSpPr>
            <p:cNvPr id="181271" name="Line 23"/>
            <p:cNvSpPr>
              <a:spLocks noChangeShapeType="1"/>
            </p:cNvSpPr>
            <p:nvPr/>
          </p:nvSpPr>
          <p:spPr bwMode="auto">
            <a:xfrm>
              <a:off x="1746" y="2387"/>
              <a:ext cx="1179" cy="0"/>
            </a:xfrm>
            <a:prstGeom prst="line">
              <a:avLst/>
            </a:prstGeom>
            <a:noFill/>
            <a:ln w="38100">
              <a:solidFill>
                <a:schemeClr val="hlink"/>
              </a:solidFill>
              <a:round/>
              <a:headEnd/>
              <a:tailEnd/>
            </a:ln>
            <a:effectLst/>
          </p:spPr>
          <p:txBody>
            <a:bodyPr wrap="none"/>
            <a:lstStyle/>
            <a:p>
              <a:endParaRPr lang="zh-CN" altLang="en-US"/>
            </a:p>
          </p:txBody>
        </p:sp>
        <p:sp>
          <p:nvSpPr>
            <p:cNvPr id="181272" name="Line 24"/>
            <p:cNvSpPr>
              <a:spLocks noChangeShapeType="1"/>
            </p:cNvSpPr>
            <p:nvPr/>
          </p:nvSpPr>
          <p:spPr bwMode="auto">
            <a:xfrm flipV="1">
              <a:off x="2925" y="2251"/>
              <a:ext cx="0" cy="136"/>
            </a:xfrm>
            <a:prstGeom prst="line">
              <a:avLst/>
            </a:prstGeom>
            <a:noFill/>
            <a:ln w="38100">
              <a:solidFill>
                <a:schemeClr val="hlink"/>
              </a:solidFill>
              <a:round/>
              <a:headEnd/>
              <a:tailEnd/>
            </a:ln>
            <a:effectLst/>
          </p:spPr>
          <p:txBody>
            <a:bodyPr wrap="none"/>
            <a:lstStyle/>
            <a:p>
              <a:endParaRPr lang="zh-CN" altLang="en-US"/>
            </a:p>
          </p:txBody>
        </p:sp>
        <p:sp>
          <p:nvSpPr>
            <p:cNvPr id="181273" name="Line 25"/>
            <p:cNvSpPr>
              <a:spLocks noChangeShapeType="1"/>
            </p:cNvSpPr>
            <p:nvPr/>
          </p:nvSpPr>
          <p:spPr bwMode="auto">
            <a:xfrm>
              <a:off x="2925" y="2251"/>
              <a:ext cx="91" cy="0"/>
            </a:xfrm>
            <a:prstGeom prst="line">
              <a:avLst/>
            </a:prstGeom>
            <a:noFill/>
            <a:ln w="38100">
              <a:solidFill>
                <a:schemeClr val="hlink"/>
              </a:solidFill>
              <a:round/>
              <a:headEnd/>
              <a:tailEnd/>
            </a:ln>
            <a:effectLst/>
          </p:spPr>
          <p:txBody>
            <a:bodyPr wrap="none"/>
            <a:lstStyle/>
            <a:p>
              <a:endParaRPr lang="zh-CN" altLang="en-US"/>
            </a:p>
          </p:txBody>
        </p:sp>
        <p:sp>
          <p:nvSpPr>
            <p:cNvPr id="181274" name="Line 26"/>
            <p:cNvSpPr>
              <a:spLocks noChangeShapeType="1"/>
            </p:cNvSpPr>
            <p:nvPr/>
          </p:nvSpPr>
          <p:spPr bwMode="auto">
            <a:xfrm flipV="1">
              <a:off x="3016" y="2205"/>
              <a:ext cx="91" cy="46"/>
            </a:xfrm>
            <a:prstGeom prst="line">
              <a:avLst/>
            </a:prstGeom>
            <a:noFill/>
            <a:ln w="38100">
              <a:solidFill>
                <a:schemeClr val="hlink"/>
              </a:solidFill>
              <a:round/>
              <a:headEnd/>
              <a:tailEnd/>
            </a:ln>
            <a:effectLst/>
          </p:spPr>
          <p:txBody>
            <a:bodyPr wrap="none"/>
            <a:lstStyle/>
            <a:p>
              <a:endParaRPr lang="zh-CN" altLang="en-US"/>
            </a:p>
          </p:txBody>
        </p:sp>
      </p:grpSp>
      <p:sp>
        <p:nvSpPr>
          <p:cNvPr id="181276" name="Text Box 28"/>
          <p:cNvSpPr txBox="1">
            <a:spLocks noChangeArrowheads="1"/>
          </p:cNvSpPr>
          <p:nvPr/>
        </p:nvSpPr>
        <p:spPr bwMode="auto">
          <a:xfrm>
            <a:off x="3708400" y="4652963"/>
            <a:ext cx="287338" cy="366712"/>
          </a:xfrm>
          <a:prstGeom prst="rect">
            <a:avLst/>
          </a:prstGeom>
          <a:noFill/>
          <a:ln w="9525">
            <a:noFill/>
            <a:miter lim="800000"/>
            <a:headEnd/>
            <a:tailEnd/>
          </a:ln>
          <a:effectLst/>
        </p:spPr>
        <p:txBody>
          <a:bodyPr>
            <a:spAutoFit/>
          </a:bodyPr>
          <a:lstStyle/>
          <a:p>
            <a:pPr>
              <a:spcBef>
                <a:spcPct val="50000"/>
              </a:spcBef>
            </a:pPr>
            <a:r>
              <a:rPr lang="en-US" altLang="zh-CN" b="1"/>
              <a:t>0</a:t>
            </a:r>
          </a:p>
        </p:txBody>
      </p:sp>
      <p:sp>
        <p:nvSpPr>
          <p:cNvPr id="181277" name="Text Box 29"/>
          <p:cNvSpPr txBox="1">
            <a:spLocks noChangeArrowheads="1"/>
          </p:cNvSpPr>
          <p:nvPr/>
        </p:nvSpPr>
        <p:spPr bwMode="auto">
          <a:xfrm>
            <a:off x="2916238" y="4282455"/>
            <a:ext cx="287337" cy="366712"/>
          </a:xfrm>
          <a:prstGeom prst="rect">
            <a:avLst/>
          </a:prstGeom>
          <a:noFill/>
          <a:ln w="9525">
            <a:noFill/>
            <a:miter lim="800000"/>
            <a:headEnd/>
            <a:tailEnd/>
          </a:ln>
          <a:effectLst/>
        </p:spPr>
        <p:txBody>
          <a:bodyPr>
            <a:spAutoFit/>
          </a:bodyPr>
          <a:lstStyle/>
          <a:p>
            <a:pPr>
              <a:spcBef>
                <a:spcPct val="50000"/>
              </a:spcBef>
            </a:pPr>
            <a:r>
              <a:rPr lang="en-US" altLang="zh-CN" b="1"/>
              <a:t>0</a:t>
            </a:r>
          </a:p>
        </p:txBody>
      </p:sp>
      <p:grpSp>
        <p:nvGrpSpPr>
          <p:cNvPr id="7" name="Group 32"/>
          <p:cNvGrpSpPr>
            <a:grpSpLocks/>
          </p:cNvGrpSpPr>
          <p:nvPr/>
        </p:nvGrpSpPr>
        <p:grpSpPr bwMode="auto">
          <a:xfrm>
            <a:off x="2368550" y="3621088"/>
            <a:ext cx="504825" cy="366712"/>
            <a:chOff x="884" y="3612"/>
            <a:chExt cx="318" cy="231"/>
          </a:xfrm>
        </p:grpSpPr>
        <p:sp>
          <p:nvSpPr>
            <p:cNvPr id="181278" name="Text Box 30"/>
            <p:cNvSpPr txBox="1">
              <a:spLocks noChangeArrowheads="1"/>
            </p:cNvSpPr>
            <p:nvPr/>
          </p:nvSpPr>
          <p:spPr bwMode="auto">
            <a:xfrm>
              <a:off x="884" y="3612"/>
              <a:ext cx="318" cy="231"/>
            </a:xfrm>
            <a:prstGeom prst="rect">
              <a:avLst/>
            </a:prstGeom>
            <a:noFill/>
            <a:ln w="9525">
              <a:noFill/>
              <a:miter lim="800000"/>
              <a:headEnd/>
              <a:tailEnd/>
            </a:ln>
            <a:effectLst/>
          </p:spPr>
          <p:txBody>
            <a:bodyPr>
              <a:spAutoFit/>
            </a:bodyPr>
            <a:lstStyle/>
            <a:p>
              <a:pPr>
                <a:spcBef>
                  <a:spcPct val="50000"/>
                </a:spcBef>
              </a:pPr>
              <a:r>
                <a:rPr lang="en-US" altLang="zh-CN" b="1"/>
                <a:t>Y</a:t>
              </a:r>
              <a:r>
                <a:rPr lang="en-US" altLang="zh-CN" sz="1200" b="1"/>
                <a:t>4</a:t>
              </a:r>
            </a:p>
          </p:txBody>
        </p:sp>
        <p:sp>
          <p:nvSpPr>
            <p:cNvPr id="181279" name="Line 31"/>
            <p:cNvSpPr>
              <a:spLocks noChangeShapeType="1"/>
            </p:cNvSpPr>
            <p:nvPr/>
          </p:nvSpPr>
          <p:spPr bwMode="auto">
            <a:xfrm>
              <a:off x="930" y="3657"/>
              <a:ext cx="136" cy="0"/>
            </a:xfrm>
            <a:prstGeom prst="line">
              <a:avLst/>
            </a:prstGeom>
            <a:noFill/>
            <a:ln w="9525">
              <a:solidFill>
                <a:schemeClr val="tx1"/>
              </a:solidFill>
              <a:round/>
              <a:headEnd/>
              <a:tailEnd/>
            </a:ln>
            <a:effectLst/>
          </p:spPr>
          <p:txBody>
            <a:bodyPr wrap="none"/>
            <a:lstStyle/>
            <a:p>
              <a:endParaRPr lang="zh-CN" altLang="en-US"/>
            </a:p>
          </p:txBody>
        </p:sp>
      </p:grpSp>
      <p:sp>
        <p:nvSpPr>
          <p:cNvPr id="181281" name="Text Box 33"/>
          <p:cNvSpPr txBox="1">
            <a:spLocks noChangeArrowheads="1"/>
          </p:cNvSpPr>
          <p:nvPr/>
        </p:nvSpPr>
        <p:spPr bwMode="auto">
          <a:xfrm>
            <a:off x="827088" y="3785567"/>
            <a:ext cx="287337" cy="552450"/>
          </a:xfrm>
          <a:prstGeom prst="rect">
            <a:avLst/>
          </a:prstGeom>
          <a:noFill/>
          <a:ln w="9525">
            <a:noFill/>
            <a:miter lim="800000"/>
            <a:headEnd/>
            <a:tailEnd/>
          </a:ln>
          <a:effectLst/>
        </p:spPr>
        <p:txBody>
          <a:bodyPr>
            <a:spAutoFit/>
          </a:bodyPr>
          <a:lstStyle/>
          <a:p>
            <a:pPr>
              <a:lnSpc>
                <a:spcPct val="50000"/>
              </a:lnSpc>
              <a:spcBef>
                <a:spcPct val="50000"/>
              </a:spcBef>
            </a:pPr>
            <a:r>
              <a:rPr lang="en-US" altLang="zh-CN" sz="1200" b="1">
                <a:solidFill>
                  <a:schemeClr val="hlink"/>
                </a:solidFill>
              </a:rPr>
              <a:t>0</a:t>
            </a:r>
          </a:p>
          <a:p>
            <a:pPr>
              <a:lnSpc>
                <a:spcPct val="50000"/>
              </a:lnSpc>
              <a:spcBef>
                <a:spcPct val="50000"/>
              </a:spcBef>
            </a:pPr>
            <a:r>
              <a:rPr lang="en-US" altLang="zh-CN" sz="1200" b="1">
                <a:solidFill>
                  <a:schemeClr val="hlink"/>
                </a:solidFill>
              </a:rPr>
              <a:t>0</a:t>
            </a:r>
          </a:p>
          <a:p>
            <a:pPr>
              <a:lnSpc>
                <a:spcPct val="50000"/>
              </a:lnSpc>
              <a:spcBef>
                <a:spcPct val="50000"/>
              </a:spcBef>
            </a:pPr>
            <a:r>
              <a:rPr lang="en-US" altLang="zh-CN" sz="1200" b="1">
                <a:solidFill>
                  <a:schemeClr val="hlink"/>
                </a:solidFill>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wipe(left)">
                                      <p:cBhvr>
                                        <p:cTn id="7" dur="500"/>
                                        <p:tgtEl>
                                          <p:spTgt spid="181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wipe(left)">
                                      <p:cBhvr>
                                        <p:cTn id="12" dur="500"/>
                                        <p:tgtEl>
                                          <p:spTgt spid="181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1251">
                                            <p:txEl>
                                              <p:pRg st="2" end="2"/>
                                            </p:txEl>
                                          </p:spTgt>
                                        </p:tgtEl>
                                        <p:attrNameLst>
                                          <p:attrName>style.visibility</p:attrName>
                                        </p:attrNameLst>
                                      </p:cBhvr>
                                      <p:to>
                                        <p:strVal val="visible"/>
                                      </p:to>
                                    </p:set>
                                    <p:animEffect transition="in" filter="wipe(left)">
                                      <p:cBhvr>
                                        <p:cTn id="17" dur="500"/>
                                        <p:tgtEl>
                                          <p:spTgt spid="181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1251">
                                            <p:txEl>
                                              <p:pRg st="3" end="3"/>
                                            </p:txEl>
                                          </p:spTgt>
                                        </p:tgtEl>
                                        <p:attrNameLst>
                                          <p:attrName>style.visibility</p:attrName>
                                        </p:attrNameLst>
                                      </p:cBhvr>
                                      <p:to>
                                        <p:strVal val="visible"/>
                                      </p:to>
                                    </p:set>
                                    <p:animEffect transition="in" filter="wipe(left)">
                                      <p:cBhvr>
                                        <p:cTn id="22" dur="500"/>
                                        <p:tgtEl>
                                          <p:spTgt spid="181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1252"/>
                                        </p:tgtEl>
                                        <p:attrNameLst>
                                          <p:attrName>style.visibility</p:attrName>
                                        </p:attrNameLst>
                                      </p:cBhvr>
                                      <p:to>
                                        <p:strVal val="visible"/>
                                      </p:to>
                                    </p:set>
                                    <p:animEffect transition="in" filter="wipe(left)">
                                      <p:cBhvr>
                                        <p:cTn id="27" dur="500"/>
                                        <p:tgtEl>
                                          <p:spTgt spid="1812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1257"/>
                                        </p:tgtEl>
                                        <p:attrNameLst>
                                          <p:attrName>style.visibility</p:attrName>
                                        </p:attrNameLst>
                                      </p:cBhvr>
                                      <p:to>
                                        <p:strVal val="visible"/>
                                      </p:to>
                                    </p:set>
                                    <p:animEffect transition="in" filter="fade">
                                      <p:cBhvr>
                                        <p:cTn id="37" dur="2000"/>
                                        <p:tgtEl>
                                          <p:spTgt spid="1812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1258"/>
                                        </p:tgtEl>
                                        <p:attrNameLst>
                                          <p:attrName>style.visibility</p:attrName>
                                        </p:attrNameLst>
                                      </p:cBhvr>
                                      <p:to>
                                        <p:strVal val="visible"/>
                                      </p:to>
                                    </p:set>
                                    <p:animEffect transition="in" filter="fade">
                                      <p:cBhvr>
                                        <p:cTn id="42" dur="2000"/>
                                        <p:tgtEl>
                                          <p:spTgt spid="1812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1259"/>
                                        </p:tgtEl>
                                        <p:attrNameLst>
                                          <p:attrName>style.visibility</p:attrName>
                                        </p:attrNameLst>
                                      </p:cBhvr>
                                      <p:to>
                                        <p:strVal val="visible"/>
                                      </p:to>
                                    </p:set>
                                    <p:animEffect transition="in" filter="fade">
                                      <p:cBhvr>
                                        <p:cTn id="47" dur="2000"/>
                                        <p:tgtEl>
                                          <p:spTgt spid="18125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1260"/>
                                        </p:tgtEl>
                                        <p:attrNameLst>
                                          <p:attrName>style.visibility</p:attrName>
                                        </p:attrNameLst>
                                      </p:cBhvr>
                                      <p:to>
                                        <p:strVal val="visible"/>
                                      </p:to>
                                    </p:set>
                                    <p:animEffect transition="in" filter="fade">
                                      <p:cBhvr>
                                        <p:cTn id="52" dur="2000"/>
                                        <p:tgtEl>
                                          <p:spTgt spid="18126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20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1264"/>
                                        </p:tgtEl>
                                        <p:attrNameLst>
                                          <p:attrName>style.visibility</p:attrName>
                                        </p:attrNameLst>
                                      </p:cBhvr>
                                      <p:to>
                                        <p:strVal val="visible"/>
                                      </p:to>
                                    </p:set>
                                    <p:animEffect transition="in" filter="fade">
                                      <p:cBhvr>
                                        <p:cTn id="62" dur="2000"/>
                                        <p:tgtEl>
                                          <p:spTgt spid="18126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20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1276"/>
                                        </p:tgtEl>
                                        <p:attrNameLst>
                                          <p:attrName>style.visibility</p:attrName>
                                        </p:attrNameLst>
                                      </p:cBhvr>
                                      <p:to>
                                        <p:strVal val="visible"/>
                                      </p:to>
                                    </p:set>
                                    <p:animEffect transition="in" filter="fade">
                                      <p:cBhvr>
                                        <p:cTn id="72" dur="2000"/>
                                        <p:tgtEl>
                                          <p:spTgt spid="18127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20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1277"/>
                                        </p:tgtEl>
                                        <p:attrNameLst>
                                          <p:attrName>style.visibility</p:attrName>
                                        </p:attrNameLst>
                                      </p:cBhvr>
                                      <p:to>
                                        <p:strVal val="visible"/>
                                      </p:to>
                                    </p:set>
                                    <p:animEffect transition="in" filter="fade">
                                      <p:cBhvr>
                                        <p:cTn id="82" dur="2000"/>
                                        <p:tgtEl>
                                          <p:spTgt spid="18127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20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81281"/>
                                        </p:tgtEl>
                                        <p:attrNameLst>
                                          <p:attrName>style.visibility</p:attrName>
                                        </p:attrNameLst>
                                      </p:cBhvr>
                                      <p:to>
                                        <p:strVal val="visible"/>
                                      </p:to>
                                    </p:set>
                                    <p:animEffect transition="in" filter="fade">
                                      <p:cBhvr>
                                        <p:cTn id="92" dur="2000"/>
                                        <p:tgtEl>
                                          <p:spTgt spid="18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P spid="181257" grpId="0"/>
      <p:bldP spid="181258" grpId="0"/>
      <p:bldP spid="181259" grpId="0"/>
      <p:bldP spid="181260" grpId="0"/>
      <p:bldP spid="181264" grpId="0"/>
      <p:bldP spid="181276" grpId="0"/>
      <p:bldP spid="181277" grpId="0"/>
      <p:bldP spid="18128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5" name="Rectangle 5"/>
          <p:cNvSpPr>
            <a:spLocks noChangeArrowheads="1"/>
          </p:cNvSpPr>
          <p:nvPr/>
        </p:nvSpPr>
        <p:spPr bwMode="auto">
          <a:xfrm>
            <a:off x="5105400" y="3733800"/>
            <a:ext cx="304800" cy="2895600"/>
          </a:xfrm>
          <a:prstGeom prst="rect">
            <a:avLst/>
          </a:prstGeom>
          <a:solidFill>
            <a:schemeClr val="accent1"/>
          </a:solidFill>
          <a:ln w="9525">
            <a:solidFill>
              <a:schemeClr val="folHlink"/>
            </a:solidFill>
            <a:miter lim="800000"/>
            <a:headEnd/>
            <a:tailEnd/>
          </a:ln>
          <a:effectLst/>
        </p:spPr>
        <p:txBody>
          <a:bodyPr wrap="none" anchor="ctr"/>
          <a:lstStyle/>
          <a:p>
            <a:endParaRPr lang="zh-CN" altLang="en-US"/>
          </a:p>
        </p:txBody>
      </p:sp>
      <p:sp>
        <p:nvSpPr>
          <p:cNvPr id="199683" name="Rectangle 3"/>
          <p:cNvSpPr>
            <a:spLocks noChangeArrowheads="1"/>
          </p:cNvSpPr>
          <p:nvPr/>
        </p:nvSpPr>
        <p:spPr bwMode="auto">
          <a:xfrm>
            <a:off x="3886200" y="914400"/>
            <a:ext cx="1219200" cy="5715000"/>
          </a:xfrm>
          <a:prstGeom prst="rect">
            <a:avLst/>
          </a:prstGeom>
          <a:solidFill>
            <a:srgbClr val="FFFFFF"/>
          </a:solidFill>
          <a:ln w="9525">
            <a:solidFill>
              <a:schemeClr val="folHlink"/>
            </a:solidFill>
            <a:miter lim="800000"/>
            <a:headEnd/>
            <a:tailEnd/>
          </a:ln>
          <a:effectLst/>
        </p:spPr>
        <p:txBody>
          <a:bodyPr wrap="none" anchor="ctr"/>
          <a:lstStyle/>
          <a:p>
            <a:endParaRPr lang="zh-CN" altLang="en-US"/>
          </a:p>
        </p:txBody>
      </p:sp>
      <p:sp>
        <p:nvSpPr>
          <p:cNvPr id="199682" name="Rectangle 2"/>
          <p:cNvSpPr>
            <a:spLocks noChangeArrowheads="1"/>
          </p:cNvSpPr>
          <p:nvPr/>
        </p:nvSpPr>
        <p:spPr bwMode="auto">
          <a:xfrm>
            <a:off x="76200" y="44624"/>
            <a:ext cx="9067800" cy="7208838"/>
          </a:xfrm>
          <a:prstGeom prst="rect">
            <a:avLst/>
          </a:prstGeom>
          <a:noFill/>
          <a:ln w="9525">
            <a:noFill/>
            <a:miter lim="800000"/>
            <a:headEnd/>
            <a:tailEnd/>
          </a:ln>
          <a:effectLst/>
        </p:spPr>
        <p:txBody>
          <a:bodyPr>
            <a:spAutoFit/>
          </a:bodyPr>
          <a:lstStyle/>
          <a:p>
            <a:pPr algn="ctr">
              <a:spcBef>
                <a:spcPct val="50000"/>
              </a:spcBef>
            </a:pPr>
            <a:r>
              <a:rPr kumimoji="1" lang="zh-CN" altLang="en-US" b="1" dirty="0">
                <a:solidFill>
                  <a:schemeClr val="tx2"/>
                </a:solidFill>
                <a:latin typeface="Times New Roman" pitchFamily="18" charset="0"/>
                <a:ea typeface="华文行楷" pitchFamily="2" charset="-122"/>
              </a:rPr>
              <a:t>存储器的地址分配：</a:t>
            </a:r>
          </a:p>
          <a:p>
            <a:pPr algn="ctr">
              <a:lnSpc>
                <a:spcPct val="80000"/>
              </a:lnSpc>
              <a:spcBef>
                <a:spcPct val="50000"/>
              </a:spcBef>
            </a:pPr>
            <a:r>
              <a:rPr kumimoji="1" lang="zh-CN" altLang="en-US" b="1" dirty="0">
                <a:solidFill>
                  <a:schemeClr val="accent2"/>
                </a:solidFill>
                <a:latin typeface="Times New Roman" pitchFamily="18" charset="0"/>
              </a:rPr>
              <a:t>         </a:t>
            </a:r>
            <a:r>
              <a:rPr kumimoji="1" lang="en-US" altLang="zh-CN" b="1" dirty="0">
                <a:solidFill>
                  <a:schemeClr val="accent2"/>
                </a:solidFill>
                <a:latin typeface="Times New Roman" pitchFamily="18" charset="0"/>
              </a:rPr>
              <a:t>A</a:t>
            </a:r>
            <a:r>
              <a:rPr kumimoji="1" lang="en-US" altLang="zh-CN" b="1" baseline="-25000" dirty="0">
                <a:solidFill>
                  <a:schemeClr val="accent2"/>
                </a:solidFill>
                <a:latin typeface="Times New Roman" pitchFamily="18" charset="0"/>
              </a:rPr>
              <a:t>19</a:t>
            </a:r>
            <a:r>
              <a:rPr kumimoji="1" lang="en-US" altLang="zh-CN" b="1" dirty="0">
                <a:solidFill>
                  <a:schemeClr val="accent2"/>
                </a:solidFill>
                <a:latin typeface="Times New Roman" pitchFamily="18" charset="0"/>
              </a:rPr>
              <a:t> </a:t>
            </a:r>
            <a:r>
              <a:rPr kumimoji="1" lang="en-US" altLang="zh-CN" b="1" dirty="0">
                <a:solidFill>
                  <a:srgbClr val="FF0000"/>
                </a:solidFill>
                <a:latin typeface="Times New Roman" pitchFamily="18" charset="0"/>
              </a:rPr>
              <a:t>A</a:t>
            </a:r>
            <a:r>
              <a:rPr kumimoji="1" lang="en-US" altLang="zh-CN" b="1" baseline="-25000" dirty="0">
                <a:solidFill>
                  <a:srgbClr val="FF0000"/>
                </a:solidFill>
                <a:latin typeface="Times New Roman" pitchFamily="18" charset="0"/>
              </a:rPr>
              <a:t>18 </a:t>
            </a:r>
            <a:r>
              <a:rPr kumimoji="1" lang="en-US" altLang="zh-CN" b="1" dirty="0">
                <a:solidFill>
                  <a:srgbClr val="FF0000"/>
                </a:solidFill>
                <a:latin typeface="Times New Roman" pitchFamily="18" charset="0"/>
              </a:rPr>
              <a:t> A</a:t>
            </a:r>
            <a:r>
              <a:rPr kumimoji="1" lang="en-US" altLang="zh-CN" b="1" baseline="-25000" dirty="0">
                <a:solidFill>
                  <a:srgbClr val="FF0000"/>
                </a:solidFill>
                <a:latin typeface="Times New Roman" pitchFamily="18" charset="0"/>
              </a:rPr>
              <a:t>17</a:t>
            </a:r>
            <a:r>
              <a:rPr kumimoji="1" lang="en-US" altLang="zh-CN" b="1" dirty="0">
                <a:solidFill>
                  <a:srgbClr val="FF0000"/>
                </a:solidFill>
                <a:latin typeface="Times New Roman" pitchFamily="18" charset="0"/>
              </a:rPr>
              <a:t> A</a:t>
            </a:r>
            <a:r>
              <a:rPr kumimoji="1" lang="en-US" altLang="zh-CN" b="1" baseline="-25000" dirty="0">
                <a:solidFill>
                  <a:srgbClr val="FF0000"/>
                </a:solidFill>
                <a:latin typeface="Times New Roman" pitchFamily="18" charset="0"/>
              </a:rPr>
              <a:t>16   </a:t>
            </a:r>
            <a:r>
              <a:rPr kumimoji="1" lang="en-US" altLang="zh-CN" b="1" dirty="0">
                <a:solidFill>
                  <a:srgbClr val="FF0000"/>
                </a:solidFill>
                <a:latin typeface="Times New Roman" pitchFamily="18" charset="0"/>
              </a:rPr>
              <a:t> A</a:t>
            </a:r>
            <a:r>
              <a:rPr kumimoji="1" lang="en-US" altLang="zh-CN" b="1" baseline="-25000" dirty="0">
                <a:solidFill>
                  <a:srgbClr val="FF0000"/>
                </a:solidFill>
                <a:latin typeface="Times New Roman" pitchFamily="18" charset="0"/>
              </a:rPr>
              <a:t>15  </a:t>
            </a:r>
            <a:r>
              <a:rPr kumimoji="1" lang="en-US" altLang="zh-CN" b="1" dirty="0">
                <a:solidFill>
                  <a:srgbClr val="CC00FF"/>
                </a:solidFill>
                <a:latin typeface="Times New Roman" pitchFamily="18" charset="0"/>
              </a:rPr>
              <a:t>A</a:t>
            </a:r>
            <a:r>
              <a:rPr kumimoji="1" lang="en-US" altLang="zh-CN" b="1" baseline="-25000" dirty="0">
                <a:solidFill>
                  <a:srgbClr val="CC00FF"/>
                </a:solidFill>
                <a:latin typeface="Times New Roman" pitchFamily="18" charset="0"/>
              </a:rPr>
              <a:t>14 </a:t>
            </a:r>
            <a:r>
              <a:rPr kumimoji="1" lang="en-US" altLang="zh-CN" b="1" dirty="0">
                <a:solidFill>
                  <a:srgbClr val="CC00FF"/>
                </a:solidFill>
                <a:latin typeface="Times New Roman" pitchFamily="18" charset="0"/>
              </a:rPr>
              <a:t>A</a:t>
            </a:r>
            <a:r>
              <a:rPr kumimoji="1" lang="en-US" altLang="zh-CN" b="1" baseline="-25000" dirty="0">
                <a:solidFill>
                  <a:srgbClr val="CC00FF"/>
                </a:solidFill>
                <a:latin typeface="Times New Roman" pitchFamily="18" charset="0"/>
              </a:rPr>
              <a:t>13  </a:t>
            </a:r>
            <a:r>
              <a:rPr kumimoji="1" lang="en-US" altLang="zh-CN" b="1" dirty="0">
                <a:solidFill>
                  <a:srgbClr val="CC00FF"/>
                </a:solidFill>
                <a:latin typeface="Times New Roman" pitchFamily="18" charset="0"/>
              </a:rPr>
              <a:t>A</a:t>
            </a:r>
            <a:r>
              <a:rPr kumimoji="1" lang="en-US" altLang="zh-CN" b="1" baseline="-25000" dirty="0">
                <a:solidFill>
                  <a:srgbClr val="CC00FF"/>
                </a:solidFill>
                <a:latin typeface="Times New Roman" pitchFamily="18" charset="0"/>
              </a:rPr>
              <a:t>12</a:t>
            </a:r>
            <a:r>
              <a:rPr kumimoji="1" lang="en-US" altLang="zh-CN" b="1" baseline="-25000" dirty="0">
                <a:solidFill>
                  <a:schemeClr val="accent2"/>
                </a:solidFill>
                <a:latin typeface="Times New Roman" pitchFamily="18" charset="0"/>
              </a:rPr>
              <a:t>   </a:t>
            </a:r>
            <a:r>
              <a:rPr kumimoji="1" lang="en-US" altLang="zh-CN" b="1" dirty="0">
                <a:solidFill>
                  <a:schemeClr val="tx2"/>
                </a:solidFill>
                <a:latin typeface="Times New Roman" pitchFamily="18" charset="0"/>
              </a:rPr>
              <a:t>A</a:t>
            </a:r>
            <a:r>
              <a:rPr kumimoji="1" lang="en-US" altLang="zh-CN" b="1" baseline="-25000" dirty="0">
                <a:solidFill>
                  <a:schemeClr val="tx2"/>
                </a:solidFill>
                <a:latin typeface="Times New Roman" pitchFamily="18" charset="0"/>
              </a:rPr>
              <a:t>11</a:t>
            </a:r>
            <a:r>
              <a:rPr kumimoji="1" lang="en-US" altLang="zh-CN" b="1" dirty="0">
                <a:solidFill>
                  <a:srgbClr val="FF0000"/>
                </a:solidFill>
                <a:latin typeface="Times New Roman" pitchFamily="18" charset="0"/>
              </a:rPr>
              <a:t>A</a:t>
            </a:r>
            <a:r>
              <a:rPr kumimoji="1" lang="en-US" altLang="zh-CN" b="1" baseline="-25000" dirty="0">
                <a:solidFill>
                  <a:srgbClr val="FF0000"/>
                </a:solidFill>
                <a:latin typeface="Times New Roman" pitchFamily="18" charset="0"/>
              </a:rPr>
              <a:t>10</a:t>
            </a:r>
            <a:r>
              <a:rPr kumimoji="1" lang="en-US" altLang="zh-CN" b="1" dirty="0">
                <a:solidFill>
                  <a:srgbClr val="FF0000"/>
                </a:solidFill>
                <a:latin typeface="Times New Roman" pitchFamily="18" charset="0"/>
              </a:rPr>
              <a:t>  A</a:t>
            </a:r>
            <a:r>
              <a:rPr kumimoji="1" lang="en-US" altLang="zh-CN" b="1" baseline="-25000" dirty="0">
                <a:solidFill>
                  <a:srgbClr val="FF0000"/>
                </a:solidFill>
                <a:latin typeface="Times New Roman" pitchFamily="18" charset="0"/>
              </a:rPr>
              <a:t>9</a:t>
            </a:r>
            <a:r>
              <a:rPr kumimoji="1" lang="en-US" altLang="zh-CN" b="1" dirty="0">
                <a:solidFill>
                  <a:srgbClr val="FF0000"/>
                </a:solidFill>
                <a:latin typeface="Times New Roman" pitchFamily="18" charset="0"/>
              </a:rPr>
              <a:t>  A</a:t>
            </a:r>
            <a:r>
              <a:rPr kumimoji="1" lang="en-US" altLang="zh-CN" b="1" baseline="-25000" dirty="0">
                <a:solidFill>
                  <a:srgbClr val="FF0000"/>
                </a:solidFill>
                <a:latin typeface="Times New Roman" pitchFamily="18" charset="0"/>
              </a:rPr>
              <a:t>8</a:t>
            </a:r>
            <a:r>
              <a:rPr kumimoji="1" lang="en-US" altLang="zh-CN" b="1" dirty="0">
                <a:solidFill>
                  <a:srgbClr val="FF0000"/>
                </a:solidFill>
                <a:latin typeface="Times New Roman" pitchFamily="18" charset="0"/>
              </a:rPr>
              <a:t>  A</a:t>
            </a:r>
            <a:r>
              <a:rPr kumimoji="1" lang="en-US" altLang="zh-CN" b="1" baseline="-25000" dirty="0">
                <a:solidFill>
                  <a:srgbClr val="FF0000"/>
                </a:solidFill>
                <a:latin typeface="Times New Roman" pitchFamily="18" charset="0"/>
              </a:rPr>
              <a:t>7 </a:t>
            </a:r>
            <a:r>
              <a:rPr kumimoji="1" lang="en-US" altLang="zh-CN" b="1" dirty="0">
                <a:solidFill>
                  <a:srgbClr val="FF0000"/>
                </a:solidFill>
                <a:latin typeface="Times New Roman" pitchFamily="18" charset="0"/>
              </a:rPr>
              <a:t> …… A</a:t>
            </a:r>
            <a:r>
              <a:rPr kumimoji="1" lang="en-US" altLang="zh-CN" b="1" baseline="-25000" dirty="0">
                <a:solidFill>
                  <a:srgbClr val="FF0000"/>
                </a:solidFill>
                <a:latin typeface="Times New Roman" pitchFamily="18" charset="0"/>
              </a:rPr>
              <a:t>0</a:t>
            </a:r>
            <a:r>
              <a:rPr kumimoji="1" lang="en-US" altLang="zh-CN" b="1" dirty="0">
                <a:solidFill>
                  <a:schemeClr val="accent2"/>
                </a:solidFill>
                <a:latin typeface="Times New Roman" pitchFamily="18" charset="0"/>
              </a:rPr>
              <a:t>     </a:t>
            </a:r>
          </a:p>
          <a:p>
            <a:pPr>
              <a:lnSpc>
                <a:spcPct val="80000"/>
              </a:lnSpc>
              <a:spcBef>
                <a:spcPct val="50000"/>
              </a:spcBef>
            </a:pPr>
            <a:r>
              <a:rPr kumimoji="1" lang="en-US" altLang="zh-CN" b="1" dirty="0">
                <a:solidFill>
                  <a:schemeClr val="accent2"/>
                </a:solidFill>
                <a:latin typeface="Times New Roman" pitchFamily="18" charset="0"/>
              </a:rPr>
              <a:t>                                G1           </a:t>
            </a:r>
            <a:r>
              <a:rPr kumimoji="1" lang="en-US" altLang="zh-CN" b="1" dirty="0">
                <a:solidFill>
                  <a:srgbClr val="FF0000"/>
                </a:solidFill>
                <a:latin typeface="Times New Roman" pitchFamily="18" charset="0"/>
              </a:rPr>
              <a:t>G</a:t>
            </a:r>
            <a:r>
              <a:rPr kumimoji="1" lang="en-US" altLang="zh-CN" sz="1000" b="1" dirty="0">
                <a:solidFill>
                  <a:srgbClr val="FF0000"/>
                </a:solidFill>
                <a:latin typeface="Times New Roman" pitchFamily="18" charset="0"/>
              </a:rPr>
              <a:t>2A </a:t>
            </a:r>
            <a:r>
              <a:rPr kumimoji="1" lang="en-US" altLang="zh-CN" sz="1000" b="1" dirty="0">
                <a:solidFill>
                  <a:schemeClr val="accent2"/>
                </a:solidFill>
                <a:latin typeface="Times New Roman" pitchFamily="18" charset="0"/>
              </a:rPr>
              <a:t>                        </a:t>
            </a:r>
            <a:r>
              <a:rPr kumimoji="1" lang="en-US" altLang="zh-CN" b="1" dirty="0">
                <a:solidFill>
                  <a:schemeClr val="accent2"/>
                </a:solidFill>
                <a:latin typeface="Times New Roman" pitchFamily="18" charset="0"/>
              </a:rPr>
              <a:t>C     B    A </a:t>
            </a:r>
            <a:endParaRPr kumimoji="1" lang="en-US" altLang="zh-CN" sz="1000" b="1" dirty="0">
              <a:solidFill>
                <a:schemeClr val="accent2"/>
              </a:solidFill>
              <a:latin typeface="Times New Roman" pitchFamily="18" charset="0"/>
            </a:endParaRPr>
          </a:p>
          <a:p>
            <a:pPr algn="ctr">
              <a:lnSpc>
                <a:spcPct val="80000"/>
              </a:lnSpc>
              <a:spcBef>
                <a:spcPct val="50000"/>
              </a:spcBef>
            </a:pPr>
            <a:r>
              <a:rPr kumimoji="1" lang="en-US" altLang="zh-CN" b="1" u="sng" dirty="0">
                <a:solidFill>
                  <a:schemeClr val="accent2"/>
                </a:solidFill>
                <a:latin typeface="Times New Roman" pitchFamily="18" charset="0"/>
              </a:rPr>
              <a:t>EPROM 1#       1     1     1     1 ,     1     </a:t>
            </a:r>
            <a:r>
              <a:rPr kumimoji="1" lang="en-US" altLang="zh-CN" b="1" u="sng" dirty="0">
                <a:solidFill>
                  <a:schemeClr val="folHlink"/>
                </a:solidFill>
                <a:latin typeface="Times New Roman" pitchFamily="18" charset="0"/>
              </a:rPr>
              <a:t>0    0     0</a:t>
            </a:r>
            <a:r>
              <a:rPr kumimoji="1" lang="en-US" altLang="zh-CN" b="1" u="sng" dirty="0">
                <a:solidFill>
                  <a:srgbClr val="A50021"/>
                </a:solidFill>
                <a:latin typeface="Times New Roman" pitchFamily="18" charset="0"/>
              </a:rPr>
              <a:t>,</a:t>
            </a:r>
            <a:r>
              <a:rPr kumimoji="1" lang="en-US" altLang="zh-CN" b="1" u="sng" dirty="0">
                <a:solidFill>
                  <a:schemeClr val="accent2"/>
                </a:solidFill>
                <a:latin typeface="Times New Roman" pitchFamily="18" charset="0"/>
              </a:rPr>
              <a:t>     </a:t>
            </a:r>
            <a:r>
              <a:rPr kumimoji="1" lang="en-US" altLang="zh-CN" b="1" u="sng" dirty="0">
                <a:solidFill>
                  <a:srgbClr val="006600"/>
                </a:solidFill>
                <a:latin typeface="Times New Roman" pitchFamily="18" charset="0"/>
              </a:rPr>
              <a:t>0   0    0    0, 0 0 0 0, 0 0 0 0</a:t>
            </a:r>
            <a:r>
              <a:rPr kumimoji="1" lang="en-US" altLang="zh-CN" b="1" u="sng" dirty="0">
                <a:solidFill>
                  <a:schemeClr val="accent2"/>
                </a:solidFill>
                <a:latin typeface="Times New Roman" pitchFamily="18" charset="0"/>
              </a:rPr>
              <a:t>     F8000 h   </a:t>
            </a:r>
          </a:p>
          <a:p>
            <a:pPr algn="ctr">
              <a:lnSpc>
                <a:spcPct val="80000"/>
              </a:lnSpc>
              <a:spcBef>
                <a:spcPct val="50000"/>
              </a:spcBef>
            </a:pPr>
            <a:r>
              <a:rPr kumimoji="1" lang="en-US" altLang="zh-CN" b="1" u="sng" dirty="0">
                <a:solidFill>
                  <a:schemeClr val="accent2"/>
                </a:solidFill>
                <a:latin typeface="Times New Roman" pitchFamily="18" charset="0"/>
              </a:rPr>
              <a:t>                            1     1     1     1 ,     1     0     0    0 </a:t>
            </a:r>
            <a:r>
              <a:rPr kumimoji="1" lang="en-US" altLang="zh-CN" b="1" u="sng" dirty="0">
                <a:solidFill>
                  <a:srgbClr val="A50021"/>
                </a:solidFill>
                <a:latin typeface="Times New Roman" pitchFamily="18" charset="0"/>
              </a:rPr>
              <a:t>,    </a:t>
            </a:r>
            <a:r>
              <a:rPr kumimoji="1" lang="en-US" altLang="zh-CN" b="1" u="sng" dirty="0">
                <a:solidFill>
                  <a:srgbClr val="006600"/>
                </a:solidFill>
                <a:latin typeface="Times New Roman" pitchFamily="18" charset="0"/>
              </a:rPr>
              <a:t>1    1   1   1, 1 1 1 1, 1 1 1 1</a:t>
            </a:r>
            <a:r>
              <a:rPr kumimoji="1" lang="en-US" altLang="zh-CN" b="1" u="sng" dirty="0">
                <a:solidFill>
                  <a:schemeClr val="accent2"/>
                </a:solidFill>
                <a:latin typeface="Times New Roman" pitchFamily="18" charset="0"/>
              </a:rPr>
              <a:t>     F8FFF h </a:t>
            </a:r>
          </a:p>
          <a:p>
            <a:pPr algn="ctr">
              <a:lnSpc>
                <a:spcPct val="80000"/>
              </a:lnSpc>
              <a:spcBef>
                <a:spcPct val="50000"/>
              </a:spcBef>
            </a:pPr>
            <a:r>
              <a:rPr kumimoji="1" lang="en-US" altLang="zh-CN" b="1" dirty="0">
                <a:solidFill>
                  <a:schemeClr val="accent2"/>
                </a:solidFill>
                <a:latin typeface="Times New Roman" pitchFamily="18" charset="0"/>
              </a:rPr>
              <a:t>EPROM 2#       1     1     1     1 ,     1     </a:t>
            </a:r>
            <a:r>
              <a:rPr kumimoji="1" lang="en-US" altLang="zh-CN" b="1" dirty="0">
                <a:solidFill>
                  <a:schemeClr val="folHlink"/>
                </a:solidFill>
                <a:latin typeface="Times New Roman" pitchFamily="18" charset="0"/>
              </a:rPr>
              <a:t>0    0     1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0    0    0   0, 0 0 0 0, 0 0 0 0</a:t>
            </a:r>
            <a:r>
              <a:rPr kumimoji="1" lang="en-US" altLang="zh-CN" b="1" dirty="0">
                <a:solidFill>
                  <a:schemeClr val="accent2"/>
                </a:solidFill>
                <a:latin typeface="Times New Roman" pitchFamily="18" charset="0"/>
              </a:rPr>
              <a:t>     F9000 h   </a:t>
            </a:r>
          </a:p>
          <a:p>
            <a:pPr algn="ctr">
              <a:lnSpc>
                <a:spcPct val="80000"/>
              </a:lnSpc>
              <a:spcBef>
                <a:spcPct val="50000"/>
              </a:spcBef>
            </a:pPr>
            <a:r>
              <a:rPr kumimoji="1" lang="en-US" altLang="zh-CN" b="1" dirty="0">
                <a:solidFill>
                  <a:schemeClr val="accent2"/>
                </a:solidFill>
                <a:latin typeface="Times New Roman" pitchFamily="18" charset="0"/>
              </a:rPr>
              <a:t>                            1     1     1     1 ,     1     0    0     1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1   1     1   1, 1 1 1 1, 1 1 1 1</a:t>
            </a:r>
            <a:r>
              <a:rPr kumimoji="1" lang="en-US" altLang="zh-CN" b="1" dirty="0">
                <a:solidFill>
                  <a:schemeClr val="accent2"/>
                </a:solidFill>
                <a:latin typeface="Times New Roman" pitchFamily="18" charset="0"/>
              </a:rPr>
              <a:t>     F9FFF h </a:t>
            </a:r>
          </a:p>
          <a:p>
            <a:pPr algn="ctr">
              <a:lnSpc>
                <a:spcPct val="80000"/>
              </a:lnSpc>
              <a:spcBef>
                <a:spcPct val="50000"/>
              </a:spcBef>
            </a:pPr>
            <a:r>
              <a:rPr kumimoji="1" lang="en-US" altLang="zh-CN" b="1" dirty="0">
                <a:solidFill>
                  <a:schemeClr val="accent2"/>
                </a:solidFill>
                <a:latin typeface="Times New Roman" pitchFamily="18" charset="0"/>
              </a:rPr>
              <a:t>EPROM 3#       1     1     1     1 ,     1     </a:t>
            </a:r>
            <a:r>
              <a:rPr kumimoji="1" lang="en-US" altLang="zh-CN" b="1" dirty="0">
                <a:solidFill>
                  <a:schemeClr val="folHlink"/>
                </a:solidFill>
                <a:latin typeface="Times New Roman" pitchFamily="18" charset="0"/>
              </a:rPr>
              <a:t>0    1     0</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0   0     0   0, 0 0 0 0, 0 0 0 0</a:t>
            </a:r>
            <a:r>
              <a:rPr kumimoji="1" lang="en-US" altLang="zh-CN" b="1" dirty="0">
                <a:solidFill>
                  <a:schemeClr val="accent2"/>
                </a:solidFill>
                <a:latin typeface="Times New Roman" pitchFamily="18" charset="0"/>
              </a:rPr>
              <a:t>     FA000 h   </a:t>
            </a:r>
          </a:p>
          <a:p>
            <a:pPr algn="ctr">
              <a:lnSpc>
                <a:spcPct val="80000"/>
              </a:lnSpc>
              <a:spcBef>
                <a:spcPct val="50000"/>
              </a:spcBef>
            </a:pPr>
            <a:r>
              <a:rPr kumimoji="1" lang="en-US" altLang="zh-CN" b="1" dirty="0">
                <a:solidFill>
                  <a:schemeClr val="accent2"/>
                </a:solidFill>
                <a:latin typeface="Times New Roman" pitchFamily="18" charset="0"/>
              </a:rPr>
              <a:t>                            1     1     1     1 ,     1     0    1     0</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1   1     1   1, 1 1 1 1, 1 1 1 1</a:t>
            </a:r>
            <a:r>
              <a:rPr kumimoji="1" lang="en-US" altLang="zh-CN" b="1" dirty="0">
                <a:solidFill>
                  <a:schemeClr val="accent2"/>
                </a:solidFill>
                <a:latin typeface="Times New Roman" pitchFamily="18" charset="0"/>
              </a:rPr>
              <a:t>     FAFFF h </a:t>
            </a:r>
          </a:p>
          <a:p>
            <a:pPr algn="ctr">
              <a:lnSpc>
                <a:spcPct val="80000"/>
              </a:lnSpc>
              <a:spcBef>
                <a:spcPct val="50000"/>
              </a:spcBef>
            </a:pPr>
            <a:r>
              <a:rPr kumimoji="1" lang="en-US" altLang="zh-CN" b="1" dirty="0">
                <a:solidFill>
                  <a:schemeClr val="accent2"/>
                </a:solidFill>
                <a:latin typeface="Times New Roman" pitchFamily="18" charset="0"/>
              </a:rPr>
              <a:t>EPROM 4#       1     1     1     1 ,     1     </a:t>
            </a:r>
            <a:r>
              <a:rPr kumimoji="1" lang="en-US" altLang="zh-CN" b="1" dirty="0">
                <a:solidFill>
                  <a:schemeClr val="folHlink"/>
                </a:solidFill>
                <a:latin typeface="Times New Roman" pitchFamily="18" charset="0"/>
              </a:rPr>
              <a:t>0    1     1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0   0     0    0, 0 0 0 0, 0 0 0 0</a:t>
            </a:r>
            <a:r>
              <a:rPr kumimoji="1" lang="en-US" altLang="zh-CN" b="1" dirty="0">
                <a:solidFill>
                  <a:schemeClr val="accent2"/>
                </a:solidFill>
                <a:latin typeface="Times New Roman" pitchFamily="18" charset="0"/>
              </a:rPr>
              <a:t>     FB000 h   </a:t>
            </a:r>
          </a:p>
          <a:p>
            <a:pPr algn="ctr">
              <a:lnSpc>
                <a:spcPct val="80000"/>
              </a:lnSpc>
              <a:spcBef>
                <a:spcPct val="50000"/>
              </a:spcBef>
            </a:pPr>
            <a:r>
              <a:rPr kumimoji="1" lang="en-US" altLang="zh-CN" b="1" dirty="0">
                <a:solidFill>
                  <a:schemeClr val="accent2"/>
                </a:solidFill>
                <a:latin typeface="Times New Roman" pitchFamily="18" charset="0"/>
              </a:rPr>
              <a:t>                            1     1     1     1 ,     1     0    1     1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1   1     1    1, 1 1 1 1, 1 1 1 1</a:t>
            </a:r>
            <a:r>
              <a:rPr kumimoji="1" lang="en-US" altLang="zh-CN" b="1" dirty="0">
                <a:solidFill>
                  <a:schemeClr val="accent2"/>
                </a:solidFill>
                <a:latin typeface="Times New Roman" pitchFamily="18" charset="0"/>
              </a:rPr>
              <a:t>     FBFFF h </a:t>
            </a:r>
          </a:p>
          <a:p>
            <a:pPr algn="ctr">
              <a:lnSpc>
                <a:spcPct val="80000"/>
              </a:lnSpc>
              <a:spcBef>
                <a:spcPct val="50000"/>
              </a:spcBef>
            </a:pPr>
            <a:r>
              <a:rPr kumimoji="1" lang="en-US" altLang="zh-CN" b="1" u="sng" dirty="0">
                <a:solidFill>
                  <a:schemeClr val="accent2"/>
                </a:solidFill>
                <a:latin typeface="Times New Roman" pitchFamily="18" charset="0"/>
              </a:rPr>
              <a:t>SRAM    1#        1     1     1     1 ,     1     </a:t>
            </a:r>
            <a:r>
              <a:rPr kumimoji="1" lang="en-US" altLang="zh-CN" b="1" u="sng" dirty="0">
                <a:solidFill>
                  <a:schemeClr val="folHlink"/>
                </a:solidFill>
                <a:latin typeface="Times New Roman" pitchFamily="18" charset="0"/>
              </a:rPr>
              <a:t>1    0     0</a:t>
            </a:r>
            <a:r>
              <a:rPr kumimoji="1" lang="en-US" altLang="zh-CN" b="1" u="sng" dirty="0">
                <a:solidFill>
                  <a:srgbClr val="A50021"/>
                </a:solidFill>
                <a:latin typeface="Times New Roman" pitchFamily="18" charset="0"/>
              </a:rPr>
              <a:t>,</a:t>
            </a:r>
            <a:r>
              <a:rPr kumimoji="1" lang="en-US" altLang="zh-CN" b="1" u="sng" dirty="0">
                <a:solidFill>
                  <a:schemeClr val="accent2"/>
                </a:solidFill>
                <a:latin typeface="Times New Roman" pitchFamily="18" charset="0"/>
              </a:rPr>
              <a:t>    </a:t>
            </a:r>
            <a:r>
              <a:rPr kumimoji="1" lang="en-US" altLang="zh-CN" b="1" u="sng" dirty="0">
                <a:solidFill>
                  <a:schemeClr val="tx2"/>
                </a:solidFill>
                <a:latin typeface="Times New Roman" pitchFamily="18" charset="0"/>
              </a:rPr>
              <a:t> 0</a:t>
            </a:r>
            <a:r>
              <a:rPr kumimoji="1" lang="en-US" altLang="zh-CN" b="1" u="sng" dirty="0">
                <a:solidFill>
                  <a:schemeClr val="accent2"/>
                </a:solidFill>
                <a:latin typeface="Times New Roman" pitchFamily="18" charset="0"/>
              </a:rPr>
              <a:t>   </a:t>
            </a:r>
            <a:r>
              <a:rPr kumimoji="1" lang="en-US" altLang="zh-CN" b="1" u="sng" dirty="0">
                <a:solidFill>
                  <a:srgbClr val="006600"/>
                </a:solidFill>
                <a:latin typeface="Times New Roman" pitchFamily="18" charset="0"/>
              </a:rPr>
              <a:t>0     0    0, 0 0 0 0, 0 0 0 0</a:t>
            </a:r>
            <a:r>
              <a:rPr kumimoji="1" lang="en-US" altLang="zh-CN" b="1" u="sng" dirty="0">
                <a:solidFill>
                  <a:schemeClr val="accent2"/>
                </a:solidFill>
                <a:latin typeface="Times New Roman" pitchFamily="18" charset="0"/>
              </a:rPr>
              <a:t>     FC000 h   </a:t>
            </a:r>
          </a:p>
          <a:p>
            <a:pPr algn="ctr">
              <a:lnSpc>
                <a:spcPct val="80000"/>
              </a:lnSpc>
              <a:spcBef>
                <a:spcPct val="50000"/>
              </a:spcBef>
            </a:pPr>
            <a:r>
              <a:rPr kumimoji="1" lang="en-US" altLang="zh-CN" b="1" u="sng" dirty="0">
                <a:solidFill>
                  <a:schemeClr val="accent2"/>
                </a:solidFill>
                <a:latin typeface="Times New Roman" pitchFamily="18" charset="0"/>
              </a:rPr>
              <a:t>                            1     1     1     1 ,     1     1    0     0</a:t>
            </a:r>
            <a:r>
              <a:rPr kumimoji="1" lang="en-US" altLang="zh-CN" b="1" u="sng" dirty="0">
                <a:solidFill>
                  <a:srgbClr val="A50021"/>
                </a:solidFill>
                <a:latin typeface="Times New Roman" pitchFamily="18" charset="0"/>
              </a:rPr>
              <a:t>,</a:t>
            </a:r>
            <a:r>
              <a:rPr kumimoji="1" lang="en-US" altLang="zh-CN" b="1" u="sng" dirty="0">
                <a:solidFill>
                  <a:schemeClr val="accent2"/>
                </a:solidFill>
                <a:latin typeface="Times New Roman" pitchFamily="18" charset="0"/>
              </a:rPr>
              <a:t>     0   </a:t>
            </a:r>
            <a:r>
              <a:rPr kumimoji="1" lang="en-US" altLang="zh-CN" b="1" u="sng" dirty="0">
                <a:solidFill>
                  <a:srgbClr val="006600"/>
                </a:solidFill>
                <a:latin typeface="Times New Roman" pitchFamily="18" charset="0"/>
              </a:rPr>
              <a:t>1     1    1, 1 1 1 1, 1 1 1 1</a:t>
            </a:r>
            <a:r>
              <a:rPr kumimoji="1" lang="en-US" altLang="zh-CN" b="1" u="sng" dirty="0">
                <a:solidFill>
                  <a:schemeClr val="accent2"/>
                </a:solidFill>
                <a:latin typeface="Times New Roman" pitchFamily="18" charset="0"/>
              </a:rPr>
              <a:t>     FC7FF h </a:t>
            </a:r>
          </a:p>
          <a:p>
            <a:pPr algn="ctr">
              <a:lnSpc>
                <a:spcPct val="80000"/>
              </a:lnSpc>
              <a:spcBef>
                <a:spcPct val="50000"/>
              </a:spcBef>
            </a:pPr>
            <a:r>
              <a:rPr kumimoji="1" lang="en-US" altLang="zh-CN" b="1" dirty="0">
                <a:solidFill>
                  <a:schemeClr val="accent2"/>
                </a:solidFill>
                <a:latin typeface="Times New Roman" pitchFamily="18" charset="0"/>
              </a:rPr>
              <a:t>SRAM2  2#        1     1     1     1 ,     1     1    0     0</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chemeClr val="tx2"/>
                </a:solidFill>
                <a:latin typeface="Times New Roman" pitchFamily="18" charset="0"/>
              </a:rPr>
              <a:t> 1  </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0     0    0, 0 0 0 0, 0 0 0 0</a:t>
            </a:r>
            <a:r>
              <a:rPr kumimoji="1" lang="en-US" altLang="zh-CN" b="1" dirty="0">
                <a:solidFill>
                  <a:schemeClr val="accent2"/>
                </a:solidFill>
                <a:latin typeface="Times New Roman" pitchFamily="18" charset="0"/>
              </a:rPr>
              <a:t>     FC800 h   </a:t>
            </a:r>
          </a:p>
          <a:p>
            <a:pPr algn="ctr">
              <a:lnSpc>
                <a:spcPct val="80000"/>
              </a:lnSpc>
              <a:spcBef>
                <a:spcPct val="50000"/>
              </a:spcBef>
            </a:pPr>
            <a:r>
              <a:rPr kumimoji="1" lang="en-US" altLang="zh-CN" b="1" dirty="0">
                <a:solidFill>
                  <a:schemeClr val="accent2"/>
                </a:solidFill>
                <a:latin typeface="Times New Roman" pitchFamily="18" charset="0"/>
              </a:rPr>
              <a:t>                             1     1     1     1 ,     1     1    0     0</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1   </a:t>
            </a:r>
            <a:r>
              <a:rPr kumimoji="1" lang="en-US" altLang="zh-CN" b="1" dirty="0">
                <a:solidFill>
                  <a:srgbClr val="006600"/>
                </a:solidFill>
                <a:latin typeface="Times New Roman" pitchFamily="18" charset="0"/>
              </a:rPr>
              <a:t>1     1    1, 1 1 1 1, 1 1 1 1</a:t>
            </a:r>
            <a:r>
              <a:rPr kumimoji="1" lang="en-US" altLang="zh-CN" b="1" dirty="0">
                <a:solidFill>
                  <a:schemeClr val="accent2"/>
                </a:solidFill>
                <a:latin typeface="Times New Roman" pitchFamily="18" charset="0"/>
              </a:rPr>
              <a:t>     FCFFF h </a:t>
            </a:r>
          </a:p>
          <a:p>
            <a:pPr algn="ctr">
              <a:lnSpc>
                <a:spcPct val="80000"/>
              </a:lnSpc>
              <a:spcBef>
                <a:spcPct val="50000"/>
              </a:spcBef>
            </a:pPr>
            <a:r>
              <a:rPr kumimoji="1" lang="en-US" altLang="zh-CN" b="1" dirty="0">
                <a:solidFill>
                  <a:schemeClr val="accent2"/>
                </a:solidFill>
                <a:latin typeface="Times New Roman" pitchFamily="18" charset="0"/>
              </a:rPr>
              <a:t>SRAM    3#        1     1     1     1 ,     1     </a:t>
            </a:r>
            <a:r>
              <a:rPr kumimoji="1" lang="en-US" altLang="zh-CN" b="1" dirty="0">
                <a:solidFill>
                  <a:schemeClr val="folHlink"/>
                </a:solidFill>
                <a:latin typeface="Times New Roman" pitchFamily="18" charset="0"/>
              </a:rPr>
              <a:t>1    0     1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chemeClr val="tx2"/>
                </a:solidFill>
                <a:latin typeface="Times New Roman" pitchFamily="18" charset="0"/>
              </a:rPr>
              <a:t>0</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0     0    0, 0 0 0 0, 0 0 0 0</a:t>
            </a:r>
            <a:r>
              <a:rPr kumimoji="1" lang="en-US" altLang="zh-CN" b="1" dirty="0">
                <a:solidFill>
                  <a:schemeClr val="accent2"/>
                </a:solidFill>
                <a:latin typeface="Times New Roman" pitchFamily="18" charset="0"/>
              </a:rPr>
              <a:t>     FD000 h   </a:t>
            </a:r>
          </a:p>
          <a:p>
            <a:pPr algn="ctr">
              <a:lnSpc>
                <a:spcPct val="80000"/>
              </a:lnSpc>
              <a:spcBef>
                <a:spcPct val="50000"/>
              </a:spcBef>
            </a:pPr>
            <a:r>
              <a:rPr kumimoji="1" lang="en-US" altLang="zh-CN" b="1" dirty="0">
                <a:solidFill>
                  <a:schemeClr val="accent2"/>
                </a:solidFill>
                <a:latin typeface="Times New Roman" pitchFamily="18" charset="0"/>
              </a:rPr>
              <a:t>                             1     1     1     1 ,     1     1    0     1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0   </a:t>
            </a:r>
            <a:r>
              <a:rPr kumimoji="1" lang="en-US" altLang="zh-CN" b="1" dirty="0">
                <a:solidFill>
                  <a:srgbClr val="006600"/>
                </a:solidFill>
                <a:latin typeface="Times New Roman" pitchFamily="18" charset="0"/>
              </a:rPr>
              <a:t>1     1    1, 1 1 1 1, 1 1 1 1</a:t>
            </a:r>
            <a:r>
              <a:rPr kumimoji="1" lang="en-US" altLang="zh-CN" b="1" dirty="0">
                <a:solidFill>
                  <a:schemeClr val="accent2"/>
                </a:solidFill>
                <a:latin typeface="Times New Roman" pitchFamily="18" charset="0"/>
              </a:rPr>
              <a:t>     FD7FF h </a:t>
            </a:r>
          </a:p>
          <a:p>
            <a:pPr algn="ctr">
              <a:lnSpc>
                <a:spcPct val="80000"/>
              </a:lnSpc>
              <a:spcBef>
                <a:spcPct val="50000"/>
              </a:spcBef>
            </a:pPr>
            <a:r>
              <a:rPr kumimoji="1" lang="en-US" altLang="zh-CN" b="1" dirty="0">
                <a:solidFill>
                  <a:schemeClr val="accent2"/>
                </a:solidFill>
                <a:latin typeface="Times New Roman" pitchFamily="18" charset="0"/>
              </a:rPr>
              <a:t>SRAM    4#        1     1     1     1 ,     1     1    0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a:t>
            </a:r>
            <a:r>
              <a:rPr kumimoji="1" lang="en-US" altLang="zh-CN" b="1" dirty="0">
                <a:solidFill>
                  <a:schemeClr val="tx2"/>
                </a:solidFill>
                <a:latin typeface="Times New Roman" pitchFamily="18" charset="0"/>
              </a:rPr>
              <a:t> 1</a:t>
            </a:r>
            <a:r>
              <a:rPr kumimoji="1" lang="en-US" altLang="zh-CN" b="1" dirty="0">
                <a:solidFill>
                  <a:schemeClr val="accent2"/>
                </a:solidFill>
                <a:latin typeface="Times New Roman" pitchFamily="18" charset="0"/>
              </a:rPr>
              <a:t>   </a:t>
            </a:r>
            <a:r>
              <a:rPr kumimoji="1" lang="en-US" altLang="zh-CN" b="1" dirty="0">
                <a:solidFill>
                  <a:srgbClr val="006600"/>
                </a:solidFill>
                <a:latin typeface="Times New Roman" pitchFamily="18" charset="0"/>
              </a:rPr>
              <a:t>0     0    0, 0 0 0 0, 0 0 0 0</a:t>
            </a:r>
            <a:r>
              <a:rPr kumimoji="1" lang="en-US" altLang="zh-CN" b="1" dirty="0">
                <a:solidFill>
                  <a:schemeClr val="accent2"/>
                </a:solidFill>
                <a:latin typeface="Times New Roman" pitchFamily="18" charset="0"/>
              </a:rPr>
              <a:t>     FD800 h   </a:t>
            </a:r>
          </a:p>
          <a:p>
            <a:pPr algn="ctr">
              <a:lnSpc>
                <a:spcPct val="80000"/>
              </a:lnSpc>
              <a:spcBef>
                <a:spcPct val="50000"/>
              </a:spcBef>
            </a:pPr>
            <a:r>
              <a:rPr kumimoji="1" lang="en-US" altLang="zh-CN" b="1" dirty="0">
                <a:solidFill>
                  <a:schemeClr val="accent2"/>
                </a:solidFill>
                <a:latin typeface="Times New Roman" pitchFamily="18" charset="0"/>
              </a:rPr>
              <a:t>                             1     1     1     1 ,     1     1    0     1</a:t>
            </a:r>
            <a:r>
              <a:rPr kumimoji="1" lang="en-US" altLang="zh-CN" b="1" dirty="0">
                <a:solidFill>
                  <a:srgbClr val="A50021"/>
                </a:solidFill>
                <a:latin typeface="Times New Roman" pitchFamily="18" charset="0"/>
              </a:rPr>
              <a:t>,</a:t>
            </a:r>
            <a:r>
              <a:rPr kumimoji="1" lang="en-US" altLang="zh-CN" b="1" dirty="0">
                <a:solidFill>
                  <a:schemeClr val="accent2"/>
                </a:solidFill>
                <a:latin typeface="Times New Roman" pitchFamily="18" charset="0"/>
              </a:rPr>
              <a:t>     1   </a:t>
            </a:r>
            <a:r>
              <a:rPr kumimoji="1" lang="en-US" altLang="zh-CN" b="1" dirty="0">
                <a:solidFill>
                  <a:srgbClr val="006600"/>
                </a:solidFill>
                <a:latin typeface="Times New Roman" pitchFamily="18" charset="0"/>
              </a:rPr>
              <a:t>1     1    1, 1 1 1 1, 1 1 1 1</a:t>
            </a:r>
            <a:r>
              <a:rPr kumimoji="1" lang="en-US" altLang="zh-CN" b="1" dirty="0">
                <a:solidFill>
                  <a:schemeClr val="accent2"/>
                </a:solidFill>
                <a:latin typeface="Times New Roman" pitchFamily="18" charset="0"/>
              </a:rPr>
              <a:t>     FDFFF h </a:t>
            </a:r>
          </a:p>
          <a:p>
            <a:pPr algn="ctr">
              <a:spcBef>
                <a:spcPct val="50000"/>
              </a:spcBef>
            </a:pPr>
            <a:endParaRPr kumimoji="1" lang="en-US" altLang="zh-CN" b="1" dirty="0">
              <a:solidFill>
                <a:schemeClr val="accent2"/>
              </a:solidFill>
              <a:latin typeface="Times New Roman" pitchFamily="18" charset="0"/>
            </a:endParaRPr>
          </a:p>
        </p:txBody>
      </p:sp>
      <p:sp>
        <p:nvSpPr>
          <p:cNvPr id="199686" name="Line 6"/>
          <p:cNvSpPr>
            <a:spLocks noChangeShapeType="1"/>
          </p:cNvSpPr>
          <p:nvPr/>
        </p:nvSpPr>
        <p:spPr bwMode="auto">
          <a:xfrm>
            <a:off x="2915816" y="836712"/>
            <a:ext cx="287337" cy="0"/>
          </a:xfrm>
          <a:prstGeom prst="line">
            <a:avLst/>
          </a:prstGeom>
          <a:noFill/>
          <a:ln w="9525">
            <a:solidFill>
              <a:schemeClr val="tx1"/>
            </a:solidFill>
            <a:round/>
            <a:headEnd/>
            <a:tailEnd/>
          </a:ln>
          <a:effectLst/>
        </p:spPr>
        <p:txBody>
          <a:bodyPr wrap="none"/>
          <a:lstStyle/>
          <a:p>
            <a:endParaRPr lang="zh-CN" altLang="en-US"/>
          </a:p>
        </p:txBody>
      </p:sp>
      <p:sp>
        <p:nvSpPr>
          <p:cNvPr id="6" name="矩形 5"/>
          <p:cNvSpPr/>
          <p:nvPr/>
        </p:nvSpPr>
        <p:spPr>
          <a:xfrm>
            <a:off x="3923928" y="404664"/>
            <a:ext cx="1224136" cy="6453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82">
                                            <p:txEl>
                                              <p:pRg st="0" end="0"/>
                                            </p:txEl>
                                          </p:spTgt>
                                        </p:tgtEl>
                                        <p:attrNameLst>
                                          <p:attrName>style.visibility</p:attrName>
                                        </p:attrNameLst>
                                      </p:cBhvr>
                                      <p:to>
                                        <p:strVal val="visible"/>
                                      </p:to>
                                    </p:set>
                                    <p:animEffect transition="in" filter="wipe(left)">
                                      <p:cBhvr>
                                        <p:cTn id="7" dur="500"/>
                                        <p:tgtEl>
                                          <p:spTgt spid="1996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82">
                                            <p:txEl>
                                              <p:pRg st="1" end="1"/>
                                            </p:txEl>
                                          </p:spTgt>
                                        </p:tgtEl>
                                        <p:attrNameLst>
                                          <p:attrName>style.visibility</p:attrName>
                                        </p:attrNameLst>
                                      </p:cBhvr>
                                      <p:to>
                                        <p:strVal val="visible"/>
                                      </p:to>
                                    </p:set>
                                    <p:animEffect transition="in" filter="wipe(left)">
                                      <p:cBhvr>
                                        <p:cTn id="12" dur="500"/>
                                        <p:tgtEl>
                                          <p:spTgt spid="1996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9682">
                                            <p:txEl>
                                              <p:pRg st="2" end="2"/>
                                            </p:txEl>
                                          </p:spTgt>
                                        </p:tgtEl>
                                        <p:attrNameLst>
                                          <p:attrName>style.visibility</p:attrName>
                                        </p:attrNameLst>
                                      </p:cBhvr>
                                      <p:to>
                                        <p:strVal val="visible"/>
                                      </p:to>
                                    </p:set>
                                    <p:animEffect transition="in" filter="wipe(left)">
                                      <p:cBhvr>
                                        <p:cTn id="17" dur="500"/>
                                        <p:tgtEl>
                                          <p:spTgt spid="1996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682">
                                            <p:txEl>
                                              <p:pRg st="3" end="3"/>
                                            </p:txEl>
                                          </p:spTgt>
                                        </p:tgtEl>
                                        <p:attrNameLst>
                                          <p:attrName>style.visibility</p:attrName>
                                        </p:attrNameLst>
                                      </p:cBhvr>
                                      <p:to>
                                        <p:strVal val="visible"/>
                                      </p:to>
                                    </p:set>
                                    <p:animEffect transition="in" filter="wipe(left)">
                                      <p:cBhvr>
                                        <p:cTn id="22" dur="500"/>
                                        <p:tgtEl>
                                          <p:spTgt spid="1996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9682">
                                            <p:txEl>
                                              <p:pRg st="4" end="4"/>
                                            </p:txEl>
                                          </p:spTgt>
                                        </p:tgtEl>
                                        <p:attrNameLst>
                                          <p:attrName>style.visibility</p:attrName>
                                        </p:attrNameLst>
                                      </p:cBhvr>
                                      <p:to>
                                        <p:strVal val="visible"/>
                                      </p:to>
                                    </p:set>
                                    <p:animEffect transition="in" filter="wipe(left)">
                                      <p:cBhvr>
                                        <p:cTn id="27" dur="500"/>
                                        <p:tgtEl>
                                          <p:spTgt spid="1996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9682">
                                            <p:txEl>
                                              <p:pRg st="5" end="5"/>
                                            </p:txEl>
                                          </p:spTgt>
                                        </p:tgtEl>
                                        <p:attrNameLst>
                                          <p:attrName>style.visibility</p:attrName>
                                        </p:attrNameLst>
                                      </p:cBhvr>
                                      <p:to>
                                        <p:strVal val="visible"/>
                                      </p:to>
                                    </p:set>
                                    <p:animEffect transition="in" filter="wipe(left)">
                                      <p:cBhvr>
                                        <p:cTn id="32" dur="500"/>
                                        <p:tgtEl>
                                          <p:spTgt spid="19968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9682">
                                            <p:txEl>
                                              <p:pRg st="6" end="6"/>
                                            </p:txEl>
                                          </p:spTgt>
                                        </p:tgtEl>
                                        <p:attrNameLst>
                                          <p:attrName>style.visibility</p:attrName>
                                        </p:attrNameLst>
                                      </p:cBhvr>
                                      <p:to>
                                        <p:strVal val="visible"/>
                                      </p:to>
                                    </p:set>
                                    <p:animEffect transition="in" filter="wipe(left)">
                                      <p:cBhvr>
                                        <p:cTn id="37" dur="500"/>
                                        <p:tgtEl>
                                          <p:spTgt spid="19968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9682">
                                            <p:txEl>
                                              <p:pRg st="7" end="7"/>
                                            </p:txEl>
                                          </p:spTgt>
                                        </p:tgtEl>
                                        <p:attrNameLst>
                                          <p:attrName>style.visibility</p:attrName>
                                        </p:attrNameLst>
                                      </p:cBhvr>
                                      <p:to>
                                        <p:strVal val="visible"/>
                                      </p:to>
                                    </p:set>
                                    <p:animEffect transition="in" filter="wipe(left)">
                                      <p:cBhvr>
                                        <p:cTn id="42" dur="500"/>
                                        <p:tgtEl>
                                          <p:spTgt spid="19968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9682">
                                            <p:txEl>
                                              <p:pRg st="8" end="8"/>
                                            </p:txEl>
                                          </p:spTgt>
                                        </p:tgtEl>
                                        <p:attrNameLst>
                                          <p:attrName>style.visibility</p:attrName>
                                        </p:attrNameLst>
                                      </p:cBhvr>
                                      <p:to>
                                        <p:strVal val="visible"/>
                                      </p:to>
                                    </p:set>
                                    <p:animEffect transition="in" filter="wipe(left)">
                                      <p:cBhvr>
                                        <p:cTn id="47" dur="500"/>
                                        <p:tgtEl>
                                          <p:spTgt spid="19968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9682">
                                            <p:txEl>
                                              <p:pRg st="9" end="9"/>
                                            </p:txEl>
                                          </p:spTgt>
                                        </p:tgtEl>
                                        <p:attrNameLst>
                                          <p:attrName>style.visibility</p:attrName>
                                        </p:attrNameLst>
                                      </p:cBhvr>
                                      <p:to>
                                        <p:strVal val="visible"/>
                                      </p:to>
                                    </p:set>
                                    <p:animEffect transition="in" filter="wipe(left)">
                                      <p:cBhvr>
                                        <p:cTn id="52" dur="500"/>
                                        <p:tgtEl>
                                          <p:spTgt spid="19968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9682">
                                            <p:txEl>
                                              <p:pRg st="10" end="10"/>
                                            </p:txEl>
                                          </p:spTgt>
                                        </p:tgtEl>
                                        <p:attrNameLst>
                                          <p:attrName>style.visibility</p:attrName>
                                        </p:attrNameLst>
                                      </p:cBhvr>
                                      <p:to>
                                        <p:strVal val="visible"/>
                                      </p:to>
                                    </p:set>
                                    <p:animEffect transition="in" filter="wipe(left)">
                                      <p:cBhvr>
                                        <p:cTn id="57" dur="500"/>
                                        <p:tgtEl>
                                          <p:spTgt spid="19968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9682">
                                            <p:txEl>
                                              <p:pRg st="11" end="11"/>
                                            </p:txEl>
                                          </p:spTgt>
                                        </p:tgtEl>
                                        <p:attrNameLst>
                                          <p:attrName>style.visibility</p:attrName>
                                        </p:attrNameLst>
                                      </p:cBhvr>
                                      <p:to>
                                        <p:strVal val="visible"/>
                                      </p:to>
                                    </p:set>
                                    <p:animEffect transition="in" filter="wipe(left)">
                                      <p:cBhvr>
                                        <p:cTn id="62" dur="500"/>
                                        <p:tgtEl>
                                          <p:spTgt spid="19968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9682">
                                            <p:txEl>
                                              <p:pRg st="12" end="12"/>
                                            </p:txEl>
                                          </p:spTgt>
                                        </p:tgtEl>
                                        <p:attrNameLst>
                                          <p:attrName>style.visibility</p:attrName>
                                        </p:attrNameLst>
                                      </p:cBhvr>
                                      <p:to>
                                        <p:strVal val="visible"/>
                                      </p:to>
                                    </p:set>
                                    <p:animEffect transition="in" filter="wipe(left)">
                                      <p:cBhvr>
                                        <p:cTn id="67" dur="500"/>
                                        <p:tgtEl>
                                          <p:spTgt spid="19968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99682">
                                            <p:txEl>
                                              <p:pRg st="13" end="13"/>
                                            </p:txEl>
                                          </p:spTgt>
                                        </p:tgtEl>
                                        <p:attrNameLst>
                                          <p:attrName>style.visibility</p:attrName>
                                        </p:attrNameLst>
                                      </p:cBhvr>
                                      <p:to>
                                        <p:strVal val="visible"/>
                                      </p:to>
                                    </p:set>
                                    <p:animEffect transition="in" filter="wipe(left)">
                                      <p:cBhvr>
                                        <p:cTn id="72" dur="500"/>
                                        <p:tgtEl>
                                          <p:spTgt spid="19968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9682">
                                            <p:txEl>
                                              <p:pRg st="14" end="14"/>
                                            </p:txEl>
                                          </p:spTgt>
                                        </p:tgtEl>
                                        <p:attrNameLst>
                                          <p:attrName>style.visibility</p:attrName>
                                        </p:attrNameLst>
                                      </p:cBhvr>
                                      <p:to>
                                        <p:strVal val="visible"/>
                                      </p:to>
                                    </p:set>
                                    <p:animEffect transition="in" filter="wipe(left)">
                                      <p:cBhvr>
                                        <p:cTn id="77" dur="500"/>
                                        <p:tgtEl>
                                          <p:spTgt spid="19968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99682">
                                            <p:txEl>
                                              <p:pRg st="15" end="15"/>
                                            </p:txEl>
                                          </p:spTgt>
                                        </p:tgtEl>
                                        <p:attrNameLst>
                                          <p:attrName>style.visibility</p:attrName>
                                        </p:attrNameLst>
                                      </p:cBhvr>
                                      <p:to>
                                        <p:strVal val="visible"/>
                                      </p:to>
                                    </p:set>
                                    <p:animEffect transition="in" filter="wipe(left)">
                                      <p:cBhvr>
                                        <p:cTn id="82" dur="500"/>
                                        <p:tgtEl>
                                          <p:spTgt spid="19968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99682">
                                            <p:txEl>
                                              <p:pRg st="16" end="16"/>
                                            </p:txEl>
                                          </p:spTgt>
                                        </p:tgtEl>
                                        <p:attrNameLst>
                                          <p:attrName>style.visibility</p:attrName>
                                        </p:attrNameLst>
                                      </p:cBhvr>
                                      <p:to>
                                        <p:strVal val="visible"/>
                                      </p:to>
                                    </p:set>
                                    <p:animEffect transition="in" filter="wipe(left)">
                                      <p:cBhvr>
                                        <p:cTn id="87" dur="500"/>
                                        <p:tgtEl>
                                          <p:spTgt spid="19968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99682">
                                            <p:txEl>
                                              <p:pRg st="17" end="17"/>
                                            </p:txEl>
                                          </p:spTgt>
                                        </p:tgtEl>
                                        <p:attrNameLst>
                                          <p:attrName>style.visibility</p:attrName>
                                        </p:attrNameLst>
                                      </p:cBhvr>
                                      <p:to>
                                        <p:strVal val="visible"/>
                                      </p:to>
                                    </p:set>
                                    <p:animEffect transition="in" filter="wipe(left)">
                                      <p:cBhvr>
                                        <p:cTn id="92" dur="500"/>
                                        <p:tgtEl>
                                          <p:spTgt spid="19968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99682">
                                            <p:txEl>
                                              <p:pRg st="18" end="18"/>
                                            </p:txEl>
                                          </p:spTgt>
                                        </p:tgtEl>
                                        <p:attrNameLst>
                                          <p:attrName>style.visibility</p:attrName>
                                        </p:attrNameLst>
                                      </p:cBhvr>
                                      <p:to>
                                        <p:strVal val="visible"/>
                                      </p:to>
                                    </p:set>
                                    <p:animEffect transition="in" filter="wipe(left)">
                                      <p:cBhvr>
                                        <p:cTn id="97" dur="500"/>
                                        <p:tgtEl>
                                          <p:spTgt spid="19968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052736"/>
            <a:ext cx="8229600" cy="5429288"/>
          </a:xfrm>
        </p:spPr>
        <p:txBody>
          <a:bodyPr>
            <a:normAutofit lnSpcReduction="10000"/>
          </a:bodyPr>
          <a:lstStyle/>
          <a:p>
            <a:r>
              <a:rPr lang="en-US" altLang="zh-CN" dirty="0" smtClean="0"/>
              <a:t>【</a:t>
            </a:r>
            <a:r>
              <a:rPr lang="zh-CN" altLang="en-US" dirty="0" smtClean="0"/>
              <a:t>例</a:t>
            </a:r>
            <a:r>
              <a:rPr lang="en-US" dirty="0" smtClean="0"/>
              <a:t>5.7</a:t>
            </a:r>
            <a:r>
              <a:rPr lang="en-US" altLang="zh-CN" dirty="0" smtClean="0"/>
              <a:t>】</a:t>
            </a:r>
            <a:r>
              <a:rPr lang="zh-CN" altLang="en-US" dirty="0" smtClean="0"/>
              <a:t>若用</a:t>
            </a:r>
            <a:r>
              <a:rPr lang="en-US" dirty="0" smtClean="0"/>
              <a:t>2732</a:t>
            </a:r>
            <a:r>
              <a:rPr lang="zh-CN" altLang="en-US" dirty="0" smtClean="0"/>
              <a:t>芯片组成</a:t>
            </a:r>
            <a:r>
              <a:rPr lang="en-US" dirty="0" smtClean="0"/>
              <a:t>8088</a:t>
            </a:r>
            <a:r>
              <a:rPr lang="zh-CN" altLang="en-US" dirty="0" smtClean="0"/>
              <a:t>系统中的</a:t>
            </a:r>
            <a:r>
              <a:rPr lang="en-US" dirty="0" smtClean="0"/>
              <a:t>32KB ROM</a:t>
            </a:r>
            <a:r>
              <a:rPr lang="zh-CN" altLang="en-US" dirty="0" smtClean="0"/>
              <a:t>，地址范围为</a:t>
            </a:r>
            <a:r>
              <a:rPr lang="en-US" dirty="0" smtClean="0"/>
              <a:t>F8000H</a:t>
            </a:r>
            <a:r>
              <a:rPr lang="zh-CN" altLang="en-US" dirty="0" smtClean="0"/>
              <a:t>～</a:t>
            </a:r>
            <a:r>
              <a:rPr lang="en-US" dirty="0" smtClean="0"/>
              <a:t>FFFFFH</a:t>
            </a:r>
            <a:r>
              <a:rPr lang="zh-CN" altLang="en-US" dirty="0" smtClean="0"/>
              <a:t>，请画出存储器与</a:t>
            </a:r>
            <a:r>
              <a:rPr lang="en-US" dirty="0" smtClean="0"/>
              <a:t>CPU</a:t>
            </a:r>
            <a:r>
              <a:rPr lang="zh-CN" altLang="en-US" dirty="0" smtClean="0"/>
              <a:t>的连接示意图。</a:t>
            </a:r>
            <a:endParaRPr lang="en-US" altLang="zh-CN" dirty="0" smtClean="0"/>
          </a:p>
          <a:p>
            <a:r>
              <a:rPr lang="en-US" altLang="zh-CN" dirty="0" smtClean="0"/>
              <a:t>【</a:t>
            </a:r>
            <a:r>
              <a:rPr lang="zh-CN" altLang="en-US" dirty="0" smtClean="0"/>
              <a:t>解</a:t>
            </a:r>
            <a:r>
              <a:rPr lang="en-US" altLang="zh-CN" dirty="0" smtClean="0"/>
              <a:t>】</a:t>
            </a:r>
          </a:p>
          <a:p>
            <a:r>
              <a:rPr lang="zh-CN" altLang="en-US" dirty="0" smtClean="0">
                <a:solidFill>
                  <a:srgbClr val="FF0000"/>
                </a:solidFill>
              </a:rPr>
              <a:t>芯片数量计算</a:t>
            </a:r>
            <a:r>
              <a:rPr lang="zh-CN" altLang="en-US" dirty="0" smtClean="0"/>
              <a:t>：</a:t>
            </a:r>
            <a:r>
              <a:rPr lang="en-US" dirty="0" smtClean="0"/>
              <a:t>2732</a:t>
            </a:r>
            <a:r>
              <a:rPr lang="zh-CN" altLang="en-US" dirty="0" smtClean="0"/>
              <a:t>芯片的存储容量为</a:t>
            </a:r>
            <a:r>
              <a:rPr lang="en-US" altLang="zh-CN" dirty="0" smtClean="0"/>
              <a:t>4KB</a:t>
            </a:r>
            <a:r>
              <a:rPr lang="zh-CN" altLang="en-US" dirty="0" smtClean="0"/>
              <a:t>，要组成</a:t>
            </a:r>
            <a:r>
              <a:rPr lang="en-US" dirty="0" smtClean="0"/>
              <a:t>32KB ROM</a:t>
            </a:r>
            <a:r>
              <a:rPr lang="zh-CN" altLang="en-US" dirty="0" smtClean="0"/>
              <a:t>共需</a:t>
            </a:r>
            <a:r>
              <a:rPr lang="en-US" dirty="0" smtClean="0"/>
              <a:t>8</a:t>
            </a:r>
            <a:r>
              <a:rPr lang="zh-CN" altLang="en-US" dirty="0" smtClean="0"/>
              <a:t>片</a:t>
            </a:r>
            <a:r>
              <a:rPr lang="en-US" altLang="zh-CN" dirty="0" smtClean="0"/>
              <a:t>;</a:t>
            </a:r>
          </a:p>
          <a:p>
            <a:r>
              <a:rPr lang="zh-CN" altLang="en-US" dirty="0" smtClean="0">
                <a:solidFill>
                  <a:srgbClr val="FF0000"/>
                </a:solidFill>
              </a:rPr>
              <a:t>译码：</a:t>
            </a:r>
            <a:r>
              <a:rPr lang="en-US" dirty="0" smtClean="0"/>
              <a:t>8</a:t>
            </a:r>
            <a:r>
              <a:rPr lang="zh-CN" altLang="en-US" dirty="0" smtClean="0"/>
              <a:t>片</a:t>
            </a:r>
            <a:r>
              <a:rPr lang="en-US" dirty="0" smtClean="0"/>
              <a:t>2732</a:t>
            </a:r>
            <a:r>
              <a:rPr lang="zh-CN" altLang="en-US" dirty="0" smtClean="0"/>
              <a:t>芯片的片选信号分别与</a:t>
            </a:r>
            <a:r>
              <a:rPr lang="en-US" dirty="0" smtClean="0"/>
              <a:t>74LS138</a:t>
            </a:r>
            <a:r>
              <a:rPr lang="zh-CN" altLang="en-US" dirty="0" smtClean="0"/>
              <a:t>译码器的</a:t>
            </a:r>
            <a:r>
              <a:rPr lang="en-US" dirty="0" smtClean="0"/>
              <a:t>8</a:t>
            </a:r>
            <a:r>
              <a:rPr lang="zh-CN" altLang="en-US" dirty="0" smtClean="0"/>
              <a:t>个输出     ～        相连。</a:t>
            </a:r>
            <a:endParaRPr lang="en-US" altLang="zh-CN" dirty="0" smtClean="0"/>
          </a:p>
          <a:p>
            <a:pPr>
              <a:buNone/>
            </a:pPr>
            <a:r>
              <a:rPr lang="en-US" altLang="zh-CN" dirty="0" smtClean="0"/>
              <a:t>    74LS138</a:t>
            </a:r>
            <a:r>
              <a:rPr lang="zh-CN" altLang="en-US" dirty="0" smtClean="0"/>
              <a:t>译码器的</a:t>
            </a:r>
            <a:r>
              <a:rPr lang="en-US" altLang="zh-CN" dirty="0" smtClean="0"/>
              <a:t>CBA</a:t>
            </a:r>
            <a:r>
              <a:rPr lang="zh-CN" altLang="en-US" dirty="0" smtClean="0"/>
              <a:t>三个输入端与</a:t>
            </a:r>
            <a:r>
              <a:rPr lang="en-US" altLang="zh-CN" dirty="0" smtClean="0"/>
              <a:t>A14A13A12</a:t>
            </a:r>
            <a:r>
              <a:rPr lang="zh-CN" altLang="en-US" dirty="0" smtClean="0"/>
              <a:t>相连接，</a:t>
            </a:r>
            <a:r>
              <a:rPr lang="en-US" altLang="zh-CN" dirty="0" smtClean="0"/>
              <a:t>A15A16A17A18A19</a:t>
            </a:r>
            <a:r>
              <a:rPr lang="zh-CN" altLang="en-US" dirty="0" smtClean="0"/>
              <a:t>作为与门的输入端、与门的输出与</a:t>
            </a:r>
            <a:r>
              <a:rPr lang="en-US" altLang="zh-CN" dirty="0" smtClean="0"/>
              <a:t>74LS138</a:t>
            </a:r>
            <a:r>
              <a:rPr lang="zh-CN" altLang="en-US" dirty="0" smtClean="0"/>
              <a:t>译码器的</a:t>
            </a:r>
            <a:r>
              <a:rPr lang="en-US" altLang="zh-CN" dirty="0" smtClean="0"/>
              <a:t>G</a:t>
            </a:r>
            <a:r>
              <a:rPr lang="en-US" altLang="zh-CN" baseline="-25000" dirty="0" smtClean="0"/>
              <a:t>1</a:t>
            </a:r>
            <a:r>
              <a:rPr lang="zh-CN" altLang="en-US" dirty="0" smtClean="0"/>
              <a:t>相连，</a:t>
            </a:r>
            <a:r>
              <a:rPr lang="en-US" altLang="zh-CN" dirty="0" smtClean="0"/>
              <a:t>74LS138</a:t>
            </a:r>
            <a:r>
              <a:rPr lang="zh-CN" altLang="en-US" dirty="0" smtClean="0"/>
              <a:t>译码器的                ，与</a:t>
            </a:r>
            <a:r>
              <a:rPr lang="en-US" altLang="zh-CN" dirty="0" smtClean="0"/>
              <a:t>CPU</a:t>
            </a:r>
            <a:r>
              <a:rPr lang="zh-CN" altLang="en-US" dirty="0" smtClean="0"/>
              <a:t>的          相连。</a:t>
            </a:r>
            <a:endParaRPr lang="en-US" altLang="zh-CN" dirty="0" smtClean="0"/>
          </a:p>
          <a:p>
            <a:r>
              <a:rPr lang="zh-CN" altLang="en-US" dirty="0" smtClean="0"/>
              <a:t>芯片的片内地址</a:t>
            </a:r>
            <a:r>
              <a:rPr lang="en-US" dirty="0" smtClean="0"/>
              <a:t>A11</a:t>
            </a:r>
            <a:r>
              <a:rPr lang="zh-CN" altLang="en-US" dirty="0" smtClean="0"/>
              <a:t>～</a:t>
            </a:r>
            <a:r>
              <a:rPr lang="en-US" dirty="0" smtClean="0"/>
              <a:t>A0</a:t>
            </a:r>
            <a:r>
              <a:rPr lang="zh-CN" altLang="en-US" dirty="0" smtClean="0"/>
              <a:t>与</a:t>
            </a:r>
            <a:r>
              <a:rPr lang="en-US" dirty="0" smtClean="0"/>
              <a:t>CPU</a:t>
            </a:r>
            <a:r>
              <a:rPr lang="zh-CN" altLang="en-US" dirty="0" smtClean="0"/>
              <a:t>的</a:t>
            </a:r>
            <a:r>
              <a:rPr lang="en-US" dirty="0" smtClean="0"/>
              <a:t>A11</a:t>
            </a:r>
            <a:r>
              <a:rPr lang="zh-CN" altLang="en-US" dirty="0" smtClean="0"/>
              <a:t>～</a:t>
            </a:r>
            <a:r>
              <a:rPr lang="en-US" dirty="0" smtClean="0"/>
              <a:t>A0</a:t>
            </a:r>
            <a:r>
              <a:rPr lang="zh-CN" altLang="en-US" dirty="0" smtClean="0"/>
              <a:t>相连接</a:t>
            </a:r>
          </a:p>
          <a:p>
            <a:endParaRPr lang="zh-CN" altLang="en-US" dirty="0"/>
          </a:p>
        </p:txBody>
      </p:sp>
      <p:sp>
        <p:nvSpPr>
          <p:cNvPr id="105474" name="AutoShape 2" descr="C:\Users\Administrator\AppData\Roaming\Tencent\Users\784641441\QQ\WinTemp\RichOle\6K5AK}Q2I0PT%]T945XTL.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5475" name="AutoShape 3" descr="C:\Users\Administrator\AppData\Roaming\Tencent\Users\784641441\QQ\WinTemp\RichOle\6K5AK}Q2I0PT%]T945XTL.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5476" name="AutoShape 4" descr="C:\Users\Administrator\AppData\Roaming\Tencent\Users\784641441\QQ\WinTemp\RichOle\6K5AK}Q2I0PT%]T945XTL.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5477" name="AutoShape 5" descr="C:\Users\Administrator\AppData\Roaming\Tencent\Users\784641441\QQ\WinTemp\RichOle\6K5AK}Q2I0PT%]T945XTL.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5478" name="AutoShape 6" descr="C:\Users\Administrator\AppData\Roaming\Tencent\Users\784641441\QQ\WinTemp\RichOle\6K5AK}Q2I0PT%]T945XTL.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5479" name="AutoShape 7" descr="C:\Users\Administrator\AppData\Roaming\Tencent\Users\784641441\QQ\WinTemp\RichOle\6K5AK}Q2I0PT%]T945XTL.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5480" name="AutoShape 8" descr="C:\Users\Administrator\AppData\Roaming\Tencent\Users\784641441\QQ\WinTemp\RichOle\6K5AK}Q2I0PT%]T945XTL.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5481" name="AutoShape 9" descr="C:\Users\Administrator\AppData\Roaming\Tencent\Users\784641441\QQ\WinTemp\RichOle\6K5AK}Q2I0PT%]T945XTL.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4" name="对象 13"/>
          <p:cNvGraphicFramePr>
            <a:graphicFrameLocks noChangeAspect="1"/>
          </p:cNvGraphicFramePr>
          <p:nvPr/>
        </p:nvGraphicFramePr>
        <p:xfrm>
          <a:off x="7020272" y="4941168"/>
          <a:ext cx="1214446" cy="512766"/>
        </p:xfrm>
        <a:graphic>
          <a:graphicData uri="http://schemas.openxmlformats.org/presentationml/2006/ole">
            <p:oleObj spid="_x0000_s105483" name="公式" r:id="rId3" imgW="571320" imgH="241200" progId="">
              <p:embed/>
            </p:oleObj>
          </a:graphicData>
        </a:graphic>
      </p:graphicFrame>
      <p:graphicFrame>
        <p:nvGraphicFramePr>
          <p:cNvPr id="15" name="对象 14"/>
          <p:cNvGraphicFramePr>
            <a:graphicFrameLocks noChangeAspect="1"/>
          </p:cNvGraphicFramePr>
          <p:nvPr/>
        </p:nvGraphicFramePr>
        <p:xfrm>
          <a:off x="2051720" y="5301208"/>
          <a:ext cx="785819" cy="371081"/>
        </p:xfrm>
        <a:graphic>
          <a:graphicData uri="http://schemas.openxmlformats.org/presentationml/2006/ole">
            <p:oleObj spid="_x0000_s105484" name="公式" r:id="rId4" imgW="457200" imgH="215640" progId="">
              <p:embed/>
            </p:oleObj>
          </a:graphicData>
        </a:graphic>
      </p:graphicFrame>
      <p:graphicFrame>
        <p:nvGraphicFramePr>
          <p:cNvPr id="16" name="对象 15"/>
          <p:cNvGraphicFramePr>
            <a:graphicFrameLocks noChangeAspect="1"/>
          </p:cNvGraphicFramePr>
          <p:nvPr/>
        </p:nvGraphicFramePr>
        <p:xfrm>
          <a:off x="2267744" y="3717032"/>
          <a:ext cx="446090" cy="637271"/>
        </p:xfrm>
        <a:graphic>
          <a:graphicData uri="http://schemas.openxmlformats.org/presentationml/2006/ole">
            <p:oleObj spid="_x0000_s105485" name="公式" r:id="rId5" imgW="177480" imgH="253800" progId="">
              <p:embed/>
            </p:oleObj>
          </a:graphicData>
        </a:graphic>
      </p:graphicFrame>
      <p:graphicFrame>
        <p:nvGraphicFramePr>
          <p:cNvPr id="105486" name="Object 14"/>
          <p:cNvGraphicFramePr>
            <a:graphicFrameLocks noChangeAspect="1"/>
          </p:cNvGraphicFramePr>
          <p:nvPr/>
        </p:nvGraphicFramePr>
        <p:xfrm>
          <a:off x="3131840" y="3717032"/>
          <a:ext cx="446088" cy="636588"/>
        </p:xfrm>
        <a:graphic>
          <a:graphicData uri="http://schemas.openxmlformats.org/presentationml/2006/ole">
            <p:oleObj spid="_x0000_s105486" name="公式" r:id="rId6" imgW="177480" imgH="2538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AppData\Roaming\Tencent\Users\784641441\QQ\WinTemp\RichOle\Q4)6IL(UMFXT)N3J@~HHFIU.png"/>
          <p:cNvPicPr>
            <a:picLocks noChangeAspect="1" noChangeArrowheads="1"/>
          </p:cNvPicPr>
          <p:nvPr/>
        </p:nvPicPr>
        <p:blipFill>
          <a:blip r:embed="rId2" cstate="print"/>
          <a:srcRect/>
          <a:stretch>
            <a:fillRect/>
          </a:stretch>
        </p:blipFill>
        <p:spPr bwMode="auto">
          <a:xfrm>
            <a:off x="571472" y="357166"/>
            <a:ext cx="7389034" cy="6066976"/>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5230</TotalTime>
  <Words>8106</Words>
  <Application>Microsoft Office PowerPoint</Application>
  <PresentationFormat>全屏显示(4:3)</PresentationFormat>
  <Paragraphs>654</Paragraphs>
  <Slides>96</Slides>
  <Notes>5</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96</vt:i4>
      </vt:variant>
    </vt:vector>
  </HeadingPairs>
  <TitlesOfParts>
    <vt:vector size="100" baseType="lpstr">
      <vt:lpstr>流畅</vt:lpstr>
      <vt:lpstr>Image</vt:lpstr>
      <vt:lpstr>公式</vt:lpstr>
      <vt:lpstr>Adobe Photoshop Image</vt:lpstr>
      <vt:lpstr>第五章内存储器及其接口</vt:lpstr>
      <vt:lpstr>幻灯片 2</vt:lpstr>
      <vt:lpstr>5.1分级存储器系统概述</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5.2.3 三种常用半导体存储器芯片简介</vt:lpstr>
      <vt:lpstr>幻灯片 27</vt:lpstr>
      <vt:lpstr>幻灯片 28</vt:lpstr>
      <vt:lpstr>幻灯片 29</vt:lpstr>
      <vt:lpstr>幻灯片 30</vt:lpstr>
      <vt:lpstr>5.3  内存储器的构成原理</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5.4 内存储器的连接和扩展</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【例5-1】为某8位微机（地址总线为16位）设计一个12KB 容量的存储器，要求EPROM区8 KB ，从0000H 开始，采用2716（2K*8）芯片；RAM区为4KB，从2000H开始，采用2114芯片（1K*4）。 </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5.5.2    16位微机系统中的内存储器接口（选学） </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【例题分析】</vt:lpstr>
      <vt:lpstr>幻灯片 88</vt:lpstr>
      <vt:lpstr>幻灯片 89</vt:lpstr>
      <vt:lpstr>幻灯片 90</vt:lpstr>
      <vt:lpstr>幻灯片 91</vt:lpstr>
      <vt:lpstr>幻灯片 92</vt:lpstr>
      <vt:lpstr>幻灯片 93</vt:lpstr>
      <vt:lpstr>幻灯片 94</vt:lpstr>
      <vt:lpstr>幻灯片 95</vt:lpstr>
      <vt:lpstr>幻灯片 96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dc:title>
  <dc:creator>Administrator</dc:creator>
  <cp:lastModifiedBy>Admin</cp:lastModifiedBy>
  <cp:revision>242</cp:revision>
  <dcterms:created xsi:type="dcterms:W3CDTF">2018-03-08T08:19:51Z</dcterms:created>
  <dcterms:modified xsi:type="dcterms:W3CDTF">2020-05-29T05:07:47Z</dcterms:modified>
</cp:coreProperties>
</file>