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1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7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4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21.bin"/><Relationship Id="rId10" Type="http://schemas.openxmlformats.org/officeDocument/2006/relationships/oleObject" Target="../embeddings/oleObject20.bin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28.bin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8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2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4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复变函数的导数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自变量增量：</a:t>
            </a:r>
            <a:endParaRPr lang="zh-CN" altLang="en-US"/>
          </a:p>
          <a:p>
            <a:r>
              <a:rPr lang="zh-CN" altLang="en-US"/>
              <a:t>因变量增量：</a:t>
            </a:r>
            <a:endParaRPr lang="zh-CN" altLang="en-US"/>
          </a:p>
          <a:p>
            <a:r>
              <a:rPr lang="zh-CN" altLang="en-US"/>
              <a:t>微商：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导数：微商的极限（如果存在的话）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1815" y="1825625"/>
          <a:ext cx="232791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41400" imgH="228600" progId="Equation.KSEE3">
                  <p:embed/>
                </p:oleObj>
              </mc:Choice>
              <mc:Fallback>
                <p:oleObj name="" r:id="rId1" imgW="1041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1815" y="1825625"/>
                        <a:ext cx="232791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1815" y="2336800"/>
          <a:ext cx="328231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11300" imgH="228600" progId="Equation.KSEE3">
                  <p:embed/>
                </p:oleObj>
              </mc:Choice>
              <mc:Fallback>
                <p:oleObj name="" r:id="rId3" imgW="151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1815" y="2336800"/>
                        <a:ext cx="328231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1380" y="2833370"/>
          <a:ext cx="56451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66700" imgH="393700" progId="Equation.KSEE3">
                  <p:embed/>
                </p:oleObj>
              </mc:Choice>
              <mc:Fallback>
                <p:oleObj name="" r:id="rId5" imgW="2667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1380" y="2833370"/>
                        <a:ext cx="56451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1380" y="4824730"/>
          <a:ext cx="2681605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054100" imgH="393700" progId="Equation.KSEE3">
                  <p:embed/>
                </p:oleObj>
              </mc:Choice>
              <mc:Fallback>
                <p:oleObj name="" r:id="rId7" imgW="10541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1380" y="4824730"/>
                        <a:ext cx="2681605" cy="88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证明续（必要性）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因此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7555" y="1825625"/>
          <a:ext cx="4511675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425700" imgH="381000" progId="Equation.KSEE3">
                  <p:embed/>
                </p:oleObj>
              </mc:Choice>
              <mc:Fallback>
                <p:oleObj name="" r:id="rId1" imgW="2425700" imgH="381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27555" y="1825625"/>
                        <a:ext cx="4511675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663700" y="2641600"/>
          <a:ext cx="7466965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733800" imgH="215900" progId="Equation.KSEE3">
                  <p:embed/>
                </p:oleObj>
              </mc:Choice>
              <mc:Fallback>
                <p:oleObj name="" r:id="rId3" imgW="37338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641600"/>
                        <a:ext cx="7466965" cy="46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1560" y="3390265"/>
          <a:ext cx="330771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1993900" imgH="419100" progId="Equation.KSEE3">
                  <p:embed/>
                </p:oleObj>
              </mc:Choice>
              <mc:Fallback>
                <p:oleObj name="" r:id="rId5" imgW="19939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1560" y="3390265"/>
                        <a:ext cx="330771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1560" y="4360545"/>
          <a:ext cx="362394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2184400" imgH="419100" progId="Equation.KSEE3">
                  <p:embed/>
                </p:oleObj>
              </mc:Choice>
              <mc:Fallback>
                <p:oleObj name="" r:id="rId7" imgW="21844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1560" y="4360545"/>
                        <a:ext cx="362394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证明续（充分性）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       在         处可微，且</a:t>
            </a:r>
            <a:r>
              <a:rPr lang="en-US" altLang="zh-CN"/>
              <a:t>C-R</a:t>
            </a:r>
            <a:r>
              <a:rPr lang="zh-CN" altLang="en-US"/>
              <a:t>方程成立，则有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其中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因此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4525" y="1938020"/>
          <a:ext cx="5175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54000" imgH="165100" progId="Equation.KSEE3">
                  <p:embed/>
                </p:oleObj>
              </mc:Choice>
              <mc:Fallback>
                <p:oleObj name="" r:id="rId1" imgW="254000" imgH="165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4525" y="1938020"/>
                        <a:ext cx="5175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4800" y="1908810"/>
          <a:ext cx="62674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368300" imgH="203200" progId="Equation.KSEE3">
                  <p:embed/>
                </p:oleObj>
              </mc:Choice>
              <mc:Fallback>
                <p:oleObj name="" r:id="rId3" imgW="3683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800" y="1908810"/>
                        <a:ext cx="62674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1810" y="2397760"/>
          <a:ext cx="3126740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2082800" imgH="419100" progId="Equation.KSEE3">
                  <p:embed/>
                </p:oleObj>
              </mc:Choice>
              <mc:Fallback>
                <p:oleObj name="" r:id="rId5" imgW="2082800" imgH="4191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1810" y="2397760"/>
                        <a:ext cx="3126740" cy="62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1810" y="3114040"/>
          <a:ext cx="3088640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2057400" imgH="419100" progId="Equation.KSEE3">
                  <p:embed/>
                </p:oleObj>
              </mc:Choice>
              <mc:Fallback>
                <p:oleObj name="" r:id="rId7" imgW="2057400" imgH="4191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1810" y="3114040"/>
                        <a:ext cx="3088640" cy="62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4525" y="3831590"/>
          <a:ext cx="3075305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9" imgW="1536700" imgH="381000" progId="Equation.KSEE3">
                  <p:embed/>
                </p:oleObj>
              </mc:Choice>
              <mc:Fallback>
                <p:oleObj name="" r:id="rId9" imgW="1536700" imgH="3810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4525" y="3831590"/>
                        <a:ext cx="3075305" cy="7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2050" y="4954905"/>
          <a:ext cx="674624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3" imgW="3644900" imgH="660400" progId="Equation.KSEE3">
                  <p:embed/>
                </p:oleObj>
              </mc:Choice>
              <mc:Fallback>
                <p:oleObj name="" r:id="rId13" imgW="3644900" imgH="6604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2050" y="4954905"/>
                        <a:ext cx="6746240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证明续（充分性）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C-R</a:t>
            </a:r>
            <a:r>
              <a:rPr lang="zh-CN" altLang="en-US"/>
              <a:t>方程，可以整理得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                             和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得知极限存在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275" y="2771775"/>
          <a:ext cx="6435090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3568700" imgH="393700" progId="Equation.KSEE3">
                  <p:embed/>
                </p:oleObj>
              </mc:Choice>
              <mc:Fallback>
                <p:oleObj name="" r:id="rId1" imgW="35687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771775"/>
                        <a:ext cx="6435090" cy="70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2288" y="3667760"/>
          <a:ext cx="1905000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965200" imgH="431800" progId="Equation.KSEE3">
                  <p:embed/>
                </p:oleObj>
              </mc:Choice>
              <mc:Fallback>
                <p:oleObj name="" r:id="rId3" imgW="965200" imgH="431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2288" y="3667760"/>
                        <a:ext cx="1905000" cy="85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7905" y="3863340"/>
          <a:ext cx="3075305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5" imgW="1536700" imgH="381000" progId="Equation.KSEE3">
                  <p:embed/>
                </p:oleObj>
              </mc:Choice>
              <mc:Fallback>
                <p:oleObj name="" r:id="rId5" imgW="1536700" imgH="3810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7905" y="3863340"/>
                        <a:ext cx="3075305" cy="7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6233" y="4912995"/>
          <a:ext cx="3664585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032000" imgH="393700" progId="Equation.KSEE3">
                  <p:embed/>
                </p:oleObj>
              </mc:Choice>
              <mc:Fallback>
                <p:oleObj name="" r:id="rId7" imgW="20320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233" y="4912995"/>
                        <a:ext cx="3664585" cy="70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解析条件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</a:t>
            </a:r>
            <a:r>
              <a:rPr lang="en-US" altLang="zh-CN"/>
              <a:t>2.2  </a:t>
            </a:r>
            <a:r>
              <a:rPr lang="zh-CN" altLang="en-US"/>
              <a:t>函数                                    在区域</a:t>
            </a:r>
            <a:r>
              <a:rPr lang="en-US" altLang="zh-CN"/>
              <a:t>D</a:t>
            </a:r>
            <a:r>
              <a:rPr lang="zh-CN" altLang="en-US"/>
              <a:t>内解析的充要条件是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在</a:t>
            </a:r>
            <a:r>
              <a:rPr lang="en-US" altLang="zh-CN"/>
              <a:t>D</a:t>
            </a:r>
            <a:r>
              <a:rPr lang="zh-CN" altLang="en-US"/>
              <a:t>内可微且满足</a:t>
            </a:r>
            <a:r>
              <a:rPr lang="en-US" altLang="zh-CN"/>
              <a:t>C-R</a:t>
            </a:r>
            <a:r>
              <a:rPr lang="zh-CN" altLang="en-US"/>
              <a:t>方程。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6440" y="1906270"/>
          <a:ext cx="271589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473200" imgH="203200" progId="Equation.KSEE3">
                  <p:embed/>
                </p:oleObj>
              </mc:Choice>
              <mc:Fallback>
                <p:oleObj name="" r:id="rId1" imgW="14732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6440" y="1906270"/>
                        <a:ext cx="271589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7785" y="2445385"/>
          <a:ext cx="166243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901700" imgH="203200" progId="Equation.KSEE3">
                  <p:embed/>
                </p:oleObj>
              </mc:Choice>
              <mc:Fallback>
                <p:oleObj name="" r:id="rId3" imgW="9017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785" y="2445385"/>
                        <a:ext cx="166243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2.1 </a:t>
            </a:r>
            <a:r>
              <a:rPr lang="zh-CN" altLang="en-US"/>
              <a:t>判断下列函数的可导性和解析性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580" y="2354580"/>
          <a:ext cx="648970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3022600" imgH="228600" progId="Equation.KSEE3">
                  <p:embed/>
                </p:oleObj>
              </mc:Choice>
              <mc:Fallback>
                <p:oleObj name="" r:id="rId1" imgW="3022600" imgH="228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6580" y="2354580"/>
                        <a:ext cx="648970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6605" y="3232150"/>
          <a:ext cx="1386840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647700" imgH="393700" progId="Equation.KSEE3">
                  <p:embed/>
                </p:oleObj>
              </mc:Choice>
              <mc:Fallback>
                <p:oleObj name="" r:id="rId3" imgW="647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605" y="3232150"/>
                        <a:ext cx="1386840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习题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Page27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Exercise   2.2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），（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2.3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2.4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p>
            <a:r>
              <a:rPr lang="zh-CN" altLang="zh-CN"/>
              <a:t>例题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、求                   的导数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一般地                                  ，这里        为正整数。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350" y="1825625"/>
          <a:ext cx="132397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09600" imgH="228600" progId="Equation.KSEE3">
                  <p:embed/>
                </p:oleObj>
              </mc:Choice>
              <mc:Fallback>
                <p:oleObj name="" r:id="rId1" imgW="609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6350" y="1825625"/>
                        <a:ext cx="132397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5630" y="2549525"/>
          <a:ext cx="4843780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387600" imgH="419100" progId="Equation.KSEE3">
                  <p:embed/>
                </p:oleObj>
              </mc:Choice>
              <mc:Fallback>
                <p:oleObj name="" r:id="rId3" imgW="23876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5630" y="2549525"/>
                        <a:ext cx="4843780" cy="8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5385" y="3783965"/>
          <a:ext cx="239712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812800" imgH="228600" progId="Equation.KSEE3">
                  <p:embed/>
                </p:oleObj>
              </mc:Choice>
              <mc:Fallback>
                <p:oleObj name="" r:id="rId5" imgW="812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5385" y="3783965"/>
                        <a:ext cx="239712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7590" y="3909060"/>
          <a:ext cx="50101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65100" imgH="139700" progId="Equation.KSEE3">
                  <p:embed/>
                </p:oleObj>
              </mc:Choice>
              <mc:Fallback>
                <p:oleObj name="" r:id="rId7" imgW="1651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7590" y="3909060"/>
                        <a:ext cx="501015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1.2   </a:t>
            </a:r>
            <a:r>
              <a:rPr lang="zh-CN" altLang="en-US"/>
              <a:t>函数                                是否可导？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时？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时？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8170" y="1825625"/>
          <a:ext cx="211963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03200" progId="Equation.KSEE3">
                  <p:embed/>
                </p:oleObj>
              </mc:Choice>
              <mc:Fallback>
                <p:oleObj name="" r:id="rId1" imgW="914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8170" y="1825625"/>
                        <a:ext cx="211963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1200" y="3003550"/>
          <a:ext cx="7214235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556000" imgH="419100" progId="Equation.KSEE3">
                  <p:embed/>
                </p:oleObj>
              </mc:Choice>
              <mc:Fallback>
                <p:oleObj name="" r:id="rId3" imgW="3556000" imgH="419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003550"/>
                        <a:ext cx="7214235" cy="8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0020" y="4341495"/>
          <a:ext cx="241681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952500" imgH="203200" progId="Equation.KSEE3">
                  <p:embed/>
                </p:oleObj>
              </mc:Choice>
              <mc:Fallback>
                <p:oleObj name="" r:id="rId5" imgW="9525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0020" y="4341495"/>
                        <a:ext cx="241681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0020" y="5344160"/>
          <a:ext cx="241681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952500" imgH="203200" progId="Equation.KSEE3">
                  <p:embed/>
                </p:oleObj>
              </mc:Choice>
              <mc:Fallback>
                <p:oleObj name="" r:id="rId7" imgW="9525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0020" y="5344160"/>
                        <a:ext cx="241681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mp30644389_1441493196003_1_th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7605" y="3853815"/>
            <a:ext cx="3944620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导数的法则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参考教材</a:t>
            </a:r>
            <a:r>
              <a:rPr lang="en-US" altLang="zh-CN"/>
              <a:t>16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解析函数的概念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如果函数             在      及        的某个领域内可导，则称        在      处</a:t>
            </a:r>
            <a:r>
              <a:rPr lang="zh-CN" altLang="en-US">
                <a:solidFill>
                  <a:srgbClr val="FF0000"/>
                </a:solidFill>
              </a:rPr>
              <a:t>解析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如果         在      处不解析，则称       为         的</a:t>
            </a:r>
            <a:r>
              <a:rPr lang="zh-CN" altLang="en-US">
                <a:solidFill>
                  <a:srgbClr val="FF0000"/>
                </a:solidFill>
              </a:rPr>
              <a:t>奇点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5260" y="1825625"/>
          <a:ext cx="71691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5260" y="1825625"/>
                        <a:ext cx="71691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3675" y="1800225"/>
          <a:ext cx="336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3675" y="1800225"/>
                        <a:ext cx="336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4120" y="1800225"/>
          <a:ext cx="336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4120" y="1800225"/>
                        <a:ext cx="336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27335" y="1825625"/>
          <a:ext cx="336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7335" y="1825625"/>
                        <a:ext cx="336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7990" y="1800225"/>
          <a:ext cx="71691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17990" y="1800225"/>
                        <a:ext cx="71691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9120" y="3208655"/>
          <a:ext cx="71691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330200" imgH="203200" progId="Equation.KSEE3">
                  <p:embed/>
                </p:oleObj>
              </mc:Choice>
              <mc:Fallback>
                <p:oleObj name="" r:id="rId8" imgW="330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9120" y="3208655"/>
                        <a:ext cx="71691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7515" y="3208655"/>
          <a:ext cx="71691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330200" imgH="203200" progId="Equation.KSEE3">
                  <p:embed/>
                </p:oleObj>
              </mc:Choice>
              <mc:Fallback>
                <p:oleObj name="" r:id="rId9" imgW="330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7515" y="3208655"/>
                        <a:ext cx="71691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5625" y="3208655"/>
          <a:ext cx="336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165100" imgH="228600" progId="Equation.KSEE3">
                  <p:embed/>
                </p:oleObj>
              </mc:Choice>
              <mc:Fallback>
                <p:oleObj name="" r:id="rId10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625" y="3208655"/>
                        <a:ext cx="336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1705" y="3183255"/>
          <a:ext cx="336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165100" imgH="228600" progId="Equation.KSEE3">
                  <p:embed/>
                </p:oleObj>
              </mc:Choice>
              <mc:Fallback>
                <p:oleObj name="" r:id="rId11" imgW="165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1705" y="3183255"/>
                        <a:ext cx="336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1.3  </a:t>
            </a:r>
            <a:r>
              <a:rPr lang="zh-CN" altLang="en-US"/>
              <a:t>研究函数                                                               的解析性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1.4  </a:t>
            </a:r>
            <a:r>
              <a:rPr lang="zh-CN" altLang="en-US"/>
              <a:t>研究            的解析性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2520" y="1825625"/>
          <a:ext cx="488696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197100" imgH="228600" progId="Equation.KSEE3">
                  <p:embed/>
                </p:oleObj>
              </mc:Choice>
              <mc:Fallback>
                <p:oleObj name="" r:id="rId1" imgW="2197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2520" y="1825625"/>
                        <a:ext cx="488696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0660" y="3110230"/>
          <a:ext cx="911860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405765" imgH="393700" progId="Equation.KSEE3">
                  <p:embed/>
                </p:oleObj>
              </mc:Choice>
              <mc:Fallback>
                <p:oleObj name="" r:id="rId3" imgW="405765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0660" y="3110230"/>
                        <a:ext cx="911860" cy="88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解析函数性质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</a:t>
            </a:r>
            <a:r>
              <a:rPr lang="en-US" altLang="zh-CN"/>
              <a:t>1.1  </a:t>
            </a:r>
            <a:r>
              <a:rPr lang="zh-CN" altLang="en-US"/>
              <a:t>解析函数的加减乘除为解析函数（没意义的点除外）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1.2   </a:t>
            </a:r>
            <a:r>
              <a:rPr lang="zh-CN" altLang="en-US"/>
              <a:t>解析函数的复合函数为解析函数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解析函数的充要条件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定义只是定义，但要用定义来解决问题，很难</a:t>
            </a:r>
            <a:r>
              <a:rPr lang="en-US" altLang="zh-CN"/>
              <a:t>!</a:t>
            </a:r>
            <a:endParaRPr lang="en-US" altLang="zh-CN"/>
          </a:p>
          <a:p>
            <a:r>
              <a:rPr lang="zh-CN" altLang="en-US"/>
              <a:t>所以我们需要用另外的方式来验证</a:t>
            </a:r>
            <a:endParaRPr lang="zh-CN" altLang="en-US"/>
          </a:p>
          <a:p>
            <a:r>
              <a:rPr lang="zh-CN" altLang="en-US"/>
              <a:t>对于函数                                           ，其解析性可以通过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的性质来判断，这就是</a:t>
            </a:r>
            <a:r>
              <a:rPr lang="en-US" altLang="zh-CN"/>
              <a:t>Cauchy-Riemann</a:t>
            </a:r>
            <a:r>
              <a:rPr lang="zh-CN" altLang="en-US"/>
              <a:t>方程</a:t>
            </a:r>
            <a:endParaRPr lang="zh-CN" altLang="en-US"/>
          </a:p>
          <a:p>
            <a:pPr marL="0" indent="0"/>
            <a:r>
              <a:rPr lang="zh-CN" altLang="en-US"/>
              <a:t>定理</a:t>
            </a:r>
            <a:r>
              <a:rPr lang="en-US" altLang="zh-CN"/>
              <a:t>2.1 </a:t>
            </a:r>
            <a:r>
              <a:rPr lang="zh-CN" altLang="en-US"/>
              <a:t>函数                                  在                处可导的充要条件是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在点           处可微，且满足下列方程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4620" y="2893060"/>
          <a:ext cx="3378835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73200" imgH="203200" progId="Equation.KSEE3">
                  <p:embed/>
                </p:oleObj>
              </mc:Choice>
              <mc:Fallback>
                <p:oleObj name="" r:id="rId1" imgW="1473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4620" y="2893060"/>
                        <a:ext cx="3378835" cy="46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4655" y="2893060"/>
          <a:ext cx="1857375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01700" imgH="203200" progId="Equation.KSEE3">
                  <p:embed/>
                </p:oleObj>
              </mc:Choice>
              <mc:Fallback>
                <p:oleObj name="" r:id="rId3" imgW="9017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04655" y="2893060"/>
                        <a:ext cx="1857375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7100" y="4996815"/>
          <a:ext cx="270637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231265" imgH="419100" progId="Equation.KSEE3">
                  <p:embed/>
                </p:oleObj>
              </mc:Choice>
              <mc:Fallback>
                <p:oleObj name="" r:id="rId5" imgW="1231265" imgH="419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7100" y="4996815"/>
                        <a:ext cx="270637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9105" y="3945255"/>
          <a:ext cx="2675890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473200" imgH="203200" progId="Equation.KSEE3">
                  <p:embed/>
                </p:oleObj>
              </mc:Choice>
              <mc:Fallback>
                <p:oleObj name="" r:id="rId7" imgW="1473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105" y="3945255"/>
                        <a:ext cx="2675890" cy="36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73470" y="3945255"/>
          <a:ext cx="115379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596900" imgH="190500" progId="Equation.KSEE3">
                  <p:embed/>
                </p:oleObj>
              </mc:Choice>
              <mc:Fallback>
                <p:oleObj name="" r:id="rId8" imgW="596900" imgH="190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3470" y="3945255"/>
                        <a:ext cx="115379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9860" y="4314190"/>
          <a:ext cx="183388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0" imgW="901700" imgH="203200" progId="Equation.KSEE3">
                  <p:embed/>
                </p:oleObj>
              </mc:Choice>
              <mc:Fallback>
                <p:oleObj name="" r:id="rId10" imgW="9017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9860" y="4314190"/>
                        <a:ext cx="1833880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1160" y="4406265"/>
          <a:ext cx="74104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2" imgW="368300" imgH="203200" progId="Equation.KSEE3">
                  <p:embed/>
                </p:oleObj>
              </mc:Choice>
              <mc:Fallback>
                <p:oleObj name="" r:id="rId12" imgW="3683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01160" y="4406265"/>
                        <a:ext cx="74104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简略的证明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给定自变量增量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函数增量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假设        可导，记                     则有                                       ，其中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，记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从而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7285" y="1825625"/>
          <a:ext cx="175768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62965" imgH="203200" progId="Equation.KSEE3">
                  <p:embed/>
                </p:oleObj>
              </mc:Choice>
              <mc:Fallback>
                <p:oleObj name="" r:id="rId1" imgW="8629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7285" y="1825625"/>
                        <a:ext cx="1757680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586990"/>
          <a:ext cx="6172835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517265" imgH="431800" progId="Equation.KSEE3">
                  <p:embed/>
                </p:oleObj>
              </mc:Choice>
              <mc:Fallback>
                <p:oleObj name="" r:id="rId3" imgW="3517265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2255" y="2586990"/>
                        <a:ext cx="6172835" cy="89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5710" y="3924935"/>
          <a:ext cx="41338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90500" imgH="152400" progId="Equation.KSEE3">
                  <p:embed/>
                </p:oleObj>
              </mc:Choice>
              <mc:Fallback>
                <p:oleObj name="" r:id="rId5" imgW="190500" imgH="15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5710" y="3924935"/>
                        <a:ext cx="41338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0770" y="3924935"/>
          <a:ext cx="611505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0770" y="3924935"/>
                        <a:ext cx="611505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5470" y="3887470"/>
          <a:ext cx="3086735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1548765" imgH="203200" progId="Equation.KSEE3">
                  <p:embed/>
                </p:oleObj>
              </mc:Choice>
              <mc:Fallback>
                <p:oleObj name="" r:id="rId9" imgW="15487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5470" y="3887470"/>
                        <a:ext cx="3086735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2615" y="4409440"/>
          <a:ext cx="2125345" cy="60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862965" imgH="304800" progId="Equation.KSEE3">
                  <p:embed/>
                </p:oleObj>
              </mc:Choice>
              <mc:Fallback>
                <p:oleObj name="" r:id="rId11" imgW="862965" imgH="3048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2615" y="4409440"/>
                        <a:ext cx="2125345" cy="60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3255" y="3899535"/>
          <a:ext cx="170243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3" imgW="862965" imgH="203200" progId="Equation.KSEE3">
                  <p:embed/>
                </p:oleObj>
              </mc:Choice>
              <mc:Fallback>
                <p:oleObj name="" r:id="rId13" imgW="862965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53255" y="3899535"/>
                        <a:ext cx="170243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1875" y="4409440"/>
          <a:ext cx="209359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5" imgW="1028700" imgH="215900" progId="Equation.KSEE3">
                  <p:embed/>
                </p:oleObj>
              </mc:Choice>
              <mc:Fallback>
                <p:oleObj name="" r:id="rId15" imgW="1028700" imgH="2159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1875" y="4409440"/>
                        <a:ext cx="2093595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9773" y="5169218"/>
          <a:ext cx="7796530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17" imgW="3543300" imgH="457200" progId="Equation.KSEE3">
                  <p:embed/>
                </p:oleObj>
              </mc:Choice>
              <mc:Fallback>
                <p:oleObj name="" r:id="rId17" imgW="3543300" imgH="457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89773" y="5169218"/>
                        <a:ext cx="7796530" cy="100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演示</Application>
  <PresentationFormat>宽屏</PresentationFormat>
  <Paragraphs>122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15</vt:i4>
      </vt:variant>
    </vt:vector>
  </HeadingPairs>
  <TitlesOfParts>
    <vt:vector size="8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复变函数的导数</vt:lpstr>
      <vt:lpstr>例题</vt:lpstr>
      <vt:lpstr>例题</vt:lpstr>
      <vt:lpstr>导数的法则</vt:lpstr>
      <vt:lpstr>解析函数的概念</vt:lpstr>
      <vt:lpstr>例题</vt:lpstr>
      <vt:lpstr>解析函数性质</vt:lpstr>
      <vt:lpstr>解析函数的充要条件</vt:lpstr>
      <vt:lpstr>简略的证明</vt:lpstr>
      <vt:lpstr>证明续（必要性）</vt:lpstr>
      <vt:lpstr>证明续（充分性）</vt:lpstr>
      <vt:lpstr>证明续（充分性）</vt:lpstr>
      <vt:lpstr>解析条件</vt:lpstr>
      <vt:lpstr>例题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51</cp:revision>
  <dcterms:created xsi:type="dcterms:W3CDTF">2015-05-05T08:02:00Z</dcterms:created>
  <dcterms:modified xsi:type="dcterms:W3CDTF">2017-09-24T12:17:49Z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