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activeX/activeX3.bin" ContentType="application/vnd.ms-office.activeX"/>
  <Override PartName="/ppt/activeX/activeX3.xml" ContentType="application/vnd.ms-office.activeX+xml"/>
  <Override PartName="/ppt/activeX/activeX4.bin" ContentType="application/vnd.ms-office.activeX"/>
  <Override PartName="/ppt/activeX/activeX4.xml" ContentType="application/vnd.ms-office.activeX+xml"/>
  <Override PartName="/ppt/activeX/activeX5.bin" ContentType="application/vnd.ms-office.activeX"/>
  <Override PartName="/ppt/activeX/activeX5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4"/>
  </p:notesMasterIdLst>
  <p:handoutMasterIdLst>
    <p:handoutMasterId r:id="rId52"/>
  </p:handoutMasterIdLst>
  <p:sldIdLst>
    <p:sldId id="599" r:id="rId4"/>
    <p:sldId id="454" r:id="rId5"/>
    <p:sldId id="520" r:id="rId6"/>
    <p:sldId id="491" r:id="rId7"/>
    <p:sldId id="492" r:id="rId8"/>
    <p:sldId id="377" r:id="rId9"/>
    <p:sldId id="382" r:id="rId10"/>
    <p:sldId id="360" r:id="rId11"/>
    <p:sldId id="534" r:id="rId12"/>
    <p:sldId id="346" r:id="rId13"/>
    <p:sldId id="522" r:id="rId14"/>
    <p:sldId id="494" r:id="rId15"/>
    <p:sldId id="521" r:id="rId16"/>
    <p:sldId id="365" r:id="rId17"/>
    <p:sldId id="496" r:id="rId18"/>
    <p:sldId id="497" r:id="rId19"/>
    <p:sldId id="498" r:id="rId20"/>
    <p:sldId id="499" r:id="rId21"/>
    <p:sldId id="501" r:id="rId22"/>
    <p:sldId id="502" r:id="rId23"/>
    <p:sldId id="572" r:id="rId24"/>
    <p:sldId id="503" r:id="rId25"/>
    <p:sldId id="508" r:id="rId26"/>
    <p:sldId id="536" r:id="rId27"/>
    <p:sldId id="505" r:id="rId28"/>
    <p:sldId id="504" r:id="rId29"/>
    <p:sldId id="507" r:id="rId30"/>
    <p:sldId id="506" r:id="rId31"/>
    <p:sldId id="353" r:id="rId32"/>
    <p:sldId id="523" r:id="rId33"/>
    <p:sldId id="524" r:id="rId34"/>
    <p:sldId id="509" r:id="rId35"/>
    <p:sldId id="510" r:id="rId36"/>
    <p:sldId id="525" r:id="rId37"/>
    <p:sldId id="526" r:id="rId38"/>
    <p:sldId id="532" r:id="rId39"/>
    <p:sldId id="533" r:id="rId40"/>
    <p:sldId id="513" r:id="rId41"/>
    <p:sldId id="514" r:id="rId42"/>
    <p:sldId id="527" r:id="rId43"/>
    <p:sldId id="529" r:id="rId45"/>
    <p:sldId id="530" r:id="rId46"/>
    <p:sldId id="531" r:id="rId47"/>
    <p:sldId id="356" r:id="rId48"/>
    <p:sldId id="357" r:id="rId49"/>
    <p:sldId id="374" r:id="rId50"/>
    <p:sldId id="535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A50021"/>
    <a:srgbClr val="800000"/>
    <a:srgbClr val="3333FF"/>
    <a:srgbClr val="001010"/>
    <a:srgbClr val="FFFFFF"/>
    <a:srgbClr val="FF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1" d="100"/>
          <a:sy n="71" d="100"/>
        </p:scale>
        <p:origin x="-1194" y="144"/>
      </p:cViewPr>
      <p:guideLst>
        <p:guide orient="horz" pos="2160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</a:rPr>
            </a:fld>
            <a:endParaRPr lang="en-US" altLang="zh-CN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18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ctrTitle" hasCustomPrompt="1"/>
          </p:nvPr>
        </p:nvSpPr>
        <p:spPr>
          <a:xfrm>
            <a:off x="3962400" y="1066800"/>
            <a:ext cx="51816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第五章</a:t>
            </a:r>
            <a:br>
              <a:rPr lang="en-US" altLang="zh-CN" noProof="0" smtClean="0"/>
            </a:br>
            <a:r>
              <a:rPr lang="zh-CN" altLang="en-US" noProof="0" smtClean="0"/>
              <a:t>输入输出基本技术</a:t>
            </a:r>
            <a:endParaRPr lang="zh-CN" altLang="en-US" noProof="0" smtClean="0"/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type="subTitle" idx="1" hasCustomPrompt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zh-CN" altLang="en-US" noProof="0" smtClean="0"/>
              <a:t>重庆理工大学</a:t>
            </a:r>
            <a:endParaRPr lang="en-US" altLang="zh-CN" noProof="0" smtClean="0"/>
          </a:p>
          <a:p>
            <a:pPr lvl="0"/>
            <a:r>
              <a:rPr lang="zh-CN" altLang="en-US" noProof="0" smtClean="0"/>
              <a:t>电子信息与自动化学院</a:t>
            </a:r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95860B-AFC0-4500-B52A-84A26E71E2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6948488" y="95250"/>
            <a:ext cx="2192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重庆理工大学</a:t>
            </a:r>
            <a:endParaRPr kumimoji="0" lang="zh-CN" altLang="en-US" sz="2400" b="1" i="1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6948488" y="95250"/>
            <a:ext cx="2192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重庆理工大学</a:t>
            </a:r>
            <a:endParaRPr kumimoji="0" lang="zh-CN" altLang="en-US" sz="2400" b="1" i="1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charset="0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wmf"/><Relationship Id="rId1" Type="http://schemas.openxmlformats.org/officeDocument/2006/relationships/control" Target="../activeX/activeX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wmf"/><Relationship Id="rId1" Type="http://schemas.openxmlformats.org/officeDocument/2006/relationships/control" Target="../activeX/activeX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wmf"/><Relationship Id="rId1" Type="http://schemas.openxmlformats.org/officeDocument/2006/relationships/control" Target="../activeX/activeX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wmf"/><Relationship Id="rId1" Type="http://schemas.openxmlformats.org/officeDocument/2006/relationships/control" Target="../activeX/activeX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wmf"/><Relationship Id="rId1" Type="http://schemas.openxmlformats.org/officeDocument/2006/relationships/control" Target="../activeX/activeX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32330"/>
            <a:ext cx="8985885" cy="38862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zh-CN" b="1">
                <a:solidFill>
                  <a:srgbClr val="FF0000"/>
                </a:solidFill>
              </a:rPr>
              <a:t>目标一</a:t>
            </a:r>
            <a:endParaRPr lang="zh-CN" altLang="zh-CN" b="1">
              <a:solidFill>
                <a:srgbClr val="FF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 </a:t>
            </a:r>
            <a:r>
              <a:rPr lang="zh-CN" altLang="en-US"/>
              <a:t>根据任务要求能选择正确的</a:t>
            </a:r>
            <a:r>
              <a:rPr lang="en-US" altLang="zh-CN"/>
              <a:t>I/O</a:t>
            </a:r>
            <a:r>
              <a:rPr lang="zh-CN" altLang="en-US"/>
              <a:t>控制方式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目标二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 </a:t>
            </a:r>
            <a:r>
              <a:rPr lang="zh-CN" altLang="en-US"/>
              <a:t>分析工作原理，完成</a:t>
            </a:r>
            <a:r>
              <a:rPr lang="en-US" altLang="zh-CN"/>
              <a:t>I/O</a:t>
            </a:r>
            <a:r>
              <a:rPr lang="zh-CN" altLang="en-US"/>
              <a:t>程序设计</a:t>
            </a:r>
            <a:endParaRPr lang="zh-CN" altLang="en-US"/>
          </a:p>
        </p:txBody>
      </p:sp>
      <p:sp>
        <p:nvSpPr>
          <p:cNvPr id="20482" name="Rectangle 2"/>
          <p:cNvSpPr>
            <a:spLocks noGrp="1" noRot="1"/>
          </p:cNvSpPr>
          <p:nvPr>
            <p:custDataLst>
              <p:tags r:id="rId1"/>
            </p:custDataLst>
          </p:nvPr>
        </p:nvSpPr>
        <p:spPr>
          <a:xfrm>
            <a:off x="428625" y="812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</a:t>
            </a:r>
            <a:r>
              <a:rPr lang="en-US" altLang="zh-CN" b="1" dirty="0"/>
              <a:t>   </a:t>
            </a:r>
            <a:r>
              <a:rPr lang="zh-CN" altLang="en-US" b="1" dirty="0"/>
              <a:t>输入输出及接口技术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Rot="1"/>
          </p:cNvSpPr>
          <p:nvPr>
            <p:ph idx="1"/>
          </p:nvPr>
        </p:nvSpPr>
        <p:spPr>
          <a:xfrm>
            <a:off x="468313" y="620713"/>
            <a:ext cx="8153400" cy="136683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/>
              <a:t>在微机系统中，对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接口的端口编址有两种方法：</a:t>
            </a:r>
            <a:r>
              <a:rPr lang="zh-CN" altLang="en-US" sz="2800" b="1" u="sng" dirty="0">
                <a:solidFill>
                  <a:srgbClr val="FF0000"/>
                </a:solidFill>
              </a:rPr>
              <a:t>端口统一编址方式</a:t>
            </a:r>
            <a:r>
              <a:rPr lang="zh-CN" altLang="en-US" sz="2800" b="1" dirty="0"/>
              <a:t>和</a:t>
            </a:r>
            <a:r>
              <a:rPr lang="zh-CN" altLang="en-US" sz="2800" b="1" u="sng" dirty="0">
                <a:solidFill>
                  <a:srgbClr val="FF0000"/>
                </a:solidFill>
              </a:rPr>
              <a:t>端口独立编址方式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87450" y="2852738"/>
          <a:ext cx="7086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599420" imgH="5486400" progId="Photoshop.Image.7">
                  <p:embed/>
                </p:oleObj>
              </mc:Choice>
              <mc:Fallback>
                <p:oleObj name="" r:id="rId1" imgW="10599420" imgH="5486400" progId="Photoshop.Image.7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852738"/>
                        <a:ext cx="7086600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文本框 2"/>
          <p:cNvSpPr txBox="1"/>
          <p:nvPr/>
        </p:nvSpPr>
        <p:spPr>
          <a:xfrm>
            <a:off x="1187450" y="2276475"/>
            <a:ext cx="40338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、统一编址方式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Rectangle 2"/>
          <p:cNvSpPr>
            <a:spLocks noGrp="1" noRot="1"/>
          </p:cNvSpPr>
          <p:nvPr>
            <p:ph idx="1"/>
          </p:nvPr>
        </p:nvSpPr>
        <p:spPr>
          <a:xfrm>
            <a:off x="609600" y="2057400"/>
            <a:ext cx="8153400" cy="685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solidFill>
                  <a:srgbClr val="800000"/>
                </a:solidFill>
              </a:rPr>
              <a:t>统一编址方式的优点</a:t>
            </a:r>
            <a:r>
              <a:rPr lang="zh-CN" altLang="en-US" sz="1800" b="1" dirty="0">
                <a:solidFill>
                  <a:srgbClr val="800000"/>
                </a:solidFill>
              </a:rPr>
              <a:t>（了解）</a:t>
            </a:r>
            <a:endParaRPr lang="zh-CN" altLang="en-US" sz="20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1600" b="1" dirty="0"/>
              <a:t>     </a:t>
            </a:r>
            <a:r>
              <a:rPr lang="zh-CN" altLang="en-US" sz="1800" b="1" dirty="0"/>
              <a:t>不需要专用的</a:t>
            </a:r>
            <a:r>
              <a:rPr lang="en-US" altLang="zh-CN" sz="1800" b="1" dirty="0"/>
              <a:t>I/O</a:t>
            </a:r>
            <a:r>
              <a:rPr lang="zh-CN" altLang="en-US" sz="1800" b="1" dirty="0"/>
              <a:t>指令，从而使</a:t>
            </a:r>
            <a:r>
              <a:rPr lang="zh-CN" altLang="en-US" sz="1800" b="1" dirty="0">
                <a:latin typeface="宋体" panose="02010600030101010101" pitchFamily="2" charset="-122"/>
              </a:rPr>
              <a:t>系统编程比较灵活；</a:t>
            </a:r>
            <a:r>
              <a:rPr lang="zh-CN" altLang="en-US" sz="1600" b="1" dirty="0">
                <a:latin typeface="宋体" panose="02010600030101010101" pitchFamily="2" charset="-122"/>
              </a:rPr>
              <a:t> 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252931" name="Rectangle 3"/>
          <p:cNvSpPr/>
          <p:nvPr/>
        </p:nvSpPr>
        <p:spPr>
          <a:xfrm>
            <a:off x="609600" y="3733800"/>
            <a:ext cx="81534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8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</a:rPr>
              <a:t>统一编址方式的缺点</a:t>
            </a:r>
            <a:r>
              <a:rPr lang="zh-CN" altLang="en-US" b="1" dirty="0">
                <a:solidFill>
                  <a:srgbClr val="800000"/>
                </a:solidFill>
                <a:latin typeface="Arial" panose="020B0604020202020204" pitchFamily="34" charset="0"/>
              </a:rPr>
              <a:t>（了解）</a:t>
            </a:r>
            <a:endParaRPr lang="zh-CN" altLang="en-US" sz="20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latin typeface="Arial" panose="020B0604020202020204" pitchFamily="34" charset="0"/>
              </a:rPr>
              <a:t>    </a:t>
            </a:r>
            <a:r>
              <a:rPr lang="en-US" altLang="zh-CN" b="1" dirty="0">
                <a:latin typeface="Arial" panose="020B0604020202020204" pitchFamily="34" charset="0"/>
              </a:rPr>
              <a:t>l/O</a:t>
            </a:r>
            <a:r>
              <a:rPr lang="zh-CN" altLang="en-US" b="1" dirty="0">
                <a:latin typeface="Arial" panose="020B0604020202020204" pitchFamily="34" charset="0"/>
              </a:rPr>
              <a:t>端口占用了内存空间的一部分，显然内存空间必然减少，影响了系统内存的容量；访问</a:t>
            </a:r>
            <a:r>
              <a:rPr lang="en-US" altLang="zh-CN" b="1" dirty="0">
                <a:latin typeface="Arial" panose="020B0604020202020204" pitchFamily="34" charset="0"/>
              </a:rPr>
              <a:t>l/O</a:t>
            </a:r>
            <a:r>
              <a:rPr lang="zh-CN" altLang="en-US" b="1" dirty="0">
                <a:latin typeface="Arial" panose="020B0604020202020204" pitchFamily="34" charset="0"/>
              </a:rPr>
              <a:t>端口同访问内存一样，由于访问内存时的地址长，指令的机器码也长，执行时间显然增加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2932" name="Rectangle 4"/>
          <p:cNvSpPr/>
          <p:nvPr/>
        </p:nvSpPr>
        <p:spPr>
          <a:xfrm>
            <a:off x="685800" y="5470525"/>
            <a:ext cx="80772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8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</a:rPr>
              <a:t>典型系统</a:t>
            </a:r>
            <a:endParaRPr lang="zh-CN" altLang="en-US" sz="20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3200" dirty="0">
                <a:latin typeface="Arial" panose="020B0604020202020204" pitchFamily="34" charset="0"/>
              </a:rPr>
              <a:t>    </a:t>
            </a:r>
            <a:r>
              <a:rPr lang="en-US" altLang="zh-CN" b="1" dirty="0">
                <a:latin typeface="Arial" panose="020B0604020202020204" pitchFamily="34" charset="0"/>
              </a:rPr>
              <a:t>Intel MCS—51</a:t>
            </a:r>
            <a:r>
              <a:rPr lang="zh-CN" altLang="en-US" b="1" dirty="0">
                <a:latin typeface="Arial" panose="020B0604020202020204" pitchFamily="34" charset="0"/>
              </a:rPr>
              <a:t>等系列单片微计算机就采用这种编址方式，这些微计算机中无专门的</a:t>
            </a:r>
            <a:r>
              <a:rPr lang="en-US" altLang="zh-CN" b="1" dirty="0">
                <a:latin typeface="Arial" panose="020B0604020202020204" pitchFamily="34" charset="0"/>
              </a:rPr>
              <a:t>IN</a:t>
            </a:r>
            <a:r>
              <a:rPr lang="zh-CN" altLang="en-US" b="1" dirty="0">
                <a:latin typeface="Arial" panose="020B0604020202020204" pitchFamily="34" charset="0"/>
              </a:rPr>
              <a:t>／</a:t>
            </a:r>
            <a:r>
              <a:rPr lang="en-US" altLang="zh-CN" b="1" dirty="0">
                <a:latin typeface="Arial" panose="020B0604020202020204" pitchFamily="34" charset="0"/>
              </a:rPr>
              <a:t>OUT</a:t>
            </a:r>
            <a:r>
              <a:rPr lang="zh-CN" altLang="en-US" b="1" dirty="0">
                <a:latin typeface="Arial" panose="020B0604020202020204" pitchFamily="34" charset="0"/>
              </a:rPr>
              <a:t>指令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103" name="Group 5"/>
          <p:cNvGrpSpPr/>
          <p:nvPr/>
        </p:nvGrpSpPr>
        <p:grpSpPr>
          <a:xfrm>
            <a:off x="609600" y="304800"/>
            <a:ext cx="7924800" cy="1817688"/>
            <a:chOff x="384" y="192"/>
            <a:chExt cx="4992" cy="1145"/>
          </a:xfrm>
        </p:grpSpPr>
        <p:sp>
          <p:nvSpPr>
            <p:cNvPr id="4105" name="Rectangle 6"/>
            <p:cNvSpPr/>
            <p:nvPr/>
          </p:nvSpPr>
          <p:spPr>
            <a:xfrm>
              <a:off x="384" y="192"/>
              <a:ext cx="4992" cy="11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4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</a:rPr>
                <a:t>统一编址方式的特点</a:t>
              </a:r>
              <a:r>
                <a:rPr lang="zh-CN" altLang="en-US" b="1" dirty="0">
                  <a:solidFill>
                    <a:srgbClr val="800000"/>
                  </a:solidFill>
                  <a:latin typeface="Arial" panose="020B0604020202020204" pitchFamily="34" charset="0"/>
                </a:rPr>
                <a:t>（了解）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      存储器和</a:t>
              </a:r>
              <a:r>
                <a:rPr lang="en-US" altLang="zh-CN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</a:rPr>
                <a:t>端口共用一个地址空间；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</a:rPr>
                <a:t>端口读、 写命令通过              和              来实现，所有访问存储器的指令都可用于</a:t>
              </a:r>
              <a:r>
                <a:rPr lang="en-US" altLang="zh-CN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</a:rPr>
                <a:t>端口，包括存储器的算术逻辑运算指令。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 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" name="Object 7"/>
            <p:cNvGraphicFramePr>
              <a:graphicFrameLocks noChangeAspect="1"/>
            </p:cNvGraphicFramePr>
            <p:nvPr/>
          </p:nvGraphicFramePr>
          <p:xfrm>
            <a:off x="2286" y="817"/>
            <a:ext cx="45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304165" imgH="177800" progId="Equation.3">
                    <p:embed/>
                  </p:oleObj>
                </mc:Choice>
                <mc:Fallback>
                  <p:oleObj name="" r:id="rId1" imgW="304165" imgH="177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6" y="817"/>
                          <a:ext cx="450" cy="263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8"/>
            <p:cNvGraphicFramePr>
              <a:graphicFrameLocks noChangeAspect="1"/>
            </p:cNvGraphicFramePr>
            <p:nvPr/>
          </p:nvGraphicFramePr>
          <p:xfrm>
            <a:off x="2949" y="806"/>
            <a:ext cx="50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342900" imgH="190500" progId="Equation.3">
                    <p:embed/>
                  </p:oleObj>
                </mc:Choice>
                <mc:Fallback>
                  <p:oleObj name="" r:id="rId3" imgW="342900" imgH="190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49" y="806"/>
                          <a:ext cx="507" cy="281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2937" name="Rectangle 9"/>
          <p:cNvSpPr/>
          <p:nvPr/>
        </p:nvSpPr>
        <p:spPr>
          <a:xfrm>
            <a:off x="914400" y="2895600"/>
            <a:ext cx="8153400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端口的地址空间是内存空间的一部分，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端口的地址空间可大可小，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从而使外设的数目几乎可以不受限制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0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0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/>
      <p:bldP spid="252931" grpId="0"/>
      <p:bldP spid="252932" grpId="0"/>
      <p:bldP spid="2529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5288" y="1981200"/>
          <a:ext cx="83597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951200" imgH="7416800" progId="Photoshop.Image.7">
                  <p:embed/>
                </p:oleObj>
              </mc:Choice>
              <mc:Fallback>
                <p:oleObj name="" r:id="rId1" imgW="15951200" imgH="7416800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981200"/>
                        <a:ext cx="8359775" cy="3886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标题 4"/>
          <p:cNvSpPr>
            <a:spLocks noGrp="1"/>
          </p:cNvSpPr>
          <p:nvPr>
            <p:ph type="title"/>
          </p:nvPr>
        </p:nvSpPr>
        <p:spPr>
          <a:xfrm>
            <a:off x="301625" y="995363"/>
            <a:ext cx="8540750" cy="523875"/>
          </a:xfrm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>
                <a:solidFill>
                  <a:srgbClr val="0000FF"/>
                </a:solidFill>
              </a:rPr>
              <a:t>、独立编址方式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>
            <a:spLocks noGrp="1" noRot="1"/>
          </p:cNvSpPr>
          <p:nvPr>
            <p:ph idx="1"/>
          </p:nvPr>
        </p:nvSpPr>
        <p:spPr>
          <a:xfrm>
            <a:off x="685800" y="381000"/>
            <a:ext cx="7772400" cy="1295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独立编址方式的特点</a:t>
            </a:r>
            <a:r>
              <a:rPr lang="zh-CN" altLang="en-US" sz="1800" b="1" dirty="0">
                <a:solidFill>
                  <a:srgbClr val="800000"/>
                </a:solidFill>
              </a:rPr>
              <a:t>（了解）</a:t>
            </a:r>
            <a:endParaRPr lang="zh-CN" altLang="en-US" sz="24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     存储器和</a:t>
            </a:r>
            <a:r>
              <a:rPr lang="en-US" altLang="zh-CN" sz="1800" b="1" dirty="0">
                <a:latin typeface="Times New Roman" panose="02020603050405020304" pitchFamily="18" charset="0"/>
              </a:rPr>
              <a:t>I/O</a:t>
            </a:r>
            <a:r>
              <a:rPr lang="zh-CN" altLang="en-US" sz="1800" b="1" dirty="0">
                <a:latin typeface="Times New Roman" panose="02020603050405020304" pitchFamily="18" charset="0"/>
              </a:rPr>
              <a:t>端口在两个独立的地址空间中，</a:t>
            </a:r>
            <a:r>
              <a:rPr lang="en-US" altLang="zh-CN" sz="1800" b="1" dirty="0">
                <a:latin typeface="Times New Roman" panose="02020603050405020304" pitchFamily="18" charset="0"/>
              </a:rPr>
              <a:t>I/O</a:t>
            </a:r>
            <a:r>
              <a:rPr lang="zh-CN" altLang="en-US" sz="1800" b="1" dirty="0">
                <a:latin typeface="Times New Roman" panose="02020603050405020304" pitchFamily="18" charset="0"/>
              </a:rPr>
              <a:t>端口的读、写命令由</a:t>
            </a:r>
            <a:endParaRPr lang="zh-CN" altLang="en-US" sz="1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              和      来控制，访问</a:t>
            </a:r>
            <a:r>
              <a:rPr lang="en-US" altLang="zh-CN" sz="1800" b="1" dirty="0">
                <a:latin typeface="Times New Roman" panose="02020603050405020304" pitchFamily="18" charset="0"/>
              </a:rPr>
              <a:t>I/O</a:t>
            </a:r>
            <a:r>
              <a:rPr lang="zh-CN" altLang="en-US" sz="1800" b="1" dirty="0">
                <a:latin typeface="Times New Roman" panose="02020603050405020304" pitchFamily="18" charset="0"/>
              </a:rPr>
              <a:t>端口用专用的</a:t>
            </a:r>
            <a:r>
              <a:rPr lang="en-US" altLang="zh-CN" sz="1800" b="1" dirty="0">
                <a:latin typeface="Times New Roman" panose="02020603050405020304" pitchFamily="18" charset="0"/>
              </a:rPr>
              <a:t>IN</a:t>
            </a:r>
            <a:r>
              <a:rPr lang="zh-CN" altLang="en-US" sz="1800" b="1" dirty="0">
                <a:latin typeface="Times New Roman" panose="02020603050405020304" pitchFamily="18" charset="0"/>
              </a:rPr>
              <a:t>指令和</a:t>
            </a:r>
            <a:r>
              <a:rPr lang="en-US" altLang="zh-CN" sz="1800" b="1" dirty="0">
                <a:latin typeface="Times New Roman" panose="02020603050405020304" pitchFamily="18" charset="0"/>
              </a:rPr>
              <a:t>OUT</a:t>
            </a:r>
            <a:r>
              <a:rPr lang="zh-CN" altLang="en-US" sz="1800" b="1" dirty="0">
                <a:latin typeface="Times New Roman" panose="02020603050405020304" pitchFamily="18" charset="0"/>
              </a:rPr>
              <a:t>指令。</a:t>
            </a:r>
            <a:r>
              <a:rPr lang="zh-CN" altLang="en-US" sz="2400" dirty="0"/>
              <a:t>   </a:t>
            </a:r>
            <a:endParaRPr lang="zh-CN" altLang="en-US" sz="2400" dirty="0"/>
          </a:p>
        </p:txBody>
      </p:sp>
      <p:sp>
        <p:nvSpPr>
          <p:cNvPr id="250883" name="Rectangle 3"/>
          <p:cNvSpPr/>
          <p:nvPr/>
        </p:nvSpPr>
        <p:spPr>
          <a:xfrm>
            <a:off x="685800" y="3648075"/>
            <a:ext cx="7848600" cy="1304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</a:rPr>
              <a:t>独立编址方式的缺点（了解）</a:t>
            </a:r>
            <a:endParaRPr lang="zh-CN" altLang="en-US" sz="20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   </a:t>
            </a:r>
            <a:r>
              <a:rPr lang="zh-CN" altLang="en-US" sz="2000" b="1" dirty="0">
                <a:latin typeface="Arial" panose="020B0604020202020204" pitchFamily="34" charset="0"/>
              </a:rPr>
              <a:t>需要有专用的</a:t>
            </a:r>
            <a:r>
              <a:rPr lang="en-US" altLang="zh-CN" sz="2000" b="1" dirty="0">
                <a:latin typeface="Arial" panose="020B0604020202020204" pitchFamily="34" charset="0"/>
              </a:rPr>
              <a:t>I/O</a:t>
            </a:r>
            <a:r>
              <a:rPr lang="zh-CN" altLang="en-US" sz="2000" b="1" dirty="0">
                <a:latin typeface="Arial" panose="020B0604020202020204" pitchFamily="34" charset="0"/>
              </a:rPr>
              <a:t>指令，而这些</a:t>
            </a:r>
            <a:r>
              <a:rPr lang="en-US" altLang="zh-CN" sz="2000" b="1" dirty="0">
                <a:latin typeface="Arial" panose="020B0604020202020204" pitchFamily="34" charset="0"/>
              </a:rPr>
              <a:t>I/O</a:t>
            </a:r>
            <a:r>
              <a:rPr lang="zh-CN" altLang="en-US" sz="2000" b="1" dirty="0">
                <a:latin typeface="Arial" panose="020B0604020202020204" pitchFamily="34" charset="0"/>
              </a:rPr>
              <a:t>指令的功能一般不如存储器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</a:rPr>
              <a:t>     访问指令那样丰 富，所以程序设计的灵活性较差。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50884" name="Rectangle 4"/>
          <p:cNvSpPr/>
          <p:nvPr/>
        </p:nvSpPr>
        <p:spPr>
          <a:xfrm>
            <a:off x="685800" y="5218113"/>
            <a:ext cx="4572000" cy="877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</a:rPr>
              <a:t>典型系统</a:t>
            </a:r>
            <a:endParaRPr lang="zh-CN" altLang="en-US" sz="20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</a:rPr>
              <a:t>8086</a:t>
            </a:r>
            <a:r>
              <a:rPr lang="zh-CN" altLang="en-US" sz="2000" b="1" dirty="0">
                <a:latin typeface="Arial" panose="020B0604020202020204" pitchFamily="34" charset="0"/>
              </a:rPr>
              <a:t>采用的就是这种方式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846263" y="1460500"/>
          <a:ext cx="592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04800" imgH="190500" progId="Equation.3">
                  <p:embed/>
                </p:oleObj>
              </mc:Choice>
              <mc:Fallback>
                <p:oleObj name="" r:id="rId1" imgW="304800" imgH="190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6263" y="1460500"/>
                        <a:ext cx="592137" cy="368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1066800" y="1458913"/>
          <a:ext cx="517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66700" imgH="190500" progId="Equation.3">
                  <p:embed/>
                </p:oleObj>
              </mc:Choice>
              <mc:Fallback>
                <p:oleObj name="" r:id="rId3" imgW="266700" imgH="190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458913"/>
                        <a:ext cx="517525" cy="3698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Rectangle 7"/>
          <p:cNvSpPr/>
          <p:nvPr/>
        </p:nvSpPr>
        <p:spPr>
          <a:xfrm>
            <a:off x="685800" y="1993900"/>
            <a:ext cx="7831138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</a:rPr>
              <a:t>独立编址方式的优点</a:t>
            </a:r>
            <a:r>
              <a:rPr lang="zh-CN" altLang="en-US" b="1" dirty="0">
                <a:solidFill>
                  <a:srgbClr val="800000"/>
                </a:solidFill>
                <a:latin typeface="Arial" panose="020B0604020202020204" pitchFamily="34" charset="0"/>
              </a:rPr>
              <a:t>（了解）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I/O</a:t>
            </a:r>
            <a:r>
              <a:rPr lang="zh-CN" altLang="en-US" sz="2000" b="1" dirty="0">
                <a:latin typeface="Arial" panose="020B0604020202020204" pitchFamily="34" charset="0"/>
              </a:rPr>
              <a:t>端口的地址码较短，译码电路比较简单；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  存储器同</a:t>
            </a:r>
            <a:r>
              <a:rPr lang="en-US" altLang="zh-CN" sz="2000" b="1" dirty="0">
                <a:latin typeface="Arial" panose="020B0604020202020204" pitchFamily="34" charset="0"/>
              </a:rPr>
              <a:t>I</a:t>
            </a:r>
            <a:r>
              <a:rPr lang="zh-CN" altLang="en-US" sz="2000" b="1" dirty="0">
                <a:latin typeface="Arial" panose="020B0604020202020204" pitchFamily="34" charset="0"/>
              </a:rPr>
              <a:t>／</a:t>
            </a:r>
            <a:r>
              <a:rPr lang="en-US" altLang="zh-CN" sz="2000" b="1" dirty="0">
                <a:latin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</a:rPr>
              <a:t>端口的操作指令不同，程序比较清晰；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  存储器和</a:t>
            </a:r>
            <a:r>
              <a:rPr lang="en-US" altLang="zh-CN" sz="2000" b="1" dirty="0">
                <a:latin typeface="Arial" panose="020B0604020202020204" pitchFamily="34" charset="0"/>
              </a:rPr>
              <a:t>I</a:t>
            </a:r>
            <a:r>
              <a:rPr lang="zh-CN" altLang="en-US" sz="2000" b="1" dirty="0">
                <a:latin typeface="Arial" panose="020B0604020202020204" pitchFamily="34" charset="0"/>
              </a:rPr>
              <a:t>／</a:t>
            </a:r>
            <a:r>
              <a:rPr lang="en-US" altLang="zh-CN" sz="2000" b="1" dirty="0">
                <a:latin typeface="Arial" panose="020B0604020202020204" pitchFamily="34" charset="0"/>
              </a:rPr>
              <a:t>O</a:t>
            </a:r>
            <a:r>
              <a:rPr lang="zh-CN" altLang="en-US" sz="2000" b="1" dirty="0">
                <a:latin typeface="Arial" panose="020B0604020202020204" pitchFamily="34" charset="0"/>
              </a:rPr>
              <a:t>端口的控制结构相互独立，可以分别设计。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/>
      <p:bldP spid="250884" grpId="0"/>
      <p:bldP spid="2508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AutoShape 3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AutoShape 4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34950" y="6092825"/>
            <a:ext cx="8909050" cy="693738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u="sng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  43H, AL      </a:t>
            </a:r>
            <a:r>
              <a:rPr kumimoji="1" lang="zh-CN" altLang="en-US" b="1" u="sng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执行过程  </a:t>
            </a:r>
            <a:r>
              <a:rPr kumimoji="1" lang="zh-CN" altLang="en-US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endParaRPr kumimoji="1" lang="en-US" altLang="zh-CN" b="1" kern="1200" cap="none" spc="0" normalizeH="0" baseline="0" noProof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注意：</a:t>
            </a:r>
            <a:r>
              <a:rPr kumimoji="1" lang="en-US" altLang="zh-CN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端口地址译码系统    </a:t>
            </a:r>
            <a:r>
              <a:rPr kumimoji="1" lang="en-US" altLang="zh-CN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1" lang="zh-CN" altLang="en-US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输出指令执行过程中控制信号</a:t>
            </a:r>
            <a:endParaRPr kumimoji="1" lang="en-US" altLang="zh-CN" b="1" kern="1200" cap="none" spc="0" normalizeH="0" baseline="0" noProof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0" name="" r:id="rId1" imgW="9144000" imgH="5937250"/>
        </mc:Choice>
        <mc:Fallback>
          <p:control name="" r:id="rId1" imgW="9144000" imgH="5937250">
            <p:pic>
              <p:nvPicPr>
                <p:cNvPr id="0" name="Host Control  7169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180975"/>
                  <a:ext cx="9144000" cy="593725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468313" y="1700213"/>
            <a:ext cx="8458200" cy="36734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仿宋_GB2312" pitchFamily="49" charset="-122"/>
              </a:rPr>
              <a:t>在外设接口电路中，经常需要对传输过程中的信息进行放大、隔离以及锁存，实现上述功能的接口芯片最简单的就是</a:t>
            </a:r>
            <a:endParaRPr lang="en-US" altLang="zh-CN" sz="2800" dirty="0">
              <a:latin typeface="宋体" panose="02010600030101010101" pitchFamily="2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endParaRPr lang="en-US" altLang="zh-CN" sz="2800" dirty="0">
              <a:latin typeface="宋体" panose="02010600030101010101" pitchFamily="2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u="sng" dirty="0">
                <a:solidFill>
                  <a:srgbClr val="002060"/>
                </a:solidFill>
                <a:latin typeface="宋体" panose="02010600030101010101" pitchFamily="2" charset="-122"/>
                <a:ea typeface="仿宋_GB2312" pitchFamily="49" charset="-122"/>
              </a:rPr>
              <a:t>缓冲器和锁存器</a:t>
            </a:r>
            <a:endParaRPr lang="en-US" altLang="zh-CN" sz="2800" b="1" u="sng" dirty="0">
              <a:solidFill>
                <a:srgbClr val="002060"/>
              </a:solidFill>
              <a:latin typeface="宋体" panose="02010600030101010101" pitchFamily="2" charset="-122"/>
              <a:ea typeface="仿宋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u="sng" dirty="0">
                <a:solidFill>
                  <a:srgbClr val="002060"/>
                </a:solidFill>
                <a:latin typeface="宋体" panose="02010600030101010101" pitchFamily="2" charset="-122"/>
                <a:ea typeface="仿宋_GB2312" pitchFamily="49" charset="-122"/>
              </a:rPr>
              <a:t>注意它们的区别</a:t>
            </a:r>
            <a:endParaRPr lang="zh-CN" altLang="en-US" sz="2800" b="1" u="sng" dirty="0">
              <a:solidFill>
                <a:srgbClr val="002060"/>
              </a:solidFill>
              <a:latin typeface="宋体" panose="02010600030101010101" pitchFamily="2" charset="-122"/>
              <a:ea typeface="仿宋_GB2312" pitchFamily="49" charset="-122"/>
            </a:endParaRPr>
          </a:p>
        </p:txBody>
      </p:sp>
      <p:sp>
        <p:nvSpPr>
          <p:cNvPr id="26627" name="标题 1"/>
          <p:cNvSpPr txBox="1"/>
          <p:nvPr/>
        </p:nvSpPr>
        <p:spPr>
          <a:xfrm>
            <a:off x="301625" y="830263"/>
            <a:ext cx="8540750" cy="582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6.3  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简单的输入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输出接口芯片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>
            <a:spLocks noGrp="1" noRot="1"/>
          </p:cNvSpPr>
          <p:nvPr>
            <p:ph idx="1"/>
          </p:nvPr>
        </p:nvSpPr>
        <p:spPr>
          <a:xfrm>
            <a:off x="304800" y="1052513"/>
            <a:ext cx="8540750" cy="48148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74</a:t>
            </a:r>
            <a:r>
              <a:rPr lang="zh-CN" altLang="en-US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系列器件</a:t>
            </a:r>
            <a:endParaRPr lang="en-US" altLang="zh-CN" sz="24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74</a:t>
            </a:r>
            <a:r>
              <a:rPr lang="zh-CN" altLang="en-US" sz="2400" b="1" dirty="0">
                <a:latin typeface="宋体" panose="02010600030101010101" pitchFamily="2" charset="-122"/>
              </a:rPr>
              <a:t>系列器件是</a:t>
            </a:r>
            <a:r>
              <a:rPr lang="en-US" altLang="zh-CN" sz="2400" b="1" dirty="0">
                <a:latin typeface="宋体" panose="02010600030101010101" pitchFamily="2" charset="-122"/>
              </a:rPr>
              <a:t>TI(</a:t>
            </a:r>
            <a:r>
              <a:rPr lang="zh-CN" altLang="en-US" sz="2400" b="1" dirty="0">
                <a:latin typeface="宋体" panose="02010600030101010101" pitchFamily="2" charset="-122"/>
              </a:rPr>
              <a:t>德州仪器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公司生产的中小规模</a:t>
            </a:r>
            <a:r>
              <a:rPr lang="en-US" altLang="zh-CN" sz="2400" b="1" dirty="0">
                <a:latin typeface="宋体" panose="02010600030101010101" pitchFamily="2" charset="-122"/>
              </a:rPr>
              <a:t>TTL</a:t>
            </a:r>
            <a:r>
              <a:rPr lang="zh-CN" altLang="en-US" sz="2400" b="1" dirty="0">
                <a:latin typeface="宋体" panose="02010600030101010101" pitchFamily="2" charset="-122"/>
              </a:rPr>
              <a:t>集成电路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芯片，这是一种低成本、工业民用产品，工作温度为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宋体" panose="02010600030101010101" pitchFamily="2" charset="-122"/>
              </a:rPr>
              <a:t>C—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70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，从功能和速度分类有如下几类：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·74xxx——</a:t>
            </a:r>
            <a:r>
              <a:rPr lang="zh-CN" altLang="en-US" sz="2400" b="1" dirty="0">
                <a:latin typeface="宋体" panose="02010600030101010101" pitchFamily="2" charset="-122"/>
              </a:rPr>
              <a:t>标准</a:t>
            </a:r>
            <a:r>
              <a:rPr lang="en-US" altLang="zh-CN" sz="2400" b="1" dirty="0">
                <a:latin typeface="宋体" panose="02010600030101010101" pitchFamily="2" charset="-122"/>
              </a:rPr>
              <a:t>TTL                   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·74Lxxx——</a:t>
            </a:r>
            <a:r>
              <a:rPr lang="zh-CN" altLang="en-US" sz="2400" b="1" dirty="0">
                <a:latin typeface="宋体" panose="02010600030101010101" pitchFamily="2" charset="-122"/>
              </a:rPr>
              <a:t>低功耗</a:t>
            </a:r>
            <a:r>
              <a:rPr lang="en-US" altLang="zh-CN" sz="2400" b="1" dirty="0">
                <a:latin typeface="宋体" panose="02010600030101010101" pitchFamily="2" charset="-122"/>
              </a:rPr>
              <a:t>TTL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·74Sxxx——</a:t>
            </a:r>
            <a:r>
              <a:rPr lang="zh-CN" altLang="en-US" sz="2400" b="1" dirty="0">
                <a:latin typeface="宋体" panose="02010600030101010101" pitchFamily="2" charset="-122"/>
              </a:rPr>
              <a:t>肖特基型</a:t>
            </a:r>
            <a:r>
              <a:rPr lang="en-US" altLang="zh-CN" sz="2400" b="1" dirty="0">
                <a:latin typeface="宋体" panose="02010600030101010101" pitchFamily="2" charset="-122"/>
              </a:rPr>
              <a:t>TTL 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·74LSxxx——</a:t>
            </a:r>
            <a:r>
              <a:rPr lang="zh-CN" altLang="en-US" sz="2400" b="1" dirty="0">
                <a:latin typeface="宋体" panose="02010600030101010101" pitchFamily="2" charset="-122"/>
              </a:rPr>
              <a:t>低功耗肖特基型</a:t>
            </a:r>
            <a:r>
              <a:rPr lang="en-US" altLang="zh-CN" sz="2400" b="1" dirty="0">
                <a:latin typeface="宋体" panose="02010600030101010101" pitchFamily="2" charset="-122"/>
              </a:rPr>
              <a:t>TTL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·74ALSxxx——</a:t>
            </a:r>
            <a:r>
              <a:rPr lang="zh-CN" altLang="en-US" sz="2400" b="1" dirty="0">
                <a:latin typeface="宋体" panose="02010600030101010101" pitchFamily="2" charset="-122"/>
              </a:rPr>
              <a:t>高性能型</a:t>
            </a:r>
            <a:r>
              <a:rPr lang="en-US" altLang="zh-CN" sz="2400" b="1" dirty="0">
                <a:latin typeface="宋体" panose="02010600030101010101" pitchFamily="2" charset="-122"/>
              </a:rPr>
              <a:t>TTL     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·74Fxxx——</a:t>
            </a:r>
            <a:r>
              <a:rPr lang="zh-CN" altLang="en-US" sz="2400" b="1" dirty="0">
                <a:latin typeface="宋体" panose="02010600030101010101" pitchFamily="2" charset="-122"/>
              </a:rPr>
              <a:t>高速型</a:t>
            </a:r>
            <a:r>
              <a:rPr lang="en-US" altLang="zh-CN" sz="2400" b="1" dirty="0">
                <a:latin typeface="宋体" panose="02010600030101010101" pitchFamily="2" charset="-122"/>
              </a:rPr>
              <a:t>TTL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对于相同编号</a:t>
            </a:r>
            <a:r>
              <a:rPr lang="en-US" altLang="zh-CN" sz="2400" b="1" dirty="0">
                <a:latin typeface="宋体" panose="02010600030101010101" pitchFamily="2" charset="-122"/>
              </a:rPr>
              <a:t>(XXX)</a:t>
            </a:r>
            <a:r>
              <a:rPr lang="zh-CN" altLang="en-US" sz="2400" b="1" dirty="0">
                <a:latin typeface="宋体" panose="02010600030101010101" pitchFamily="2" charset="-122"/>
              </a:rPr>
              <a:t>，不同类型的芯片，其逻辑功能完全一样。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11188" y="1905000"/>
          <a:ext cx="8001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6281400" imgH="16141700" progId="Photoshop.Image.7">
                  <p:embed/>
                </p:oleObj>
              </mc:Choice>
              <mc:Fallback>
                <p:oleObj name="" r:id="rId1" imgW="16281400" imgH="16141700" progId="Photoshop.Image.7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905000"/>
                        <a:ext cx="8001000" cy="495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76200"/>
            <a:ext cx="8534400" cy="1752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、锁存器</a:t>
            </a:r>
            <a:r>
              <a:rPr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74LS373</a:t>
            </a:r>
            <a:endParaRPr lang="en-US" altLang="zh-CN" sz="2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74LS373</a:t>
            </a:r>
            <a:r>
              <a:rPr lang="zh-CN" altLang="en-US" sz="2400" b="1" dirty="0">
                <a:latin typeface="宋体" panose="02010600030101010101" pitchFamily="2" charset="-122"/>
              </a:rPr>
              <a:t>是一种</a:t>
            </a:r>
            <a:r>
              <a:rPr lang="en-US" altLang="zh-CN" sz="2400" b="1" dirty="0">
                <a:latin typeface="宋体" panose="02010600030101010101" pitchFamily="2" charset="-122"/>
              </a:rPr>
              <a:t>8D</a:t>
            </a:r>
            <a:r>
              <a:rPr lang="zh-CN" altLang="en-US" sz="2400" b="1" dirty="0">
                <a:latin typeface="宋体" panose="02010600030101010101" pitchFamily="2" charset="-122"/>
              </a:rPr>
              <a:t>锁存器，具有三态驱动输出。使能端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有效时，将</a:t>
            </a:r>
            <a:r>
              <a:rPr lang="en-US" altLang="zh-CN" sz="2400" b="1" dirty="0">
                <a:latin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</a:rPr>
              <a:t>端数据打入锁存器中</a:t>
            </a:r>
            <a:r>
              <a:rPr lang="en-US" altLang="zh-CN" sz="2400" b="1" dirty="0">
                <a:latin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</a:rPr>
              <a:t>触发器，当输出允许端</a:t>
            </a:r>
            <a:r>
              <a:rPr lang="en-US" altLang="zh-CN" sz="2400" b="1" dirty="0">
                <a:latin typeface="宋体" panose="02010600030101010101" pitchFamily="2" charset="-122"/>
              </a:rPr>
              <a:t>OE</a:t>
            </a:r>
            <a:r>
              <a:rPr lang="zh-CN" altLang="en-US" sz="2400" b="1" dirty="0">
                <a:latin typeface="宋体" panose="02010600030101010101" pitchFamily="2" charset="-122"/>
              </a:rPr>
              <a:t>有效时，将锁存器中锁存的数据送到输出端</a:t>
            </a:r>
            <a:r>
              <a:rPr lang="en-US" altLang="zh-CN" sz="2400" b="1" dirty="0">
                <a:latin typeface="宋体" panose="02010600030101010101" pitchFamily="2" charset="-122"/>
              </a:rPr>
              <a:t>Q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92500" y="2133600"/>
            <a:ext cx="0" cy="37433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1476375" y="2133600"/>
            <a:ext cx="12239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3059113" y="2133600"/>
            <a:ext cx="4333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2411730" y="2636520"/>
            <a:ext cx="0" cy="360108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1476375" y="6197600"/>
            <a:ext cx="431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2293938" y="6197600"/>
            <a:ext cx="1444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Rot="1"/>
          </p:cNvSpPr>
          <p:nvPr>
            <p:ph idx="1"/>
          </p:nvPr>
        </p:nvSpPr>
        <p:spPr>
          <a:xfrm>
            <a:off x="152400" y="765175"/>
            <a:ext cx="8763000" cy="54006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u="sng" dirty="0">
                <a:solidFill>
                  <a:srgbClr val="800000"/>
                </a:solidFill>
                <a:latin typeface="宋体" panose="02010600030101010101" pitchFamily="2" charset="-122"/>
              </a:rPr>
              <a:t>74LS373</a:t>
            </a:r>
            <a:r>
              <a:rPr lang="zh-CN" altLang="en-US" sz="2400" b="1" u="sng" dirty="0">
                <a:solidFill>
                  <a:srgbClr val="800000"/>
                </a:solidFill>
                <a:latin typeface="宋体" panose="02010600030101010101" pitchFamily="2" charset="-122"/>
              </a:rPr>
              <a:t>的功能：</a:t>
            </a:r>
            <a:endParaRPr lang="en-US" altLang="zh-CN" sz="2400" b="1" u="sng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</a:rPr>
              <a:t>当使能端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为高电平时，同时输出允许端</a:t>
            </a:r>
            <a:r>
              <a:rPr lang="en-US" altLang="zh-CN" sz="2400" b="1" dirty="0">
                <a:latin typeface="宋体" panose="02010600030101010101" pitchFamily="2" charset="-122"/>
              </a:rPr>
              <a:t>OE</a:t>
            </a:r>
            <a:r>
              <a:rPr lang="zh-CN" altLang="en-US" sz="2400" b="1" dirty="0">
                <a:latin typeface="宋体" panose="02010600030101010101" pitchFamily="2" charset="-122"/>
              </a:rPr>
              <a:t>为低电平，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则输出</a:t>
            </a:r>
            <a:r>
              <a:rPr lang="en-US" altLang="zh-CN" sz="2400" b="1" dirty="0">
                <a:latin typeface="宋体" panose="02010600030101010101" pitchFamily="2" charset="-122"/>
              </a:rPr>
              <a:t>Q=</a:t>
            </a:r>
            <a:r>
              <a:rPr lang="zh-CN" altLang="en-US" sz="2400" b="1" dirty="0">
                <a:latin typeface="宋体" panose="02010600030101010101" pitchFamily="2" charset="-122"/>
              </a:rPr>
              <a:t>输入</a:t>
            </a:r>
            <a:r>
              <a:rPr lang="en-US" altLang="zh-CN" sz="2400" b="1" dirty="0">
                <a:latin typeface="宋体" panose="02010600030101010101" pitchFamily="2" charset="-122"/>
              </a:rPr>
              <a:t>D;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）当使能端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从高变为低时，而输出允许端</a:t>
            </a:r>
            <a:r>
              <a:rPr lang="en-US" altLang="zh-CN" sz="2400" b="1" dirty="0">
                <a:latin typeface="宋体" panose="02010600030101010101" pitchFamily="2" charset="-122"/>
              </a:rPr>
              <a:t>OE</a:t>
            </a:r>
            <a:r>
              <a:rPr lang="zh-CN" altLang="en-US" sz="2400" b="1" dirty="0">
                <a:latin typeface="宋体" panose="02010600030101010101" pitchFamily="2" charset="-122"/>
              </a:rPr>
              <a:t>也为低电平时，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则输出</a:t>
            </a:r>
            <a:r>
              <a:rPr lang="en-US" altLang="zh-CN" sz="2400" b="1" dirty="0">
                <a:latin typeface="宋体" panose="02010600030101010101" pitchFamily="2" charset="-122"/>
              </a:rPr>
              <a:t>Q=Qo(</a:t>
            </a:r>
            <a:r>
              <a:rPr lang="zh-CN" altLang="en-US" sz="2400" b="1" dirty="0">
                <a:latin typeface="宋体" panose="02010600030101010101" pitchFamily="2" charset="-122"/>
              </a:rPr>
              <a:t>原状态，即：使能端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由高电平变为低电平前，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输出端</a:t>
            </a:r>
            <a:r>
              <a:rPr lang="en-US" altLang="zh-CN" sz="2400" b="1" dirty="0">
                <a:latin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宋体" panose="02010600030101010101" pitchFamily="2" charset="-122"/>
              </a:rPr>
              <a:t>的状态，这就是“锁存”的意义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）当输出允许端</a:t>
            </a:r>
            <a:r>
              <a:rPr lang="en-US" altLang="zh-CN" sz="2400" b="1" dirty="0">
                <a:latin typeface="宋体" panose="02010600030101010101" pitchFamily="2" charset="-122"/>
              </a:rPr>
              <a:t>OE</a:t>
            </a:r>
            <a:r>
              <a:rPr lang="zh-CN" altLang="en-US" sz="2400" b="1" dirty="0">
                <a:latin typeface="宋体" panose="02010600030101010101" pitchFamily="2" charset="-122"/>
              </a:rPr>
              <a:t>为高电平时，不论使能端</a:t>
            </a:r>
            <a:r>
              <a:rPr lang="en-US" altLang="zh-CN" sz="2400" b="1" dirty="0"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为何值，输出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端</a:t>
            </a:r>
            <a:r>
              <a:rPr lang="en-US" altLang="zh-CN" sz="2400" b="1" dirty="0">
                <a:latin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宋体" panose="02010600030101010101" pitchFamily="2" charset="-122"/>
              </a:rPr>
              <a:t>总为高阻态。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u="sng" dirty="0">
                <a:solidFill>
                  <a:srgbClr val="800000"/>
                </a:solidFill>
                <a:latin typeface="宋体" panose="02010600030101010101" pitchFamily="2" charset="-122"/>
              </a:rPr>
              <a:t>74LS373</a:t>
            </a:r>
            <a:r>
              <a:rPr lang="zh-CN" altLang="en-US" sz="2400" b="1" u="sng" dirty="0">
                <a:solidFill>
                  <a:srgbClr val="800000"/>
                </a:solidFill>
                <a:latin typeface="宋体" panose="02010600030101010101" pitchFamily="2" charset="-122"/>
              </a:rPr>
              <a:t>锁存器用途：</a:t>
            </a:r>
            <a:endParaRPr lang="en-US" altLang="zh-CN" sz="2400" b="1" u="sng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主要用于锁存</a:t>
            </a:r>
            <a:r>
              <a:rPr lang="zh-CN" altLang="en-US" sz="2400" b="1" u="sng" dirty="0">
                <a:latin typeface="宋体" panose="02010600030101010101" pitchFamily="2" charset="-122"/>
              </a:rPr>
              <a:t>地址信息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zh-CN" altLang="en-US" sz="2400" b="1" u="sng" dirty="0">
                <a:latin typeface="宋体" panose="02010600030101010101" pitchFamily="2" charset="-122"/>
              </a:rPr>
              <a:t>数据信息</a:t>
            </a:r>
            <a:r>
              <a:rPr lang="zh-CN" altLang="en-US" sz="2400" b="1" dirty="0">
                <a:latin typeface="宋体" panose="02010600030101010101" pitchFamily="2" charset="-122"/>
              </a:rPr>
              <a:t>以及</a:t>
            </a:r>
            <a:r>
              <a:rPr lang="en-US" altLang="zh-CN" sz="2400" b="1" u="sng" dirty="0">
                <a:latin typeface="宋体" panose="02010600030101010101" pitchFamily="2" charset="-122"/>
              </a:rPr>
              <a:t>DMA</a:t>
            </a:r>
            <a:r>
              <a:rPr lang="zh-CN" altLang="en-US" sz="2400" b="1" u="sng" dirty="0">
                <a:latin typeface="宋体" panose="02010600030101010101" pitchFamily="2" charset="-122"/>
              </a:rPr>
              <a:t>页</a:t>
            </a:r>
            <a:r>
              <a:rPr lang="en-US" altLang="zh-CN" sz="2400" b="1" u="sng" dirty="0">
                <a:latin typeface="宋体" panose="02010600030101010101" pitchFamily="2" charset="-122"/>
              </a:rPr>
              <a:t> </a:t>
            </a:r>
            <a:r>
              <a:rPr lang="zh-CN" altLang="en-US" sz="2400" b="1" u="sng" dirty="0">
                <a:latin typeface="宋体" panose="02010600030101010101" pitchFamily="2" charset="-122"/>
              </a:rPr>
              <a:t>面地址信息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常用的锁存器还有</a:t>
            </a:r>
            <a:r>
              <a:rPr lang="en-US" altLang="zh-CN" sz="2400" b="1" dirty="0">
                <a:latin typeface="宋体" panose="02010600030101010101" pitchFamily="2" charset="-122"/>
              </a:rPr>
              <a:t>74LS273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573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Intel 8282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</a:rPr>
              <a:t>8283</a:t>
            </a:r>
            <a:r>
              <a:rPr lang="zh-CN" altLang="en-US" sz="2400" b="1" dirty="0">
                <a:latin typeface="宋体" panose="02010600030101010101" pitchFamily="2" charset="-122"/>
              </a:rPr>
              <a:t>等。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8675" name="Line 3"/>
          <p:cNvSpPr/>
          <p:nvPr/>
        </p:nvSpPr>
        <p:spPr>
          <a:xfrm>
            <a:off x="6372225" y="1268413"/>
            <a:ext cx="3810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6" name="Line 3"/>
          <p:cNvSpPr/>
          <p:nvPr/>
        </p:nvSpPr>
        <p:spPr>
          <a:xfrm>
            <a:off x="6372225" y="2060575"/>
            <a:ext cx="3810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7" name="Line 3"/>
          <p:cNvSpPr/>
          <p:nvPr/>
        </p:nvSpPr>
        <p:spPr>
          <a:xfrm>
            <a:off x="2843213" y="3213100"/>
            <a:ext cx="3810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87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2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4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7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4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14400" y="2895600"/>
          <a:ext cx="7162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3489940" imgH="6548120" progId="Photoshop.Image.7">
                  <p:embed/>
                </p:oleObj>
              </mc:Choice>
              <mc:Fallback>
                <p:oleObj name="" r:id="rId1" imgW="13489940" imgH="6548120" progId="Photoshop.Image.7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7162800" cy="320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/>
          <p:nvPr/>
        </p:nvSpPr>
        <p:spPr>
          <a:xfrm>
            <a:off x="914400" y="836295"/>
            <a:ext cx="8305800" cy="1424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、缓冲器</a:t>
            </a:r>
            <a:r>
              <a:rPr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74LS244 </a:t>
            </a:r>
            <a:endParaRPr lang="en-US" altLang="zh-CN" sz="2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8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一种三态输出的八缓冲器和线驱动器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95513" y="4076700"/>
            <a:ext cx="27368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1979613" y="4652963"/>
            <a:ext cx="2447925" cy="0"/>
          </a:xfrm>
          <a:prstGeom prst="line">
            <a:avLst/>
          </a:prstGeom>
          <a:ln w="5715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3"/>
          <p:cNvSpPr>
            <a:spLocks noGrp="1" noRot="1"/>
          </p:cNvSpPr>
          <p:nvPr>
            <p:ph idx="1"/>
          </p:nvPr>
        </p:nvSpPr>
        <p:spPr>
          <a:xfrm>
            <a:off x="304800" y="1196340"/>
            <a:ext cx="8540750" cy="3886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6.1  </a:t>
            </a:r>
            <a:r>
              <a:rPr lang="zh-CN" altLang="en-US" b="1" dirty="0"/>
              <a:t>输入</a:t>
            </a:r>
            <a:r>
              <a:rPr lang="en-US" altLang="zh-CN" b="1" dirty="0"/>
              <a:t>/</a:t>
            </a:r>
            <a:r>
              <a:rPr lang="zh-CN" altLang="en-US" b="1" dirty="0"/>
              <a:t>输出系统的发展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6.2  </a:t>
            </a:r>
            <a:r>
              <a:rPr lang="zh-CN" altLang="en-US" b="1" dirty="0"/>
              <a:t>输入</a:t>
            </a:r>
            <a:r>
              <a:rPr lang="en-US" altLang="zh-CN" b="1" dirty="0"/>
              <a:t>/</a:t>
            </a:r>
            <a:r>
              <a:rPr lang="zh-CN" altLang="en-US" b="1" dirty="0"/>
              <a:t>输出概述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6.3  </a:t>
            </a:r>
            <a:r>
              <a:rPr lang="zh-CN" altLang="en-US" b="1" dirty="0"/>
              <a:t>简单的输入</a:t>
            </a:r>
            <a:r>
              <a:rPr lang="en-US" altLang="zh-CN" b="1" dirty="0"/>
              <a:t>/</a:t>
            </a:r>
            <a:r>
              <a:rPr lang="zh-CN" altLang="en-US" b="1" dirty="0"/>
              <a:t>输出接口芯片</a:t>
            </a:r>
            <a:endParaRPr lang="en-US" altLang="zh-CN" b="1" dirty="0"/>
          </a:p>
          <a:p>
            <a:pPr eaLnBrk="1" hangingPunct="1"/>
            <a:r>
              <a:rPr lang="en-US" altLang="zh-CN" b="1" dirty="0">
                <a:hlinkClick r:id="rId1" action="ppaction://hlinksldjump"/>
              </a:rPr>
              <a:t>6.4  </a:t>
            </a:r>
            <a:r>
              <a:rPr lang="zh-CN" altLang="en-US" b="1" dirty="0">
                <a:hlinkClick r:id="rId1" action="ppaction://hlinksldjump"/>
              </a:rPr>
              <a:t>输入</a:t>
            </a:r>
            <a:r>
              <a:rPr lang="en-US" altLang="zh-CN" b="1" dirty="0">
                <a:hlinkClick r:id="rId1" action="ppaction://hlinksldjump"/>
              </a:rPr>
              <a:t>/</a:t>
            </a:r>
            <a:r>
              <a:rPr lang="zh-CN" altLang="en-US" b="1" dirty="0">
                <a:hlinkClick r:id="rId1" action="ppaction://hlinksldjump"/>
              </a:rPr>
              <a:t>输出数据传输控制方式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dirty="0"/>
              <a:t>           6.4.1  </a:t>
            </a:r>
            <a:r>
              <a:rPr lang="zh-CN" altLang="en-US" dirty="0"/>
              <a:t>无条件传送方式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6.4.2  </a:t>
            </a:r>
            <a:r>
              <a:rPr lang="zh-CN" altLang="en-US" dirty="0"/>
              <a:t>查询传送方式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6.4.3  </a:t>
            </a:r>
            <a:r>
              <a:rPr lang="zh-CN" altLang="en-US" dirty="0"/>
              <a:t>中断传送方式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6.4.4  DMA</a:t>
            </a:r>
            <a:r>
              <a:rPr lang="zh-CN" altLang="en-US" dirty="0"/>
              <a:t>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Rot="1"/>
          </p:cNvSpPr>
          <p:nvPr>
            <p:ph idx="1"/>
          </p:nvPr>
        </p:nvSpPr>
        <p:spPr>
          <a:xfrm>
            <a:off x="304800" y="1033463"/>
            <a:ext cx="8515350" cy="36195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经</a:t>
            </a:r>
            <a:r>
              <a:rPr lang="en-US" altLang="zh-CN" sz="28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74LS244</a:t>
            </a:r>
            <a:r>
              <a:rPr lang="zh-CN" altLang="en-US" sz="28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缓冲后，输入信号被驱动，电流被放大，输出信号的驱动能力加大了</a:t>
            </a:r>
            <a:r>
              <a:rPr lang="zh-CN" altLang="en-US" sz="2800" b="1" dirty="0">
                <a:solidFill>
                  <a:srgbClr val="A50021"/>
                </a:solidFill>
              </a:rPr>
              <a:t>。</a:t>
            </a:r>
            <a:endParaRPr lang="en-US" altLang="zh-CN" sz="2800" b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74LS244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缓冲器主要用于三态输出的存储地址驱动器、时钟驱动器和总线定向接收器和定向发送器等。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 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常用的缓冲器还有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74LS240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74LS241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等。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1"/>
          <p:cNvSpPr txBox="1"/>
          <p:nvPr/>
        </p:nvSpPr>
        <p:spPr>
          <a:xfrm>
            <a:off x="539115" y="2420620"/>
            <a:ext cx="7848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74LS245</a:t>
            </a:r>
            <a:r>
              <a:rPr lang="zh-CN" altLang="en-US" sz="2400" dirty="0">
                <a:latin typeface="Arial" panose="020B0604020202020204" pitchFamily="34" charset="0"/>
              </a:rPr>
              <a:t>通常用于数据的双向传送、缓冲和驱动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常用的数据收发器还有</a:t>
            </a:r>
            <a:r>
              <a:rPr lang="en-US" altLang="zh-CN" sz="2400" dirty="0">
                <a:latin typeface="Arial" panose="020B0604020202020204" pitchFamily="34" charset="0"/>
              </a:rPr>
              <a:t>74LS243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Intel 8286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Intel8287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467360" y="1124585"/>
            <a:ext cx="7467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4</a:t>
            </a:r>
            <a:r>
              <a:rPr lang="zh-CN" altLang="en-US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、数据收发器</a:t>
            </a:r>
            <a:r>
              <a:rPr lang="en-US" altLang="zh-CN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74LS245</a:t>
            </a:r>
            <a:endParaRPr lang="en-US" altLang="zh-CN" sz="2800" b="1" dirty="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 flipH="1">
            <a:off x="2771775" y="3789045"/>
            <a:ext cx="7175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55650" y="766445"/>
            <a:ext cx="8001000" cy="5410200"/>
            <a:chOff x="1190" y="1207"/>
            <a:chExt cx="12600" cy="8520"/>
          </a:xfrm>
        </p:grpSpPr>
        <p:grpSp>
          <p:nvGrpSpPr>
            <p:cNvPr id="12" name="组合 11"/>
            <p:cNvGrpSpPr/>
            <p:nvPr/>
          </p:nvGrpSpPr>
          <p:grpSpPr>
            <a:xfrm>
              <a:off x="1190" y="1207"/>
              <a:ext cx="12600" cy="8520"/>
              <a:chOff x="1190" y="2111"/>
              <a:chExt cx="12600" cy="8520"/>
            </a:xfrm>
          </p:grpSpPr>
          <p:graphicFrame>
            <p:nvGraphicFramePr>
              <p:cNvPr id="10242" name="Object 2"/>
              <p:cNvGraphicFramePr>
                <a:graphicFrameLocks noChangeAspect="1"/>
              </p:cNvGraphicFramePr>
              <p:nvPr/>
            </p:nvGraphicFramePr>
            <p:xfrm>
              <a:off x="1190" y="2111"/>
              <a:ext cx="12600" cy="8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" imgW="16262350" imgH="14856460" progId="Photoshop.Image.7">
                      <p:embed/>
                    </p:oleObj>
                  </mc:Choice>
                  <mc:Fallback>
                    <p:oleObj name="" r:id="rId1" imgW="16262350" imgH="14856460" progId="Photoshop.Image.7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90" y="2111"/>
                            <a:ext cx="12600" cy="85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" name="直接连接符 5"/>
              <p:cNvCxnSpPr/>
              <p:nvPr/>
            </p:nvCxnSpPr>
            <p:spPr>
              <a:xfrm flipH="1">
                <a:off x="3106" y="3292"/>
                <a:ext cx="453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227" y="3263"/>
                <a:ext cx="10" cy="188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3091" y="5032"/>
                <a:ext cx="23" cy="14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3089" y="3249"/>
                <a:ext cx="23" cy="14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724" y="2352"/>
              <a:ext cx="252" cy="2041"/>
              <a:chOff x="3963" y="4039"/>
              <a:chExt cx="252" cy="2041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4188" y="5740"/>
                <a:ext cx="0" cy="34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4016" y="4039"/>
                <a:ext cx="9" cy="1935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989" y="4079"/>
                <a:ext cx="226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963" y="5974"/>
                <a:ext cx="226" cy="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4138" y="4059"/>
                <a:ext cx="32" cy="20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0825" y="692150"/>
            <a:ext cx="8677275" cy="2493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端口访问的指令</a:t>
            </a:r>
            <a:endParaRPr kumimoji="0" lang="en-US" altLang="zh-CN" sz="28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2000" b="1" kern="1200" cap="none" spc="0" normalizeH="0" baseline="0" noProof="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说明：</a:t>
            </a:r>
            <a:r>
              <a:rPr kumimoji="0" lang="en-US" altLang="zh-CN" sz="2000" b="1" kern="1200" cap="none" spc="0" normalizeH="0" baseline="0" noProof="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</a:t>
            </a:r>
            <a:r>
              <a:rPr kumimoji="0" lang="zh-CN" altLang="en-US" sz="2000" b="1" kern="1200" cap="none" spc="0" normalizeH="0" baseline="0" noProof="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是端口的地址，可以以</a:t>
            </a:r>
            <a:r>
              <a:rPr kumimoji="0" lang="en-US" altLang="zh-CN" sz="2000" b="1" kern="1200" cap="none" spc="0" normalizeH="0" baseline="0" noProof="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1" kern="1200" cap="none" spc="0" normalizeH="0" baseline="0" noProof="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种方式出现：</a:t>
            </a:r>
            <a:endParaRPr kumimoji="0" lang="en-US" altLang="zh-CN" sz="2000" b="1" kern="1200" cap="none" spc="0" normalizeH="0" baseline="0" noProof="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）端口直接寻址方式 （端口地址为</a:t>
            </a:r>
            <a:r>
              <a:rPr kumimoji="0" lang="en-US" altLang="zh-CN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位）</a:t>
            </a:r>
            <a:endParaRPr kumimoji="0" lang="en-US" altLang="zh-CN" sz="2000" b="1" kern="1200" cap="none" spc="0" normalizeH="0" baseline="0" noProof="0" dirty="0">
              <a:solidFill>
                <a:srgbClr val="00101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2</a:t>
            </a:r>
            <a:r>
              <a:rPr kumimoji="0" lang="zh-CN" altLang="en-US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）端口间接寻址方式，此时只能使用寄存器</a:t>
            </a:r>
            <a:r>
              <a:rPr kumimoji="0" lang="en-US" altLang="zh-CN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DX</a:t>
            </a:r>
            <a:r>
              <a:rPr kumimoji="0" lang="zh-CN" altLang="en-US" sz="2000" b="1" kern="1200" cap="none" spc="0" normalizeH="0" baseline="0" noProof="0" dirty="0">
                <a:solidFill>
                  <a:srgbClr val="00101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作为间址寄存器</a:t>
            </a:r>
            <a:endParaRPr kumimoji="0" lang="en-US" altLang="zh-CN" sz="2000" b="1" kern="1200" cap="none" spc="0" normalizeH="0" baseline="0" noProof="0" dirty="0">
              <a:solidFill>
                <a:srgbClr val="00101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924175"/>
            <a:ext cx="8640763" cy="2401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指令格式</a:t>
            </a:r>
            <a:endParaRPr kumimoji="0" lang="en-US" altLang="zh-CN" sz="2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    AL,PORT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；将端口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寄存器的内容送入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1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IN    AX,  PORT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；将端口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PORT+1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寄存器的内容送入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1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    PORT,AL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；将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的内容送入端口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1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OUT    PORT ,AX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的内容送入端口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PORT+1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01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101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13" y="5445125"/>
            <a:ext cx="82804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【</a:t>
            </a:r>
            <a:r>
              <a:rPr lang="zh-CN" altLang="en-US" sz="2000" dirty="0">
                <a:latin typeface="Arial" panose="020B0604020202020204" pitchFamily="34" charset="0"/>
              </a:rPr>
              <a:t>例</a:t>
            </a:r>
            <a:r>
              <a:rPr lang="en-US" altLang="zh-CN" sz="2000" dirty="0">
                <a:latin typeface="Arial" panose="020B0604020202020204" pitchFamily="34" charset="0"/>
              </a:rPr>
              <a:t>】  IN   AL, 80H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        MOV    DX,230H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         OUT     DX,AL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42"/>
          <p:cNvGrpSpPr/>
          <p:nvPr/>
        </p:nvGrpSpPr>
        <p:grpSpPr bwMode="auto">
          <a:xfrm>
            <a:off x="542334" y="981075"/>
            <a:ext cx="8601666" cy="5677617"/>
            <a:chOff x="541678" y="980728"/>
            <a:chExt cx="8602322" cy="5678235"/>
          </a:xfrm>
          <a:noFill/>
        </p:grpSpPr>
        <p:sp>
          <p:nvSpPr>
            <p:cNvPr id="33803" name="Text Box 151"/>
            <p:cNvSpPr txBox="1">
              <a:spLocks noChangeArrowheads="1"/>
            </p:cNvSpPr>
            <p:nvPr/>
          </p:nvSpPr>
          <p:spPr bwMode="auto">
            <a:xfrm>
              <a:off x="8135938" y="980728"/>
              <a:ext cx="1008062" cy="3667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+5V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" name="组合 140"/>
            <p:cNvGrpSpPr/>
            <p:nvPr/>
          </p:nvGrpSpPr>
          <p:grpSpPr bwMode="auto">
            <a:xfrm>
              <a:off x="541678" y="1268760"/>
              <a:ext cx="8062770" cy="5390203"/>
              <a:chOff x="541678" y="1268760"/>
              <a:chExt cx="8062770" cy="5390203"/>
            </a:xfrm>
            <a:grpFill/>
          </p:grpSpPr>
          <p:grpSp>
            <p:nvGrpSpPr>
              <p:cNvPr id="4" name="Group 160"/>
              <p:cNvGrpSpPr/>
              <p:nvPr/>
            </p:nvGrpSpPr>
            <p:grpSpPr bwMode="auto">
              <a:xfrm>
                <a:off x="541678" y="1268760"/>
                <a:ext cx="8062770" cy="5390203"/>
                <a:chOff x="340" y="527"/>
                <a:chExt cx="5171" cy="3629"/>
              </a:xfrm>
              <a:grpFill/>
            </p:grpSpPr>
            <p:sp>
              <p:nvSpPr>
                <p:cNvPr id="33808" name="Rectangle 4"/>
                <p:cNvSpPr>
                  <a:spLocks noChangeArrowheads="1"/>
                </p:cNvSpPr>
                <p:nvPr/>
              </p:nvSpPr>
              <p:spPr bwMode="auto">
                <a:xfrm>
                  <a:off x="340" y="721"/>
                  <a:ext cx="555" cy="1939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8088</a:t>
                  </a: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09" name="Rectangle 5"/>
                <p:cNvSpPr>
                  <a:spLocks noChangeArrowheads="1"/>
                </p:cNvSpPr>
                <p:nvPr/>
              </p:nvSpPr>
              <p:spPr bwMode="auto">
                <a:xfrm>
                  <a:off x="2154" y="663"/>
                  <a:ext cx="1089" cy="2177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0" name="Line 6"/>
                <p:cNvSpPr>
                  <a:spLocks noChangeShapeType="1"/>
                </p:cNvSpPr>
                <p:nvPr/>
              </p:nvSpPr>
              <p:spPr bwMode="auto">
                <a:xfrm>
                  <a:off x="3833" y="663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1" name="AutoShape 7"/>
                <p:cNvSpPr>
                  <a:spLocks noChangeArrowheads="1"/>
                </p:cNvSpPr>
                <p:nvPr/>
              </p:nvSpPr>
              <p:spPr bwMode="auto">
                <a:xfrm rot="-5400000">
                  <a:off x="3789" y="708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2" name="Line 8"/>
                <p:cNvSpPr>
                  <a:spLocks noChangeShapeType="1"/>
                </p:cNvSpPr>
                <p:nvPr/>
              </p:nvSpPr>
              <p:spPr bwMode="auto">
                <a:xfrm>
                  <a:off x="3833" y="935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3" name="AutoShape 9"/>
                <p:cNvSpPr>
                  <a:spLocks noChangeArrowheads="1"/>
                </p:cNvSpPr>
                <p:nvPr/>
              </p:nvSpPr>
              <p:spPr bwMode="auto">
                <a:xfrm rot="-5400000">
                  <a:off x="3787" y="981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5" name="Group 12"/>
                <p:cNvGrpSpPr/>
                <p:nvPr/>
              </p:nvGrpSpPr>
              <p:grpSpPr bwMode="auto">
                <a:xfrm>
                  <a:off x="3833" y="1207"/>
                  <a:ext cx="136" cy="227"/>
                  <a:chOff x="3878" y="2296"/>
                  <a:chExt cx="136" cy="227"/>
                </a:xfrm>
                <a:grpFill/>
              </p:grpSpPr>
              <p:sp>
                <p:nvSpPr>
                  <p:cNvPr id="3393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878" y="2297"/>
                    <a:ext cx="0" cy="18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3934" name="AutoShape 1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832" y="2342"/>
                    <a:ext cx="227" cy="136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3815" name="Line 13"/>
                <p:cNvSpPr>
                  <a:spLocks noChangeShapeType="1"/>
                </p:cNvSpPr>
                <p:nvPr/>
              </p:nvSpPr>
              <p:spPr bwMode="auto">
                <a:xfrm>
                  <a:off x="3833" y="1480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6" name="AutoShape 14"/>
                <p:cNvSpPr>
                  <a:spLocks noChangeArrowheads="1"/>
                </p:cNvSpPr>
                <p:nvPr/>
              </p:nvSpPr>
              <p:spPr bwMode="auto">
                <a:xfrm rot="-5400000">
                  <a:off x="3787" y="1525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7" name="Line 15"/>
                <p:cNvSpPr>
                  <a:spLocks noChangeShapeType="1"/>
                </p:cNvSpPr>
                <p:nvPr/>
              </p:nvSpPr>
              <p:spPr bwMode="auto">
                <a:xfrm>
                  <a:off x="3833" y="1752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8" name="AutoShape 16"/>
                <p:cNvSpPr>
                  <a:spLocks noChangeArrowheads="1"/>
                </p:cNvSpPr>
                <p:nvPr/>
              </p:nvSpPr>
              <p:spPr bwMode="auto">
                <a:xfrm rot="-5400000">
                  <a:off x="3787" y="1797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19" name="Line 17"/>
                <p:cNvSpPr>
                  <a:spLocks noChangeShapeType="1"/>
                </p:cNvSpPr>
                <p:nvPr/>
              </p:nvSpPr>
              <p:spPr bwMode="auto">
                <a:xfrm>
                  <a:off x="3833" y="2024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0" name="AutoShape 18"/>
                <p:cNvSpPr>
                  <a:spLocks noChangeArrowheads="1"/>
                </p:cNvSpPr>
                <p:nvPr/>
              </p:nvSpPr>
              <p:spPr bwMode="auto">
                <a:xfrm rot="-5400000">
                  <a:off x="3787" y="2069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1" name="Line 19"/>
                <p:cNvSpPr>
                  <a:spLocks noChangeShapeType="1"/>
                </p:cNvSpPr>
                <p:nvPr/>
              </p:nvSpPr>
              <p:spPr bwMode="auto">
                <a:xfrm>
                  <a:off x="3833" y="2297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2" name="AutoShape 20"/>
                <p:cNvSpPr>
                  <a:spLocks noChangeArrowheads="1"/>
                </p:cNvSpPr>
                <p:nvPr/>
              </p:nvSpPr>
              <p:spPr bwMode="auto">
                <a:xfrm rot="-5400000">
                  <a:off x="3789" y="2342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3" name="Line 21"/>
                <p:cNvSpPr>
                  <a:spLocks noChangeShapeType="1"/>
                </p:cNvSpPr>
                <p:nvPr/>
              </p:nvSpPr>
              <p:spPr bwMode="auto">
                <a:xfrm>
                  <a:off x="3833" y="2569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4" name="AutoShape 22"/>
                <p:cNvSpPr>
                  <a:spLocks noChangeArrowheads="1"/>
                </p:cNvSpPr>
                <p:nvPr/>
              </p:nvSpPr>
              <p:spPr bwMode="auto">
                <a:xfrm rot="-5400000">
                  <a:off x="3789" y="2614"/>
                  <a:ext cx="227" cy="136"/>
                </a:xfrm>
                <a:prstGeom prst="triangle">
                  <a:avLst>
                    <a:gd name="adj" fmla="val 50000"/>
                  </a:avLst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5" name="Line 24"/>
                <p:cNvSpPr>
                  <a:spLocks noChangeShapeType="1"/>
                </p:cNvSpPr>
                <p:nvPr/>
              </p:nvSpPr>
              <p:spPr bwMode="auto">
                <a:xfrm>
                  <a:off x="3243" y="754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6" name="Line 25"/>
                <p:cNvSpPr>
                  <a:spLocks noChangeShapeType="1"/>
                </p:cNvSpPr>
                <p:nvPr/>
              </p:nvSpPr>
              <p:spPr bwMode="auto">
                <a:xfrm>
                  <a:off x="3243" y="1026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7" name="Line 26"/>
                <p:cNvSpPr>
                  <a:spLocks noChangeShapeType="1"/>
                </p:cNvSpPr>
                <p:nvPr/>
              </p:nvSpPr>
              <p:spPr bwMode="auto">
                <a:xfrm>
                  <a:off x="3243" y="1298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8" name="Line 27"/>
                <p:cNvSpPr>
                  <a:spLocks noChangeShapeType="1"/>
                </p:cNvSpPr>
                <p:nvPr/>
              </p:nvSpPr>
              <p:spPr bwMode="auto">
                <a:xfrm>
                  <a:off x="3833" y="1480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29" name="Line 28"/>
                <p:cNvSpPr>
                  <a:spLocks noChangeShapeType="1"/>
                </p:cNvSpPr>
                <p:nvPr/>
              </p:nvSpPr>
              <p:spPr bwMode="auto">
                <a:xfrm>
                  <a:off x="3833" y="1752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0" name="Line 29"/>
                <p:cNvSpPr>
                  <a:spLocks noChangeShapeType="1"/>
                </p:cNvSpPr>
                <p:nvPr/>
              </p:nvSpPr>
              <p:spPr bwMode="auto">
                <a:xfrm>
                  <a:off x="3243" y="1571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1" name="Line 30"/>
                <p:cNvSpPr>
                  <a:spLocks noChangeShapeType="1"/>
                </p:cNvSpPr>
                <p:nvPr/>
              </p:nvSpPr>
              <p:spPr bwMode="auto">
                <a:xfrm>
                  <a:off x="3243" y="1843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2" name="Line 31"/>
                <p:cNvSpPr>
                  <a:spLocks noChangeShapeType="1"/>
                </p:cNvSpPr>
                <p:nvPr/>
              </p:nvSpPr>
              <p:spPr bwMode="auto">
                <a:xfrm>
                  <a:off x="3243" y="2115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3" name="Line 32"/>
                <p:cNvSpPr>
                  <a:spLocks noChangeShapeType="1"/>
                </p:cNvSpPr>
                <p:nvPr/>
              </p:nvSpPr>
              <p:spPr bwMode="auto">
                <a:xfrm>
                  <a:off x="3833" y="2296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4" name="Line 33"/>
                <p:cNvSpPr>
                  <a:spLocks noChangeShapeType="1"/>
                </p:cNvSpPr>
                <p:nvPr/>
              </p:nvSpPr>
              <p:spPr bwMode="auto">
                <a:xfrm>
                  <a:off x="3833" y="2568"/>
                  <a:ext cx="0" cy="18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5" name="Line 34"/>
                <p:cNvSpPr>
                  <a:spLocks noChangeShapeType="1"/>
                </p:cNvSpPr>
                <p:nvPr/>
              </p:nvSpPr>
              <p:spPr bwMode="auto">
                <a:xfrm>
                  <a:off x="3243" y="2387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6" name="Line 35"/>
                <p:cNvSpPr>
                  <a:spLocks noChangeShapeType="1"/>
                </p:cNvSpPr>
                <p:nvPr/>
              </p:nvSpPr>
              <p:spPr bwMode="auto">
                <a:xfrm>
                  <a:off x="3243" y="2659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7" name="Line 44"/>
                <p:cNvSpPr>
                  <a:spLocks noChangeShapeType="1"/>
                </p:cNvSpPr>
                <p:nvPr/>
              </p:nvSpPr>
              <p:spPr bwMode="auto">
                <a:xfrm>
                  <a:off x="1565" y="754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8" name="Line 45"/>
                <p:cNvSpPr>
                  <a:spLocks noChangeShapeType="1"/>
                </p:cNvSpPr>
                <p:nvPr/>
              </p:nvSpPr>
              <p:spPr bwMode="auto">
                <a:xfrm>
                  <a:off x="1565" y="1026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39" name="Line 46"/>
                <p:cNvSpPr>
                  <a:spLocks noChangeShapeType="1"/>
                </p:cNvSpPr>
                <p:nvPr/>
              </p:nvSpPr>
              <p:spPr bwMode="auto">
                <a:xfrm>
                  <a:off x="1565" y="1298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0" name="Line 49"/>
                <p:cNvSpPr>
                  <a:spLocks noChangeShapeType="1"/>
                </p:cNvSpPr>
                <p:nvPr/>
              </p:nvSpPr>
              <p:spPr bwMode="auto">
                <a:xfrm>
                  <a:off x="1565" y="1571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1" name="Line 50"/>
                <p:cNvSpPr>
                  <a:spLocks noChangeShapeType="1"/>
                </p:cNvSpPr>
                <p:nvPr/>
              </p:nvSpPr>
              <p:spPr bwMode="auto">
                <a:xfrm>
                  <a:off x="1565" y="1843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2" name="Line 51"/>
                <p:cNvSpPr>
                  <a:spLocks noChangeShapeType="1"/>
                </p:cNvSpPr>
                <p:nvPr/>
              </p:nvSpPr>
              <p:spPr bwMode="auto">
                <a:xfrm>
                  <a:off x="1565" y="2115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3" name="Line 54"/>
                <p:cNvSpPr>
                  <a:spLocks noChangeShapeType="1"/>
                </p:cNvSpPr>
                <p:nvPr/>
              </p:nvSpPr>
              <p:spPr bwMode="auto">
                <a:xfrm>
                  <a:off x="1565" y="2387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4" name="Line 55"/>
                <p:cNvSpPr>
                  <a:spLocks noChangeShapeType="1"/>
                </p:cNvSpPr>
                <p:nvPr/>
              </p:nvSpPr>
              <p:spPr bwMode="auto">
                <a:xfrm>
                  <a:off x="1565" y="2614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5" name="Line 56"/>
                <p:cNvSpPr>
                  <a:spLocks noChangeShapeType="1"/>
                </p:cNvSpPr>
                <p:nvPr/>
              </p:nvSpPr>
              <p:spPr bwMode="auto">
                <a:xfrm>
                  <a:off x="3968" y="754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6" name="Line 57"/>
                <p:cNvSpPr>
                  <a:spLocks noChangeShapeType="1"/>
                </p:cNvSpPr>
                <p:nvPr/>
              </p:nvSpPr>
              <p:spPr bwMode="auto">
                <a:xfrm>
                  <a:off x="3968" y="1026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7" name="Line 58"/>
                <p:cNvSpPr>
                  <a:spLocks noChangeShapeType="1"/>
                </p:cNvSpPr>
                <p:nvPr/>
              </p:nvSpPr>
              <p:spPr bwMode="auto">
                <a:xfrm>
                  <a:off x="3968" y="1298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8" name="Line 59"/>
                <p:cNvSpPr>
                  <a:spLocks noChangeShapeType="1"/>
                </p:cNvSpPr>
                <p:nvPr/>
              </p:nvSpPr>
              <p:spPr bwMode="auto">
                <a:xfrm>
                  <a:off x="3968" y="1571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49" name="Line 60"/>
                <p:cNvSpPr>
                  <a:spLocks noChangeShapeType="1"/>
                </p:cNvSpPr>
                <p:nvPr/>
              </p:nvSpPr>
              <p:spPr bwMode="auto">
                <a:xfrm>
                  <a:off x="3968" y="1843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0" name="Line 61"/>
                <p:cNvSpPr>
                  <a:spLocks noChangeShapeType="1"/>
                </p:cNvSpPr>
                <p:nvPr/>
              </p:nvSpPr>
              <p:spPr bwMode="auto">
                <a:xfrm>
                  <a:off x="3968" y="2115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1" name="Line 62"/>
                <p:cNvSpPr>
                  <a:spLocks noChangeShapeType="1"/>
                </p:cNvSpPr>
                <p:nvPr/>
              </p:nvSpPr>
              <p:spPr bwMode="auto">
                <a:xfrm>
                  <a:off x="3968" y="2387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2" name="Line 63"/>
                <p:cNvSpPr>
                  <a:spLocks noChangeShapeType="1"/>
                </p:cNvSpPr>
                <p:nvPr/>
              </p:nvSpPr>
              <p:spPr bwMode="auto">
                <a:xfrm>
                  <a:off x="3968" y="2659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3" name="Rectangle 64"/>
                <p:cNvSpPr>
                  <a:spLocks noChangeArrowheads="1"/>
                </p:cNvSpPr>
                <p:nvPr/>
              </p:nvSpPr>
              <p:spPr bwMode="auto">
                <a:xfrm>
                  <a:off x="4558" y="709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4" name="Rectangle 65"/>
                <p:cNvSpPr>
                  <a:spLocks noChangeArrowheads="1"/>
                </p:cNvSpPr>
                <p:nvPr/>
              </p:nvSpPr>
              <p:spPr bwMode="auto">
                <a:xfrm>
                  <a:off x="4558" y="980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5" name="Rectangle 66"/>
                <p:cNvSpPr>
                  <a:spLocks noChangeArrowheads="1"/>
                </p:cNvSpPr>
                <p:nvPr/>
              </p:nvSpPr>
              <p:spPr bwMode="auto">
                <a:xfrm>
                  <a:off x="4558" y="1253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6" name="Rectangle 67"/>
                <p:cNvSpPr>
                  <a:spLocks noChangeArrowheads="1"/>
                </p:cNvSpPr>
                <p:nvPr/>
              </p:nvSpPr>
              <p:spPr bwMode="auto">
                <a:xfrm>
                  <a:off x="4558" y="1525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7" name="Rectangle 68"/>
                <p:cNvSpPr>
                  <a:spLocks noChangeArrowheads="1"/>
                </p:cNvSpPr>
                <p:nvPr/>
              </p:nvSpPr>
              <p:spPr bwMode="auto">
                <a:xfrm>
                  <a:off x="4558" y="1796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8" name="Rectangle 69"/>
                <p:cNvSpPr>
                  <a:spLocks noChangeArrowheads="1"/>
                </p:cNvSpPr>
                <p:nvPr/>
              </p:nvSpPr>
              <p:spPr bwMode="auto">
                <a:xfrm>
                  <a:off x="4558" y="2069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59" name="Rectangle 70"/>
                <p:cNvSpPr>
                  <a:spLocks noChangeArrowheads="1"/>
                </p:cNvSpPr>
                <p:nvPr/>
              </p:nvSpPr>
              <p:spPr bwMode="auto">
                <a:xfrm>
                  <a:off x="4558" y="2341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0" name="Rectangle 71"/>
                <p:cNvSpPr>
                  <a:spLocks noChangeArrowheads="1"/>
                </p:cNvSpPr>
                <p:nvPr/>
              </p:nvSpPr>
              <p:spPr bwMode="auto">
                <a:xfrm>
                  <a:off x="4558" y="2612"/>
                  <a:ext cx="363" cy="91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1" name="Line 73"/>
                <p:cNvSpPr>
                  <a:spLocks noChangeShapeType="1"/>
                </p:cNvSpPr>
                <p:nvPr/>
              </p:nvSpPr>
              <p:spPr bwMode="auto">
                <a:xfrm>
                  <a:off x="4921" y="754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2" name="Line 74"/>
                <p:cNvSpPr>
                  <a:spLocks noChangeShapeType="1"/>
                </p:cNvSpPr>
                <p:nvPr/>
              </p:nvSpPr>
              <p:spPr bwMode="auto">
                <a:xfrm>
                  <a:off x="4921" y="1026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3" name="Line 75"/>
                <p:cNvSpPr>
                  <a:spLocks noChangeShapeType="1"/>
                </p:cNvSpPr>
                <p:nvPr/>
              </p:nvSpPr>
              <p:spPr bwMode="auto">
                <a:xfrm>
                  <a:off x="4921" y="1298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4" name="Line 76"/>
                <p:cNvSpPr>
                  <a:spLocks noChangeShapeType="1"/>
                </p:cNvSpPr>
                <p:nvPr/>
              </p:nvSpPr>
              <p:spPr bwMode="auto">
                <a:xfrm>
                  <a:off x="4921" y="1571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5" name="Line 77"/>
                <p:cNvSpPr>
                  <a:spLocks noChangeShapeType="1"/>
                </p:cNvSpPr>
                <p:nvPr/>
              </p:nvSpPr>
              <p:spPr bwMode="auto">
                <a:xfrm>
                  <a:off x="4921" y="1843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6" name="Line 78"/>
                <p:cNvSpPr>
                  <a:spLocks noChangeShapeType="1"/>
                </p:cNvSpPr>
                <p:nvPr/>
              </p:nvSpPr>
              <p:spPr bwMode="auto">
                <a:xfrm>
                  <a:off x="4921" y="2115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7" name="Line 79"/>
                <p:cNvSpPr>
                  <a:spLocks noChangeShapeType="1"/>
                </p:cNvSpPr>
                <p:nvPr/>
              </p:nvSpPr>
              <p:spPr bwMode="auto">
                <a:xfrm>
                  <a:off x="4921" y="2387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8" name="Line 80"/>
                <p:cNvSpPr>
                  <a:spLocks noChangeShapeType="1"/>
                </p:cNvSpPr>
                <p:nvPr/>
              </p:nvSpPr>
              <p:spPr bwMode="auto">
                <a:xfrm>
                  <a:off x="4921" y="2659"/>
                  <a:ext cx="59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6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5511" y="527"/>
                  <a:ext cx="0" cy="2132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  <a:tailEnd type="oval" w="med" len="med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0" name="Rectangle 82"/>
                <p:cNvSpPr>
                  <a:spLocks noChangeArrowheads="1"/>
                </p:cNvSpPr>
                <p:nvPr/>
              </p:nvSpPr>
              <p:spPr bwMode="auto">
                <a:xfrm>
                  <a:off x="1066" y="3022"/>
                  <a:ext cx="453" cy="363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1" name="Line 83"/>
                <p:cNvSpPr>
                  <a:spLocks noChangeShapeType="1"/>
                </p:cNvSpPr>
                <p:nvPr/>
              </p:nvSpPr>
              <p:spPr bwMode="auto">
                <a:xfrm>
                  <a:off x="1156" y="2840"/>
                  <a:ext cx="0" cy="182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2" name="Line 84"/>
                <p:cNvSpPr>
                  <a:spLocks noChangeShapeType="1"/>
                </p:cNvSpPr>
                <p:nvPr/>
              </p:nvSpPr>
              <p:spPr bwMode="auto">
                <a:xfrm>
                  <a:off x="1429" y="2840"/>
                  <a:ext cx="0" cy="182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3" name="Rectangle 85"/>
                <p:cNvSpPr>
                  <a:spLocks noChangeArrowheads="1"/>
                </p:cNvSpPr>
                <p:nvPr/>
              </p:nvSpPr>
              <p:spPr bwMode="auto">
                <a:xfrm>
                  <a:off x="476" y="3566"/>
                  <a:ext cx="454" cy="590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译码器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4" name="AutoShape 87"/>
                <p:cNvSpPr>
                  <a:spLocks noChangeArrowheads="1"/>
                </p:cNvSpPr>
                <p:nvPr/>
              </p:nvSpPr>
              <p:spPr bwMode="auto">
                <a:xfrm>
                  <a:off x="612" y="2840"/>
                  <a:ext cx="181" cy="726"/>
                </a:xfrm>
                <a:prstGeom prst="downArrow">
                  <a:avLst>
                    <a:gd name="adj1" fmla="val 50000"/>
                    <a:gd name="adj2" fmla="val 100276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5" name="Rectangle 88"/>
                <p:cNvSpPr>
                  <a:spLocks noChangeArrowheads="1"/>
                </p:cNvSpPr>
                <p:nvPr/>
              </p:nvSpPr>
              <p:spPr bwMode="auto">
                <a:xfrm>
                  <a:off x="1701" y="3475"/>
                  <a:ext cx="453" cy="363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6" name="Oval 89"/>
                <p:cNvSpPr>
                  <a:spLocks noChangeArrowheads="1"/>
                </p:cNvSpPr>
                <p:nvPr/>
              </p:nvSpPr>
              <p:spPr bwMode="auto">
                <a:xfrm>
                  <a:off x="930" y="3702"/>
                  <a:ext cx="90" cy="91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7" name="Line 90"/>
                <p:cNvSpPr>
                  <a:spLocks noChangeShapeType="1"/>
                </p:cNvSpPr>
                <p:nvPr/>
              </p:nvSpPr>
              <p:spPr bwMode="auto">
                <a:xfrm>
                  <a:off x="1020" y="3748"/>
                  <a:ext cx="681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8" name="Line 91"/>
                <p:cNvSpPr>
                  <a:spLocks noChangeShapeType="1"/>
                </p:cNvSpPr>
                <p:nvPr/>
              </p:nvSpPr>
              <p:spPr bwMode="auto">
                <a:xfrm>
                  <a:off x="1247" y="3385"/>
                  <a:ext cx="0" cy="227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79" name="Line 92"/>
                <p:cNvSpPr>
                  <a:spLocks noChangeShapeType="1"/>
                </p:cNvSpPr>
                <p:nvPr/>
              </p:nvSpPr>
              <p:spPr bwMode="auto">
                <a:xfrm>
                  <a:off x="1247" y="3612"/>
                  <a:ext cx="454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0" name="Oval 93"/>
                <p:cNvSpPr>
                  <a:spLocks noChangeArrowheads="1"/>
                </p:cNvSpPr>
                <p:nvPr/>
              </p:nvSpPr>
              <p:spPr bwMode="auto">
                <a:xfrm>
                  <a:off x="2155" y="3612"/>
                  <a:ext cx="90" cy="91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1" name="Line 94"/>
                <p:cNvSpPr>
                  <a:spLocks noChangeShapeType="1"/>
                </p:cNvSpPr>
                <p:nvPr/>
              </p:nvSpPr>
              <p:spPr bwMode="auto">
                <a:xfrm>
                  <a:off x="2245" y="3657"/>
                  <a:ext cx="272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2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517" y="2840"/>
                  <a:ext cx="0" cy="817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3" name="Oval 97"/>
                <p:cNvSpPr>
                  <a:spLocks noChangeArrowheads="1"/>
                </p:cNvSpPr>
                <p:nvPr/>
              </p:nvSpPr>
              <p:spPr bwMode="auto">
                <a:xfrm>
                  <a:off x="2880" y="2840"/>
                  <a:ext cx="90" cy="91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4" name="Line 98"/>
                <p:cNvSpPr>
                  <a:spLocks noChangeShapeType="1"/>
                </p:cNvSpPr>
                <p:nvPr/>
              </p:nvSpPr>
              <p:spPr bwMode="auto">
                <a:xfrm>
                  <a:off x="2925" y="2931"/>
                  <a:ext cx="0" cy="22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5" name="Line 99"/>
                <p:cNvSpPr>
                  <a:spLocks noChangeShapeType="1"/>
                </p:cNvSpPr>
                <p:nvPr/>
              </p:nvSpPr>
              <p:spPr bwMode="auto">
                <a:xfrm>
                  <a:off x="2789" y="3158"/>
                  <a:ext cx="272" cy="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8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31" y="2609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~A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0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87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930" y="2655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WR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88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202" y="2655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IO/M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89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066" y="3022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或门</a:t>
                  </a:r>
                  <a:endPara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655" y="3517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或非门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975" y="3566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80H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81" y="2659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G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4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744" y="2659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OE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5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292" y="663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6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292" y="931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7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292" y="1158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8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292" y="1430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99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292" y="1702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0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292" y="1974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292" y="2205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292" y="2432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3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154" y="663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4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154" y="931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154" y="1158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6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54" y="1430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154" y="1702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54" y="1974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6D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0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154" y="2205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7D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473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925" y="663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25" y="931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925" y="1158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925" y="1430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2925" y="1702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925" y="1974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6Q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925" y="2205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7Q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25" y="2473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8Q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1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923" y="568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LED1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923" y="840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LED2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23" y="1113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LED3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923" y="1385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LED4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923" y="1657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LED5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923" y="1929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LED6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923" y="2201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LED7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969" y="2478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LED8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2200" y="3471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G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8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202" y="3381"/>
                  <a:ext cx="635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G</a:t>
                  </a:r>
                  <a:r>
                    <a:rPr kumimoji="0" lang="en-US" altLang="zh-CN" sz="18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2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335" y="1570"/>
                  <a:ext cx="726" cy="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74LS373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30" name="Line 155"/>
                <p:cNvSpPr>
                  <a:spLocks noChangeShapeType="1"/>
                </p:cNvSpPr>
                <p:nvPr/>
              </p:nvSpPr>
              <p:spPr bwMode="auto">
                <a:xfrm>
                  <a:off x="1020" y="2659"/>
                  <a:ext cx="226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31" name="Line 156"/>
                <p:cNvSpPr>
                  <a:spLocks noChangeShapeType="1"/>
                </p:cNvSpPr>
                <p:nvPr/>
              </p:nvSpPr>
              <p:spPr bwMode="auto">
                <a:xfrm>
                  <a:off x="1430" y="2677"/>
                  <a:ext cx="135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932" name="Line 158"/>
                <p:cNvSpPr>
                  <a:spLocks noChangeShapeType="1"/>
                </p:cNvSpPr>
                <p:nvPr/>
              </p:nvSpPr>
              <p:spPr bwMode="auto">
                <a:xfrm>
                  <a:off x="2808" y="2686"/>
                  <a:ext cx="226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806" name="Oval 89"/>
              <p:cNvSpPr>
                <a:spLocks noChangeArrowheads="1"/>
              </p:cNvSpPr>
              <p:nvPr/>
            </p:nvSpPr>
            <p:spPr bwMode="auto">
              <a:xfrm>
                <a:off x="2195736" y="4820392"/>
                <a:ext cx="71437" cy="73025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07" name="矩形 133"/>
              <p:cNvSpPr>
                <a:spLocks noChangeArrowheads="1"/>
              </p:cNvSpPr>
              <p:nvPr/>
            </p:nvSpPr>
            <p:spPr bwMode="auto">
              <a:xfrm>
                <a:off x="2099344" y="4760576"/>
                <a:ext cx="288925" cy="71437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2411413" y="4365625"/>
            <a:ext cx="3603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268538" y="5516563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76375" y="6021388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59338" y="4868863"/>
            <a:ext cx="42846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LED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亮    </a:t>
            </a:r>
            <a:r>
              <a:rPr lang="zh-CN" altLang="en-US" dirty="0">
                <a:latin typeface="Arial" panose="020B0604020202020204" pitchFamily="34" charset="0"/>
              </a:rPr>
              <a:t>要求    </a:t>
            </a:r>
            <a:r>
              <a:rPr lang="en-US" altLang="zh-CN" dirty="0">
                <a:latin typeface="Arial" panose="020B0604020202020204" pitchFamily="34" charset="0"/>
              </a:rPr>
              <a:t>74LS373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 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59338" y="5373688"/>
            <a:ext cx="42846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LED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亮    </a:t>
            </a:r>
            <a:r>
              <a:rPr lang="zh-CN" altLang="en-US" dirty="0">
                <a:latin typeface="Arial" panose="020B0604020202020204" pitchFamily="34" charset="0"/>
              </a:rPr>
              <a:t>要求    </a:t>
            </a:r>
            <a:r>
              <a:rPr lang="en-US" altLang="zh-CN" dirty="0">
                <a:latin typeface="Arial" panose="020B0604020202020204" pitchFamily="34" charset="0"/>
              </a:rPr>
              <a:t>8088CPU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 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859338" y="5805488"/>
            <a:ext cx="428466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间隔发光需要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CPU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送出的信息  ：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     AAH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55H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777" name="矩形 139"/>
          <p:cNvSpPr/>
          <p:nvPr/>
        </p:nvSpPr>
        <p:spPr>
          <a:xfrm>
            <a:off x="395288" y="765175"/>
            <a:ext cx="777716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【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】</a:t>
            </a:r>
            <a:r>
              <a:rPr lang="zh-CN" altLang="en-US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要求</a:t>
            </a:r>
            <a:r>
              <a:rPr lang="en-US" altLang="zh-CN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8088CPU</a:t>
            </a:r>
            <a:r>
              <a:rPr lang="zh-CN" altLang="en-US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控制</a:t>
            </a:r>
            <a:r>
              <a:rPr lang="en-US" altLang="zh-CN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个</a:t>
            </a:r>
            <a:r>
              <a:rPr lang="en-US" altLang="zh-CN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LED</a:t>
            </a:r>
            <a:r>
              <a:rPr lang="zh-CN" altLang="en-US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间隔发光，每隔</a:t>
            </a:r>
            <a:r>
              <a:rPr lang="en-US" altLang="zh-CN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秒变换发光状态，工作</a:t>
            </a:r>
            <a:r>
              <a:rPr lang="en-US" altLang="zh-CN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000" b="1" dirty="0">
                <a:solidFill>
                  <a:srgbClr val="002060"/>
                </a:solidFill>
                <a:latin typeface="仿宋_GB2312" pitchFamily="49" charset="-122"/>
                <a:ea typeface="仿宋_GB2312" pitchFamily="49" charset="-122"/>
              </a:rPr>
              <a:t>小时结束。</a:t>
            </a:r>
            <a:endParaRPr lang="en-US" altLang="zh-CN" sz="2000" b="1" dirty="0">
              <a:solidFill>
                <a:srgbClr val="00206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2778" name="Rectangle 2"/>
          <p:cNvSpPr>
            <a:spLocks noGrp="1" noRot="1"/>
          </p:cNvSpPr>
          <p:nvPr>
            <p:ph type="title"/>
          </p:nvPr>
        </p:nvSpPr>
        <p:spPr>
          <a:xfrm>
            <a:off x="0" y="-16192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简单的</a:t>
            </a:r>
            <a:r>
              <a:rPr lang="en-US" altLang="zh-CN" sz="32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32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接口芯片应用举例</a:t>
            </a:r>
            <a:endParaRPr lang="zh-CN" altLang="en-US" sz="3200" b="1" dirty="0">
              <a:solidFill>
                <a:srgbClr val="A5002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476375" y="4643438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268538" y="4652963"/>
            <a:ext cx="3587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6" grpId="0"/>
      <p:bldP spid="137" grpId="0"/>
      <p:bldP spid="138" grpId="0"/>
      <p:bldP spid="139" grpId="0"/>
      <p:bldP spid="142" grpId="0"/>
      <p:bldP spid="1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9" name="Rectangle 3"/>
          <p:cNvSpPr>
            <a:spLocks noGrp="1" noRot="1"/>
          </p:cNvSpPr>
          <p:nvPr>
            <p:ph idx="1"/>
          </p:nvPr>
        </p:nvSpPr>
        <p:spPr>
          <a:xfrm>
            <a:off x="304800" y="1268413"/>
            <a:ext cx="8588375" cy="5256212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采用锁存器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74LS373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的发光二极管接口。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MOV CX,7200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MOV AL,55H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LOP: OUT  80H,AL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CALL DELAY5S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XOR AL, OFFH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DEC  CX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JNZ LOP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MOV AH,4CH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INT 21H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None/>
            </a:pP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3887788" y="1922463"/>
            <a:ext cx="4572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工作次数初始化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10*60*60/5=7200</a:t>
            </a:r>
            <a:endParaRPr lang="en-US" altLang="zh-CN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4887913" y="2493963"/>
            <a:ext cx="22494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确定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LED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初始控制字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5530850" y="3566160"/>
            <a:ext cx="10001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延时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5s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5387975" y="2922588"/>
            <a:ext cx="13382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输出控制字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4959350" y="4137025"/>
            <a:ext cx="20320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按规律变换控制字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9"/>
          <p:cNvSpPr/>
          <p:nvPr/>
        </p:nvSpPr>
        <p:spPr>
          <a:xfrm>
            <a:off x="5173663" y="4708525"/>
            <a:ext cx="168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工作时间到？</a:t>
            </a:r>
            <a:r>
              <a:rPr lang="zh-CN" altLang="en-US" dirty="0">
                <a:latin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Line 22"/>
          <p:cNvSpPr/>
          <p:nvPr/>
        </p:nvSpPr>
        <p:spPr>
          <a:xfrm flipH="1">
            <a:off x="4745355" y="5300980"/>
            <a:ext cx="1284605" cy="146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Line 23"/>
          <p:cNvSpPr/>
          <p:nvPr/>
        </p:nvSpPr>
        <p:spPr>
          <a:xfrm flipV="1">
            <a:off x="4732655" y="3141980"/>
            <a:ext cx="635" cy="21736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Line 25"/>
          <p:cNvSpPr/>
          <p:nvPr/>
        </p:nvSpPr>
        <p:spPr>
          <a:xfrm>
            <a:off x="5959475" y="2065338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" name="Line 27"/>
          <p:cNvSpPr/>
          <p:nvPr/>
        </p:nvSpPr>
        <p:spPr>
          <a:xfrm>
            <a:off x="5959475" y="3349625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" name="Line 28"/>
          <p:cNvSpPr/>
          <p:nvPr/>
        </p:nvSpPr>
        <p:spPr>
          <a:xfrm>
            <a:off x="5959475" y="3849688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" name="Line 30"/>
          <p:cNvSpPr/>
          <p:nvPr/>
        </p:nvSpPr>
        <p:spPr>
          <a:xfrm>
            <a:off x="5957888" y="436562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cxnSp>
        <p:nvCxnSpPr>
          <p:cNvPr id="33807" name="直接箭头连接符 16"/>
          <p:cNvCxnSpPr>
            <a:stCxn id="11" idx="1"/>
          </p:cNvCxnSpPr>
          <p:nvPr/>
        </p:nvCxnSpPr>
        <p:spPr>
          <a:xfrm flipV="1">
            <a:off x="4732973" y="3141663"/>
            <a:ext cx="7032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3808" name="直接连接符 18"/>
          <p:cNvCxnSpPr>
            <a:stCxn id="9" idx="2"/>
          </p:cNvCxnSpPr>
          <p:nvPr/>
        </p:nvCxnSpPr>
        <p:spPr>
          <a:xfrm flipH="1">
            <a:off x="6012180" y="5075555"/>
            <a:ext cx="3175" cy="225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矩形 16"/>
          <p:cNvSpPr/>
          <p:nvPr/>
        </p:nvSpPr>
        <p:spPr>
          <a:xfrm>
            <a:off x="395288" y="2565400"/>
            <a:ext cx="2952750" cy="2232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27088" y="3860800"/>
            <a:ext cx="230505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" name="菱形 1"/>
          <p:cNvSpPr/>
          <p:nvPr/>
        </p:nvSpPr>
        <p:spPr>
          <a:xfrm>
            <a:off x="5020310" y="4625340"/>
            <a:ext cx="1927860" cy="487680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5575" y="1886585"/>
            <a:ext cx="3672840" cy="3536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4735" y="2492375"/>
            <a:ext cx="2298065" cy="356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10200" y="3006090"/>
            <a:ext cx="1315720" cy="2749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0220" y="3637915"/>
            <a:ext cx="895350" cy="172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20310" y="4162425"/>
            <a:ext cx="1866900" cy="244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Line 27"/>
          <p:cNvSpPr/>
          <p:nvPr/>
        </p:nvSpPr>
        <p:spPr>
          <a:xfrm>
            <a:off x="5956935" y="2850515"/>
            <a:ext cx="30480" cy="1536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2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3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9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3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5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Box 131"/>
          <p:cNvSpPr txBox="1"/>
          <p:nvPr/>
        </p:nvSpPr>
        <p:spPr>
          <a:xfrm>
            <a:off x="1476375" y="5805488"/>
            <a:ext cx="79216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80H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132"/>
          <p:cNvGrpSpPr/>
          <p:nvPr/>
        </p:nvGrpSpPr>
        <p:grpSpPr>
          <a:xfrm>
            <a:off x="539750" y="1196975"/>
            <a:ext cx="8280400" cy="5257800"/>
            <a:chOff x="539750" y="757238"/>
            <a:chExt cx="8280400" cy="5695949"/>
          </a:xfrm>
        </p:grpSpPr>
        <p:grpSp>
          <p:nvGrpSpPr>
            <p:cNvPr id="34822" name="Group 180"/>
            <p:cNvGrpSpPr/>
            <p:nvPr/>
          </p:nvGrpSpPr>
          <p:grpSpPr>
            <a:xfrm>
              <a:off x="539750" y="757238"/>
              <a:ext cx="8280400" cy="5695949"/>
              <a:chOff x="340" y="477"/>
              <a:chExt cx="5216" cy="3588"/>
            </a:xfrm>
          </p:grpSpPr>
          <p:sp>
            <p:nvSpPr>
              <p:cNvPr id="34825" name="Rectangle 5"/>
              <p:cNvSpPr/>
              <p:nvPr/>
            </p:nvSpPr>
            <p:spPr>
              <a:xfrm>
                <a:off x="385" y="571"/>
                <a:ext cx="681" cy="1577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26" name="Rectangle 6"/>
              <p:cNvSpPr/>
              <p:nvPr/>
            </p:nvSpPr>
            <p:spPr>
              <a:xfrm>
                <a:off x="2063" y="572"/>
                <a:ext cx="1089" cy="2177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27" name="Line 24"/>
              <p:cNvSpPr/>
              <p:nvPr/>
            </p:nvSpPr>
            <p:spPr>
              <a:xfrm>
                <a:off x="3152" y="663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28" name="Line 36"/>
              <p:cNvSpPr/>
              <p:nvPr/>
            </p:nvSpPr>
            <p:spPr>
              <a:xfrm>
                <a:off x="1474" y="663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29" name="Line 37"/>
              <p:cNvSpPr/>
              <p:nvPr/>
            </p:nvSpPr>
            <p:spPr>
              <a:xfrm>
                <a:off x="1474" y="935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0" name="Line 38"/>
              <p:cNvSpPr/>
              <p:nvPr/>
            </p:nvSpPr>
            <p:spPr>
              <a:xfrm>
                <a:off x="1474" y="1207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1" name="Line 39"/>
              <p:cNvSpPr/>
              <p:nvPr/>
            </p:nvSpPr>
            <p:spPr>
              <a:xfrm>
                <a:off x="1474" y="1480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2" name="Line 40"/>
              <p:cNvSpPr/>
              <p:nvPr/>
            </p:nvSpPr>
            <p:spPr>
              <a:xfrm>
                <a:off x="1474" y="1752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3" name="Line 41"/>
              <p:cNvSpPr/>
              <p:nvPr/>
            </p:nvSpPr>
            <p:spPr>
              <a:xfrm>
                <a:off x="1474" y="2024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4" name="Line 42"/>
              <p:cNvSpPr/>
              <p:nvPr/>
            </p:nvSpPr>
            <p:spPr>
              <a:xfrm>
                <a:off x="1474" y="2296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5" name="Line 43"/>
              <p:cNvSpPr/>
              <p:nvPr/>
            </p:nvSpPr>
            <p:spPr>
              <a:xfrm>
                <a:off x="1474" y="2523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6" name="Line 44"/>
              <p:cNvSpPr/>
              <p:nvPr/>
            </p:nvSpPr>
            <p:spPr>
              <a:xfrm>
                <a:off x="4829" y="663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7" name="Line 45"/>
              <p:cNvSpPr/>
              <p:nvPr/>
            </p:nvSpPr>
            <p:spPr>
              <a:xfrm>
                <a:off x="4829" y="935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8" name="Line 46"/>
              <p:cNvSpPr/>
              <p:nvPr/>
            </p:nvSpPr>
            <p:spPr>
              <a:xfrm>
                <a:off x="4829" y="1207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9" name="Line 47"/>
              <p:cNvSpPr/>
              <p:nvPr/>
            </p:nvSpPr>
            <p:spPr>
              <a:xfrm>
                <a:off x="4829" y="1480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0" name="Line 48"/>
              <p:cNvSpPr/>
              <p:nvPr/>
            </p:nvSpPr>
            <p:spPr>
              <a:xfrm>
                <a:off x="4829" y="1752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1" name="Line 49"/>
              <p:cNvSpPr/>
              <p:nvPr/>
            </p:nvSpPr>
            <p:spPr>
              <a:xfrm>
                <a:off x="4829" y="2024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2" name="Line 50"/>
              <p:cNvSpPr/>
              <p:nvPr/>
            </p:nvSpPr>
            <p:spPr>
              <a:xfrm>
                <a:off x="4829" y="2296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3" name="Line 51"/>
              <p:cNvSpPr/>
              <p:nvPr/>
            </p:nvSpPr>
            <p:spPr>
              <a:xfrm>
                <a:off x="4829" y="2568"/>
                <a:ext cx="59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4" name="Line 68"/>
              <p:cNvSpPr/>
              <p:nvPr/>
            </p:nvSpPr>
            <p:spPr>
              <a:xfrm flipV="1">
                <a:off x="5420" y="663"/>
                <a:ext cx="0" cy="21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34845" name="Rectangle 69"/>
              <p:cNvSpPr/>
              <p:nvPr/>
            </p:nvSpPr>
            <p:spPr>
              <a:xfrm>
                <a:off x="975" y="2931"/>
                <a:ext cx="453" cy="363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46" name="Line 70"/>
              <p:cNvSpPr/>
              <p:nvPr/>
            </p:nvSpPr>
            <p:spPr>
              <a:xfrm>
                <a:off x="1065" y="2749"/>
                <a:ext cx="0" cy="18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7" name="Line 71"/>
              <p:cNvSpPr/>
              <p:nvPr/>
            </p:nvSpPr>
            <p:spPr>
              <a:xfrm>
                <a:off x="1338" y="2749"/>
                <a:ext cx="0" cy="18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48" name="Rectangle 72"/>
              <p:cNvSpPr/>
              <p:nvPr/>
            </p:nvSpPr>
            <p:spPr>
              <a:xfrm>
                <a:off x="385" y="3475"/>
                <a:ext cx="454" cy="59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zh-CN" altLang="en-US" b="1" dirty="0">
                    <a:latin typeface="Arial" panose="020B0604020202020204" pitchFamily="34" charset="0"/>
                  </a:rPr>
                  <a:t>译码器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49" name="AutoShape 73"/>
              <p:cNvSpPr/>
              <p:nvPr/>
            </p:nvSpPr>
            <p:spPr>
              <a:xfrm>
                <a:off x="521" y="2749"/>
                <a:ext cx="181" cy="726"/>
              </a:xfrm>
              <a:prstGeom prst="downArrow">
                <a:avLst>
                  <a:gd name="adj1" fmla="val 50000"/>
                  <a:gd name="adj2" fmla="val 10027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50" name="Rectangle 74"/>
              <p:cNvSpPr/>
              <p:nvPr/>
            </p:nvSpPr>
            <p:spPr>
              <a:xfrm>
                <a:off x="1610" y="3384"/>
                <a:ext cx="453" cy="363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51" name="Oval 75"/>
              <p:cNvSpPr/>
              <p:nvPr/>
            </p:nvSpPr>
            <p:spPr>
              <a:xfrm>
                <a:off x="839" y="3611"/>
                <a:ext cx="90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52" name="Line 76"/>
              <p:cNvSpPr/>
              <p:nvPr/>
            </p:nvSpPr>
            <p:spPr>
              <a:xfrm>
                <a:off x="929" y="3657"/>
                <a:ext cx="681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53" name="Line 77"/>
              <p:cNvSpPr/>
              <p:nvPr/>
            </p:nvSpPr>
            <p:spPr>
              <a:xfrm>
                <a:off x="1156" y="3294"/>
                <a:ext cx="0" cy="22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54" name="Line 78"/>
              <p:cNvSpPr/>
              <p:nvPr/>
            </p:nvSpPr>
            <p:spPr>
              <a:xfrm>
                <a:off x="1156" y="3521"/>
                <a:ext cx="45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55" name="Line 80"/>
              <p:cNvSpPr/>
              <p:nvPr/>
            </p:nvSpPr>
            <p:spPr>
              <a:xfrm>
                <a:off x="2064" y="3566"/>
                <a:ext cx="5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56" name="Line 81"/>
              <p:cNvSpPr/>
              <p:nvPr/>
            </p:nvSpPr>
            <p:spPr>
              <a:xfrm flipV="1">
                <a:off x="2608" y="3067"/>
                <a:ext cx="0" cy="49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57" name="Oval 82"/>
              <p:cNvSpPr/>
              <p:nvPr/>
            </p:nvSpPr>
            <p:spPr>
              <a:xfrm>
                <a:off x="2789" y="2749"/>
                <a:ext cx="90" cy="9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58" name="Line 83"/>
              <p:cNvSpPr/>
              <p:nvPr/>
            </p:nvSpPr>
            <p:spPr>
              <a:xfrm>
                <a:off x="2834" y="2840"/>
                <a:ext cx="0" cy="22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59" name="Text Box 85"/>
              <p:cNvSpPr txBox="1"/>
              <p:nvPr/>
            </p:nvSpPr>
            <p:spPr>
              <a:xfrm>
                <a:off x="521" y="1570"/>
                <a:ext cx="113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8088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60" name="Text Box 86"/>
              <p:cNvSpPr txBox="1"/>
              <p:nvPr/>
            </p:nvSpPr>
            <p:spPr>
              <a:xfrm>
                <a:off x="340" y="2518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7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~A</a:t>
                </a:r>
                <a:r>
                  <a:rPr lang="en-US" altLang="zh-CN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1" name="Text Box 87"/>
              <p:cNvSpPr txBox="1"/>
              <p:nvPr/>
            </p:nvSpPr>
            <p:spPr>
              <a:xfrm>
                <a:off x="839" y="2564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RD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2" name="Text Box 88"/>
              <p:cNvSpPr txBox="1"/>
              <p:nvPr/>
            </p:nvSpPr>
            <p:spPr>
              <a:xfrm>
                <a:off x="1111" y="2564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IO/M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3" name="Text Box 89"/>
              <p:cNvSpPr txBox="1"/>
              <p:nvPr/>
            </p:nvSpPr>
            <p:spPr>
              <a:xfrm>
                <a:off x="975" y="2931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Arial" panose="020B0604020202020204" pitchFamily="34" charset="0"/>
                  </a:rPr>
                  <a:t>或门</a:t>
                </a:r>
                <a:endParaRPr lang="zh-CN" altLang="en-US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4" name="Text Box 90"/>
              <p:cNvSpPr txBox="1"/>
              <p:nvPr/>
            </p:nvSpPr>
            <p:spPr>
              <a:xfrm>
                <a:off x="1655" y="3426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latin typeface="Arial" panose="020B0604020202020204" pitchFamily="34" charset="0"/>
                  </a:rPr>
                  <a:t>或门</a:t>
                </a:r>
                <a:endParaRPr lang="zh-CN" altLang="en-US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5" name="Text Box 93"/>
              <p:cNvSpPr txBox="1"/>
              <p:nvPr/>
            </p:nvSpPr>
            <p:spPr>
              <a:xfrm>
                <a:off x="2290" y="2568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1G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6" name="Text Box 94"/>
              <p:cNvSpPr txBox="1"/>
              <p:nvPr/>
            </p:nvSpPr>
            <p:spPr>
              <a:xfrm>
                <a:off x="2653" y="2568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2G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7" name="Text Box 95"/>
              <p:cNvSpPr txBox="1"/>
              <p:nvPr/>
            </p:nvSpPr>
            <p:spPr>
              <a:xfrm>
                <a:off x="1201" y="572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8" name="Text Box 96"/>
              <p:cNvSpPr txBox="1"/>
              <p:nvPr/>
            </p:nvSpPr>
            <p:spPr>
              <a:xfrm>
                <a:off x="1201" y="840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69" name="Text Box 97"/>
              <p:cNvSpPr txBox="1"/>
              <p:nvPr/>
            </p:nvSpPr>
            <p:spPr>
              <a:xfrm>
                <a:off x="1201" y="1067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0" name="Text Box 98"/>
              <p:cNvSpPr txBox="1"/>
              <p:nvPr/>
            </p:nvSpPr>
            <p:spPr>
              <a:xfrm>
                <a:off x="1201" y="1339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3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1" name="Text Box 99"/>
              <p:cNvSpPr txBox="1"/>
              <p:nvPr/>
            </p:nvSpPr>
            <p:spPr>
              <a:xfrm>
                <a:off x="1201" y="1611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2" name="Text Box 100"/>
              <p:cNvSpPr txBox="1"/>
              <p:nvPr/>
            </p:nvSpPr>
            <p:spPr>
              <a:xfrm>
                <a:off x="1201" y="1883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5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3" name="Text Box 101"/>
              <p:cNvSpPr txBox="1"/>
              <p:nvPr/>
            </p:nvSpPr>
            <p:spPr>
              <a:xfrm>
                <a:off x="1201" y="2114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6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4" name="Text Box 102"/>
              <p:cNvSpPr txBox="1"/>
              <p:nvPr/>
            </p:nvSpPr>
            <p:spPr>
              <a:xfrm>
                <a:off x="1201" y="2341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7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5" name="Text Box 103"/>
              <p:cNvSpPr txBox="1"/>
              <p:nvPr/>
            </p:nvSpPr>
            <p:spPr>
              <a:xfrm>
                <a:off x="2063" y="572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1Y1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6" name="Text Box 104"/>
              <p:cNvSpPr txBox="1"/>
              <p:nvPr/>
            </p:nvSpPr>
            <p:spPr>
              <a:xfrm>
                <a:off x="2063" y="840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1Y2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7" name="Text Box 105"/>
              <p:cNvSpPr txBox="1"/>
              <p:nvPr/>
            </p:nvSpPr>
            <p:spPr>
              <a:xfrm>
                <a:off x="2063" y="1067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1Y3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8" name="Text Box 106"/>
              <p:cNvSpPr txBox="1"/>
              <p:nvPr/>
            </p:nvSpPr>
            <p:spPr>
              <a:xfrm>
                <a:off x="2063" y="1339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1Y4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79" name="Text Box 107"/>
              <p:cNvSpPr txBox="1"/>
              <p:nvPr/>
            </p:nvSpPr>
            <p:spPr>
              <a:xfrm>
                <a:off x="2063" y="1611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2Y1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0" name="Text Box 108"/>
              <p:cNvSpPr txBox="1"/>
              <p:nvPr/>
            </p:nvSpPr>
            <p:spPr>
              <a:xfrm>
                <a:off x="2063" y="1883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2Y2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1" name="Text Box 109"/>
              <p:cNvSpPr txBox="1"/>
              <p:nvPr/>
            </p:nvSpPr>
            <p:spPr>
              <a:xfrm>
                <a:off x="2063" y="2114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2Y3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2" name="Text Box 110"/>
              <p:cNvSpPr txBox="1"/>
              <p:nvPr/>
            </p:nvSpPr>
            <p:spPr>
              <a:xfrm>
                <a:off x="2063" y="2382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2Y4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3" name="Text Box 111"/>
              <p:cNvSpPr txBox="1"/>
              <p:nvPr/>
            </p:nvSpPr>
            <p:spPr>
              <a:xfrm>
                <a:off x="2789" y="572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1A1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4" name="Text Box 112"/>
              <p:cNvSpPr txBox="1"/>
              <p:nvPr/>
            </p:nvSpPr>
            <p:spPr>
              <a:xfrm>
                <a:off x="2789" y="840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1A2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5" name="Text Box 113"/>
              <p:cNvSpPr txBox="1"/>
              <p:nvPr/>
            </p:nvSpPr>
            <p:spPr>
              <a:xfrm>
                <a:off x="2789" y="1067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1A3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6" name="Text Box 114"/>
              <p:cNvSpPr txBox="1"/>
              <p:nvPr/>
            </p:nvSpPr>
            <p:spPr>
              <a:xfrm>
                <a:off x="2789" y="1339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1A4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7" name="Text Box 115"/>
              <p:cNvSpPr txBox="1"/>
              <p:nvPr/>
            </p:nvSpPr>
            <p:spPr>
              <a:xfrm>
                <a:off x="2789" y="1611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2A1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8" name="Text Box 116"/>
              <p:cNvSpPr txBox="1"/>
              <p:nvPr/>
            </p:nvSpPr>
            <p:spPr>
              <a:xfrm>
                <a:off x="2789" y="1883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2A2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89" name="Text Box 117"/>
              <p:cNvSpPr txBox="1"/>
              <p:nvPr/>
            </p:nvSpPr>
            <p:spPr>
              <a:xfrm>
                <a:off x="2789" y="2114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2A3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0" name="Text Box 118"/>
              <p:cNvSpPr txBox="1"/>
              <p:nvPr/>
            </p:nvSpPr>
            <p:spPr>
              <a:xfrm>
                <a:off x="2789" y="2382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2A4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1" name="Text Box 119"/>
              <p:cNvSpPr txBox="1"/>
              <p:nvPr/>
            </p:nvSpPr>
            <p:spPr>
              <a:xfrm>
                <a:off x="4784" y="477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2" name="Text Box 120"/>
              <p:cNvSpPr txBox="1"/>
              <p:nvPr/>
            </p:nvSpPr>
            <p:spPr>
              <a:xfrm>
                <a:off x="4784" y="749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3" name="Text Box 121"/>
              <p:cNvSpPr txBox="1"/>
              <p:nvPr/>
            </p:nvSpPr>
            <p:spPr>
              <a:xfrm>
                <a:off x="4784" y="1022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S3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4" name="Text Box 122"/>
              <p:cNvSpPr txBox="1"/>
              <p:nvPr/>
            </p:nvSpPr>
            <p:spPr>
              <a:xfrm>
                <a:off x="4784" y="1294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S4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5" name="Text Box 123"/>
              <p:cNvSpPr txBox="1"/>
              <p:nvPr/>
            </p:nvSpPr>
            <p:spPr>
              <a:xfrm>
                <a:off x="4784" y="1566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S5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6" name="Text Box 124"/>
              <p:cNvSpPr txBox="1"/>
              <p:nvPr/>
            </p:nvSpPr>
            <p:spPr>
              <a:xfrm>
                <a:off x="4784" y="1838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S6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7" name="Text Box 125"/>
              <p:cNvSpPr txBox="1"/>
              <p:nvPr/>
            </p:nvSpPr>
            <p:spPr>
              <a:xfrm>
                <a:off x="4784" y="2110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S7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8" name="Text Box 126"/>
              <p:cNvSpPr txBox="1"/>
              <p:nvPr/>
            </p:nvSpPr>
            <p:spPr>
              <a:xfrm>
                <a:off x="4830" y="2387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S8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899" name="Text Box 127"/>
              <p:cNvSpPr txBox="1"/>
              <p:nvPr/>
            </p:nvSpPr>
            <p:spPr>
              <a:xfrm>
                <a:off x="2064" y="3381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G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900" name="Text Box 128"/>
              <p:cNvSpPr txBox="1"/>
              <p:nvPr/>
            </p:nvSpPr>
            <p:spPr>
              <a:xfrm>
                <a:off x="1111" y="3290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G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901" name="Text Box 129"/>
              <p:cNvSpPr txBox="1"/>
              <p:nvPr/>
            </p:nvSpPr>
            <p:spPr>
              <a:xfrm>
                <a:off x="2245" y="1480"/>
                <a:ext cx="72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74LS244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02" name="Line 130"/>
              <p:cNvSpPr/>
              <p:nvPr/>
            </p:nvSpPr>
            <p:spPr>
              <a:xfrm>
                <a:off x="893" y="2587"/>
                <a:ext cx="22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3" name="Line 131"/>
              <p:cNvSpPr/>
              <p:nvPr/>
            </p:nvSpPr>
            <p:spPr>
              <a:xfrm>
                <a:off x="1339" y="2586"/>
                <a:ext cx="135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4" name="Line 133"/>
              <p:cNvSpPr/>
              <p:nvPr/>
            </p:nvSpPr>
            <p:spPr>
              <a:xfrm>
                <a:off x="2672" y="2595"/>
                <a:ext cx="22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5" name="Line 134"/>
              <p:cNvSpPr/>
              <p:nvPr/>
            </p:nvSpPr>
            <p:spPr>
              <a:xfrm>
                <a:off x="4694" y="527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6" name="Line 135"/>
              <p:cNvSpPr/>
              <p:nvPr/>
            </p:nvSpPr>
            <p:spPr>
              <a:xfrm>
                <a:off x="4694" y="799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7" name="Line 136"/>
              <p:cNvSpPr/>
              <p:nvPr/>
            </p:nvSpPr>
            <p:spPr>
              <a:xfrm>
                <a:off x="4694" y="1071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8" name="Line 137"/>
              <p:cNvSpPr/>
              <p:nvPr/>
            </p:nvSpPr>
            <p:spPr>
              <a:xfrm>
                <a:off x="4694" y="1344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09" name="Line 138"/>
              <p:cNvSpPr/>
              <p:nvPr/>
            </p:nvSpPr>
            <p:spPr>
              <a:xfrm>
                <a:off x="4694" y="1615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0" name="Line 139"/>
              <p:cNvSpPr/>
              <p:nvPr/>
            </p:nvSpPr>
            <p:spPr>
              <a:xfrm>
                <a:off x="4694" y="1887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1" name="Line 140"/>
              <p:cNvSpPr/>
              <p:nvPr/>
            </p:nvSpPr>
            <p:spPr>
              <a:xfrm>
                <a:off x="4694" y="2159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2" name="Line 141"/>
              <p:cNvSpPr/>
              <p:nvPr/>
            </p:nvSpPr>
            <p:spPr>
              <a:xfrm>
                <a:off x="4694" y="2432"/>
                <a:ext cx="136" cy="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3" name="Line 142"/>
              <p:cNvSpPr/>
              <p:nvPr/>
            </p:nvSpPr>
            <p:spPr>
              <a:xfrm>
                <a:off x="3152" y="935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4" name="Line 143"/>
              <p:cNvSpPr/>
              <p:nvPr/>
            </p:nvSpPr>
            <p:spPr>
              <a:xfrm>
                <a:off x="3152" y="1208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5" name="Line 144"/>
              <p:cNvSpPr/>
              <p:nvPr/>
            </p:nvSpPr>
            <p:spPr>
              <a:xfrm>
                <a:off x="3152" y="1480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6" name="Line 145"/>
              <p:cNvSpPr/>
              <p:nvPr/>
            </p:nvSpPr>
            <p:spPr>
              <a:xfrm>
                <a:off x="3152" y="1751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7" name="Line 146"/>
              <p:cNvSpPr/>
              <p:nvPr/>
            </p:nvSpPr>
            <p:spPr>
              <a:xfrm>
                <a:off x="3152" y="2023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8" name="Line 147"/>
              <p:cNvSpPr/>
              <p:nvPr/>
            </p:nvSpPr>
            <p:spPr>
              <a:xfrm>
                <a:off x="3152" y="2296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19" name="Line 148"/>
              <p:cNvSpPr/>
              <p:nvPr/>
            </p:nvSpPr>
            <p:spPr>
              <a:xfrm>
                <a:off x="3152" y="2568"/>
                <a:ext cx="149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0" name="Line 149"/>
              <p:cNvSpPr/>
              <p:nvPr/>
            </p:nvSpPr>
            <p:spPr>
              <a:xfrm>
                <a:off x="3288" y="663"/>
                <a:ext cx="0" cy="21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1" name="Line 150"/>
              <p:cNvSpPr/>
              <p:nvPr/>
            </p:nvSpPr>
            <p:spPr>
              <a:xfrm>
                <a:off x="3470" y="936"/>
                <a:ext cx="0" cy="190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2" name="Line 151"/>
              <p:cNvSpPr/>
              <p:nvPr/>
            </p:nvSpPr>
            <p:spPr>
              <a:xfrm>
                <a:off x="3651" y="1208"/>
                <a:ext cx="0" cy="16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3" name="Line 152"/>
              <p:cNvSpPr/>
              <p:nvPr/>
            </p:nvSpPr>
            <p:spPr>
              <a:xfrm>
                <a:off x="3833" y="1480"/>
                <a:ext cx="0" cy="136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4" name="Line 153"/>
              <p:cNvSpPr/>
              <p:nvPr/>
            </p:nvSpPr>
            <p:spPr>
              <a:xfrm>
                <a:off x="4013" y="1751"/>
                <a:ext cx="1" cy="108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5" name="Line 154"/>
              <p:cNvSpPr/>
              <p:nvPr/>
            </p:nvSpPr>
            <p:spPr>
              <a:xfrm>
                <a:off x="4195" y="2024"/>
                <a:ext cx="0" cy="81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6" name="Line 155"/>
              <p:cNvSpPr/>
              <p:nvPr/>
            </p:nvSpPr>
            <p:spPr>
              <a:xfrm>
                <a:off x="4376" y="2296"/>
                <a:ext cx="1" cy="5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7" name="Line 156"/>
              <p:cNvSpPr/>
              <p:nvPr/>
            </p:nvSpPr>
            <p:spPr>
              <a:xfrm>
                <a:off x="4558" y="2568"/>
                <a:ext cx="0" cy="27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28" name="Rectangle 157"/>
              <p:cNvSpPr/>
              <p:nvPr/>
            </p:nvSpPr>
            <p:spPr>
              <a:xfrm>
                <a:off x="3243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29" name="Rectangle 158"/>
              <p:cNvSpPr/>
              <p:nvPr/>
            </p:nvSpPr>
            <p:spPr>
              <a:xfrm>
                <a:off x="3424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0" name="Rectangle 159"/>
              <p:cNvSpPr/>
              <p:nvPr/>
            </p:nvSpPr>
            <p:spPr>
              <a:xfrm>
                <a:off x="3605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1" name="Rectangle 160"/>
              <p:cNvSpPr/>
              <p:nvPr/>
            </p:nvSpPr>
            <p:spPr>
              <a:xfrm>
                <a:off x="3787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2" name="Rectangle 161"/>
              <p:cNvSpPr/>
              <p:nvPr/>
            </p:nvSpPr>
            <p:spPr>
              <a:xfrm>
                <a:off x="3968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3" name="Rectangle 162"/>
              <p:cNvSpPr/>
              <p:nvPr/>
            </p:nvSpPr>
            <p:spPr>
              <a:xfrm>
                <a:off x="4150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4" name="Rectangle 163"/>
              <p:cNvSpPr/>
              <p:nvPr/>
            </p:nvSpPr>
            <p:spPr>
              <a:xfrm>
                <a:off x="4331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5" name="Rectangle 164"/>
              <p:cNvSpPr/>
              <p:nvPr/>
            </p:nvSpPr>
            <p:spPr>
              <a:xfrm>
                <a:off x="4513" y="2840"/>
                <a:ext cx="91" cy="409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36" name="Line 165"/>
              <p:cNvSpPr/>
              <p:nvPr/>
            </p:nvSpPr>
            <p:spPr>
              <a:xfrm>
                <a:off x="3288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37" name="Line 166"/>
              <p:cNvSpPr/>
              <p:nvPr/>
            </p:nvSpPr>
            <p:spPr>
              <a:xfrm>
                <a:off x="3470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38" name="Line 167"/>
              <p:cNvSpPr/>
              <p:nvPr/>
            </p:nvSpPr>
            <p:spPr>
              <a:xfrm>
                <a:off x="3651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39" name="Line 168"/>
              <p:cNvSpPr/>
              <p:nvPr/>
            </p:nvSpPr>
            <p:spPr>
              <a:xfrm>
                <a:off x="3833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0" name="Line 169"/>
              <p:cNvSpPr/>
              <p:nvPr/>
            </p:nvSpPr>
            <p:spPr>
              <a:xfrm>
                <a:off x="4014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1" name="Line 170"/>
              <p:cNvSpPr/>
              <p:nvPr/>
            </p:nvSpPr>
            <p:spPr>
              <a:xfrm>
                <a:off x="4195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2" name="Line 171"/>
              <p:cNvSpPr/>
              <p:nvPr/>
            </p:nvSpPr>
            <p:spPr>
              <a:xfrm>
                <a:off x="4377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3" name="Line 172"/>
              <p:cNvSpPr/>
              <p:nvPr/>
            </p:nvSpPr>
            <p:spPr>
              <a:xfrm>
                <a:off x="4558" y="3249"/>
                <a:ext cx="0" cy="2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4" name="Line 173"/>
              <p:cNvSpPr/>
              <p:nvPr/>
            </p:nvSpPr>
            <p:spPr>
              <a:xfrm>
                <a:off x="3288" y="3475"/>
                <a:ext cx="163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oval" w="med" len="med"/>
              </a:ln>
            </p:spPr>
          </p:sp>
          <p:sp>
            <p:nvSpPr>
              <p:cNvPr id="34945" name="Line 174"/>
              <p:cNvSpPr/>
              <p:nvPr/>
            </p:nvSpPr>
            <p:spPr>
              <a:xfrm>
                <a:off x="5284" y="2840"/>
                <a:ext cx="272" cy="0"/>
              </a:xfrm>
              <a:prstGeom prst="line">
                <a:avLst/>
              </a:prstGeom>
              <a:ln w="508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6" name="Text Box 175"/>
              <p:cNvSpPr txBox="1"/>
              <p:nvPr/>
            </p:nvSpPr>
            <p:spPr>
              <a:xfrm>
                <a:off x="4876" y="3385"/>
                <a:ext cx="63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+5V</a:t>
                </a:r>
                <a:endParaRPr lang="en-US" altLang="zh-CN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4947" name="Line 176"/>
              <p:cNvSpPr/>
              <p:nvPr/>
            </p:nvSpPr>
            <p:spPr>
              <a:xfrm>
                <a:off x="2309" y="2587"/>
                <a:ext cx="22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48" name="Oval 177"/>
              <p:cNvSpPr/>
              <p:nvPr/>
            </p:nvSpPr>
            <p:spPr>
              <a:xfrm>
                <a:off x="2381" y="2750"/>
                <a:ext cx="90" cy="9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949" name="Line 178"/>
              <p:cNvSpPr/>
              <p:nvPr/>
            </p:nvSpPr>
            <p:spPr>
              <a:xfrm>
                <a:off x="2426" y="2841"/>
                <a:ext cx="0" cy="22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50" name="Line 179"/>
              <p:cNvSpPr/>
              <p:nvPr/>
            </p:nvSpPr>
            <p:spPr>
              <a:xfrm>
                <a:off x="2426" y="3067"/>
                <a:ext cx="409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4823" name="Oval 89"/>
            <p:cNvSpPr/>
            <p:nvPr/>
          </p:nvSpPr>
          <p:spPr>
            <a:xfrm>
              <a:off x="2078038" y="4508500"/>
              <a:ext cx="71437" cy="730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24" name="矩形 133"/>
            <p:cNvSpPr/>
            <p:nvPr/>
          </p:nvSpPr>
          <p:spPr>
            <a:xfrm>
              <a:off x="1979613" y="4437063"/>
              <a:ext cx="288925" cy="7143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4820" name="矩形 133"/>
          <p:cNvSpPr/>
          <p:nvPr/>
        </p:nvSpPr>
        <p:spPr>
          <a:xfrm>
            <a:off x="468313" y="549275"/>
            <a:ext cx="8280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【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】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每隔</a:t>
            </a:r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分钟检查</a:t>
            </a:r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en-US" altLang="zh-CN" sz="2000" b="1" baseline="-25000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～</a:t>
            </a:r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en-US" altLang="zh-CN" sz="2000" b="1" baseline="-25000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的闭合状态，把检测到的状态依次存入内存</a:t>
            </a:r>
            <a:endParaRPr lang="en-US" altLang="zh-CN" sz="2000" b="1" dirty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2000H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3000H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开始的数据区，工作</a:t>
            </a:r>
            <a:r>
              <a:rPr lang="en-US" altLang="zh-CN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10</a:t>
            </a:r>
            <a:r>
              <a:rPr lang="zh-CN" altLang="en-US" sz="2000" b="1" dirty="0">
                <a:solidFill>
                  <a:srgbClr val="7030A0"/>
                </a:solidFill>
                <a:latin typeface="仿宋_GB2312" pitchFamily="49" charset="-122"/>
                <a:ea typeface="仿宋_GB2312" pitchFamily="49" charset="-122"/>
              </a:rPr>
              <a:t>小时后结束。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16463" y="5732463"/>
            <a:ext cx="40322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开关状态    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8088CPU-D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 闭合                         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    打开                        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    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3" name="Rectangle 3"/>
          <p:cNvSpPr>
            <a:spLocks noGrp="1" noRot="1"/>
          </p:cNvSpPr>
          <p:nvPr>
            <p:ph idx="1"/>
          </p:nvPr>
        </p:nvSpPr>
        <p:spPr>
          <a:xfrm>
            <a:off x="485775" y="576263"/>
            <a:ext cx="8839200" cy="60928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采用三态缓冲器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74LS244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的开关接口电路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</a:t>
            </a:r>
            <a:endParaRPr lang="zh-CN" altLang="en-US" sz="2400" b="1" dirty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MOV  AX,2000H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MOV  DS,AX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MOV  BX,3000H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MOV  CX,120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LOP:IN AL,80H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MOV  [BX],AL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INC  BX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CALL  DELAY5M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LOOP LOP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MOV  AH,4CH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INT  21H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5843" name="Rectangle 18"/>
          <p:cNvSpPr/>
          <p:nvPr/>
        </p:nvSpPr>
        <p:spPr>
          <a:xfrm>
            <a:off x="6387465" y="4580573"/>
            <a:ext cx="996950" cy="368300"/>
          </a:xfrm>
          <a:prstGeom prst="rect">
            <a:avLst/>
          </a:prstGeom>
          <a:noFill/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延时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</a:rPr>
              <a:t>分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5643245" y="1844675"/>
            <a:ext cx="2168843" cy="4030663"/>
            <a:chOff x="5643518" y="1844824"/>
            <a:chExt cx="2168842" cy="4030662"/>
          </a:xfrm>
        </p:grpSpPr>
        <p:sp>
          <p:nvSpPr>
            <p:cNvPr id="35846" name="Rectangle 13"/>
            <p:cNvSpPr/>
            <p:nvPr/>
          </p:nvSpPr>
          <p:spPr>
            <a:xfrm>
              <a:off x="6172473" y="1844824"/>
              <a:ext cx="1327150" cy="366712"/>
            </a:xfrm>
            <a:prstGeom prst="rect">
              <a:avLst/>
            </a:prstGeom>
            <a:noFill/>
            <a:ln w="9525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hlink"/>
                  </a:solidFill>
                  <a:latin typeface="Arial" panose="020B0604020202020204" pitchFamily="34" charset="0"/>
                </a:rPr>
                <a:t>初始化内存</a:t>
              </a:r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7" name="Rectangle 14"/>
            <p:cNvSpPr/>
            <p:nvPr/>
          </p:nvSpPr>
          <p:spPr>
            <a:xfrm>
              <a:off x="6028010" y="2493476"/>
              <a:ext cx="1784350" cy="641350"/>
            </a:xfrm>
            <a:prstGeom prst="rect">
              <a:avLst/>
            </a:prstGeom>
            <a:noFill/>
            <a:ln w="9525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hlink"/>
                  </a:solidFill>
                  <a:latin typeface="Arial" panose="020B0604020202020204" pitchFamily="34" charset="0"/>
                </a:rPr>
                <a:t>工作次数初始化</a:t>
              </a:r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  <a:p>
              <a:r>
                <a:rPr lang="en-US" altLang="zh-CN" dirty="0">
                  <a:solidFill>
                    <a:schemeClr val="hlink"/>
                  </a:solidFill>
                  <a:latin typeface="Arial" panose="020B0604020202020204" pitchFamily="34" charset="0"/>
                </a:rPr>
                <a:t>10*60/5=120</a:t>
              </a:r>
              <a:endParaRPr lang="en-US" altLang="zh-CN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8" name="Rectangle 15"/>
            <p:cNvSpPr/>
            <p:nvPr/>
          </p:nvSpPr>
          <p:spPr>
            <a:xfrm>
              <a:off x="6172473" y="3211661"/>
              <a:ext cx="1327150" cy="368300"/>
            </a:xfrm>
            <a:prstGeom prst="rect">
              <a:avLst/>
            </a:prstGeom>
            <a:noFill/>
            <a:ln w="9525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Arial" panose="020B0604020202020204" pitchFamily="34" charset="0"/>
                </a:rPr>
                <a:t>读开关状态</a:t>
              </a:r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9" name="Rectangle 16"/>
            <p:cNvSpPr/>
            <p:nvPr/>
          </p:nvSpPr>
          <p:spPr>
            <a:xfrm>
              <a:off x="6028010" y="4076849"/>
              <a:ext cx="1555750" cy="366712"/>
            </a:xfrm>
            <a:prstGeom prst="rect">
              <a:avLst/>
            </a:prstGeom>
            <a:noFill/>
            <a:ln w="9525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hlink"/>
                  </a:solidFill>
                  <a:latin typeface="Arial" panose="020B0604020202020204" pitchFamily="34" charset="0"/>
                </a:rPr>
                <a:t>修改内存地址</a:t>
              </a:r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0" name="Rectangle 17"/>
            <p:cNvSpPr/>
            <p:nvPr/>
          </p:nvSpPr>
          <p:spPr>
            <a:xfrm>
              <a:off x="6172473" y="3645049"/>
              <a:ext cx="1098550" cy="366712"/>
            </a:xfrm>
            <a:prstGeom prst="rect">
              <a:avLst/>
            </a:prstGeom>
            <a:noFill/>
            <a:ln w="9525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hlink"/>
                  </a:solidFill>
                  <a:latin typeface="Arial" panose="020B0604020202020204" pitchFamily="34" charset="0"/>
                </a:rPr>
                <a:t>存入内存</a:t>
              </a:r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1" name="Rectangle 19"/>
            <p:cNvSpPr/>
            <p:nvPr/>
          </p:nvSpPr>
          <p:spPr>
            <a:xfrm>
              <a:off x="6074048" y="5221119"/>
              <a:ext cx="1682750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Arial" panose="020B0604020202020204" pitchFamily="34" charset="0"/>
                </a:rPr>
                <a:t>工作时间到？</a:t>
              </a:r>
              <a:r>
                <a:rPr lang="zh-CN" altLang="en-US" dirty="0">
                  <a:latin typeface="Arial" panose="020B0604020202020204" pitchFamily="34" charset="0"/>
                </a:rPr>
                <a:t> 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52" name="Line 21"/>
            <p:cNvSpPr/>
            <p:nvPr/>
          </p:nvSpPr>
          <p:spPr>
            <a:xfrm>
              <a:off x="6893198" y="5588149"/>
              <a:ext cx="0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3" name="Line 22"/>
            <p:cNvSpPr/>
            <p:nvPr/>
          </p:nvSpPr>
          <p:spPr>
            <a:xfrm flipH="1">
              <a:off x="5667648" y="5875486"/>
              <a:ext cx="12255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4" name="Line 23"/>
            <p:cNvSpPr/>
            <p:nvPr/>
          </p:nvSpPr>
          <p:spPr>
            <a:xfrm flipH="1" flipV="1">
              <a:off x="5643518" y="3429149"/>
              <a:ext cx="24130" cy="2445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5" name="Line 24"/>
            <p:cNvSpPr/>
            <p:nvPr/>
          </p:nvSpPr>
          <p:spPr>
            <a:xfrm>
              <a:off x="5667648" y="3429149"/>
              <a:ext cx="5048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5856" name="Line 25"/>
            <p:cNvSpPr/>
            <p:nvPr/>
          </p:nvSpPr>
          <p:spPr>
            <a:xfrm>
              <a:off x="6893197" y="2203599"/>
              <a:ext cx="635" cy="3124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5857" name="Line 26"/>
            <p:cNvSpPr/>
            <p:nvPr/>
          </p:nvSpPr>
          <p:spPr>
            <a:xfrm>
              <a:off x="6893198" y="3140224"/>
              <a:ext cx="0" cy="1444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5858" name="Line 27"/>
            <p:cNvSpPr/>
            <p:nvPr/>
          </p:nvSpPr>
          <p:spPr>
            <a:xfrm>
              <a:off x="6893198" y="3429149"/>
              <a:ext cx="0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5859" name="Line 28"/>
            <p:cNvSpPr/>
            <p:nvPr/>
          </p:nvSpPr>
          <p:spPr>
            <a:xfrm>
              <a:off x="6893198" y="3860949"/>
              <a:ext cx="0" cy="287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5860" name="Line 29"/>
            <p:cNvSpPr/>
            <p:nvPr/>
          </p:nvSpPr>
          <p:spPr>
            <a:xfrm>
              <a:off x="6893198" y="4364504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5861" name="Line 30"/>
            <p:cNvSpPr/>
            <p:nvPr/>
          </p:nvSpPr>
          <p:spPr>
            <a:xfrm>
              <a:off x="6893198" y="4868376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1" name="矩形 20"/>
          <p:cNvSpPr/>
          <p:nvPr/>
        </p:nvSpPr>
        <p:spPr>
          <a:xfrm>
            <a:off x="539750" y="2997200"/>
            <a:ext cx="3095625" cy="2016125"/>
          </a:xfrm>
          <a:prstGeom prst="rect">
            <a:avLst/>
          </a:prstGeom>
          <a:noFill/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956300" y="5185410"/>
            <a:ext cx="1927860" cy="401955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1843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1843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5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charRg st="5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7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1843">
                                            <p:txEl>
                                              <p:charRg st="7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1843">
                                            <p:txEl>
                                              <p:charRg st="9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0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1843">
                                            <p:txEl>
                                              <p:charRg st="106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2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1843">
                                            <p:txEl>
                                              <p:charRg st="12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1843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5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1843">
                                            <p:txEl>
                                              <p:charRg st="15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6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1843">
                                            <p:txEl>
                                              <p:charRg st="166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82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1843">
                                            <p:txEl>
                                              <p:charRg st="182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>
          <a:xfrm>
            <a:off x="1066800" y="533400"/>
            <a:ext cx="77724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  <a:latin typeface="仿宋_GB2312" pitchFamily="49" charset="-122"/>
                <a:ea typeface="仿宋_GB2312" pitchFamily="49" charset="-122"/>
              </a:rPr>
              <a:t>6.4  </a:t>
            </a:r>
            <a:r>
              <a:rPr lang="zh-CN" altLang="en-US" sz="3600" b="1" dirty="0">
                <a:solidFill>
                  <a:srgbClr val="008000"/>
                </a:solidFill>
                <a:latin typeface="仿宋_GB2312" pitchFamily="49" charset="-122"/>
                <a:ea typeface="仿宋_GB2312" pitchFamily="49" charset="-122"/>
              </a:rPr>
              <a:t>输入输出的控制方式</a:t>
            </a:r>
            <a:endParaRPr lang="zh-CN" altLang="en-US" sz="3600" b="1" dirty="0">
              <a:solidFill>
                <a:srgbClr val="008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867" name="Rectangle 3"/>
          <p:cNvSpPr>
            <a:spLocks noGrp="1" noRot="1"/>
          </p:cNvSpPr>
          <p:nvPr>
            <p:ph idx="1"/>
          </p:nvPr>
        </p:nvSpPr>
        <p:spPr>
          <a:xfrm>
            <a:off x="179388" y="1268413"/>
            <a:ext cx="8610600" cy="5486400"/>
          </a:xfrm>
        </p:spPr>
        <p:txBody>
          <a:bodyPr vert="horz" wrap="square" lIns="91440" tIns="45720" rIns="91440" bIns="45720" anchor="t" anchorCtr="0"/>
          <a:p>
            <a:pPr marL="0" indent="0" algn="ctr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endParaRPr lang="en-US" altLang="zh-CN" sz="2800" b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主机对外设的管理方式，也就是数据传送的控制方式：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无条件传送方式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查询传送方式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中断传送方式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直接存储器存取方式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DMA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通道方式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外围处理机方式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8" name="AutoShape 5"/>
          <p:cNvSpPr/>
          <p:nvPr/>
        </p:nvSpPr>
        <p:spPr>
          <a:xfrm>
            <a:off x="3995738" y="2565400"/>
            <a:ext cx="287337" cy="1223963"/>
          </a:xfrm>
          <a:prstGeom prst="rightBrace">
            <a:avLst>
              <a:gd name="adj1" fmla="val 35497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9" name="Text Box 6"/>
          <p:cNvSpPr txBox="1"/>
          <p:nvPr/>
        </p:nvSpPr>
        <p:spPr>
          <a:xfrm>
            <a:off x="4500563" y="2924175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程序控制方式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36870" name="AutoShape 7"/>
          <p:cNvSpPr/>
          <p:nvPr/>
        </p:nvSpPr>
        <p:spPr>
          <a:xfrm>
            <a:off x="4067175" y="4365625"/>
            <a:ext cx="288925" cy="792163"/>
          </a:xfrm>
          <a:prstGeom prst="rightBrace">
            <a:avLst>
              <a:gd name="adj1" fmla="val 22847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71" name="Text Box 8"/>
          <p:cNvSpPr txBox="1"/>
          <p:nvPr/>
        </p:nvSpPr>
        <p:spPr>
          <a:xfrm>
            <a:off x="4643438" y="4437063"/>
            <a:ext cx="25209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主要用于大型计算机和服务器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Rectangle 2"/>
          <p:cNvSpPr/>
          <p:nvPr/>
        </p:nvSpPr>
        <p:spPr>
          <a:xfrm>
            <a:off x="457200" y="3810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600" b="1" i="1" dirty="0">
              <a:solidFill>
                <a:schemeClr val="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739" name="Rectangle 3"/>
          <p:cNvSpPr/>
          <p:nvPr/>
        </p:nvSpPr>
        <p:spPr>
          <a:xfrm>
            <a:off x="228600" y="1203325"/>
            <a:ext cx="8915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输出：</a:t>
            </a:r>
            <a:r>
              <a:rPr lang="zh-CN" altLang="en-US" sz="2000" b="1" dirty="0">
                <a:latin typeface="Times New Roman" panose="02020603050405020304" pitchFamily="18" charset="0"/>
              </a:rPr>
              <a:t>计算机通过外围设备同外部世界通信或交换数据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外设接口</a:t>
            </a:r>
            <a:r>
              <a:rPr lang="zh-CN" altLang="en-US" sz="2000" b="1" dirty="0">
                <a:latin typeface="Times New Roman" panose="02020603050405020304" pitchFamily="18" charset="0"/>
              </a:rPr>
              <a:t>：把外围设备同微型计算机连接起来实现数据传送的控制电路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介于主机和外设之间的一种缓冲电路称为</a:t>
            </a:r>
            <a:r>
              <a:rPr lang="en-US" altLang="zh-CN" sz="2000" b="1" dirty="0">
                <a:latin typeface="Arial" panose="020B0604020202020204" pitchFamily="34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</a:rPr>
              <a:t>接口电路</a:t>
            </a:r>
            <a:r>
              <a:rPr lang="en-US" altLang="zh-CN" sz="2000" b="1" dirty="0">
                <a:latin typeface="Times New Roman" panose="02020603050405020304" pitchFamily="18" charset="0"/>
              </a:rPr>
              <a:t>). 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44764" name="AutoShape 28"/>
          <p:cNvSpPr/>
          <p:nvPr/>
        </p:nvSpPr>
        <p:spPr>
          <a:xfrm>
            <a:off x="228600" y="5181600"/>
            <a:ext cx="1463675" cy="1271588"/>
          </a:xfrm>
          <a:prstGeom prst="wedgeRoundRectCallout">
            <a:avLst>
              <a:gd name="adj1" fmla="val 136116"/>
              <a:gd name="adj2" fmla="val -118042"/>
              <a:gd name="adj3" fmla="val 16667"/>
            </a:avLst>
          </a:prstGeom>
          <a:solidFill>
            <a:schemeClr val="tx1"/>
          </a:solidFill>
          <a:ln w="952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13499999">
              <a:srgbClr val="00005C"/>
            </a:prstShdw>
          </a:effectLst>
        </p:spPr>
        <p:txBody>
          <a:bodyPr/>
          <a:p>
            <a:pPr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系统结构特点：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软件硬件化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采用总线结构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143000" y="2919413"/>
            <a:ext cx="7772400" cy="3513137"/>
            <a:chOff x="720" y="1839"/>
            <a:chExt cx="4896" cy="2213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720" y="1839"/>
            <a:ext cx="4464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4680585" imgH="2160270" progId="Word.Picture.8">
                    <p:embed/>
                  </p:oleObj>
                </mc:Choice>
                <mc:Fallback>
                  <p:oleObj name="" r:id="rId1" imgW="4680585" imgH="2160270" progId="Word.Picture.8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1839"/>
                          <a:ext cx="4464" cy="20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25"/>
            <p:cNvSpPr txBox="1"/>
            <p:nvPr/>
          </p:nvSpPr>
          <p:spPr>
            <a:xfrm>
              <a:off x="912" y="3840"/>
              <a:ext cx="44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图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6-1 </a:t>
              </a:r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典型微型计算机系统的结构框图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29"/>
            <p:cNvSpPr/>
            <p:nvPr/>
          </p:nvSpPr>
          <p:spPr>
            <a:xfrm>
              <a:off x="4464" y="3216"/>
              <a:ext cx="1152" cy="384"/>
            </a:xfrm>
            <a:prstGeom prst="wedgeRoundRectCallout">
              <a:avLst>
                <a:gd name="adj1" fmla="val -87847"/>
                <a:gd name="adj2" fmla="val -80991"/>
                <a:gd name="adj3" fmla="val 16667"/>
              </a:avLst>
            </a:prstGeom>
            <a:solidFill>
              <a:schemeClr val="tx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7" dist="17961" dir="13499999">
                <a:srgbClr val="00005C"/>
              </a:prstShdw>
            </a:effectLst>
          </p:spPr>
          <p:txBody>
            <a:bodyPr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INPUT/OUTPUT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输入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301625" y="469900"/>
            <a:ext cx="8540750" cy="582613"/>
          </a:xfrm>
          <a:prstGeom prst="rect">
            <a:avLst/>
          </a:prstGeom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altLang="zh-CN" sz="3600" b="1" kern="0" cap="none" spc="0" normalizeH="0" baseline="0" noProof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6.1  </a:t>
            </a:r>
            <a:r>
              <a:rPr kumimoji="0" lang="zh-CN" altLang="en-US" sz="3600" b="1" kern="0" cap="none" spc="0" normalizeH="0" baseline="0" noProof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输入</a:t>
            </a:r>
            <a:r>
              <a:rPr kumimoji="0" lang="en-US" altLang="zh-CN" sz="3600" b="1" kern="0" cap="none" spc="0" normalizeH="0" baseline="0" noProof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/</a:t>
            </a:r>
            <a:r>
              <a:rPr kumimoji="0" lang="zh-CN" altLang="en-US" sz="3600" b="1" kern="0" cap="none" spc="0" normalizeH="0" baseline="0" noProof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输出系统的发展</a:t>
            </a:r>
            <a:endParaRPr kumimoji="1" lang="zh-CN" altLang="en-US" sz="3600" kern="0" cap="none" spc="0" normalizeH="0" baseline="0" noProof="0" dirty="0">
              <a:solidFill>
                <a:schemeClr val="tx2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39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39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charRg st="6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39">
                                            <p:txEl>
                                              <p:charRg st="6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39">
                                            <p:txEl>
                                              <p:charRg st="6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39" grpId="0" build="p"/>
      <p:bldP spid="2447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4" name="Rectangle 2"/>
          <p:cNvSpPr/>
          <p:nvPr/>
        </p:nvSpPr>
        <p:spPr>
          <a:xfrm>
            <a:off x="685800" y="914400"/>
            <a:ext cx="7772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6.4.1  </a:t>
            </a:r>
            <a:r>
              <a:rPr lang="zh-CN" altLang="en-US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无条件传送方式</a:t>
            </a:r>
            <a:r>
              <a:rPr lang="zh-CN" altLang="en-US" b="1" dirty="0">
                <a:solidFill>
                  <a:srgbClr val="800000"/>
                </a:solidFill>
                <a:latin typeface="Tahoma" panose="020B0604030504040204" pitchFamily="34" charset="0"/>
              </a:rPr>
              <a:t>（</a:t>
            </a:r>
            <a:r>
              <a:rPr lang="zh-CN" altLang="en-US" b="1" dirty="0">
                <a:latin typeface="Tahoma" panose="020B0604030504040204" pitchFamily="34" charset="0"/>
              </a:rPr>
              <a:t>同步传送方式）</a:t>
            </a:r>
            <a:endParaRPr lang="zh-CN" altLang="en-US" sz="2800" b="1" dirty="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310275" name="Rectangle 3"/>
          <p:cNvSpPr/>
          <p:nvPr/>
        </p:nvSpPr>
        <p:spPr>
          <a:xfrm>
            <a:off x="684213" y="3644900"/>
            <a:ext cx="7467600" cy="917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Tahoma" panose="020B0604030504040204" pitchFamily="34" charset="0"/>
              </a:rPr>
              <a:t>实现办法：</a:t>
            </a:r>
            <a:r>
              <a:rPr lang="zh-CN" altLang="en-US" b="1" dirty="0">
                <a:latin typeface="Tahoma" panose="020B0604030504040204" pitchFamily="34" charset="0"/>
              </a:rPr>
              <a:t>把</a:t>
            </a:r>
            <a:r>
              <a:rPr lang="en-US" altLang="zh-CN" b="1" dirty="0">
                <a:latin typeface="Tahoma" panose="020B0604030504040204" pitchFamily="34" charset="0"/>
              </a:rPr>
              <a:t>I</a:t>
            </a:r>
            <a:r>
              <a:rPr lang="zh-CN" altLang="en-US" b="1" dirty="0">
                <a:latin typeface="Tahoma" panose="020B0604030504040204" pitchFamily="34" charset="0"/>
              </a:rPr>
              <a:t>／</a:t>
            </a:r>
            <a:r>
              <a:rPr lang="en-US" altLang="zh-CN" b="1" dirty="0">
                <a:latin typeface="Tahoma" panose="020B0604030504040204" pitchFamily="34" charset="0"/>
              </a:rPr>
              <a:t>O</a:t>
            </a:r>
            <a:r>
              <a:rPr lang="zh-CN" altLang="en-US" b="1" dirty="0">
                <a:latin typeface="Tahoma" panose="020B0604030504040204" pitchFamily="34" charset="0"/>
              </a:rPr>
              <a:t>指令插入到程序中，当程序执行到该</a:t>
            </a:r>
            <a:r>
              <a:rPr lang="en-US" altLang="zh-CN" b="1" dirty="0">
                <a:latin typeface="Tahoma" panose="020B0604030504040204" pitchFamily="34" charset="0"/>
              </a:rPr>
              <a:t>I</a:t>
            </a:r>
            <a:r>
              <a:rPr lang="zh-CN" altLang="en-US" b="1" dirty="0">
                <a:latin typeface="Tahoma" panose="020B0604030504040204" pitchFamily="34" charset="0"/>
              </a:rPr>
              <a:t>／</a:t>
            </a:r>
            <a:r>
              <a:rPr lang="en-US" altLang="zh-CN" b="1" dirty="0">
                <a:latin typeface="Tahoma" panose="020B0604030504040204" pitchFamily="34" charset="0"/>
              </a:rPr>
              <a:t>O</a:t>
            </a:r>
            <a:r>
              <a:rPr lang="zh-CN" altLang="en-US" b="1" dirty="0">
                <a:latin typeface="Tahoma" panose="020B0604030504040204" pitchFamily="34" charset="0"/>
              </a:rPr>
              <a:t>指令时，外设必定已为传送数据作好准备，于是在此指令时间内完成数据传送任务。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310276" name="Rectangle 4"/>
          <p:cNvSpPr/>
          <p:nvPr/>
        </p:nvSpPr>
        <p:spPr>
          <a:xfrm>
            <a:off x="684213" y="2636838"/>
            <a:ext cx="7696200" cy="917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Tahoma" panose="020B0604030504040204" pitchFamily="34" charset="0"/>
              </a:rPr>
              <a:t>用途：</a:t>
            </a:r>
            <a:r>
              <a:rPr lang="zh-CN" altLang="en-US" b="1" dirty="0">
                <a:latin typeface="Tahoma" panose="020B0604030504040204" pitchFamily="34" charset="0"/>
              </a:rPr>
              <a:t>主要用于外设的定时是固定的并且是已知的场合，外设必须在微处理器限定的指令时间内准备就绪，并完成数据的接收或发送。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310277" name="Rectangle 5"/>
          <p:cNvSpPr/>
          <p:nvPr/>
        </p:nvSpPr>
        <p:spPr>
          <a:xfrm>
            <a:off x="684213" y="1628775"/>
            <a:ext cx="8001000" cy="917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b="1" dirty="0">
                <a:latin typeface="Times New Roman" panose="02020603050405020304" pitchFamily="18" charset="0"/>
              </a:rPr>
              <a:t>假设输入接口数据已经准备好，或者输出设备是空闲的，此时</a:t>
            </a:r>
            <a:r>
              <a:rPr lang="en-US" altLang="zh-CN" b="1" dirty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无需查询状态，可直接用</a:t>
            </a:r>
            <a:r>
              <a:rPr lang="en-US" altLang="zh-CN" b="1" dirty="0">
                <a:latin typeface="Times New Roman" panose="02020603050405020304" pitchFamily="18" charset="0"/>
              </a:rPr>
              <a:t>IN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OUT</a:t>
            </a:r>
            <a:r>
              <a:rPr lang="zh-CN" altLang="en-US" b="1" dirty="0">
                <a:latin typeface="Times New Roman" panose="02020603050405020304" pitchFamily="18" charset="0"/>
              </a:rPr>
              <a:t>指令完成与接口之间的数据传送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10278" name="Text Box 6"/>
          <p:cNvSpPr txBox="1"/>
          <p:nvPr/>
        </p:nvSpPr>
        <p:spPr>
          <a:xfrm>
            <a:off x="684213" y="4724400"/>
            <a:ext cx="7391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特点：</a:t>
            </a:r>
            <a:r>
              <a:rPr lang="zh-CN" altLang="en-US" b="1" dirty="0">
                <a:latin typeface="Times New Roman" panose="02020603050405020304" pitchFamily="18" charset="0"/>
              </a:rPr>
              <a:t>无条件传送是最简便的传送方式， 它所需的硬件和软件都较少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279" name="Line 7"/>
          <p:cNvSpPr/>
          <p:nvPr/>
        </p:nvSpPr>
        <p:spPr>
          <a:xfrm>
            <a:off x="5076825" y="5386388"/>
            <a:ext cx="7921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8"/>
          <p:cNvGrpSpPr/>
          <p:nvPr/>
        </p:nvGrpSpPr>
        <p:grpSpPr>
          <a:xfrm>
            <a:off x="5508625" y="5386388"/>
            <a:ext cx="360363" cy="457200"/>
            <a:chOff x="4150" y="572"/>
            <a:chExt cx="227" cy="288"/>
          </a:xfrm>
        </p:grpSpPr>
        <p:sp>
          <p:nvSpPr>
            <p:cNvPr id="37912" name="Line 9"/>
            <p:cNvSpPr/>
            <p:nvPr/>
          </p:nvSpPr>
          <p:spPr>
            <a:xfrm>
              <a:off x="4377" y="572"/>
              <a:ext cx="0" cy="2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913" name="Text Box 10"/>
            <p:cNvSpPr txBox="1"/>
            <p:nvPr/>
          </p:nvSpPr>
          <p:spPr>
            <a:xfrm>
              <a:off x="4150" y="57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200" b="1" dirty="0">
                  <a:latin typeface="Arial" panose="020B0604020202020204" pitchFamily="34" charset="0"/>
                </a:rPr>
                <a:t>启动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10283" name="Line 11"/>
          <p:cNvSpPr/>
          <p:nvPr/>
        </p:nvSpPr>
        <p:spPr>
          <a:xfrm>
            <a:off x="5940425" y="5386388"/>
            <a:ext cx="504825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0284" name="Line 12"/>
          <p:cNvSpPr/>
          <p:nvPr/>
        </p:nvSpPr>
        <p:spPr>
          <a:xfrm>
            <a:off x="5940425" y="5746750"/>
            <a:ext cx="504825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0285" name="Line 13"/>
          <p:cNvSpPr/>
          <p:nvPr/>
        </p:nvSpPr>
        <p:spPr>
          <a:xfrm>
            <a:off x="6516688" y="5386388"/>
            <a:ext cx="6492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3" name="Group 14"/>
          <p:cNvGrpSpPr/>
          <p:nvPr/>
        </p:nvGrpSpPr>
        <p:grpSpPr>
          <a:xfrm>
            <a:off x="6445250" y="5386388"/>
            <a:ext cx="358775" cy="457200"/>
            <a:chOff x="4740" y="572"/>
            <a:chExt cx="226" cy="288"/>
          </a:xfrm>
        </p:grpSpPr>
        <p:sp>
          <p:nvSpPr>
            <p:cNvPr id="37910" name="Line 15"/>
            <p:cNvSpPr/>
            <p:nvPr/>
          </p:nvSpPr>
          <p:spPr>
            <a:xfrm flipV="1">
              <a:off x="4740" y="572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911" name="Text Box 16"/>
            <p:cNvSpPr txBox="1"/>
            <p:nvPr/>
          </p:nvSpPr>
          <p:spPr>
            <a:xfrm>
              <a:off x="4785" y="57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200" b="1" dirty="0">
                  <a:latin typeface="Arial" panose="020B0604020202020204" pitchFamily="34" charset="0"/>
                </a:rPr>
                <a:t>交换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10289" name="Line 17"/>
          <p:cNvSpPr/>
          <p:nvPr/>
        </p:nvSpPr>
        <p:spPr>
          <a:xfrm>
            <a:off x="5076825" y="6107113"/>
            <a:ext cx="2087563" cy="0"/>
          </a:xfrm>
          <a:prstGeom prst="line">
            <a:avLst/>
          </a:prstGeom>
          <a:ln w="19050" cap="flat" cmpd="sng">
            <a:solidFill>
              <a:srgbClr val="6633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10290" name="Text Box 18"/>
          <p:cNvSpPr txBox="1"/>
          <p:nvPr/>
        </p:nvSpPr>
        <p:spPr>
          <a:xfrm>
            <a:off x="7021513" y="5962650"/>
            <a:ext cx="8636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时间轴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310291" name="Text Box 19"/>
          <p:cNvSpPr txBox="1"/>
          <p:nvPr/>
        </p:nvSpPr>
        <p:spPr>
          <a:xfrm>
            <a:off x="4500563" y="5243513"/>
            <a:ext cx="647700" cy="55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en-US" altLang="zh-CN" sz="1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sz="12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</a:t>
            </a:r>
            <a:endParaRPr lang="zh-CN" altLang="en-US" sz="12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4" name="Text Box 20"/>
          <p:cNvSpPr txBox="1"/>
          <p:nvPr/>
        </p:nvSpPr>
        <p:spPr>
          <a:xfrm>
            <a:off x="3132138" y="260350"/>
            <a:ext cx="20161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10293" name="Text Box 21"/>
          <p:cNvSpPr txBox="1"/>
          <p:nvPr/>
        </p:nvSpPr>
        <p:spPr>
          <a:xfrm>
            <a:off x="323850" y="5516563"/>
            <a:ext cx="4105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solidFill>
                  <a:srgbClr val="663300"/>
                </a:solidFill>
                <a:latin typeface="Arial" panose="020B0604020202020204" pitchFamily="34" charset="0"/>
              </a:rPr>
              <a:t>、外设既可并行也可串行工作，主要看</a:t>
            </a: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</a:rPr>
              <a:t>t1</a:t>
            </a:r>
            <a:r>
              <a:rPr lang="zh-CN" altLang="en-US" b="1" dirty="0">
                <a:solidFill>
                  <a:srgbClr val="663300"/>
                </a:solidFill>
                <a:latin typeface="Arial" panose="020B0604020202020204" pitchFamily="34" charset="0"/>
              </a:rPr>
              <a:t>～</a:t>
            </a: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</a:rPr>
              <a:t>t2</a:t>
            </a:r>
            <a:r>
              <a:rPr lang="zh-CN" altLang="en-US" b="1" dirty="0">
                <a:solidFill>
                  <a:srgbClr val="663300"/>
                </a:solidFill>
                <a:latin typeface="Arial" panose="020B0604020202020204" pitchFamily="34" charset="0"/>
              </a:rPr>
              <a:t>时间段</a:t>
            </a: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solidFill>
                  <a:srgbClr val="663300"/>
                </a:solidFill>
                <a:latin typeface="Arial" panose="020B0604020202020204" pitchFamily="34" charset="0"/>
              </a:rPr>
              <a:t>做何工作</a:t>
            </a:r>
            <a:endParaRPr lang="zh-CN" altLang="en-US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310294" name="Line 22"/>
          <p:cNvSpPr/>
          <p:nvPr/>
        </p:nvSpPr>
        <p:spPr>
          <a:xfrm>
            <a:off x="5867400" y="5959475"/>
            <a:ext cx="15875" cy="277813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10295" name="Line 23"/>
          <p:cNvSpPr/>
          <p:nvPr/>
        </p:nvSpPr>
        <p:spPr>
          <a:xfrm>
            <a:off x="6443663" y="5948363"/>
            <a:ext cx="0" cy="288925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10296" name="Text Box 24"/>
          <p:cNvSpPr txBox="1"/>
          <p:nvPr/>
        </p:nvSpPr>
        <p:spPr>
          <a:xfrm>
            <a:off x="5580063" y="6165850"/>
            <a:ext cx="1079500" cy="22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900" dirty="0">
                <a:latin typeface="Arial" panose="020B0604020202020204" pitchFamily="34" charset="0"/>
              </a:rPr>
              <a:t>     t1              t2</a:t>
            </a:r>
            <a:endParaRPr lang="en-US" altLang="zh-CN" sz="900" dirty="0">
              <a:latin typeface="Arial" panose="020B0604020202020204" pitchFamily="34" charset="0"/>
            </a:endParaRPr>
          </a:p>
        </p:txBody>
      </p:sp>
      <p:sp>
        <p:nvSpPr>
          <p:cNvPr id="310297" name="AutoShape 25"/>
          <p:cNvSpPr/>
          <p:nvPr/>
        </p:nvSpPr>
        <p:spPr>
          <a:xfrm>
            <a:off x="323850" y="5661025"/>
            <a:ext cx="144463" cy="144463"/>
          </a:xfrm>
          <a:prstGeom prst="smileyFace">
            <a:avLst>
              <a:gd name="adj" fmla="val 4653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3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/>
      <p:bldP spid="310276" grpId="0"/>
      <p:bldP spid="310277" grpId="0"/>
      <p:bldP spid="310278" grpId="0"/>
      <p:bldP spid="310290" grpId="0"/>
      <p:bldP spid="310291" grpId="0"/>
      <p:bldP spid="310293" grpId="0"/>
      <p:bldP spid="310296" grpId="0"/>
      <p:bldP spid="3102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Text Box 3"/>
          <p:cNvSpPr txBox="1"/>
          <p:nvPr/>
        </p:nvSpPr>
        <p:spPr>
          <a:xfrm>
            <a:off x="1295400" y="6019800"/>
            <a:ext cx="6324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1295400" y="5943600"/>
            <a:ext cx="6705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u="sng" dirty="0">
                <a:latin typeface="Arial" panose="020B0604020202020204" pitchFamily="34" charset="0"/>
              </a:rPr>
              <a:t>无条件传送方式工作流程及工作过程演示</a:t>
            </a:r>
            <a:endParaRPr lang="zh-CN" altLang="en-US" b="1" u="sng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66" name="" r:id="rId1" imgW="8532813" imgH="4876800"/>
        </mc:Choice>
        <mc:Fallback>
          <p:control name="" r:id="rId1" imgW="8532813" imgH="4876800">
            <p:pic>
              <p:nvPicPr>
                <p:cNvPr id="0" name="Host Control  1126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4800" y="762000"/>
                  <a:ext cx="8532813" cy="487680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628775"/>
            <a:ext cx="6945313" cy="446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2"/>
          <p:cNvSpPr txBox="1"/>
          <p:nvPr/>
        </p:nvSpPr>
        <p:spPr>
          <a:xfrm>
            <a:off x="684213" y="620713"/>
            <a:ext cx="70564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</a:rPr>
              <a:t>6-1 </a:t>
            </a:r>
            <a:r>
              <a:rPr lang="zh-CN" altLang="en-US" sz="2800" dirty="0">
                <a:latin typeface="Arial" panose="020B0604020202020204" pitchFamily="34" charset="0"/>
              </a:rPr>
              <a:t>要求编写控制程序不断扫描</a:t>
            </a:r>
            <a:r>
              <a:rPr lang="en-US" altLang="zh-CN" sz="2800" dirty="0">
                <a:latin typeface="Arial" panose="020B0604020202020204" pitchFamily="34" charset="0"/>
              </a:rPr>
              <a:t>8</a:t>
            </a:r>
            <a:r>
              <a:rPr lang="zh-CN" altLang="en-US" sz="2800" dirty="0">
                <a:latin typeface="Arial" panose="020B0604020202020204" pitchFamily="34" charset="0"/>
              </a:rPr>
              <a:t>个开关，当开关闭合时，相应的</a:t>
            </a:r>
            <a:r>
              <a:rPr lang="en-US" altLang="zh-CN" sz="2800" dirty="0">
                <a:latin typeface="Arial" panose="020B0604020202020204" pitchFamily="34" charset="0"/>
              </a:rPr>
              <a:t>LED</a:t>
            </a:r>
            <a:r>
              <a:rPr lang="zh-CN" altLang="en-US" sz="2800" dirty="0">
                <a:latin typeface="Arial" panose="020B0604020202020204" pitchFamily="34" charset="0"/>
              </a:rPr>
              <a:t>点亮。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" name="Rectangle 150"/>
          <p:cNvSpPr/>
          <p:nvPr/>
        </p:nvSpPr>
        <p:spPr>
          <a:xfrm>
            <a:off x="7019925" y="2349500"/>
            <a:ext cx="21240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b="1" u="sng" dirty="0">
                <a:solidFill>
                  <a:srgbClr val="663300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1600" b="1" u="sng" dirty="0">
                <a:solidFill>
                  <a:srgbClr val="663300"/>
                </a:solidFill>
                <a:latin typeface="Arial" panose="020B0604020202020204" pitchFamily="34" charset="0"/>
              </a:rPr>
              <a:t>外设状态与</a:t>
            </a:r>
            <a:r>
              <a:rPr lang="en-US" altLang="zh-CN" sz="1600" b="1" u="sng" dirty="0">
                <a:solidFill>
                  <a:srgbClr val="663300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b="1" u="sng" dirty="0">
                <a:solidFill>
                  <a:srgbClr val="663300"/>
                </a:solidFill>
                <a:latin typeface="Arial" panose="020B0604020202020204" pitchFamily="34" charset="0"/>
              </a:rPr>
              <a:t>的信号量的关系分析</a:t>
            </a:r>
            <a:endParaRPr lang="en-US" altLang="zh-CN" sz="1600" b="1" u="sng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438" y="4149725"/>
            <a:ext cx="19796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u="sng" dirty="0">
                <a:solidFill>
                  <a:srgbClr val="800000"/>
                </a:solidFill>
                <a:latin typeface="Arial" panose="020B0604020202020204" pitchFamily="34" charset="0"/>
              </a:rPr>
              <a:t>3.</a:t>
            </a:r>
            <a:r>
              <a:rPr lang="zh-CN" altLang="en-US" b="1" u="sng" dirty="0">
                <a:solidFill>
                  <a:srgbClr val="800000"/>
                </a:solidFill>
                <a:latin typeface="Arial" panose="020B0604020202020204" pitchFamily="34" charset="0"/>
              </a:rPr>
              <a:t>控制原理</a:t>
            </a:r>
            <a:r>
              <a:rPr lang="en-US" altLang="zh-CN" dirty="0">
                <a:solidFill>
                  <a:srgbClr val="800000"/>
                </a:solidFill>
                <a:latin typeface="Arial" panose="020B0604020202020204" pitchFamily="34" charset="0"/>
              </a:rPr>
              <a:t>     </a:t>
            </a:r>
            <a:endParaRPr lang="zh-CN" altLang="en-US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488" y="1125538"/>
            <a:ext cx="19446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u="sng" dirty="0">
                <a:solidFill>
                  <a:srgbClr val="800000"/>
                </a:solidFill>
                <a:latin typeface="Arial" panose="020B0604020202020204" pitchFamily="34" charset="0"/>
              </a:rPr>
              <a:t>1.</a:t>
            </a:r>
            <a:r>
              <a:rPr lang="zh-CN" altLang="en-US" b="1" u="sng" dirty="0">
                <a:solidFill>
                  <a:srgbClr val="800000"/>
                </a:solidFill>
                <a:latin typeface="Arial" panose="020B0604020202020204" pitchFamily="34" charset="0"/>
              </a:rPr>
              <a:t>端口地址分析</a:t>
            </a:r>
            <a:endParaRPr lang="zh-CN" altLang="en-US" b="1" u="sng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413" y="1484313"/>
            <a:ext cx="2160587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Arial" panose="020B0604020202020204" pitchFamily="34" charset="0"/>
              </a:rPr>
              <a:t>输入端口：</a:t>
            </a:r>
            <a:r>
              <a:rPr lang="en-US" altLang="zh-CN" sz="1600" dirty="0">
                <a:latin typeface="Arial" panose="020B0604020202020204" pitchFamily="34" charset="0"/>
              </a:rPr>
              <a:t>74LS244</a:t>
            </a:r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</a:rPr>
              <a:t>输出端口：</a:t>
            </a:r>
            <a:r>
              <a:rPr lang="en-US" altLang="zh-CN" sz="1600" dirty="0">
                <a:latin typeface="Arial" panose="020B0604020202020204" pitchFamily="34" charset="0"/>
              </a:rPr>
              <a:t>74LS273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950" y="1989138"/>
            <a:ext cx="18716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共用地址：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8000H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9925" y="2924175"/>
            <a:ext cx="2052638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开关</a:t>
            </a:r>
            <a:r>
              <a:rPr lang="zh-CN" altLang="en-US" sz="1600" b="1" dirty="0">
                <a:solidFill>
                  <a:srgbClr val="663300"/>
                </a:solidFill>
                <a:latin typeface="Arial" panose="020B0604020202020204" pitchFamily="34" charset="0"/>
              </a:rPr>
              <a:t>：  闭合     开</a:t>
            </a:r>
            <a:endParaRPr lang="zh-CN" altLang="en-US" sz="1600" b="1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rgbClr val="663300"/>
                </a:solidFill>
                <a:latin typeface="Arial" panose="020B0604020202020204" pitchFamily="34" charset="0"/>
              </a:rPr>
              <a:t>信号：  </a:t>
            </a:r>
            <a:r>
              <a:rPr lang="en-US" altLang="zh-CN" sz="1600" b="1" dirty="0">
                <a:solidFill>
                  <a:srgbClr val="663300"/>
                </a:solidFill>
                <a:latin typeface="Arial" panose="020B0604020202020204" pitchFamily="34" charset="0"/>
              </a:rPr>
              <a:t>0           1</a:t>
            </a:r>
            <a:endParaRPr lang="en-US" altLang="zh-CN" sz="1600" b="1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LED</a:t>
            </a:r>
            <a:r>
              <a:rPr lang="en-US" altLang="zh-CN" sz="1600" b="1" dirty="0">
                <a:solidFill>
                  <a:srgbClr val="663300"/>
                </a:solidFill>
                <a:latin typeface="Arial" panose="020B0604020202020204" pitchFamily="34" charset="0"/>
              </a:rPr>
              <a:t>:     </a:t>
            </a:r>
            <a:r>
              <a:rPr lang="zh-CN" altLang="en-US" sz="1600" b="1" dirty="0">
                <a:solidFill>
                  <a:srgbClr val="663300"/>
                </a:solidFill>
                <a:latin typeface="Arial" panose="020B0604020202020204" pitchFamily="34" charset="0"/>
              </a:rPr>
              <a:t>亮        灭</a:t>
            </a:r>
            <a:endParaRPr lang="zh-CN" altLang="en-US" sz="1600" b="1" dirty="0">
              <a:solidFill>
                <a:srgbClr val="663300"/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rgbClr val="663300"/>
                </a:solidFill>
                <a:latin typeface="Arial" panose="020B0604020202020204" pitchFamily="34" charset="0"/>
              </a:rPr>
              <a:t>信号：  </a:t>
            </a:r>
            <a:r>
              <a:rPr lang="en-US" altLang="zh-CN" sz="1600" b="1" dirty="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b="1" dirty="0">
                <a:solidFill>
                  <a:srgbClr val="663300"/>
                </a:solidFill>
                <a:latin typeface="Arial" panose="020B0604020202020204" pitchFamily="34" charset="0"/>
              </a:rPr>
              <a:t>           0</a:t>
            </a:r>
            <a:endParaRPr lang="en-US" altLang="zh-CN" sz="1600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92950" y="4581525"/>
            <a:ext cx="17272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开关闭合     灯亮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    0                1</a:t>
            </a:r>
            <a:endParaRPr lang="en-US" altLang="zh-CN" sz="1600" dirty="0">
              <a:latin typeface="Arial" panose="020B0604020202020204" pitchFamily="34" charset="0"/>
            </a:endParaRPr>
          </a:p>
          <a:p>
            <a:endParaRPr lang="en-US" altLang="zh-CN" sz="1600" b="1" u="sng" dirty="0">
              <a:latin typeface="Arial" panose="020B0604020202020204" pitchFamily="34" charset="0"/>
            </a:endParaRPr>
          </a:p>
          <a:p>
            <a:r>
              <a:rPr lang="zh-CN" altLang="en-US" sz="1600" b="1" u="sng" dirty="0">
                <a:latin typeface="Arial" panose="020B0604020202020204" pitchFamily="34" charset="0"/>
              </a:rPr>
              <a:t>注意：</a:t>
            </a:r>
            <a:endParaRPr lang="en-US" altLang="zh-CN" sz="1600" b="1" u="sng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CPU</a:t>
            </a:r>
            <a:r>
              <a:rPr lang="zh-CN" altLang="en-US" sz="1600" dirty="0">
                <a:latin typeface="Arial" panose="020B0604020202020204" pitchFamily="34" charset="0"/>
              </a:rPr>
              <a:t>输出信息到锁存器后</a:t>
            </a:r>
            <a:r>
              <a:rPr lang="zh-CN" altLang="en-US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反向</a:t>
            </a:r>
            <a:r>
              <a:rPr lang="zh-CN" altLang="en-US" sz="1600" dirty="0">
                <a:latin typeface="Arial" panose="020B0604020202020204" pitchFamily="34" charset="0"/>
              </a:rPr>
              <a:t>后才控制灯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五角星 11"/>
          <p:cNvSpPr/>
          <p:nvPr/>
        </p:nvSpPr>
        <p:spPr bwMode="auto">
          <a:xfrm>
            <a:off x="4140200" y="5661025"/>
            <a:ext cx="409575" cy="266700"/>
          </a:xfrm>
          <a:prstGeom prst="star5">
            <a:avLst/>
          </a:prstGeom>
          <a:solidFill>
            <a:srgbClr val="800000"/>
          </a:solidFill>
          <a:ln w="9525" cap="flat" cmpd="sng" algn="ctr">
            <a:solidFill>
              <a:srgbClr val="A5002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638" y="3429000"/>
            <a:ext cx="865187" cy="369888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闭合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5732780"/>
            <a:ext cx="286385" cy="3683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wrap="square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138" y="5229225"/>
            <a:ext cx="358775" cy="369888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179388" y="3716338"/>
            <a:ext cx="1655762" cy="504825"/>
          </a:xfrm>
          <a:prstGeom prst="cloudCallout">
            <a:avLst>
              <a:gd name="adj1" fmla="val -37009"/>
              <a:gd name="adj2" fmla="val -135583"/>
            </a:avLst>
          </a:prstGeom>
          <a:solidFill>
            <a:srgbClr val="FFCC99"/>
          </a:solidFill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en-US" altLang="zh-CN" dirty="0">
                <a:latin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</a:rPr>
              <a:t>中求反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3890" y="58051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 animBg="1"/>
      <p:bldP spid="14" grpId="0" bldLvl="0" animBg="1"/>
      <p:bldP spid="15" grpId="0" animBg="1"/>
      <p:bldP spid="16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矩形 1"/>
          <p:cNvSpPr/>
          <p:nvPr/>
        </p:nvSpPr>
        <p:spPr>
          <a:xfrm>
            <a:off x="539750" y="981075"/>
            <a:ext cx="7991475" cy="316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zh-CN" sz="20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zh-CN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程序不断扫描</a:t>
            </a: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个开关，当开关闭合时，相应的</a:t>
            </a: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LED</a:t>
            </a:r>
            <a:r>
              <a:rPr lang="zh-CN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将点亮。扫描周期通过调用延时子程序</a:t>
            </a: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DELAY</a:t>
            </a:r>
            <a:r>
              <a:rPr lang="zh-CN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来进行控制。</a:t>
            </a:r>
            <a:endParaRPr lang="en-US" altLang="zh-CN" sz="20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NEXT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：</a:t>
            </a:r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  MOV  DX,8000H     ;DX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指向输入端口</a:t>
            </a:r>
            <a:endParaRPr lang="zh-CN" altLang="zh-CN" sz="2000" dirty="0">
              <a:latin typeface="Kaiti SC Regular" pitchFamily="-84" charset="-122"/>
              <a:ea typeface="Kaiti SC Regular" pitchFamily="-84" charset="-122"/>
            </a:endParaRPr>
          </a:p>
          <a:p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        IN     AL,DX      ;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从输入端口读开关状态</a:t>
            </a:r>
            <a:endParaRPr lang="zh-CN" altLang="zh-CN" sz="2000" dirty="0">
              <a:latin typeface="Kaiti SC Regular" pitchFamily="-84" charset="-122"/>
              <a:ea typeface="Kaiti SC Regular" pitchFamily="-8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Kaiti SC Regular" pitchFamily="-84" charset="-122"/>
                <a:ea typeface="Kaiti SC Regular" pitchFamily="-84" charset="-122"/>
              </a:rPr>
              <a:t>        NOT  AL           ;</a:t>
            </a:r>
            <a:r>
              <a:rPr lang="zh-CN" altLang="zh-CN" sz="2000" dirty="0">
                <a:solidFill>
                  <a:srgbClr val="FF0000"/>
                </a:solidFill>
                <a:latin typeface="Kaiti SC Regular" pitchFamily="-84" charset="-122"/>
                <a:ea typeface="Kaiti SC Regular" pitchFamily="-84" charset="-122"/>
              </a:rPr>
              <a:t>反相</a:t>
            </a:r>
            <a:endParaRPr lang="zh-CN" altLang="zh-CN" sz="2000" dirty="0">
              <a:solidFill>
                <a:srgbClr val="FF0000"/>
              </a:solidFill>
              <a:latin typeface="Kaiti SC Regular" pitchFamily="-84" charset="-122"/>
              <a:ea typeface="Kaiti SC Regular" pitchFamily="-84" charset="-122"/>
            </a:endParaRPr>
          </a:p>
          <a:p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        OUT  DX,AL        ;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送输出端口显示</a:t>
            </a:r>
            <a:endParaRPr lang="zh-CN" altLang="zh-CN" sz="2000" dirty="0">
              <a:latin typeface="Kaiti SC Regular" pitchFamily="-84" charset="-122"/>
              <a:ea typeface="Kaiti SC Regular" pitchFamily="-84" charset="-122"/>
            </a:endParaRPr>
          </a:p>
          <a:p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        CALL  DELAY       ;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调子程序</a:t>
            </a:r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DELAY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进行延时</a:t>
            </a:r>
            <a:endParaRPr lang="zh-CN" altLang="zh-CN" sz="2000" dirty="0">
              <a:latin typeface="Kaiti SC Regular" pitchFamily="-84" charset="-122"/>
              <a:ea typeface="Kaiti SC Regular" pitchFamily="-84" charset="-122"/>
            </a:endParaRPr>
          </a:p>
          <a:p>
            <a:r>
              <a:rPr lang="en-US" altLang="zh-CN" sz="2000" dirty="0">
                <a:latin typeface="Kaiti SC Regular" pitchFamily="-84" charset="-122"/>
                <a:ea typeface="Kaiti SC Regular" pitchFamily="-84" charset="-122"/>
              </a:rPr>
              <a:t>        JMP   NE          ;</a:t>
            </a:r>
            <a:r>
              <a:rPr lang="zh-CN" altLang="zh-CN" sz="2000" dirty="0">
                <a:latin typeface="Kaiti SC Regular" pitchFamily="-84" charset="-122"/>
                <a:ea typeface="Kaiti SC Regular" pitchFamily="-84" charset="-122"/>
              </a:rPr>
              <a:t>重复</a:t>
            </a:r>
            <a:endParaRPr lang="zh-CN" altLang="zh-CN" sz="2000" dirty="0">
              <a:latin typeface="Kaiti SC Regular" pitchFamily="-84" charset="-122"/>
              <a:ea typeface="Kaiti SC Regular" pitchFamily="-8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298" name="Rectangle 2"/>
          <p:cNvSpPr/>
          <p:nvPr/>
        </p:nvSpPr>
        <p:spPr>
          <a:xfrm>
            <a:off x="609600" y="1427163"/>
            <a:ext cx="7848600" cy="1163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Tahoma" panose="020B0604030504040204" pitchFamily="34" charset="0"/>
              </a:rPr>
              <a:t>定义</a:t>
            </a:r>
            <a:r>
              <a:rPr lang="zh-CN" altLang="en-US" b="1" dirty="0">
                <a:latin typeface="Tahoma" panose="020B0604030504040204" pitchFamily="34" charset="0"/>
              </a:rPr>
              <a:t>：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Tahoma" panose="020B0604030504040204" pitchFamily="34" charset="0"/>
              </a:rPr>
              <a:t>与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Tahoma" panose="020B0604030504040204" pitchFamily="34" charset="0"/>
              </a:rPr>
              <a:t>设备的工作往往是异步的，通常在程序控制下进行数据传送之前，必须要查询一下外设的状态，当外设准备就绪了才传送；若未准备好，则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Tahoma" panose="020B0604030504040204" pitchFamily="34" charset="0"/>
              </a:rPr>
              <a:t>等待。这种方式就是查询式传送发生。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311299" name="Rectangle 3"/>
          <p:cNvSpPr/>
          <p:nvPr/>
        </p:nvSpPr>
        <p:spPr>
          <a:xfrm>
            <a:off x="1016000" y="533400"/>
            <a:ext cx="6219825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6.4.2    </a:t>
            </a:r>
            <a:r>
              <a:rPr lang="zh-CN" altLang="en-US" sz="2800" b="1" dirty="0">
                <a:solidFill>
                  <a:srgbClr val="800000"/>
                </a:solidFill>
                <a:latin typeface="Tahoma" panose="020B0604030504040204" pitchFamily="34" charset="0"/>
              </a:rPr>
              <a:t>查询式传送方式</a:t>
            </a:r>
            <a:r>
              <a:rPr lang="zh-CN" altLang="en-US" b="1" dirty="0">
                <a:solidFill>
                  <a:srgbClr val="CC3300"/>
                </a:solidFill>
                <a:latin typeface="Tahoma" panose="020B0604030504040204" pitchFamily="34" charset="0"/>
              </a:rPr>
              <a:t>（异步传送方式）</a:t>
            </a:r>
            <a:endParaRPr lang="zh-CN" altLang="en-US" b="1" dirty="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  <p:sp>
        <p:nvSpPr>
          <p:cNvPr id="311300" name="Text Box 4"/>
          <p:cNvSpPr txBox="1"/>
          <p:nvPr/>
        </p:nvSpPr>
        <p:spPr>
          <a:xfrm>
            <a:off x="609600" y="2833688"/>
            <a:ext cx="7620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用途：</a:t>
            </a:r>
            <a:r>
              <a:rPr lang="zh-CN" altLang="en-US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Tahoma" panose="020B0604030504040204" pitchFamily="34" charset="0"/>
              </a:rPr>
              <a:t>与</a:t>
            </a:r>
            <a:r>
              <a:rPr lang="en-US" altLang="zh-CN" b="1" dirty="0">
                <a:latin typeface="Tahoma" panose="020B0604030504040204" pitchFamily="34" charset="0"/>
              </a:rPr>
              <a:t>I/O</a:t>
            </a:r>
            <a:r>
              <a:rPr lang="zh-CN" altLang="en-US" b="1" dirty="0">
                <a:latin typeface="Tahoma" panose="020B0604030504040204" pitchFamily="34" charset="0"/>
              </a:rPr>
              <a:t>设备的工作异步的场所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311301" name="Rectangle 5"/>
          <p:cNvSpPr/>
          <p:nvPr/>
        </p:nvSpPr>
        <p:spPr>
          <a:xfrm>
            <a:off x="609600" y="3408363"/>
            <a:ext cx="8210550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Tahoma" panose="020B0604030504040204" pitchFamily="34" charset="0"/>
              </a:rPr>
              <a:t>实现方法</a:t>
            </a:r>
            <a:r>
              <a:rPr lang="zh-CN" altLang="en-US" b="1" dirty="0">
                <a:solidFill>
                  <a:srgbClr val="800000"/>
                </a:solidFill>
                <a:latin typeface="Tahoma" panose="020B0604030504040204" pitchFamily="34" charset="0"/>
              </a:rPr>
              <a:t>：</a:t>
            </a:r>
            <a:r>
              <a:rPr lang="zh-CN" altLang="zh-CN" b="1" dirty="0">
                <a:latin typeface="Tahoma" panose="020B0604030504040204" pitchFamily="34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</a:rPr>
              <a:t>1</a:t>
            </a:r>
            <a:r>
              <a:rPr lang="zh-CN" altLang="en-US" b="1" dirty="0">
                <a:latin typeface="Tahoma" panose="020B0604030504040204" pitchFamily="34" charset="0"/>
              </a:rPr>
              <a:t>）执行一条输入指令，读取所选外设的当前状态；</a:t>
            </a:r>
            <a:endParaRPr lang="en-US" altLang="zh-CN" b="1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Tahoma" panose="020B0604030504040204" pitchFamily="34" charset="0"/>
              </a:rPr>
              <a:t>                  </a:t>
            </a:r>
            <a:r>
              <a:rPr lang="zh-CN" altLang="zh-CN" b="1" dirty="0">
                <a:latin typeface="Tahoma" panose="020B0604030504040204" pitchFamily="34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</a:rPr>
              <a:t>2</a:t>
            </a:r>
            <a:r>
              <a:rPr lang="zh-CN" altLang="en-US" b="1" dirty="0">
                <a:latin typeface="Tahoma" panose="020B0604030504040204" pitchFamily="34" charset="0"/>
              </a:rPr>
              <a:t>）循环判断：根据外设的状态决定程序的去向，如果外设“未准备就绪”，则程序继续检测外设的状态；如果外设处于 “准备就绪”，转（</a:t>
            </a:r>
            <a:r>
              <a:rPr lang="en-US" altLang="zh-CN" b="1" dirty="0">
                <a:latin typeface="Tahoma" panose="020B0604030504040204" pitchFamily="34" charset="0"/>
              </a:rPr>
              <a:t>3</a:t>
            </a:r>
            <a:r>
              <a:rPr lang="zh-CN" altLang="en-US" b="1" dirty="0">
                <a:latin typeface="Tahoma" panose="020B0604030504040204" pitchFamily="34" charset="0"/>
              </a:rPr>
              <a:t>）</a:t>
            </a:r>
            <a:endParaRPr lang="en-US" altLang="zh-CN" b="1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latin typeface="Tahoma" panose="020B0604030504040204" pitchFamily="34" charset="0"/>
              </a:rPr>
              <a:t>                  </a:t>
            </a:r>
            <a:r>
              <a:rPr lang="zh-CN" altLang="en-US" b="1" dirty="0">
                <a:latin typeface="Tahoma" panose="020B0604030504040204" pitchFamily="34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</a:rPr>
              <a:t>3</a:t>
            </a:r>
            <a:r>
              <a:rPr lang="zh-CN" altLang="en-US" b="1" dirty="0">
                <a:latin typeface="Tahoma" panose="020B0604030504040204" pitchFamily="34" charset="0"/>
              </a:rPr>
              <a:t>）则发出</a:t>
            </a:r>
            <a:r>
              <a:rPr lang="en-US" altLang="zh-CN" b="1" dirty="0">
                <a:latin typeface="Tahoma" panose="020B0604030504040204" pitchFamily="34" charset="0"/>
              </a:rPr>
              <a:t> </a:t>
            </a:r>
            <a:r>
              <a:rPr lang="zh-CN" altLang="en-US" b="1" dirty="0">
                <a:latin typeface="Tahoma" panose="020B0604030504040204" pitchFamily="34" charset="0"/>
              </a:rPr>
              <a:t>一条</a:t>
            </a:r>
            <a:r>
              <a:rPr lang="en-US" altLang="zh-CN" b="1" dirty="0">
                <a:latin typeface="Tahoma" panose="020B0604030504040204" pitchFamily="34" charset="0"/>
              </a:rPr>
              <a:t>IN/OUT</a:t>
            </a:r>
            <a:r>
              <a:rPr lang="zh-CN" altLang="en-US" b="1" dirty="0">
                <a:latin typeface="Tahoma" panose="020B0604030504040204" pitchFamily="34" charset="0"/>
              </a:rPr>
              <a:t>指令，进行一次数据的传送。</a:t>
            </a:r>
            <a:endParaRPr lang="en-US" altLang="zh-CN" b="1" dirty="0"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11302" name="Text Box 6"/>
          <p:cNvSpPr txBox="1"/>
          <p:nvPr/>
        </p:nvSpPr>
        <p:spPr>
          <a:xfrm>
            <a:off x="533400" y="4814888"/>
            <a:ext cx="7924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特点：</a:t>
            </a:r>
            <a:r>
              <a:rPr lang="zh-CN" altLang="en-US" b="1" dirty="0">
                <a:latin typeface="Arial" panose="020B0604020202020204" pitchFamily="34" charset="0"/>
              </a:rPr>
              <a:t>数据传送效率低，需要接口提供外设状态信息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1303" name="Line 7"/>
          <p:cNvSpPr/>
          <p:nvPr/>
        </p:nvSpPr>
        <p:spPr>
          <a:xfrm>
            <a:off x="3924300" y="5516563"/>
            <a:ext cx="7921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8"/>
          <p:cNvGrpSpPr/>
          <p:nvPr/>
        </p:nvGrpSpPr>
        <p:grpSpPr>
          <a:xfrm>
            <a:off x="4356100" y="5516563"/>
            <a:ext cx="360363" cy="457200"/>
            <a:chOff x="4150" y="572"/>
            <a:chExt cx="227" cy="288"/>
          </a:xfrm>
        </p:grpSpPr>
        <p:sp>
          <p:nvSpPr>
            <p:cNvPr id="40982" name="Line 9"/>
            <p:cNvSpPr/>
            <p:nvPr/>
          </p:nvSpPr>
          <p:spPr>
            <a:xfrm>
              <a:off x="4377" y="572"/>
              <a:ext cx="0" cy="2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0983" name="Text Box 10"/>
            <p:cNvSpPr txBox="1"/>
            <p:nvPr/>
          </p:nvSpPr>
          <p:spPr>
            <a:xfrm>
              <a:off x="4150" y="57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200" b="1" dirty="0">
                  <a:latin typeface="Arial" panose="020B0604020202020204" pitchFamily="34" charset="0"/>
                </a:rPr>
                <a:t>启动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11307" name="Line 11"/>
          <p:cNvSpPr/>
          <p:nvPr/>
        </p:nvSpPr>
        <p:spPr>
          <a:xfrm>
            <a:off x="4787900" y="5876925"/>
            <a:ext cx="504825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1308" name="Line 12"/>
          <p:cNvSpPr/>
          <p:nvPr/>
        </p:nvSpPr>
        <p:spPr>
          <a:xfrm>
            <a:off x="5364163" y="5516563"/>
            <a:ext cx="6492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3" name="Group 13"/>
          <p:cNvGrpSpPr/>
          <p:nvPr/>
        </p:nvGrpSpPr>
        <p:grpSpPr>
          <a:xfrm>
            <a:off x="5292725" y="5516563"/>
            <a:ext cx="358775" cy="457200"/>
            <a:chOff x="4740" y="572"/>
            <a:chExt cx="226" cy="288"/>
          </a:xfrm>
        </p:grpSpPr>
        <p:sp>
          <p:nvSpPr>
            <p:cNvPr id="40980" name="Line 14"/>
            <p:cNvSpPr/>
            <p:nvPr/>
          </p:nvSpPr>
          <p:spPr>
            <a:xfrm flipV="1">
              <a:off x="4740" y="572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0981" name="Text Box 15"/>
            <p:cNvSpPr txBox="1"/>
            <p:nvPr/>
          </p:nvSpPr>
          <p:spPr>
            <a:xfrm>
              <a:off x="4785" y="57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200" b="1" dirty="0">
                  <a:latin typeface="Arial" panose="020B0604020202020204" pitchFamily="34" charset="0"/>
                </a:rPr>
                <a:t>交换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11312" name="Line 16"/>
          <p:cNvSpPr/>
          <p:nvPr/>
        </p:nvSpPr>
        <p:spPr>
          <a:xfrm>
            <a:off x="3924300" y="6237288"/>
            <a:ext cx="2087563" cy="0"/>
          </a:xfrm>
          <a:prstGeom prst="line">
            <a:avLst/>
          </a:prstGeom>
          <a:ln w="19050" cap="flat" cmpd="sng">
            <a:solidFill>
              <a:srgbClr val="6633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11313" name="Text Box 17"/>
          <p:cNvSpPr txBox="1"/>
          <p:nvPr/>
        </p:nvSpPr>
        <p:spPr>
          <a:xfrm>
            <a:off x="5868988" y="6092825"/>
            <a:ext cx="8636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时间轴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311314" name="Text Box 18"/>
          <p:cNvSpPr txBox="1"/>
          <p:nvPr/>
        </p:nvSpPr>
        <p:spPr>
          <a:xfrm>
            <a:off x="3348038" y="5373688"/>
            <a:ext cx="647700" cy="55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en-US" altLang="zh-CN" sz="1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sz="12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</a:t>
            </a:r>
            <a:endParaRPr lang="zh-CN" altLang="en-US" sz="12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1315" name="Line 19"/>
          <p:cNvSpPr/>
          <p:nvPr/>
        </p:nvSpPr>
        <p:spPr>
          <a:xfrm>
            <a:off x="4716463" y="6089650"/>
            <a:ext cx="15875" cy="277813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11316" name="Line 20"/>
          <p:cNvSpPr/>
          <p:nvPr/>
        </p:nvSpPr>
        <p:spPr>
          <a:xfrm>
            <a:off x="5292725" y="6078538"/>
            <a:ext cx="0" cy="288925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11317" name="Text Box 21"/>
          <p:cNvSpPr txBox="1"/>
          <p:nvPr/>
        </p:nvSpPr>
        <p:spPr>
          <a:xfrm>
            <a:off x="4429125" y="6296025"/>
            <a:ext cx="1079500" cy="22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900" dirty="0">
                <a:latin typeface="Arial" panose="020B0604020202020204" pitchFamily="34" charset="0"/>
              </a:rPr>
              <a:t>     t1              t2</a:t>
            </a:r>
            <a:endParaRPr lang="en-US" altLang="zh-CN" sz="900" dirty="0">
              <a:latin typeface="Arial" panose="020B0604020202020204" pitchFamily="34" charset="0"/>
            </a:endParaRPr>
          </a:p>
        </p:txBody>
      </p:sp>
      <p:sp>
        <p:nvSpPr>
          <p:cNvPr id="311318" name="Text Box 22"/>
          <p:cNvSpPr txBox="1"/>
          <p:nvPr/>
        </p:nvSpPr>
        <p:spPr>
          <a:xfrm>
            <a:off x="468313" y="5661025"/>
            <a:ext cx="2305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solidFill>
                  <a:srgbClr val="663300"/>
                </a:solidFill>
                <a:latin typeface="Arial" panose="020B0604020202020204" pitchFamily="34" charset="0"/>
              </a:rPr>
              <a:t>、外设串行工作</a:t>
            </a:r>
            <a:endParaRPr lang="zh-CN" altLang="en-US" b="1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  <p:sp>
        <p:nvSpPr>
          <p:cNvPr id="40979" name="AutoShape 23"/>
          <p:cNvSpPr/>
          <p:nvPr/>
        </p:nvSpPr>
        <p:spPr>
          <a:xfrm>
            <a:off x="323850" y="5805488"/>
            <a:ext cx="144463" cy="144462"/>
          </a:xfrm>
          <a:prstGeom prst="smileyFace">
            <a:avLst>
              <a:gd name="adj" fmla="val 4653"/>
            </a:avLst>
          </a:prstGeom>
          <a:solidFill>
            <a:srgbClr val="80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solidFill>
                <a:srgbClr val="66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/>
      <p:bldP spid="311299" grpId="0"/>
      <p:bldP spid="311300" grpId="0"/>
      <p:bldP spid="311301" grpId="0"/>
      <p:bldP spid="311302" grpId="0"/>
      <p:bldP spid="311313" grpId="0"/>
      <p:bldP spid="311314" grpId="0"/>
      <p:bldP spid="311317" grpId="0"/>
      <p:bldP spid="3113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Text Box 3"/>
          <p:cNvSpPr txBox="1"/>
          <p:nvPr/>
        </p:nvSpPr>
        <p:spPr>
          <a:xfrm>
            <a:off x="1905000" y="6248400"/>
            <a:ext cx="6019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u="sng" dirty="0">
                <a:latin typeface="Arial" panose="020B0604020202020204" pitchFamily="34" charset="0"/>
              </a:rPr>
              <a:t>查询方式数据传送工作流程及工作过程演示</a:t>
            </a:r>
            <a:endParaRPr lang="zh-CN" altLang="en-US" b="1" u="sng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0" name="" r:id="rId1" imgW="7848600" imgH="5638800"/>
        </mc:Choice>
        <mc:Fallback>
          <p:control name="" r:id="rId1" imgW="7848600" imgH="5638800">
            <p:pic>
              <p:nvPicPr>
                <p:cNvPr id="0" name="Host Control  12289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457200"/>
                  <a:ext cx="7848600" cy="563880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58261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/>
              <a:t>1)</a:t>
            </a:r>
            <a:r>
              <a:rPr lang="zh-CN" altLang="en-US" sz="3200" dirty="0"/>
              <a:t>要求编程从接口读入一个有效数据</a:t>
            </a:r>
            <a:endParaRPr lang="zh-CN" altLang="en-US" sz="3200" dirty="0"/>
          </a:p>
        </p:txBody>
      </p:sp>
      <p:sp>
        <p:nvSpPr>
          <p:cNvPr id="41987" name="Text Box 4"/>
          <p:cNvSpPr txBox="1"/>
          <p:nvPr/>
        </p:nvSpPr>
        <p:spPr>
          <a:xfrm>
            <a:off x="1116013" y="1341438"/>
            <a:ext cx="503237" cy="1203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输入设备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8" name="Text Box 5"/>
          <p:cNvSpPr txBox="1"/>
          <p:nvPr/>
        </p:nvSpPr>
        <p:spPr>
          <a:xfrm>
            <a:off x="2124075" y="1341438"/>
            <a:ext cx="503238" cy="133826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8D</a:t>
            </a:r>
            <a:endParaRPr lang="en-US" altLang="zh-CN" dirty="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锁存器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9" name="Text Box 6"/>
          <p:cNvSpPr txBox="1"/>
          <p:nvPr/>
        </p:nvSpPr>
        <p:spPr>
          <a:xfrm>
            <a:off x="3348038" y="1341438"/>
            <a:ext cx="503237" cy="175418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8D</a:t>
            </a:r>
            <a:r>
              <a:rPr lang="zh-CN" altLang="en-US" dirty="0">
                <a:latin typeface="Arial" panose="020B0604020202020204" pitchFamily="34" charset="0"/>
              </a:rPr>
              <a:t>三态缓冲器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0" name="Text Box 7"/>
          <p:cNvSpPr txBox="1"/>
          <p:nvPr/>
        </p:nvSpPr>
        <p:spPr>
          <a:xfrm>
            <a:off x="1835150" y="4797425"/>
            <a:ext cx="2665413" cy="79216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I/O</a:t>
            </a:r>
            <a:endParaRPr lang="en-US" altLang="zh-CN" dirty="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地址译码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1" name="Text Box 8"/>
          <p:cNvSpPr txBox="1"/>
          <p:nvPr/>
        </p:nvSpPr>
        <p:spPr>
          <a:xfrm>
            <a:off x="2124075" y="3716338"/>
            <a:ext cx="647700" cy="798512"/>
          </a:xfrm>
          <a:prstGeom prst="rect">
            <a:avLst/>
          </a:prstGeom>
          <a:noFill/>
          <a:ln w="1905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R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D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1992" name="Line 9"/>
          <p:cNvSpPr/>
          <p:nvPr/>
        </p:nvSpPr>
        <p:spPr>
          <a:xfrm>
            <a:off x="2411413" y="3789363"/>
            <a:ext cx="730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93" name="Oval 10"/>
          <p:cNvSpPr/>
          <p:nvPr/>
        </p:nvSpPr>
        <p:spPr>
          <a:xfrm>
            <a:off x="2389188" y="3629025"/>
            <a:ext cx="73025" cy="714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4" name="AutoShape 11"/>
          <p:cNvSpPr/>
          <p:nvPr/>
        </p:nvSpPr>
        <p:spPr>
          <a:xfrm rot="-5400000" flipH="1">
            <a:off x="2124075" y="3932238"/>
            <a:ext cx="144463" cy="142875"/>
          </a:xfrm>
          <a:prstGeom prst="flowChartMerg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5" name="Line 12"/>
          <p:cNvSpPr/>
          <p:nvPr/>
        </p:nvSpPr>
        <p:spPr>
          <a:xfrm flipH="1">
            <a:off x="1908175" y="4005263"/>
            <a:ext cx="2159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96" name="Line 13"/>
          <p:cNvSpPr/>
          <p:nvPr/>
        </p:nvSpPr>
        <p:spPr>
          <a:xfrm>
            <a:off x="1619250" y="2420938"/>
            <a:ext cx="5048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97" name="Line 14"/>
          <p:cNvSpPr/>
          <p:nvPr/>
        </p:nvSpPr>
        <p:spPr>
          <a:xfrm>
            <a:off x="1908175" y="2420938"/>
            <a:ext cx="0" cy="15843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98" name="AutoShape 15"/>
          <p:cNvSpPr/>
          <p:nvPr/>
        </p:nvSpPr>
        <p:spPr>
          <a:xfrm rot="-5400000" flipH="1">
            <a:off x="2122488" y="2349500"/>
            <a:ext cx="144462" cy="142875"/>
          </a:xfrm>
          <a:prstGeom prst="flowChartMerg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99" name="Line 16"/>
          <p:cNvSpPr/>
          <p:nvPr/>
        </p:nvSpPr>
        <p:spPr>
          <a:xfrm flipV="1">
            <a:off x="2428875" y="3500438"/>
            <a:ext cx="0" cy="1444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00" name="Line 17"/>
          <p:cNvSpPr/>
          <p:nvPr/>
        </p:nvSpPr>
        <p:spPr>
          <a:xfrm>
            <a:off x="2411413" y="3500438"/>
            <a:ext cx="5048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01" name="Line 18"/>
          <p:cNvSpPr/>
          <p:nvPr/>
        </p:nvSpPr>
        <p:spPr>
          <a:xfrm flipH="1">
            <a:off x="2916238" y="2420938"/>
            <a:ext cx="15875" cy="23764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02" name="Line 19"/>
          <p:cNvSpPr/>
          <p:nvPr/>
        </p:nvSpPr>
        <p:spPr>
          <a:xfrm>
            <a:off x="2916238" y="2420938"/>
            <a:ext cx="43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03" name="Oval 20"/>
          <p:cNvSpPr/>
          <p:nvPr/>
        </p:nvSpPr>
        <p:spPr>
          <a:xfrm>
            <a:off x="3270250" y="2382838"/>
            <a:ext cx="71438" cy="714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2004" name="AutoShape 21"/>
          <p:cNvSpPr/>
          <p:nvPr/>
        </p:nvSpPr>
        <p:spPr>
          <a:xfrm flipH="1">
            <a:off x="3851275" y="3644900"/>
            <a:ext cx="144463" cy="142875"/>
          </a:xfrm>
          <a:prstGeom prst="flowChartMerg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2005" name="Text Box 22"/>
          <p:cNvSpPr txBox="1"/>
          <p:nvPr/>
        </p:nvSpPr>
        <p:spPr>
          <a:xfrm>
            <a:off x="3563938" y="3500438"/>
            <a:ext cx="647700" cy="798512"/>
          </a:xfrm>
          <a:prstGeom prst="rect">
            <a:avLst/>
          </a:prstGeom>
          <a:noFill/>
          <a:ln w="1905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EN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06" name="Oval 23"/>
          <p:cNvSpPr/>
          <p:nvPr/>
        </p:nvSpPr>
        <p:spPr>
          <a:xfrm>
            <a:off x="3492500" y="4076700"/>
            <a:ext cx="71438" cy="730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2007" name="Line 24"/>
          <p:cNvSpPr/>
          <p:nvPr/>
        </p:nvSpPr>
        <p:spPr>
          <a:xfrm flipH="1">
            <a:off x="3348038" y="4110038"/>
            <a:ext cx="144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08" name="Line 25"/>
          <p:cNvSpPr/>
          <p:nvPr/>
        </p:nvSpPr>
        <p:spPr>
          <a:xfrm>
            <a:off x="3348038" y="4076700"/>
            <a:ext cx="0" cy="7207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09" name="Line 26"/>
          <p:cNvSpPr/>
          <p:nvPr/>
        </p:nvSpPr>
        <p:spPr>
          <a:xfrm>
            <a:off x="2771775" y="3789363"/>
            <a:ext cx="7921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10" name="Text Box 28"/>
          <p:cNvSpPr txBox="1"/>
          <p:nvPr/>
        </p:nvSpPr>
        <p:spPr>
          <a:xfrm>
            <a:off x="2451100" y="363855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Q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11" name="Text Box 29"/>
          <p:cNvSpPr txBox="1"/>
          <p:nvPr/>
        </p:nvSpPr>
        <p:spPr>
          <a:xfrm>
            <a:off x="2124075" y="4508500"/>
            <a:ext cx="8651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8001H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12" name="Text Box 30"/>
          <p:cNvSpPr txBox="1"/>
          <p:nvPr/>
        </p:nvSpPr>
        <p:spPr>
          <a:xfrm>
            <a:off x="3275013" y="4508500"/>
            <a:ext cx="9366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8000H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13" name="Line 31"/>
          <p:cNvSpPr/>
          <p:nvPr/>
        </p:nvSpPr>
        <p:spPr>
          <a:xfrm>
            <a:off x="4211638" y="3789363"/>
            <a:ext cx="3603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14" name="Line 32"/>
          <p:cNvSpPr/>
          <p:nvPr/>
        </p:nvSpPr>
        <p:spPr>
          <a:xfrm flipV="1">
            <a:off x="4572000" y="1773238"/>
            <a:ext cx="0" cy="20161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16449" name="AutoShape 33"/>
          <p:cNvSpPr/>
          <p:nvPr/>
        </p:nvSpPr>
        <p:spPr>
          <a:xfrm>
            <a:off x="1619250" y="1700213"/>
            <a:ext cx="504825" cy="73025"/>
          </a:xfrm>
          <a:prstGeom prst="rightArrow">
            <a:avLst>
              <a:gd name="adj1" fmla="val 50000"/>
              <a:gd name="adj2" fmla="val 17282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6450" name="AutoShape 34"/>
          <p:cNvSpPr/>
          <p:nvPr/>
        </p:nvSpPr>
        <p:spPr>
          <a:xfrm flipV="1">
            <a:off x="2627313" y="1700213"/>
            <a:ext cx="720725" cy="71437"/>
          </a:xfrm>
          <a:prstGeom prst="rightArrow">
            <a:avLst>
              <a:gd name="adj1" fmla="val 50000"/>
              <a:gd name="adj2" fmla="val 25222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6451" name="AutoShape 35"/>
          <p:cNvSpPr/>
          <p:nvPr/>
        </p:nvSpPr>
        <p:spPr>
          <a:xfrm>
            <a:off x="3851275" y="1700213"/>
            <a:ext cx="1152525" cy="73025"/>
          </a:xfrm>
          <a:prstGeom prst="rightArrow">
            <a:avLst>
              <a:gd name="adj1" fmla="val 50000"/>
              <a:gd name="adj2" fmla="val 3945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2018" name="Text Box 36"/>
          <p:cNvSpPr txBox="1"/>
          <p:nvPr/>
        </p:nvSpPr>
        <p:spPr>
          <a:xfrm>
            <a:off x="3995738" y="1341438"/>
            <a:ext cx="1223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DB7~DB0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19" name="Text Box 37"/>
          <p:cNvSpPr txBox="1"/>
          <p:nvPr/>
        </p:nvSpPr>
        <p:spPr>
          <a:xfrm>
            <a:off x="4498975" y="1989138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D0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20" name="Text Box 38"/>
          <p:cNvSpPr txBox="1"/>
          <p:nvPr/>
        </p:nvSpPr>
        <p:spPr>
          <a:xfrm>
            <a:off x="4140200" y="386080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RDY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21" name="Line 39"/>
          <p:cNvSpPr/>
          <p:nvPr/>
        </p:nvSpPr>
        <p:spPr>
          <a:xfrm>
            <a:off x="1692275" y="4292600"/>
            <a:ext cx="43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22" name="Text Box 40"/>
          <p:cNvSpPr txBox="1"/>
          <p:nvPr/>
        </p:nvSpPr>
        <p:spPr>
          <a:xfrm>
            <a:off x="1116013" y="4076700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+5V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23" name="AutoShape 41"/>
          <p:cNvSpPr/>
          <p:nvPr/>
        </p:nvSpPr>
        <p:spPr>
          <a:xfrm>
            <a:off x="4500563" y="5013325"/>
            <a:ext cx="935037" cy="144463"/>
          </a:xfrm>
          <a:prstGeom prst="leftArrow">
            <a:avLst>
              <a:gd name="adj1" fmla="val 50000"/>
              <a:gd name="adj2" fmla="val 1618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2024" name="Line 42"/>
          <p:cNvSpPr/>
          <p:nvPr/>
        </p:nvSpPr>
        <p:spPr>
          <a:xfrm flipH="1">
            <a:off x="4500563" y="5445125"/>
            <a:ext cx="9350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2025" name="Text Box 43"/>
          <p:cNvSpPr txBox="1"/>
          <p:nvPr/>
        </p:nvSpPr>
        <p:spPr>
          <a:xfrm>
            <a:off x="4716463" y="4724400"/>
            <a:ext cx="1295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A15~A0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26" name="Text Box 44"/>
          <p:cNvSpPr txBox="1"/>
          <p:nvPr/>
        </p:nvSpPr>
        <p:spPr>
          <a:xfrm>
            <a:off x="4643438" y="5149850"/>
            <a:ext cx="10080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IOR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2027" name="Line 45"/>
          <p:cNvSpPr/>
          <p:nvPr/>
        </p:nvSpPr>
        <p:spPr>
          <a:xfrm>
            <a:off x="4837113" y="5213350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28" name="Text Box 46"/>
          <p:cNvSpPr txBox="1"/>
          <p:nvPr/>
        </p:nvSpPr>
        <p:spPr>
          <a:xfrm>
            <a:off x="1547813" y="184467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STB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1789" name="Text Box 49"/>
          <p:cNvSpPr txBox="1"/>
          <p:nvPr/>
        </p:nvSpPr>
        <p:spPr>
          <a:xfrm>
            <a:off x="5688013" y="1412875"/>
            <a:ext cx="3563937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分析：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）端口地址及功能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三态缓冲器   数据端口  </a:t>
            </a:r>
            <a:r>
              <a:rPr lang="en-US" altLang="zh-CN" dirty="0">
                <a:latin typeface="Arial" panose="020B0604020202020204" pitchFamily="34" charset="0"/>
              </a:rPr>
              <a:t>8001H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三态门          状态口      </a:t>
            </a:r>
            <a:r>
              <a:rPr lang="en-US" altLang="zh-CN" dirty="0">
                <a:latin typeface="Arial" panose="020B0604020202020204" pitchFamily="34" charset="0"/>
              </a:rPr>
              <a:t>8000H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57863" y="3028950"/>
            <a:ext cx="3313112" cy="161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2)  </a:t>
            </a:r>
            <a:r>
              <a:rPr lang="zh-CN" altLang="en-US" dirty="0">
                <a:latin typeface="Arial" panose="020B0604020202020204" pitchFamily="34" charset="0"/>
              </a:rPr>
              <a:t>状态信息的作用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r>
              <a:rPr lang="en-US" altLang="zh-CN" dirty="0">
                <a:latin typeface="Arial" panose="020B0604020202020204" pitchFamily="34" charset="0"/>
              </a:rPr>
              <a:t>RDY=1</a:t>
            </a:r>
            <a:r>
              <a:rPr lang="zh-CN" altLang="en-US" dirty="0">
                <a:latin typeface="Arial" panose="020B0604020202020204" pitchFamily="34" charset="0"/>
              </a:rPr>
              <a:t>（ </a:t>
            </a:r>
            <a:r>
              <a:rPr lang="en-US" altLang="zh-CN" dirty="0">
                <a:latin typeface="Arial" panose="020B0604020202020204" pitchFamily="34" charset="0"/>
              </a:rPr>
              <a:t>8000H    D0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      可读数据，否则循环查询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STB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使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触发器状态为“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53100" y="4732338"/>
            <a:ext cx="3067050" cy="78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3) </a:t>
            </a:r>
            <a:r>
              <a:rPr lang="zh-CN" altLang="en-US" dirty="0">
                <a:latin typeface="Arial" panose="020B0604020202020204" pitchFamily="34" charset="0"/>
              </a:rPr>
              <a:t>工作原理（控制流程）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    见下图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" name="Line 31"/>
          <p:cNvSpPr/>
          <p:nvPr/>
        </p:nvSpPr>
        <p:spPr>
          <a:xfrm>
            <a:off x="4211638" y="3794125"/>
            <a:ext cx="360362" cy="0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Line 32"/>
          <p:cNvSpPr/>
          <p:nvPr/>
        </p:nvSpPr>
        <p:spPr>
          <a:xfrm flipV="1">
            <a:off x="4572000" y="1804988"/>
            <a:ext cx="0" cy="2016125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animClr clrSpc="rgb" dir="cw">
                                      <p:cBhvr>
                                        <p:cTn id="12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5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animClr clrSpc="rgb" dir="cw">
                                      <p:cBhvr>
                                        <p:cTn id="20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316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animClr clrSpc="rgb" dir="cw">
                                      <p:cBhvr>
                                        <p:cTn id="28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29" dur="3000" fill="hold"/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000" fill="hold"/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1" dur="150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9" grpId="0" animBg="1"/>
      <p:bldP spid="316450" grpId="0" animBg="1"/>
      <p:bldP spid="316451" grpId="0" animBg="1"/>
      <p:bldP spid="31789" grpId="0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076825" y="4005263"/>
            <a:ext cx="1871663" cy="12239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33400" y="609600"/>
            <a:ext cx="4267200" cy="3460750"/>
            <a:chOff x="336" y="384"/>
            <a:chExt cx="2688" cy="2180"/>
          </a:xfrm>
        </p:grpSpPr>
        <p:graphicFrame>
          <p:nvGraphicFramePr>
            <p:cNvPr id="13314" name="Object 3"/>
            <p:cNvGraphicFramePr>
              <a:graphicFrameLocks noChangeAspect="1"/>
            </p:cNvGraphicFramePr>
            <p:nvPr/>
          </p:nvGraphicFramePr>
          <p:xfrm>
            <a:off x="384" y="384"/>
            <a:ext cx="1872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272540" imgH="1463040" progId="Visio.Drawing.4">
                    <p:embed/>
                  </p:oleObj>
                </mc:Choice>
                <mc:Fallback>
                  <p:oleObj name="" r:id="rId1" imgW="1272540" imgH="1463040" progId="Visio.Drawing.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" y="384"/>
                          <a:ext cx="1872" cy="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4"/>
            <p:cNvSpPr txBox="1"/>
            <p:nvPr/>
          </p:nvSpPr>
          <p:spPr>
            <a:xfrm>
              <a:off x="336" y="2352"/>
              <a:ext cx="26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                查询式输入数据的流程图</a:t>
              </a:r>
              <a:endParaRPr lang="zh-CN" altLang="en-US" sz="16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0101" name="Rectangle 5"/>
          <p:cNvSpPr/>
          <p:nvPr/>
        </p:nvSpPr>
        <p:spPr>
          <a:xfrm>
            <a:off x="4067175" y="3500438"/>
            <a:ext cx="4572000" cy="300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     MOV   DX, 8000H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SCAN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 IN       AL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DX    ;   </a:t>
            </a:r>
            <a:r>
              <a:rPr lang="zh-CN" altLang="en-US" b="1" dirty="0">
                <a:latin typeface="Times New Roman" panose="02020603050405020304" pitchFamily="18" charset="0"/>
              </a:rPr>
              <a:t>读状态口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TEST   AL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01H  </a:t>
            </a:r>
            <a:r>
              <a:rPr lang="zh-CN" altLang="en-US" b="1" dirty="0">
                <a:latin typeface="Times New Roman" panose="02020603050405020304" pitchFamily="18" charset="0"/>
              </a:rPr>
              <a:t>；检测</a:t>
            </a:r>
            <a:r>
              <a:rPr lang="en-US" altLang="zh-CN" b="1" dirty="0">
                <a:latin typeface="Times New Roman" panose="02020603050405020304" pitchFamily="18" charset="0"/>
              </a:rPr>
              <a:t>RDY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     JZ     SCAN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     INC   DX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     IN    AL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DX    ;  </a:t>
            </a:r>
            <a:r>
              <a:rPr lang="zh-CN" altLang="en-US" b="1" dirty="0">
                <a:latin typeface="Times New Roman" panose="02020603050405020304" pitchFamily="18" charset="0"/>
              </a:rPr>
              <a:t>数据口地址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MOV   [BX],AL    ;  </a:t>
            </a:r>
            <a:r>
              <a:rPr lang="zh-CN" altLang="en-US" b="1" dirty="0">
                <a:latin typeface="Times New Roman" panose="02020603050405020304" pitchFamily="18" charset="0"/>
              </a:rPr>
              <a:t>存入内存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318" name="Text Box 10"/>
          <p:cNvSpPr txBox="1"/>
          <p:nvPr/>
        </p:nvSpPr>
        <p:spPr>
          <a:xfrm>
            <a:off x="3563938" y="981075"/>
            <a:ext cx="10080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8000H  D0</a:t>
            </a:r>
            <a:r>
              <a:rPr lang="zh-CN" altLang="en-US" dirty="0">
                <a:latin typeface="Arial" panose="020B0604020202020204" pitchFamily="34" charset="0"/>
              </a:rPr>
              <a:t>位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6948488" y="2924175"/>
            <a:ext cx="1079500" cy="792163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查询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0101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图片 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65300"/>
            <a:ext cx="8135938" cy="432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矩形 1"/>
          <p:cNvSpPr/>
          <p:nvPr/>
        </p:nvSpPr>
        <p:spPr>
          <a:xfrm>
            <a:off x="539750" y="765175"/>
            <a:ext cx="83454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</a:rPr>
              <a:t>6-3 </a:t>
            </a:r>
            <a:r>
              <a:rPr lang="zh-CN" altLang="en-US" sz="2800" dirty="0">
                <a:latin typeface="Arial" panose="020B0604020202020204" pitchFamily="34" charset="0"/>
              </a:rPr>
              <a:t>要求编程将内存</a:t>
            </a:r>
            <a:r>
              <a:rPr lang="en-US" altLang="zh-CN" sz="2800" dirty="0">
                <a:latin typeface="Arial" panose="020B0604020202020204" pitchFamily="34" charset="0"/>
              </a:rPr>
              <a:t>BUF</a:t>
            </a:r>
            <a:r>
              <a:rPr lang="zh-CN" altLang="en-US" sz="2800" dirty="0">
                <a:latin typeface="Arial" panose="020B0604020202020204" pitchFamily="34" charset="0"/>
              </a:rPr>
              <a:t>单元的数据送到输出设备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538" y="1773238"/>
            <a:ext cx="1296987" cy="172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3789363"/>
            <a:ext cx="1296987" cy="172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825" y="5013325"/>
            <a:ext cx="4033838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Q=0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输出设备已经空，可以接收数据；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en-US" altLang="zh-CN" b="1" dirty="0">
                <a:latin typeface="Arial" panose="020B0604020202020204" pitchFamily="34" charset="0"/>
              </a:rPr>
              <a:t>   ACK </a:t>
            </a:r>
            <a:r>
              <a:rPr lang="zh-CN" altLang="en-US" b="1" dirty="0">
                <a:latin typeface="Arial" panose="020B0604020202020204" pitchFamily="34" charset="0"/>
              </a:rPr>
              <a:t>使</a:t>
            </a:r>
            <a:r>
              <a:rPr lang="en-US" altLang="zh-CN" b="1" dirty="0">
                <a:latin typeface="Arial" panose="020B0604020202020204" pitchFamily="34" charset="0"/>
              </a:rPr>
              <a:t>D</a:t>
            </a:r>
            <a:r>
              <a:rPr lang="zh-CN" altLang="en-US" b="1" dirty="0">
                <a:latin typeface="Arial" panose="020B0604020202020204" pitchFamily="34" charset="0"/>
              </a:rPr>
              <a:t>触发器清</a:t>
            </a:r>
            <a:r>
              <a:rPr lang="en-US" altLang="zh-CN" b="1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Q=1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输出设备忙，不能接收数据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OUT </a:t>
            </a:r>
            <a:r>
              <a:rPr lang="zh-CN" altLang="en-US" dirty="0">
                <a:latin typeface="Arial" panose="020B0604020202020204" pitchFamily="34" charset="0"/>
              </a:rPr>
              <a:t>指令（对数据口</a:t>
            </a:r>
            <a:r>
              <a:rPr lang="en-US" altLang="zh-CN" dirty="0">
                <a:latin typeface="Arial" panose="020B0604020202020204" pitchFamily="34" charset="0"/>
              </a:rPr>
              <a:t>8001H</a:t>
            </a:r>
            <a:r>
              <a:rPr lang="zh-CN" altLang="en-US" dirty="0">
                <a:latin typeface="Arial" panose="020B0604020202020204" pitchFamily="34" charset="0"/>
              </a:rPr>
              <a:t>输出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zh-CN" altLang="en-US" dirty="0">
                <a:latin typeface="Arial" panose="020B0604020202020204" pitchFamily="34" charset="0"/>
              </a:rPr>
              <a:t>数据时就会使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zh-CN" altLang="en-US" dirty="0">
                <a:latin typeface="Arial" panose="020B0604020202020204" pitchFamily="34" charset="0"/>
              </a:rPr>
              <a:t>触发器置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979613" y="3716338"/>
            <a:ext cx="2447925" cy="1008062"/>
            <a:chOff x="1979712" y="3717032"/>
            <a:chExt cx="2448272" cy="1008112"/>
          </a:xfrm>
        </p:grpSpPr>
        <p:grpSp>
          <p:nvGrpSpPr>
            <p:cNvPr id="43024" name="组合 12"/>
            <p:cNvGrpSpPr/>
            <p:nvPr/>
          </p:nvGrpSpPr>
          <p:grpSpPr>
            <a:xfrm>
              <a:off x="1979712" y="3717032"/>
              <a:ext cx="360040" cy="1008112"/>
              <a:chOff x="1979712" y="3717032"/>
              <a:chExt cx="360040" cy="1008112"/>
            </a:xfrm>
          </p:grpSpPr>
          <p:cxnSp>
            <p:nvCxnSpPr>
              <p:cNvPr id="43026" name="直接连接符 7"/>
              <p:cNvCxnSpPr/>
              <p:nvPr/>
            </p:nvCxnSpPr>
            <p:spPr>
              <a:xfrm flipH="1">
                <a:off x="1979712" y="3717032"/>
                <a:ext cx="360040" cy="0"/>
              </a:xfrm>
              <a:prstGeom prst="line">
                <a:avLst/>
              </a:prstGeom>
              <a:ln w="38100" cap="flat" cmpd="sng">
                <a:solidFill>
                  <a:srgbClr val="3333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027" name="直接连接符 9"/>
              <p:cNvCxnSpPr/>
              <p:nvPr/>
            </p:nvCxnSpPr>
            <p:spPr>
              <a:xfrm>
                <a:off x="1979712" y="3717032"/>
                <a:ext cx="0" cy="1008112"/>
              </a:xfrm>
              <a:prstGeom prst="line">
                <a:avLst/>
              </a:prstGeom>
              <a:ln w="28575" cap="flat" cmpd="sng">
                <a:solidFill>
                  <a:srgbClr val="3333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cxnSp>
          <p:nvCxnSpPr>
            <p:cNvPr id="43025" name="直接连接符 11"/>
            <p:cNvCxnSpPr/>
            <p:nvPr/>
          </p:nvCxnSpPr>
          <p:spPr>
            <a:xfrm>
              <a:off x="1979712" y="4725144"/>
              <a:ext cx="2448272" cy="0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5" name="TextBox 14"/>
          <p:cNvSpPr txBox="1"/>
          <p:nvPr/>
        </p:nvSpPr>
        <p:spPr>
          <a:xfrm>
            <a:off x="5795963" y="1700213"/>
            <a:ext cx="11525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数据端口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525" y="5013325"/>
            <a:ext cx="115093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状态端口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164388" y="4029075"/>
            <a:ext cx="576262" cy="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>
            <a:off x="7164388" y="5805488"/>
            <a:ext cx="576262" cy="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5724525" y="4508500"/>
            <a:ext cx="2159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直接箭头连接符 23"/>
          <p:cNvCxnSpPr/>
          <p:nvPr/>
        </p:nvCxnSpPr>
        <p:spPr>
          <a:xfrm flipV="1">
            <a:off x="5940425" y="2636838"/>
            <a:ext cx="0" cy="1871662"/>
          </a:xfrm>
          <a:prstGeom prst="straightConnector1">
            <a:avLst/>
          </a:prstGeom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2987675" y="4437063"/>
            <a:ext cx="143986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i="1" dirty="0">
                <a:latin typeface="Arial" panose="020B0604020202020204" pitchFamily="34" charset="0"/>
              </a:rPr>
              <a:t>状态</a:t>
            </a:r>
            <a:endParaRPr lang="zh-CN" altLang="en-US" b="1" i="1" dirty="0">
              <a:latin typeface="Arial" panose="020B0604020202020204" pitchFamily="34" charset="0"/>
            </a:endParaRPr>
          </a:p>
        </p:txBody>
      </p:sp>
      <p:cxnSp>
        <p:nvCxnSpPr>
          <p:cNvPr id="43023" name="直接连接符 26"/>
          <p:cNvCxnSpPr/>
          <p:nvPr/>
        </p:nvCxnSpPr>
        <p:spPr>
          <a:xfrm>
            <a:off x="971550" y="5348288"/>
            <a:ext cx="43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文本框 4"/>
          <p:cNvSpPr txBox="1"/>
          <p:nvPr/>
        </p:nvSpPr>
        <p:spPr>
          <a:xfrm>
            <a:off x="611188" y="1125538"/>
            <a:ext cx="8135937" cy="294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MOV  DX ,8000H          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r>
              <a:rPr lang="en-US" altLang="zh-CN" dirty="0">
                <a:latin typeface="Arial" panose="020B0604020202020204" pitchFamily="34" charset="0"/>
              </a:rPr>
              <a:t>DX</a:t>
            </a:r>
            <a:r>
              <a:rPr lang="zh-CN" altLang="en-US" dirty="0">
                <a:latin typeface="Arial" panose="020B0604020202020204" pitchFamily="34" charset="0"/>
              </a:rPr>
              <a:t>指向状态端口地址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STATUS:    IN  AL, DX                     </a:t>
            </a:r>
            <a:r>
              <a:rPr lang="zh-CN" altLang="en-US" dirty="0">
                <a:latin typeface="Arial" panose="020B0604020202020204" pitchFamily="34" charset="0"/>
              </a:rPr>
              <a:t>；读取状态端口的状态数据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TEST  AL, 80H              </a:t>
            </a:r>
            <a:r>
              <a:rPr lang="zh-CN" altLang="en-US" dirty="0">
                <a:latin typeface="Arial" panose="020B0604020202020204" pitchFamily="34" charset="0"/>
              </a:rPr>
              <a:t>；测试最高位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en-US" altLang="zh-CN" baseline="-25000" dirty="0">
                <a:latin typeface="Arial" panose="020B0604020202020204" pitchFamily="34" charset="0"/>
              </a:rPr>
              <a:t>7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JNZ  STATUS                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en-US" altLang="zh-CN" baseline="-25000" dirty="0">
                <a:latin typeface="Arial" panose="020B0604020202020204" pitchFamily="34" charset="0"/>
              </a:rPr>
              <a:t>7</a:t>
            </a:r>
            <a:r>
              <a:rPr lang="en-US" altLang="zh-CN" dirty="0">
                <a:latin typeface="Arial" panose="020B0604020202020204" pitchFamily="34" charset="0"/>
              </a:rPr>
              <a:t>=1</a:t>
            </a:r>
            <a:r>
              <a:rPr lang="zh-CN" altLang="en-US" dirty="0">
                <a:latin typeface="Arial" panose="020B0604020202020204" pitchFamily="34" charset="0"/>
              </a:rPr>
              <a:t>，未就绪，返回继续查询</a:t>
            </a:r>
            <a:r>
              <a:rPr lang="en-US" altLang="zh-CN" dirty="0">
                <a:latin typeface="Arial" panose="020B0604020202020204" pitchFamily="34" charset="0"/>
              </a:rPr>
              <a:t>             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INC  DX                         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en-US" altLang="zh-CN" baseline="-25000" dirty="0">
                <a:latin typeface="Arial" panose="020B0604020202020204" pitchFamily="34" charset="0"/>
              </a:rPr>
              <a:t>7</a:t>
            </a:r>
            <a:r>
              <a:rPr lang="en-US" altLang="zh-CN" dirty="0">
                <a:latin typeface="Arial" panose="020B0604020202020204" pitchFamily="34" charset="0"/>
              </a:rPr>
              <a:t>=0</a:t>
            </a:r>
            <a:r>
              <a:rPr lang="zh-CN" altLang="en-US" dirty="0">
                <a:latin typeface="Arial" panose="020B0604020202020204" pitchFamily="34" charset="0"/>
              </a:rPr>
              <a:t>，就绪，</a:t>
            </a:r>
            <a:r>
              <a:rPr lang="en-US" altLang="zh-CN" dirty="0">
                <a:latin typeface="Arial" panose="020B0604020202020204" pitchFamily="34" charset="0"/>
              </a:rPr>
              <a:t>DX</a:t>
            </a:r>
            <a:r>
              <a:rPr lang="zh-CN" altLang="en-US" dirty="0">
                <a:latin typeface="Arial" panose="020B0604020202020204" pitchFamily="34" charset="0"/>
              </a:rPr>
              <a:t>指向数据端口地址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MOV  AL, BUF               </a:t>
            </a:r>
            <a:r>
              <a:rPr lang="zh-CN" altLang="en-US" dirty="0">
                <a:latin typeface="Arial" panose="020B0604020202020204" pitchFamily="34" charset="0"/>
              </a:rPr>
              <a:t>；将内存单元</a:t>
            </a:r>
            <a:r>
              <a:rPr lang="en-US" altLang="zh-CN" dirty="0">
                <a:latin typeface="Arial" panose="020B0604020202020204" pitchFamily="34" charset="0"/>
              </a:rPr>
              <a:t>BUF</a:t>
            </a:r>
            <a:r>
              <a:rPr lang="zh-CN" altLang="en-US" dirty="0">
                <a:latin typeface="Arial" panose="020B0604020202020204" pitchFamily="34" charset="0"/>
              </a:rPr>
              <a:t>的内容送给</a:t>
            </a:r>
            <a:r>
              <a:rPr lang="en-US" altLang="zh-CN" dirty="0">
                <a:latin typeface="Arial" panose="020B0604020202020204" pitchFamily="34" charset="0"/>
              </a:rPr>
              <a:t>AL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OUT  DX,AL                   </a:t>
            </a:r>
            <a:r>
              <a:rPr lang="zh-CN" altLang="en-US" dirty="0">
                <a:latin typeface="Arial" panose="020B0604020202020204" pitchFamily="34" charset="0"/>
              </a:rPr>
              <a:t>；将</a:t>
            </a:r>
            <a:r>
              <a:rPr lang="en-US" altLang="zh-CN" dirty="0">
                <a:latin typeface="Arial" panose="020B0604020202020204" pitchFamily="34" charset="0"/>
              </a:rPr>
              <a:t>AL</a:t>
            </a:r>
            <a:r>
              <a:rPr lang="zh-CN" altLang="en-US" dirty="0">
                <a:latin typeface="Arial" panose="020B0604020202020204" pitchFamily="34" charset="0"/>
              </a:rPr>
              <a:t>的数据送给数据端口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557338"/>
            <a:ext cx="3168650" cy="12954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39750" y="908050"/>
            <a:ext cx="1079500" cy="792163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查询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4037" name="直接连接符 9"/>
          <p:cNvCxnSpPr/>
          <p:nvPr/>
        </p:nvCxnSpPr>
        <p:spPr>
          <a:xfrm>
            <a:off x="1692275" y="4076700"/>
            <a:ext cx="1584325" cy="0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38" name="爆炸形 1 10"/>
          <p:cNvSpPr/>
          <p:nvPr/>
        </p:nvSpPr>
        <p:spPr>
          <a:xfrm>
            <a:off x="539750" y="3716338"/>
            <a:ext cx="1655763" cy="1008062"/>
          </a:xfrm>
          <a:prstGeom prst="irregularSeal1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端口间址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179388" y="692150"/>
            <a:ext cx="8964613" cy="5400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常用的输入设备：键盘、鼠标、扫描仪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常用的输出设备：打印机、显示器、绘图仪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外设必须经过接口电路与系统总线相连，其原因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、设备种类繁多，速度不匹配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外设有机械式、电子式或者机电式，工作速度一般比微处理器慢得多，且不同外设速度差异大，既有手动操作速度为秒级的键盘，也有速度高达每秒几兆字节甚至十几兆字节的硬盘。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、信号的类型及电平幅度不匹配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外设提供的信号类型有数字信号、模拟信号（电压或电流等），而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使用的信号都是数字信号且是标准的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TTL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电平。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2"/>
          <p:cNvSpPr>
            <a:spLocks noGrp="1" noRot="1"/>
          </p:cNvSpPr>
          <p:nvPr>
            <p:ph idx="1"/>
          </p:nvPr>
        </p:nvSpPr>
        <p:spPr>
          <a:xfrm>
            <a:off x="685800" y="685800"/>
            <a:ext cx="72390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3600" b="1" dirty="0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6.4.3  </a:t>
            </a:r>
            <a:r>
              <a:rPr lang="zh-CN" altLang="en-US" sz="3600" b="1" dirty="0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中断传送方式</a:t>
            </a:r>
            <a:endParaRPr lang="en-US" altLang="zh-CN" sz="3600" b="1" dirty="0">
              <a:solidFill>
                <a:srgbClr val="8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2323" name="Text Box 3"/>
          <p:cNvSpPr txBox="1"/>
          <p:nvPr/>
        </p:nvSpPr>
        <p:spPr>
          <a:xfrm>
            <a:off x="323850" y="5157788"/>
            <a:ext cx="8153400" cy="1192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特点：</a:t>
            </a:r>
            <a:r>
              <a:rPr lang="zh-CN" altLang="en-US" b="1" dirty="0">
                <a:latin typeface="Arial" panose="020B0604020202020204" pitchFamily="34" charset="0"/>
              </a:rPr>
              <a:t>外设与外设可以工作于并行工作方式；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           </a:t>
            </a:r>
            <a:r>
              <a:rPr lang="en-US" altLang="zh-CN" b="1" dirty="0"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latin typeface="Arial" panose="020B0604020202020204" pitchFamily="34" charset="0"/>
              </a:rPr>
              <a:t>与外设工作于并行工作方式。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           系统工作效率较高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2324" name="Rectangle 4"/>
          <p:cNvSpPr/>
          <p:nvPr/>
        </p:nvSpPr>
        <p:spPr>
          <a:xfrm>
            <a:off x="684213" y="3213100"/>
            <a:ext cx="7924800" cy="183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实现方法：</a:t>
            </a:r>
            <a:r>
              <a:rPr lang="en-US" altLang="zh-CN" b="1" u="sng" dirty="0">
                <a:solidFill>
                  <a:srgbClr val="00101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solidFill>
                  <a:srgbClr val="001010"/>
                </a:solidFill>
                <a:latin typeface="宋体" panose="02010600030101010101" pitchFamily="2" charset="-122"/>
              </a:rPr>
              <a:t>）中断向量表初始化</a:t>
            </a:r>
            <a:endParaRPr lang="en-US" altLang="zh-CN" b="1" u="sng" dirty="0">
              <a:solidFill>
                <a:srgbClr val="00101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主程序中安排好在某一时刻启动某一台外设，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并建立“中断源”与对应“中断服务程序入口地址”关系；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u="sng" dirty="0">
                <a:solidFill>
                  <a:srgbClr val="00101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u="sng" dirty="0">
                <a:solidFill>
                  <a:srgbClr val="001010"/>
                </a:solidFill>
                <a:latin typeface="宋体" panose="02010600030101010101" pitchFamily="2" charset="-122"/>
              </a:rPr>
              <a:t>）中断服务子程序</a:t>
            </a:r>
            <a:endParaRPr lang="en-US" altLang="zh-CN" b="1" u="sng" dirty="0">
              <a:solidFill>
                <a:srgbClr val="00101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</a:rPr>
              <a:t>完成一次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与外设之间的数据传送，然后返回断点处继续执行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2325" name="Rectangle 5"/>
          <p:cNvSpPr/>
          <p:nvPr/>
        </p:nvSpPr>
        <p:spPr>
          <a:xfrm>
            <a:off x="684213" y="2565400"/>
            <a:ext cx="8153400" cy="752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用途：</a:t>
            </a:r>
            <a:r>
              <a:rPr lang="zh-CN" altLang="en-US" b="1" dirty="0">
                <a:latin typeface="Arial" panose="020B0604020202020204" pitchFamily="34" charset="0"/>
              </a:rPr>
              <a:t>异步传送方式中，为提高</a:t>
            </a:r>
            <a:r>
              <a:rPr lang="en-US" altLang="zh-CN" b="1" dirty="0"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latin typeface="Arial" panose="020B0604020202020204" pitchFamily="34" charset="0"/>
              </a:rPr>
              <a:t>的工作效率和使</a:t>
            </a:r>
            <a:r>
              <a:rPr lang="en-US" altLang="zh-CN" b="1" dirty="0"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latin typeface="Arial" panose="020B0604020202020204" pitchFamily="34" charset="0"/>
              </a:rPr>
              <a:t>和外设以及外设间的并</a:t>
            </a:r>
            <a:endParaRPr lang="zh-CN" altLang="en-US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</a:rPr>
              <a:t>行工作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2326" name="Text Box 6"/>
          <p:cNvSpPr txBox="1"/>
          <p:nvPr/>
        </p:nvSpPr>
        <p:spPr>
          <a:xfrm>
            <a:off x="685800" y="1268413"/>
            <a:ext cx="8305800" cy="1828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定义：</a:t>
            </a:r>
            <a:r>
              <a:rPr lang="en-US" altLang="zh-CN" b="1" dirty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启动外设后，继续执行主程序。当外设的输入数据准备好或接收数据的锁存器为空时，主动向</a:t>
            </a:r>
            <a:r>
              <a:rPr lang="en-US" altLang="zh-CN" b="1" dirty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发出</a:t>
            </a:r>
            <a:r>
              <a:rPr lang="zh-CN" altLang="en-US" b="1" dirty="0">
                <a:latin typeface="Courier New" panose="02070309020205020404" pitchFamily="49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中断请求</a:t>
            </a:r>
            <a:r>
              <a:rPr lang="zh-CN" altLang="en-US" b="1" dirty="0">
                <a:latin typeface="Courier New" panose="02070309020205020404" pitchFamily="49" charset="0"/>
              </a:rPr>
              <a:t>”</a:t>
            </a:r>
            <a:r>
              <a:rPr lang="zh-CN" altLang="en-US" b="1" dirty="0">
                <a:latin typeface="Times New Roman" panose="02020603050405020304" pitchFamily="18" charset="0"/>
              </a:rPr>
              <a:t>，使</a:t>
            </a:r>
            <a:r>
              <a:rPr lang="en-US" altLang="zh-CN" b="1" dirty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中断正在执行的程序转去执行为外设服务程序（中断响应），完成输入或输出操作（中断服务），服务完毕，</a:t>
            </a:r>
            <a:r>
              <a:rPr lang="en-US" altLang="zh-CN" b="1" dirty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再继续执行原来的程序（中断返回）。</a:t>
            </a:r>
            <a:r>
              <a:rPr lang="zh-CN" altLang="en-US" sz="2400" dirty="0">
                <a:latin typeface="Times New Roman" panose="02020603050405020304" pitchFamily="18" charset="0"/>
              </a:rPr>
              <a:t> 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312327" name="Line 7"/>
          <p:cNvSpPr/>
          <p:nvPr/>
        </p:nvSpPr>
        <p:spPr>
          <a:xfrm>
            <a:off x="5795963" y="5373688"/>
            <a:ext cx="7921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8"/>
          <p:cNvGrpSpPr/>
          <p:nvPr/>
        </p:nvGrpSpPr>
        <p:grpSpPr>
          <a:xfrm>
            <a:off x="6227763" y="5373688"/>
            <a:ext cx="360362" cy="457200"/>
            <a:chOff x="4150" y="572"/>
            <a:chExt cx="227" cy="288"/>
          </a:xfrm>
        </p:grpSpPr>
        <p:sp>
          <p:nvSpPr>
            <p:cNvPr id="14358" name="Line 9"/>
            <p:cNvSpPr/>
            <p:nvPr/>
          </p:nvSpPr>
          <p:spPr>
            <a:xfrm>
              <a:off x="4377" y="572"/>
              <a:ext cx="0" cy="2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359" name="Text Box 10"/>
            <p:cNvSpPr txBox="1"/>
            <p:nvPr/>
          </p:nvSpPr>
          <p:spPr>
            <a:xfrm>
              <a:off x="4150" y="57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200" b="1" dirty="0">
                  <a:latin typeface="Arial" panose="020B0604020202020204" pitchFamily="34" charset="0"/>
                </a:rPr>
                <a:t>启动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12331" name="Line 11"/>
          <p:cNvSpPr/>
          <p:nvPr/>
        </p:nvSpPr>
        <p:spPr>
          <a:xfrm>
            <a:off x="6659563" y="5373688"/>
            <a:ext cx="504825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2332" name="Line 12"/>
          <p:cNvSpPr/>
          <p:nvPr/>
        </p:nvSpPr>
        <p:spPr>
          <a:xfrm>
            <a:off x="6659563" y="5734050"/>
            <a:ext cx="504825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2333" name="Line 13"/>
          <p:cNvSpPr/>
          <p:nvPr/>
        </p:nvSpPr>
        <p:spPr>
          <a:xfrm>
            <a:off x="7235825" y="5373688"/>
            <a:ext cx="649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3" name="Group 14"/>
          <p:cNvGrpSpPr/>
          <p:nvPr/>
        </p:nvGrpSpPr>
        <p:grpSpPr>
          <a:xfrm>
            <a:off x="7164388" y="5373688"/>
            <a:ext cx="358775" cy="457200"/>
            <a:chOff x="4740" y="572"/>
            <a:chExt cx="226" cy="288"/>
          </a:xfrm>
        </p:grpSpPr>
        <p:sp>
          <p:nvSpPr>
            <p:cNvPr id="14356" name="Line 15"/>
            <p:cNvSpPr/>
            <p:nvPr/>
          </p:nvSpPr>
          <p:spPr>
            <a:xfrm flipV="1">
              <a:off x="4740" y="572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357" name="Text Box 16"/>
            <p:cNvSpPr txBox="1"/>
            <p:nvPr/>
          </p:nvSpPr>
          <p:spPr>
            <a:xfrm>
              <a:off x="4785" y="572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200" b="1" dirty="0">
                  <a:latin typeface="Arial" panose="020B0604020202020204" pitchFamily="34" charset="0"/>
                </a:rPr>
                <a:t>交换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12337" name="Line 17"/>
          <p:cNvSpPr/>
          <p:nvPr/>
        </p:nvSpPr>
        <p:spPr>
          <a:xfrm>
            <a:off x="5795963" y="6094413"/>
            <a:ext cx="2087562" cy="0"/>
          </a:xfrm>
          <a:prstGeom prst="line">
            <a:avLst/>
          </a:prstGeom>
          <a:ln w="19050" cap="flat" cmpd="sng">
            <a:solidFill>
              <a:srgbClr val="6633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12338" name="Text Box 18"/>
          <p:cNvSpPr txBox="1"/>
          <p:nvPr/>
        </p:nvSpPr>
        <p:spPr>
          <a:xfrm>
            <a:off x="7740650" y="5949950"/>
            <a:ext cx="8636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</a:rPr>
              <a:t>时间轴</a:t>
            </a:r>
            <a:endParaRPr lang="zh-CN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312339" name="Line 19"/>
          <p:cNvSpPr/>
          <p:nvPr/>
        </p:nvSpPr>
        <p:spPr>
          <a:xfrm>
            <a:off x="6586538" y="5946775"/>
            <a:ext cx="15875" cy="277813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12340" name="Line 20"/>
          <p:cNvSpPr/>
          <p:nvPr/>
        </p:nvSpPr>
        <p:spPr>
          <a:xfrm>
            <a:off x="7162800" y="5935663"/>
            <a:ext cx="0" cy="288925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12341" name="Text Box 21"/>
          <p:cNvSpPr txBox="1"/>
          <p:nvPr/>
        </p:nvSpPr>
        <p:spPr>
          <a:xfrm>
            <a:off x="6299200" y="6153150"/>
            <a:ext cx="1079500" cy="22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900" dirty="0">
                <a:latin typeface="Arial" panose="020B0604020202020204" pitchFamily="34" charset="0"/>
              </a:rPr>
              <a:t>     t1              t2</a:t>
            </a:r>
            <a:endParaRPr lang="en-US" altLang="zh-CN" sz="900" dirty="0">
              <a:latin typeface="Arial" panose="020B0604020202020204" pitchFamily="34" charset="0"/>
            </a:endParaRPr>
          </a:p>
        </p:txBody>
      </p:sp>
      <p:sp>
        <p:nvSpPr>
          <p:cNvPr id="312342" name="Text Box 22"/>
          <p:cNvSpPr txBox="1"/>
          <p:nvPr/>
        </p:nvSpPr>
        <p:spPr>
          <a:xfrm>
            <a:off x="5292725" y="5229225"/>
            <a:ext cx="647700" cy="55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en-US" altLang="zh-CN" sz="1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zh-CN" altLang="en-US" sz="12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</a:t>
            </a:r>
            <a:endParaRPr lang="zh-CN" altLang="en-US" sz="12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164388" y="2924175"/>
          <a:ext cx="17843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98220" imgH="1143000" progId="Visio.Drawing.4">
                  <p:embed/>
                </p:oleObj>
              </mc:Choice>
              <mc:Fallback>
                <p:oleObj name="" r:id="rId1" imgW="998220" imgH="1143000" progId="Visio.Drawing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4388" y="2924175"/>
                        <a:ext cx="1784350" cy="203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/>
      <p:bldP spid="312324" grpId="0"/>
      <p:bldP spid="312325" grpId="0"/>
      <p:bldP spid="312326" grpId="0"/>
      <p:bldP spid="312338" grpId="0"/>
      <p:bldP spid="312341" grpId="0"/>
      <p:bldP spid="3123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3146425" y="6019800"/>
            <a:ext cx="340677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b="1" u="sng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中断方式数据传送工作过程演示</a:t>
            </a:r>
            <a:endParaRPr kumimoji="1" lang="zh-CN" altLang="en-US" b="1" u="sng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AutoShape 3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5" name="AutoShape 4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62" name="" r:id="rId1" imgW="8305800" imgH="5029200"/>
        </mc:Choice>
        <mc:Fallback>
          <p:control name="" r:id="rId1" imgW="8305800" imgH="5029200">
            <p:pic>
              <p:nvPicPr>
                <p:cNvPr id="0" name="Host Control  15361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57200" y="609600"/>
                  <a:ext cx="8305800" cy="502920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5" name="Rectangle 3"/>
          <p:cNvSpPr/>
          <p:nvPr/>
        </p:nvSpPr>
        <p:spPr>
          <a:xfrm>
            <a:off x="609600" y="3505200"/>
            <a:ext cx="8153400" cy="752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用途：</a:t>
            </a:r>
            <a:r>
              <a:rPr lang="zh-CN" altLang="en-US" b="1" dirty="0">
                <a:latin typeface="宋体" panose="02010600030101010101" pitchFamily="2" charset="-122"/>
              </a:rPr>
              <a:t>一个高速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设备，以及成组交换数据的情况，例如磁盘与内存间的信息交换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64196" name="Rectangle 4"/>
          <p:cNvSpPr/>
          <p:nvPr/>
        </p:nvSpPr>
        <p:spPr>
          <a:xfrm>
            <a:off x="533400" y="1447800"/>
            <a:ext cx="8077200" cy="72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3300"/>
                </a:solidFill>
                <a:latin typeface="Tahoma" panose="020B0604030504040204" pitchFamily="34" charset="0"/>
              </a:rPr>
              <a:t>定义</a:t>
            </a:r>
            <a:r>
              <a:rPr lang="zh-CN" altLang="en-US" b="1" dirty="0">
                <a:latin typeface="Tahoma" panose="020B0604030504040204" pitchFamily="34" charset="0"/>
              </a:rPr>
              <a:t>：是一种不需要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Tahoma" panose="020B0604030504040204" pitchFamily="34" charset="0"/>
              </a:rPr>
              <a:t>干预也不需要软件介入的高速数据传送方式。用硬件在外设与内存间直接进行数据交换，而不通过</a:t>
            </a:r>
            <a:r>
              <a:rPr lang="en-US" altLang="zh-CN" b="1" dirty="0">
                <a:latin typeface="Tahoma" panose="020B0604030504040204" pitchFamily="34" charset="0"/>
              </a:rPr>
              <a:t>CPU</a:t>
            </a:r>
            <a:r>
              <a:rPr lang="zh-CN" altLang="en-US" b="1" dirty="0">
                <a:latin typeface="Tahoma" panose="020B0604030504040204" pitchFamily="34" charset="0"/>
              </a:rPr>
              <a:t>。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64197" name="Text Box 5"/>
          <p:cNvSpPr txBox="1"/>
          <p:nvPr/>
        </p:nvSpPr>
        <p:spPr>
          <a:xfrm>
            <a:off x="539750" y="4502150"/>
            <a:ext cx="58642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实现方法：</a:t>
            </a:r>
            <a:r>
              <a:rPr lang="zh-CN" altLang="en-US" b="1" dirty="0">
                <a:latin typeface="Arial" panose="020B0604020202020204" pitchFamily="34" charset="0"/>
              </a:rPr>
              <a:t>在程序中完成对</a:t>
            </a:r>
            <a:r>
              <a:rPr lang="en-US" altLang="zh-CN" b="1" dirty="0">
                <a:latin typeface="Arial" panose="020B0604020202020204" pitchFamily="34" charset="0"/>
              </a:rPr>
              <a:t>DMA</a:t>
            </a:r>
            <a:r>
              <a:rPr lang="zh-CN" altLang="en-US" b="1" dirty="0">
                <a:latin typeface="Arial" panose="020B0604020202020204" pitchFamily="34" charset="0"/>
              </a:rPr>
              <a:t>控制器初始化</a:t>
            </a:r>
            <a:r>
              <a:rPr lang="en-US" altLang="zh-CN" b="1" dirty="0">
                <a:latin typeface="Arial" panose="020B0604020202020204" pitchFamily="34" charset="0"/>
              </a:rPr>
              <a:t>(8237A)  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64198" name="Text Box 6"/>
          <p:cNvSpPr txBox="1"/>
          <p:nvPr/>
        </p:nvSpPr>
        <p:spPr>
          <a:xfrm>
            <a:off x="609600" y="5181600"/>
            <a:ext cx="7924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Arial" panose="020B0604020202020204" pitchFamily="34" charset="0"/>
              </a:rPr>
              <a:t>特点：</a:t>
            </a:r>
            <a:r>
              <a:rPr lang="zh-CN" altLang="en-US" b="1" dirty="0">
                <a:latin typeface="Arial" panose="020B0604020202020204" pitchFamily="34" charset="0"/>
              </a:rPr>
              <a:t>数据传送速度快，</a:t>
            </a:r>
            <a:r>
              <a:rPr lang="zh-CN" altLang="en-US" b="1" dirty="0">
                <a:latin typeface="Tahoma" panose="020B0604030504040204" pitchFamily="34" charset="0"/>
              </a:rPr>
              <a:t>上限就取决于存储器的工作速度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323850" y="765175"/>
            <a:ext cx="8540750" cy="1143000"/>
          </a:xfrm>
          <a:prstGeom prst="rect">
            <a:avLst/>
          </a:prstGeom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solidFill>
                  <a:srgbClr val="800000"/>
                </a:solidFill>
                <a:latin typeface="宋体" panose="02010600030101010101" pitchFamily="2" charset="-122"/>
                <a:ea typeface="+mj-ea"/>
                <a:cs typeface="+mj-cs"/>
              </a:rPr>
              <a:t>6.4.4  DMA(</a:t>
            </a:r>
            <a:r>
              <a:rPr kumimoji="1" lang="zh-CN" altLang="en-US" sz="3200" b="1" kern="0" cap="none" spc="0" normalizeH="0" baseline="0" noProof="0" dirty="0">
                <a:solidFill>
                  <a:srgbClr val="800000"/>
                </a:solidFill>
                <a:latin typeface="宋体" panose="02010600030101010101" pitchFamily="2" charset="-122"/>
                <a:ea typeface="+mj-ea"/>
                <a:cs typeface="+mj-cs"/>
              </a:rPr>
              <a:t>直接存储器存取）方式</a:t>
            </a:r>
            <a:endParaRPr kumimoji="1" lang="zh-CN" altLang="en-US" sz="3200" b="1" kern="0" cap="none" spc="0" normalizeH="0" baseline="0" noProof="0" dirty="0">
              <a:solidFill>
                <a:srgbClr val="80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063" name="矩形 7"/>
          <p:cNvSpPr/>
          <p:nvPr/>
        </p:nvSpPr>
        <p:spPr>
          <a:xfrm>
            <a:off x="1835150" y="5805488"/>
            <a:ext cx="40100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800000"/>
                </a:solidFill>
                <a:latin typeface="Tahoma" panose="020B0604030504040204" pitchFamily="34" charset="0"/>
                <a:ea typeface="仿宋_GB2312" pitchFamily="49" charset="-122"/>
              </a:rPr>
              <a:t> （</a:t>
            </a:r>
            <a:r>
              <a:rPr lang="en-US" altLang="zh-CN" b="1" dirty="0">
                <a:solidFill>
                  <a:srgbClr val="800000"/>
                </a:solidFill>
                <a:latin typeface="Tahoma" panose="020B0604030504040204" pitchFamily="34" charset="0"/>
              </a:rPr>
              <a:t>DMA  Direct  Memory Access</a:t>
            </a:r>
            <a:r>
              <a:rPr lang="zh-CN" altLang="en-US" b="1" dirty="0">
                <a:solidFill>
                  <a:srgbClr val="800000"/>
                </a:solidFill>
                <a:latin typeface="Tahoma" panose="020B060403050404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60" name="矩形 8"/>
          <p:cNvSpPr/>
          <p:nvPr/>
        </p:nvSpPr>
        <p:spPr>
          <a:xfrm>
            <a:off x="539750" y="2420938"/>
            <a:ext cx="7777163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Tahoma" panose="020B0604030504040204" pitchFamily="34" charset="0"/>
              </a:rPr>
              <a:t>在</a:t>
            </a:r>
            <a:r>
              <a:rPr lang="en-US" altLang="zh-CN" b="1" dirty="0">
                <a:latin typeface="Tahoma" panose="020B0604030504040204" pitchFamily="34" charset="0"/>
              </a:rPr>
              <a:t>DMA</a:t>
            </a:r>
            <a:r>
              <a:rPr lang="zh-CN" altLang="en-US" b="1" dirty="0">
                <a:latin typeface="Tahoma" panose="020B0604030504040204" pitchFamily="34" charset="0"/>
              </a:rPr>
              <a:t>方式下，</a:t>
            </a:r>
            <a:r>
              <a:rPr lang="zh-CN" altLang="zh-CN" dirty="0">
                <a:latin typeface="宋体" panose="02010600030101010101" pitchFamily="2" charset="-122"/>
              </a:rPr>
              <a:t>对这一数据传送过程进行控制的硬件称为</a:t>
            </a:r>
            <a:r>
              <a:rPr lang="en-US" altLang="zh-CN" u="sng" dirty="0">
                <a:solidFill>
                  <a:srgbClr val="FF0000"/>
                </a:solidFill>
                <a:latin typeface="宋体" panose="02010600030101010101" pitchFamily="2" charset="-122"/>
              </a:rPr>
              <a:t>DMA</a:t>
            </a:r>
            <a:r>
              <a:rPr lang="zh-CN" altLang="zh-CN" u="sng" dirty="0">
                <a:solidFill>
                  <a:srgbClr val="FF0000"/>
                </a:solidFill>
                <a:latin typeface="宋体" panose="02010600030101010101" pitchFamily="2" charset="-122"/>
              </a:rPr>
              <a:t>控制器</a:t>
            </a:r>
            <a:r>
              <a:rPr lang="zh-CN" altLang="zh-CN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DMAC</a:t>
            </a:r>
            <a:r>
              <a:rPr lang="zh-CN" altLang="zh-CN" dirty="0">
                <a:latin typeface="宋体" panose="02010600030101010101" pitchFamily="2" charset="-122"/>
              </a:rPr>
              <a:t>）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  <p:bldP spid="264196" grpId="0"/>
      <p:bldP spid="264197" grpId="0"/>
      <p:bldP spid="264198" grpId="0"/>
      <p:bldP spid="491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2590800" y="6172200"/>
            <a:ext cx="34925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b="1" u="sng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DMA</a:t>
            </a:r>
            <a:r>
              <a:rPr kumimoji="1" lang="zh-CN" altLang="en-US" b="1" u="sng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方式数据传送工作过程演示</a:t>
            </a:r>
            <a:endParaRPr kumimoji="1" lang="zh-CN" altLang="en-US" b="1" u="sng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AutoShape 4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9" name="AutoShape 5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86" name="" r:id="rId1" imgW="8333105" imgH="5565775"/>
        </mc:Choice>
        <mc:Fallback>
          <p:control name="" r:id="rId1" imgW="8333105" imgH="5565775">
            <p:pic>
              <p:nvPicPr>
                <p:cNvPr id="0" name="Host Control  1638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3400" y="457200"/>
                  <a:ext cx="8333105" cy="5565775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 noRot="1"/>
          </p:cNvSpPr>
          <p:nvPr>
            <p:ph idx="1"/>
          </p:nvPr>
        </p:nvSpPr>
        <p:spPr>
          <a:xfrm>
            <a:off x="457200" y="304800"/>
            <a:ext cx="8686800" cy="6248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800000"/>
                </a:solidFill>
              </a:rPr>
              <a:t>一、</a:t>
            </a:r>
            <a:r>
              <a:rPr lang="en-US" altLang="zh-CN" sz="2400" b="1" dirty="0">
                <a:solidFill>
                  <a:srgbClr val="800000"/>
                </a:solidFill>
              </a:rPr>
              <a:t>DMA</a:t>
            </a:r>
            <a:r>
              <a:rPr lang="zh-CN" altLang="en-US" sz="2400" b="1" dirty="0">
                <a:solidFill>
                  <a:srgbClr val="800000"/>
                </a:solidFill>
              </a:rPr>
              <a:t>操作方法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1.</a:t>
            </a:r>
            <a:r>
              <a:rPr lang="zh-CN" altLang="en-US" sz="2400" b="1" dirty="0"/>
              <a:t>周期挪用</a:t>
            </a:r>
            <a:r>
              <a:rPr lang="en-US" altLang="zh-CN" sz="2400" b="1" dirty="0"/>
              <a:t>      2.</a:t>
            </a:r>
            <a:r>
              <a:rPr lang="zh-CN" altLang="en-US" sz="2400" b="1" dirty="0"/>
              <a:t>周期扩展</a:t>
            </a:r>
            <a:r>
              <a:rPr lang="en-US" altLang="zh-CN" sz="2400" b="1" dirty="0"/>
              <a:t>      3.CPU</a:t>
            </a:r>
            <a:r>
              <a:rPr lang="zh-CN" altLang="en-US" sz="2400" b="1" dirty="0"/>
              <a:t>的停机方式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800000"/>
                </a:solidFill>
              </a:rPr>
              <a:t>二、</a:t>
            </a:r>
            <a:r>
              <a:rPr lang="en-US" altLang="zh-CN" sz="2400" b="1" dirty="0">
                <a:solidFill>
                  <a:srgbClr val="800000"/>
                </a:solidFill>
              </a:rPr>
              <a:t>DMA</a:t>
            </a:r>
            <a:r>
              <a:rPr lang="zh-CN" altLang="en-US" sz="2400" b="1" dirty="0">
                <a:solidFill>
                  <a:srgbClr val="800000"/>
                </a:solidFill>
              </a:rPr>
              <a:t>的传送方式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algn="just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  1. </a:t>
            </a:r>
            <a:r>
              <a:rPr lang="zh-CN" altLang="en-US" sz="2400" b="1" dirty="0">
                <a:solidFill>
                  <a:srgbClr val="800000"/>
                </a:solidFill>
              </a:rPr>
              <a:t>单字节方式：</a:t>
            </a:r>
            <a:r>
              <a:rPr lang="zh-CN" altLang="en-US" sz="2400" b="1" dirty="0"/>
              <a:t>每次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请求只传送一个字节数据，每传送完一个字节，都撤除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请求信号，释放总线。</a:t>
            </a:r>
            <a:endParaRPr lang="en-US" altLang="zh-CN" sz="2400" b="1" dirty="0"/>
          </a:p>
          <a:p>
            <a:pPr algn="just"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  2</a:t>
            </a:r>
            <a:r>
              <a:rPr lang="zh-CN" altLang="en-US" sz="2400" b="1" dirty="0">
                <a:solidFill>
                  <a:srgbClr val="800000"/>
                </a:solidFill>
              </a:rPr>
              <a:t>．成组传送方式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algn="just" eaLnBrk="1" hangingPunct="1">
              <a:lnSpc>
                <a:spcPct val="105000"/>
              </a:lnSpc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一个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请求可以传送一组信息，这一组信息的字节数由编程决定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DMAC</a:t>
            </a:r>
            <a:r>
              <a:rPr lang="zh-CN" altLang="en-US" sz="2400" b="1" dirty="0"/>
              <a:t>初始化时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，只要在</a:t>
            </a:r>
            <a:r>
              <a:rPr lang="en-US" altLang="zh-CN" sz="2400" b="1" dirty="0"/>
              <a:t>DACK</a:t>
            </a:r>
            <a:r>
              <a:rPr lang="zh-CN" altLang="en-US" sz="2400" b="1" dirty="0"/>
              <a:t>有效之前</a:t>
            </a:r>
            <a:r>
              <a:rPr lang="en-US" altLang="zh-CN" sz="2400" b="1" dirty="0"/>
              <a:t>DREQ</a:t>
            </a:r>
            <a:r>
              <a:rPr lang="zh-CN" altLang="en-US" sz="2400" b="1" dirty="0"/>
              <a:t>保持有效即可。一旦</a:t>
            </a:r>
            <a:r>
              <a:rPr lang="en-US" altLang="zh-CN" sz="2400" b="1" dirty="0"/>
              <a:t>DACK</a:t>
            </a:r>
            <a:r>
              <a:rPr lang="zh-CN" altLang="en-US" sz="2400" b="1" dirty="0"/>
              <a:t>有效，不管</a:t>
            </a:r>
            <a:r>
              <a:rPr lang="en-US" altLang="zh-CN" sz="2400" b="1" dirty="0"/>
              <a:t>DREQ</a:t>
            </a:r>
            <a:r>
              <a:rPr lang="zh-CN" altLang="en-US" sz="2400" b="1" dirty="0"/>
              <a:t>是否有效，</a:t>
            </a:r>
            <a:r>
              <a:rPr lang="en-US" altLang="zh-CN" sz="2400" b="1" dirty="0"/>
              <a:t>DMAC</a:t>
            </a:r>
            <a:r>
              <a:rPr lang="zh-CN" altLang="en-US" sz="2400" b="1" dirty="0"/>
              <a:t>一直不放弃总线控制权，直到整个数组传送完。</a:t>
            </a:r>
            <a:endParaRPr lang="en-US" altLang="zh-CN" sz="2400" b="1" dirty="0"/>
          </a:p>
          <a:p>
            <a:pPr algn="just" eaLnBrk="1" hangingPunct="1">
              <a:lnSpc>
                <a:spcPct val="105000"/>
              </a:lnSpc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>
                <a:solidFill>
                  <a:srgbClr val="800000"/>
                </a:solidFill>
              </a:rPr>
              <a:t>3</a:t>
            </a:r>
            <a:r>
              <a:rPr lang="zh-CN" altLang="en-US" sz="2400" b="1" dirty="0">
                <a:solidFill>
                  <a:srgbClr val="800000"/>
                </a:solidFill>
              </a:rPr>
              <a:t>．请求传送方式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algn="just" eaLnBrk="1" hangingPunct="1">
              <a:lnSpc>
                <a:spcPct val="105000"/>
              </a:lnSpc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又称查询传送方式。该方式的传送类似于成组传送方式，但每传送一个字节后，</a:t>
            </a:r>
            <a:r>
              <a:rPr lang="en-US" altLang="zh-CN" sz="2400" b="1" dirty="0"/>
              <a:t>DMAC</a:t>
            </a:r>
            <a:r>
              <a:rPr lang="zh-CN" altLang="en-US" sz="2400" b="1" dirty="0"/>
              <a:t>就检测</a:t>
            </a:r>
            <a:r>
              <a:rPr lang="en-US" altLang="zh-CN" sz="2400" b="1" dirty="0"/>
              <a:t>DREQ</a:t>
            </a:r>
            <a:r>
              <a:rPr lang="zh-CN" altLang="en-US" sz="2400" b="1" dirty="0"/>
              <a:t>，若无效，则挂起；若有效，继续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传送，直到：</a:t>
            </a:r>
            <a:r>
              <a:rPr lang="en-US" altLang="zh-CN" sz="2400" b="1" dirty="0"/>
              <a:t>①</a:t>
            </a:r>
            <a:r>
              <a:rPr lang="zh-CN" altLang="en-US" sz="2400" b="1" dirty="0"/>
              <a:t>一组信息传送结束；</a:t>
            </a:r>
            <a:r>
              <a:rPr lang="en-US" altLang="zh-CN" sz="2400" b="1" dirty="0"/>
              <a:t>②</a:t>
            </a:r>
            <a:r>
              <a:rPr lang="zh-CN" altLang="en-US" sz="2400" b="1" dirty="0"/>
              <a:t>外加信号强制</a:t>
            </a:r>
            <a:r>
              <a:rPr lang="en-US" altLang="zh-CN" sz="2400" b="1" dirty="0"/>
              <a:t>DMAC</a:t>
            </a:r>
            <a:r>
              <a:rPr lang="zh-CN" altLang="en-US" sz="2400" b="1" dirty="0"/>
              <a:t>中止操作。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3"/>
          <p:cNvSpPr>
            <a:spLocks noGrp="1" noRot="1"/>
          </p:cNvSpPr>
          <p:nvPr>
            <p:ph idx="1"/>
          </p:nvPr>
        </p:nvSpPr>
        <p:spPr>
          <a:xfrm>
            <a:off x="381000" y="381000"/>
            <a:ext cx="8458200" cy="5715000"/>
          </a:xfrm>
        </p:spPr>
        <p:txBody>
          <a:bodyPr vert="horz" wrap="square" lIns="91440" tIns="45720" rIns="91440" bIns="45720" anchor="t" anchorCtr="0"/>
          <a:p>
            <a:pPr marL="675005" lvl="2" indent="-294005"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 MT Extra Bold"/>
                <a:ea typeface="黑体" panose="02010609060101010101" pitchFamily="49" charset="-122"/>
              </a:rPr>
              <a:t>三、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sym typeface="+mn-ea"/>
              </a:rPr>
              <a:t>DMA</a:t>
            </a:r>
            <a:r>
              <a:rPr lang="zh-CN" altLang="en-US" b="1" dirty="0">
                <a:solidFill>
                  <a:srgbClr val="800000"/>
                </a:solidFill>
                <a:latin typeface="Times New Roman MT Extra Bold"/>
                <a:ea typeface="黑体" panose="02010609060101010101" pitchFamily="49" charset="-122"/>
              </a:rPr>
              <a:t>控制器的基本功能</a:t>
            </a:r>
            <a:endParaRPr lang="en-US" altLang="zh-CN" b="1" dirty="0">
              <a:solidFill>
                <a:srgbClr val="800000"/>
              </a:solidFill>
              <a:latin typeface="Times New Roman MT Extra Bold"/>
              <a:ea typeface="黑体" panose="02010609060101010101" pitchFamily="49" charset="-122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/>
              <a:t>DMAC</a:t>
            </a:r>
            <a:r>
              <a:rPr lang="zh-CN" altLang="en-US" sz="2400" b="1" dirty="0"/>
              <a:t>是控制存储器和外部设备之间直接高速地传送数据的硬件电路，它应能取代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，用硬件完成如下功能：</a:t>
            </a:r>
            <a:endParaRPr lang="en-US" altLang="zh-CN" sz="2400" b="1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）能接收外设的请求，向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发出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请求信号。</a:t>
            </a:r>
            <a:endParaRPr lang="en-US" altLang="zh-CN" sz="2400" b="1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）当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发出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响应信号之后，接管对总线的控制，进入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方式。</a:t>
            </a:r>
            <a:endParaRPr lang="en-US" altLang="zh-CN" sz="24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）能寻址存储器，即能输出地址信息和修改地址。</a:t>
            </a:r>
            <a:endParaRPr lang="en-US" altLang="zh-CN" sz="24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）能向存储器和外设发出相应的读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写控制信号。</a:t>
            </a:r>
            <a:endParaRPr lang="en-US" altLang="zh-CN" sz="24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）能控制传送的字节数，判断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传送是否结束。</a:t>
            </a:r>
            <a:endParaRPr lang="en-US" altLang="zh-CN" sz="2400" b="1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）在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传送结束以后，能结束</a:t>
            </a:r>
            <a:r>
              <a:rPr lang="en-US" altLang="zh-CN" sz="2400" b="1" dirty="0"/>
              <a:t>DMA</a:t>
            </a:r>
            <a:r>
              <a:rPr lang="zh-CN" altLang="en-US" sz="2400" b="1" dirty="0"/>
              <a:t>请求信号，释放总线，使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恢复正常工作。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225425" y="106363"/>
            <a:ext cx="2540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b="1" u="sng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几种传送方式的比较：</a:t>
            </a:r>
            <a:endParaRPr kumimoji="1" lang="zh-CN" altLang="en-US" sz="2000" b="1" u="sng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9713" y="620713"/>
            <a:ext cx="8723313" cy="59855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u="sng" kern="1200" cap="none" spc="0" normalizeH="0" baseline="0" noProof="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  </a:t>
            </a:r>
            <a:r>
              <a:rPr kumimoji="1" lang="zh-CN" altLang="en-US" b="1" u="sng" kern="1200" cap="none" spc="0" normalizeH="0" baseline="0" noProof="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无条件传送</a:t>
            </a:r>
            <a:r>
              <a:rPr kumimoji="1" lang="zh-CN" altLang="en-US" b="1" kern="1200" cap="none" spc="0" normalizeH="0" baseline="0" noProof="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1" kern="1200" cap="none" spc="0" normalizeH="0" baseline="0" noProof="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只能用于外部设备与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的动作同步时，否则出错。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en-US" altLang="zh-CN" b="1" u="sng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u="sng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 </a:t>
            </a:r>
            <a:r>
              <a:rPr kumimoji="1" lang="zh-CN" altLang="en-US" b="1" u="sng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查询传送</a:t>
            </a:r>
            <a:r>
              <a:rPr kumimoji="1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1" lang="en-US" altLang="zh-CN" sz="1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接口简单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•</a:t>
            </a:r>
            <a:r>
              <a:rPr kumimoji="1" lang="en-US" altLang="zh-CN" sz="1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在传送过程中，若外设数据没有准备好，则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一直在查询、等待，而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不能做其他事情。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的效率低下。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en-US" altLang="zh-CN" b="1" u="sng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u="sng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   </a:t>
            </a:r>
            <a:r>
              <a:rPr kumimoji="1" lang="zh-CN" altLang="en-US" b="1" u="sng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中断传送</a:t>
            </a:r>
            <a:r>
              <a:rPr kumimoji="1" lang="zh-CN" altLang="en-US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1" lang="en-US" altLang="zh-CN" sz="1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只有当外设数据准备好时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发出请求），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才进行数据传送（在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中断服务程序中），其余时间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可以做其他事情。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效率大大提高。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•</a:t>
            </a:r>
            <a:r>
              <a:rPr kumimoji="1" lang="en-US" altLang="zh-CN" sz="1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每传送一次数据，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都要执行一次中断服务程序，在中断服务程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序中，除执行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1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指令外，还要进行下列工作：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保护断点、保护标志寄存器、保护某些通用寄存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、恢复等一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些工作，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95%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的时间是额外开销，从而传送效率并不高。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en-US" altLang="zh-CN" b="1" u="sng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u="sng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  DMA</a:t>
            </a:r>
            <a:r>
              <a:rPr kumimoji="1" lang="zh-CN" altLang="en-US" b="1" u="sng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传送</a:t>
            </a:r>
            <a:r>
              <a:rPr kumimoji="1" lang="zh-CN" altLang="en-US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DMAC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的控制下，外设直接和存储器（也可外设与外设，存储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器与存储器之间）进行数据传送，而不必经过</a:t>
            </a: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，传送速度基</a:t>
            </a:r>
            <a:endParaRPr kumimoji="1" lang="en-US" altLang="zh-CN" sz="16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</a:t>
            </a:r>
            <a:r>
              <a:rPr kumimoji="1" lang="zh-CN" altLang="en-US" sz="16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本取决于外设与存储器的速度，从而传送效率大大提高。</a:t>
            </a:r>
            <a:endParaRPr kumimoji="1" lang="zh-CN" altLang="en-US" sz="1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AutoShape 4">
            <a:hlinkClick r:id="" action="ppaction://hlinkshowjump?jump=previousslide"/>
          </p:cNvPr>
          <p:cNvSpPr/>
          <p:nvPr/>
        </p:nvSpPr>
        <p:spPr>
          <a:xfrm>
            <a:off x="8228013" y="6402388"/>
            <a:ext cx="398462" cy="363537"/>
          </a:xfrm>
          <a:prstGeom prst="actionButtonBackPrevious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5">
            <a:hlinkClick r:id="" action="ppaction://hlinkshowjump?jump=nextslide"/>
          </p:cNvPr>
          <p:cNvSpPr/>
          <p:nvPr/>
        </p:nvSpPr>
        <p:spPr>
          <a:xfrm>
            <a:off x="8686800" y="6394450"/>
            <a:ext cx="374650" cy="374650"/>
          </a:xfrm>
          <a:prstGeom prst="actionButtonForwardNex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Box 1"/>
          <p:cNvSpPr txBox="1"/>
          <p:nvPr/>
        </p:nvSpPr>
        <p:spPr>
          <a:xfrm>
            <a:off x="827088" y="1484313"/>
            <a:ext cx="7632700" cy="2236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作业：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思考题    </a:t>
            </a:r>
            <a:r>
              <a:rPr lang="en-US" altLang="zh-CN" sz="2400" dirty="0">
                <a:latin typeface="Arial" panose="020B0604020202020204" pitchFamily="34" charset="0"/>
              </a:rPr>
              <a:t>6.1 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6.3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6.7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书面作业    </a:t>
            </a:r>
            <a:r>
              <a:rPr lang="en-US" altLang="zh-CN" sz="2400" dirty="0">
                <a:latin typeface="Arial" panose="020B0604020202020204" pitchFamily="34" charset="0"/>
              </a:rPr>
              <a:t>6.10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6.11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04800" y="1268413"/>
            <a:ext cx="8540750" cy="3744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、信号格式不匹配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外设使用的信号各不相同，有并行数据，有串行数据，而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系统总线传输的都是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位、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位或更高位的并行数据。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时序不匹配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各外设工作原理不同，结构不同，都有各自不同的定时和控制逻辑，而这些定时及控制逻辑与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的时序往往不一致。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468313" y="1989138"/>
          <a:ext cx="74358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4020800" imgH="7327900" progId="Photoshop.Image.7">
                  <p:embed/>
                </p:oleObj>
              </mc:Choice>
              <mc:Fallback>
                <p:oleObj name="" r:id="rId1" imgW="14020800" imgH="7327900" progId="Photoshop.Image.7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989138"/>
                        <a:ext cx="7435850" cy="3886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标题 1"/>
          <p:cNvSpPr txBox="1"/>
          <p:nvPr/>
        </p:nvSpPr>
        <p:spPr>
          <a:xfrm>
            <a:off x="301625" y="469900"/>
            <a:ext cx="854075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6.2  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输出概述</a:t>
            </a:r>
            <a:endParaRPr lang="zh-CN" altLang="en-US" sz="36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052" name="Text Box 4"/>
          <p:cNvSpPr txBox="1"/>
          <p:nvPr/>
        </p:nvSpPr>
        <p:spPr>
          <a:xfrm>
            <a:off x="1331913" y="1484313"/>
            <a:ext cx="7543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接口与端口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053" name="矩形 6"/>
          <p:cNvSpPr/>
          <p:nvPr/>
        </p:nvSpPr>
        <p:spPr>
          <a:xfrm>
            <a:off x="2771775" y="5516563"/>
            <a:ext cx="3168650" cy="4333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1" name="Rectangle 3"/>
          <p:cNvSpPr>
            <a:spLocks noGrp="1" noRot="1"/>
          </p:cNvSpPr>
          <p:nvPr>
            <p:ph idx="1"/>
          </p:nvPr>
        </p:nvSpPr>
        <p:spPr>
          <a:xfrm>
            <a:off x="323850" y="692150"/>
            <a:ext cx="8640763" cy="438308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sz="2800" dirty="0">
                <a:latin typeface="宋体" panose="02010600030101010101" pitchFamily="2" charset="-122"/>
              </a:rPr>
              <a:t>将外设与计算机连接起来实现数据传送的控制</a:t>
            </a:r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</a:rPr>
              <a:t>电路。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sz="2800" dirty="0">
                <a:latin typeface="宋体" panose="02010600030101010101" pitchFamily="2" charset="-122"/>
              </a:rPr>
              <a:t>接口中可以由</a:t>
            </a:r>
            <a:r>
              <a:rPr lang="en-US" altLang="zh-CN" sz="2800" dirty="0">
                <a:latin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进行读或写的寄存器称为端口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</a:rPr>
              <a:t>端口按地址访问，</a:t>
            </a:r>
            <a:r>
              <a:rPr lang="en-US" altLang="zh-CN" sz="2800" dirty="0">
                <a:latin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同外设之间的信息传送实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</a:rPr>
              <a:t>质上是对这些寄存器</a:t>
            </a:r>
            <a:r>
              <a:rPr lang="en-US" altLang="zh-CN" sz="2800" dirty="0">
                <a:latin typeface="宋体" panose="02010600030101010101" pitchFamily="2" charset="-122"/>
              </a:rPr>
              <a:t>  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接口总要包括若干个端口，如数据端口、状态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端口、控制端口等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        </a:t>
            </a:r>
            <a:endParaRPr lang="zh-CN" altLang="en-US" sz="2800" b="1" i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charRg st="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051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8051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1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05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11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8051">
                                            <p:txEl>
                                              <p:charRg st="116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8051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457200" y="2438400"/>
            <a:ext cx="6934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8001000" cy="55165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CPU</a:t>
            </a:r>
            <a:r>
              <a:rPr kumimoji="1" lang="zh-CN" altLang="en-US" sz="2800" b="1" kern="1200" cap="none" spc="0" normalizeH="0" baseline="0" noProof="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与接口之间的信息</a:t>
            </a:r>
            <a:endParaRPr kumimoji="1" lang="en-US" altLang="zh-CN" sz="2800" b="1" kern="1200" cap="none" spc="0" normalizeH="0" baseline="0" noProof="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与一个外设交换信息，通常需要以下一些信号：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1.</a:t>
            </a:r>
            <a:r>
              <a:rPr kumimoji="1" lang="en-US" altLang="zh-CN" b="1" kern="1200" cap="none" spc="0" normalizeH="0" baseline="0" noProof="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数据信息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Data)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数字量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键盘等输入的数据；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模拟量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如温度、压力、流量等；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需先经过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转换，将其变为数字量，由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处理后，再经过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D/A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换，变为模拟量，进行控制），这部分工作由接口电路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来完成。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开关量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如开关的合与断等。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2.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状态信息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输入时，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输入设备的信息是否准备好（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READY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）；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输出时，输出设备是否有空等（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BUSY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）。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3. </a:t>
            </a:r>
            <a:r>
              <a:rPr kumimoji="1" lang="zh-CN" altLang="en-US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控制信息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Control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发出，控制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en-US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接口工作方式，及外设的启动和停止等。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AutoShape 4">
            <a:hlinkClick r:id="" action="ppaction://hlinkshowjump?jump=previousslide"/>
          </p:cNvPr>
          <p:cNvSpPr/>
          <p:nvPr/>
        </p:nvSpPr>
        <p:spPr>
          <a:xfrm>
            <a:off x="8139113" y="6376988"/>
            <a:ext cx="398462" cy="363537"/>
          </a:xfrm>
          <a:prstGeom prst="actionButtonBackPrevious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1" name="AutoShape 5">
            <a:hlinkClick r:id="" action="ppaction://hlinkshowjump?jump=nextslide"/>
          </p:cNvPr>
          <p:cNvSpPr/>
          <p:nvPr/>
        </p:nvSpPr>
        <p:spPr>
          <a:xfrm>
            <a:off x="8597900" y="6369050"/>
            <a:ext cx="374650" cy="374650"/>
          </a:xfrm>
          <a:prstGeom prst="actionButtonForwardNex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00113" y="981075"/>
            <a:ext cx="7272337" cy="3138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Arial" panose="020B0604020202020204" pitchFamily="34" charset="0"/>
              </a:rPr>
              <a:t>  不同信息应该存放在不同类型的端口中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Arial" panose="020B0604020202020204" pitchFamily="34" charset="0"/>
              </a:rPr>
              <a:t>  CPU</a:t>
            </a:r>
            <a:r>
              <a:rPr lang="zh-CN" altLang="en-US" sz="2400" b="1" dirty="0">
                <a:latin typeface="Arial" panose="020B0604020202020204" pitchFamily="34" charset="0"/>
              </a:rPr>
              <a:t>访问端口是按地址访问的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</a:rPr>
              <a:t>接口分类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</a:rPr>
              <a:t>专用接口     </a:t>
            </a:r>
            <a:r>
              <a:rPr lang="en-US" altLang="zh-CN" sz="2400" b="1" dirty="0">
                <a:latin typeface="Arial" panose="020B0604020202020204" pitchFamily="34" charset="0"/>
              </a:rPr>
              <a:t>---------   </a:t>
            </a:r>
            <a:r>
              <a:rPr lang="zh-CN" altLang="en-US" sz="2400" b="1" dirty="0">
                <a:latin typeface="Arial" panose="020B0604020202020204" pitchFamily="34" charset="0"/>
              </a:rPr>
              <a:t>通用接口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  </a:t>
            </a:r>
            <a:r>
              <a:rPr lang="zh-CN" altLang="en-US" sz="2400" b="1" dirty="0">
                <a:latin typeface="Arial" panose="020B0604020202020204" pitchFamily="34" charset="0"/>
              </a:rPr>
              <a:t>可编程接口 </a:t>
            </a:r>
            <a:r>
              <a:rPr lang="en-US" altLang="zh-CN" sz="2400" b="1" dirty="0">
                <a:latin typeface="Arial" panose="020B0604020202020204" pitchFamily="34" charset="0"/>
              </a:rPr>
              <a:t>---------   </a:t>
            </a:r>
            <a:r>
              <a:rPr lang="zh-CN" altLang="en-US" sz="2400" b="1" dirty="0">
                <a:latin typeface="Arial" panose="020B0604020202020204" pitchFamily="34" charset="0"/>
              </a:rPr>
              <a:t>简单接口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charRg st="78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TEyZjRiMDM2MWVjMmYwM2NiNWIwYjE3YjllYzg5MDEifQ=="/>
</p:tagLst>
</file>

<file path=ppt/theme/theme1.xml><?xml version="1.0" encoding="utf-8"?>
<a:theme xmlns:a="http://schemas.openxmlformats.org/drawingml/2006/main" name="1_古瓶荷花">
  <a:themeElements>
    <a:clrScheme name="1_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1_古瓶荷花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1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9021</Words>
  <Application>WPS 演示</Application>
  <PresentationFormat>全屏显示(4:3)</PresentationFormat>
  <Paragraphs>758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47</vt:i4>
      </vt:variant>
    </vt:vector>
  </HeadingPairs>
  <TitlesOfParts>
    <vt:vector size="80" baseType="lpstr">
      <vt:lpstr>Arial</vt:lpstr>
      <vt:lpstr>宋体</vt:lpstr>
      <vt:lpstr>Wingdings</vt:lpstr>
      <vt:lpstr>仿宋_GB2312</vt:lpstr>
      <vt:lpstr>仿宋</vt:lpstr>
      <vt:lpstr>Wingdings</vt:lpstr>
      <vt:lpstr>Times New Roman</vt:lpstr>
      <vt:lpstr>华文行楷</vt:lpstr>
      <vt:lpstr>微软雅黑</vt:lpstr>
      <vt:lpstr>Arial Unicode MS</vt:lpstr>
      <vt:lpstr>Tahoma</vt:lpstr>
      <vt:lpstr>楷体_GB2312</vt:lpstr>
      <vt:lpstr>黑体</vt:lpstr>
      <vt:lpstr>Kaiti SC Regular</vt:lpstr>
      <vt:lpstr>Courier New</vt:lpstr>
      <vt:lpstr>Times New Roman MT Extra Bold</vt:lpstr>
      <vt:lpstr>MT Extra</vt:lpstr>
      <vt:lpstr>新宋体</vt:lpstr>
      <vt:lpstr>1_古瓶荷花</vt:lpstr>
      <vt:lpstr>古瓶荷花</vt:lpstr>
      <vt:lpstr>Word.Picture.8</vt:lpstr>
      <vt:lpstr>Photoshop.Image.7</vt:lpstr>
      <vt:lpstr>Photoshop.Image.7</vt:lpstr>
      <vt:lpstr>Visio.Drawing.4</vt:lpstr>
      <vt:lpstr>Visio.Drawing.4</vt:lpstr>
      <vt:lpstr>Photoshop.Image.7</vt:lpstr>
      <vt:lpstr>Photoshop.Image.7</vt:lpstr>
      <vt:lpstr>Equation.3</vt:lpstr>
      <vt:lpstr>Equation.3</vt:lpstr>
      <vt:lpstr>Photoshop.Image.7</vt:lpstr>
      <vt:lpstr>Equation.3</vt:lpstr>
      <vt:lpstr>Equation.3</vt:lpstr>
      <vt:lpstr>Photoshop.Image.7</vt:lpstr>
      <vt:lpstr>第6章   输入输出及接口技术</vt:lpstr>
      <vt:lpstr>第6章   输入输出及接口技术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2、独立编址方式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简单的I/O接口芯片应用举例</vt:lpstr>
      <vt:lpstr>PowerPoint 演示文稿</vt:lpstr>
      <vt:lpstr>PowerPoint 演示文稿</vt:lpstr>
      <vt:lpstr>PowerPoint 演示文稿</vt:lpstr>
      <vt:lpstr>6.4  输入输出的控制方式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1)要求编程从接口读入一个有效数据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</dc:title>
  <dc:creator>hlw</dc:creator>
  <cp:lastModifiedBy>Administrator</cp:lastModifiedBy>
  <cp:revision>364</cp:revision>
  <dcterms:created xsi:type="dcterms:W3CDTF">2002-08-05T07:56:00Z</dcterms:created>
  <dcterms:modified xsi:type="dcterms:W3CDTF">2023-05-11T10:05:51Z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542B15A6760546878ABEA0BB5E4F0976_13</vt:lpwstr>
  </property>
  <property fmtid="{D5CDD505-2E9C-101B-9397-08002B2CF9AE}" pid="3" name="KSOProductBuildVer">
    <vt:lpwstr>2052-11.1.0.14036</vt:lpwstr>
  </property>
</Properties>
</file>