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91" r:id="rId3"/>
    <p:sldId id="374" r:id="rId4"/>
    <p:sldId id="373" r:id="rId5"/>
    <p:sldId id="256" r:id="rId6"/>
    <p:sldId id="257" r:id="rId7"/>
    <p:sldId id="260" r:id="rId8"/>
    <p:sldId id="261" r:id="rId9"/>
    <p:sldId id="263" r:id="rId10"/>
    <p:sldId id="293" r:id="rId11"/>
    <p:sldId id="264" r:id="rId12"/>
    <p:sldId id="265" r:id="rId13"/>
    <p:sldId id="266" r:id="rId14"/>
    <p:sldId id="267" r:id="rId15"/>
    <p:sldId id="268" r:id="rId16"/>
    <p:sldId id="492" r:id="rId17"/>
    <p:sldId id="269" r:id="rId18"/>
    <p:sldId id="271" r:id="rId19"/>
    <p:sldId id="272" r:id="rId20"/>
    <p:sldId id="397" r:id="rId21"/>
    <p:sldId id="307" r:id="rId22"/>
    <p:sldId id="398" r:id="rId23"/>
    <p:sldId id="414" r:id="rId24"/>
    <p:sldId id="416" r:id="rId25"/>
    <p:sldId id="332" r:id="rId26"/>
    <p:sldId id="415" r:id="rId27"/>
    <p:sldId id="417" r:id="rId28"/>
    <p:sldId id="445" r:id="rId29"/>
    <p:sldId id="446" r:id="rId30"/>
    <p:sldId id="447" r:id="rId31"/>
    <p:sldId id="449" r:id="rId32"/>
    <p:sldId id="448" r:id="rId33"/>
    <p:sldId id="450" r:id="rId34"/>
    <p:sldId id="452" r:id="rId35"/>
    <p:sldId id="459" r:id="rId36"/>
    <p:sldId id="460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53" r:id="rId48"/>
    <p:sldId id="428" r:id="rId49"/>
    <p:sldId id="429" r:id="rId50"/>
    <p:sldId id="454" r:id="rId51"/>
    <p:sldId id="430" r:id="rId52"/>
    <p:sldId id="431" r:id="rId53"/>
    <p:sldId id="455" r:id="rId54"/>
    <p:sldId id="432" r:id="rId55"/>
    <p:sldId id="433" r:id="rId56"/>
    <p:sldId id="458" r:id="rId57"/>
    <p:sldId id="456" r:id="rId58"/>
    <p:sldId id="457" r:id="rId59"/>
    <p:sldId id="437" r:id="rId60"/>
    <p:sldId id="438" r:id="rId61"/>
    <p:sldId id="441" r:id="rId62"/>
    <p:sldId id="556" r:id="rId63"/>
    <p:sldId id="444" r:id="rId64"/>
  </p:sldIdLst>
  <p:sldSz cx="9144000" cy="6858000" type="screen4x3"/>
  <p:notesSz cx="6858000" cy="9144000"/>
  <p:custDataLst>
    <p:tags r:id="rId6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0000"/>
    <a:srgbClr val="FFFFFF"/>
    <a:srgbClr val="FFFF66"/>
    <a:srgbClr val="FFCCFF"/>
    <a:srgbClr val="FF66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8" d="100"/>
          <a:sy n="68" d="100"/>
        </p:scale>
        <p:origin x="-732" y="-174"/>
      </p:cViewPr>
      <p:guideLst>
        <p:guide orient="horz" pos="2156"/>
        <p:guide pos="29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gs" Target="tags/tag1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100000"/>
              </a:srgbClr>
            </a:gs>
            <a:gs pos="55000">
              <a:srgbClr val="F3F3F3">
                <a:alpha val="100000"/>
              </a:srgbClr>
            </a:gs>
            <a:gs pos="100000">
              <a:srgbClr val="D2FFFF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tretch>
            <a:fillRect/>
          </a:stretch>
        </p:blipFill>
        <p:spPr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0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5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tretch>
            <a:fillRect/>
          </a:stretch>
        </p:blipFill>
        <p:spPr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92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buFontTx/>
              <a:buNone/>
              <a:defRPr kumimoji="0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2675" y="23813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重庆工学院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hyperlink" Target="&#31532;8&#31456;%20&#21487;&#32534;&#31243;&#25509;&#21475;&#33455;&#29255;&#21450;&#20854;&#24212;&#29992;.ppt" TargetMode="Externa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" y="1340485"/>
            <a:ext cx="9116695" cy="452628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FF0000"/>
                </a:solidFill>
              </a:rPr>
              <a:t>目标一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en-US" altLang="zh-CN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 </a:t>
            </a:r>
            <a:endParaRPr lang="en-US" altLang="zh-CN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       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应用系统需求分析，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选择适合的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可编程接口芯片，进而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确定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其通道或端口的工作方式</a:t>
            </a:r>
            <a:endParaRPr lang="zh-CN" altLang="en-US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FF0000"/>
                </a:solidFill>
              </a:rPr>
              <a:t>目标二</a:t>
            </a:r>
            <a:endParaRPr lang="zh-CN" altLang="zh-CN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       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应用系统硬件电路的设计或分析</a:t>
            </a:r>
            <a:endParaRPr lang="zh-CN" altLang="en-US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FF0000"/>
                </a:solidFill>
              </a:rPr>
              <a:t>目标三</a:t>
            </a:r>
            <a:endParaRPr lang="zh-CN" altLang="zh-CN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       </a:t>
            </a:r>
            <a:r>
              <a:rPr lang="zh-CN" altLang="en-US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分析系统工作原理，完成软件控制程序设计</a:t>
            </a:r>
            <a:endParaRPr lang="zh-CN" altLang="en-US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2530" name="Rectangle 4"/>
          <p:cNvSpPr>
            <a:spLocks noGrp="1" noRot="1"/>
          </p:cNvSpPr>
          <p:nvPr>
            <p:custDataLst>
              <p:tags r:id="rId1"/>
            </p:custDataLst>
          </p:nvPr>
        </p:nvSpPr>
        <p:spPr>
          <a:xfrm>
            <a:off x="467678" y="188595"/>
            <a:ext cx="8461375" cy="1085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anose="020E0502030308020204" pitchFamily="34" charset="0"/>
                <a:ea typeface="隶书" panose="020105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anose="020E0502030308020204" pitchFamily="34" charset="0"/>
                <a:ea typeface="隶书" panose="020105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anose="020E0502030308020204" pitchFamily="34" charset="0"/>
                <a:ea typeface="隶书" panose="020105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anose="020E0502030308020204" pitchFamily="34" charset="0"/>
                <a:ea typeface="隶书" panose="02010509060101010101" pitchFamily="49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zh-CN" altLang="en-US" sz="4400" b="1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kern="1200" dirty="0">
                <a:latin typeface="+mj-lt"/>
                <a:ea typeface="+mj-ea"/>
                <a:cs typeface="+mj-cs"/>
              </a:rPr>
              <a:t>8</a:t>
            </a:r>
            <a:r>
              <a:rPr lang="zh-CN" altLang="en-US" sz="4400" b="1" kern="1200" dirty="0">
                <a:latin typeface="+mj-lt"/>
                <a:ea typeface="+mj-ea"/>
                <a:cs typeface="+mj-cs"/>
              </a:rPr>
              <a:t>章     可编程接口芯片及应用</a:t>
            </a:r>
            <a:endParaRPr lang="zh-CN" altLang="en-US" sz="44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692150"/>
            <a:ext cx="7772400" cy="6096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8255A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的工作方式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323850" y="1341438"/>
            <a:ext cx="8534400" cy="533400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√</a:t>
            </a:r>
            <a:r>
              <a:rPr lang="zh-CN" altLang="en-US" dirty="0">
                <a:solidFill>
                  <a:srgbClr val="FF0000"/>
                </a:solidFill>
              </a:rPr>
              <a:t>一、方式</a:t>
            </a:r>
            <a:r>
              <a:rPr lang="en-US" altLang="zh-CN" dirty="0">
                <a:solidFill>
                  <a:srgbClr val="FF0000"/>
                </a:solidFill>
              </a:rPr>
              <a:t>0——</a:t>
            </a:r>
            <a:r>
              <a:rPr lang="zh-CN" altLang="en-US" dirty="0">
                <a:solidFill>
                  <a:srgbClr val="FF0000"/>
                </a:solidFill>
              </a:rPr>
              <a:t>基本输入输出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   方式</a:t>
            </a:r>
            <a:r>
              <a:rPr lang="en-US" altLang="zh-CN" dirty="0"/>
              <a:t>0</a:t>
            </a:r>
            <a:r>
              <a:rPr lang="zh-CN" altLang="en-US" dirty="0"/>
              <a:t>下，每一个口都作为基本的输入输出口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   </a:t>
            </a:r>
            <a:r>
              <a:rPr lang="en-US" altLang="zh-CN" dirty="0"/>
              <a:t>8255A</a:t>
            </a:r>
            <a:r>
              <a:rPr lang="zh-CN" altLang="en-US" dirty="0"/>
              <a:t>在方式</a:t>
            </a:r>
            <a:r>
              <a:rPr lang="en-US" altLang="zh-CN" dirty="0"/>
              <a:t>0</a:t>
            </a:r>
            <a:r>
              <a:rPr lang="zh-CN" altLang="en-US" dirty="0"/>
              <a:t>工作时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en-US" altLang="zh-CN" sz="2400" dirty="0"/>
              <a:t>1.  CPU</a:t>
            </a:r>
            <a:r>
              <a:rPr lang="zh-CN" altLang="en-US" sz="2400" dirty="0"/>
              <a:t>可以采用</a:t>
            </a:r>
            <a:r>
              <a:rPr lang="zh-CN" altLang="en-US" sz="2400" b="1" dirty="0">
                <a:solidFill>
                  <a:srgbClr val="FF0000"/>
                </a:solidFill>
              </a:rPr>
              <a:t>无条件读写方式</a:t>
            </a:r>
            <a:r>
              <a:rPr lang="zh-CN" altLang="en-US" sz="2400" dirty="0"/>
              <a:t>与</a:t>
            </a:r>
            <a:r>
              <a:rPr lang="en-US" altLang="zh-CN" sz="2400" dirty="0"/>
              <a:t>8255A</a:t>
            </a:r>
            <a:r>
              <a:rPr lang="zh-CN" altLang="en-US" sz="2400" dirty="0"/>
              <a:t>交换数据；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2. </a:t>
            </a:r>
            <a:r>
              <a:rPr lang="zh-CN" altLang="en-US" sz="2400" dirty="0"/>
              <a:t>把</a:t>
            </a:r>
            <a:r>
              <a:rPr lang="en-US" altLang="zh-CN" sz="2400" dirty="0"/>
              <a:t>C</a:t>
            </a:r>
            <a:r>
              <a:rPr lang="zh-CN" altLang="en-US" sz="2400" dirty="0"/>
              <a:t>口的两个部分用作控制和状态口，与外设的控制和状态端相 连，   </a:t>
            </a:r>
            <a:r>
              <a:rPr lang="en-US" altLang="zh-CN" sz="2400" dirty="0"/>
              <a:t>CPU</a:t>
            </a:r>
            <a:r>
              <a:rPr lang="zh-CN" altLang="en-US" sz="2400" dirty="0"/>
              <a:t>可以通过对</a:t>
            </a:r>
            <a:r>
              <a:rPr lang="en-US" altLang="zh-CN" sz="2400" dirty="0"/>
              <a:t>C</a:t>
            </a:r>
            <a:r>
              <a:rPr lang="zh-CN" altLang="en-US" sz="2400" dirty="0"/>
              <a:t>口的读写，实现</a:t>
            </a:r>
            <a:r>
              <a:rPr lang="en-US" altLang="zh-CN" sz="2400" dirty="0"/>
              <a:t>A</a:t>
            </a:r>
            <a:r>
              <a:rPr lang="zh-CN" altLang="en-US" sz="2400" dirty="0"/>
              <a:t>口与</a:t>
            </a:r>
            <a:r>
              <a:rPr lang="en-US" altLang="zh-CN" sz="2400" dirty="0"/>
              <a:t>B</a:t>
            </a:r>
            <a:r>
              <a:rPr lang="zh-CN" altLang="en-US" sz="2400" dirty="0"/>
              <a:t>口的</a:t>
            </a:r>
            <a:r>
              <a:rPr lang="zh-CN" altLang="en-US" sz="2400" b="1" dirty="0">
                <a:solidFill>
                  <a:srgbClr val="FF0000"/>
                </a:solidFill>
              </a:rPr>
              <a:t>查询方式</a:t>
            </a:r>
            <a:r>
              <a:rPr lang="zh-CN" altLang="en-US" sz="2400" dirty="0"/>
              <a:t>工作；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3.</a:t>
            </a:r>
            <a:r>
              <a:rPr lang="zh-CN" altLang="en-US" sz="2400" dirty="0"/>
              <a:t>方式</a:t>
            </a:r>
            <a:r>
              <a:rPr lang="en-US" altLang="zh-CN" sz="2400" dirty="0"/>
              <a:t>0</a:t>
            </a:r>
            <a:r>
              <a:rPr lang="zh-CN" altLang="en-US" sz="2400" dirty="0"/>
              <a:t>中，</a:t>
            </a:r>
            <a:r>
              <a:rPr lang="zh-CN" altLang="en-US" sz="2400" b="1" dirty="0">
                <a:solidFill>
                  <a:srgbClr val="FF0000"/>
                </a:solidFill>
              </a:rPr>
              <a:t>不允许采用中断方式</a:t>
            </a:r>
            <a:r>
              <a:rPr lang="zh-CN" altLang="en-US" sz="2400" dirty="0"/>
              <a:t>工作。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3">
                                            <p:txEl>
                                              <p:charRg st="16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43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43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43">
                                            <p:txEl>
                                              <p:charRg st="89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Rot="1"/>
          </p:cNvSpPr>
          <p:nvPr>
            <p:ph idx="1"/>
          </p:nvPr>
        </p:nvSpPr>
        <p:spPr>
          <a:xfrm>
            <a:off x="395288" y="549275"/>
            <a:ext cx="8532812" cy="21336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二、方式</a:t>
            </a:r>
            <a:r>
              <a:rPr lang="en-US" altLang="zh-CN" sz="2800" dirty="0">
                <a:solidFill>
                  <a:srgbClr val="FF0000"/>
                </a:solidFill>
              </a:rPr>
              <a:t>1——</a:t>
            </a:r>
            <a:r>
              <a:rPr lang="zh-CN" altLang="en-US" sz="2800" dirty="0">
                <a:solidFill>
                  <a:srgbClr val="FF0000"/>
                </a:solidFill>
              </a:rPr>
              <a:t>选通输入输出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应答式输入输出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990600" lvl="1" indent="-5334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 方式</a:t>
            </a:r>
            <a:r>
              <a:rPr lang="en-US" altLang="zh-CN" sz="2000" dirty="0"/>
              <a:t>1</a:t>
            </a:r>
            <a:r>
              <a:rPr lang="zh-CN" altLang="en-US" sz="2000" dirty="0"/>
              <a:t>下将三个端口分成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两组，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两个口仍作为数据输入输出口，而</a:t>
            </a:r>
            <a:r>
              <a:rPr lang="en-US" altLang="zh-CN" sz="2000" dirty="0"/>
              <a:t>C</a:t>
            </a:r>
            <a:r>
              <a:rPr lang="zh-CN" altLang="en-US" sz="2000" dirty="0"/>
              <a:t>口分成两部分，分别作为</a:t>
            </a:r>
            <a:r>
              <a:rPr lang="en-US" altLang="zh-CN" sz="2000" dirty="0"/>
              <a:t>A</a:t>
            </a:r>
            <a:r>
              <a:rPr lang="zh-CN" altLang="en-US" sz="2000" dirty="0"/>
              <a:t>口和</a:t>
            </a:r>
            <a:r>
              <a:rPr lang="en-US" altLang="zh-CN" sz="2000" dirty="0"/>
              <a:t>B</a:t>
            </a:r>
            <a:r>
              <a:rPr lang="zh-CN" altLang="en-US" sz="2000" dirty="0"/>
              <a:t>口的联络信号。</a:t>
            </a:r>
            <a:endParaRPr lang="zh-CN" altLang="en-US" sz="2000" dirty="0"/>
          </a:p>
          <a:p>
            <a:pPr marL="457200" lvl="1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</a:rPr>
              <a:t>方式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的输入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375" y="6237288"/>
            <a:ext cx="2376488" cy="360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9930" y="2348865"/>
            <a:ext cx="4146550" cy="3802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468313" y="549275"/>
            <a:ext cx="8153400" cy="6019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(1)STB</a:t>
            </a:r>
            <a:r>
              <a:rPr lang="zh-CN" altLang="en-US" sz="2400" dirty="0">
                <a:solidFill>
                  <a:schemeClr val="tx2"/>
                </a:solidFill>
              </a:rPr>
              <a:t>：输入的选通信号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 低电平有效。由外设提供，为低电平时，就把输 入的数据信号</a:t>
            </a:r>
            <a:r>
              <a:rPr lang="en-US" altLang="zh-CN" sz="2400" dirty="0">
                <a:solidFill>
                  <a:schemeClr val="tx2"/>
                </a:solidFill>
              </a:rPr>
              <a:t>(PA7-PA0</a:t>
            </a:r>
            <a:r>
              <a:rPr lang="zh-CN" altLang="en-US" sz="2400" dirty="0">
                <a:solidFill>
                  <a:schemeClr val="tx2"/>
                </a:solidFill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</a:rPr>
              <a:t>PB7-PB0)</a:t>
            </a:r>
            <a:r>
              <a:rPr lang="zh-CN" altLang="en-US" sz="2400" dirty="0">
                <a:solidFill>
                  <a:schemeClr val="tx2"/>
                </a:solidFill>
              </a:rPr>
              <a:t>送入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端口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端口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>
                <a:solidFill>
                  <a:schemeClr val="tx2"/>
                </a:solidFill>
              </a:rPr>
              <a:t>的数据锁存器。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(2)IBF</a:t>
            </a:r>
            <a:r>
              <a:rPr lang="zh-CN" altLang="en-US" sz="2400" dirty="0">
                <a:solidFill>
                  <a:schemeClr val="tx2"/>
                </a:solidFill>
              </a:rPr>
              <a:t>：输入缓冲器满信号，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高电平有效。由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输出，有效时，用以通 知外部设备输入的数据已写入缓冲器。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(3)INTR</a:t>
            </a:r>
            <a:r>
              <a:rPr lang="zh-CN" altLang="en-US" sz="2400" dirty="0">
                <a:solidFill>
                  <a:schemeClr val="tx2"/>
                </a:solidFill>
              </a:rPr>
              <a:t>：中断请求信号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高电平有效。当外部设备要向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传送数据或请求服务时，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就用</a:t>
            </a:r>
            <a:r>
              <a:rPr lang="en-US" altLang="zh-CN" sz="2400" dirty="0">
                <a:solidFill>
                  <a:schemeClr val="tx2"/>
                </a:solidFill>
              </a:rPr>
              <a:t>INTR</a:t>
            </a:r>
            <a:r>
              <a:rPr lang="zh-CN" altLang="en-US" sz="2400" dirty="0">
                <a:solidFill>
                  <a:schemeClr val="tx2"/>
                </a:solidFill>
              </a:rPr>
              <a:t>端的高电平向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提出中断请求。当</a:t>
            </a:r>
            <a:r>
              <a:rPr lang="en-US" altLang="zh-CN" sz="2400" dirty="0">
                <a:solidFill>
                  <a:schemeClr val="tx2"/>
                </a:solidFill>
              </a:rPr>
              <a:t>STB</a:t>
            </a:r>
            <a:r>
              <a:rPr lang="zh-CN" altLang="en-US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IBF</a:t>
            </a:r>
            <a:r>
              <a:rPr lang="zh-CN" altLang="en-US" sz="2400" dirty="0">
                <a:solidFill>
                  <a:schemeClr val="tx2"/>
                </a:solidFill>
              </a:rPr>
              <a:t>和 </a:t>
            </a:r>
            <a:r>
              <a:rPr lang="en-US" altLang="zh-CN" sz="2400" dirty="0">
                <a:solidFill>
                  <a:schemeClr val="tx2"/>
                </a:solidFill>
              </a:rPr>
              <a:t>INTE</a:t>
            </a:r>
            <a:r>
              <a:rPr lang="zh-CN" altLang="en-US" sz="2400" dirty="0">
                <a:solidFill>
                  <a:schemeClr val="tx2"/>
                </a:solidFill>
              </a:rPr>
              <a:t>都为高电平时，表明数据锁存器内已写入了数据．使</a:t>
            </a:r>
            <a:r>
              <a:rPr lang="en-US" altLang="zh-CN" sz="2400" dirty="0">
                <a:solidFill>
                  <a:schemeClr val="tx2"/>
                </a:solidFill>
              </a:rPr>
              <a:t>INTR</a:t>
            </a:r>
            <a:r>
              <a:rPr lang="zh-CN" altLang="en-US" sz="2400" dirty="0">
                <a:solidFill>
                  <a:schemeClr val="tx2"/>
                </a:solidFill>
              </a:rPr>
              <a:t>成为高电平输 出。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(4)INTE</a:t>
            </a:r>
            <a:r>
              <a:rPr lang="zh-CN" altLang="en-US" sz="2400" dirty="0">
                <a:solidFill>
                  <a:schemeClr val="tx2"/>
                </a:solidFill>
              </a:rPr>
              <a:t>：中断允许信号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端口用</a:t>
            </a:r>
            <a:r>
              <a:rPr lang="en-US" altLang="zh-CN" sz="2400" dirty="0">
                <a:solidFill>
                  <a:srgbClr val="FF0000"/>
                </a:solidFill>
              </a:rPr>
              <a:t>PC4</a:t>
            </a:r>
            <a:r>
              <a:rPr lang="zh-CN" altLang="en-US" sz="2400" dirty="0">
                <a:solidFill>
                  <a:schemeClr val="tx2"/>
                </a:solidFill>
              </a:rPr>
              <a:t>位的置位／复位控制，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端口用</a:t>
            </a:r>
            <a:r>
              <a:rPr lang="en-US" altLang="zh-CN" sz="2400" dirty="0">
                <a:solidFill>
                  <a:srgbClr val="FF0000"/>
                </a:solidFill>
              </a:rPr>
              <a:t>PC2</a:t>
            </a:r>
            <a:r>
              <a:rPr lang="zh-CN" altLang="en-US" sz="2400" dirty="0">
                <a:solidFill>
                  <a:schemeClr val="tx2"/>
                </a:solidFill>
              </a:rPr>
              <a:t>位的置位／复位控制。只有当</a:t>
            </a:r>
            <a:r>
              <a:rPr lang="en-US" altLang="zh-CN" sz="2400" dirty="0">
                <a:solidFill>
                  <a:schemeClr val="tx2"/>
                </a:solidFill>
              </a:rPr>
              <a:t>PC4</a:t>
            </a:r>
            <a:r>
              <a:rPr lang="zh-CN" altLang="en-US" sz="2400" dirty="0">
                <a:solidFill>
                  <a:schemeClr val="tx2"/>
                </a:solidFill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</a:rPr>
              <a:t>PC2</a:t>
            </a:r>
            <a:r>
              <a:rPr lang="zh-CN" altLang="en-US" sz="2400" dirty="0">
                <a:solidFill>
                  <a:schemeClr val="tx2"/>
                </a:solidFill>
              </a:rPr>
              <a:t>置</a:t>
            </a:r>
            <a:r>
              <a:rPr lang="en-US" altLang="zh-CN" sz="2400" dirty="0">
                <a:solidFill>
                  <a:schemeClr val="tx2"/>
                </a:solidFill>
              </a:rPr>
              <a:t>"1"</a:t>
            </a:r>
            <a:r>
              <a:rPr lang="zh-CN" altLang="en-US" sz="2400" dirty="0">
                <a:solidFill>
                  <a:schemeClr val="tx2"/>
                </a:solidFill>
              </a:rPr>
              <a:t>时，才允许对应的端口送出中断请求。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1747" name="Line 4"/>
          <p:cNvSpPr/>
          <p:nvPr/>
        </p:nvSpPr>
        <p:spPr>
          <a:xfrm>
            <a:off x="971550" y="620713"/>
            <a:ext cx="5334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charRg st="1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charRg st="1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charRg st="8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0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charRg st="10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charRg st="10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6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charRg st="16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charRg st="16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70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charRg st="270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charRg st="270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8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charRg st="28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charRg st="28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5" name="Rectangle 3"/>
          <p:cNvSpPr>
            <a:spLocks noGrp="1" noRot="1"/>
          </p:cNvSpPr>
          <p:nvPr>
            <p:ph idx="1"/>
          </p:nvPr>
        </p:nvSpPr>
        <p:spPr>
          <a:xfrm>
            <a:off x="304800" y="304800"/>
            <a:ext cx="8305800" cy="6019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</a:rPr>
              <a:t>方式</a:t>
            </a: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的输入过程如下</a:t>
            </a:r>
            <a:r>
              <a:rPr lang="en-US" altLang="zh-CN" sz="2800" b="1" dirty="0">
                <a:solidFill>
                  <a:schemeClr val="accent2"/>
                </a:solidFill>
              </a:rPr>
              <a:t>(A</a:t>
            </a:r>
            <a:r>
              <a:rPr lang="zh-CN" altLang="en-US" sz="2800" b="1" dirty="0">
                <a:solidFill>
                  <a:schemeClr val="accent2"/>
                </a:solidFill>
              </a:rPr>
              <a:t>口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）当外设准备好数据，在送出数据的同时，送出一个选通信号</a:t>
            </a:r>
            <a:r>
              <a:rPr lang="en-US" altLang="zh-CN" sz="2400" dirty="0">
                <a:solidFill>
                  <a:srgbClr val="FF6600"/>
                </a:solidFill>
              </a:rPr>
              <a:t>STB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口数据锁存器在</a:t>
            </a:r>
            <a:r>
              <a:rPr lang="en-US" altLang="zh-CN" sz="2400" dirty="0">
                <a:solidFill>
                  <a:schemeClr val="tx2"/>
                </a:solidFill>
              </a:rPr>
              <a:t>STB</a:t>
            </a:r>
            <a:r>
              <a:rPr lang="zh-CN" altLang="en-US" sz="2400" dirty="0">
                <a:solidFill>
                  <a:schemeClr val="tx2"/>
                </a:solidFill>
              </a:rPr>
              <a:t>下降沿控制下将数据锁存。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向外设送出高电平的</a:t>
            </a:r>
            <a:r>
              <a:rPr lang="en-US" altLang="zh-CN" sz="2400" dirty="0">
                <a:solidFill>
                  <a:srgbClr val="FF6600"/>
                </a:solidFill>
              </a:rPr>
              <a:t>IBF</a:t>
            </a:r>
            <a:r>
              <a:rPr lang="zh-CN" altLang="en-US" sz="2400" dirty="0">
                <a:solidFill>
                  <a:schemeClr val="tx2"/>
                </a:solidFill>
              </a:rPr>
              <a:t>，表示锁存数据已完成，暂时不要再送数据。如果</a:t>
            </a:r>
            <a:r>
              <a:rPr lang="en-US" altLang="zh-CN" sz="2400" dirty="0">
                <a:solidFill>
                  <a:schemeClr val="tx2"/>
                </a:solidFill>
              </a:rPr>
              <a:t>PC4</a:t>
            </a:r>
            <a:r>
              <a:rPr lang="zh-CN" altLang="en-US" sz="2400" dirty="0">
                <a:solidFill>
                  <a:schemeClr val="tx2"/>
                </a:solidFill>
              </a:rPr>
              <a:t>＝</a:t>
            </a:r>
            <a:r>
              <a:rPr lang="en-US" altLang="zh-CN" sz="2400" dirty="0">
                <a:solidFill>
                  <a:schemeClr val="tx2"/>
                </a:solidFill>
              </a:rPr>
              <a:t>1(INTE</a:t>
            </a:r>
            <a:r>
              <a:rPr lang="zh-CN" altLang="en-US" sz="2400" dirty="0">
                <a:solidFill>
                  <a:schemeClr val="tx2"/>
                </a:solidFill>
              </a:rPr>
              <a:t>＝</a:t>
            </a:r>
            <a:r>
              <a:rPr lang="en-US" altLang="zh-CN" sz="2400" dirty="0">
                <a:solidFill>
                  <a:schemeClr val="tx2"/>
                </a:solidFill>
              </a:rPr>
              <a:t>1)</a:t>
            </a:r>
            <a:r>
              <a:rPr lang="zh-CN" altLang="en-US" sz="2400" dirty="0">
                <a:solidFill>
                  <a:schemeClr val="tx2"/>
                </a:solidFill>
              </a:rPr>
              <a:t>，这时就会使</a:t>
            </a:r>
            <a:r>
              <a:rPr lang="en-US" altLang="zh-CN" sz="2400" dirty="0">
                <a:solidFill>
                  <a:srgbClr val="FF6600"/>
                </a:solidFill>
              </a:rPr>
              <a:t>INTR</a:t>
            </a:r>
            <a:r>
              <a:rPr lang="zh-CN" altLang="en-US" sz="2400" dirty="0">
                <a:solidFill>
                  <a:schemeClr val="tx2"/>
                </a:solidFill>
              </a:rPr>
              <a:t>变成高电平输出，向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发出中断请求。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响应中断，执行</a:t>
            </a:r>
            <a:r>
              <a:rPr lang="en-US" altLang="zh-CN" sz="2400" b="1" dirty="0">
                <a:solidFill>
                  <a:schemeClr val="hlink"/>
                </a:solidFill>
              </a:rPr>
              <a:t>IN</a:t>
            </a:r>
            <a:r>
              <a:rPr lang="zh-CN" altLang="en-US" sz="2400" b="1" dirty="0">
                <a:solidFill>
                  <a:schemeClr val="hlink"/>
                </a:solidFill>
              </a:rPr>
              <a:t>指令</a:t>
            </a:r>
            <a:r>
              <a:rPr lang="zh-CN" altLang="en-US" sz="2400" dirty="0">
                <a:solidFill>
                  <a:schemeClr val="tx2"/>
                </a:solidFill>
              </a:rPr>
              <a:t>时，</a:t>
            </a:r>
            <a:r>
              <a:rPr lang="en-US" altLang="zh-CN" sz="2400" dirty="0">
                <a:solidFill>
                  <a:schemeClr val="tx2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RD</a:t>
            </a:r>
            <a:r>
              <a:rPr lang="zh-CN" altLang="en-US" sz="2400" dirty="0">
                <a:solidFill>
                  <a:schemeClr val="tx2"/>
                </a:solidFill>
              </a:rPr>
              <a:t>信号的下降沿清除中断请求，而</a:t>
            </a:r>
            <a:r>
              <a:rPr lang="en-US" altLang="zh-CN" sz="2400" dirty="0">
                <a:solidFill>
                  <a:schemeClr val="tx2"/>
                </a:solidFill>
              </a:rPr>
              <a:t>RD</a:t>
            </a:r>
            <a:r>
              <a:rPr lang="zh-CN" altLang="en-US" sz="2400" dirty="0">
                <a:solidFill>
                  <a:schemeClr val="tx2"/>
                </a:solidFill>
              </a:rPr>
              <a:t>结束时的上升沿则使</a:t>
            </a:r>
            <a:r>
              <a:rPr lang="en-US" altLang="zh-CN" sz="2400" dirty="0">
                <a:solidFill>
                  <a:schemeClr val="tx2"/>
                </a:solidFill>
              </a:rPr>
              <a:t>IBF</a:t>
            </a:r>
            <a:r>
              <a:rPr lang="zh-CN" altLang="en-US" sz="2400" dirty="0">
                <a:solidFill>
                  <a:schemeClr val="tx2"/>
                </a:solidFill>
              </a:rPr>
              <a:t>复位到零。外设在检测到</a:t>
            </a:r>
            <a:r>
              <a:rPr lang="en-US" altLang="zh-CN" sz="2400" dirty="0">
                <a:solidFill>
                  <a:schemeClr val="tx2"/>
                </a:solidFill>
              </a:rPr>
              <a:t>IBF</a:t>
            </a:r>
            <a:r>
              <a:rPr lang="zh-CN" altLang="en-US" sz="2400" dirty="0">
                <a:solidFill>
                  <a:schemeClr val="tx2"/>
                </a:solidFill>
              </a:rPr>
              <a:t>为零后，可以开始输入下一个字节。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2771" name="Line 4"/>
          <p:cNvSpPr/>
          <p:nvPr/>
        </p:nvSpPr>
        <p:spPr>
          <a:xfrm>
            <a:off x="973138" y="4121150"/>
            <a:ext cx="5334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2" name="Line 5"/>
          <p:cNvSpPr/>
          <p:nvPr/>
        </p:nvSpPr>
        <p:spPr>
          <a:xfrm>
            <a:off x="931863" y="5111750"/>
            <a:ext cx="4572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3" name="Line 6"/>
          <p:cNvSpPr/>
          <p:nvPr/>
        </p:nvSpPr>
        <p:spPr>
          <a:xfrm>
            <a:off x="7467600" y="762000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4" name="Line 7"/>
          <p:cNvSpPr/>
          <p:nvPr/>
        </p:nvSpPr>
        <p:spPr>
          <a:xfrm>
            <a:off x="3716338" y="1073150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5" name="Line 2051"/>
          <p:cNvSpPr/>
          <p:nvPr/>
        </p:nvSpPr>
        <p:spPr>
          <a:xfrm>
            <a:off x="1006158" y="1150938"/>
            <a:ext cx="503237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6" name="Line 2052"/>
          <p:cNvSpPr/>
          <p:nvPr/>
        </p:nvSpPr>
        <p:spPr>
          <a:xfrm>
            <a:off x="5364798" y="1150938"/>
            <a:ext cx="43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7" name="Line 2053"/>
          <p:cNvSpPr/>
          <p:nvPr/>
        </p:nvSpPr>
        <p:spPr>
          <a:xfrm>
            <a:off x="5219700" y="292417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8" name="Line 2054"/>
          <p:cNvSpPr/>
          <p:nvPr/>
        </p:nvSpPr>
        <p:spPr>
          <a:xfrm>
            <a:off x="2268538" y="328453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9" name="Line 2055"/>
          <p:cNvSpPr/>
          <p:nvPr/>
        </p:nvSpPr>
        <p:spPr>
          <a:xfrm>
            <a:off x="1042988" y="5805488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0" name="Line 2056"/>
          <p:cNvSpPr/>
          <p:nvPr/>
        </p:nvSpPr>
        <p:spPr>
          <a:xfrm>
            <a:off x="1116013" y="4797425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" name="图片 1" descr="MCO4)P(@JPT[1%~GA~15MT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4004945"/>
            <a:ext cx="5841365" cy="278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charRg st="1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78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charRg st="78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6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charRg st="162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90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charRg st="390" end="3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539750" y="1310005"/>
            <a:ext cx="8229600" cy="458533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(1)OBF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：输出缓冲器满信号；低电平有效。由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8255A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输出，当其有效时，表示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已经将数据输出到指定的端口，通知外设可以将数据取走。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   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(2)ACK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：响应信号，低电平有效。由外设送来，有效时表示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8255A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数据已经为外设所接收。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(3)  INTR</a:t>
            </a:r>
            <a:r>
              <a:rPr lang="zh-CN" altLang="en-US" sz="2000" dirty="0">
                <a:solidFill>
                  <a:schemeClr val="tx2"/>
                </a:solidFill>
              </a:rPr>
              <a:t>：中断请求信号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 2" panose="05020102010507070707" pitchFamily="18" charset="2"/>
              <a:buChar char="•"/>
            </a:pPr>
            <a:r>
              <a:rPr lang="zh-CN" altLang="en-US" sz="2000" dirty="0">
                <a:solidFill>
                  <a:schemeClr val="tx2"/>
                </a:solidFill>
              </a:rPr>
              <a:t>高电平有效。当外设接收了由</a:t>
            </a:r>
            <a:r>
              <a:rPr lang="en-US" altLang="zh-CN" sz="2000" dirty="0">
                <a:solidFill>
                  <a:schemeClr val="tx2"/>
                </a:solidFill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</a:rPr>
              <a:t>送给</a:t>
            </a:r>
            <a:r>
              <a:rPr lang="en-US" altLang="zh-CN" sz="2000" dirty="0">
                <a:solidFill>
                  <a:schemeClr val="tx2"/>
                </a:solidFill>
              </a:rPr>
              <a:t>8255A</a:t>
            </a:r>
            <a:r>
              <a:rPr lang="zh-CN" altLang="en-US" sz="2000" dirty="0">
                <a:solidFill>
                  <a:schemeClr val="tx2"/>
                </a:solidFill>
              </a:rPr>
              <a:t>的数据后，</a:t>
            </a:r>
            <a:r>
              <a:rPr lang="en-US" altLang="zh-CN" sz="2000" dirty="0">
                <a:solidFill>
                  <a:schemeClr val="tx2"/>
                </a:solidFill>
              </a:rPr>
              <a:t>8255A</a:t>
            </a:r>
            <a:r>
              <a:rPr lang="zh-CN" altLang="en-US" sz="2000" dirty="0">
                <a:solidFill>
                  <a:schemeClr val="tx2"/>
                </a:solidFill>
              </a:rPr>
              <a:t>就用</a:t>
            </a:r>
            <a:r>
              <a:rPr lang="en-US" altLang="zh-CN" sz="2000" dirty="0">
                <a:solidFill>
                  <a:schemeClr val="tx2"/>
                </a:solidFill>
              </a:rPr>
              <a:t>INTR</a:t>
            </a:r>
            <a:r>
              <a:rPr lang="zh-CN" altLang="en-US" sz="2000" dirty="0">
                <a:solidFill>
                  <a:schemeClr val="tx2"/>
                </a:solidFill>
              </a:rPr>
              <a:t>端向</a:t>
            </a:r>
            <a:r>
              <a:rPr lang="en-US" altLang="zh-CN" sz="2000" dirty="0">
                <a:solidFill>
                  <a:schemeClr val="tx2"/>
                </a:solidFill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</a:rPr>
              <a:t>发出中断请求，请求</a:t>
            </a:r>
            <a:r>
              <a:rPr lang="en-US" altLang="zh-CN" sz="2000" dirty="0">
                <a:solidFill>
                  <a:schemeClr val="tx2"/>
                </a:solidFill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</a:rPr>
              <a:t>再输出后面的数据。</a:t>
            </a:r>
            <a:r>
              <a:rPr lang="en-US" altLang="zh-CN" sz="2000" dirty="0">
                <a:solidFill>
                  <a:schemeClr val="tx2"/>
                </a:solidFill>
              </a:rPr>
              <a:t>INTR</a:t>
            </a:r>
            <a:r>
              <a:rPr lang="zh-CN" altLang="en-US" sz="2000" dirty="0">
                <a:solidFill>
                  <a:schemeClr val="tx2"/>
                </a:solidFill>
              </a:rPr>
              <a:t>是当</a:t>
            </a:r>
            <a:r>
              <a:rPr lang="en-US" altLang="zh-CN" sz="2000" dirty="0">
                <a:solidFill>
                  <a:schemeClr val="tx2"/>
                </a:solidFill>
              </a:rPr>
              <a:t>ACK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OBF</a:t>
            </a:r>
            <a:r>
              <a:rPr lang="zh-CN" altLang="en-US" sz="2000" dirty="0">
                <a:solidFill>
                  <a:schemeClr val="tx2"/>
                </a:solidFill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</a:rPr>
              <a:t>INTE</a:t>
            </a:r>
            <a:r>
              <a:rPr lang="zh-CN" altLang="en-US" sz="2000" dirty="0">
                <a:solidFill>
                  <a:schemeClr val="tx2"/>
                </a:solidFill>
              </a:rPr>
              <a:t>都为高电平时，才能被置成高电平。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(4)  INTE</a:t>
            </a:r>
            <a:r>
              <a:rPr lang="zh-CN" altLang="en-US" sz="2000" dirty="0">
                <a:solidFill>
                  <a:schemeClr val="tx2"/>
                </a:solidFill>
              </a:rPr>
              <a:t>：中断允许信号。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 2" panose="05020102010507070707" pitchFamily="18" charset="2"/>
              <a:buChar char="•"/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口的</a:t>
            </a:r>
            <a:r>
              <a:rPr lang="en-US" altLang="zh-CN" sz="2000" dirty="0">
                <a:solidFill>
                  <a:schemeClr val="tx2"/>
                </a:solidFill>
              </a:rPr>
              <a:t>INTE</a:t>
            </a:r>
            <a:r>
              <a:rPr lang="zh-CN" altLang="en-US" sz="2000" dirty="0">
                <a:solidFill>
                  <a:schemeClr val="tx2"/>
                </a:solidFill>
              </a:rPr>
              <a:t>由</a:t>
            </a:r>
            <a:r>
              <a:rPr lang="en-US" altLang="zh-CN" sz="2000" b="1" dirty="0">
                <a:solidFill>
                  <a:srgbClr val="FF0000"/>
                </a:solidFill>
              </a:rPr>
              <a:t>PC6</a:t>
            </a:r>
            <a:r>
              <a:rPr lang="zh-CN" altLang="en-US" sz="2000" dirty="0">
                <a:solidFill>
                  <a:schemeClr val="tx2"/>
                </a:solidFill>
              </a:rPr>
              <a:t>置／复位，</a:t>
            </a:r>
            <a:r>
              <a:rPr lang="en-US" altLang="zh-CN" sz="2000" dirty="0">
                <a:solidFill>
                  <a:schemeClr val="tx2"/>
                </a:solidFill>
              </a:rPr>
              <a:t>B</a:t>
            </a:r>
            <a:r>
              <a:rPr lang="zh-CN" altLang="en-US" sz="2000" dirty="0">
                <a:solidFill>
                  <a:schemeClr val="tx2"/>
                </a:solidFill>
              </a:rPr>
              <a:t>口的</a:t>
            </a:r>
            <a:r>
              <a:rPr lang="en-US" altLang="zh-CN" sz="2000" dirty="0">
                <a:solidFill>
                  <a:schemeClr val="tx2"/>
                </a:solidFill>
              </a:rPr>
              <a:t>INTE</a:t>
            </a:r>
            <a:r>
              <a:rPr lang="zh-CN" altLang="en-US" sz="2000" dirty="0">
                <a:solidFill>
                  <a:schemeClr val="tx2"/>
                </a:solidFill>
              </a:rPr>
              <a:t>由</a:t>
            </a:r>
            <a:r>
              <a:rPr lang="en-US" altLang="zh-CN" sz="2000" b="1" dirty="0">
                <a:solidFill>
                  <a:srgbClr val="FF0000"/>
                </a:solidFill>
              </a:rPr>
              <a:t>PC2</a:t>
            </a:r>
            <a:r>
              <a:rPr lang="zh-CN" altLang="en-US" sz="2000" dirty="0">
                <a:solidFill>
                  <a:schemeClr val="tx2"/>
                </a:solidFill>
              </a:rPr>
              <a:t>置／复位。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          </a:t>
            </a:r>
            <a:r>
              <a:rPr lang="en-US" altLang="zh-CN" sz="2000" dirty="0">
                <a:solidFill>
                  <a:schemeClr val="tx2"/>
                </a:solidFill>
              </a:rPr>
              <a:t>PC4</a:t>
            </a:r>
            <a:r>
              <a:rPr lang="zh-CN" altLang="en-US" sz="2000" dirty="0">
                <a:solidFill>
                  <a:schemeClr val="tx2"/>
                </a:solidFill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</a:rPr>
              <a:t>PC5</a:t>
            </a:r>
            <a:r>
              <a:rPr lang="zh-CN" altLang="en-US" sz="2000" dirty="0">
                <a:solidFill>
                  <a:schemeClr val="tx2"/>
                </a:solidFill>
              </a:rPr>
              <a:t>位</a:t>
            </a:r>
            <a:r>
              <a:rPr lang="zh-CN" altLang="en-US" sz="2000" b="1" dirty="0">
                <a:solidFill>
                  <a:schemeClr val="tx2"/>
                </a:solidFill>
              </a:rPr>
              <a:t>可以由控制字的</a:t>
            </a:r>
            <a:r>
              <a:rPr lang="en-US" altLang="zh-CN" sz="2000" b="1" dirty="0">
                <a:solidFill>
                  <a:schemeClr val="tx2"/>
                </a:solidFill>
              </a:rPr>
              <a:t>D3</a:t>
            </a:r>
            <a:r>
              <a:rPr lang="zh-CN" altLang="en-US" sz="2000" b="1" dirty="0">
                <a:solidFill>
                  <a:schemeClr val="tx2"/>
                </a:solidFill>
              </a:rPr>
              <a:t>，设置为输入或输出数据用。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33795" name="Line 5"/>
          <p:cNvSpPr/>
          <p:nvPr/>
        </p:nvSpPr>
        <p:spPr>
          <a:xfrm>
            <a:off x="2438400" y="1582738"/>
            <a:ext cx="4572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6" name="Line 8"/>
          <p:cNvSpPr/>
          <p:nvPr/>
        </p:nvSpPr>
        <p:spPr>
          <a:xfrm>
            <a:off x="3141663" y="1582738"/>
            <a:ext cx="439737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7" name="Line 9"/>
          <p:cNvSpPr/>
          <p:nvPr/>
        </p:nvSpPr>
        <p:spPr>
          <a:xfrm>
            <a:off x="2192338" y="3540125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8" name="Line 10"/>
          <p:cNvSpPr/>
          <p:nvPr/>
        </p:nvSpPr>
        <p:spPr>
          <a:xfrm>
            <a:off x="4548188" y="3851275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9" name="Line 11"/>
          <p:cNvSpPr/>
          <p:nvPr/>
        </p:nvSpPr>
        <p:spPr>
          <a:xfrm>
            <a:off x="6916738" y="3529013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0" name="Line 12"/>
          <p:cNvSpPr/>
          <p:nvPr/>
        </p:nvSpPr>
        <p:spPr>
          <a:xfrm>
            <a:off x="2784475" y="4208463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1" name="Line 13"/>
          <p:cNvSpPr/>
          <p:nvPr/>
        </p:nvSpPr>
        <p:spPr>
          <a:xfrm>
            <a:off x="5070475" y="4208463"/>
            <a:ext cx="381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7" name="Line 1033"/>
          <p:cNvSpPr/>
          <p:nvPr/>
        </p:nvSpPr>
        <p:spPr>
          <a:xfrm>
            <a:off x="2438400" y="4724400"/>
            <a:ext cx="504825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5" name="Line 1031"/>
          <p:cNvSpPr/>
          <p:nvPr/>
        </p:nvSpPr>
        <p:spPr>
          <a:xfrm>
            <a:off x="1115378" y="2840673"/>
            <a:ext cx="5048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6" name="Line 1032"/>
          <p:cNvSpPr/>
          <p:nvPr/>
        </p:nvSpPr>
        <p:spPr>
          <a:xfrm>
            <a:off x="1188085" y="1771968"/>
            <a:ext cx="503238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3" name="Line 1029"/>
          <p:cNvSpPr/>
          <p:nvPr/>
        </p:nvSpPr>
        <p:spPr>
          <a:xfrm>
            <a:off x="3093085" y="4724400"/>
            <a:ext cx="488315" cy="127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390" y="1124585"/>
            <a:ext cx="3671570" cy="3951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650" y="620395"/>
            <a:ext cx="4572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．方式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的输出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0"/>
                                        <p:tgtEl>
                                          <p:spTgt spid="143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2000"/>
                                        <p:tgtEl>
                                          <p:spTgt spid="1433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14339">
                                            <p:txEl>
                                              <p:charRg st="1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7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2000"/>
                                        <p:tgtEl>
                                          <p:spTgt spid="14339">
                                            <p:txEl>
                                              <p:charRg st="117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2000"/>
                                        <p:tgtEl>
                                          <p:spTgt spid="14339">
                                            <p:txEl>
                                              <p:charRg st="135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6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4339">
                                            <p:txEl>
                                              <p:charRg st="168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260350"/>
            <a:ext cx="8229600" cy="4525963"/>
          </a:xfrm>
        </p:spPr>
        <p:txBody>
          <a:bodyPr/>
          <a:p>
            <a:pPr eaLnBrk="1" hangingPunct="1">
              <a:buFont typeface="Wingdings" panose="05000000000000000000" charset="0"/>
              <a:buChar char="u"/>
            </a:pP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方式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的输出过程如下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(A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口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：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）微处理器发</a:t>
            </a:r>
            <a:r>
              <a:rPr lang="en-US" altLang="zh-CN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WR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信号，将数据送入端口的输出缓冲器，</a:t>
            </a:r>
            <a:r>
              <a:rPr lang="en-US" altLang="zh-CN" sz="24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WR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上升沿一方面清除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INTR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信号，另一方面使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OBF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有效，通知外设可以取数；</a:t>
            </a:r>
            <a:endParaRPr lang="zh-CN" altLang="en-US" sz="2400" b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）外设取数后，发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ACK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信号，一方面使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OBF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无效（表示数已取走），另一方面使</a:t>
            </a:r>
            <a:r>
              <a:rPr lang="en-US" altLang="zh-CN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INTR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有效，开始另一个新的输出过程。</a:t>
            </a:r>
            <a:endParaRPr lang="zh-CN" altLang="en-US" sz="2400" b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19985" y="908685"/>
            <a:ext cx="423545" cy="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6372225" y="1268730"/>
            <a:ext cx="423545" cy="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V="1">
            <a:off x="3131820" y="2060575"/>
            <a:ext cx="423545" cy="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5723890" y="2061210"/>
            <a:ext cx="423545" cy="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$EJ[TYW6EA]4{H9AU7F$)M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63395" y="3356610"/>
            <a:ext cx="6022340" cy="2262505"/>
          </a:xfrm>
          <a:prstGeom prst="rect">
            <a:avLst/>
          </a:prstGeom>
        </p:spPr>
      </p:pic>
      <p:cxnSp>
        <p:nvCxnSpPr>
          <p:cNvPr id="2" name="直接连接符 1"/>
          <p:cNvCxnSpPr/>
          <p:nvPr>
            <p:custDataLst>
              <p:tags r:id="rId6"/>
            </p:custDataLst>
          </p:nvPr>
        </p:nvCxnSpPr>
        <p:spPr>
          <a:xfrm flipV="1">
            <a:off x="7928610" y="892175"/>
            <a:ext cx="423545" cy="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635375" y="3644900"/>
            <a:ext cx="223202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8715" y="2276475"/>
            <a:ext cx="6846570" cy="354711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55650" y="620395"/>
            <a:ext cx="746061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三．方式2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双向选通输入输出方式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（了解）</a:t>
            </a:r>
            <a:endParaRPr lang="zh-CN" altLang="en-US" sz="280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3" name="Rectangle 2"/>
          <p:cNvSpPr>
            <a:spLocks noGrp="1" noRot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Font typeface="Wingdings" panose="05000000000000000000" pitchFamily="2" charset="2"/>
              <a:buChar char="u"/>
            </a:pPr>
            <a:r>
              <a:rPr lang="en-US" altLang="zh-CN" sz="3200" dirty="0"/>
              <a:t>   8255A </a:t>
            </a:r>
            <a:r>
              <a:rPr lang="zh-CN" altLang="en-US" sz="3200" dirty="0"/>
              <a:t>的初始化</a:t>
            </a:r>
            <a:endParaRPr lang="zh-CN" altLang="en-US" sz="3200" dirty="0"/>
          </a:p>
        </p:txBody>
      </p:sp>
      <p:sp>
        <p:nvSpPr>
          <p:cNvPr id="5124" name="Rectangle 3"/>
          <p:cNvSpPr>
            <a:spLocks noGrp="1" noRot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、方式控制字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 2" panose="05020102010507070707" pitchFamily="18" charset="2"/>
              <a:buChar char="•"/>
            </a:pPr>
            <a:endParaRPr lang="en-US" altLang="zh-CN" dirty="0"/>
          </a:p>
        </p:txBody>
      </p:sp>
      <p:graphicFrame>
        <p:nvGraphicFramePr>
          <p:cNvPr id="123947" name="Object 43"/>
          <p:cNvGraphicFramePr/>
          <p:nvPr/>
        </p:nvGraphicFramePr>
        <p:xfrm>
          <a:off x="900113" y="1600200"/>
          <a:ext cx="72723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326495" imgH="8317865" progId="Photoshop.Image.7">
                  <p:embed/>
                </p:oleObj>
              </mc:Choice>
              <mc:Fallback>
                <p:oleObj name="" r:id="rId1" imgW="11326495" imgH="8317865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600200"/>
                        <a:ext cx="7272337" cy="495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03575" y="6237288"/>
            <a:ext cx="2952750" cy="287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533400" y="457200"/>
            <a:ext cx="7543800" cy="83820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口按置位</a:t>
            </a:r>
            <a:r>
              <a:rPr lang="en-US" altLang="zh-CN" dirty="0"/>
              <a:t>/</a:t>
            </a:r>
            <a:r>
              <a:rPr lang="zh-CN" altLang="en-US" dirty="0"/>
              <a:t>复位控制字</a:t>
            </a:r>
            <a:endParaRPr lang="zh-CN" altLang="en-US" dirty="0"/>
          </a:p>
        </p:txBody>
      </p:sp>
      <p:graphicFrame>
        <p:nvGraphicFramePr>
          <p:cNvPr id="18436" name="Object 4"/>
          <p:cNvGraphicFramePr/>
          <p:nvPr/>
        </p:nvGraphicFramePr>
        <p:xfrm>
          <a:off x="539750" y="1268413"/>
          <a:ext cx="7924800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149965" imgH="6194425" progId="Photoshop.Image.7">
                  <p:embed/>
                </p:oleObj>
              </mc:Choice>
              <mc:Fallback>
                <p:oleObj name="" r:id="rId1" imgW="11149965" imgH="6194425" progId="Photoshop.Image.7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268413"/>
                        <a:ext cx="7924800" cy="433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339975" y="5229225"/>
            <a:ext cx="4176713" cy="360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818" name="Rectangle 3"/>
          <p:cNvSpPr>
            <a:spLocks noGrp="1" noRot="1"/>
          </p:cNvSpPr>
          <p:nvPr>
            <p:ph idx="1"/>
          </p:nvPr>
        </p:nvSpPr>
        <p:spPr>
          <a:xfrm>
            <a:off x="323850" y="1125538"/>
            <a:ext cx="8540750" cy="1727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8-2】</a:t>
            </a:r>
            <a:r>
              <a:rPr lang="zh-CN" altLang="en-US" sz="2800" dirty="0"/>
              <a:t>要使</a:t>
            </a:r>
            <a:r>
              <a:rPr lang="en-US" altLang="zh-CN" sz="2800" dirty="0"/>
              <a:t>PC</a:t>
            </a:r>
            <a:r>
              <a:rPr lang="zh-CN" altLang="en-US" sz="2800" dirty="0"/>
              <a:t>口的</a:t>
            </a:r>
            <a:r>
              <a:rPr lang="en-US" altLang="zh-CN" sz="2800" dirty="0"/>
              <a:t>PC7</a:t>
            </a:r>
            <a:r>
              <a:rPr lang="zh-CN" altLang="en-US" sz="2800" dirty="0"/>
              <a:t>置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PC3</a:t>
            </a:r>
            <a:r>
              <a:rPr lang="zh-CN" altLang="en-US" sz="2800" dirty="0"/>
              <a:t>位置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  设</a:t>
            </a:r>
            <a:r>
              <a:rPr lang="en-US" altLang="zh-CN" sz="2800" dirty="0"/>
              <a:t>8255A</a:t>
            </a:r>
            <a:r>
              <a:rPr lang="zh-CN" altLang="en-US" sz="2800" dirty="0"/>
              <a:t>的端口地址为：</a:t>
            </a:r>
            <a:r>
              <a:rPr lang="en-US" altLang="zh-CN" sz="2800" dirty="0"/>
              <a:t>320H~323H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</a:t>
            </a:r>
            <a:endParaRPr lang="en-US" altLang="zh-CN" sz="2800" dirty="0"/>
          </a:p>
        </p:txBody>
      </p:sp>
      <p:sp>
        <p:nvSpPr>
          <p:cNvPr id="212996" name="Rectangle 4"/>
          <p:cNvSpPr/>
          <p:nvPr/>
        </p:nvSpPr>
        <p:spPr>
          <a:xfrm>
            <a:off x="1547813" y="2420938"/>
            <a:ext cx="5688012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               </a:t>
            </a:r>
            <a:r>
              <a:rPr lang="en-US" altLang="zh-CN" sz="2400" b="1" dirty="0">
                <a:latin typeface="Arial" panose="020B0604020202020204" pitchFamily="34" charset="0"/>
              </a:rPr>
              <a:t>MOV   AL, 0000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111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</a:rPr>
              <a:t>B ;    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0FH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        MOV   DX, 323H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        OUT   DX, AL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        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212997" name="Rectangle 5"/>
          <p:cNvSpPr/>
          <p:nvPr/>
        </p:nvSpPr>
        <p:spPr>
          <a:xfrm>
            <a:off x="1619250" y="3644900"/>
            <a:ext cx="57594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Arial" panose="020B0604020202020204" pitchFamily="34" charset="0"/>
              </a:rPr>
              <a:t>            MOV   AL, 0000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011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</a:rPr>
              <a:t>B ;    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06H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        OUT   DX,AL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1" name="Rectangle 3"/>
          <p:cNvSpPr>
            <a:spLocks noGrp="1" noRot="1"/>
          </p:cNvSpPr>
          <p:nvPr>
            <p:ph type="subTitle" idx="1"/>
          </p:nvPr>
        </p:nvSpPr>
        <p:spPr>
          <a:xfrm>
            <a:off x="2051050" y="839153"/>
            <a:ext cx="6408738" cy="515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  <a:buSzPct val="50000"/>
            </a:pP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hlinkClick r:id="rId1" action="ppaction://hlinksldjump"/>
              </a:rPr>
              <a:t>8.1    </a:t>
            </a:r>
            <a:r>
              <a:rPr lang="zh-CN" altLang="en-US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hlinkClick r:id="rId1" action="ppaction://hlinksldjump"/>
              </a:rPr>
              <a:t>可编程接口芯片概述</a:t>
            </a:r>
            <a:endParaRPr lang="zh-CN" altLang="en-US" sz="3200" b="1" kern="1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  <a:hlinkClick r:id="rId1" action="ppaction://hlinksldjump"/>
            </a:endParaRPr>
          </a:p>
          <a:p>
            <a:pPr eaLnBrk="1" hangingPunct="1">
              <a:lnSpc>
                <a:spcPct val="200000"/>
              </a:lnSpc>
              <a:buSzPct val="50000"/>
            </a:pP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hlinkClick r:id="rId2" action="ppaction://hlinksldjump"/>
              </a:rPr>
              <a:t>8.2   </a:t>
            </a:r>
            <a:r>
              <a:rPr lang="zh-CN" altLang="en-US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hlinkClick r:id="rId2" action="ppaction://hlinksldjump"/>
              </a:rPr>
              <a:t>可编程并行接口芯片</a:t>
            </a: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hlinkClick r:id="rId2" action="ppaction://hlinksldjump"/>
              </a:rPr>
              <a:t>8255A</a:t>
            </a:r>
            <a:endParaRPr lang="en-US" altLang="zh-CN" sz="3200" b="1" kern="1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eaLnBrk="1" hangingPunct="1">
              <a:lnSpc>
                <a:spcPct val="200000"/>
              </a:lnSpc>
              <a:buSzPct val="50000"/>
            </a:pPr>
            <a:r>
              <a:rPr lang="en-US" altLang="zh-CN" sz="3200" b="1" u="sng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8.3   8255A</a:t>
            </a:r>
            <a:r>
              <a:rPr lang="zh-CN" altLang="en-US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的编程及应用</a:t>
            </a:r>
            <a:endParaRPr lang="en-US" altLang="zh-CN" sz="3200" b="1" kern="1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eaLnBrk="1" hangingPunct="1">
              <a:lnSpc>
                <a:spcPct val="200000"/>
              </a:lnSpc>
              <a:buSzPct val="50000"/>
            </a:pP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8.4   </a:t>
            </a:r>
            <a:r>
              <a:rPr lang="zh-CN" altLang="en-US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可编程定时</a:t>
            </a: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r>
              <a:rPr lang="zh-CN" altLang="en-US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计数器</a:t>
            </a: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8253</a:t>
            </a:r>
            <a:endParaRPr lang="en-US" altLang="zh-CN" sz="3200" b="1" kern="1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eaLnBrk="1" hangingPunct="1">
              <a:lnSpc>
                <a:spcPct val="200000"/>
              </a:lnSpc>
              <a:buSzPct val="50000"/>
            </a:pPr>
            <a:r>
              <a:rPr lang="en-US" altLang="zh-CN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8.5    8253</a:t>
            </a:r>
            <a:r>
              <a:rPr lang="zh-CN" altLang="en-US" sz="3200" b="1" kern="1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的编程和应用</a:t>
            </a:r>
            <a:endParaRPr lang="en-US" altLang="zh-CN" sz="3200" b="1" kern="1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68313" y="549275"/>
            <a:ext cx="7772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8255A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的应用举例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Text Box 3"/>
          <p:cNvSpPr txBox="1"/>
          <p:nvPr/>
        </p:nvSpPr>
        <p:spPr>
          <a:xfrm>
            <a:off x="179388" y="1320800"/>
            <a:ext cx="4537075" cy="1892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8-3】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在一系统中，要求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8255A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工作在方式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现要求将从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口读取的数据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求反后从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口输出；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将其绝对值从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口输出         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844" name="Group 4"/>
          <p:cNvGrpSpPr/>
          <p:nvPr/>
        </p:nvGrpSpPr>
        <p:grpSpPr>
          <a:xfrm>
            <a:off x="0" y="4221163"/>
            <a:ext cx="6778625" cy="2395537"/>
            <a:chOff x="365" y="2725"/>
            <a:chExt cx="4270" cy="1509"/>
          </a:xfrm>
        </p:grpSpPr>
        <p:pic>
          <p:nvPicPr>
            <p:cNvPr id="35850" name="Picture 5" descr="8255例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5" y="2725"/>
              <a:ext cx="4226" cy="15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1" name="Line 6"/>
            <p:cNvSpPr/>
            <p:nvPr/>
          </p:nvSpPr>
          <p:spPr>
            <a:xfrm>
              <a:off x="4564" y="2984"/>
              <a:ext cx="0" cy="1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2" name="Text Box 7"/>
            <p:cNvSpPr txBox="1"/>
            <p:nvPr/>
          </p:nvSpPr>
          <p:spPr>
            <a:xfrm>
              <a:off x="4479" y="2869"/>
              <a:ext cx="1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000" b="1" dirty="0">
                  <a:latin typeface="Times New Roman" panose="02020603050405020304" pitchFamily="18" charset="0"/>
                </a:rPr>
                <a:t>0</a:t>
              </a:r>
              <a:endParaRPr lang="en-US" altLang="zh-CN" sz="1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6021" name="Rectangle 5"/>
          <p:cNvSpPr/>
          <p:nvPr/>
        </p:nvSpPr>
        <p:spPr>
          <a:xfrm>
            <a:off x="4859338" y="1052513"/>
            <a:ext cx="4824412" cy="3387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FF66CC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Mov  al, 90h         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       Out  63h, al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200" b="1" dirty="0">
                <a:latin typeface="Arial" panose="020B0604020202020204" pitchFamily="34" charset="0"/>
              </a:rPr>
              <a:t>;</a:t>
            </a:r>
            <a:r>
              <a:rPr lang="zh-CN" altLang="en-US" sz="1200" b="1" dirty="0">
                <a:latin typeface="Arial" panose="020B0604020202020204" pitchFamily="34" charset="0"/>
              </a:rPr>
              <a:t>送控制字到控制字寄存器。</a:t>
            </a:r>
            <a:endParaRPr lang="zh-CN" altLang="en-US" sz="1200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Call  delay1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         In  al,  60h       </a:t>
            </a:r>
            <a:r>
              <a:rPr lang="en-US" altLang="zh-CN" sz="1200" b="1" dirty="0">
                <a:latin typeface="Arial" panose="020B0604020202020204" pitchFamily="34" charset="0"/>
              </a:rPr>
              <a:t>; </a:t>
            </a:r>
            <a:r>
              <a:rPr lang="zh-CN" altLang="en-US" sz="1200" b="1" dirty="0">
                <a:latin typeface="Arial" panose="020B0604020202020204" pitchFamily="34" charset="0"/>
              </a:rPr>
              <a:t>从</a:t>
            </a:r>
            <a:r>
              <a:rPr lang="en-US" altLang="zh-CN" sz="1200" b="1" dirty="0">
                <a:latin typeface="Arial" panose="020B0604020202020204" pitchFamily="34" charset="0"/>
              </a:rPr>
              <a:t>A</a:t>
            </a:r>
            <a:r>
              <a:rPr lang="zh-CN" altLang="en-US" sz="1200" b="1" dirty="0">
                <a:latin typeface="Arial" panose="020B0604020202020204" pitchFamily="34" charset="0"/>
              </a:rPr>
              <a:t>口输入数据</a:t>
            </a:r>
            <a:endParaRPr lang="zh-CN" altLang="en-US" sz="1200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1)      </a:t>
            </a:r>
            <a:r>
              <a:rPr lang="en-US" altLang="zh-CN" b="1" dirty="0">
                <a:latin typeface="Arial" panose="020B0604020202020204" pitchFamily="34" charset="0"/>
              </a:rPr>
              <a:t>Call  delay2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    NOT   AL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    Out  61h, al     </a:t>
            </a:r>
            <a:r>
              <a:rPr lang="en-US" altLang="zh-CN" sz="1200" b="1" dirty="0">
                <a:latin typeface="Arial" panose="020B0604020202020204" pitchFamily="34" charset="0"/>
              </a:rPr>
              <a:t>; </a:t>
            </a:r>
            <a:r>
              <a:rPr lang="zh-CN" altLang="en-US" sz="1200" b="1" dirty="0">
                <a:latin typeface="Arial" panose="020B0604020202020204" pitchFamily="34" charset="0"/>
              </a:rPr>
              <a:t>从</a:t>
            </a:r>
            <a:r>
              <a:rPr lang="en-US" altLang="zh-CN" sz="1200" b="1" dirty="0">
                <a:latin typeface="Arial" panose="020B0604020202020204" pitchFamily="34" charset="0"/>
              </a:rPr>
              <a:t>B</a:t>
            </a:r>
            <a:r>
              <a:rPr lang="zh-CN" altLang="en-US" sz="1200" b="1" dirty="0">
                <a:latin typeface="Arial" panose="020B0604020202020204" pitchFamily="34" charset="0"/>
              </a:rPr>
              <a:t>口输出数据</a:t>
            </a:r>
            <a:endParaRPr lang="zh-CN" altLang="en-US" sz="1200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2)     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Call  delay3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       CMP  AL,0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       JGE    PLD 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       NEG  AL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PLD:  Out  62h, al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1200" b="1" dirty="0">
                <a:latin typeface="Arial" panose="020B0604020202020204" pitchFamily="34" charset="0"/>
              </a:rPr>
              <a:t>; </a:t>
            </a:r>
            <a:r>
              <a:rPr lang="zh-CN" altLang="en-US" sz="1200" b="1" dirty="0">
                <a:latin typeface="Arial" panose="020B0604020202020204" pitchFamily="34" charset="0"/>
              </a:rPr>
              <a:t>从</a:t>
            </a:r>
            <a:r>
              <a:rPr lang="en-US" altLang="zh-CN" sz="1200" b="1" dirty="0">
                <a:latin typeface="Arial" panose="020B0604020202020204" pitchFamily="34" charset="0"/>
              </a:rPr>
              <a:t>C</a:t>
            </a:r>
            <a:r>
              <a:rPr lang="zh-CN" altLang="en-US" sz="1200" b="1" dirty="0">
                <a:latin typeface="Arial" panose="020B0604020202020204" pitchFamily="34" charset="0"/>
              </a:rPr>
              <a:t>口输出数据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35846" name="Text Box 6"/>
          <p:cNvSpPr txBox="1"/>
          <p:nvPr/>
        </p:nvSpPr>
        <p:spPr>
          <a:xfrm>
            <a:off x="2268538" y="6092825"/>
            <a:ext cx="1079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60h~63h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86024" name="Text Box 8"/>
          <p:cNvSpPr txBox="1"/>
          <p:nvPr/>
        </p:nvSpPr>
        <p:spPr>
          <a:xfrm>
            <a:off x="395288" y="3357563"/>
            <a:ext cx="4032250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数据输入输出控制方式：无条件传送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端口地址：</a:t>
            </a:r>
            <a:r>
              <a:rPr lang="en-US" altLang="zh-CN" b="1" dirty="0">
                <a:latin typeface="Arial" panose="020B0604020202020204" pitchFamily="34" charset="0"/>
              </a:rPr>
              <a:t>60h~63h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8400" y="4652963"/>
            <a:ext cx="2951163" cy="28892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023" name="Text Box 7"/>
          <p:cNvSpPr txBox="1"/>
          <p:nvPr/>
        </p:nvSpPr>
        <p:spPr>
          <a:xfrm>
            <a:off x="3708400" y="4652963"/>
            <a:ext cx="2951163" cy="366712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1     0   0    1     0    0   0   0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24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  <p:bldP spid="86021" grpId="0"/>
      <p:bldP spid="860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260350"/>
            <a:ext cx="854075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例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8-4】   LED/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开关接口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4077" name="Rectangle 61"/>
          <p:cNvSpPr>
            <a:spLocks noGrp="1" noRot="1"/>
          </p:cNvSpPr>
          <p:nvPr>
            <p:ph idx="1"/>
          </p:nvPr>
        </p:nvSpPr>
        <p:spPr>
          <a:xfrm>
            <a:off x="179388" y="1125538"/>
            <a:ext cx="4464050" cy="3886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b="1" dirty="0">
                <a:solidFill>
                  <a:schemeClr val="hlink"/>
                </a:solidFill>
              </a:rPr>
              <a:t>编程：</a:t>
            </a:r>
            <a:r>
              <a:rPr lang="zh-CN" altLang="en-US" sz="2000" b="1" dirty="0"/>
              <a:t>每隔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分钟从</a:t>
            </a:r>
            <a:r>
              <a:rPr lang="en-US" altLang="zh-CN" sz="2000" b="1" dirty="0"/>
              <a:t>PA</a:t>
            </a:r>
            <a:r>
              <a:rPr lang="zh-CN" altLang="en-US" sz="2000" b="1" dirty="0"/>
              <a:t>口读入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个开关的状态，每次读到的开关状态控制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点亮，工作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小时结束。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>
                <a:solidFill>
                  <a:schemeClr val="tx2"/>
                </a:solidFill>
              </a:rPr>
              <a:t>设</a:t>
            </a:r>
            <a:r>
              <a:rPr lang="en-US" altLang="zh-CN" sz="2000" b="1" dirty="0">
                <a:solidFill>
                  <a:schemeClr val="tx2"/>
                </a:solidFill>
              </a:rPr>
              <a:t>8255A</a:t>
            </a:r>
            <a:r>
              <a:rPr lang="zh-CN" altLang="en-US" sz="2000" b="1" dirty="0">
                <a:solidFill>
                  <a:schemeClr val="tx2"/>
                </a:solidFill>
              </a:rPr>
              <a:t>的端口地址为</a:t>
            </a:r>
            <a:r>
              <a:rPr lang="en-US" altLang="zh-CN" sz="2000" b="1" dirty="0">
                <a:solidFill>
                  <a:schemeClr val="tx2"/>
                </a:solidFill>
              </a:rPr>
              <a:t>60H~63H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214139" name="Text Box 123"/>
          <p:cNvSpPr txBox="1"/>
          <p:nvPr/>
        </p:nvSpPr>
        <p:spPr>
          <a:xfrm>
            <a:off x="5003800" y="3357563"/>
            <a:ext cx="1800225" cy="42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281363"/>
                </a:solidFill>
                <a:latin typeface="Arial" panose="020B0604020202020204" pitchFamily="34" charset="0"/>
              </a:rPr>
              <a:t>IN       AL,60H</a:t>
            </a:r>
            <a:endParaRPr lang="en-US" altLang="zh-CN" b="1" dirty="0">
              <a:solidFill>
                <a:srgbClr val="281363"/>
              </a:solidFill>
              <a:latin typeface="Arial" panose="020B0604020202020204" pitchFamily="34" charset="0"/>
            </a:endParaRPr>
          </a:p>
        </p:txBody>
      </p:sp>
      <p:sp>
        <p:nvSpPr>
          <p:cNvPr id="214144" name="Rectangle 128"/>
          <p:cNvSpPr/>
          <p:nvPr/>
        </p:nvSpPr>
        <p:spPr>
          <a:xfrm>
            <a:off x="5003800" y="2205038"/>
            <a:ext cx="1530350" cy="422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281363"/>
                </a:solidFill>
                <a:latin typeface="Arial" panose="020B0604020202020204" pitchFamily="34" charset="0"/>
              </a:rPr>
              <a:t>MOV CX,120</a:t>
            </a:r>
            <a:endParaRPr lang="en-US" altLang="zh-CN" b="1" dirty="0">
              <a:solidFill>
                <a:srgbClr val="281363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29"/>
          <p:cNvGrpSpPr/>
          <p:nvPr/>
        </p:nvGrpSpPr>
        <p:grpSpPr>
          <a:xfrm>
            <a:off x="7380288" y="2133600"/>
            <a:ext cx="1584325" cy="549275"/>
            <a:chOff x="4604" y="890"/>
            <a:chExt cx="998" cy="346"/>
          </a:xfrm>
        </p:grpSpPr>
        <p:sp>
          <p:nvSpPr>
            <p:cNvPr id="36900" name="Text Box 130"/>
            <p:cNvSpPr txBox="1"/>
            <p:nvPr/>
          </p:nvSpPr>
          <p:spPr>
            <a:xfrm>
              <a:off x="4740" y="890"/>
              <a:ext cx="86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循环次数初始化</a:t>
              </a:r>
              <a:endPara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10×60/5=120</a:t>
              </a:r>
              <a:endParaRPr lang="en-US" altLang="zh-CN" sz="1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1" name="Line 131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4148" name="Rectangle 132"/>
          <p:cNvSpPr/>
          <p:nvPr/>
        </p:nvSpPr>
        <p:spPr>
          <a:xfrm>
            <a:off x="5003800" y="2708275"/>
            <a:ext cx="29527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MOV  AL,1</a:t>
            </a:r>
            <a:r>
              <a:rPr lang="en-US" altLang="zh-CN" b="1" dirty="0">
                <a:solidFill>
                  <a:srgbClr val="FF6600"/>
                </a:solidFill>
                <a:latin typeface="Arial" panose="020B0604020202020204" pitchFamily="34" charset="0"/>
              </a:rPr>
              <a:t>00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zh-CN" b="1" dirty="0">
                <a:solidFill>
                  <a:srgbClr val="FF6600"/>
                </a:solidFill>
                <a:latin typeface="Arial" panose="020B0604020202020204" pitchFamily="34" charset="0"/>
              </a:rPr>
              <a:t>0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0B(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90H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)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OUT   63H,AL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133"/>
          <p:cNvGrpSpPr/>
          <p:nvPr/>
        </p:nvGrpSpPr>
        <p:grpSpPr>
          <a:xfrm>
            <a:off x="7380288" y="3068638"/>
            <a:ext cx="1584325" cy="304800"/>
            <a:chOff x="4604" y="890"/>
            <a:chExt cx="998" cy="192"/>
          </a:xfrm>
        </p:grpSpPr>
        <p:sp>
          <p:nvSpPr>
            <p:cNvPr id="36898" name="Text Box 134"/>
            <p:cNvSpPr txBox="1"/>
            <p:nvPr/>
          </p:nvSpPr>
          <p:spPr>
            <a:xfrm>
              <a:off x="4740" y="890"/>
              <a:ext cx="86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Arial" panose="020B0604020202020204" pitchFamily="34" charset="0"/>
                </a:rPr>
                <a:t>8255A</a:t>
              </a:r>
              <a:r>
                <a:rPr lang="zh-CN" altLang="en-US" sz="1400" b="1" dirty="0">
                  <a:latin typeface="Arial" panose="020B0604020202020204" pitchFamily="34" charset="0"/>
                </a:rPr>
                <a:t>初始化</a:t>
              </a:r>
              <a:endParaRPr lang="zh-CN" alt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36899" name="Line 135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4152" name="Rectangle 136"/>
          <p:cNvSpPr/>
          <p:nvPr/>
        </p:nvSpPr>
        <p:spPr>
          <a:xfrm>
            <a:off x="5003800" y="3860800"/>
            <a:ext cx="18002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OUT   61H,AL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14153" name="Rectangle 137"/>
          <p:cNvSpPr/>
          <p:nvPr/>
        </p:nvSpPr>
        <p:spPr>
          <a:xfrm>
            <a:off x="5003800" y="4652963"/>
            <a:ext cx="20129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281363"/>
                </a:solidFill>
                <a:latin typeface="Arial" panose="020B0604020202020204" pitchFamily="34" charset="0"/>
              </a:rPr>
              <a:t>CALL DELAY 5M</a:t>
            </a:r>
            <a:endParaRPr lang="en-US" altLang="zh-CN" b="1" dirty="0">
              <a:solidFill>
                <a:srgbClr val="281363"/>
              </a:solidFill>
              <a:latin typeface="Arial" panose="020B0604020202020204" pitchFamily="34" charset="0"/>
            </a:endParaRPr>
          </a:p>
        </p:txBody>
      </p:sp>
      <p:sp>
        <p:nvSpPr>
          <p:cNvPr id="214154" name="Rectangle 138"/>
          <p:cNvSpPr/>
          <p:nvPr/>
        </p:nvSpPr>
        <p:spPr>
          <a:xfrm>
            <a:off x="5003800" y="5084763"/>
            <a:ext cx="17097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281363"/>
                </a:solidFill>
                <a:latin typeface="Arial" panose="020B0604020202020204" pitchFamily="34" charset="0"/>
              </a:rPr>
              <a:t>DEC   CX</a:t>
            </a:r>
            <a:endParaRPr lang="en-US" altLang="zh-CN" b="1" dirty="0">
              <a:solidFill>
                <a:srgbClr val="281363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281363"/>
                </a:solidFill>
                <a:latin typeface="Arial" panose="020B0604020202020204" pitchFamily="34" charset="0"/>
              </a:rPr>
              <a:t>JNZ    LOP</a:t>
            </a:r>
            <a:endParaRPr lang="en-US" altLang="zh-CN" b="1" dirty="0">
              <a:solidFill>
                <a:srgbClr val="281363"/>
              </a:solidFill>
              <a:latin typeface="Arial" panose="020B0604020202020204" pitchFamily="34" charset="0"/>
            </a:endParaRPr>
          </a:p>
        </p:txBody>
      </p:sp>
      <p:sp>
        <p:nvSpPr>
          <p:cNvPr id="214155" name="Rectangle 139"/>
          <p:cNvSpPr/>
          <p:nvPr/>
        </p:nvSpPr>
        <p:spPr>
          <a:xfrm>
            <a:off x="5003800" y="5805488"/>
            <a:ext cx="18002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MOV   AH,4CH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INT      21H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14156" name="Rectangle 140"/>
          <p:cNvSpPr/>
          <p:nvPr/>
        </p:nvSpPr>
        <p:spPr>
          <a:xfrm>
            <a:off x="4284663" y="3429000"/>
            <a:ext cx="7366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LOP: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grpSp>
        <p:nvGrpSpPr>
          <p:cNvPr id="4" name="Group 141"/>
          <p:cNvGrpSpPr/>
          <p:nvPr/>
        </p:nvGrpSpPr>
        <p:grpSpPr>
          <a:xfrm>
            <a:off x="7380288" y="3429000"/>
            <a:ext cx="1584325" cy="274638"/>
            <a:chOff x="4604" y="890"/>
            <a:chExt cx="998" cy="173"/>
          </a:xfrm>
        </p:grpSpPr>
        <p:sp>
          <p:nvSpPr>
            <p:cNvPr id="36896" name="Text Box 142"/>
            <p:cNvSpPr txBox="1"/>
            <p:nvPr/>
          </p:nvSpPr>
          <p:spPr>
            <a:xfrm>
              <a:off x="4740" y="890"/>
              <a:ext cx="86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PA</a:t>
              </a:r>
              <a:r>
                <a:rPr lang="zh-CN" altLang="en-US" sz="1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口读开关状态</a:t>
              </a:r>
              <a:endPara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7" name="Line 143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44"/>
          <p:cNvGrpSpPr/>
          <p:nvPr/>
        </p:nvGrpSpPr>
        <p:grpSpPr>
          <a:xfrm>
            <a:off x="7380288" y="3851275"/>
            <a:ext cx="1584325" cy="307975"/>
            <a:chOff x="4604" y="890"/>
            <a:chExt cx="998" cy="194"/>
          </a:xfrm>
        </p:grpSpPr>
        <p:sp>
          <p:nvSpPr>
            <p:cNvPr id="36894" name="Text Box 145"/>
            <p:cNvSpPr txBox="1"/>
            <p:nvPr/>
          </p:nvSpPr>
          <p:spPr>
            <a:xfrm>
              <a:off x="4740" y="890"/>
              <a:ext cx="862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Arial" panose="020B0604020202020204" pitchFamily="34" charset="0"/>
                </a:rPr>
                <a:t>点亮相应灯</a:t>
              </a:r>
              <a:endParaRPr lang="zh-CN" alt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36895" name="Line 146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147"/>
          <p:cNvGrpSpPr/>
          <p:nvPr/>
        </p:nvGrpSpPr>
        <p:grpSpPr>
          <a:xfrm>
            <a:off x="7380288" y="4708525"/>
            <a:ext cx="1584325" cy="304800"/>
            <a:chOff x="4604" y="890"/>
            <a:chExt cx="998" cy="192"/>
          </a:xfrm>
        </p:grpSpPr>
        <p:sp>
          <p:nvSpPr>
            <p:cNvPr id="36892" name="Text Box 148"/>
            <p:cNvSpPr txBox="1"/>
            <p:nvPr/>
          </p:nvSpPr>
          <p:spPr>
            <a:xfrm>
              <a:off x="4740" y="890"/>
              <a:ext cx="86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延时</a:t>
              </a:r>
              <a:r>
                <a:rPr lang="en-US" altLang="zh-CN" sz="1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5</a:t>
              </a:r>
              <a:r>
                <a:rPr lang="zh-CN" altLang="en-US" sz="1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分</a:t>
              </a:r>
              <a:endPara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3" name="Line 149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150"/>
          <p:cNvGrpSpPr/>
          <p:nvPr/>
        </p:nvGrpSpPr>
        <p:grpSpPr>
          <a:xfrm>
            <a:off x="7380288" y="5373688"/>
            <a:ext cx="1584325" cy="304800"/>
            <a:chOff x="4604" y="890"/>
            <a:chExt cx="998" cy="192"/>
          </a:xfrm>
        </p:grpSpPr>
        <p:sp>
          <p:nvSpPr>
            <p:cNvPr id="36890" name="Text Box 151"/>
            <p:cNvSpPr txBox="1"/>
            <p:nvPr/>
          </p:nvSpPr>
          <p:spPr>
            <a:xfrm>
              <a:off x="4740" y="890"/>
              <a:ext cx="86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Arial" panose="020B0604020202020204" pitchFamily="34" charset="0"/>
                </a:rPr>
                <a:t>工作</a:t>
              </a:r>
              <a:r>
                <a:rPr lang="en-US" altLang="zh-CN" sz="1400" b="1" dirty="0">
                  <a:latin typeface="Arial" panose="020B0604020202020204" pitchFamily="34" charset="0"/>
                </a:rPr>
                <a:t>10</a:t>
              </a:r>
              <a:r>
                <a:rPr lang="zh-CN" altLang="en-US" sz="1400" b="1" dirty="0">
                  <a:latin typeface="Arial" panose="020B0604020202020204" pitchFamily="34" charset="0"/>
                </a:rPr>
                <a:t>小时吗</a:t>
              </a:r>
              <a:endParaRPr lang="zh-CN" altLang="en-US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36891" name="Line 152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153"/>
          <p:cNvGrpSpPr/>
          <p:nvPr/>
        </p:nvGrpSpPr>
        <p:grpSpPr>
          <a:xfrm>
            <a:off x="7380288" y="6003925"/>
            <a:ext cx="1584325" cy="517525"/>
            <a:chOff x="4604" y="890"/>
            <a:chExt cx="998" cy="326"/>
          </a:xfrm>
        </p:grpSpPr>
        <p:sp>
          <p:nvSpPr>
            <p:cNvPr id="36888" name="Text Box 154"/>
            <p:cNvSpPr txBox="1"/>
            <p:nvPr/>
          </p:nvSpPr>
          <p:spPr>
            <a:xfrm>
              <a:off x="4740" y="890"/>
              <a:ext cx="86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工作结束，返回</a:t>
              </a:r>
              <a:r>
                <a:rPr lang="en-US" altLang="zh-CN" sz="1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DOS</a:t>
              </a:r>
              <a:r>
                <a:rPr lang="zh-CN" altLang="en-US" sz="1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系统</a:t>
              </a:r>
              <a:endPara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9" name="Line 155"/>
            <p:cNvSpPr/>
            <p:nvPr/>
          </p:nvSpPr>
          <p:spPr>
            <a:xfrm flipH="1">
              <a:off x="4604" y="102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36883" name="Picture 92" descr="C:\Users\Admin\AppData\Roaming\Tencent\Users\41694354\QQ\WinTemp\RichOle\8JMA)D7UW2$%M}E15UA0XG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492375"/>
            <a:ext cx="4152900" cy="421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84" name="TextBox 33"/>
          <p:cNvSpPr txBox="1"/>
          <p:nvPr/>
        </p:nvSpPr>
        <p:spPr>
          <a:xfrm>
            <a:off x="1403350" y="2636838"/>
            <a:ext cx="5762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PB0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6885" name="TextBox 34"/>
          <p:cNvSpPr txBox="1"/>
          <p:nvPr/>
        </p:nvSpPr>
        <p:spPr>
          <a:xfrm>
            <a:off x="1403350" y="3738563"/>
            <a:ext cx="5762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PB7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6886" name="TextBox 35"/>
          <p:cNvSpPr txBox="1"/>
          <p:nvPr/>
        </p:nvSpPr>
        <p:spPr>
          <a:xfrm>
            <a:off x="1403350" y="4868863"/>
            <a:ext cx="5762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PA0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6887" name="TextBox 36"/>
          <p:cNvSpPr txBox="1"/>
          <p:nvPr/>
        </p:nvSpPr>
        <p:spPr>
          <a:xfrm>
            <a:off x="1403350" y="5229225"/>
            <a:ext cx="576263" cy="830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endParaRPr lang="en-US" altLang="zh-CN" sz="1600" dirty="0">
              <a:latin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PA7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7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1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1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77" grpId="0" build="p"/>
      <p:bldP spid="214139" grpId="0"/>
      <p:bldP spid="214144" grpId="0"/>
      <p:bldP spid="214148" grpId="0"/>
      <p:bldP spid="214152" grpId="0"/>
      <p:bldP spid="214153" grpId="0"/>
      <p:bldP spid="214154" grpId="0"/>
      <p:bldP spid="214155" grpId="0"/>
      <p:bldP spid="2141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7890" name="Group 4"/>
          <p:cNvGrpSpPr/>
          <p:nvPr/>
        </p:nvGrpSpPr>
        <p:grpSpPr>
          <a:xfrm>
            <a:off x="1233488" y="2819400"/>
            <a:ext cx="1385887" cy="1981200"/>
            <a:chOff x="777" y="1776"/>
            <a:chExt cx="873" cy="1248"/>
          </a:xfrm>
        </p:grpSpPr>
        <p:sp>
          <p:nvSpPr>
            <p:cNvPr id="37963" name="Rectangle 5"/>
            <p:cNvSpPr/>
            <p:nvPr/>
          </p:nvSpPr>
          <p:spPr>
            <a:xfrm>
              <a:off x="816" y="1824"/>
              <a:ext cx="720" cy="1008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64" name="Rectangle 6"/>
            <p:cNvSpPr/>
            <p:nvPr/>
          </p:nvSpPr>
          <p:spPr>
            <a:xfrm>
              <a:off x="1113" y="1935"/>
              <a:ext cx="288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65" name="Rectangle 7"/>
            <p:cNvSpPr/>
            <p:nvPr/>
          </p:nvSpPr>
          <p:spPr>
            <a:xfrm rot="650419">
              <a:off x="1008" y="1968"/>
              <a:ext cx="4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66" name="Rectangle 8"/>
            <p:cNvSpPr/>
            <p:nvPr/>
          </p:nvSpPr>
          <p:spPr>
            <a:xfrm rot="650419">
              <a:off x="912" y="2400"/>
              <a:ext cx="4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67" name="Rectangle 9"/>
            <p:cNvSpPr/>
            <p:nvPr/>
          </p:nvSpPr>
          <p:spPr>
            <a:xfrm rot="650419">
              <a:off x="1392" y="1968"/>
              <a:ext cx="4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68" name="Rectangle 10"/>
            <p:cNvSpPr/>
            <p:nvPr/>
          </p:nvSpPr>
          <p:spPr>
            <a:xfrm rot="650419">
              <a:off x="1296" y="2400"/>
              <a:ext cx="4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69" name="Rectangle 11"/>
            <p:cNvSpPr/>
            <p:nvPr/>
          </p:nvSpPr>
          <p:spPr>
            <a:xfrm>
              <a:off x="1029" y="2331"/>
              <a:ext cx="288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70" name="Rectangle 12"/>
            <p:cNvSpPr/>
            <p:nvPr/>
          </p:nvSpPr>
          <p:spPr>
            <a:xfrm>
              <a:off x="951" y="2691"/>
              <a:ext cx="288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71" name="Rectangle 13"/>
            <p:cNvSpPr/>
            <p:nvPr/>
          </p:nvSpPr>
          <p:spPr>
            <a:xfrm>
              <a:off x="1392" y="2688"/>
              <a:ext cx="48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72" name="Text Box 14"/>
            <p:cNvSpPr txBox="1"/>
            <p:nvPr/>
          </p:nvSpPr>
          <p:spPr>
            <a:xfrm>
              <a:off x="1200" y="1776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3" name="Text Box 15"/>
            <p:cNvSpPr txBox="1"/>
            <p:nvPr/>
          </p:nvSpPr>
          <p:spPr>
            <a:xfrm>
              <a:off x="1392" y="209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b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4" name="Text Box 16"/>
            <p:cNvSpPr txBox="1"/>
            <p:nvPr/>
          </p:nvSpPr>
          <p:spPr>
            <a:xfrm>
              <a:off x="1344" y="2380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c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5" name="Text Box 17"/>
            <p:cNvSpPr txBox="1"/>
            <p:nvPr/>
          </p:nvSpPr>
          <p:spPr>
            <a:xfrm>
              <a:off x="1044" y="2526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d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6" name="Text Box 18"/>
            <p:cNvSpPr txBox="1"/>
            <p:nvPr/>
          </p:nvSpPr>
          <p:spPr>
            <a:xfrm>
              <a:off x="777" y="2380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e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7" name="Text Box 19"/>
            <p:cNvSpPr txBox="1"/>
            <p:nvPr/>
          </p:nvSpPr>
          <p:spPr>
            <a:xfrm>
              <a:off x="864" y="2016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f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8" name="Text Box 20"/>
            <p:cNvSpPr txBox="1"/>
            <p:nvPr/>
          </p:nvSpPr>
          <p:spPr>
            <a:xfrm>
              <a:off x="1104" y="214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g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9" name="Text Box 21"/>
            <p:cNvSpPr txBox="1"/>
            <p:nvPr/>
          </p:nvSpPr>
          <p:spPr>
            <a:xfrm>
              <a:off x="1296" y="2812"/>
              <a:ext cx="35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DP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1" name="Text Box 22"/>
          <p:cNvSpPr txBox="1"/>
          <p:nvPr/>
        </p:nvSpPr>
        <p:spPr>
          <a:xfrm>
            <a:off x="5076825" y="1847850"/>
            <a:ext cx="604838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DP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7892" name="Rectangle 23"/>
          <p:cNvSpPr/>
          <p:nvPr/>
        </p:nvSpPr>
        <p:spPr>
          <a:xfrm>
            <a:off x="3886200" y="1828800"/>
            <a:ext cx="990600" cy="38100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7893" name="Group 24"/>
          <p:cNvGrpSpPr/>
          <p:nvPr/>
        </p:nvGrpSpPr>
        <p:grpSpPr>
          <a:xfrm>
            <a:off x="4191000" y="2057400"/>
            <a:ext cx="914400" cy="304800"/>
            <a:chOff x="720" y="3552"/>
            <a:chExt cx="576" cy="192"/>
          </a:xfrm>
        </p:grpSpPr>
        <p:sp>
          <p:nvSpPr>
            <p:cNvPr id="37960" name="Line 25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1" name="Line 26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2" name="AutoShape 27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4" name="Group 28"/>
          <p:cNvGrpSpPr/>
          <p:nvPr/>
        </p:nvGrpSpPr>
        <p:grpSpPr>
          <a:xfrm>
            <a:off x="4191000" y="2438400"/>
            <a:ext cx="914400" cy="304800"/>
            <a:chOff x="720" y="3552"/>
            <a:chExt cx="576" cy="192"/>
          </a:xfrm>
        </p:grpSpPr>
        <p:sp>
          <p:nvSpPr>
            <p:cNvPr id="37957" name="Line 29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8" name="Line 30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9" name="AutoShape 31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5" name="Group 32"/>
          <p:cNvGrpSpPr/>
          <p:nvPr/>
        </p:nvGrpSpPr>
        <p:grpSpPr>
          <a:xfrm>
            <a:off x="4191000" y="2819400"/>
            <a:ext cx="914400" cy="304800"/>
            <a:chOff x="720" y="3552"/>
            <a:chExt cx="576" cy="192"/>
          </a:xfrm>
        </p:grpSpPr>
        <p:sp>
          <p:nvSpPr>
            <p:cNvPr id="37954" name="Line 33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5" name="Line 34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6" name="AutoShape 35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6" name="Group 36"/>
          <p:cNvGrpSpPr/>
          <p:nvPr/>
        </p:nvGrpSpPr>
        <p:grpSpPr>
          <a:xfrm>
            <a:off x="4191000" y="3200400"/>
            <a:ext cx="914400" cy="304800"/>
            <a:chOff x="720" y="3552"/>
            <a:chExt cx="576" cy="192"/>
          </a:xfrm>
        </p:grpSpPr>
        <p:sp>
          <p:nvSpPr>
            <p:cNvPr id="37951" name="Line 37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2" name="Line 38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3" name="AutoShape 39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7" name="Group 40"/>
          <p:cNvGrpSpPr/>
          <p:nvPr/>
        </p:nvGrpSpPr>
        <p:grpSpPr>
          <a:xfrm>
            <a:off x="4191000" y="3962400"/>
            <a:ext cx="914400" cy="304800"/>
            <a:chOff x="720" y="3552"/>
            <a:chExt cx="576" cy="192"/>
          </a:xfrm>
        </p:grpSpPr>
        <p:sp>
          <p:nvSpPr>
            <p:cNvPr id="37948" name="Line 41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9" name="Line 42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0" name="AutoShape 43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8" name="Group 44"/>
          <p:cNvGrpSpPr/>
          <p:nvPr/>
        </p:nvGrpSpPr>
        <p:grpSpPr>
          <a:xfrm>
            <a:off x="4191000" y="4343400"/>
            <a:ext cx="914400" cy="304800"/>
            <a:chOff x="720" y="3552"/>
            <a:chExt cx="576" cy="192"/>
          </a:xfrm>
        </p:grpSpPr>
        <p:sp>
          <p:nvSpPr>
            <p:cNvPr id="37945" name="Line 45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6" name="Line 46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7" name="AutoShape 47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7899" name="Group 48"/>
          <p:cNvGrpSpPr/>
          <p:nvPr/>
        </p:nvGrpSpPr>
        <p:grpSpPr>
          <a:xfrm>
            <a:off x="4191000" y="4724400"/>
            <a:ext cx="914400" cy="304800"/>
            <a:chOff x="720" y="3552"/>
            <a:chExt cx="576" cy="192"/>
          </a:xfrm>
        </p:grpSpPr>
        <p:sp>
          <p:nvSpPr>
            <p:cNvPr id="37942" name="Line 49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3" name="Line 50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4" name="AutoShape 51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7900" name="Line 52"/>
          <p:cNvSpPr/>
          <p:nvPr/>
        </p:nvSpPr>
        <p:spPr>
          <a:xfrm>
            <a:off x="4191000" y="2209800"/>
            <a:ext cx="0" cy="304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1" name="Line 53"/>
          <p:cNvSpPr/>
          <p:nvPr/>
        </p:nvSpPr>
        <p:spPr>
          <a:xfrm flipH="1">
            <a:off x="3352800" y="37338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7902" name="Group 54"/>
          <p:cNvGrpSpPr/>
          <p:nvPr/>
        </p:nvGrpSpPr>
        <p:grpSpPr>
          <a:xfrm>
            <a:off x="4191000" y="5105400"/>
            <a:ext cx="914400" cy="304800"/>
            <a:chOff x="720" y="3552"/>
            <a:chExt cx="576" cy="192"/>
          </a:xfrm>
        </p:grpSpPr>
        <p:sp>
          <p:nvSpPr>
            <p:cNvPr id="37939" name="Line 55"/>
            <p:cNvSpPr/>
            <p:nvPr/>
          </p:nvSpPr>
          <p:spPr>
            <a:xfrm>
              <a:off x="930" y="35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0" name="Line 56"/>
            <p:cNvSpPr/>
            <p:nvPr/>
          </p:nvSpPr>
          <p:spPr>
            <a:xfrm>
              <a:off x="720" y="36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1" name="AutoShape 57"/>
            <p:cNvSpPr/>
            <p:nvPr/>
          </p:nvSpPr>
          <p:spPr>
            <a:xfrm rot="5400000">
              <a:off x="816" y="3600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7903" name="Text Box 58"/>
          <p:cNvSpPr txBox="1"/>
          <p:nvPr/>
        </p:nvSpPr>
        <p:spPr>
          <a:xfrm>
            <a:off x="6024563" y="1889125"/>
            <a:ext cx="604837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DP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7904" name="AutoShape 59"/>
          <p:cNvSpPr/>
          <p:nvPr/>
        </p:nvSpPr>
        <p:spPr>
          <a:xfrm rot="5400000">
            <a:off x="7086600" y="36576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905" name="Line 60"/>
          <p:cNvSpPr/>
          <p:nvPr/>
        </p:nvSpPr>
        <p:spPr>
          <a:xfrm>
            <a:off x="7267575" y="3581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7906" name="Group 61"/>
          <p:cNvGrpSpPr/>
          <p:nvPr/>
        </p:nvGrpSpPr>
        <p:grpSpPr>
          <a:xfrm>
            <a:off x="6553200" y="1828800"/>
            <a:ext cx="1747838" cy="3733800"/>
            <a:chOff x="4128" y="1152"/>
            <a:chExt cx="1101" cy="2352"/>
          </a:xfrm>
        </p:grpSpPr>
        <p:sp>
          <p:nvSpPr>
            <p:cNvPr id="37912" name="Rectangle 62"/>
            <p:cNvSpPr/>
            <p:nvPr/>
          </p:nvSpPr>
          <p:spPr>
            <a:xfrm>
              <a:off x="4224" y="1152"/>
              <a:ext cx="624" cy="235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3" name="Line 63"/>
            <p:cNvSpPr/>
            <p:nvPr/>
          </p:nvSpPr>
          <p:spPr>
            <a:xfrm>
              <a:off x="4578" y="129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4" name="Line 64"/>
            <p:cNvSpPr/>
            <p:nvPr/>
          </p:nvSpPr>
          <p:spPr>
            <a:xfrm>
              <a:off x="4128" y="139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5" name="AutoShape 65"/>
            <p:cNvSpPr/>
            <p:nvPr/>
          </p:nvSpPr>
          <p:spPr>
            <a:xfrm rot="5400000">
              <a:off x="4464" y="134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6" name="Line 66"/>
            <p:cNvSpPr/>
            <p:nvPr/>
          </p:nvSpPr>
          <p:spPr>
            <a:xfrm>
              <a:off x="4578" y="153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7" name="Line 67"/>
            <p:cNvSpPr/>
            <p:nvPr/>
          </p:nvSpPr>
          <p:spPr>
            <a:xfrm>
              <a:off x="4128" y="16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8" name="AutoShape 68"/>
            <p:cNvSpPr/>
            <p:nvPr/>
          </p:nvSpPr>
          <p:spPr>
            <a:xfrm rot="5400000">
              <a:off x="4464" y="158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9" name="Line 69"/>
            <p:cNvSpPr/>
            <p:nvPr/>
          </p:nvSpPr>
          <p:spPr>
            <a:xfrm>
              <a:off x="4578" y="177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0" name="Line 70"/>
            <p:cNvSpPr/>
            <p:nvPr/>
          </p:nvSpPr>
          <p:spPr>
            <a:xfrm>
              <a:off x="4128" y="187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1" name="AutoShape 71"/>
            <p:cNvSpPr/>
            <p:nvPr/>
          </p:nvSpPr>
          <p:spPr>
            <a:xfrm rot="5400000">
              <a:off x="4464" y="182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22" name="Line 72"/>
            <p:cNvSpPr/>
            <p:nvPr/>
          </p:nvSpPr>
          <p:spPr>
            <a:xfrm>
              <a:off x="4578" y="20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3" name="Line 73"/>
            <p:cNvSpPr/>
            <p:nvPr/>
          </p:nvSpPr>
          <p:spPr>
            <a:xfrm>
              <a:off x="4128" y="211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4" name="AutoShape 74"/>
            <p:cNvSpPr/>
            <p:nvPr/>
          </p:nvSpPr>
          <p:spPr>
            <a:xfrm rot="5400000">
              <a:off x="4464" y="206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25" name="Line 75"/>
            <p:cNvSpPr/>
            <p:nvPr/>
          </p:nvSpPr>
          <p:spPr>
            <a:xfrm>
              <a:off x="4704" y="1392"/>
              <a:ext cx="0" cy="1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6" name="Line 76"/>
            <p:cNvSpPr/>
            <p:nvPr/>
          </p:nvSpPr>
          <p:spPr>
            <a:xfrm>
              <a:off x="4578" y="249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7" name="Line 77"/>
            <p:cNvSpPr/>
            <p:nvPr/>
          </p:nvSpPr>
          <p:spPr>
            <a:xfrm>
              <a:off x="4128" y="259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8" name="AutoShape 78"/>
            <p:cNvSpPr/>
            <p:nvPr/>
          </p:nvSpPr>
          <p:spPr>
            <a:xfrm rot="5400000">
              <a:off x="4464" y="254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29" name="Line 79"/>
            <p:cNvSpPr/>
            <p:nvPr/>
          </p:nvSpPr>
          <p:spPr>
            <a:xfrm>
              <a:off x="4578" y="273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Line 80"/>
            <p:cNvSpPr/>
            <p:nvPr/>
          </p:nvSpPr>
          <p:spPr>
            <a:xfrm>
              <a:off x="4128" y="28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1" name="AutoShape 81"/>
            <p:cNvSpPr/>
            <p:nvPr/>
          </p:nvSpPr>
          <p:spPr>
            <a:xfrm rot="5400000">
              <a:off x="4464" y="278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32" name="Line 82"/>
            <p:cNvSpPr/>
            <p:nvPr/>
          </p:nvSpPr>
          <p:spPr>
            <a:xfrm>
              <a:off x="4578" y="297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3" name="Line 83"/>
            <p:cNvSpPr/>
            <p:nvPr/>
          </p:nvSpPr>
          <p:spPr>
            <a:xfrm>
              <a:off x="4128" y="307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4" name="AutoShape 84"/>
            <p:cNvSpPr/>
            <p:nvPr/>
          </p:nvSpPr>
          <p:spPr>
            <a:xfrm rot="5400000">
              <a:off x="4464" y="302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35" name="Line 85"/>
            <p:cNvSpPr/>
            <p:nvPr/>
          </p:nvSpPr>
          <p:spPr>
            <a:xfrm>
              <a:off x="4578" y="32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6" name="Line 86"/>
            <p:cNvSpPr/>
            <p:nvPr/>
          </p:nvSpPr>
          <p:spPr>
            <a:xfrm>
              <a:off x="4128" y="331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7" name="AutoShape 87"/>
            <p:cNvSpPr/>
            <p:nvPr/>
          </p:nvSpPr>
          <p:spPr>
            <a:xfrm rot="5400000">
              <a:off x="4464" y="3264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38" name="Line 88"/>
            <p:cNvSpPr/>
            <p:nvPr/>
          </p:nvSpPr>
          <p:spPr>
            <a:xfrm>
              <a:off x="4701" y="2352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907" name="Text Box 89"/>
          <p:cNvSpPr txBox="1"/>
          <p:nvPr/>
        </p:nvSpPr>
        <p:spPr>
          <a:xfrm>
            <a:off x="8229600" y="3538538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阴极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37908" name="Text Box 90"/>
          <p:cNvSpPr txBox="1"/>
          <p:nvPr/>
        </p:nvSpPr>
        <p:spPr>
          <a:xfrm>
            <a:off x="2819400" y="3548063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阳极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37909" name="Text Box 91"/>
          <p:cNvSpPr txBox="1"/>
          <p:nvPr/>
        </p:nvSpPr>
        <p:spPr>
          <a:xfrm>
            <a:off x="3059113" y="5876925"/>
            <a:ext cx="480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七段（或八段）</a:t>
            </a:r>
            <a:r>
              <a:rPr lang="en-US" altLang="zh-CN" sz="2000" b="1" dirty="0">
                <a:latin typeface="Times New Roman" panose="02020603050405020304" pitchFamily="18" charset="0"/>
              </a:rPr>
              <a:t>LED</a:t>
            </a:r>
            <a:r>
              <a:rPr lang="zh-CN" altLang="en-US" sz="2000" b="1" dirty="0">
                <a:latin typeface="Times New Roman" panose="02020603050405020304" pitchFamily="18" charset="0"/>
              </a:rPr>
              <a:t>数码管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7910" name="Rectangle 92"/>
          <p:cNvSpPr>
            <a:spLocks noRot="1"/>
          </p:cNvSpPr>
          <p:nvPr/>
        </p:nvSpPr>
        <p:spPr>
          <a:xfrm>
            <a:off x="684213" y="5492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8-5】   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七段显示器接口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55650" y="1268730"/>
            <a:ext cx="27495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‘0’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的共阳极七段显示码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dp g f  e d c b a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1  1 0 0 0 0 0 0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</a:rPr>
              <a:t>C0H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79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要求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段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LED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循环显示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0-F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十六个数，每个显示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秒，显示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遍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设端口地址为：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0FFF8H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0FFFAH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0FFFCH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0FFFEH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  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P2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  <a:sym typeface="Wingdings" panose="05000000000000000000" pitchFamily="2" charset="2"/>
              </a:rPr>
              <a:t>28</a:t>
            </a:r>
            <a:b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5" name="内容占位符 3"/>
          <p:cNvPicPr>
            <a:picLocks noGrp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35150" y="1557338"/>
            <a:ext cx="3889375" cy="3959225"/>
          </a:xfrm>
        </p:spPr>
      </p:pic>
      <p:cxnSp>
        <p:nvCxnSpPr>
          <p:cNvPr id="6" name="直接连接符 5"/>
          <p:cNvCxnSpPr/>
          <p:nvPr/>
        </p:nvCxnSpPr>
        <p:spPr>
          <a:xfrm flipV="1">
            <a:off x="4894263" y="1412875"/>
            <a:ext cx="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27763" y="1557338"/>
            <a:ext cx="2916237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6600"/>
                </a:solidFill>
                <a:latin typeface="Arial" panose="020B0604020202020204" pitchFamily="34" charset="0"/>
              </a:rPr>
              <a:t>显示</a:t>
            </a:r>
            <a:r>
              <a:rPr lang="en-US" altLang="zh-CN" b="1" dirty="0">
                <a:solidFill>
                  <a:srgbClr val="FF6600"/>
                </a:solidFill>
                <a:latin typeface="Arial" panose="020B0604020202020204" pitchFamily="34" charset="0"/>
              </a:rPr>
              <a:t>0</a:t>
            </a:r>
            <a:endParaRPr lang="en-US" altLang="zh-CN" b="1" dirty="0">
              <a:solidFill>
                <a:srgbClr val="FF66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LEA    DI, SSEGCODE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MOV   AL, [DI]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MOV   DX, 0FFF8H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OUT    DX, AL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5940425" y="2565400"/>
            <a:ext cx="360363" cy="1150938"/>
            <a:chOff x="5940152" y="2564904"/>
            <a:chExt cx="360040" cy="1152128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940152" y="3717032"/>
              <a:ext cx="3600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940152" y="2564904"/>
              <a:ext cx="0" cy="11521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/>
          <p:nvPr/>
        </p:nvCxnSpPr>
        <p:spPr>
          <a:xfrm>
            <a:off x="5940425" y="2565400"/>
            <a:ext cx="3603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9700" y="2565400"/>
            <a:ext cx="720725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5ms</a:t>
            </a:r>
            <a:r>
              <a:rPr lang="zh-CN" altLang="en-US" b="1" dirty="0">
                <a:latin typeface="Arial" panose="020B0604020202020204" pitchFamily="34" charset="0"/>
              </a:rPr>
              <a:t>后显示下一个数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43663" y="3573463"/>
            <a:ext cx="180022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CALL DELAY5s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INC     DI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325" y="4149725"/>
            <a:ext cx="2232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共</a:t>
            </a:r>
            <a:r>
              <a:rPr lang="en-US" altLang="zh-CN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次</a:t>
            </a:r>
            <a:endParaRPr lang="zh-CN" altLang="en-US" b="1" u="sng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4941888"/>
            <a:ext cx="1873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共显示</a:t>
            </a:r>
            <a:r>
              <a:rPr lang="en-US" altLang="zh-CN" sz="2400" b="1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2400" b="1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</a:t>
            </a:r>
            <a:endParaRPr lang="zh-CN" altLang="en-US" sz="2400" b="1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036050" y="2276475"/>
            <a:ext cx="0" cy="288131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1"/>
          <p:cNvGrpSpPr/>
          <p:nvPr/>
        </p:nvGrpSpPr>
        <p:grpSpPr>
          <a:xfrm>
            <a:off x="7740650" y="2276475"/>
            <a:ext cx="1403350" cy="2895600"/>
            <a:chOff x="7808847" y="2276872"/>
            <a:chExt cx="1335154" cy="3175003"/>
          </a:xfrm>
        </p:grpSpPr>
        <p:cxnSp>
          <p:nvCxnSpPr>
            <p:cNvPr id="20" name="直接连接符 19"/>
            <p:cNvCxnSpPr>
              <a:stCxn id="18" idx="3"/>
            </p:cNvCxnSpPr>
            <p:nvPr/>
          </p:nvCxnSpPr>
          <p:spPr>
            <a:xfrm flipV="1">
              <a:off x="7808847" y="5157700"/>
              <a:ext cx="1335154" cy="294175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8" idx="3"/>
            </p:cNvCxnSpPr>
            <p:nvPr/>
          </p:nvCxnSpPr>
          <p:spPr>
            <a:xfrm flipH="1">
              <a:off x="8675791" y="2276872"/>
              <a:ext cx="4682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71550" y="5661025"/>
            <a:ext cx="770413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构建</a:t>
            </a:r>
            <a:r>
              <a:rPr lang="en-US" altLang="zh-CN" b="1" dirty="0">
                <a:latin typeface="Arial" panose="020B0604020202020204" pitchFamily="34" charset="0"/>
              </a:rPr>
              <a:t>0~F</a:t>
            </a:r>
            <a:r>
              <a:rPr lang="zh-CN" altLang="en-US" b="1" dirty="0">
                <a:latin typeface="Arial" panose="020B0604020202020204" pitchFamily="34" charset="0"/>
              </a:rPr>
              <a:t>的共阳极七段显示代码表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SSEGCODE   DB  0C0H,0F9H,0A4H,0B0H,99H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                  DB  92H,82H,0F8H,80H,98H,88H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                       DB 83H,0C6H,0A1H,86H,8EH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950" y="1412875"/>
            <a:ext cx="2087563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显示单字符‘</a:t>
            </a:r>
            <a:r>
              <a:rPr lang="en-US" altLang="zh-CN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endParaRPr lang="en-US" altLang="zh-CN" sz="16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</a:rPr>
              <a:t>MOV  AL,0C0H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</a:rPr>
              <a:t>MOV  DX,0FFF8H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</a:rPr>
              <a:t>OUT  DX,AL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3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charRg st="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charRg st="25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00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MOV	AL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80H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1000 0000B</a:t>
            </a:r>
            <a:r>
              <a:rPr lang="zh-CN" altLang="en-US" sz="1800" b="1" dirty="0"/>
              <a:t>） </a:t>
            </a:r>
            <a:r>
              <a:rPr lang="zh-CN" altLang="en-US" sz="1800" b="1" dirty="0">
                <a:solidFill>
                  <a:srgbClr val="CC3300"/>
                </a:solidFill>
              </a:rPr>
              <a:t>；</a:t>
            </a:r>
            <a:r>
              <a:rPr lang="en-US" altLang="zh-CN" sz="1800" b="1" dirty="0">
                <a:solidFill>
                  <a:srgbClr val="CC3300"/>
                </a:solidFill>
              </a:rPr>
              <a:t>8255A</a:t>
            </a:r>
            <a:r>
              <a:rPr lang="zh-CN" altLang="en-US" sz="1800" b="1" dirty="0">
                <a:solidFill>
                  <a:srgbClr val="CC3300"/>
                </a:solidFill>
              </a:rPr>
              <a:t>方式字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MOV	DX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0FFFEH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</a:t>
            </a:r>
            <a:r>
              <a:rPr lang="en-US" altLang="zh-CN" sz="1800" b="1" dirty="0">
                <a:solidFill>
                  <a:srgbClr val="CC3300"/>
                </a:solidFill>
              </a:rPr>
              <a:t>8255A</a:t>
            </a:r>
            <a:r>
              <a:rPr lang="zh-CN" altLang="en-US" sz="1800" b="1" dirty="0">
                <a:solidFill>
                  <a:srgbClr val="CC3300"/>
                </a:solidFill>
              </a:rPr>
              <a:t>控制字端口地址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OUT	DX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AL         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；送方式字 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			</a:t>
            </a:r>
            <a:r>
              <a:rPr lang="en-US" altLang="zh-CN" sz="2400" b="1" dirty="0">
                <a:solidFill>
                  <a:srgbClr val="006600"/>
                </a:solidFill>
              </a:rPr>
              <a:t>MOV	BX</a:t>
            </a:r>
            <a:r>
              <a:rPr lang="zh-CN" altLang="en-US" sz="2400" b="1" dirty="0">
                <a:solidFill>
                  <a:srgbClr val="006600"/>
                </a:solidFill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</a:rPr>
              <a:t>10                         </a:t>
            </a:r>
            <a:r>
              <a:rPr lang="zh-CN" altLang="en-US" sz="1800" b="1" dirty="0">
                <a:solidFill>
                  <a:srgbClr val="006600"/>
                </a:solidFill>
              </a:rPr>
              <a:t>；循环次数</a:t>
            </a:r>
            <a:r>
              <a:rPr lang="en-US" altLang="zh-CN" sz="1800" b="1" dirty="0">
                <a:solidFill>
                  <a:srgbClr val="006600"/>
                </a:solidFill>
              </a:rPr>
              <a:t>10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endParaRPr lang="zh-CN" altLang="en-US" sz="1800" b="1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DISFLOP</a:t>
            </a:r>
            <a:r>
              <a:rPr lang="zh-CN" altLang="en-US" sz="2400" b="1" dirty="0">
                <a:solidFill>
                  <a:srgbClr val="006600"/>
                </a:solidFill>
              </a:rPr>
              <a:t>：	</a:t>
            </a:r>
            <a:r>
              <a:rPr lang="en-US" altLang="zh-CN" sz="2400" b="1" dirty="0">
                <a:solidFill>
                  <a:srgbClr val="006600"/>
                </a:solidFill>
              </a:rPr>
              <a:t>LEA	DI</a:t>
            </a:r>
            <a:r>
              <a:rPr lang="zh-CN" altLang="en-US" sz="2400" b="1" dirty="0">
                <a:solidFill>
                  <a:srgbClr val="006600"/>
                </a:solidFill>
              </a:rPr>
              <a:t>， </a:t>
            </a:r>
            <a:r>
              <a:rPr lang="en-US" altLang="zh-CN" sz="2400" b="1" dirty="0">
                <a:solidFill>
                  <a:srgbClr val="006600"/>
                </a:solidFill>
              </a:rPr>
              <a:t>SSEGCODE         </a:t>
            </a:r>
            <a:r>
              <a:rPr lang="zh-CN" altLang="en-US" sz="1800" b="1" dirty="0">
                <a:solidFill>
                  <a:srgbClr val="006600"/>
                </a:solidFill>
              </a:rPr>
              <a:t>；求段码首地址</a:t>
            </a:r>
            <a:endParaRPr lang="zh-CN" altLang="en-US" sz="1800" b="1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MOV	CX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16          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；显示字符个数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LOP</a:t>
            </a:r>
            <a:r>
              <a:rPr lang="zh-CN" altLang="en-US" sz="2400" b="1" dirty="0"/>
              <a:t>：	              </a:t>
            </a:r>
            <a:r>
              <a:rPr lang="en-US" altLang="zh-CN" sz="2400" b="1" dirty="0">
                <a:solidFill>
                  <a:schemeClr val="hlink"/>
                </a:solidFill>
              </a:rPr>
              <a:t>MOV	AL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[DI]                       </a:t>
            </a:r>
            <a:r>
              <a:rPr lang="zh-CN" altLang="en-US" sz="1800" b="1" dirty="0">
                <a:solidFill>
                  <a:schemeClr val="hlink"/>
                </a:solidFill>
              </a:rPr>
              <a:t>；取显示字符送</a:t>
            </a:r>
            <a:r>
              <a:rPr lang="en-US" altLang="zh-CN" sz="1800" b="1" dirty="0">
                <a:solidFill>
                  <a:schemeClr val="hlink"/>
                </a:solidFill>
              </a:rPr>
              <a:t>A</a:t>
            </a:r>
            <a:r>
              <a:rPr lang="zh-CN" altLang="en-US" sz="1800" b="1" dirty="0">
                <a:solidFill>
                  <a:schemeClr val="hlink"/>
                </a:solidFill>
              </a:rPr>
              <a:t>口</a:t>
            </a:r>
            <a:endParaRPr lang="zh-CN" altLang="en-US" sz="1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			</a:t>
            </a:r>
            <a:r>
              <a:rPr lang="en-US" altLang="zh-CN" sz="2400" b="1" dirty="0">
                <a:solidFill>
                  <a:schemeClr val="hlink"/>
                </a:solidFill>
              </a:rPr>
              <a:t>MOV	DL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0F8H                    </a:t>
            </a:r>
            <a:r>
              <a:rPr lang="zh-CN" altLang="en-US" sz="1800" b="1" dirty="0">
                <a:solidFill>
                  <a:schemeClr val="hlink"/>
                </a:solidFill>
              </a:rPr>
              <a:t>；设</a:t>
            </a:r>
            <a:r>
              <a:rPr lang="en-US" altLang="zh-CN" sz="1800" b="1" dirty="0">
                <a:solidFill>
                  <a:schemeClr val="hlink"/>
                </a:solidFill>
              </a:rPr>
              <a:t>A</a:t>
            </a:r>
            <a:r>
              <a:rPr lang="zh-CN" altLang="en-US" sz="1800" b="1" dirty="0">
                <a:solidFill>
                  <a:schemeClr val="hlink"/>
                </a:solidFill>
              </a:rPr>
              <a:t>口地址</a:t>
            </a:r>
            <a:endParaRPr lang="zh-CN" altLang="en-US" sz="1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			</a:t>
            </a:r>
            <a:r>
              <a:rPr lang="en-US" altLang="zh-CN" sz="2400" b="1" dirty="0">
                <a:solidFill>
                  <a:schemeClr val="hlink"/>
                </a:solidFill>
              </a:rPr>
              <a:t>OUT	DX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AL</a:t>
            </a:r>
            <a:r>
              <a:rPr lang="en-US" altLang="zh-CN" sz="2400" b="1" dirty="0"/>
              <a:t>         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</a:t>
            </a:r>
            <a:r>
              <a:rPr lang="zh-CN" altLang="en-US" sz="1800" b="1" dirty="0">
                <a:solidFill>
                  <a:schemeClr val="hlink"/>
                </a:solidFill>
              </a:rPr>
              <a:t>段码输出到</a:t>
            </a:r>
            <a:r>
              <a:rPr lang="en-US" altLang="zh-CN" sz="1800" b="1" dirty="0">
                <a:solidFill>
                  <a:schemeClr val="hlink"/>
                </a:solidFill>
              </a:rPr>
              <a:t>A</a:t>
            </a:r>
            <a:r>
              <a:rPr lang="zh-CN" altLang="en-US" sz="1800" b="1" dirty="0">
                <a:solidFill>
                  <a:schemeClr val="hlink"/>
                </a:solidFill>
              </a:rPr>
              <a:t>口显示</a:t>
            </a:r>
            <a:endParaRPr lang="zh-CN" altLang="en-US" sz="1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			</a:t>
            </a:r>
            <a:r>
              <a:rPr lang="en-US" altLang="zh-CN" sz="2400" b="1" dirty="0"/>
              <a:t>INC	DI</a:t>
            </a:r>
            <a:r>
              <a:rPr lang="en-US" altLang="zh-CN" sz="2400" b="1" dirty="0">
                <a:solidFill>
                  <a:srgbClr val="CC3300"/>
                </a:solidFill>
              </a:rPr>
              <a:t>                   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；修改显示指针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CALL	DELAY5S      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；延时</a:t>
            </a:r>
            <a:r>
              <a:rPr lang="en-US" altLang="zh-CN" sz="1800" b="1" dirty="0">
                <a:solidFill>
                  <a:srgbClr val="CC3300"/>
                </a:solidFill>
              </a:rPr>
              <a:t>5</a:t>
            </a:r>
            <a:r>
              <a:rPr lang="zh-CN" altLang="en-US" sz="1800" b="1" dirty="0">
                <a:solidFill>
                  <a:srgbClr val="CC3300"/>
                </a:solidFill>
              </a:rPr>
              <a:t>秒子程序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			</a:t>
            </a:r>
            <a:r>
              <a:rPr lang="en-US" altLang="zh-CN" sz="2400" b="1" dirty="0"/>
              <a:t>LOOP  LOP                             </a:t>
            </a:r>
            <a:r>
              <a:rPr lang="zh-CN" altLang="en-US" sz="1800" b="1" dirty="0">
                <a:solidFill>
                  <a:srgbClr val="CC3300"/>
                </a:solidFill>
              </a:rPr>
              <a:t>；循环</a:t>
            </a:r>
            <a:r>
              <a:rPr lang="en-US" altLang="zh-CN" sz="1800" b="1" dirty="0">
                <a:solidFill>
                  <a:srgbClr val="CC3300"/>
                </a:solidFill>
              </a:rPr>
              <a:t>16</a:t>
            </a:r>
            <a:r>
              <a:rPr lang="zh-CN" altLang="en-US" sz="1800" b="1" dirty="0">
                <a:solidFill>
                  <a:srgbClr val="CC3300"/>
                </a:solidFill>
              </a:rPr>
              <a:t>次</a:t>
            </a:r>
            <a:endParaRPr lang="zh-CN" altLang="en-US" sz="18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		</a:t>
            </a:r>
            <a:r>
              <a:rPr lang="en-US" altLang="zh-CN" sz="2400" b="1" dirty="0">
                <a:solidFill>
                  <a:srgbClr val="006600"/>
                </a:solidFill>
              </a:rPr>
              <a:t>DEC	BX                                </a:t>
            </a:r>
            <a:r>
              <a:rPr lang="zh-CN" altLang="en-US" sz="1800" b="1" dirty="0">
                <a:solidFill>
                  <a:srgbClr val="006600"/>
                </a:solidFill>
              </a:rPr>
              <a:t>；修改循环</a:t>
            </a:r>
            <a:r>
              <a:rPr lang="en-US" altLang="zh-CN" sz="1800" b="1" dirty="0">
                <a:solidFill>
                  <a:srgbClr val="006600"/>
                </a:solidFill>
              </a:rPr>
              <a:t>10</a:t>
            </a:r>
            <a:r>
              <a:rPr lang="zh-CN" altLang="en-US" sz="1800" b="1" dirty="0">
                <a:solidFill>
                  <a:srgbClr val="006600"/>
                </a:solidFill>
              </a:rPr>
              <a:t>次的计数值</a:t>
            </a:r>
            <a:endParaRPr lang="zh-CN" altLang="en-US" sz="1800" b="1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600"/>
                </a:solidFill>
              </a:rPr>
              <a:t>                            </a:t>
            </a:r>
            <a:r>
              <a:rPr lang="en-US" altLang="zh-CN" sz="2400" b="1" dirty="0">
                <a:solidFill>
                  <a:srgbClr val="006600"/>
                </a:solidFill>
              </a:rPr>
              <a:t>JNZ	DISPLOP                     </a:t>
            </a:r>
            <a:r>
              <a:rPr lang="zh-CN" altLang="en-US" sz="1800" b="1" dirty="0">
                <a:solidFill>
                  <a:srgbClr val="006600"/>
                </a:solidFill>
              </a:rPr>
              <a:t>；返回再次读</a:t>
            </a:r>
            <a:r>
              <a:rPr lang="en-US" altLang="zh-CN" sz="1800" b="1" dirty="0">
                <a:solidFill>
                  <a:srgbClr val="006600"/>
                </a:solidFill>
              </a:rPr>
              <a:t>B</a:t>
            </a:r>
            <a:r>
              <a:rPr lang="zh-CN" altLang="en-US" sz="1800" b="1" dirty="0">
                <a:solidFill>
                  <a:srgbClr val="006600"/>
                </a:solidFill>
              </a:rPr>
              <a:t>口内容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111619" name="Rectangle 3"/>
          <p:cNvSpPr/>
          <p:nvPr/>
        </p:nvSpPr>
        <p:spPr>
          <a:xfrm>
            <a:off x="1763713" y="3068638"/>
            <a:ext cx="3167062" cy="11525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1620" name="Rectangle 4"/>
          <p:cNvSpPr/>
          <p:nvPr/>
        </p:nvSpPr>
        <p:spPr>
          <a:xfrm>
            <a:off x="323850" y="2636838"/>
            <a:ext cx="4752975" cy="2808287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1621" name="Rectangle 5"/>
          <p:cNvSpPr/>
          <p:nvPr/>
        </p:nvSpPr>
        <p:spPr>
          <a:xfrm>
            <a:off x="179388" y="1773238"/>
            <a:ext cx="5400675" cy="4535487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1623" name="AutoShape 7"/>
          <p:cNvSpPr/>
          <p:nvPr/>
        </p:nvSpPr>
        <p:spPr>
          <a:xfrm>
            <a:off x="468313" y="4221163"/>
            <a:ext cx="1655762" cy="720725"/>
          </a:xfrm>
          <a:prstGeom prst="wedgeRoundRectCallout">
            <a:avLst>
              <a:gd name="adj1" fmla="val 45208"/>
              <a:gd name="adj2" fmla="val -16167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口显示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一个字符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11624" name="AutoShape 8"/>
          <p:cNvSpPr/>
          <p:nvPr/>
        </p:nvSpPr>
        <p:spPr>
          <a:xfrm>
            <a:off x="395288" y="836613"/>
            <a:ext cx="1655762" cy="720725"/>
          </a:xfrm>
          <a:prstGeom prst="wedgeRoundRectCallout">
            <a:avLst>
              <a:gd name="adj1" fmla="val 56231"/>
              <a:gd name="adj2" fmla="val 19206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口显示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0~F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共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个字符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11625" name="AutoShape 9"/>
          <p:cNvSpPr/>
          <p:nvPr/>
        </p:nvSpPr>
        <p:spPr>
          <a:xfrm>
            <a:off x="323850" y="5838825"/>
            <a:ext cx="1655763" cy="908050"/>
          </a:xfrm>
          <a:prstGeom prst="wedgeRoundRectCallout">
            <a:avLst>
              <a:gd name="adj1" fmla="val -57574"/>
              <a:gd name="adj2" fmla="val -9230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口重复显示（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0~F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）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个字符共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0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遍</a:t>
            </a:r>
            <a:endParaRPr lang="zh-CN" altLang="en-US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11626" name="Rectangle 10"/>
          <p:cNvSpPr/>
          <p:nvPr/>
        </p:nvSpPr>
        <p:spPr>
          <a:xfrm>
            <a:off x="1908175" y="549275"/>
            <a:ext cx="4608513" cy="1152525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1628" name="AutoShape 12"/>
          <p:cNvSpPr/>
          <p:nvPr/>
        </p:nvSpPr>
        <p:spPr>
          <a:xfrm>
            <a:off x="5724525" y="0"/>
            <a:ext cx="1655763" cy="431800"/>
          </a:xfrm>
          <a:prstGeom prst="wedgeRoundRectCallout">
            <a:avLst>
              <a:gd name="adj1" fmla="val -77227"/>
              <a:gd name="adj2" fmla="val 72060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1600" b="1" dirty="0">
                <a:solidFill>
                  <a:srgbClr val="CC3300"/>
                </a:solidFill>
                <a:latin typeface="Arial" panose="020B0604020202020204" pitchFamily="34" charset="0"/>
              </a:rPr>
              <a:t>8255A</a:t>
            </a:r>
            <a:r>
              <a:rPr lang="zh-CN" altLang="en-US" sz="1600" b="1" dirty="0">
                <a:solidFill>
                  <a:srgbClr val="CC3300"/>
                </a:solidFill>
                <a:latin typeface="Arial" panose="020B0604020202020204" pitchFamily="34" charset="0"/>
              </a:rPr>
              <a:t>初始化</a:t>
            </a:r>
            <a:endParaRPr lang="zh-CN" altLang="en-US" sz="16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/>
      <p:bldP spid="111620" grpId="0" animBg="1"/>
      <p:bldP spid="111621" grpId="0" animBg="1"/>
      <p:bldP spid="111623" grpId="0" animBg="1"/>
      <p:bldP spid="111624" grpId="0" animBg="1"/>
      <p:bldP spid="111625" grpId="0" animBg="1"/>
      <p:bldP spid="111626" grpId="0" animBg="1"/>
      <p:bldP spid="1116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7921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0963" name="Rectangle 1"/>
          <p:cNvSpPr txBox="1"/>
          <p:nvPr/>
        </p:nvSpPr>
        <p:spPr>
          <a:xfrm>
            <a:off x="179388" y="404813"/>
            <a:ext cx="8820150" cy="3416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</a:rPr>
              <a:t>【</a:t>
            </a:r>
            <a:r>
              <a:rPr lang="zh-CN" altLang="en-US" sz="2000" b="1" dirty="0">
                <a:latin typeface="Arial" panose="020B0604020202020204" pitchFamily="34" charset="0"/>
              </a:rPr>
              <a:t>例</a:t>
            </a:r>
            <a:r>
              <a:rPr lang="en-US" altLang="zh-CN" sz="2000" b="1" dirty="0">
                <a:latin typeface="Arial" panose="020B0604020202020204" pitchFamily="34" charset="0"/>
              </a:rPr>
              <a:t>8.7】  </a:t>
            </a: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个端口：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）试述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个端口使用上的差别；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）若用</a:t>
            </a:r>
            <a:r>
              <a:rPr lang="en-US" altLang="zh-CN" sz="2000" dirty="0"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端口输入</a:t>
            </a:r>
            <a:r>
              <a:rPr lang="en-US" altLang="zh-CN" sz="2000" dirty="0">
                <a:latin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</a:rPr>
              <a:t>个开关量值，用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端口控制</a:t>
            </a:r>
            <a:r>
              <a:rPr lang="en-US" altLang="zh-CN" sz="2000" dirty="0">
                <a:latin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</a:rPr>
              <a:t>个发光二极管显示开关量值（闭合二极管亮，断开二极管熄灭），同时在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端口接两个控制键，一个键按下，则循环读取开关量值并显示，另一个键按下则停止工作并让发光二极管全部熄灭。请画出</a:t>
            </a:r>
            <a:r>
              <a:rPr lang="en-US" altLang="zh-CN" sz="2000" dirty="0">
                <a:latin typeface="Times New Roman" panose="02020603050405020304" pitchFamily="18" charset="0"/>
              </a:rPr>
              <a:t>8255A</a:t>
            </a:r>
            <a:r>
              <a:rPr lang="zh-CN" altLang="en-US" sz="2000" dirty="0">
                <a:latin typeface="Times New Roman" panose="02020603050405020304" pitchFamily="18" charset="0"/>
              </a:rPr>
              <a:t>相应端口与发光二极管、开关和按键的连接图；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）编写完整的工作程序，</a:t>
            </a:r>
            <a:r>
              <a:rPr lang="en-US" altLang="zh-CN" sz="2000" dirty="0">
                <a:latin typeface="Times New Roman" panose="02020603050405020304" pitchFamily="18" charset="0"/>
              </a:rPr>
              <a:t>8255A</a:t>
            </a:r>
            <a:r>
              <a:rPr lang="zh-CN" altLang="en-US" sz="2000" dirty="0">
                <a:latin typeface="Times New Roman" panose="02020603050405020304" pitchFamily="18" charset="0"/>
              </a:rPr>
              <a:t>端口地址自定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en-US" altLang="zh-CN" sz="1200" b="1" dirty="0">
                <a:latin typeface="Arial" panose="020B0604020202020204" pitchFamily="34" charset="0"/>
              </a:rPr>
              <a:t>P264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4292600"/>
            <a:ext cx="8496300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解：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latin typeface="Times New Roman" panose="02020603050405020304" pitchFamily="18" charset="0"/>
              </a:rPr>
              <a:t>允许的工作方式不同：</a:t>
            </a:r>
            <a:r>
              <a:rPr lang="en-US" altLang="zh-CN" b="1" dirty="0">
                <a:latin typeface="Times New Roman" panose="02020603050405020304" pitchFamily="18" charset="0"/>
              </a:rPr>
              <a:t>PA</a:t>
            </a:r>
            <a:r>
              <a:rPr lang="zh-CN" altLang="en-US" b="1" dirty="0">
                <a:latin typeface="Times New Roman" panose="02020603050405020304" pitchFamily="18" charset="0"/>
              </a:rPr>
              <a:t>口允许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种工作方式；</a:t>
            </a:r>
            <a:endParaRPr lang="zh-CN" altLang="en-US" sz="1400" b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           PB</a:t>
            </a:r>
            <a:r>
              <a:rPr lang="zh-CN" altLang="en-US" b="1" dirty="0">
                <a:latin typeface="Times New Roman" panose="02020603050405020304" pitchFamily="18" charset="0"/>
              </a:rPr>
              <a:t>口允许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种工作方式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方式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和方式</a:t>
            </a:r>
            <a:r>
              <a:rPr lang="en-US" altLang="zh-CN" b="1" dirty="0">
                <a:latin typeface="Times New Roman" panose="02020603050405020304" pitchFamily="18" charset="0"/>
              </a:rPr>
              <a:t>2)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sz="1400" b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           PC</a:t>
            </a:r>
            <a:r>
              <a:rPr lang="zh-CN" altLang="en-US" b="1" dirty="0">
                <a:latin typeface="Times New Roman" panose="02020603050405020304" pitchFamily="18" charset="0"/>
              </a:rPr>
              <a:t>口仅允许工作于方式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PC</a:t>
            </a:r>
            <a:r>
              <a:rPr lang="zh-CN" altLang="en-US" b="1" dirty="0">
                <a:latin typeface="Times New Roman" panose="02020603050405020304" pitchFamily="18" charset="0"/>
              </a:rPr>
              <a:t>口可以按位控制，其他口不行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6" name="内容占位符 3" descr="C:\Users\Admin\AppData\Roaming\Tencent\Users\41694354\QQ\WinTemp\RichOle\6NG9LG@EE~RYF[}50VNWISA.png"/>
          <p:cNvPicPr>
            <a:picLocks noGrp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5275" y="260350"/>
            <a:ext cx="3743325" cy="3152775"/>
          </a:xfrm>
        </p:spPr>
      </p:pic>
      <p:sp>
        <p:nvSpPr>
          <p:cNvPr id="49155" name="Rectangle 1"/>
          <p:cNvSpPr/>
          <p:nvPr/>
        </p:nvSpPr>
        <p:spPr>
          <a:xfrm>
            <a:off x="250825" y="3933825"/>
            <a:ext cx="4537075" cy="1322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）设</a:t>
            </a:r>
            <a:r>
              <a:rPr lang="en-US" altLang="zh-CN" sz="2000" dirty="0">
                <a:latin typeface="Times New Roman" panose="02020603050405020304" pitchFamily="18" charset="0"/>
              </a:rPr>
              <a:t>8255A</a:t>
            </a:r>
            <a:r>
              <a:rPr lang="zh-CN" altLang="en-US" sz="2000" dirty="0">
                <a:latin typeface="Times New Roman" panose="02020603050405020304" pitchFamily="18" charset="0"/>
              </a:rPr>
              <a:t>端口地址为：</a:t>
            </a:r>
            <a:r>
              <a:rPr lang="en-US" altLang="zh-CN" sz="2000" dirty="0">
                <a:latin typeface="Times New Roman" panose="02020603050405020304" pitchFamily="18" charset="0"/>
              </a:rPr>
              <a:t>40H-43H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2000" dirty="0">
              <a:latin typeface="Times New Roman" panose="02020603050405020304" pitchFamily="18" charset="0"/>
            </a:endParaRPr>
          </a:p>
          <a:p>
            <a:pPr eaLnBrk="0" hangingPunct="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</a:rPr>
              <a:t>根据题目要求，其工作方式控制字为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100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00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/>
          <p:nvPr/>
        </p:nvSpPr>
        <p:spPr>
          <a:xfrm>
            <a:off x="4643438" y="123825"/>
            <a:ext cx="4752975" cy="6503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       MOV   AL,91H</a:t>
            </a:r>
            <a:endParaRPr lang="en-US" altLang="zh-CN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       OUT   </a:t>
            </a:r>
            <a:r>
              <a:rPr lang="en-US" altLang="zh-CN" b="1" u="sng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43H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,AL</a:t>
            </a:r>
            <a:endParaRPr lang="en-US" altLang="zh-CN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LOP: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  AL,</a:t>
            </a:r>
            <a:r>
              <a:rPr lang="en-US" altLang="zh-CN" b="1" u="sng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42H</a:t>
            </a:r>
            <a:endParaRPr lang="en-US" altLang="zh-CN" b="1" u="sng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u="sng" dirty="0">
                <a:solidFill>
                  <a:srgbClr val="0070C0"/>
                </a:solidFill>
                <a:latin typeface="Times New Roman" panose="02020603050405020304" pitchFamily="18" charset="0"/>
              </a:rPr>
              <a:t>AND  AL,03H</a:t>
            </a:r>
            <a:endParaRPr lang="en-US" altLang="zh-CN" b="1" u="sng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TEST  AL,01H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JZ  L1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latin typeface="Times New Roman" panose="02020603050405020304" pitchFamily="18" charset="0"/>
              </a:rPr>
              <a:t>；按下</a:t>
            </a:r>
            <a:r>
              <a:rPr lang="en-US" altLang="zh-CN" dirty="0">
                <a:latin typeface="Times New Roman" panose="02020603050405020304" pitchFamily="18" charset="0"/>
              </a:rPr>
              <a:t>W1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</a:rPr>
              <a:t>随开关状态变化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TEST  AL,02H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JZ  L2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dirty="0">
                <a:latin typeface="Times New Roman" panose="02020603050405020304" pitchFamily="18" charset="0"/>
              </a:rPr>
              <a:t>；按下</a:t>
            </a:r>
            <a:r>
              <a:rPr lang="en-US" altLang="zh-CN" dirty="0">
                <a:latin typeface="Times New Roman" panose="02020603050405020304" pitchFamily="18" charset="0"/>
              </a:rPr>
              <a:t>W2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</a:rPr>
              <a:t>全灭，并停止工作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          JMP  LOP</a:t>
            </a:r>
            <a:endParaRPr lang="en-US" altLang="zh-CN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L1</a:t>
            </a:r>
            <a:r>
              <a:rPr lang="zh-CN" altLang="en-US" dirty="0">
                <a:latin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</a:rPr>
              <a:t>CALL DELAY5S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IN    AL, </a:t>
            </a:r>
            <a:r>
              <a:rPr lang="en-US" altLang="zh-CN" b="1" u="sng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40H</a:t>
            </a:r>
            <a:endParaRPr lang="en-US" altLang="zh-CN" b="1" u="sng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CALL DELAY2S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NOT  AL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OUT</a:t>
            </a:r>
            <a:r>
              <a:rPr lang="en-US" altLang="zh-CN" b="1" i="1" u="sng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u="sng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41H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,AL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JMP  LOP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L2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MOV  AL,00H</a:t>
            </a:r>
            <a:endParaRPr lang="en-US" altLang="zh-CN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OUT   </a:t>
            </a:r>
            <a:r>
              <a:rPr lang="en-US" altLang="zh-CN" b="1" u="sng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41H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,AL    </a:t>
            </a:r>
            <a:endParaRPr lang="en-US" altLang="zh-CN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5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HLT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235825" y="2349500"/>
            <a:ext cx="1152525" cy="20875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787900" y="3644900"/>
            <a:ext cx="2447925" cy="1655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箭头连接符 7"/>
          <p:cNvCxnSpPr>
            <a:endCxn id="9" idx="3"/>
          </p:cNvCxnSpPr>
          <p:nvPr/>
        </p:nvCxnSpPr>
        <p:spPr>
          <a:xfrm flipH="1">
            <a:off x="7235825" y="3357563"/>
            <a:ext cx="1304925" cy="25923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787900" y="5589588"/>
            <a:ext cx="2447925" cy="719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6145" y="189230"/>
            <a:ext cx="4550410" cy="640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825" y="5229225"/>
            <a:ext cx="44386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闭合二极管亮，断开二极管熄灭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）开关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闭合</a:t>
            </a:r>
            <a:r>
              <a:rPr lang="zh-CN" altLang="en-US" b="1" dirty="0">
                <a:latin typeface="Times New Roman" panose="02020603050405020304" pitchFamily="18" charset="0"/>
              </a:rPr>
              <a:t>             打开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813" y="6381750"/>
            <a:ext cx="2016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  0                 1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813" y="5805488"/>
            <a:ext cx="20161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  0                 1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875" y="6083300"/>
            <a:ext cx="37687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）灯              灭            </a:t>
            </a: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亮</a:t>
            </a:r>
            <a:r>
              <a:rPr lang="en-US" altLang="zh-CN" b="1" dirty="0">
                <a:latin typeface="Times New Roman" panose="02020603050405020304" pitchFamily="18" charset="0"/>
              </a:rPr>
              <a:t>           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4915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9156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0" dur="2000" fill="hold"/>
                                        <p:tgtEl>
                                          <p:spTgt spid="4915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9156">
                                            <p:txEl>
                                              <p:charRg st="66" end="9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9156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9156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13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9156">
                                            <p:txEl>
                                              <p:charRg st="135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49156">
                                            <p:txEl>
                                              <p:charRg st="171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49156">
                                            <p:txEl>
                                              <p:charRg st="19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21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9156">
                                            <p:txEl>
                                              <p:charRg st="216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7" grpId="0" animBg="1"/>
      <p:bldP spid="9" grpId="0" animBg="1"/>
      <p:bldP spid="11" grpId="0" bldLvl="0" animBg="1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占位符 178179"/>
          <p:cNvSpPr>
            <a:spLocks noGrp="1" noRot="1"/>
          </p:cNvSpPr>
          <p:nvPr>
            <p:ph idx="1"/>
          </p:nvPr>
        </p:nvSpPr>
        <p:spPr>
          <a:xfrm>
            <a:off x="263525" y="981075"/>
            <a:ext cx="8845550" cy="4886325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dirty="0">
                <a:solidFill>
                  <a:schemeClr val="hlink"/>
                </a:solidFill>
              </a:rPr>
              <a:t>8.4  </a:t>
            </a:r>
            <a:r>
              <a:rPr lang="zh-CN" altLang="en-US" dirty="0">
                <a:solidFill>
                  <a:schemeClr val="hlink"/>
                </a:solidFill>
              </a:rPr>
              <a:t>可编程定时器</a:t>
            </a:r>
            <a:r>
              <a:rPr lang="en-US" altLang="zh-CN" dirty="0">
                <a:solidFill>
                  <a:schemeClr val="hlink"/>
                </a:solidFill>
              </a:rPr>
              <a:t>/</a:t>
            </a:r>
            <a:r>
              <a:rPr lang="zh-CN" altLang="en-US" dirty="0">
                <a:solidFill>
                  <a:schemeClr val="hlink"/>
                </a:solidFill>
              </a:rPr>
              <a:t>计数器</a:t>
            </a:r>
            <a:r>
              <a:rPr lang="en-US" altLang="zh-CN" dirty="0">
                <a:solidFill>
                  <a:schemeClr val="hlink"/>
                </a:solidFill>
              </a:rPr>
              <a:t>8253</a:t>
            </a:r>
            <a:endParaRPr lang="en-US" altLang="zh-CN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endParaRPr lang="en-US" altLang="zh-CN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2800" dirty="0"/>
              <a:t>8.4.1  </a:t>
            </a:r>
            <a:r>
              <a:rPr lang="zh-CN" altLang="en-US" sz="2800" dirty="0"/>
              <a:t>可编程定时器</a:t>
            </a:r>
            <a:r>
              <a:rPr lang="en-US" altLang="zh-CN" sz="2800" dirty="0"/>
              <a:t>/</a:t>
            </a:r>
            <a:r>
              <a:rPr lang="zh-CN" altLang="en-US" sz="2800" dirty="0"/>
              <a:t>计数器的典型结构和基本工作原理</a:t>
            </a: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8.4.2  </a:t>
            </a:r>
            <a:r>
              <a:rPr lang="zh-CN" altLang="en-US" sz="2800" dirty="0"/>
              <a:t>可编程定时计数器</a:t>
            </a:r>
            <a:r>
              <a:rPr lang="en-US" altLang="zh-CN" sz="2800" dirty="0"/>
              <a:t>8253-5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文本占位符 3074"/>
          <p:cNvSpPr>
            <a:spLocks noGrp="1" noRot="1"/>
          </p:cNvSpPr>
          <p:nvPr>
            <p:ph idx="1"/>
          </p:nvPr>
        </p:nvSpPr>
        <p:spPr>
          <a:xfrm>
            <a:off x="468313" y="765175"/>
            <a:ext cx="82296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b="1" u="sng" dirty="0">
                <a:solidFill>
                  <a:srgbClr val="7030A0"/>
                </a:solidFill>
              </a:rPr>
              <a:t>8253</a:t>
            </a:r>
            <a:r>
              <a:rPr lang="zh-CN" altLang="en-US" sz="2400" b="1" u="sng" dirty="0">
                <a:solidFill>
                  <a:srgbClr val="7030A0"/>
                </a:solidFill>
              </a:rPr>
              <a:t>的内部结构及引脚</a:t>
            </a:r>
            <a:endParaRPr lang="zh-CN" altLang="en-US" sz="2400" b="1" u="sng" dirty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  <p:graphicFrame>
        <p:nvGraphicFramePr>
          <p:cNvPr id="7170" name="Object 2"/>
          <p:cNvGraphicFramePr/>
          <p:nvPr/>
        </p:nvGraphicFramePr>
        <p:xfrm>
          <a:off x="838200" y="1752600"/>
          <a:ext cx="7467600" cy="42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090910" imgH="7197090" progId="">
                  <p:embed/>
                </p:oleObj>
              </mc:Choice>
              <mc:Fallback>
                <p:oleObj name="" r:id="rId1" imgW="11090910" imgH="719709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 b="9644"/>
                      <a:stretch>
                        <a:fillRect/>
                      </a:stretch>
                    </p:blipFill>
                    <p:spPr>
                      <a:xfrm>
                        <a:off x="838200" y="1752600"/>
                        <a:ext cx="7467600" cy="426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Box 3"/>
          <p:cNvSpPr txBox="1"/>
          <p:nvPr/>
        </p:nvSpPr>
        <p:spPr>
          <a:xfrm>
            <a:off x="2555875" y="6165850"/>
            <a:ext cx="46085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计数通道的基本结构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778000" y="4495800"/>
            <a:ext cx="576263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7"/>
          <p:cNvSpPr txBox="1"/>
          <p:nvPr/>
        </p:nvSpPr>
        <p:spPr>
          <a:xfrm>
            <a:off x="1403350" y="4365625"/>
            <a:ext cx="4318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A1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内容占位符 153601"/>
          <p:cNvSpPr>
            <a:spLocks noGrp="1" noRot="1"/>
          </p:cNvSpPr>
          <p:nvPr>
            <p:ph idx="1"/>
          </p:nvPr>
        </p:nvSpPr>
        <p:spPr>
          <a:xfrm>
            <a:off x="468313" y="549275"/>
            <a:ext cx="7772400" cy="6172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GATE</a:t>
            </a:r>
            <a:r>
              <a:rPr lang="zh-CN" altLang="en-US" sz="2800" b="1" dirty="0">
                <a:solidFill>
                  <a:schemeClr val="hlink"/>
                </a:solidFill>
              </a:rPr>
              <a:t>是门控输入端  </a:t>
            </a:r>
            <a:r>
              <a:rPr lang="zh-CN" altLang="en-US" sz="2400" b="1" dirty="0"/>
              <a:t>它有多种控制作用：</a:t>
            </a:r>
            <a:endParaRPr lang="zh-CN" altLang="en-US" sz="2400" b="1" dirty="0"/>
          </a:p>
          <a:p>
            <a:pPr eaLnBrk="1" hangingPunct="1"/>
            <a:r>
              <a:rPr lang="en-US" altLang="zh-CN" sz="2400" b="1" dirty="0"/>
              <a:t>1</a:t>
            </a:r>
            <a:r>
              <a:rPr lang="zh-CN" altLang="en-US" sz="2400" b="1" dirty="0"/>
              <a:t>）允许／禁止计数 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2</a:t>
            </a:r>
            <a:r>
              <a:rPr lang="zh-CN" altLang="en-US" sz="2400" b="1" dirty="0"/>
              <a:t>）启动／停止计数等。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计数器</a:t>
            </a:r>
            <a:r>
              <a:rPr lang="en-US" altLang="zh-CN" sz="2800" b="1" dirty="0">
                <a:solidFill>
                  <a:schemeClr val="hlink"/>
                </a:solidFill>
              </a:rPr>
              <a:t>/</a:t>
            </a:r>
            <a:r>
              <a:rPr lang="zh-CN" altLang="en-US" sz="2800" b="1" dirty="0">
                <a:solidFill>
                  <a:schemeClr val="hlink"/>
                </a:solidFill>
              </a:rPr>
              <a:t>定时器归纳为以下几种工作方式：</a:t>
            </a:r>
            <a:endParaRPr lang="zh-CN" altLang="en-US" sz="2800" b="1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门控时钟   当门脉冲</a:t>
            </a:r>
            <a:r>
              <a:rPr lang="en-US" altLang="zh-CN" sz="2400" b="1" dirty="0"/>
              <a:t>GATE</a:t>
            </a:r>
            <a:r>
              <a:rPr lang="zh-CN" altLang="en-US" sz="2400" b="1" dirty="0"/>
              <a:t>有效时，时钟</a:t>
            </a:r>
            <a:r>
              <a:rPr lang="en-US" altLang="zh-CN" sz="2400" b="1" dirty="0"/>
              <a:t>CLK</a:t>
            </a:r>
            <a:r>
              <a:rPr lang="zh-CN" altLang="en-US" sz="2400" b="1" dirty="0"/>
              <a:t>有效，进行计数操作；当门脉冲结束时，</a:t>
            </a:r>
            <a:r>
              <a:rPr lang="en-US" altLang="zh-CN" sz="2400" b="1" dirty="0"/>
              <a:t>CLK</a:t>
            </a:r>
            <a:r>
              <a:rPr lang="zh-CN" altLang="en-US" sz="2400" b="1" dirty="0"/>
              <a:t>无效，禁止计数。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用门控重新启动计数器。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(3)</a:t>
            </a:r>
            <a:r>
              <a:rPr lang="zh-CN" altLang="en-US" sz="2400" b="1" dirty="0"/>
              <a:t>用门控停止计数器工作。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(4)</a:t>
            </a:r>
            <a:r>
              <a:rPr lang="zh-CN" altLang="en-US" sz="2400" b="1" dirty="0">
                <a:solidFill>
                  <a:schemeClr val="hlink"/>
                </a:solidFill>
              </a:rPr>
              <a:t>单次计数</a:t>
            </a:r>
            <a:r>
              <a:rPr lang="zh-CN" altLang="en-US" sz="2400" b="1" dirty="0"/>
              <a:t>。此时仅要求</a:t>
            </a:r>
            <a:r>
              <a:rPr lang="en-US" altLang="zh-CN" sz="2400" b="1" dirty="0"/>
              <a:t>GATE</a:t>
            </a:r>
            <a:r>
              <a:rPr lang="zh-CN" altLang="en-US" sz="2400" b="1" dirty="0"/>
              <a:t>为高电平即可。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(5)</a:t>
            </a:r>
            <a:r>
              <a:rPr lang="zh-CN" altLang="en-US" sz="2400" b="1" dirty="0">
                <a:solidFill>
                  <a:schemeClr val="hlink"/>
                </a:solidFill>
              </a:rPr>
              <a:t>循环计数</a:t>
            </a:r>
            <a:r>
              <a:rPr lang="zh-CN" altLang="en-US" sz="2400" b="1" dirty="0"/>
              <a:t>。此时，每当计数执行单元为零时，输出端</a:t>
            </a:r>
            <a:r>
              <a:rPr lang="en-US" altLang="zh-CN" sz="2400" b="1" dirty="0"/>
              <a:t>OUT</a:t>
            </a:r>
            <a:r>
              <a:rPr lang="zh-CN" altLang="en-US" sz="2400" b="1" dirty="0"/>
              <a:t>输出一个信号，同时又</a:t>
            </a:r>
            <a:r>
              <a:rPr lang="zh-CN" altLang="en-US" sz="2400" b="1" dirty="0">
                <a:solidFill>
                  <a:schemeClr val="hlink"/>
                </a:solidFill>
              </a:rPr>
              <a:t>自动重新装入</a:t>
            </a:r>
            <a:r>
              <a:rPr lang="zh-CN" altLang="en-US" sz="2400" b="1" dirty="0"/>
              <a:t>计数初值寄存器内容到计数执行单元，重复原来的计数过程，从而在</a:t>
            </a:r>
            <a:r>
              <a:rPr lang="en-US" altLang="zh-CN" sz="2400" b="1" dirty="0"/>
              <a:t>OUT</a:t>
            </a:r>
            <a:r>
              <a:rPr lang="zh-CN" altLang="en-US" sz="2400" b="1" dirty="0"/>
              <a:t>端上</a:t>
            </a:r>
            <a:r>
              <a:rPr lang="zh-CN" altLang="en-US" sz="2400" b="1" dirty="0">
                <a:solidFill>
                  <a:schemeClr val="hlink"/>
                </a:solidFill>
              </a:rPr>
              <a:t>可输出周期性的脉冲信号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2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2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2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2">
                                            <p:txEl>
                                              <p:charRg st="3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2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2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2">
                                            <p:txEl>
                                              <p:char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2">
                                            <p:txEl>
                                              <p:char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2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2">
                                            <p:txEl>
                                              <p:charRg st="12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2">
                                            <p:txEl>
                                              <p:charRg st="12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3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2">
                                            <p:txEl>
                                              <p:charRg st="13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2">
                                            <p:txEl>
                                              <p:charRg st="13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5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02">
                                            <p:txEl>
                                              <p:charRg st="15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02">
                                            <p:txEl>
                                              <p:charRg st="15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charRg st="177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02">
                                            <p:txEl>
                                              <p:charRg st="177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02">
                                            <p:txEl>
                                              <p:charRg st="177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900113" y="0"/>
            <a:ext cx="8243887" cy="6862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hlinkClick r:id="rId1" action="ppaction://hlinkpres?slideindex=1&amp;slidetitle="/>
              </a:rPr>
              <a:t>教学内容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（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4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学时）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可编程接口芯片概述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芯片的原理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芯片的应用实例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教学目标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理解常用可编程通信接口芯片的作用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了解</a:t>
            </a: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芯片的原理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掌握</a:t>
            </a: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初始化方法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  掌握</a:t>
            </a: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作为</a:t>
            </a:r>
            <a:r>
              <a:rPr lang="en-US" altLang="zh-CN" sz="2000" b="1" dirty="0">
                <a:latin typeface="Times New Roman" panose="02020603050405020304" pitchFamily="18" charset="0"/>
              </a:rPr>
              <a:t>LED</a:t>
            </a:r>
            <a:r>
              <a:rPr lang="zh-CN" altLang="en-US" sz="2000" b="1" dirty="0">
                <a:latin typeface="Times New Roman" panose="02020603050405020304" pitchFamily="18" charset="0"/>
              </a:rPr>
              <a:t>显示器、开关、打印机等接口时的硬件连接方法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   和控制程序设计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教学重点及难点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</a:rPr>
              <a:t>常用可编程通信接口芯片的作用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的工作原理及时序（难点）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</a:rPr>
              <a:t>8255A</a:t>
            </a:r>
            <a:r>
              <a:rPr lang="zh-CN" altLang="en-US" sz="2000" b="1" dirty="0">
                <a:latin typeface="Times New Roman" panose="02020603050405020304" pitchFamily="18" charset="0"/>
              </a:rPr>
              <a:t>作为接口时控制程序设计方法（重点）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55" name="AutoShape 3">
            <a:hlinkClick r:id="rId2" action="ppaction://hlinksldjump"/>
          </p:cNvPr>
          <p:cNvSpPr/>
          <p:nvPr/>
        </p:nvSpPr>
        <p:spPr>
          <a:xfrm>
            <a:off x="7924800" y="6400800"/>
            <a:ext cx="457200" cy="228600"/>
          </a:xfrm>
          <a:prstGeom prst="actionButtonBeginning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TextBox 10"/>
          <p:cNvSpPr txBox="1"/>
          <p:nvPr/>
        </p:nvSpPr>
        <p:spPr>
          <a:xfrm>
            <a:off x="6948488" y="260350"/>
            <a:ext cx="17272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教案一</a:t>
            </a:r>
            <a:endParaRPr lang="zh-CN" altLang="en-US" sz="32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 noRot="1"/>
          </p:cNvSpPr>
          <p:nvPr>
            <p:ph type="title"/>
          </p:nvPr>
        </p:nvSpPr>
        <p:spPr>
          <a:xfrm>
            <a:off x="685800" y="685800"/>
            <a:ext cx="7777163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8253-5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结构和引脚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8194" name="Object 2"/>
          <p:cNvGraphicFramePr/>
          <p:nvPr/>
        </p:nvGraphicFramePr>
        <p:xfrm>
          <a:off x="539750" y="1341438"/>
          <a:ext cx="830580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211685" imgH="7315200" progId="">
                  <p:embed/>
                </p:oleObj>
              </mc:Choice>
              <mc:Fallback>
                <p:oleObj name="" r:id="rId1" imgW="12211685" imgH="73152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 b="6778"/>
                      <a:stretch>
                        <a:fillRect/>
                      </a:stretch>
                    </p:blipFill>
                    <p:spPr>
                      <a:xfrm>
                        <a:off x="539750" y="1341438"/>
                        <a:ext cx="8305800" cy="532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7" name="内容占位符 154626"/>
          <p:cNvSpPr>
            <a:spLocks noGrp="1" noRot="1"/>
          </p:cNvSpPr>
          <p:nvPr>
            <p:ph idx="1"/>
          </p:nvPr>
        </p:nvSpPr>
        <p:spPr>
          <a:xfrm>
            <a:off x="684213" y="908050"/>
            <a:ext cx="8001000" cy="53340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dirty="0">
                <a:solidFill>
                  <a:schemeClr val="hlink"/>
                </a:solidFill>
              </a:rPr>
              <a:t>8253-5</a:t>
            </a:r>
            <a:r>
              <a:rPr lang="zh-CN" altLang="en-US" dirty="0">
                <a:solidFill>
                  <a:schemeClr val="hlink"/>
                </a:solidFill>
              </a:rPr>
              <a:t>的结构和功能</a:t>
            </a:r>
            <a:endParaRPr lang="zh-CN" altLang="en-US" dirty="0">
              <a:solidFill>
                <a:schemeClr val="hlink"/>
              </a:solidFill>
            </a:endParaRPr>
          </a:p>
          <a:p>
            <a:pPr lvl="1" algn="just"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）有</a:t>
            </a:r>
            <a:r>
              <a:rPr lang="en-US" altLang="zh-CN" sz="2400" b="1" dirty="0">
                <a:solidFill>
                  <a:schemeClr val="hlink"/>
                </a:solidFill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</a:rPr>
              <a:t>个</a:t>
            </a:r>
            <a:r>
              <a:rPr lang="zh-CN" altLang="en-US" sz="2400" b="1" dirty="0"/>
              <a:t>独立的</a:t>
            </a:r>
            <a:r>
              <a:rPr lang="en-US" altLang="zh-CN" sz="2400" b="1" dirty="0">
                <a:solidFill>
                  <a:schemeClr val="hlink"/>
                </a:solidFill>
              </a:rPr>
              <a:t>16</a:t>
            </a:r>
            <a:r>
              <a:rPr lang="zh-CN" altLang="en-US" sz="2400" b="1" dirty="0">
                <a:solidFill>
                  <a:schemeClr val="hlink"/>
                </a:solidFill>
              </a:rPr>
              <a:t>位</a:t>
            </a:r>
            <a:r>
              <a:rPr lang="zh-CN" altLang="en-US" sz="2400" b="1" dirty="0"/>
              <a:t>计数器。</a:t>
            </a:r>
            <a:endParaRPr lang="zh-CN" altLang="en-US" sz="2400" b="1" dirty="0"/>
          </a:p>
          <a:p>
            <a:pPr lvl="1" algn="just"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）每个计数器都可以按照</a:t>
            </a:r>
            <a:r>
              <a:rPr lang="zh-CN" altLang="en-US" sz="2400" b="1" dirty="0">
                <a:solidFill>
                  <a:schemeClr val="hlink"/>
                </a:solidFill>
              </a:rPr>
              <a:t>二进制或</a:t>
            </a:r>
            <a:r>
              <a:rPr lang="en-US" altLang="zh-CN" sz="2400" b="1" dirty="0">
                <a:solidFill>
                  <a:schemeClr val="hlink"/>
                </a:solidFill>
              </a:rPr>
              <a:t>BCD</a:t>
            </a:r>
            <a:r>
              <a:rPr lang="zh-CN" altLang="en-US" sz="2400" b="1" dirty="0">
                <a:solidFill>
                  <a:schemeClr val="hlink"/>
                </a:solidFill>
              </a:rPr>
              <a:t>码</a:t>
            </a:r>
            <a:r>
              <a:rPr lang="zh-CN" altLang="en-US" sz="2400" b="1" dirty="0"/>
              <a:t>进行计数。</a:t>
            </a:r>
            <a:endParaRPr lang="zh-CN" altLang="en-US" sz="2400" b="1" dirty="0"/>
          </a:p>
          <a:p>
            <a:pPr lvl="1" algn="just"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）每个计数器的计数速率可高达</a:t>
            </a:r>
            <a:r>
              <a:rPr lang="en-US" altLang="zh-CN" sz="2400" b="1" dirty="0">
                <a:solidFill>
                  <a:schemeClr val="hlink"/>
                </a:solidFill>
              </a:rPr>
              <a:t>2MHz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8254-2</a:t>
            </a:r>
            <a:r>
              <a:rPr lang="zh-CN" altLang="en-US" sz="2400" b="1" dirty="0"/>
              <a:t>计数频率可达到</a:t>
            </a:r>
            <a:r>
              <a:rPr lang="en-US" altLang="zh-CN" sz="2400" b="1" dirty="0"/>
              <a:t>10MHz</a:t>
            </a:r>
            <a:r>
              <a:rPr lang="zh-CN" altLang="en-US" sz="2400" b="1" dirty="0"/>
              <a:t>）。</a:t>
            </a:r>
            <a:endParaRPr lang="zh-CN" altLang="en-US" sz="2400" b="1" dirty="0"/>
          </a:p>
          <a:p>
            <a:pPr lvl="1" algn="just"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）每个计数器有</a:t>
            </a:r>
            <a:r>
              <a:rPr lang="en-US" altLang="zh-CN" sz="2400" b="1" dirty="0">
                <a:solidFill>
                  <a:schemeClr val="hlink"/>
                </a:solidFill>
              </a:rPr>
              <a:t>6</a:t>
            </a:r>
            <a:r>
              <a:rPr lang="zh-CN" altLang="en-US" sz="2400" b="1" dirty="0"/>
              <a:t>种工作方式，可由程序设置和改变。</a:t>
            </a:r>
            <a:endParaRPr lang="zh-CN" altLang="en-US" sz="2400" b="1" dirty="0"/>
          </a:p>
          <a:p>
            <a:pPr lvl="1" algn="just" eaLnBrk="1" hangingPunct="1"/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）所有的输入输出引脚电平都与</a:t>
            </a:r>
            <a:r>
              <a:rPr lang="en-US" altLang="zh-CN" sz="2400" b="1" dirty="0"/>
              <a:t>TTL</a:t>
            </a:r>
            <a:r>
              <a:rPr lang="zh-CN" altLang="en-US" sz="2400" b="1" dirty="0"/>
              <a:t>电平兼容。</a:t>
            </a:r>
            <a:endParaRPr lang="zh-CN" altLang="en-US" sz="2400" b="1" dirty="0"/>
          </a:p>
          <a:p>
            <a:pPr eaLnBrk="1" hangingPunct="1"/>
            <a:endParaRPr lang="zh-CN" altLang="en-US" sz="2400" b="1" dirty="0"/>
          </a:p>
        </p:txBody>
      </p:sp>
      <p:grpSp>
        <p:nvGrpSpPr>
          <p:cNvPr id="2" name="组合 154627"/>
          <p:cNvGrpSpPr/>
          <p:nvPr/>
        </p:nvGrpSpPr>
        <p:grpSpPr>
          <a:xfrm>
            <a:off x="1116013" y="4797425"/>
            <a:ext cx="6626225" cy="1584325"/>
            <a:chOff x="702" y="3158"/>
            <a:chExt cx="4174" cy="998"/>
          </a:xfrm>
        </p:grpSpPr>
        <p:grpSp>
          <p:nvGrpSpPr>
            <p:cNvPr id="45060" name="组合 154628"/>
            <p:cNvGrpSpPr/>
            <p:nvPr/>
          </p:nvGrpSpPr>
          <p:grpSpPr>
            <a:xfrm>
              <a:off x="3334" y="3166"/>
              <a:ext cx="1542" cy="990"/>
              <a:chOff x="1746" y="3158"/>
              <a:chExt cx="1542" cy="990"/>
            </a:xfrm>
          </p:grpSpPr>
          <p:sp>
            <p:nvSpPr>
              <p:cNvPr id="45073" name="文本框 154629"/>
              <p:cNvSpPr txBox="1"/>
              <p:nvPr/>
            </p:nvSpPr>
            <p:spPr>
              <a:xfrm>
                <a:off x="1746" y="3657"/>
                <a:ext cx="1542" cy="4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256                 100</a:t>
                </a:r>
                <a:endParaRPr lang="en-US" altLang="zh-CN" b="1" dirty="0"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             00H</a:t>
                </a:r>
                <a:r>
                  <a:rPr lang="en-US" altLang="zh-CN" dirty="0">
                    <a:latin typeface="Arial" panose="020B0604020202020204" pitchFamily="34" charset="0"/>
                  </a:rPr>
                  <a:t> 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074" name="文本框 154630"/>
              <p:cNvSpPr txBox="1"/>
              <p:nvPr/>
            </p:nvSpPr>
            <p:spPr>
              <a:xfrm>
                <a:off x="1746" y="3158"/>
                <a:ext cx="1452" cy="4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      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8</a:t>
                </a:r>
                <a:r>
                  <a:rPr lang="zh-CN" altLang="en-US" b="1" dirty="0">
                    <a:latin typeface="Arial" panose="020B0604020202020204" pitchFamily="34" charset="0"/>
                  </a:rPr>
                  <a:t>位计数器</a:t>
                </a:r>
                <a:endParaRPr lang="zh-CN" altLang="en-US" b="1" dirty="0"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二进制           </a:t>
                </a:r>
                <a:r>
                  <a:rPr lang="en-US" altLang="zh-CN" b="1" dirty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BCD</a:t>
                </a:r>
                <a:r>
                  <a:rPr lang="zh-CN" altLang="en-US" b="1" dirty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码</a:t>
                </a:r>
                <a:endParaRPr lang="zh-CN" altLang="en-US" b="1" dirty="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5061" name="组合 154631"/>
            <p:cNvGrpSpPr/>
            <p:nvPr/>
          </p:nvGrpSpPr>
          <p:grpSpPr>
            <a:xfrm>
              <a:off x="702" y="3158"/>
              <a:ext cx="4128" cy="998"/>
              <a:chOff x="657" y="3158"/>
              <a:chExt cx="4128" cy="998"/>
            </a:xfrm>
          </p:grpSpPr>
          <p:sp>
            <p:nvSpPr>
              <p:cNvPr id="45062" name="文本框 154632"/>
              <p:cNvSpPr txBox="1"/>
              <p:nvPr/>
            </p:nvSpPr>
            <p:spPr>
              <a:xfrm>
                <a:off x="657" y="3612"/>
                <a:ext cx="1225" cy="4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281363"/>
                    </a:solidFill>
                    <a:latin typeface="Arial" panose="020B0604020202020204" pitchFamily="34" charset="0"/>
                  </a:rPr>
                  <a:t>最大计数次数：</a:t>
                </a:r>
                <a:endParaRPr lang="zh-CN" altLang="en-US" b="1" dirty="0">
                  <a:solidFill>
                    <a:srgbClr val="281363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281363"/>
                    </a:solidFill>
                    <a:latin typeface="Arial" panose="020B0604020202020204" pitchFamily="34" charset="0"/>
                  </a:rPr>
                  <a:t>最大计数初值</a:t>
                </a:r>
                <a:r>
                  <a:rPr lang="zh-CN" altLang="en-US" dirty="0">
                    <a:latin typeface="Arial" panose="020B0604020202020204" pitchFamily="34" charset="0"/>
                  </a:rPr>
                  <a:t>：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5063" name="组合 154633"/>
              <p:cNvGrpSpPr/>
              <p:nvPr/>
            </p:nvGrpSpPr>
            <p:grpSpPr>
              <a:xfrm>
                <a:off x="1746" y="3158"/>
                <a:ext cx="1542" cy="990"/>
                <a:chOff x="1746" y="3158"/>
                <a:chExt cx="1542" cy="990"/>
              </a:xfrm>
            </p:grpSpPr>
            <p:sp>
              <p:nvSpPr>
                <p:cNvPr id="45071" name="文本框 154634"/>
                <p:cNvSpPr txBox="1"/>
                <p:nvPr/>
              </p:nvSpPr>
              <p:spPr>
                <a:xfrm>
                  <a:off x="1746" y="3657"/>
                  <a:ext cx="1542" cy="4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</a:rPr>
                    <a:t>65536           10000</a:t>
                  </a:r>
                  <a:endParaRPr lang="en-US" altLang="zh-CN" b="1" dirty="0">
                    <a:latin typeface="Arial" panose="020B0604020202020204" pitchFamily="34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Arial" panose="020B0604020202020204" pitchFamily="34" charset="0"/>
                    </a:rPr>
                    <a:t>           0000H</a:t>
                  </a:r>
                  <a:r>
                    <a:rPr lang="en-US" altLang="zh-CN" dirty="0">
                      <a:latin typeface="Arial" panose="020B0604020202020204" pitchFamily="34" charset="0"/>
                    </a:rPr>
                    <a:t>           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072" name="文本框 154635"/>
                <p:cNvSpPr txBox="1"/>
                <p:nvPr/>
              </p:nvSpPr>
              <p:spPr>
                <a:xfrm>
                  <a:off x="1746" y="3158"/>
                  <a:ext cx="1452" cy="4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Arial" panose="020B0604020202020204" pitchFamily="34" charset="0"/>
                    </a:rPr>
                    <a:t>      </a:t>
                  </a:r>
                  <a:r>
                    <a:rPr lang="en-US" altLang="zh-CN" b="1" dirty="0">
                      <a:latin typeface="Arial" panose="020B0604020202020204" pitchFamily="34" charset="0"/>
                    </a:rPr>
                    <a:t>16</a:t>
                  </a:r>
                  <a:r>
                    <a:rPr lang="zh-CN" altLang="en-US" b="1" dirty="0">
                      <a:latin typeface="Arial" panose="020B0604020202020204" pitchFamily="34" charset="0"/>
                    </a:rPr>
                    <a:t>位计数器</a:t>
                  </a:r>
                  <a:endParaRPr lang="zh-CN" altLang="en-US" b="1" dirty="0">
                    <a:latin typeface="Arial" panose="020B0604020202020204" pitchFamily="34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二进制           </a:t>
                  </a:r>
                  <a:r>
                    <a:rPr lang="en-US" altLang="zh-CN" b="1" dirty="0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BCD</a:t>
                  </a:r>
                  <a:r>
                    <a:rPr lang="zh-CN" altLang="en-US" b="1" dirty="0">
                      <a:solidFill>
                        <a:schemeClr val="hlink"/>
                      </a:solidFill>
                      <a:latin typeface="Arial" panose="020B0604020202020204" pitchFamily="34" charset="0"/>
                    </a:rPr>
                    <a:t>码</a:t>
                  </a:r>
                  <a:endParaRPr lang="zh-CN" altLang="en-US" b="1" dirty="0">
                    <a:solidFill>
                      <a:schemeClr val="hlink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5064" name="组合 154636"/>
              <p:cNvGrpSpPr/>
              <p:nvPr/>
            </p:nvGrpSpPr>
            <p:grpSpPr>
              <a:xfrm>
                <a:off x="1655" y="3158"/>
                <a:ext cx="3130" cy="998"/>
                <a:chOff x="1655" y="3158"/>
                <a:chExt cx="3130" cy="998"/>
              </a:xfrm>
            </p:grpSpPr>
            <p:sp>
              <p:nvSpPr>
                <p:cNvPr id="45065" name="直接连接符 154637"/>
                <p:cNvSpPr/>
                <p:nvPr/>
              </p:nvSpPr>
              <p:spPr>
                <a:xfrm>
                  <a:off x="3243" y="3203"/>
                  <a:ext cx="0" cy="907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066" name="直接连接符 154638"/>
                <p:cNvSpPr/>
                <p:nvPr/>
              </p:nvSpPr>
              <p:spPr>
                <a:xfrm>
                  <a:off x="1701" y="3158"/>
                  <a:ext cx="0" cy="99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067" name="直接连接符 154639"/>
                <p:cNvSpPr/>
                <p:nvPr/>
              </p:nvSpPr>
              <p:spPr>
                <a:xfrm>
                  <a:off x="1701" y="3158"/>
                  <a:ext cx="30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068" name="直接连接符 154640"/>
                <p:cNvSpPr/>
                <p:nvPr/>
              </p:nvSpPr>
              <p:spPr>
                <a:xfrm>
                  <a:off x="4785" y="3158"/>
                  <a:ext cx="0" cy="99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069" name="直接连接符 154641"/>
                <p:cNvSpPr/>
                <p:nvPr/>
              </p:nvSpPr>
              <p:spPr>
                <a:xfrm>
                  <a:off x="1655" y="4156"/>
                  <a:ext cx="313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070" name="直接连接符 154642"/>
                <p:cNvSpPr/>
                <p:nvPr/>
              </p:nvSpPr>
              <p:spPr>
                <a:xfrm>
                  <a:off x="1701" y="3657"/>
                  <a:ext cx="30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5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charRg st="57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4627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26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charRg st="126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内容占位符 54273"/>
          <p:cNvSpPr>
            <a:spLocks noGrp="1" noRot="1"/>
          </p:cNvSpPr>
          <p:nvPr>
            <p:ph idx="1"/>
          </p:nvPr>
        </p:nvSpPr>
        <p:spPr>
          <a:xfrm>
            <a:off x="304800" y="304800"/>
            <a:ext cx="8839200" cy="6248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hlink"/>
                </a:solidFill>
              </a:rPr>
              <a:t>三个计数器中每一个都有三条信号线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chemeClr val="tx2"/>
                </a:solidFill>
              </a:rPr>
              <a:t>计数输入</a:t>
            </a:r>
            <a:r>
              <a:rPr lang="en-US" altLang="zh-CN" sz="2400" dirty="0">
                <a:solidFill>
                  <a:schemeClr val="tx2"/>
                </a:solidFill>
              </a:rPr>
              <a:t>CLK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/>
              <a:t>用于输入定时基准脉冲或计数脉冲；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>
                <a:solidFill>
                  <a:schemeClr val="tx2"/>
                </a:solidFill>
              </a:rPr>
              <a:t>    输出信号</a:t>
            </a:r>
            <a:r>
              <a:rPr lang="en-US" altLang="zh-CN" sz="2400" dirty="0">
                <a:solidFill>
                  <a:schemeClr val="tx2"/>
                </a:solidFill>
              </a:rPr>
              <a:t>OUT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/>
              <a:t>以相应的电平指示计数的完成，或输出脉冲波形；    </a:t>
            </a:r>
            <a:r>
              <a:rPr lang="en-US" altLang="zh-CN" sz="2400" dirty="0">
                <a:latin typeface="Arial" panose="020B0604020202020204" pitchFamily="34" charset="0"/>
              </a:rPr>
              <a:t>·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chemeClr val="tx2"/>
                </a:solidFill>
              </a:rPr>
              <a:t>选通输入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门控输入</a:t>
            </a:r>
            <a:r>
              <a:rPr lang="en-US" altLang="zh-CN" sz="2400" dirty="0">
                <a:solidFill>
                  <a:schemeClr val="tx2"/>
                </a:solidFill>
              </a:rPr>
              <a:t>)GATE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/>
              <a:t>用于启动或禁止计数器的操作，以使计数器 和计测对象同步。</a:t>
            </a:r>
            <a:endParaRPr lang="zh-CN" altLang="en-US" sz="2400" dirty="0"/>
          </a:p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    每个计数器中有三个寄存器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>
                <a:solidFill>
                  <a:schemeClr val="tx2"/>
                </a:solidFill>
              </a:rPr>
              <a:t>①</a:t>
            </a:r>
            <a:r>
              <a:rPr lang="zh-CN" altLang="en-US" sz="2400" dirty="0">
                <a:solidFill>
                  <a:schemeClr val="tx2"/>
                </a:solidFill>
              </a:rPr>
              <a:t>控制寄存器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/>
              <a:t>初始化时，将控制字寄存器 中的内容写入该寄存器；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olidFill>
                  <a:schemeClr val="tx2"/>
                </a:solidFill>
              </a:rPr>
              <a:t>②</a:t>
            </a:r>
            <a:r>
              <a:rPr lang="zh-CN" altLang="en-US" sz="2400" dirty="0">
                <a:solidFill>
                  <a:schemeClr val="tx2"/>
                </a:solidFill>
              </a:rPr>
              <a:t>计数初值寄存器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/>
              <a:t>初始化时写入该计数器的初始 值；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olidFill>
                  <a:schemeClr val="tx2"/>
                </a:solidFill>
              </a:rPr>
              <a:t>③</a:t>
            </a:r>
            <a:r>
              <a:rPr lang="zh-CN" altLang="en-US" sz="2400" dirty="0">
                <a:solidFill>
                  <a:schemeClr val="tx2"/>
                </a:solidFill>
              </a:rPr>
              <a:t>减法计数寄存器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/>
              <a:t>计数初值由计数初值寄存器送人减法计数寄存器，当 计数输入端输入一个计数脉冲时，减法计数寄存器内容减</a:t>
            </a:r>
            <a:r>
              <a:rPr lang="en-US" altLang="zh-CN" sz="2400" dirty="0"/>
              <a:t>1</a:t>
            </a:r>
            <a:r>
              <a:rPr lang="zh-CN" altLang="en-US" sz="2400" dirty="0"/>
              <a:t>，当减到零时，输出 端输出相应信号表示计数结束。</a:t>
            </a:r>
            <a:endParaRPr lang="zh-CN" altLang="en-US" sz="24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4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charRg st="4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8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charRg st="8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3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4274">
                                            <p:txEl>
                                              <p:charRg st="138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5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4274">
                                            <p:txEl>
                                              <p:charRg st="155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8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charRg st="188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215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charRg st="215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56321"/>
          <p:cNvSpPr>
            <a:spLocks noGrp="1" noRot="1"/>
          </p:cNvSpPr>
          <p:nvPr>
            <p:ph type="title"/>
          </p:nvPr>
        </p:nvSpPr>
        <p:spPr>
          <a:xfrm>
            <a:off x="0" y="5572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表   </a:t>
            </a:r>
            <a:r>
              <a:rPr lang="en-US" altLang="zh-CN" sz="4000" dirty="0"/>
              <a:t>8253-5</a:t>
            </a:r>
            <a:r>
              <a:rPr lang="zh-CN" altLang="en-US" sz="4000" dirty="0"/>
              <a:t>端口功能选择表</a:t>
            </a:r>
            <a:br>
              <a:rPr lang="zh-CN" altLang="en-US" sz="4000" dirty="0"/>
            </a:br>
            <a:endParaRPr lang="zh-CN" altLang="en-US" sz="4000" dirty="0"/>
          </a:p>
        </p:txBody>
      </p:sp>
      <p:graphicFrame>
        <p:nvGraphicFramePr>
          <p:cNvPr id="56366" name="表格 56365"/>
          <p:cNvGraphicFramePr/>
          <p:nvPr/>
        </p:nvGraphicFramePr>
        <p:xfrm>
          <a:off x="755650" y="1268413"/>
          <a:ext cx="5808663" cy="1901825"/>
        </p:xfrm>
        <a:graphic>
          <a:graphicData uri="http://schemas.openxmlformats.org/drawingml/2006/table">
            <a:tbl>
              <a:tblPr/>
              <a:tblGrid>
                <a:gridCol w="2327275"/>
                <a:gridCol w="3481388"/>
              </a:tblGrid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hlink"/>
                          </a:solidFill>
                        </a:rPr>
                        <a:t>CS  A1  A0</a:t>
                      </a:r>
                      <a:r>
                        <a:rPr lang="en-US" altLang="zh-CN" sz="1600"/>
                        <a:t>  RD  WR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</a:rPr>
                        <a:t>    </a:t>
                      </a:r>
                      <a:r>
                        <a:rPr lang="zh-CN" altLang="en-US" sz="1600" b="1" dirty="0">
                          <a:solidFill>
                            <a:schemeClr val="hlink"/>
                          </a:solidFill>
                        </a:rPr>
                        <a:t>功能</a:t>
                      </a:r>
                      <a:endParaRPr lang="zh-CN" altLang="en-US" sz="1600" b="1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0     0     0     0      1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读通道</a:t>
                      </a:r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0     0     1     0      1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读通道</a:t>
                      </a: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0     1     0     0      1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读通道</a:t>
                      </a: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4" name="直接连接符 56339"/>
          <p:cNvSpPr/>
          <p:nvPr/>
        </p:nvSpPr>
        <p:spPr>
          <a:xfrm>
            <a:off x="1979613" y="134143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5" name="直接连接符 56340"/>
          <p:cNvSpPr/>
          <p:nvPr/>
        </p:nvSpPr>
        <p:spPr>
          <a:xfrm>
            <a:off x="2411413" y="13414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6" name="直接连接符 56341"/>
          <p:cNvSpPr/>
          <p:nvPr/>
        </p:nvSpPr>
        <p:spPr>
          <a:xfrm>
            <a:off x="827088" y="13414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6367" name="内容占位符 56366"/>
          <p:cNvGraphicFramePr>
            <a:graphicFrameLocks noGrp="1"/>
          </p:cNvGraphicFramePr>
          <p:nvPr>
            <p:ph sz="half" idx="4294967295"/>
          </p:nvPr>
        </p:nvGraphicFramePr>
        <p:xfrm>
          <a:off x="755650" y="3284538"/>
          <a:ext cx="5810250" cy="2138363"/>
        </p:xfrm>
        <a:graphic>
          <a:graphicData uri="http://schemas.openxmlformats.org/drawingml/2006/table">
            <a:tbl>
              <a:tblPr/>
              <a:tblGrid>
                <a:gridCol w="2355850"/>
                <a:gridCol w="3454400"/>
              </a:tblGrid>
              <a:tr h="495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0     0     0     1       0</a:t>
                      </a:r>
                      <a:endParaRPr lang="zh-CN" altLang="en-US" sz="16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写通道</a:t>
                      </a:r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0     0     1     1       0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写通道</a:t>
                      </a: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0     1     0     1       0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dirty="0"/>
                        <a:t>写通道</a:t>
                      </a:r>
                      <a:r>
                        <a:rPr lang="en-US" altLang="zh-CN" sz="1600"/>
                        <a:t>2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0     1     1     1      0</a:t>
                      </a:r>
                      <a:endParaRPr lang="zh-CN" altLang="en-US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dirty="0"/>
                        <a:t>  </a:t>
                      </a:r>
                      <a:r>
                        <a:rPr lang="zh-CN" altLang="en-US" sz="1600" b="1" dirty="0">
                          <a:solidFill>
                            <a:schemeClr val="hlink"/>
                          </a:solidFill>
                        </a:rPr>
                        <a:t>写控制字</a:t>
                      </a:r>
                      <a:endParaRPr lang="zh-CN" altLang="en-US" sz="1600" b="1" dirty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65" name="文本框 56364"/>
          <p:cNvSpPr txBox="1"/>
          <p:nvPr/>
        </p:nvSpPr>
        <p:spPr>
          <a:xfrm>
            <a:off x="6659563" y="1341438"/>
            <a:ext cx="2233612" cy="1357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）根据功能要求，写出信号的组合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例：写通道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47145" name="直接连接符 56367"/>
          <p:cNvSpPr/>
          <p:nvPr/>
        </p:nvSpPr>
        <p:spPr>
          <a:xfrm>
            <a:off x="6877050" y="2420938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6" name="直接连接符 56368"/>
          <p:cNvSpPr/>
          <p:nvPr/>
        </p:nvSpPr>
        <p:spPr>
          <a:xfrm>
            <a:off x="8101013" y="242093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7" name="直接连接符 56369"/>
          <p:cNvSpPr/>
          <p:nvPr/>
        </p:nvSpPr>
        <p:spPr>
          <a:xfrm>
            <a:off x="8532813" y="242093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71" name="矩形 56370"/>
          <p:cNvSpPr/>
          <p:nvPr/>
        </p:nvSpPr>
        <p:spPr>
          <a:xfrm>
            <a:off x="6588125" y="3213100"/>
            <a:ext cx="2411413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）根据信号的组合，说明芯片的操作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例：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CS  A1  A0</a:t>
            </a:r>
            <a:r>
              <a:rPr lang="en-US" altLang="zh-CN" dirty="0">
                <a:latin typeface="Arial" panose="020B0604020202020204" pitchFamily="34" charset="0"/>
              </a:rPr>
              <a:t>  RD  WR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 0     1    1     1     0</a:t>
            </a:r>
            <a:endParaRPr lang="en-US" altLang="zh-CN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7149" name="直接连接符 56371"/>
          <p:cNvSpPr/>
          <p:nvPr/>
        </p:nvSpPr>
        <p:spPr>
          <a:xfrm>
            <a:off x="6681788" y="41100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50" name="直接连接符 56372"/>
          <p:cNvSpPr/>
          <p:nvPr/>
        </p:nvSpPr>
        <p:spPr>
          <a:xfrm>
            <a:off x="7954963" y="407670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51" name="直接连接符 56373"/>
          <p:cNvSpPr/>
          <p:nvPr/>
        </p:nvSpPr>
        <p:spPr>
          <a:xfrm>
            <a:off x="8388350" y="407670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矩形 15"/>
          <p:cNvSpPr/>
          <p:nvPr/>
        </p:nvSpPr>
        <p:spPr>
          <a:xfrm>
            <a:off x="6624638" y="2366963"/>
            <a:ext cx="25558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CS  A1  A0</a:t>
            </a:r>
            <a:r>
              <a:rPr lang="en-US" altLang="zh-CN" dirty="0">
                <a:latin typeface="Arial" panose="020B0604020202020204" pitchFamily="34" charset="0"/>
              </a:rPr>
              <a:t>  RD  WR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dirty="0">
                <a:latin typeface="Arial" panose="020B0604020202020204" pitchFamily="34" charset="0"/>
              </a:rPr>
              <a:t>    0     0    1     1     0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59563" y="4724400"/>
            <a:ext cx="11795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写控制字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71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395288" y="476250"/>
            <a:ext cx="8066087" cy="6096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8253 </a:t>
            </a:r>
            <a:r>
              <a:rPr lang="zh-CN" altLang="en-US" sz="4000" dirty="0"/>
              <a:t>的工作方式</a:t>
            </a:r>
            <a:endParaRPr lang="zh-CN" altLang="en-US" sz="4000" dirty="0"/>
          </a:p>
        </p:txBody>
      </p:sp>
      <p:sp>
        <p:nvSpPr>
          <p:cNvPr id="58371" name="Rectangle 3"/>
          <p:cNvSpPr>
            <a:spLocks noGrp="1" noRot="1"/>
          </p:cNvSpPr>
          <p:nvPr>
            <p:ph idx="1"/>
          </p:nvPr>
        </p:nvSpPr>
        <p:spPr>
          <a:xfrm>
            <a:off x="468313" y="1125538"/>
            <a:ext cx="79248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华文琥珀" pitchFamily="2" charset="-122"/>
                <a:ea typeface="华文琥珀" pitchFamily="2" charset="-122"/>
              </a:rPr>
              <a:t>方式</a:t>
            </a:r>
            <a:r>
              <a:rPr lang="en-US" altLang="zh-CN" sz="2800" b="1" dirty="0">
                <a:solidFill>
                  <a:schemeClr val="hlink"/>
                </a:solidFill>
                <a:latin typeface="华文琥珀" pitchFamily="2" charset="-122"/>
                <a:ea typeface="华文琥珀" pitchFamily="2" charset="-122"/>
              </a:rPr>
              <a:t>0—</a:t>
            </a:r>
            <a:r>
              <a:rPr lang="zh-CN" altLang="en-US" sz="2800" b="1" dirty="0">
                <a:solidFill>
                  <a:schemeClr val="hlink"/>
                </a:solidFill>
                <a:latin typeface="华文琥珀" pitchFamily="2" charset="-122"/>
                <a:ea typeface="华文琥珀" pitchFamily="2" charset="-122"/>
              </a:rPr>
              <a:t>计数结束中断方式</a:t>
            </a:r>
            <a:endParaRPr lang="zh-CN" altLang="en-US" sz="2800" b="1" dirty="0">
              <a:solidFill>
                <a:schemeClr val="hlink"/>
              </a:solidFill>
              <a:latin typeface="华文琥珀" pitchFamily="2" charset="-122"/>
              <a:ea typeface="华文琥珀" pitchFamily="2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hlink"/>
                </a:solidFill>
              </a:rPr>
              <a:t>工作原理</a:t>
            </a:r>
            <a:r>
              <a:rPr lang="zh-CN" altLang="en-US" sz="2000" b="1" dirty="0"/>
              <a:t>   </a:t>
            </a:r>
            <a:endParaRPr lang="zh-CN" altLang="en-US" sz="2000" b="1" dirty="0"/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en-US" altLang="zh-CN" sz="2000" b="1" dirty="0"/>
              <a:t>1)</a:t>
            </a:r>
            <a:r>
              <a:rPr lang="zh-CN" altLang="en-US" sz="2000" b="1" dirty="0"/>
              <a:t>在这种方式下，当控制字</a:t>
            </a:r>
            <a:r>
              <a:rPr lang="en-US" altLang="zh-CN" sz="2000" b="1" dirty="0"/>
              <a:t>CW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Control Word</a:t>
            </a:r>
            <a:r>
              <a:rPr lang="zh-CN" altLang="en-US" sz="2000" b="1" dirty="0"/>
              <a:t>）写入控制字寄存器，则使</a:t>
            </a:r>
            <a:r>
              <a:rPr lang="en-US" altLang="zh-CN" sz="2000" b="1" dirty="0"/>
              <a:t>OUT</a:t>
            </a:r>
            <a:r>
              <a:rPr lang="zh-CN" altLang="en-US" sz="2000" b="1" dirty="0"/>
              <a:t>输出端变低，此时计数器没有赋予初值，也没开始计数。</a:t>
            </a:r>
            <a:endParaRPr lang="zh-CN" altLang="en-US" sz="2000" b="1" dirty="0"/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     </a:t>
            </a:r>
            <a:r>
              <a:rPr lang="en-US" altLang="zh-CN" sz="2000" b="1" dirty="0"/>
              <a:t>2)</a:t>
            </a:r>
            <a:r>
              <a:rPr lang="zh-CN" altLang="en-US" sz="2000" b="1" dirty="0">
                <a:solidFill>
                  <a:schemeClr val="hlink"/>
                </a:solidFill>
              </a:rPr>
              <a:t>要开始计数，</a:t>
            </a:r>
            <a:r>
              <a:rPr lang="en-US" altLang="zh-CN" sz="2000" b="1" dirty="0">
                <a:solidFill>
                  <a:schemeClr val="hlink"/>
                </a:solidFill>
              </a:rPr>
              <a:t>GATE</a:t>
            </a:r>
            <a:r>
              <a:rPr lang="zh-CN" altLang="en-US" sz="2000" b="1" dirty="0">
                <a:solidFill>
                  <a:schemeClr val="hlink"/>
                </a:solidFill>
              </a:rPr>
              <a:t>信号必须为高电平</a:t>
            </a:r>
            <a:r>
              <a:rPr lang="zh-CN" altLang="en-US" sz="2000" b="1" dirty="0"/>
              <a:t>，并在写入计数初值后，通道开始计数，在计数过程中 </a:t>
            </a:r>
            <a:r>
              <a:rPr lang="en-US" altLang="zh-CN" sz="2000" b="1" dirty="0"/>
              <a:t>OUT</a:t>
            </a:r>
            <a:r>
              <a:rPr lang="zh-CN" altLang="en-US" sz="2000" b="1" dirty="0"/>
              <a:t>线一直维持为低，直到计数到“</a:t>
            </a:r>
            <a:r>
              <a:rPr lang="en-US" altLang="zh-CN" sz="2000" b="1" dirty="0"/>
              <a:t>0”</a:t>
            </a:r>
            <a:r>
              <a:rPr lang="zh-CN" altLang="en-US" sz="2000" b="1" dirty="0"/>
              <a:t>时。</a:t>
            </a:r>
            <a:r>
              <a:rPr lang="en-US" altLang="zh-CN" sz="2000" b="1" dirty="0"/>
              <a:t>OUT</a:t>
            </a:r>
            <a:r>
              <a:rPr lang="zh-CN" altLang="en-US" sz="2000" b="1" dirty="0"/>
              <a:t>输出变高。</a:t>
            </a:r>
            <a:endParaRPr lang="zh-CN" altLang="en-US" sz="2000" b="1" dirty="0"/>
          </a:p>
          <a:p>
            <a:pPr lvl="1"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hlink"/>
                </a:solidFill>
              </a:rPr>
              <a:t>特点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1)</a:t>
            </a:r>
            <a:r>
              <a:rPr lang="zh-CN" altLang="en-US" sz="2000" b="1" dirty="0"/>
              <a:t>软件启动（写入计数初值时刻启动）</a:t>
            </a:r>
            <a:endParaRPr lang="zh-CN" altLang="en-US" sz="2000" b="1" dirty="0"/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 </a:t>
            </a:r>
            <a:r>
              <a:rPr lang="en-US" altLang="zh-CN" sz="2000" b="1" dirty="0"/>
              <a:t>2)GATE</a:t>
            </a:r>
            <a:r>
              <a:rPr lang="zh-CN" altLang="en-US" sz="2000" b="1" dirty="0"/>
              <a:t>作用：开放、禁止计数</a:t>
            </a:r>
            <a:endParaRPr lang="zh-CN" altLang="en-US" sz="2000" b="1" dirty="0"/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 </a:t>
            </a:r>
            <a:r>
              <a:rPr lang="en-US" altLang="zh-CN" sz="2000" b="1" dirty="0"/>
              <a:t>3)OUT</a:t>
            </a:r>
            <a:r>
              <a:rPr lang="zh-CN" altLang="en-US" sz="2000" b="1" dirty="0"/>
              <a:t>端输出一个宽度为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的负脉冲</a:t>
            </a:r>
            <a:endParaRPr lang="zh-CN" altLang="en-US" sz="2000" b="1" dirty="0"/>
          </a:p>
          <a:p>
            <a:pPr lvl="1"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hlink"/>
                </a:solidFill>
              </a:rPr>
              <a:t>作用：</a:t>
            </a:r>
            <a:r>
              <a:rPr lang="zh-CN" altLang="en-US" sz="2000" b="1" dirty="0"/>
              <a:t>作中断请求信号</a:t>
            </a:r>
            <a:endParaRPr lang="zh-CN" alt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charRg st="13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charRg st="21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charRg st="95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7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charRg st="175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97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charRg st="197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3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charRg st="234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73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58371">
                                            <p:txEl>
                                              <p:charRg st="273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2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Rot="1"/>
          </p:cNvSpPr>
          <p:nvPr>
            <p:ph type="title"/>
          </p:nvPr>
        </p:nvSpPr>
        <p:spPr>
          <a:xfrm>
            <a:off x="827088" y="692150"/>
            <a:ext cx="7772400" cy="5334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的时序波形</a:t>
            </a: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49155" name="Group 3"/>
          <p:cNvGrpSpPr/>
          <p:nvPr/>
        </p:nvGrpSpPr>
        <p:grpSpPr>
          <a:xfrm>
            <a:off x="381000" y="1722438"/>
            <a:ext cx="8434388" cy="3840162"/>
            <a:chOff x="507" y="987"/>
            <a:chExt cx="5046" cy="2249"/>
          </a:xfrm>
        </p:grpSpPr>
        <p:sp>
          <p:nvSpPr>
            <p:cNvPr id="49167" name="Rectangle 4"/>
            <p:cNvSpPr/>
            <p:nvPr/>
          </p:nvSpPr>
          <p:spPr>
            <a:xfrm>
              <a:off x="1105" y="3094"/>
              <a:ext cx="79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（设计数初值为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68" name="Rectangle 5"/>
            <p:cNvSpPr/>
            <p:nvPr/>
          </p:nvSpPr>
          <p:spPr>
            <a:xfrm>
              <a:off x="1979" y="3102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69" name="Rectangle 6"/>
            <p:cNvSpPr/>
            <p:nvPr/>
          </p:nvSpPr>
          <p:spPr>
            <a:xfrm>
              <a:off x="2040" y="3094"/>
              <a:ext cx="11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0" name="Rectangle 7"/>
            <p:cNvSpPr/>
            <p:nvPr/>
          </p:nvSpPr>
          <p:spPr>
            <a:xfrm>
              <a:off x="1576" y="1665"/>
              <a:ext cx="4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写计数值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1" name="Rectangle 8"/>
            <p:cNvSpPr/>
            <p:nvPr/>
          </p:nvSpPr>
          <p:spPr>
            <a:xfrm>
              <a:off x="1148" y="1686"/>
              <a:ext cx="11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2" name="Rectangle 9"/>
            <p:cNvSpPr/>
            <p:nvPr/>
          </p:nvSpPr>
          <p:spPr>
            <a:xfrm>
              <a:off x="1282" y="1681"/>
              <a:ext cx="19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3" name="Rectangle 10"/>
            <p:cNvSpPr/>
            <p:nvPr/>
          </p:nvSpPr>
          <p:spPr>
            <a:xfrm>
              <a:off x="577" y="1079"/>
              <a:ext cx="23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4" name="Rectangle 11"/>
            <p:cNvSpPr/>
            <p:nvPr/>
          </p:nvSpPr>
          <p:spPr>
            <a:xfrm>
              <a:off x="550" y="1330"/>
              <a:ext cx="31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5" name="Rectangle 12"/>
            <p:cNvSpPr/>
            <p:nvPr/>
          </p:nvSpPr>
          <p:spPr>
            <a:xfrm>
              <a:off x="550" y="1487"/>
              <a:ext cx="102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（允许计数高电平）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6" name="Rectangle 13"/>
            <p:cNvSpPr/>
            <p:nvPr/>
          </p:nvSpPr>
          <p:spPr>
            <a:xfrm>
              <a:off x="640" y="1739"/>
              <a:ext cx="19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WR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9177" name="Group 14"/>
            <p:cNvGrpSpPr/>
            <p:nvPr/>
          </p:nvGrpSpPr>
          <p:grpSpPr>
            <a:xfrm>
              <a:off x="948" y="987"/>
              <a:ext cx="4568" cy="383"/>
              <a:chOff x="948" y="987"/>
              <a:chExt cx="4568" cy="383"/>
            </a:xfrm>
          </p:grpSpPr>
          <p:grpSp>
            <p:nvGrpSpPr>
              <p:cNvPr id="49258" name="Group 15"/>
              <p:cNvGrpSpPr/>
              <p:nvPr/>
            </p:nvGrpSpPr>
            <p:grpSpPr>
              <a:xfrm>
                <a:off x="5070" y="1048"/>
                <a:ext cx="446" cy="161"/>
                <a:chOff x="5070" y="1048"/>
                <a:chExt cx="446" cy="161"/>
              </a:xfrm>
            </p:grpSpPr>
            <p:sp>
              <p:nvSpPr>
                <p:cNvPr id="49314" name="Line 16"/>
                <p:cNvSpPr/>
                <p:nvPr/>
              </p:nvSpPr>
              <p:spPr>
                <a:xfrm>
                  <a:off x="5140" y="1048"/>
                  <a:ext cx="149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315" name="Line 17"/>
                <p:cNvSpPr/>
                <p:nvPr/>
              </p:nvSpPr>
              <p:spPr>
                <a:xfrm flipH="1">
                  <a:off x="5070" y="1048"/>
                  <a:ext cx="70" cy="16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316" name="Line 18"/>
                <p:cNvSpPr/>
                <p:nvPr/>
              </p:nvSpPr>
              <p:spPr>
                <a:xfrm>
                  <a:off x="5289" y="1048"/>
                  <a:ext cx="81" cy="16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317" name="Line 19"/>
                <p:cNvSpPr/>
                <p:nvPr/>
              </p:nvSpPr>
              <p:spPr>
                <a:xfrm>
                  <a:off x="5367" y="1208"/>
                  <a:ext cx="149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9259" name="Group 20"/>
              <p:cNvGrpSpPr/>
              <p:nvPr/>
            </p:nvGrpSpPr>
            <p:grpSpPr>
              <a:xfrm>
                <a:off x="1097" y="987"/>
                <a:ext cx="3975" cy="211"/>
                <a:chOff x="1097" y="987"/>
                <a:chExt cx="3975" cy="211"/>
              </a:xfrm>
            </p:grpSpPr>
            <p:grpSp>
              <p:nvGrpSpPr>
                <p:cNvPr id="49262" name="Group 21"/>
                <p:cNvGrpSpPr/>
                <p:nvPr/>
              </p:nvGrpSpPr>
              <p:grpSpPr>
                <a:xfrm>
                  <a:off x="1097" y="987"/>
                  <a:ext cx="3529" cy="211"/>
                  <a:chOff x="1097" y="987"/>
                  <a:chExt cx="3529" cy="211"/>
                </a:xfrm>
              </p:grpSpPr>
              <p:grpSp>
                <p:nvGrpSpPr>
                  <p:cNvPr id="49268" name="Group 22"/>
                  <p:cNvGrpSpPr/>
                  <p:nvPr/>
                </p:nvGrpSpPr>
                <p:grpSpPr>
                  <a:xfrm>
                    <a:off x="1097" y="987"/>
                    <a:ext cx="3092" cy="211"/>
                    <a:chOff x="1097" y="987"/>
                    <a:chExt cx="3092" cy="211"/>
                  </a:xfrm>
                </p:grpSpPr>
                <p:grpSp>
                  <p:nvGrpSpPr>
                    <p:cNvPr id="49274" name="Group 23"/>
                    <p:cNvGrpSpPr/>
                    <p:nvPr/>
                  </p:nvGrpSpPr>
                  <p:grpSpPr>
                    <a:xfrm>
                      <a:off x="1097" y="987"/>
                      <a:ext cx="2647" cy="202"/>
                      <a:chOff x="1097" y="987"/>
                      <a:chExt cx="2647" cy="202"/>
                    </a:xfrm>
                  </p:grpSpPr>
                  <p:grpSp>
                    <p:nvGrpSpPr>
                      <p:cNvPr id="49280" name="Group 24"/>
                      <p:cNvGrpSpPr/>
                      <p:nvPr/>
                    </p:nvGrpSpPr>
                    <p:grpSpPr>
                      <a:xfrm>
                        <a:off x="1097" y="987"/>
                        <a:ext cx="2201" cy="192"/>
                        <a:chOff x="1097" y="987"/>
                        <a:chExt cx="2201" cy="192"/>
                      </a:xfrm>
                    </p:grpSpPr>
                    <p:grpSp>
                      <p:nvGrpSpPr>
                        <p:cNvPr id="49286" name="Group 25"/>
                        <p:cNvGrpSpPr/>
                        <p:nvPr/>
                      </p:nvGrpSpPr>
                      <p:grpSpPr>
                        <a:xfrm>
                          <a:off x="1097" y="987"/>
                          <a:ext cx="1756" cy="182"/>
                          <a:chOff x="1097" y="987"/>
                          <a:chExt cx="1756" cy="182"/>
                        </a:xfrm>
                      </p:grpSpPr>
                      <p:grpSp>
                        <p:nvGrpSpPr>
                          <p:cNvPr id="49292" name="Group 26"/>
                          <p:cNvGrpSpPr/>
                          <p:nvPr/>
                        </p:nvGrpSpPr>
                        <p:grpSpPr>
                          <a:xfrm>
                            <a:off x="1097" y="987"/>
                            <a:ext cx="1310" cy="173"/>
                            <a:chOff x="1097" y="987"/>
                            <a:chExt cx="1310" cy="173"/>
                          </a:xfrm>
                        </p:grpSpPr>
                        <p:grpSp>
                          <p:nvGrpSpPr>
                            <p:cNvPr id="49298" name="Group 27"/>
                            <p:cNvGrpSpPr/>
                            <p:nvPr/>
                          </p:nvGrpSpPr>
                          <p:grpSpPr>
                            <a:xfrm>
                              <a:off x="1097" y="987"/>
                              <a:ext cx="882" cy="162"/>
                              <a:chOff x="1097" y="987"/>
                              <a:chExt cx="882" cy="162"/>
                            </a:xfrm>
                          </p:grpSpPr>
                          <p:grpSp>
                            <p:nvGrpSpPr>
                              <p:cNvPr id="49304" name="Group 28"/>
                              <p:cNvGrpSpPr/>
                              <p:nvPr/>
                            </p:nvGrpSpPr>
                            <p:grpSpPr>
                              <a:xfrm>
                                <a:off x="1097" y="987"/>
                                <a:ext cx="445" cy="162"/>
                                <a:chOff x="1097" y="987"/>
                                <a:chExt cx="445" cy="162"/>
                              </a:xfrm>
                            </p:grpSpPr>
                            <p:sp>
                              <p:nvSpPr>
                                <p:cNvPr id="49310" name="Line 29"/>
                                <p:cNvSpPr/>
                                <p:nvPr/>
                              </p:nvSpPr>
                              <p:spPr>
                                <a:xfrm>
                                  <a:off x="1167" y="987"/>
                                  <a:ext cx="148" cy="2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49311" name="Line 30"/>
                                <p:cNvSpPr/>
                                <p:nvPr/>
                              </p:nvSpPr>
                              <p:spPr>
                                <a:xfrm flipH="1">
                                  <a:off x="1097" y="987"/>
                                  <a:ext cx="70" cy="161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49312" name="Line 31"/>
                                <p:cNvSpPr/>
                                <p:nvPr/>
                              </p:nvSpPr>
                              <p:spPr>
                                <a:xfrm>
                                  <a:off x="1315" y="987"/>
                                  <a:ext cx="82" cy="161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49313" name="Line 32"/>
                                <p:cNvSpPr/>
                                <p:nvPr/>
                              </p:nvSpPr>
                              <p:spPr>
                                <a:xfrm>
                                  <a:off x="1394" y="1148"/>
                                  <a:ext cx="148" cy="1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</p:grpSp>
                          <p:grpSp>
                            <p:nvGrpSpPr>
                              <p:cNvPr id="49305" name="Group 33"/>
                              <p:cNvGrpSpPr/>
                              <p:nvPr/>
                            </p:nvGrpSpPr>
                            <p:grpSpPr>
                              <a:xfrm>
                                <a:off x="1534" y="987"/>
                                <a:ext cx="445" cy="162"/>
                                <a:chOff x="1534" y="987"/>
                                <a:chExt cx="445" cy="162"/>
                              </a:xfrm>
                            </p:grpSpPr>
                            <p:sp>
                              <p:nvSpPr>
                                <p:cNvPr id="49306" name="Line 34"/>
                                <p:cNvSpPr/>
                                <p:nvPr/>
                              </p:nvSpPr>
                              <p:spPr>
                                <a:xfrm>
                                  <a:off x="1604" y="987"/>
                                  <a:ext cx="148" cy="2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49307" name="Line 35"/>
                                <p:cNvSpPr/>
                                <p:nvPr/>
                              </p:nvSpPr>
                              <p:spPr>
                                <a:xfrm flipH="1">
                                  <a:off x="1534" y="987"/>
                                  <a:ext cx="70" cy="161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49308" name="Line 36"/>
                                <p:cNvSpPr/>
                                <p:nvPr/>
                              </p:nvSpPr>
                              <p:spPr>
                                <a:xfrm>
                                  <a:off x="1752" y="987"/>
                                  <a:ext cx="80" cy="161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  <p:sp>
                              <p:nvSpPr>
                                <p:cNvPr id="49309" name="Line 37"/>
                                <p:cNvSpPr/>
                                <p:nvPr/>
                              </p:nvSpPr>
                              <p:spPr>
                                <a:xfrm>
                                  <a:off x="1831" y="1148"/>
                                  <a:ext cx="148" cy="1"/>
                                </a:xfrm>
                                <a:prstGeom prst="line">
                                  <a:avLst/>
                                </a:prstGeom>
                                <a:ln w="14288" cap="flat" cmpd="sng">
                                  <a:solidFill>
                                    <a:srgbClr val="000000"/>
                                  </a:solidFill>
                                  <a:prstDash val="solid"/>
                                  <a:headEnd type="none" w="med" len="med"/>
                                  <a:tailEnd type="none" w="med" len="med"/>
                                </a:ln>
                              </p:spPr>
                            </p:sp>
                          </p:grpSp>
                        </p:grpSp>
                        <p:grpSp>
                          <p:nvGrpSpPr>
                            <p:cNvPr id="49299" name="Group 38"/>
                            <p:cNvGrpSpPr/>
                            <p:nvPr/>
                          </p:nvGrpSpPr>
                          <p:grpSpPr>
                            <a:xfrm>
                              <a:off x="1961" y="999"/>
                              <a:ext cx="446" cy="161"/>
                              <a:chOff x="1961" y="999"/>
                              <a:chExt cx="446" cy="161"/>
                            </a:xfrm>
                          </p:grpSpPr>
                          <p:sp>
                            <p:nvSpPr>
                              <p:cNvPr id="49300" name="Line 39"/>
                              <p:cNvSpPr/>
                              <p:nvPr/>
                            </p:nvSpPr>
                            <p:spPr>
                              <a:xfrm>
                                <a:off x="2031" y="999"/>
                                <a:ext cx="148" cy="1"/>
                              </a:xfrm>
                              <a:prstGeom prst="line">
                                <a:avLst/>
                              </a:prstGeom>
                              <a:ln w="14288" cap="flat" cmpd="sng">
                                <a:solidFill>
                                  <a:srgbClr val="000000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49301" name="Line 40"/>
                              <p:cNvSpPr/>
                              <p:nvPr/>
                            </p:nvSpPr>
                            <p:spPr>
                              <a:xfrm flipH="1">
                                <a:off x="1961" y="999"/>
                                <a:ext cx="70" cy="160"/>
                              </a:xfrm>
                              <a:prstGeom prst="line">
                                <a:avLst/>
                              </a:prstGeom>
                              <a:ln w="14288" cap="flat" cmpd="sng">
                                <a:solidFill>
                                  <a:srgbClr val="000000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49302" name="Line 41"/>
                              <p:cNvSpPr/>
                              <p:nvPr/>
                            </p:nvSpPr>
                            <p:spPr>
                              <a:xfrm>
                                <a:off x="2179" y="999"/>
                                <a:ext cx="81" cy="160"/>
                              </a:xfrm>
                              <a:prstGeom prst="line">
                                <a:avLst/>
                              </a:prstGeom>
                              <a:ln w="14288" cap="flat" cmpd="sng">
                                <a:solidFill>
                                  <a:srgbClr val="000000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49303" name="Line 42"/>
                              <p:cNvSpPr/>
                              <p:nvPr/>
                            </p:nvSpPr>
                            <p:spPr>
                              <a:xfrm>
                                <a:off x="2258" y="1159"/>
                                <a:ext cx="149" cy="1"/>
                              </a:xfrm>
                              <a:prstGeom prst="line">
                                <a:avLst/>
                              </a:prstGeom>
                              <a:ln w="14288" cap="flat" cmpd="sng">
                                <a:solidFill>
                                  <a:srgbClr val="000000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</p:grpSp>
                      </p:grpSp>
                      <p:grpSp>
                        <p:nvGrpSpPr>
                          <p:cNvPr id="49293" name="Group 43"/>
                          <p:cNvGrpSpPr/>
                          <p:nvPr/>
                        </p:nvGrpSpPr>
                        <p:grpSpPr>
                          <a:xfrm>
                            <a:off x="2407" y="1008"/>
                            <a:ext cx="446" cy="161"/>
                            <a:chOff x="2407" y="1008"/>
                            <a:chExt cx="446" cy="161"/>
                          </a:xfrm>
                        </p:grpSpPr>
                        <p:sp>
                          <p:nvSpPr>
                            <p:cNvPr id="49294" name="Line 44"/>
                            <p:cNvSpPr/>
                            <p:nvPr/>
                          </p:nvSpPr>
                          <p:spPr>
                            <a:xfrm>
                              <a:off x="2476" y="1008"/>
                              <a:ext cx="148" cy="1"/>
                            </a:xfrm>
                            <a:prstGeom prst="line">
                              <a:avLst/>
                            </a:prstGeom>
                            <a:ln w="14288" cap="flat" cmpd="sng">
                              <a:solidFill>
                                <a:srgbClr val="000000"/>
                              </a:solidFill>
                              <a:prstDash val="solid"/>
                              <a:headEnd type="none" w="med" len="med"/>
                              <a:tailEnd type="none" w="med" len="med"/>
                            </a:ln>
                          </p:spPr>
                        </p:sp>
                        <p:sp>
                          <p:nvSpPr>
                            <p:cNvPr id="49295" name="Line 45"/>
                            <p:cNvSpPr/>
                            <p:nvPr/>
                          </p:nvSpPr>
                          <p:spPr>
                            <a:xfrm flipH="1">
                              <a:off x="2407" y="1008"/>
                              <a:ext cx="69" cy="160"/>
                            </a:xfrm>
                            <a:prstGeom prst="line">
                              <a:avLst/>
                            </a:prstGeom>
                            <a:ln w="14288" cap="flat" cmpd="sng">
                              <a:solidFill>
                                <a:srgbClr val="000000"/>
                              </a:solidFill>
                              <a:prstDash val="solid"/>
                              <a:headEnd type="none" w="med" len="med"/>
                              <a:tailEnd type="none" w="med" len="med"/>
                            </a:ln>
                          </p:spPr>
                        </p:sp>
                        <p:sp>
                          <p:nvSpPr>
                            <p:cNvPr id="49296" name="Line 46"/>
                            <p:cNvSpPr/>
                            <p:nvPr/>
                          </p:nvSpPr>
                          <p:spPr>
                            <a:xfrm>
                              <a:off x="2624" y="1008"/>
                              <a:ext cx="82" cy="160"/>
                            </a:xfrm>
                            <a:prstGeom prst="line">
                              <a:avLst/>
                            </a:prstGeom>
                            <a:ln w="14288" cap="flat" cmpd="sng">
                              <a:solidFill>
                                <a:srgbClr val="000000"/>
                              </a:solidFill>
                              <a:prstDash val="solid"/>
                              <a:headEnd type="none" w="med" len="med"/>
                              <a:tailEnd type="none" w="med" len="med"/>
                            </a:ln>
                          </p:spPr>
                        </p:sp>
                        <p:sp>
                          <p:nvSpPr>
                            <p:cNvPr id="49297" name="Line 47"/>
                            <p:cNvSpPr/>
                            <p:nvPr/>
                          </p:nvSpPr>
                          <p:spPr>
                            <a:xfrm>
                              <a:off x="2703" y="1168"/>
                              <a:ext cx="150" cy="1"/>
                            </a:xfrm>
                            <a:prstGeom prst="line">
                              <a:avLst/>
                            </a:prstGeom>
                            <a:ln w="14288" cap="flat" cmpd="sng">
                              <a:solidFill>
                                <a:srgbClr val="000000"/>
                              </a:solidFill>
                              <a:prstDash val="solid"/>
                              <a:headEnd type="none" w="med" len="med"/>
                              <a:tailEnd type="none" w="med" len="med"/>
                            </a:ln>
                          </p:spPr>
                        </p:sp>
                      </p:grpSp>
                    </p:grpSp>
                    <p:grpSp>
                      <p:nvGrpSpPr>
                        <p:cNvPr id="49287" name="Group 48"/>
                        <p:cNvGrpSpPr/>
                        <p:nvPr/>
                      </p:nvGrpSpPr>
                      <p:grpSpPr>
                        <a:xfrm>
                          <a:off x="2853" y="1018"/>
                          <a:ext cx="445" cy="161"/>
                          <a:chOff x="2853" y="1018"/>
                          <a:chExt cx="445" cy="161"/>
                        </a:xfrm>
                      </p:grpSpPr>
                      <p:sp>
                        <p:nvSpPr>
                          <p:cNvPr id="49288" name="Line 49"/>
                          <p:cNvSpPr/>
                          <p:nvPr/>
                        </p:nvSpPr>
                        <p:spPr>
                          <a:xfrm>
                            <a:off x="2921" y="1018"/>
                            <a:ext cx="150" cy="1"/>
                          </a:xfrm>
                          <a:prstGeom prst="line">
                            <a:avLst/>
                          </a:prstGeom>
                          <a:ln w="14288" cap="flat" cmpd="sng">
                            <a:solidFill>
                              <a:srgbClr val="000000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49289" name="Line 50"/>
                          <p:cNvSpPr/>
                          <p:nvPr/>
                        </p:nvSpPr>
                        <p:spPr>
                          <a:xfrm flipH="1">
                            <a:off x="2853" y="1018"/>
                            <a:ext cx="68" cy="160"/>
                          </a:xfrm>
                          <a:prstGeom prst="line">
                            <a:avLst/>
                          </a:prstGeom>
                          <a:ln w="14288" cap="flat" cmpd="sng">
                            <a:solidFill>
                              <a:srgbClr val="000000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49290" name="Line 51"/>
                          <p:cNvSpPr/>
                          <p:nvPr/>
                        </p:nvSpPr>
                        <p:spPr>
                          <a:xfrm>
                            <a:off x="3071" y="1018"/>
                            <a:ext cx="80" cy="160"/>
                          </a:xfrm>
                          <a:prstGeom prst="line">
                            <a:avLst/>
                          </a:prstGeom>
                          <a:ln w="14288" cap="flat" cmpd="sng">
                            <a:solidFill>
                              <a:srgbClr val="000000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</p:sp>
                      <p:sp>
                        <p:nvSpPr>
                          <p:cNvPr id="49291" name="Line 52"/>
                          <p:cNvSpPr/>
                          <p:nvPr/>
                        </p:nvSpPr>
                        <p:spPr>
                          <a:xfrm>
                            <a:off x="3150" y="1178"/>
                            <a:ext cx="148" cy="1"/>
                          </a:xfrm>
                          <a:prstGeom prst="line">
                            <a:avLst/>
                          </a:prstGeom>
                          <a:ln w="14288" cap="flat" cmpd="sng">
                            <a:solidFill>
                              <a:srgbClr val="000000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</p:sp>
                    </p:grpSp>
                  </p:grpSp>
                  <p:grpSp>
                    <p:nvGrpSpPr>
                      <p:cNvPr id="49281" name="Group 53"/>
                      <p:cNvGrpSpPr/>
                      <p:nvPr/>
                    </p:nvGrpSpPr>
                    <p:grpSpPr>
                      <a:xfrm>
                        <a:off x="3298" y="1027"/>
                        <a:ext cx="446" cy="162"/>
                        <a:chOff x="3298" y="1027"/>
                        <a:chExt cx="446" cy="162"/>
                      </a:xfrm>
                    </p:grpSpPr>
                    <p:sp>
                      <p:nvSpPr>
                        <p:cNvPr id="49282" name="Line 54"/>
                        <p:cNvSpPr/>
                        <p:nvPr/>
                      </p:nvSpPr>
                      <p:spPr>
                        <a:xfrm>
                          <a:off x="3367" y="1027"/>
                          <a:ext cx="150" cy="1"/>
                        </a:xfrm>
                        <a:prstGeom prst="line">
                          <a:avLst/>
                        </a:prstGeom>
                        <a:ln w="14288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9283" name="Line 55"/>
                        <p:cNvSpPr/>
                        <p:nvPr/>
                      </p:nvSpPr>
                      <p:spPr>
                        <a:xfrm flipH="1">
                          <a:off x="3298" y="1027"/>
                          <a:ext cx="69" cy="161"/>
                        </a:xfrm>
                        <a:prstGeom prst="line">
                          <a:avLst/>
                        </a:prstGeom>
                        <a:ln w="14288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9284" name="Line 56"/>
                        <p:cNvSpPr/>
                        <p:nvPr/>
                      </p:nvSpPr>
                      <p:spPr>
                        <a:xfrm>
                          <a:off x="3517" y="1027"/>
                          <a:ext cx="80" cy="161"/>
                        </a:xfrm>
                        <a:prstGeom prst="line">
                          <a:avLst/>
                        </a:prstGeom>
                        <a:ln w="14288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9285" name="Line 57"/>
                        <p:cNvSpPr/>
                        <p:nvPr/>
                      </p:nvSpPr>
                      <p:spPr>
                        <a:xfrm>
                          <a:off x="3595" y="1188"/>
                          <a:ext cx="149" cy="1"/>
                        </a:xfrm>
                        <a:prstGeom prst="line">
                          <a:avLst/>
                        </a:prstGeom>
                        <a:ln w="14288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</p:grpSp>
                <p:grpSp>
                  <p:nvGrpSpPr>
                    <p:cNvPr id="49275" name="Group 58"/>
                    <p:cNvGrpSpPr/>
                    <p:nvPr/>
                  </p:nvGrpSpPr>
                  <p:grpSpPr>
                    <a:xfrm>
                      <a:off x="3744" y="1037"/>
                      <a:ext cx="445" cy="161"/>
                      <a:chOff x="3744" y="1037"/>
                      <a:chExt cx="445" cy="161"/>
                    </a:xfrm>
                  </p:grpSpPr>
                  <p:sp>
                    <p:nvSpPr>
                      <p:cNvPr id="49276" name="Line 59"/>
                      <p:cNvSpPr/>
                      <p:nvPr/>
                    </p:nvSpPr>
                    <p:spPr>
                      <a:xfrm>
                        <a:off x="3814" y="1037"/>
                        <a:ext cx="148" cy="1"/>
                      </a:xfrm>
                      <a:prstGeom prst="line">
                        <a:avLst/>
                      </a:prstGeom>
                      <a:ln w="14288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9277" name="Line 60"/>
                      <p:cNvSpPr/>
                      <p:nvPr/>
                    </p:nvSpPr>
                    <p:spPr>
                      <a:xfrm flipH="1">
                        <a:off x="3744" y="1037"/>
                        <a:ext cx="70" cy="160"/>
                      </a:xfrm>
                      <a:prstGeom prst="line">
                        <a:avLst/>
                      </a:prstGeom>
                      <a:ln w="14288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9278" name="Line 61"/>
                      <p:cNvSpPr/>
                      <p:nvPr/>
                    </p:nvSpPr>
                    <p:spPr>
                      <a:xfrm>
                        <a:off x="3962" y="1037"/>
                        <a:ext cx="80" cy="160"/>
                      </a:xfrm>
                      <a:prstGeom prst="line">
                        <a:avLst/>
                      </a:prstGeom>
                      <a:ln w="14288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9279" name="Line 62"/>
                      <p:cNvSpPr/>
                      <p:nvPr/>
                    </p:nvSpPr>
                    <p:spPr>
                      <a:xfrm>
                        <a:off x="4041" y="1197"/>
                        <a:ext cx="148" cy="1"/>
                      </a:xfrm>
                      <a:prstGeom prst="line">
                        <a:avLst/>
                      </a:prstGeom>
                      <a:ln w="14288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49269" name="Group 63"/>
                  <p:cNvGrpSpPr/>
                  <p:nvPr/>
                </p:nvGrpSpPr>
                <p:grpSpPr>
                  <a:xfrm>
                    <a:off x="4181" y="1037"/>
                    <a:ext cx="445" cy="161"/>
                    <a:chOff x="4181" y="1037"/>
                    <a:chExt cx="445" cy="161"/>
                  </a:xfrm>
                </p:grpSpPr>
                <p:sp>
                  <p:nvSpPr>
                    <p:cNvPr id="49270" name="Line 64"/>
                    <p:cNvSpPr/>
                    <p:nvPr/>
                  </p:nvSpPr>
                  <p:spPr>
                    <a:xfrm>
                      <a:off x="4249" y="1037"/>
                      <a:ext cx="150" cy="1"/>
                    </a:xfrm>
                    <a:prstGeom prst="line">
                      <a:avLst/>
                    </a:prstGeom>
                    <a:ln w="142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9271" name="Line 65"/>
                    <p:cNvSpPr/>
                    <p:nvPr/>
                  </p:nvSpPr>
                  <p:spPr>
                    <a:xfrm flipH="1">
                      <a:off x="4181" y="1037"/>
                      <a:ext cx="68" cy="160"/>
                    </a:xfrm>
                    <a:prstGeom prst="line">
                      <a:avLst/>
                    </a:prstGeom>
                    <a:ln w="142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9272" name="Line 66"/>
                    <p:cNvSpPr/>
                    <p:nvPr/>
                  </p:nvSpPr>
                  <p:spPr>
                    <a:xfrm>
                      <a:off x="4399" y="1037"/>
                      <a:ext cx="80" cy="160"/>
                    </a:xfrm>
                    <a:prstGeom prst="line">
                      <a:avLst/>
                    </a:prstGeom>
                    <a:ln w="142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9273" name="Line 67"/>
                    <p:cNvSpPr/>
                    <p:nvPr/>
                  </p:nvSpPr>
                  <p:spPr>
                    <a:xfrm>
                      <a:off x="4478" y="1197"/>
                      <a:ext cx="148" cy="1"/>
                    </a:xfrm>
                    <a:prstGeom prst="line">
                      <a:avLst/>
                    </a:prstGeom>
                    <a:ln w="1428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49263" name="Group 68"/>
                <p:cNvGrpSpPr/>
                <p:nvPr/>
              </p:nvGrpSpPr>
              <p:grpSpPr>
                <a:xfrm>
                  <a:off x="4626" y="1037"/>
                  <a:ext cx="446" cy="161"/>
                  <a:chOff x="4626" y="1037"/>
                  <a:chExt cx="446" cy="161"/>
                </a:xfrm>
              </p:grpSpPr>
              <p:sp>
                <p:nvSpPr>
                  <p:cNvPr id="49264" name="Line 69"/>
                  <p:cNvSpPr/>
                  <p:nvPr/>
                </p:nvSpPr>
                <p:spPr>
                  <a:xfrm>
                    <a:off x="4695" y="1037"/>
                    <a:ext cx="150" cy="1"/>
                  </a:xfrm>
                  <a:prstGeom prst="line">
                    <a:avLst/>
                  </a:prstGeom>
                  <a:ln w="142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265" name="Line 70"/>
                  <p:cNvSpPr/>
                  <p:nvPr/>
                </p:nvSpPr>
                <p:spPr>
                  <a:xfrm flipH="1">
                    <a:off x="4626" y="1037"/>
                    <a:ext cx="69" cy="160"/>
                  </a:xfrm>
                  <a:prstGeom prst="line">
                    <a:avLst/>
                  </a:prstGeom>
                  <a:ln w="142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266" name="Line 71"/>
                  <p:cNvSpPr/>
                  <p:nvPr/>
                </p:nvSpPr>
                <p:spPr>
                  <a:xfrm>
                    <a:off x="4845" y="1037"/>
                    <a:ext cx="79" cy="160"/>
                  </a:xfrm>
                  <a:prstGeom prst="line">
                    <a:avLst/>
                  </a:prstGeom>
                  <a:ln w="142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267" name="Line 72"/>
                  <p:cNvSpPr/>
                  <p:nvPr/>
                </p:nvSpPr>
                <p:spPr>
                  <a:xfrm>
                    <a:off x="4923" y="1197"/>
                    <a:ext cx="149" cy="1"/>
                  </a:xfrm>
                  <a:prstGeom prst="line">
                    <a:avLst/>
                  </a:prstGeom>
                  <a:ln w="1428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49260" name="Line 73"/>
              <p:cNvSpPr/>
              <p:nvPr/>
            </p:nvSpPr>
            <p:spPr>
              <a:xfrm flipH="1">
                <a:off x="948" y="1138"/>
                <a:ext cx="149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61" name="Line 74"/>
              <p:cNvSpPr/>
              <p:nvPr/>
            </p:nvSpPr>
            <p:spPr>
              <a:xfrm>
                <a:off x="965" y="1369"/>
                <a:ext cx="454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178" name="Group 75"/>
            <p:cNvGrpSpPr/>
            <p:nvPr/>
          </p:nvGrpSpPr>
          <p:grpSpPr>
            <a:xfrm>
              <a:off x="1010" y="1780"/>
              <a:ext cx="4488" cy="170"/>
              <a:chOff x="1010" y="1780"/>
              <a:chExt cx="4488" cy="170"/>
            </a:xfrm>
          </p:grpSpPr>
          <p:grpSp>
            <p:nvGrpSpPr>
              <p:cNvPr id="49245" name="Group 76"/>
              <p:cNvGrpSpPr/>
              <p:nvPr/>
            </p:nvGrpSpPr>
            <p:grpSpPr>
              <a:xfrm>
                <a:off x="1010" y="1780"/>
                <a:ext cx="375" cy="161"/>
                <a:chOff x="1010" y="1780"/>
                <a:chExt cx="375" cy="161"/>
              </a:xfrm>
            </p:grpSpPr>
            <p:sp>
              <p:nvSpPr>
                <p:cNvPr id="49255" name="Line 77"/>
                <p:cNvSpPr/>
                <p:nvPr/>
              </p:nvSpPr>
              <p:spPr>
                <a:xfrm>
                  <a:off x="1010" y="1780"/>
                  <a:ext cx="14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256" name="Line 78"/>
                <p:cNvSpPr/>
                <p:nvPr/>
              </p:nvSpPr>
              <p:spPr>
                <a:xfrm>
                  <a:off x="1158" y="1780"/>
                  <a:ext cx="82" cy="16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257" name="Line 79"/>
                <p:cNvSpPr/>
                <p:nvPr/>
              </p:nvSpPr>
              <p:spPr>
                <a:xfrm>
                  <a:off x="1237" y="1940"/>
                  <a:ext cx="14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9246" name="Group 80"/>
              <p:cNvGrpSpPr/>
              <p:nvPr/>
            </p:nvGrpSpPr>
            <p:grpSpPr>
              <a:xfrm>
                <a:off x="1385" y="1788"/>
                <a:ext cx="446" cy="162"/>
                <a:chOff x="1385" y="1788"/>
                <a:chExt cx="446" cy="162"/>
              </a:xfrm>
            </p:grpSpPr>
            <p:sp>
              <p:nvSpPr>
                <p:cNvPr id="49251" name="Line 81"/>
                <p:cNvSpPr/>
                <p:nvPr/>
              </p:nvSpPr>
              <p:spPr>
                <a:xfrm>
                  <a:off x="1455" y="1788"/>
                  <a:ext cx="149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252" name="Line 82"/>
                <p:cNvSpPr/>
                <p:nvPr/>
              </p:nvSpPr>
              <p:spPr>
                <a:xfrm flipH="1">
                  <a:off x="1385" y="1788"/>
                  <a:ext cx="70" cy="16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253" name="Line 83"/>
                <p:cNvSpPr/>
                <p:nvPr/>
              </p:nvSpPr>
              <p:spPr>
                <a:xfrm>
                  <a:off x="1604" y="1788"/>
                  <a:ext cx="81" cy="16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254" name="Line 84"/>
                <p:cNvSpPr/>
                <p:nvPr/>
              </p:nvSpPr>
              <p:spPr>
                <a:xfrm>
                  <a:off x="1682" y="1949"/>
                  <a:ext cx="149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9247" name="Group 85"/>
              <p:cNvGrpSpPr/>
              <p:nvPr/>
            </p:nvGrpSpPr>
            <p:grpSpPr>
              <a:xfrm>
                <a:off x="1832" y="1788"/>
                <a:ext cx="218" cy="161"/>
                <a:chOff x="1832" y="1788"/>
                <a:chExt cx="218" cy="161"/>
              </a:xfrm>
            </p:grpSpPr>
            <p:sp>
              <p:nvSpPr>
                <p:cNvPr id="49249" name="Line 86"/>
                <p:cNvSpPr/>
                <p:nvPr/>
              </p:nvSpPr>
              <p:spPr>
                <a:xfrm>
                  <a:off x="1901" y="1788"/>
                  <a:ext cx="149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250" name="Line 87"/>
                <p:cNvSpPr/>
                <p:nvPr/>
              </p:nvSpPr>
              <p:spPr>
                <a:xfrm flipH="1">
                  <a:off x="1832" y="1788"/>
                  <a:ext cx="69" cy="16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248" name="Line 88"/>
              <p:cNvSpPr/>
              <p:nvPr/>
            </p:nvSpPr>
            <p:spPr>
              <a:xfrm>
                <a:off x="2045" y="1788"/>
                <a:ext cx="3453" cy="2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79" name="Rectangle 89"/>
            <p:cNvSpPr/>
            <p:nvPr/>
          </p:nvSpPr>
          <p:spPr>
            <a:xfrm>
              <a:off x="560" y="2088"/>
              <a:ext cx="24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80" name="Rectangle 90"/>
            <p:cNvSpPr/>
            <p:nvPr/>
          </p:nvSpPr>
          <p:spPr>
            <a:xfrm>
              <a:off x="784" y="2155"/>
              <a:ext cx="38" cy="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81" name="Rectangle 91"/>
            <p:cNvSpPr/>
            <p:nvPr/>
          </p:nvSpPr>
          <p:spPr>
            <a:xfrm>
              <a:off x="3774" y="2131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9182" name="Group 92"/>
            <p:cNvGrpSpPr/>
            <p:nvPr/>
          </p:nvGrpSpPr>
          <p:grpSpPr>
            <a:xfrm>
              <a:off x="3581" y="2072"/>
              <a:ext cx="218" cy="160"/>
              <a:chOff x="3581" y="2072"/>
              <a:chExt cx="218" cy="160"/>
            </a:xfrm>
          </p:grpSpPr>
          <p:sp>
            <p:nvSpPr>
              <p:cNvPr id="49243" name="Line 93"/>
              <p:cNvSpPr/>
              <p:nvPr/>
            </p:nvSpPr>
            <p:spPr>
              <a:xfrm>
                <a:off x="3651" y="2072"/>
                <a:ext cx="148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44" name="Line 94"/>
              <p:cNvSpPr/>
              <p:nvPr/>
            </p:nvSpPr>
            <p:spPr>
              <a:xfrm flipH="1">
                <a:off x="3581" y="2072"/>
                <a:ext cx="70" cy="160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83" name="Line 95"/>
            <p:cNvSpPr/>
            <p:nvPr/>
          </p:nvSpPr>
          <p:spPr>
            <a:xfrm flipV="1">
              <a:off x="2662" y="2171"/>
              <a:ext cx="1" cy="6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4" name="Line 96"/>
            <p:cNvSpPr/>
            <p:nvPr/>
          </p:nvSpPr>
          <p:spPr>
            <a:xfrm flipV="1">
              <a:off x="2233" y="2171"/>
              <a:ext cx="1" cy="5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185" name="Group 97"/>
            <p:cNvGrpSpPr/>
            <p:nvPr/>
          </p:nvGrpSpPr>
          <p:grpSpPr>
            <a:xfrm>
              <a:off x="935" y="2067"/>
              <a:ext cx="343" cy="10"/>
              <a:chOff x="935" y="2067"/>
              <a:chExt cx="343" cy="10"/>
            </a:xfrm>
          </p:grpSpPr>
          <p:sp>
            <p:nvSpPr>
              <p:cNvPr id="49237" name="Freeform 98"/>
              <p:cNvSpPr/>
              <p:nvPr/>
            </p:nvSpPr>
            <p:spPr>
              <a:xfrm>
                <a:off x="935" y="2067"/>
                <a:ext cx="43" cy="10"/>
              </a:xfrm>
              <a:custGeom>
                <a:avLst/>
                <a:gdLst>
                  <a:gd name="txL" fmla="*/ 0 w 43"/>
                  <a:gd name="txT" fmla="*/ 0 h 10"/>
                  <a:gd name="txR" fmla="*/ 43 w 43"/>
                  <a:gd name="txB" fmla="*/ 10 h 10"/>
                </a:gdLst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5" y="10"/>
                  </a:cxn>
                  <a:cxn ang="0">
                    <a:pos x="38" y="10"/>
                  </a:cxn>
                  <a:cxn ang="0">
                    <a:pos x="39" y="10"/>
                  </a:cxn>
                  <a:cxn ang="0">
                    <a:pos x="40" y="10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3" h="10">
                    <a:moveTo>
                      <a:pt x="6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5" y="10"/>
                    </a:lnTo>
                    <a:lnTo>
                      <a:pt x="38" y="10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38" name="Freeform 99"/>
              <p:cNvSpPr/>
              <p:nvPr/>
            </p:nvSpPr>
            <p:spPr>
              <a:xfrm>
                <a:off x="995" y="2067"/>
                <a:ext cx="43" cy="10"/>
              </a:xfrm>
              <a:custGeom>
                <a:avLst/>
                <a:gdLst>
                  <a:gd name="txL" fmla="*/ 0 w 43"/>
                  <a:gd name="txT" fmla="*/ 0 h 10"/>
                  <a:gd name="txR" fmla="*/ 43 w 43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38" y="10"/>
                  </a:cxn>
                  <a:cxn ang="0">
                    <a:pos x="39" y="10"/>
                  </a:cxn>
                  <a:cxn ang="0">
                    <a:pos x="40" y="10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3" h="10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38" y="10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39" name="Freeform 100"/>
              <p:cNvSpPr/>
              <p:nvPr/>
            </p:nvSpPr>
            <p:spPr>
              <a:xfrm>
                <a:off x="1055" y="2067"/>
                <a:ext cx="43" cy="10"/>
              </a:xfrm>
              <a:custGeom>
                <a:avLst/>
                <a:gdLst>
                  <a:gd name="txL" fmla="*/ 0 w 43"/>
                  <a:gd name="txT" fmla="*/ 0 h 10"/>
                  <a:gd name="txR" fmla="*/ 43 w 43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37" y="10"/>
                  </a:cxn>
                  <a:cxn ang="0">
                    <a:pos x="39" y="10"/>
                  </a:cxn>
                  <a:cxn ang="0">
                    <a:pos x="40" y="10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3" h="10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37" y="10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40" name="Freeform 101"/>
              <p:cNvSpPr/>
              <p:nvPr/>
            </p:nvSpPr>
            <p:spPr>
              <a:xfrm>
                <a:off x="1115" y="2067"/>
                <a:ext cx="43" cy="10"/>
              </a:xfrm>
              <a:custGeom>
                <a:avLst/>
                <a:gdLst>
                  <a:gd name="txL" fmla="*/ 0 w 43"/>
                  <a:gd name="txT" fmla="*/ 0 h 10"/>
                  <a:gd name="txR" fmla="*/ 43 w 43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37" y="10"/>
                  </a:cxn>
                  <a:cxn ang="0">
                    <a:pos x="39" y="10"/>
                  </a:cxn>
                  <a:cxn ang="0">
                    <a:pos x="40" y="10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3" h="10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37" y="10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41" name="Freeform 102"/>
              <p:cNvSpPr/>
              <p:nvPr/>
            </p:nvSpPr>
            <p:spPr>
              <a:xfrm>
                <a:off x="1175" y="2067"/>
                <a:ext cx="43" cy="10"/>
              </a:xfrm>
              <a:custGeom>
                <a:avLst/>
                <a:gdLst>
                  <a:gd name="txL" fmla="*/ 0 w 43"/>
                  <a:gd name="txT" fmla="*/ 0 h 10"/>
                  <a:gd name="txR" fmla="*/ 43 w 43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37" y="10"/>
                  </a:cxn>
                  <a:cxn ang="0">
                    <a:pos x="39" y="10"/>
                  </a:cxn>
                  <a:cxn ang="0">
                    <a:pos x="40" y="10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3" h="10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37" y="10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42" name="Freeform 103"/>
              <p:cNvSpPr/>
              <p:nvPr/>
            </p:nvSpPr>
            <p:spPr>
              <a:xfrm>
                <a:off x="1235" y="2067"/>
                <a:ext cx="43" cy="10"/>
              </a:xfrm>
              <a:custGeom>
                <a:avLst/>
                <a:gdLst>
                  <a:gd name="txL" fmla="*/ 0 w 43"/>
                  <a:gd name="txT" fmla="*/ 0 h 10"/>
                  <a:gd name="txR" fmla="*/ 43 w 43"/>
                  <a:gd name="txB" fmla="*/ 10 h 10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37" y="10"/>
                  </a:cxn>
                  <a:cxn ang="0">
                    <a:pos x="39" y="10"/>
                  </a:cxn>
                  <a:cxn ang="0">
                    <a:pos x="40" y="10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3" h="10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37" y="10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86" name="Group 104"/>
            <p:cNvGrpSpPr/>
            <p:nvPr/>
          </p:nvGrpSpPr>
          <p:grpSpPr>
            <a:xfrm>
              <a:off x="1290" y="2067"/>
              <a:ext cx="81" cy="149"/>
              <a:chOff x="1290" y="2067"/>
              <a:chExt cx="81" cy="149"/>
            </a:xfrm>
          </p:grpSpPr>
          <p:sp>
            <p:nvSpPr>
              <p:cNvPr id="49234" name="Freeform 105"/>
              <p:cNvSpPr/>
              <p:nvPr/>
            </p:nvSpPr>
            <p:spPr>
              <a:xfrm>
                <a:off x="1290" y="2067"/>
                <a:ext cx="25" cy="43"/>
              </a:xfrm>
              <a:custGeom>
                <a:avLst/>
                <a:gdLst>
                  <a:gd name="txL" fmla="*/ 0 w 25"/>
                  <a:gd name="txT" fmla="*/ 0 h 43"/>
                  <a:gd name="txR" fmla="*/ 25 w 25"/>
                  <a:gd name="txB" fmla="*/ 43 h 43"/>
                </a:gdLst>
                <a:ahLst/>
                <a:cxnLst>
                  <a:cxn ang="0">
                    <a:pos x="8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8"/>
                  </a:cxn>
                  <a:cxn ang="0">
                    <a:pos x="18" y="40"/>
                  </a:cxn>
                  <a:cxn ang="0">
                    <a:pos x="20" y="42"/>
                  </a:cxn>
                  <a:cxn ang="0">
                    <a:pos x="21" y="43"/>
                  </a:cxn>
                  <a:cxn ang="0">
                    <a:pos x="22" y="43"/>
                  </a:cxn>
                  <a:cxn ang="0">
                    <a:pos x="24" y="42"/>
                  </a:cxn>
                  <a:cxn ang="0">
                    <a:pos x="25" y="40"/>
                  </a:cxn>
                  <a:cxn ang="0">
                    <a:pos x="25" y="38"/>
                  </a:cxn>
                  <a:cxn ang="0">
                    <a:pos x="25" y="37"/>
                  </a:cxn>
                  <a:cxn ang="0">
                    <a:pos x="25" y="35"/>
                  </a:cxn>
                  <a:cxn ang="0">
                    <a:pos x="8" y="3"/>
                  </a:cxn>
                </a:cxnLst>
                <a:rect l="txL" t="txT" r="txR" b="txB"/>
                <a:pathLst>
                  <a:path w="25" h="43">
                    <a:moveTo>
                      <a:pt x="8" y="3"/>
                    </a:moveTo>
                    <a:lnTo>
                      <a:pt x="5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18" y="40"/>
                    </a:lnTo>
                    <a:lnTo>
                      <a:pt x="20" y="42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4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5" y="37"/>
                    </a:lnTo>
                    <a:lnTo>
                      <a:pt x="25" y="3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35" name="Freeform 106"/>
              <p:cNvSpPr/>
              <p:nvPr/>
            </p:nvSpPr>
            <p:spPr>
              <a:xfrm>
                <a:off x="1320" y="2125"/>
                <a:ext cx="25" cy="43"/>
              </a:xfrm>
              <a:custGeom>
                <a:avLst/>
                <a:gdLst>
                  <a:gd name="txL" fmla="*/ 0 w 25"/>
                  <a:gd name="txT" fmla="*/ 0 h 43"/>
                  <a:gd name="txR" fmla="*/ 25 w 25"/>
                  <a:gd name="txB" fmla="*/ 43 h 43"/>
                </a:gdLst>
                <a:ahLst/>
                <a:cxnLst>
                  <a:cxn ang="0">
                    <a:pos x="8" y="3"/>
                  </a:cxn>
                  <a:cxn ang="0">
                    <a:pos x="7" y="1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18" y="40"/>
                  </a:cxn>
                  <a:cxn ang="0">
                    <a:pos x="19" y="41"/>
                  </a:cxn>
                  <a:cxn ang="0">
                    <a:pos x="21" y="43"/>
                  </a:cxn>
                  <a:cxn ang="0">
                    <a:pos x="22" y="43"/>
                  </a:cxn>
                  <a:cxn ang="0">
                    <a:pos x="24" y="41"/>
                  </a:cxn>
                  <a:cxn ang="0">
                    <a:pos x="25" y="40"/>
                  </a:cxn>
                  <a:cxn ang="0">
                    <a:pos x="25" y="38"/>
                  </a:cxn>
                  <a:cxn ang="0">
                    <a:pos x="25" y="37"/>
                  </a:cxn>
                  <a:cxn ang="0">
                    <a:pos x="25" y="35"/>
                  </a:cxn>
                  <a:cxn ang="0">
                    <a:pos x="8" y="3"/>
                  </a:cxn>
                </a:cxnLst>
                <a:rect l="txL" t="txT" r="txR" b="txB"/>
                <a:pathLst>
                  <a:path w="25" h="43">
                    <a:moveTo>
                      <a:pt x="8" y="3"/>
                    </a:moveTo>
                    <a:lnTo>
                      <a:pt x="7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18" y="40"/>
                    </a:lnTo>
                    <a:lnTo>
                      <a:pt x="19" y="41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4" y="41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5" y="37"/>
                    </a:lnTo>
                    <a:lnTo>
                      <a:pt x="25" y="3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36" name="Freeform 107"/>
              <p:cNvSpPr/>
              <p:nvPr/>
            </p:nvSpPr>
            <p:spPr>
              <a:xfrm>
                <a:off x="1349" y="2182"/>
                <a:ext cx="22" cy="34"/>
              </a:xfrm>
              <a:custGeom>
                <a:avLst/>
                <a:gdLst>
                  <a:gd name="txL" fmla="*/ 0 w 22"/>
                  <a:gd name="txT" fmla="*/ 0 h 34"/>
                  <a:gd name="txR" fmla="*/ 22 w 22"/>
                  <a:gd name="txB" fmla="*/ 34 h 34"/>
                </a:gdLst>
                <a:ahLst/>
                <a:cxnLst>
                  <a:cxn ang="0">
                    <a:pos x="9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8"/>
                  </a:cxn>
                  <a:cxn ang="0">
                    <a:pos x="15" y="32"/>
                  </a:cxn>
                  <a:cxn ang="0">
                    <a:pos x="16" y="32"/>
                  </a:cxn>
                  <a:cxn ang="0">
                    <a:pos x="18" y="34"/>
                  </a:cxn>
                  <a:cxn ang="0">
                    <a:pos x="19" y="32"/>
                  </a:cxn>
                  <a:cxn ang="0">
                    <a:pos x="20" y="31"/>
                  </a:cxn>
                  <a:cxn ang="0">
                    <a:pos x="22" y="29"/>
                  </a:cxn>
                  <a:cxn ang="0">
                    <a:pos x="22" y="28"/>
                  </a:cxn>
                  <a:cxn ang="0">
                    <a:pos x="9" y="4"/>
                  </a:cxn>
                </a:cxnLst>
                <a:rect l="txL" t="txT" r="txR" b="txB"/>
                <a:pathLst>
                  <a:path w="22" h="34">
                    <a:moveTo>
                      <a:pt x="9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15" y="32"/>
                    </a:lnTo>
                    <a:lnTo>
                      <a:pt x="16" y="32"/>
                    </a:lnTo>
                    <a:lnTo>
                      <a:pt x="18" y="34"/>
                    </a:lnTo>
                    <a:lnTo>
                      <a:pt x="19" y="32"/>
                    </a:lnTo>
                    <a:lnTo>
                      <a:pt x="20" y="31"/>
                    </a:lnTo>
                    <a:lnTo>
                      <a:pt x="22" y="29"/>
                    </a:lnTo>
                    <a:lnTo>
                      <a:pt x="22" y="28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9187" name="Line 108"/>
            <p:cNvSpPr/>
            <p:nvPr/>
          </p:nvSpPr>
          <p:spPr>
            <a:xfrm>
              <a:off x="947" y="2232"/>
              <a:ext cx="2641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8" name="Line 109"/>
            <p:cNvSpPr/>
            <p:nvPr/>
          </p:nvSpPr>
          <p:spPr>
            <a:xfrm flipV="1">
              <a:off x="3117" y="2181"/>
              <a:ext cx="1" cy="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9" name="Line 110"/>
            <p:cNvSpPr/>
            <p:nvPr/>
          </p:nvSpPr>
          <p:spPr>
            <a:xfrm flipV="1">
              <a:off x="4009" y="2162"/>
              <a:ext cx="1" cy="7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0" name="Rectangle 111"/>
            <p:cNvSpPr/>
            <p:nvPr/>
          </p:nvSpPr>
          <p:spPr>
            <a:xfrm>
              <a:off x="3293" y="2040"/>
              <a:ext cx="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1" name="Rectangle 112"/>
            <p:cNvSpPr/>
            <p:nvPr/>
          </p:nvSpPr>
          <p:spPr>
            <a:xfrm>
              <a:off x="2900" y="2040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2" name="Rectangle 113"/>
            <p:cNvSpPr/>
            <p:nvPr/>
          </p:nvSpPr>
          <p:spPr>
            <a:xfrm>
              <a:off x="2417" y="2051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3" name="Line 114"/>
            <p:cNvSpPr/>
            <p:nvPr/>
          </p:nvSpPr>
          <p:spPr>
            <a:xfrm>
              <a:off x="3812" y="2072"/>
              <a:ext cx="166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194" name="Group 115"/>
            <p:cNvGrpSpPr/>
            <p:nvPr/>
          </p:nvGrpSpPr>
          <p:grpSpPr>
            <a:xfrm>
              <a:off x="947" y="2370"/>
              <a:ext cx="4461" cy="171"/>
              <a:chOff x="947" y="2370"/>
              <a:chExt cx="4461" cy="171"/>
            </a:xfrm>
          </p:grpSpPr>
          <p:sp>
            <p:nvSpPr>
              <p:cNvPr id="49229" name="Line 116"/>
              <p:cNvSpPr/>
              <p:nvPr/>
            </p:nvSpPr>
            <p:spPr>
              <a:xfrm flipH="1">
                <a:off x="2853" y="2540"/>
                <a:ext cx="35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30" name="Line 117"/>
              <p:cNvSpPr/>
              <p:nvPr/>
            </p:nvSpPr>
            <p:spPr>
              <a:xfrm flipV="1">
                <a:off x="3224" y="2370"/>
                <a:ext cx="70" cy="160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31" name="Line 118"/>
              <p:cNvSpPr/>
              <p:nvPr/>
            </p:nvSpPr>
            <p:spPr>
              <a:xfrm flipH="1" flipV="1">
                <a:off x="2771" y="2379"/>
                <a:ext cx="82" cy="16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32" name="Line 119"/>
              <p:cNvSpPr/>
              <p:nvPr/>
            </p:nvSpPr>
            <p:spPr>
              <a:xfrm>
                <a:off x="947" y="2379"/>
                <a:ext cx="181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33" name="Line 120"/>
              <p:cNvSpPr/>
              <p:nvPr/>
            </p:nvSpPr>
            <p:spPr>
              <a:xfrm>
                <a:off x="3294" y="2379"/>
                <a:ext cx="211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95" name="Rectangle 121"/>
            <p:cNvSpPr/>
            <p:nvPr/>
          </p:nvSpPr>
          <p:spPr>
            <a:xfrm>
              <a:off x="507" y="2349"/>
              <a:ext cx="31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6" name="Rectangle 122"/>
            <p:cNvSpPr/>
            <p:nvPr/>
          </p:nvSpPr>
          <p:spPr>
            <a:xfrm>
              <a:off x="2926" y="2733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7" name="Rectangle 123"/>
            <p:cNvSpPr/>
            <p:nvPr/>
          </p:nvSpPr>
          <p:spPr>
            <a:xfrm>
              <a:off x="3765" y="2713"/>
              <a:ext cx="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8" name="Rectangle 124"/>
            <p:cNvSpPr/>
            <p:nvPr/>
          </p:nvSpPr>
          <p:spPr>
            <a:xfrm>
              <a:off x="3318" y="2733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9" name="Rectangle 125"/>
            <p:cNvSpPr/>
            <p:nvPr/>
          </p:nvSpPr>
          <p:spPr>
            <a:xfrm>
              <a:off x="2417" y="2724"/>
              <a:ext cx="6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200" name="Rectangle 126"/>
            <p:cNvSpPr/>
            <p:nvPr/>
          </p:nvSpPr>
          <p:spPr>
            <a:xfrm>
              <a:off x="4203" y="2681"/>
              <a:ext cx="6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201" name="Rectangle 127"/>
            <p:cNvSpPr/>
            <p:nvPr/>
          </p:nvSpPr>
          <p:spPr>
            <a:xfrm>
              <a:off x="570" y="2729"/>
              <a:ext cx="24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202" name="Rectangle 128"/>
            <p:cNvSpPr/>
            <p:nvPr/>
          </p:nvSpPr>
          <p:spPr>
            <a:xfrm>
              <a:off x="818" y="2796"/>
              <a:ext cx="38" cy="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9203" name="Group 129"/>
            <p:cNvGrpSpPr/>
            <p:nvPr/>
          </p:nvGrpSpPr>
          <p:grpSpPr>
            <a:xfrm>
              <a:off x="4473" y="2743"/>
              <a:ext cx="219" cy="160"/>
              <a:chOff x="4473" y="2743"/>
              <a:chExt cx="219" cy="160"/>
            </a:xfrm>
          </p:grpSpPr>
          <p:sp>
            <p:nvSpPr>
              <p:cNvPr id="49227" name="Line 130"/>
              <p:cNvSpPr/>
              <p:nvPr/>
            </p:nvSpPr>
            <p:spPr>
              <a:xfrm>
                <a:off x="4543" y="2743"/>
                <a:ext cx="149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228" name="Line 131"/>
              <p:cNvSpPr/>
              <p:nvPr/>
            </p:nvSpPr>
            <p:spPr>
              <a:xfrm flipH="1">
                <a:off x="4473" y="2743"/>
                <a:ext cx="70" cy="160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204" name="Line 132"/>
            <p:cNvSpPr/>
            <p:nvPr/>
          </p:nvSpPr>
          <p:spPr>
            <a:xfrm flipV="1">
              <a:off x="2724" y="2833"/>
              <a:ext cx="1" cy="5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5" name="Line 133"/>
            <p:cNvSpPr/>
            <p:nvPr/>
          </p:nvSpPr>
          <p:spPr>
            <a:xfrm flipV="1">
              <a:off x="2296" y="2833"/>
              <a:ext cx="1" cy="4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206" name="Group 134"/>
            <p:cNvGrpSpPr/>
            <p:nvPr/>
          </p:nvGrpSpPr>
          <p:grpSpPr>
            <a:xfrm>
              <a:off x="997" y="2748"/>
              <a:ext cx="342" cy="9"/>
              <a:chOff x="997" y="2748"/>
              <a:chExt cx="342" cy="9"/>
            </a:xfrm>
          </p:grpSpPr>
          <p:sp>
            <p:nvSpPr>
              <p:cNvPr id="49221" name="Freeform 135"/>
              <p:cNvSpPr/>
              <p:nvPr/>
            </p:nvSpPr>
            <p:spPr>
              <a:xfrm>
                <a:off x="997" y="2748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3" h="9">
                    <a:moveTo>
                      <a:pt x="6" y="0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2" name="Freeform 136"/>
              <p:cNvSpPr/>
              <p:nvPr/>
            </p:nvSpPr>
            <p:spPr>
              <a:xfrm>
                <a:off x="1057" y="2748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3" name="Freeform 137"/>
              <p:cNvSpPr/>
              <p:nvPr/>
            </p:nvSpPr>
            <p:spPr>
              <a:xfrm>
                <a:off x="1117" y="2748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4" name="Freeform 138"/>
              <p:cNvSpPr/>
              <p:nvPr/>
            </p:nvSpPr>
            <p:spPr>
              <a:xfrm>
                <a:off x="1177" y="2748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5" name="Freeform 139"/>
              <p:cNvSpPr/>
              <p:nvPr/>
            </p:nvSpPr>
            <p:spPr>
              <a:xfrm>
                <a:off x="1237" y="2748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6" name="Freeform 140"/>
              <p:cNvSpPr/>
              <p:nvPr/>
            </p:nvSpPr>
            <p:spPr>
              <a:xfrm>
                <a:off x="1297" y="2748"/>
                <a:ext cx="42" cy="9"/>
              </a:xfrm>
              <a:custGeom>
                <a:avLst/>
                <a:gdLst>
                  <a:gd name="txL" fmla="*/ 0 w 42"/>
                  <a:gd name="txT" fmla="*/ 0 h 9"/>
                  <a:gd name="txR" fmla="*/ 42 w 42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2" y="6"/>
                  </a:cxn>
                  <a:cxn ang="0">
                    <a:pos x="42" y="5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2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2" y="6"/>
                    </a:lnTo>
                    <a:lnTo>
                      <a:pt x="42" y="5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207" name="Group 141"/>
            <p:cNvGrpSpPr/>
            <p:nvPr/>
          </p:nvGrpSpPr>
          <p:grpSpPr>
            <a:xfrm>
              <a:off x="1352" y="2748"/>
              <a:ext cx="82" cy="149"/>
              <a:chOff x="1352" y="2748"/>
              <a:chExt cx="82" cy="149"/>
            </a:xfrm>
          </p:grpSpPr>
          <p:sp>
            <p:nvSpPr>
              <p:cNvPr id="49218" name="Freeform 142"/>
              <p:cNvSpPr/>
              <p:nvPr/>
            </p:nvSpPr>
            <p:spPr>
              <a:xfrm>
                <a:off x="1352" y="2748"/>
                <a:ext cx="26" cy="43"/>
              </a:xfrm>
              <a:custGeom>
                <a:avLst/>
                <a:gdLst>
                  <a:gd name="txL" fmla="*/ 0 w 26"/>
                  <a:gd name="txT" fmla="*/ 0 h 43"/>
                  <a:gd name="txR" fmla="*/ 26 w 26"/>
                  <a:gd name="txB" fmla="*/ 43 h 43"/>
                </a:gdLst>
                <a:ahLst/>
                <a:cxnLst>
                  <a:cxn ang="0">
                    <a:pos x="9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19" y="40"/>
                  </a:cxn>
                  <a:cxn ang="0">
                    <a:pos x="20" y="42"/>
                  </a:cxn>
                  <a:cxn ang="0">
                    <a:pos x="22" y="43"/>
                  </a:cxn>
                  <a:cxn ang="0">
                    <a:pos x="23" y="43"/>
                  </a:cxn>
                  <a:cxn ang="0">
                    <a:pos x="25" y="42"/>
                  </a:cxn>
                  <a:cxn ang="0">
                    <a:pos x="26" y="40"/>
                  </a:cxn>
                  <a:cxn ang="0">
                    <a:pos x="26" y="38"/>
                  </a:cxn>
                  <a:cxn ang="0">
                    <a:pos x="26" y="37"/>
                  </a:cxn>
                  <a:cxn ang="0">
                    <a:pos x="26" y="35"/>
                  </a:cxn>
                  <a:cxn ang="0">
                    <a:pos x="9" y="3"/>
                  </a:cxn>
                </a:cxnLst>
                <a:rect l="txL" t="txT" r="txR" b="txB"/>
                <a:pathLst>
                  <a:path w="26" h="43">
                    <a:moveTo>
                      <a:pt x="9" y="3"/>
                    </a:move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19" y="40"/>
                    </a:lnTo>
                    <a:lnTo>
                      <a:pt x="20" y="42"/>
                    </a:lnTo>
                    <a:lnTo>
                      <a:pt x="22" y="43"/>
                    </a:lnTo>
                    <a:lnTo>
                      <a:pt x="23" y="43"/>
                    </a:lnTo>
                    <a:lnTo>
                      <a:pt x="25" y="42"/>
                    </a:lnTo>
                    <a:lnTo>
                      <a:pt x="26" y="40"/>
                    </a:lnTo>
                    <a:lnTo>
                      <a:pt x="26" y="38"/>
                    </a:lnTo>
                    <a:lnTo>
                      <a:pt x="26" y="37"/>
                    </a:lnTo>
                    <a:lnTo>
                      <a:pt x="26" y="35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19" name="Freeform 143"/>
              <p:cNvSpPr/>
              <p:nvPr/>
            </p:nvSpPr>
            <p:spPr>
              <a:xfrm>
                <a:off x="1382" y="2806"/>
                <a:ext cx="26" cy="43"/>
              </a:xfrm>
              <a:custGeom>
                <a:avLst/>
                <a:gdLst>
                  <a:gd name="txL" fmla="*/ 0 w 26"/>
                  <a:gd name="txT" fmla="*/ 0 h 43"/>
                  <a:gd name="txR" fmla="*/ 26 w 26"/>
                  <a:gd name="txB" fmla="*/ 43 h 43"/>
                </a:gdLst>
                <a:ahLst/>
                <a:cxnLst>
                  <a:cxn ang="0">
                    <a:pos x="9" y="3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19" y="40"/>
                  </a:cxn>
                  <a:cxn ang="0">
                    <a:pos x="20" y="41"/>
                  </a:cxn>
                  <a:cxn ang="0">
                    <a:pos x="22" y="43"/>
                  </a:cxn>
                  <a:cxn ang="0">
                    <a:pos x="23" y="43"/>
                  </a:cxn>
                  <a:cxn ang="0">
                    <a:pos x="25" y="41"/>
                  </a:cxn>
                  <a:cxn ang="0">
                    <a:pos x="26" y="40"/>
                  </a:cxn>
                  <a:cxn ang="0">
                    <a:pos x="26" y="38"/>
                  </a:cxn>
                  <a:cxn ang="0">
                    <a:pos x="26" y="36"/>
                  </a:cxn>
                  <a:cxn ang="0">
                    <a:pos x="26" y="35"/>
                  </a:cxn>
                  <a:cxn ang="0">
                    <a:pos x="9" y="3"/>
                  </a:cxn>
                </a:cxnLst>
                <a:rect l="txL" t="txT" r="txR" b="txB"/>
                <a:pathLst>
                  <a:path w="26" h="43">
                    <a:moveTo>
                      <a:pt x="9" y="3"/>
                    </a:moveTo>
                    <a:lnTo>
                      <a:pt x="7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19" y="40"/>
                    </a:lnTo>
                    <a:lnTo>
                      <a:pt x="20" y="41"/>
                    </a:lnTo>
                    <a:lnTo>
                      <a:pt x="22" y="43"/>
                    </a:lnTo>
                    <a:lnTo>
                      <a:pt x="23" y="43"/>
                    </a:lnTo>
                    <a:lnTo>
                      <a:pt x="25" y="41"/>
                    </a:lnTo>
                    <a:lnTo>
                      <a:pt x="26" y="40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6" y="35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0" name="Freeform 144"/>
              <p:cNvSpPr/>
              <p:nvPr/>
            </p:nvSpPr>
            <p:spPr>
              <a:xfrm>
                <a:off x="1412" y="2863"/>
                <a:ext cx="22" cy="34"/>
              </a:xfrm>
              <a:custGeom>
                <a:avLst/>
                <a:gdLst>
                  <a:gd name="txL" fmla="*/ 0 w 22"/>
                  <a:gd name="txT" fmla="*/ 0 h 34"/>
                  <a:gd name="txR" fmla="*/ 22 w 22"/>
                  <a:gd name="txB" fmla="*/ 34 h 34"/>
                </a:gdLst>
                <a:ahLst/>
                <a:cxnLst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8"/>
                  </a:cxn>
                  <a:cxn ang="0">
                    <a:pos x="15" y="32"/>
                  </a:cxn>
                  <a:cxn ang="0">
                    <a:pos x="16" y="32"/>
                  </a:cxn>
                  <a:cxn ang="0">
                    <a:pos x="17" y="34"/>
                  </a:cxn>
                  <a:cxn ang="0">
                    <a:pos x="19" y="32"/>
                  </a:cxn>
                  <a:cxn ang="0">
                    <a:pos x="20" y="31"/>
                  </a:cxn>
                  <a:cxn ang="0">
                    <a:pos x="22" y="29"/>
                  </a:cxn>
                  <a:cxn ang="0">
                    <a:pos x="22" y="27"/>
                  </a:cxn>
                  <a:cxn ang="0">
                    <a:pos x="9" y="3"/>
                  </a:cxn>
                </a:cxnLst>
                <a:rect l="txL" t="txT" r="txR" b="txB"/>
                <a:pathLst>
                  <a:path w="22" h="34">
                    <a:moveTo>
                      <a:pt x="9" y="3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15" y="32"/>
                    </a:lnTo>
                    <a:lnTo>
                      <a:pt x="16" y="32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0" y="31"/>
                    </a:lnTo>
                    <a:lnTo>
                      <a:pt x="22" y="29"/>
                    </a:lnTo>
                    <a:lnTo>
                      <a:pt x="22" y="27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9208" name="Line 145"/>
            <p:cNvSpPr/>
            <p:nvPr/>
          </p:nvSpPr>
          <p:spPr>
            <a:xfrm>
              <a:off x="977" y="2903"/>
              <a:ext cx="350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9" name="Line 146"/>
            <p:cNvSpPr/>
            <p:nvPr/>
          </p:nvSpPr>
          <p:spPr>
            <a:xfrm flipV="1">
              <a:off x="3178" y="2842"/>
              <a:ext cx="1" cy="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0" name="Line 147"/>
            <p:cNvSpPr/>
            <p:nvPr/>
          </p:nvSpPr>
          <p:spPr>
            <a:xfrm flipV="1">
              <a:off x="4045" y="2822"/>
              <a:ext cx="1" cy="7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1" name="Line 148"/>
            <p:cNvSpPr/>
            <p:nvPr/>
          </p:nvSpPr>
          <p:spPr>
            <a:xfrm>
              <a:off x="4562" y="2741"/>
              <a:ext cx="991" cy="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2" name="Line 149"/>
            <p:cNvSpPr/>
            <p:nvPr/>
          </p:nvSpPr>
          <p:spPr>
            <a:xfrm flipV="1">
              <a:off x="3598" y="2841"/>
              <a:ext cx="1" cy="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3" name="Line 150"/>
            <p:cNvSpPr/>
            <p:nvPr/>
          </p:nvSpPr>
          <p:spPr>
            <a:xfrm flipV="1">
              <a:off x="4936" y="2850"/>
              <a:ext cx="1" cy="6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4" name="Rectangle 151"/>
            <p:cNvSpPr/>
            <p:nvPr/>
          </p:nvSpPr>
          <p:spPr>
            <a:xfrm>
              <a:off x="4693" y="2852"/>
              <a:ext cx="6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215" name="Line 152"/>
            <p:cNvSpPr/>
            <p:nvPr/>
          </p:nvSpPr>
          <p:spPr>
            <a:xfrm>
              <a:off x="636" y="1699"/>
              <a:ext cx="16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6" name="Line 153"/>
            <p:cNvSpPr/>
            <p:nvPr/>
          </p:nvSpPr>
          <p:spPr>
            <a:xfrm>
              <a:off x="3757" y="2210"/>
              <a:ext cx="1" cy="5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17" name="Line 154"/>
            <p:cNvSpPr/>
            <p:nvPr/>
          </p:nvSpPr>
          <p:spPr>
            <a:xfrm flipV="1">
              <a:off x="3461" y="1016"/>
              <a:ext cx="1" cy="5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9156" name="Text Box 155"/>
          <p:cNvSpPr txBox="1"/>
          <p:nvPr/>
        </p:nvSpPr>
        <p:spPr>
          <a:xfrm>
            <a:off x="1828800" y="58674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的时序图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Line 156"/>
          <p:cNvSpPr/>
          <p:nvPr/>
        </p:nvSpPr>
        <p:spPr>
          <a:xfrm flipV="1">
            <a:off x="2700338" y="1916113"/>
            <a:ext cx="503237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550" name="Line 158"/>
          <p:cNvSpPr/>
          <p:nvPr/>
        </p:nvSpPr>
        <p:spPr>
          <a:xfrm flipH="1">
            <a:off x="3995738" y="1341438"/>
            <a:ext cx="360362" cy="574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59" name="Text Box 159"/>
          <p:cNvSpPr txBox="1"/>
          <p:nvPr/>
        </p:nvSpPr>
        <p:spPr>
          <a:xfrm>
            <a:off x="3059113" y="2060575"/>
            <a:ext cx="790575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000" b="1" dirty="0">
                <a:latin typeface="Arial" panose="020B0604020202020204" pitchFamily="34" charset="0"/>
              </a:rPr>
              <a:t>CR-&gt;CE</a:t>
            </a:r>
            <a:endParaRPr lang="en-US" altLang="zh-CN" sz="1000" b="1" dirty="0">
              <a:latin typeface="Arial" panose="020B0604020202020204" pitchFamily="34" charset="0"/>
            </a:endParaRPr>
          </a:p>
        </p:txBody>
      </p:sp>
      <p:sp>
        <p:nvSpPr>
          <p:cNvPr id="59552" name="Line 160"/>
          <p:cNvSpPr/>
          <p:nvPr/>
        </p:nvSpPr>
        <p:spPr>
          <a:xfrm flipV="1">
            <a:off x="2700338" y="1916113"/>
            <a:ext cx="503237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553" name="Text Box 161"/>
          <p:cNvSpPr txBox="1"/>
          <p:nvPr/>
        </p:nvSpPr>
        <p:spPr>
          <a:xfrm>
            <a:off x="3059113" y="2060575"/>
            <a:ext cx="790575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000" b="1" dirty="0">
                <a:latin typeface="Arial" panose="020B0604020202020204" pitchFamily="34" charset="0"/>
              </a:rPr>
              <a:t>CR-&gt;CE</a:t>
            </a:r>
            <a:endParaRPr lang="en-US" altLang="zh-CN" sz="1000" b="1" dirty="0">
              <a:latin typeface="Arial" panose="020B0604020202020204" pitchFamily="34" charset="0"/>
            </a:endParaRPr>
          </a:p>
        </p:txBody>
      </p:sp>
      <p:sp>
        <p:nvSpPr>
          <p:cNvPr id="59554" name="Text Box 162"/>
          <p:cNvSpPr txBox="1"/>
          <p:nvPr/>
        </p:nvSpPr>
        <p:spPr>
          <a:xfrm>
            <a:off x="4284663" y="1268413"/>
            <a:ext cx="22320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开始计数（下降沿）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cxnSp>
        <p:nvCxnSpPr>
          <p:cNvPr id="164" name="直接连接符 163"/>
          <p:cNvCxnSpPr>
            <a:stCxn id="49229" idx="0"/>
          </p:cNvCxnSpPr>
          <p:nvPr/>
        </p:nvCxnSpPr>
        <p:spPr>
          <a:xfrm flipV="1">
            <a:off x="4894263" y="4365625"/>
            <a:ext cx="90170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787900" y="3990975"/>
            <a:ext cx="1008063" cy="3603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6" name="直接连接符 165"/>
          <p:cNvCxnSpPr>
            <a:stCxn id="49229" idx="0"/>
          </p:cNvCxnSpPr>
          <p:nvPr/>
        </p:nvCxnSpPr>
        <p:spPr>
          <a:xfrm flipV="1">
            <a:off x="5795963" y="4149725"/>
            <a:ext cx="71438" cy="21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0" y="3933825"/>
            <a:ext cx="9144000" cy="12239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53" grpId="0"/>
      <p:bldP spid="59554" grpId="0"/>
      <p:bldP spid="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占位符 60417"/>
          <p:cNvSpPr>
            <a:spLocks noGrp="1" noRot="1"/>
          </p:cNvSpPr>
          <p:nvPr>
            <p:ph idx="1"/>
          </p:nvPr>
        </p:nvSpPr>
        <p:spPr>
          <a:xfrm>
            <a:off x="468313" y="692150"/>
            <a:ext cx="7924800" cy="52578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仿宋_GB2312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ea typeface="仿宋_GB2312"/>
              </a:rPr>
              <a:t>方式</a:t>
            </a:r>
            <a:r>
              <a:rPr lang="en-US" altLang="zh-CN" sz="2800" b="1" dirty="0">
                <a:solidFill>
                  <a:schemeClr val="hlink"/>
                </a:solidFill>
                <a:ea typeface="仿宋_GB2312"/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仿宋_GB2312"/>
              </a:rPr>
              <a:t>—</a:t>
            </a:r>
            <a:r>
              <a:rPr lang="zh-CN" altLang="en-US" sz="2800" b="1" dirty="0">
                <a:solidFill>
                  <a:schemeClr val="hlink"/>
                </a:solidFill>
                <a:ea typeface="仿宋_GB2312"/>
              </a:rPr>
              <a:t>可编程序的单拍脉冲</a:t>
            </a:r>
            <a:r>
              <a:rPr lang="en-US" altLang="zh-CN" sz="2800" b="1" dirty="0">
                <a:solidFill>
                  <a:schemeClr val="hlink"/>
                </a:solidFill>
                <a:ea typeface="仿宋_GB2312"/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  <a:ea typeface="仿宋_GB2312"/>
              </a:rPr>
              <a:t>硬件触发）</a:t>
            </a:r>
            <a:endParaRPr lang="zh-CN" altLang="en-US" sz="2800" b="1" dirty="0">
              <a:solidFill>
                <a:schemeClr val="hlink"/>
              </a:solidFill>
              <a:ea typeface="仿宋_GB231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工作原理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    </a:t>
            </a:r>
            <a:r>
              <a:rPr lang="zh-CN" altLang="en-US" sz="1800" b="1" dirty="0">
                <a:solidFill>
                  <a:schemeClr val="tx2"/>
                </a:solidFill>
              </a:rPr>
              <a:t>在这种方式下，当</a:t>
            </a:r>
            <a:r>
              <a:rPr lang="en-US" altLang="zh-CN" sz="1800" b="1" dirty="0">
                <a:solidFill>
                  <a:schemeClr val="tx2"/>
                </a:solidFill>
              </a:rPr>
              <a:t>CPU</a:t>
            </a:r>
            <a:r>
              <a:rPr lang="zh-CN" altLang="en-US" sz="1800" b="1" dirty="0">
                <a:solidFill>
                  <a:schemeClr val="tx2"/>
                </a:solidFill>
              </a:rPr>
              <a:t>写控制字之后（的上升沿），输出将保持为高（若原为低，则由低变高）。当</a:t>
            </a:r>
            <a:r>
              <a:rPr lang="en-US" altLang="zh-CN" sz="1800" b="1" dirty="0">
                <a:solidFill>
                  <a:schemeClr val="tx2"/>
                </a:solidFill>
              </a:rPr>
              <a:t>CPU</a:t>
            </a:r>
            <a:r>
              <a:rPr lang="zh-CN" altLang="en-US" sz="1800" b="1" dirty="0">
                <a:solidFill>
                  <a:schemeClr val="tx2"/>
                </a:solidFill>
              </a:rPr>
              <a:t>写完计数值后，计数器并不开始计数，直到</a:t>
            </a:r>
            <a:r>
              <a:rPr lang="zh-CN" altLang="en-US" sz="1800" b="1" dirty="0">
                <a:solidFill>
                  <a:srgbClr val="FF0000"/>
                </a:solidFill>
              </a:rPr>
              <a:t>外部门控脉冲</a:t>
            </a:r>
            <a:r>
              <a:rPr lang="en-US" altLang="zh-CN" sz="1800" b="1" dirty="0">
                <a:solidFill>
                  <a:schemeClr val="tx2"/>
                </a:solidFill>
              </a:rPr>
              <a:t>GATE</a:t>
            </a:r>
            <a:r>
              <a:rPr lang="zh-CN" altLang="en-US" sz="1800" b="1" dirty="0">
                <a:solidFill>
                  <a:schemeClr val="tx2"/>
                </a:solidFill>
              </a:rPr>
              <a:t>启动之后的下一个输入</a:t>
            </a:r>
            <a:r>
              <a:rPr lang="en-US" altLang="zh-CN" sz="1800" b="1" dirty="0">
                <a:solidFill>
                  <a:schemeClr val="tx2"/>
                </a:solidFill>
              </a:rPr>
              <a:t>CLK</a:t>
            </a:r>
            <a:r>
              <a:rPr lang="zh-CN" altLang="en-US" sz="1800" b="1" dirty="0">
                <a:solidFill>
                  <a:schemeClr val="tx2"/>
                </a:solidFill>
              </a:rPr>
              <a:t>脉冲的下降沿</a:t>
            </a:r>
            <a:r>
              <a:rPr lang="zh-CN" altLang="en-US" sz="1800" b="1" dirty="0">
                <a:solidFill>
                  <a:srgbClr val="FF0000"/>
                </a:solidFill>
              </a:rPr>
              <a:t>开始计数</a:t>
            </a:r>
            <a:r>
              <a:rPr lang="zh-CN" altLang="en-US" sz="1800" b="1" dirty="0">
                <a:solidFill>
                  <a:schemeClr val="tx2"/>
                </a:solidFill>
              </a:rPr>
              <a:t>，输出</a:t>
            </a:r>
            <a:r>
              <a:rPr lang="en-US" altLang="zh-CN" sz="1800" b="1" dirty="0">
                <a:solidFill>
                  <a:schemeClr val="tx2"/>
                </a:solidFill>
              </a:rPr>
              <a:t>OUT</a:t>
            </a:r>
            <a:r>
              <a:rPr lang="zh-CN" altLang="en-US" sz="1800" b="1" dirty="0">
                <a:solidFill>
                  <a:schemeClr val="tx2"/>
                </a:solidFill>
              </a:rPr>
              <a:t>变低。因整个计数过程中，</a:t>
            </a:r>
            <a:r>
              <a:rPr lang="en-US" altLang="zh-CN" sz="1800" b="1" dirty="0">
                <a:solidFill>
                  <a:srgbClr val="FF0000"/>
                </a:solidFill>
              </a:rPr>
              <a:t>OUT</a:t>
            </a:r>
            <a:r>
              <a:rPr lang="zh-CN" altLang="en-US" sz="1800" b="1" dirty="0">
                <a:solidFill>
                  <a:srgbClr val="FF0000"/>
                </a:solidFill>
              </a:rPr>
              <a:t>都维持为低，</a:t>
            </a:r>
            <a:r>
              <a:rPr lang="zh-CN" altLang="en-US" sz="1800" b="1" dirty="0">
                <a:solidFill>
                  <a:schemeClr val="tx2"/>
                </a:solidFill>
              </a:rPr>
              <a:t>直到计数到</a:t>
            </a:r>
            <a:r>
              <a:rPr lang="en-US" altLang="zh-CN" sz="1800" b="1" dirty="0">
                <a:solidFill>
                  <a:schemeClr val="tx2"/>
                </a:solidFill>
              </a:rPr>
              <a:t>0</a:t>
            </a:r>
            <a:r>
              <a:rPr lang="zh-CN" altLang="en-US" sz="1800" b="1" dirty="0">
                <a:solidFill>
                  <a:schemeClr val="tx2"/>
                </a:solidFill>
              </a:rPr>
              <a:t>，输出变为高，因此，输出为一个</a:t>
            </a:r>
            <a:r>
              <a:rPr lang="zh-CN" altLang="en-US" sz="1800" b="1" dirty="0">
                <a:solidFill>
                  <a:srgbClr val="FF0000"/>
                </a:solidFill>
              </a:rPr>
              <a:t>单拍脉冲</a:t>
            </a:r>
            <a:r>
              <a:rPr lang="zh-CN" altLang="en-US" sz="1800" b="1" dirty="0">
                <a:solidFill>
                  <a:schemeClr val="tx2"/>
                </a:solidFill>
              </a:rPr>
              <a:t>。若</a:t>
            </a:r>
            <a:r>
              <a:rPr lang="zh-CN" altLang="en-US" sz="1800" b="1" dirty="0">
                <a:solidFill>
                  <a:srgbClr val="FF0000"/>
                </a:solidFill>
              </a:rPr>
              <a:t>外部再次触发</a:t>
            </a:r>
            <a:r>
              <a:rPr lang="zh-CN" altLang="en-US" sz="1800" b="1" dirty="0">
                <a:solidFill>
                  <a:schemeClr val="tx2"/>
                </a:solidFill>
              </a:rPr>
              <a:t>启动，则可以再产生一个单拍脉冲。</a:t>
            </a:r>
            <a:endParaRPr lang="zh-CN" altLang="en-US" sz="18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特点：</a:t>
            </a:r>
            <a:r>
              <a:rPr lang="en-US" altLang="zh-CN" sz="1800" b="1" dirty="0">
                <a:solidFill>
                  <a:schemeClr val="tx2"/>
                </a:solidFill>
              </a:rPr>
              <a:t>1)</a:t>
            </a:r>
            <a:r>
              <a:rPr lang="zh-CN" altLang="en-US" sz="1800" b="1" dirty="0">
                <a:solidFill>
                  <a:schemeClr val="tx2"/>
                </a:solidFill>
              </a:rPr>
              <a:t>门控脉冲的上升沿启动计数；</a:t>
            </a:r>
            <a:endParaRPr lang="zh-CN" altLang="en-US" sz="18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            </a:t>
            </a:r>
            <a:r>
              <a:rPr lang="en-US" altLang="zh-CN" sz="1800" b="1" dirty="0">
                <a:solidFill>
                  <a:schemeClr val="tx2"/>
                </a:solidFill>
              </a:rPr>
              <a:t>2)OUT</a:t>
            </a:r>
            <a:r>
              <a:rPr lang="zh-CN" altLang="en-US" sz="1800" b="1" dirty="0">
                <a:solidFill>
                  <a:schemeClr val="tx2"/>
                </a:solidFill>
              </a:rPr>
              <a:t>输出一个宽度为</a:t>
            </a:r>
            <a:r>
              <a:rPr lang="en-US" altLang="zh-CN" sz="1800" b="1" dirty="0">
                <a:solidFill>
                  <a:schemeClr val="tx2"/>
                </a:solidFill>
              </a:rPr>
              <a:t>n</a:t>
            </a:r>
            <a:r>
              <a:rPr lang="zh-CN" altLang="en-US" sz="1800" b="1" dirty="0">
                <a:solidFill>
                  <a:schemeClr val="tx2"/>
                </a:solidFill>
              </a:rPr>
              <a:t>的单稳态负脉冲</a:t>
            </a:r>
            <a:endParaRPr lang="zh-CN" altLang="en-US" sz="18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作用：</a:t>
            </a:r>
            <a:r>
              <a:rPr lang="zh-CN" altLang="en-US" sz="1800" b="1" dirty="0">
                <a:solidFill>
                  <a:schemeClr val="tx2"/>
                </a:solidFill>
              </a:rPr>
              <a:t>常作监视时钟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charRg st="26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07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charRg st="207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2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charRg st="226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72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charRg st="272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2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61441"/>
          <p:cNvSpPr>
            <a:spLocks noGrp="1" noRot="1"/>
          </p:cNvSpPr>
          <p:nvPr>
            <p:ph type="title"/>
          </p:nvPr>
        </p:nvSpPr>
        <p:spPr>
          <a:xfrm>
            <a:off x="539750" y="792163"/>
            <a:ext cx="80645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的时序波形</a:t>
            </a: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51203" name="矩形 61442"/>
          <p:cNvSpPr/>
          <p:nvPr/>
        </p:nvSpPr>
        <p:spPr>
          <a:xfrm>
            <a:off x="277813" y="1912938"/>
            <a:ext cx="2667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buClr>
                <a:schemeClr val="bg1"/>
              </a:buClr>
            </a:pP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</a:rPr>
              <a:t>CLK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1204" name="矩形 61443"/>
          <p:cNvSpPr/>
          <p:nvPr/>
        </p:nvSpPr>
        <p:spPr>
          <a:xfrm>
            <a:off x="228600" y="2987675"/>
            <a:ext cx="357188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buClr>
                <a:schemeClr val="bg1"/>
              </a:buClr>
            </a:pP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</a:rPr>
              <a:t>GATE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1205" name="矩形 61444"/>
          <p:cNvSpPr/>
          <p:nvPr/>
        </p:nvSpPr>
        <p:spPr>
          <a:xfrm>
            <a:off x="249238" y="3541713"/>
            <a:ext cx="266700" cy="2111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buClr>
                <a:schemeClr val="bg1"/>
              </a:buClr>
            </a:pP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</a:rPr>
              <a:t>OUT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1206" name="矩形 61445"/>
          <p:cNvSpPr/>
          <p:nvPr/>
        </p:nvSpPr>
        <p:spPr>
          <a:xfrm>
            <a:off x="249238" y="4283075"/>
            <a:ext cx="3556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buClr>
                <a:schemeClr val="bg1"/>
              </a:buClr>
            </a:pP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</a:rPr>
              <a:t>GATE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1207" name="矩形 61446"/>
          <p:cNvSpPr/>
          <p:nvPr/>
        </p:nvSpPr>
        <p:spPr>
          <a:xfrm>
            <a:off x="288925" y="4913313"/>
            <a:ext cx="268288" cy="214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buClr>
                <a:schemeClr val="bg1"/>
              </a:buClr>
            </a:pP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</a:rPr>
              <a:t>OUT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1208" name="组合 61447"/>
          <p:cNvGrpSpPr/>
          <p:nvPr/>
        </p:nvGrpSpPr>
        <p:grpSpPr>
          <a:xfrm>
            <a:off x="330200" y="1219200"/>
            <a:ext cx="8509000" cy="4648200"/>
            <a:chOff x="208" y="768"/>
            <a:chExt cx="5360" cy="2928"/>
          </a:xfrm>
        </p:grpSpPr>
        <p:sp>
          <p:nvSpPr>
            <p:cNvPr id="51210" name="直接连接符 61448"/>
            <p:cNvSpPr/>
            <p:nvPr/>
          </p:nvSpPr>
          <p:spPr>
            <a:xfrm flipV="1">
              <a:off x="1018" y="2162"/>
              <a:ext cx="75" cy="27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1" name="直接连接符 61449"/>
            <p:cNvSpPr/>
            <p:nvPr/>
          </p:nvSpPr>
          <p:spPr>
            <a:xfrm flipV="1">
              <a:off x="1838" y="2579"/>
              <a:ext cx="75" cy="27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2" name="直接连接符 61450"/>
            <p:cNvSpPr/>
            <p:nvPr/>
          </p:nvSpPr>
          <p:spPr>
            <a:xfrm flipV="1">
              <a:off x="1018" y="2997"/>
              <a:ext cx="75" cy="27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3" name="矩形 61451"/>
            <p:cNvSpPr/>
            <p:nvPr/>
          </p:nvSpPr>
          <p:spPr>
            <a:xfrm>
              <a:off x="2664" y="1973"/>
              <a:ext cx="448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开始计数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1214" name="组合 61452"/>
            <p:cNvGrpSpPr/>
            <p:nvPr/>
          </p:nvGrpSpPr>
          <p:grpSpPr>
            <a:xfrm>
              <a:off x="2286" y="1885"/>
              <a:ext cx="148" cy="139"/>
              <a:chOff x="2372" y="1891"/>
              <a:chExt cx="132" cy="104"/>
            </a:xfrm>
          </p:grpSpPr>
          <p:sp>
            <p:nvSpPr>
              <p:cNvPr id="51413" name="直接连接符 61453"/>
              <p:cNvSpPr/>
              <p:nvPr/>
            </p:nvSpPr>
            <p:spPr>
              <a:xfrm flipH="1" flipV="1">
                <a:off x="2447" y="1949"/>
                <a:ext cx="57" cy="46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14" name="任意多边形 61454"/>
              <p:cNvSpPr/>
              <p:nvPr/>
            </p:nvSpPr>
            <p:spPr>
              <a:xfrm>
                <a:off x="2372" y="1891"/>
                <a:ext cx="99" cy="87"/>
              </a:xfrm>
              <a:custGeom>
                <a:avLst/>
                <a:gdLst>
                  <a:gd name="txL" fmla="*/ 0 w 99"/>
                  <a:gd name="txT" fmla="*/ 0 h 87"/>
                  <a:gd name="txR" fmla="*/ 99 w 99"/>
                  <a:gd name="txB" fmla="*/ 87 h 87"/>
                </a:gdLst>
                <a:ahLst/>
                <a:cxnLst>
                  <a:cxn ang="0">
                    <a:pos x="99" y="35"/>
                  </a:cxn>
                  <a:cxn ang="0">
                    <a:pos x="0" y="0"/>
                  </a:cxn>
                  <a:cxn ang="0">
                    <a:pos x="58" y="87"/>
                  </a:cxn>
                  <a:cxn ang="0">
                    <a:pos x="99" y="35"/>
                  </a:cxn>
                </a:cxnLst>
                <a:rect l="txL" t="txT" r="txR" b="txB"/>
                <a:pathLst>
                  <a:path w="99" h="87">
                    <a:moveTo>
                      <a:pt x="99" y="35"/>
                    </a:moveTo>
                    <a:lnTo>
                      <a:pt x="0" y="0"/>
                    </a:lnTo>
                    <a:lnTo>
                      <a:pt x="58" y="87"/>
                    </a:lnTo>
                    <a:lnTo>
                      <a:pt x="99" y="3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1215" name="组合 61455"/>
            <p:cNvGrpSpPr/>
            <p:nvPr/>
          </p:nvGrpSpPr>
          <p:grpSpPr>
            <a:xfrm>
              <a:off x="645" y="1045"/>
              <a:ext cx="448" cy="278"/>
              <a:chOff x="910" y="1260"/>
              <a:chExt cx="399" cy="209"/>
            </a:xfrm>
          </p:grpSpPr>
          <p:sp>
            <p:nvSpPr>
              <p:cNvPr id="51409" name="直接连接符 61456"/>
              <p:cNvSpPr/>
              <p:nvPr/>
            </p:nvSpPr>
            <p:spPr>
              <a:xfrm>
                <a:off x="977" y="1260"/>
                <a:ext cx="13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10" name="直接连接符 61457"/>
              <p:cNvSpPr/>
              <p:nvPr/>
            </p:nvSpPr>
            <p:spPr>
              <a:xfrm flipH="1">
                <a:off x="910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11" name="直接连接符 61458"/>
              <p:cNvSpPr/>
              <p:nvPr/>
            </p:nvSpPr>
            <p:spPr>
              <a:xfrm>
                <a:off x="1110" y="1260"/>
                <a:ext cx="66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12" name="直接连接符 61459"/>
              <p:cNvSpPr/>
              <p:nvPr/>
            </p:nvSpPr>
            <p:spPr>
              <a:xfrm>
                <a:off x="1176" y="1468"/>
                <a:ext cx="13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16" name="组合 61460"/>
            <p:cNvGrpSpPr/>
            <p:nvPr/>
          </p:nvGrpSpPr>
          <p:grpSpPr>
            <a:xfrm>
              <a:off x="1093" y="1045"/>
              <a:ext cx="446" cy="278"/>
              <a:chOff x="1309" y="1260"/>
              <a:chExt cx="398" cy="209"/>
            </a:xfrm>
          </p:grpSpPr>
          <p:sp>
            <p:nvSpPr>
              <p:cNvPr id="51405" name="直接连接符 61461"/>
              <p:cNvSpPr/>
              <p:nvPr/>
            </p:nvSpPr>
            <p:spPr>
              <a:xfrm>
                <a:off x="1376" y="1260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6" name="直接连接符 61462"/>
              <p:cNvSpPr/>
              <p:nvPr/>
            </p:nvSpPr>
            <p:spPr>
              <a:xfrm flipH="1">
                <a:off x="1309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7" name="直接连接符 61463"/>
              <p:cNvSpPr/>
              <p:nvPr/>
            </p:nvSpPr>
            <p:spPr>
              <a:xfrm>
                <a:off x="1508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8" name="直接连接符 61464"/>
              <p:cNvSpPr/>
              <p:nvPr/>
            </p:nvSpPr>
            <p:spPr>
              <a:xfrm>
                <a:off x="1575" y="1468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17" name="组合 61465"/>
            <p:cNvGrpSpPr/>
            <p:nvPr/>
          </p:nvGrpSpPr>
          <p:grpSpPr>
            <a:xfrm>
              <a:off x="1539" y="1045"/>
              <a:ext cx="449" cy="278"/>
              <a:chOff x="1707" y="1260"/>
              <a:chExt cx="400" cy="209"/>
            </a:xfrm>
          </p:grpSpPr>
          <p:sp>
            <p:nvSpPr>
              <p:cNvPr id="51401" name="直接连接符 61466"/>
              <p:cNvSpPr/>
              <p:nvPr/>
            </p:nvSpPr>
            <p:spPr>
              <a:xfrm>
                <a:off x="1774" y="1260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2" name="直接连接符 61467"/>
              <p:cNvSpPr/>
              <p:nvPr/>
            </p:nvSpPr>
            <p:spPr>
              <a:xfrm flipH="1">
                <a:off x="1707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3" name="直接连接符 61468"/>
              <p:cNvSpPr/>
              <p:nvPr/>
            </p:nvSpPr>
            <p:spPr>
              <a:xfrm>
                <a:off x="1908" y="1260"/>
                <a:ext cx="65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4" name="直接连接符 61469"/>
              <p:cNvSpPr/>
              <p:nvPr/>
            </p:nvSpPr>
            <p:spPr>
              <a:xfrm>
                <a:off x="1973" y="1468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18" name="组合 61470"/>
            <p:cNvGrpSpPr/>
            <p:nvPr/>
          </p:nvGrpSpPr>
          <p:grpSpPr>
            <a:xfrm>
              <a:off x="1988" y="1045"/>
              <a:ext cx="446" cy="278"/>
              <a:chOff x="2107" y="1260"/>
              <a:chExt cx="397" cy="209"/>
            </a:xfrm>
          </p:grpSpPr>
          <p:sp>
            <p:nvSpPr>
              <p:cNvPr id="51397" name="直接连接符 61471"/>
              <p:cNvSpPr/>
              <p:nvPr/>
            </p:nvSpPr>
            <p:spPr>
              <a:xfrm>
                <a:off x="2173" y="1260"/>
                <a:ext cx="13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8" name="直接连接符 61472"/>
              <p:cNvSpPr/>
              <p:nvPr/>
            </p:nvSpPr>
            <p:spPr>
              <a:xfrm flipH="1">
                <a:off x="2107" y="1260"/>
                <a:ext cx="66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9" name="直接连接符 61473"/>
              <p:cNvSpPr/>
              <p:nvPr/>
            </p:nvSpPr>
            <p:spPr>
              <a:xfrm>
                <a:off x="2306" y="1260"/>
                <a:ext cx="66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00" name="直接连接符 61474"/>
              <p:cNvSpPr/>
              <p:nvPr/>
            </p:nvSpPr>
            <p:spPr>
              <a:xfrm>
                <a:off x="2372" y="1468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19" name="组合 61475"/>
            <p:cNvGrpSpPr/>
            <p:nvPr/>
          </p:nvGrpSpPr>
          <p:grpSpPr>
            <a:xfrm>
              <a:off x="2434" y="1045"/>
              <a:ext cx="449" cy="278"/>
              <a:chOff x="2504" y="1260"/>
              <a:chExt cx="400" cy="209"/>
            </a:xfrm>
          </p:grpSpPr>
          <p:sp>
            <p:nvSpPr>
              <p:cNvPr id="51393" name="直接连接符 61476"/>
              <p:cNvSpPr/>
              <p:nvPr/>
            </p:nvSpPr>
            <p:spPr>
              <a:xfrm>
                <a:off x="2571" y="1260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4" name="直接连接符 61477"/>
              <p:cNvSpPr/>
              <p:nvPr/>
            </p:nvSpPr>
            <p:spPr>
              <a:xfrm flipH="1">
                <a:off x="2504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5" name="直接连接符 61478"/>
              <p:cNvSpPr/>
              <p:nvPr/>
            </p:nvSpPr>
            <p:spPr>
              <a:xfrm>
                <a:off x="2705" y="1260"/>
                <a:ext cx="65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6" name="直接连接符 61479"/>
              <p:cNvSpPr/>
              <p:nvPr/>
            </p:nvSpPr>
            <p:spPr>
              <a:xfrm>
                <a:off x="2770" y="1468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20" name="组合 61480"/>
            <p:cNvGrpSpPr/>
            <p:nvPr/>
          </p:nvGrpSpPr>
          <p:grpSpPr>
            <a:xfrm>
              <a:off x="2883" y="1045"/>
              <a:ext cx="447" cy="278"/>
              <a:chOff x="2904" y="1260"/>
              <a:chExt cx="398" cy="209"/>
            </a:xfrm>
          </p:grpSpPr>
          <p:sp>
            <p:nvSpPr>
              <p:cNvPr id="51389" name="直接连接符 61481"/>
              <p:cNvSpPr/>
              <p:nvPr/>
            </p:nvSpPr>
            <p:spPr>
              <a:xfrm>
                <a:off x="2971" y="1260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0" name="直接连接符 61482"/>
              <p:cNvSpPr/>
              <p:nvPr/>
            </p:nvSpPr>
            <p:spPr>
              <a:xfrm flipH="1">
                <a:off x="2904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1" name="直接连接符 61483"/>
              <p:cNvSpPr/>
              <p:nvPr/>
            </p:nvSpPr>
            <p:spPr>
              <a:xfrm>
                <a:off x="3103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92" name="直接连接符 61484"/>
              <p:cNvSpPr/>
              <p:nvPr/>
            </p:nvSpPr>
            <p:spPr>
              <a:xfrm>
                <a:off x="3170" y="1468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21" name="组合 61485"/>
            <p:cNvGrpSpPr/>
            <p:nvPr/>
          </p:nvGrpSpPr>
          <p:grpSpPr>
            <a:xfrm>
              <a:off x="3330" y="1045"/>
              <a:ext cx="448" cy="278"/>
              <a:chOff x="3302" y="1260"/>
              <a:chExt cx="399" cy="209"/>
            </a:xfrm>
          </p:grpSpPr>
          <p:sp>
            <p:nvSpPr>
              <p:cNvPr id="51385" name="直接连接符 61486"/>
              <p:cNvSpPr/>
              <p:nvPr/>
            </p:nvSpPr>
            <p:spPr>
              <a:xfrm>
                <a:off x="3369" y="1260"/>
                <a:ext cx="13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6" name="直接连接符 61487"/>
              <p:cNvSpPr/>
              <p:nvPr/>
            </p:nvSpPr>
            <p:spPr>
              <a:xfrm flipH="1">
                <a:off x="3302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7" name="直接连接符 61488"/>
              <p:cNvSpPr/>
              <p:nvPr/>
            </p:nvSpPr>
            <p:spPr>
              <a:xfrm>
                <a:off x="3502" y="1260"/>
                <a:ext cx="65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8" name="直接连接符 61489"/>
              <p:cNvSpPr/>
              <p:nvPr/>
            </p:nvSpPr>
            <p:spPr>
              <a:xfrm>
                <a:off x="3567" y="1468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22" name="组合 61490"/>
            <p:cNvGrpSpPr/>
            <p:nvPr/>
          </p:nvGrpSpPr>
          <p:grpSpPr>
            <a:xfrm>
              <a:off x="3778" y="1045"/>
              <a:ext cx="446" cy="278"/>
              <a:chOff x="3701" y="1260"/>
              <a:chExt cx="398" cy="209"/>
            </a:xfrm>
          </p:grpSpPr>
          <p:sp>
            <p:nvSpPr>
              <p:cNvPr id="51381" name="直接连接符 61491"/>
              <p:cNvSpPr/>
              <p:nvPr/>
            </p:nvSpPr>
            <p:spPr>
              <a:xfrm>
                <a:off x="3768" y="1260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2" name="直接连接符 61492"/>
              <p:cNvSpPr/>
              <p:nvPr/>
            </p:nvSpPr>
            <p:spPr>
              <a:xfrm flipH="1">
                <a:off x="3701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3" name="直接连接符 61493"/>
              <p:cNvSpPr/>
              <p:nvPr/>
            </p:nvSpPr>
            <p:spPr>
              <a:xfrm>
                <a:off x="3900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4" name="直接连接符 61494"/>
              <p:cNvSpPr/>
              <p:nvPr/>
            </p:nvSpPr>
            <p:spPr>
              <a:xfrm>
                <a:off x="3967" y="1468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23" name="组合 61495"/>
            <p:cNvGrpSpPr/>
            <p:nvPr/>
          </p:nvGrpSpPr>
          <p:grpSpPr>
            <a:xfrm>
              <a:off x="4224" y="1045"/>
              <a:ext cx="448" cy="278"/>
              <a:chOff x="4099" y="1260"/>
              <a:chExt cx="399" cy="209"/>
            </a:xfrm>
          </p:grpSpPr>
          <p:sp>
            <p:nvSpPr>
              <p:cNvPr id="51377" name="直接连接符 61496"/>
              <p:cNvSpPr/>
              <p:nvPr/>
            </p:nvSpPr>
            <p:spPr>
              <a:xfrm>
                <a:off x="4166" y="1260"/>
                <a:ext cx="13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8" name="直接连接符 61497"/>
              <p:cNvSpPr/>
              <p:nvPr/>
            </p:nvSpPr>
            <p:spPr>
              <a:xfrm flipH="1">
                <a:off x="4099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9" name="直接连接符 61498"/>
              <p:cNvSpPr/>
              <p:nvPr/>
            </p:nvSpPr>
            <p:spPr>
              <a:xfrm>
                <a:off x="4299" y="1260"/>
                <a:ext cx="66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80" name="直接连接符 61499"/>
              <p:cNvSpPr/>
              <p:nvPr/>
            </p:nvSpPr>
            <p:spPr>
              <a:xfrm>
                <a:off x="4365" y="1468"/>
                <a:ext cx="13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24" name="组合 61500"/>
            <p:cNvGrpSpPr/>
            <p:nvPr/>
          </p:nvGrpSpPr>
          <p:grpSpPr>
            <a:xfrm>
              <a:off x="4672" y="1045"/>
              <a:ext cx="447" cy="278"/>
              <a:chOff x="4498" y="1260"/>
              <a:chExt cx="398" cy="209"/>
            </a:xfrm>
          </p:grpSpPr>
          <p:sp>
            <p:nvSpPr>
              <p:cNvPr id="51373" name="直接连接符 61501"/>
              <p:cNvSpPr/>
              <p:nvPr/>
            </p:nvSpPr>
            <p:spPr>
              <a:xfrm>
                <a:off x="4565" y="1260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4" name="直接连接符 61502"/>
              <p:cNvSpPr/>
              <p:nvPr/>
            </p:nvSpPr>
            <p:spPr>
              <a:xfrm flipH="1">
                <a:off x="4498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5" name="直接连接符 61503"/>
              <p:cNvSpPr/>
              <p:nvPr/>
            </p:nvSpPr>
            <p:spPr>
              <a:xfrm>
                <a:off x="4697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6" name="直接连接符 61504"/>
              <p:cNvSpPr/>
              <p:nvPr/>
            </p:nvSpPr>
            <p:spPr>
              <a:xfrm>
                <a:off x="4764" y="1468"/>
                <a:ext cx="13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25" name="组合 61505"/>
            <p:cNvGrpSpPr/>
            <p:nvPr/>
          </p:nvGrpSpPr>
          <p:grpSpPr>
            <a:xfrm>
              <a:off x="5119" y="1045"/>
              <a:ext cx="449" cy="278"/>
              <a:chOff x="4896" y="1260"/>
              <a:chExt cx="400" cy="209"/>
            </a:xfrm>
          </p:grpSpPr>
          <p:sp>
            <p:nvSpPr>
              <p:cNvPr id="51369" name="直接连接符 61506"/>
              <p:cNvSpPr/>
              <p:nvPr/>
            </p:nvSpPr>
            <p:spPr>
              <a:xfrm>
                <a:off x="4963" y="1260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0" name="直接连接符 61507"/>
              <p:cNvSpPr/>
              <p:nvPr/>
            </p:nvSpPr>
            <p:spPr>
              <a:xfrm flipH="1">
                <a:off x="4896" y="1260"/>
                <a:ext cx="67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1" name="直接连接符 61508"/>
              <p:cNvSpPr/>
              <p:nvPr/>
            </p:nvSpPr>
            <p:spPr>
              <a:xfrm>
                <a:off x="5097" y="1260"/>
                <a:ext cx="65" cy="208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372" name="直接连接符 61509"/>
              <p:cNvSpPr/>
              <p:nvPr/>
            </p:nvSpPr>
            <p:spPr>
              <a:xfrm>
                <a:off x="5162" y="1468"/>
                <a:ext cx="13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226" name="直接连接符 61510"/>
            <p:cNvSpPr/>
            <p:nvPr/>
          </p:nvSpPr>
          <p:spPr>
            <a:xfrm flipH="1">
              <a:off x="421" y="1322"/>
              <a:ext cx="22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7" name="直接连接符 61511"/>
            <p:cNvSpPr/>
            <p:nvPr/>
          </p:nvSpPr>
          <p:spPr>
            <a:xfrm flipH="1">
              <a:off x="1913" y="1759"/>
              <a:ext cx="75" cy="27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8" name="直接连接符 61512"/>
            <p:cNvSpPr/>
            <p:nvPr/>
          </p:nvSpPr>
          <p:spPr>
            <a:xfrm>
              <a:off x="421" y="2049"/>
              <a:ext cx="149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9" name="直接连接符 61513"/>
            <p:cNvSpPr/>
            <p:nvPr/>
          </p:nvSpPr>
          <p:spPr>
            <a:xfrm>
              <a:off x="1988" y="1759"/>
              <a:ext cx="3505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230" name="组合 61514"/>
            <p:cNvGrpSpPr/>
            <p:nvPr/>
          </p:nvGrpSpPr>
          <p:grpSpPr>
            <a:xfrm>
              <a:off x="2281" y="768"/>
              <a:ext cx="10" cy="2928"/>
              <a:chOff x="2368" y="1052"/>
              <a:chExt cx="9" cy="2199"/>
            </a:xfrm>
          </p:grpSpPr>
          <p:sp>
            <p:nvSpPr>
              <p:cNvPr id="51334" name="任意多边形 61515"/>
              <p:cNvSpPr/>
              <p:nvPr/>
            </p:nvSpPr>
            <p:spPr>
              <a:xfrm>
                <a:off x="2368" y="3205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5" name="任意多边形 61516"/>
              <p:cNvSpPr/>
              <p:nvPr/>
            </p:nvSpPr>
            <p:spPr>
              <a:xfrm>
                <a:off x="2368" y="3142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6" name="任意多边形 61517"/>
              <p:cNvSpPr/>
              <p:nvPr/>
            </p:nvSpPr>
            <p:spPr>
              <a:xfrm>
                <a:off x="2368" y="3078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7" name="任意多边形 61518"/>
              <p:cNvSpPr/>
              <p:nvPr/>
            </p:nvSpPr>
            <p:spPr>
              <a:xfrm>
                <a:off x="2368" y="3014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8" name="任意多边形 61519"/>
              <p:cNvSpPr/>
              <p:nvPr/>
            </p:nvSpPr>
            <p:spPr>
              <a:xfrm>
                <a:off x="2368" y="2950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9" name="任意多边形 61520"/>
              <p:cNvSpPr/>
              <p:nvPr/>
            </p:nvSpPr>
            <p:spPr>
              <a:xfrm>
                <a:off x="2368" y="2887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0" name="任意多边形 61521"/>
              <p:cNvSpPr/>
              <p:nvPr/>
            </p:nvSpPr>
            <p:spPr>
              <a:xfrm>
                <a:off x="2368" y="2823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6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1" name="任意多边形 61522"/>
              <p:cNvSpPr/>
              <p:nvPr/>
            </p:nvSpPr>
            <p:spPr>
              <a:xfrm>
                <a:off x="2368" y="2759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2" name="任意多边形 61523"/>
              <p:cNvSpPr/>
              <p:nvPr/>
            </p:nvSpPr>
            <p:spPr>
              <a:xfrm>
                <a:off x="2368" y="2696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3" name="任意多边形 61524"/>
              <p:cNvSpPr/>
              <p:nvPr/>
            </p:nvSpPr>
            <p:spPr>
              <a:xfrm>
                <a:off x="2368" y="2632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4" name="任意多边形 61525"/>
              <p:cNvSpPr/>
              <p:nvPr/>
            </p:nvSpPr>
            <p:spPr>
              <a:xfrm>
                <a:off x="2368" y="2568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5" name="任意多边形 61526"/>
              <p:cNvSpPr/>
              <p:nvPr/>
            </p:nvSpPr>
            <p:spPr>
              <a:xfrm>
                <a:off x="2368" y="2504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6" name="任意多边形 61527"/>
              <p:cNvSpPr/>
              <p:nvPr/>
            </p:nvSpPr>
            <p:spPr>
              <a:xfrm>
                <a:off x="2368" y="2441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7" name="任意多边形 61528"/>
              <p:cNvSpPr/>
              <p:nvPr/>
            </p:nvSpPr>
            <p:spPr>
              <a:xfrm>
                <a:off x="2368" y="2377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8" name="任意多边形 61529"/>
              <p:cNvSpPr/>
              <p:nvPr/>
            </p:nvSpPr>
            <p:spPr>
              <a:xfrm>
                <a:off x="2368" y="2313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49" name="任意多边形 61530"/>
              <p:cNvSpPr/>
              <p:nvPr/>
            </p:nvSpPr>
            <p:spPr>
              <a:xfrm>
                <a:off x="2368" y="2249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0" name="任意多边形 61531"/>
              <p:cNvSpPr/>
              <p:nvPr/>
            </p:nvSpPr>
            <p:spPr>
              <a:xfrm>
                <a:off x="2368" y="2186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1" name="任意多边形 61532"/>
              <p:cNvSpPr/>
              <p:nvPr/>
            </p:nvSpPr>
            <p:spPr>
              <a:xfrm>
                <a:off x="2368" y="2122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2" name="任意多边形 61533"/>
              <p:cNvSpPr/>
              <p:nvPr/>
            </p:nvSpPr>
            <p:spPr>
              <a:xfrm>
                <a:off x="2368" y="2058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3" name="任意多边形 61534"/>
              <p:cNvSpPr/>
              <p:nvPr/>
            </p:nvSpPr>
            <p:spPr>
              <a:xfrm>
                <a:off x="2368" y="1995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4" name="任意多边形 61535"/>
              <p:cNvSpPr/>
              <p:nvPr/>
            </p:nvSpPr>
            <p:spPr>
              <a:xfrm>
                <a:off x="2368" y="1931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5" name="任意多边形 61536"/>
              <p:cNvSpPr/>
              <p:nvPr/>
            </p:nvSpPr>
            <p:spPr>
              <a:xfrm>
                <a:off x="2368" y="1867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6" name="任意多边形 61537"/>
              <p:cNvSpPr/>
              <p:nvPr/>
            </p:nvSpPr>
            <p:spPr>
              <a:xfrm>
                <a:off x="2368" y="1803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7" name="任意多边形 61538"/>
              <p:cNvSpPr/>
              <p:nvPr/>
            </p:nvSpPr>
            <p:spPr>
              <a:xfrm>
                <a:off x="2368" y="1740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8" name="任意多边形 61539"/>
              <p:cNvSpPr/>
              <p:nvPr/>
            </p:nvSpPr>
            <p:spPr>
              <a:xfrm>
                <a:off x="2368" y="1676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6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59" name="任意多边形 61540"/>
              <p:cNvSpPr/>
              <p:nvPr/>
            </p:nvSpPr>
            <p:spPr>
              <a:xfrm>
                <a:off x="2368" y="1612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0" name="任意多边形 61541"/>
              <p:cNvSpPr/>
              <p:nvPr/>
            </p:nvSpPr>
            <p:spPr>
              <a:xfrm>
                <a:off x="2368" y="1549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1" name="任意多边形 61542"/>
              <p:cNvSpPr/>
              <p:nvPr/>
            </p:nvSpPr>
            <p:spPr>
              <a:xfrm>
                <a:off x="2368" y="1485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2" name="任意多边形 61543"/>
              <p:cNvSpPr/>
              <p:nvPr/>
            </p:nvSpPr>
            <p:spPr>
              <a:xfrm>
                <a:off x="2368" y="1421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3" name="任意多边形 61544"/>
              <p:cNvSpPr/>
              <p:nvPr/>
            </p:nvSpPr>
            <p:spPr>
              <a:xfrm>
                <a:off x="2368" y="1357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4" name="任意多边形 61545"/>
              <p:cNvSpPr/>
              <p:nvPr/>
            </p:nvSpPr>
            <p:spPr>
              <a:xfrm>
                <a:off x="2368" y="1294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5" name="任意多边形 61546"/>
              <p:cNvSpPr/>
              <p:nvPr/>
            </p:nvSpPr>
            <p:spPr>
              <a:xfrm>
                <a:off x="2368" y="1230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6" name="任意多边形 61547"/>
              <p:cNvSpPr/>
              <p:nvPr/>
            </p:nvSpPr>
            <p:spPr>
              <a:xfrm>
                <a:off x="2368" y="1166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7" name="任意多边形 61548"/>
              <p:cNvSpPr/>
              <p:nvPr/>
            </p:nvSpPr>
            <p:spPr>
              <a:xfrm>
                <a:off x="2368" y="1102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0" y="43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4"/>
                  </a:cxn>
                  <a:cxn ang="0">
                    <a:pos x="7" y="43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43"/>
                  </a:cxn>
                </a:cxnLst>
                <a:rect l="txL" t="txT" r="txR" b="txB"/>
                <a:pathLst>
                  <a:path w="9" h="46">
                    <a:moveTo>
                      <a:pt x="0" y="43"/>
                    </a:move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7" y="43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68" name="任意多边形 61549"/>
              <p:cNvSpPr/>
              <p:nvPr/>
            </p:nvSpPr>
            <p:spPr>
              <a:xfrm>
                <a:off x="2368" y="1052"/>
                <a:ext cx="9" cy="31"/>
              </a:xfrm>
              <a:custGeom>
                <a:avLst/>
                <a:gdLst>
                  <a:gd name="txL" fmla="*/ 0 w 9"/>
                  <a:gd name="txT" fmla="*/ 0 h 31"/>
                  <a:gd name="txR" fmla="*/ 9 w 9"/>
                  <a:gd name="txB" fmla="*/ 31 h 31"/>
                </a:gdLst>
                <a:ahLst/>
                <a:cxnLst>
                  <a:cxn ang="0">
                    <a:pos x="0" y="28"/>
                  </a:cxn>
                  <a:cxn ang="0">
                    <a:pos x="1" y="29"/>
                  </a:cxn>
                  <a:cxn ang="0">
                    <a:pos x="3" y="31"/>
                  </a:cxn>
                  <a:cxn ang="0">
                    <a:pos x="4" y="31"/>
                  </a:cxn>
                  <a:cxn ang="0">
                    <a:pos x="6" y="31"/>
                  </a:cxn>
                  <a:cxn ang="0">
                    <a:pos x="7" y="29"/>
                  </a:cxn>
                  <a:cxn ang="0">
                    <a:pos x="9" y="28"/>
                  </a:cxn>
                  <a:cxn ang="0">
                    <a:pos x="9" y="26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28"/>
                  </a:cxn>
                </a:cxnLst>
                <a:rect l="txL" t="txT" r="txR" b="txB"/>
                <a:pathLst>
                  <a:path w="9" h="31">
                    <a:moveTo>
                      <a:pt x="0" y="28"/>
                    </a:moveTo>
                    <a:lnTo>
                      <a:pt x="1" y="29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7" y="29"/>
                    </a:lnTo>
                    <a:lnTo>
                      <a:pt x="9" y="28"/>
                    </a:lnTo>
                    <a:lnTo>
                      <a:pt x="9" y="26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31" name="矩形 61550"/>
            <p:cNvSpPr/>
            <p:nvPr/>
          </p:nvSpPr>
          <p:spPr>
            <a:xfrm>
              <a:off x="208" y="1497"/>
              <a:ext cx="112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WR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2" name="矩形 61551"/>
            <p:cNvSpPr/>
            <p:nvPr/>
          </p:nvSpPr>
          <p:spPr>
            <a:xfrm>
              <a:off x="349" y="2314"/>
              <a:ext cx="36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3" name="矩形 61552"/>
            <p:cNvSpPr/>
            <p:nvPr/>
          </p:nvSpPr>
          <p:spPr>
            <a:xfrm>
              <a:off x="375" y="3178"/>
              <a:ext cx="36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4" name="矩形 61553"/>
            <p:cNvSpPr/>
            <p:nvPr/>
          </p:nvSpPr>
          <p:spPr>
            <a:xfrm>
              <a:off x="2469" y="3084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5" name="矩形 61554"/>
            <p:cNvSpPr/>
            <p:nvPr/>
          </p:nvSpPr>
          <p:spPr>
            <a:xfrm>
              <a:off x="2767" y="3084"/>
              <a:ext cx="2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2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6" name="矩形 61555"/>
            <p:cNvSpPr/>
            <p:nvPr/>
          </p:nvSpPr>
          <p:spPr>
            <a:xfrm>
              <a:off x="3363" y="3084"/>
              <a:ext cx="5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7" name="矩形 61556"/>
            <p:cNvSpPr/>
            <p:nvPr/>
          </p:nvSpPr>
          <p:spPr>
            <a:xfrm>
              <a:off x="3662" y="3084"/>
              <a:ext cx="27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3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8" name="矩形 61557"/>
            <p:cNvSpPr/>
            <p:nvPr/>
          </p:nvSpPr>
          <p:spPr>
            <a:xfrm>
              <a:off x="4258" y="3084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39" name="矩形 61558"/>
            <p:cNvSpPr/>
            <p:nvPr/>
          </p:nvSpPr>
          <p:spPr>
            <a:xfrm>
              <a:off x="4557" y="3084"/>
              <a:ext cx="2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1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40" name="矩形 61559"/>
            <p:cNvSpPr/>
            <p:nvPr/>
          </p:nvSpPr>
          <p:spPr>
            <a:xfrm>
              <a:off x="5154" y="3084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41" name="矩形 61560"/>
            <p:cNvSpPr/>
            <p:nvPr/>
          </p:nvSpPr>
          <p:spPr>
            <a:xfrm>
              <a:off x="2469" y="2251"/>
              <a:ext cx="22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42" name="矩形 61561"/>
            <p:cNvSpPr/>
            <p:nvPr/>
          </p:nvSpPr>
          <p:spPr>
            <a:xfrm>
              <a:off x="2767" y="2251"/>
              <a:ext cx="22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43" name="矩形 61562"/>
            <p:cNvSpPr/>
            <p:nvPr/>
          </p:nvSpPr>
          <p:spPr>
            <a:xfrm>
              <a:off x="3065" y="2251"/>
              <a:ext cx="392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44" name="矩形 61563"/>
            <p:cNvSpPr/>
            <p:nvPr/>
          </p:nvSpPr>
          <p:spPr>
            <a:xfrm>
              <a:off x="3662" y="2251"/>
              <a:ext cx="168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45" name="直接连接符 61564"/>
            <p:cNvSpPr/>
            <p:nvPr/>
          </p:nvSpPr>
          <p:spPr>
            <a:xfrm>
              <a:off x="421" y="2439"/>
              <a:ext cx="59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6" name="直接连接符 61565"/>
            <p:cNvSpPr/>
            <p:nvPr/>
          </p:nvSpPr>
          <p:spPr>
            <a:xfrm flipH="1" flipV="1">
              <a:off x="2286" y="2162"/>
              <a:ext cx="75" cy="27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7" name="直接连接符 61566"/>
            <p:cNvSpPr/>
            <p:nvPr/>
          </p:nvSpPr>
          <p:spPr>
            <a:xfrm>
              <a:off x="1093" y="2162"/>
              <a:ext cx="1193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248" name="组合 61567"/>
            <p:cNvGrpSpPr/>
            <p:nvPr/>
          </p:nvGrpSpPr>
          <p:grpSpPr>
            <a:xfrm>
              <a:off x="417" y="2157"/>
              <a:ext cx="681" cy="12"/>
              <a:chOff x="707" y="2095"/>
              <a:chExt cx="607" cy="9"/>
            </a:xfrm>
          </p:grpSpPr>
          <p:sp>
            <p:nvSpPr>
              <p:cNvPr id="51324" name="任意多边形 61568"/>
              <p:cNvSpPr/>
              <p:nvPr/>
            </p:nvSpPr>
            <p:spPr>
              <a:xfrm>
                <a:off x="1268" y="2095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6" y="4"/>
                  </a:cxn>
                  <a:cxn ang="0">
                    <a:pos x="44" y="3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7"/>
                    </a:lnTo>
                    <a:lnTo>
                      <a:pt x="44" y="6"/>
                    </a:lnTo>
                    <a:lnTo>
                      <a:pt x="46" y="4"/>
                    </a:lnTo>
                    <a:lnTo>
                      <a:pt x="44" y="3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5" name="任意多边形 61569"/>
              <p:cNvSpPr/>
              <p:nvPr/>
            </p:nvSpPr>
            <p:spPr>
              <a:xfrm>
                <a:off x="1205" y="2095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7"/>
                  </a:cxn>
                  <a:cxn ang="0">
                    <a:pos x="44" y="6"/>
                  </a:cxn>
                  <a:cxn ang="0">
                    <a:pos x="45" y="4"/>
                  </a:cxn>
                  <a:cxn ang="0">
                    <a:pos x="44" y="3"/>
                  </a:cxn>
                  <a:cxn ang="0">
                    <a:pos x="42" y="1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7"/>
                    </a:lnTo>
                    <a:lnTo>
                      <a:pt x="44" y="6"/>
                    </a:lnTo>
                    <a:lnTo>
                      <a:pt x="45" y="4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6" name="任意多边形 61570"/>
              <p:cNvSpPr/>
              <p:nvPr/>
            </p:nvSpPr>
            <p:spPr>
              <a:xfrm>
                <a:off x="1141" y="2095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7"/>
                  </a:cxn>
                  <a:cxn ang="0">
                    <a:pos x="44" y="6"/>
                  </a:cxn>
                  <a:cxn ang="0">
                    <a:pos x="45" y="4"/>
                  </a:cxn>
                  <a:cxn ang="0">
                    <a:pos x="44" y="3"/>
                  </a:cxn>
                  <a:cxn ang="0">
                    <a:pos x="42" y="1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7"/>
                    </a:lnTo>
                    <a:lnTo>
                      <a:pt x="44" y="6"/>
                    </a:lnTo>
                    <a:lnTo>
                      <a:pt x="45" y="4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7" name="任意多边形 61571"/>
              <p:cNvSpPr/>
              <p:nvPr/>
            </p:nvSpPr>
            <p:spPr>
              <a:xfrm>
                <a:off x="1077" y="2095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6" y="4"/>
                  </a:cxn>
                  <a:cxn ang="0">
                    <a:pos x="44" y="3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7"/>
                    </a:lnTo>
                    <a:lnTo>
                      <a:pt x="44" y="6"/>
                    </a:lnTo>
                    <a:lnTo>
                      <a:pt x="46" y="4"/>
                    </a:lnTo>
                    <a:lnTo>
                      <a:pt x="44" y="3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8" name="任意多边形 61572"/>
              <p:cNvSpPr/>
              <p:nvPr/>
            </p:nvSpPr>
            <p:spPr>
              <a:xfrm>
                <a:off x="1013" y="2095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6" y="4"/>
                  </a:cxn>
                  <a:cxn ang="0">
                    <a:pos x="44" y="3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7"/>
                    </a:lnTo>
                    <a:lnTo>
                      <a:pt x="44" y="6"/>
                    </a:lnTo>
                    <a:lnTo>
                      <a:pt x="46" y="4"/>
                    </a:lnTo>
                    <a:lnTo>
                      <a:pt x="44" y="3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9" name="任意多边形 61573"/>
              <p:cNvSpPr/>
              <p:nvPr/>
            </p:nvSpPr>
            <p:spPr>
              <a:xfrm>
                <a:off x="949" y="2095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7"/>
                  </a:cxn>
                  <a:cxn ang="0">
                    <a:pos x="45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7"/>
                  </a:cxn>
                  <a:cxn ang="0">
                    <a:pos x="5" y="9"/>
                  </a:cxn>
                  <a:cxn ang="0">
                    <a:pos x="7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7"/>
                    </a:lnTo>
                    <a:lnTo>
                      <a:pt x="45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0" name="任意多边形 61574"/>
              <p:cNvSpPr/>
              <p:nvPr/>
            </p:nvSpPr>
            <p:spPr>
              <a:xfrm>
                <a:off x="886" y="2095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7"/>
                  </a:cxn>
                  <a:cxn ang="0">
                    <a:pos x="44" y="6"/>
                  </a:cxn>
                  <a:cxn ang="0">
                    <a:pos x="45" y="4"/>
                  </a:cxn>
                  <a:cxn ang="0">
                    <a:pos x="44" y="3"/>
                  </a:cxn>
                  <a:cxn ang="0">
                    <a:pos x="42" y="1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7"/>
                    </a:lnTo>
                    <a:lnTo>
                      <a:pt x="44" y="6"/>
                    </a:lnTo>
                    <a:lnTo>
                      <a:pt x="45" y="4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1" name="任意多边形 61575"/>
              <p:cNvSpPr/>
              <p:nvPr/>
            </p:nvSpPr>
            <p:spPr>
              <a:xfrm>
                <a:off x="822" y="2095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7"/>
                  </a:cxn>
                  <a:cxn ang="0">
                    <a:pos x="44" y="6"/>
                  </a:cxn>
                  <a:cxn ang="0">
                    <a:pos x="45" y="4"/>
                  </a:cxn>
                  <a:cxn ang="0">
                    <a:pos x="44" y="3"/>
                  </a:cxn>
                  <a:cxn ang="0">
                    <a:pos x="42" y="1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7"/>
                    </a:lnTo>
                    <a:lnTo>
                      <a:pt x="44" y="6"/>
                    </a:lnTo>
                    <a:lnTo>
                      <a:pt x="45" y="4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2" name="任意多边形 61576"/>
              <p:cNvSpPr/>
              <p:nvPr/>
            </p:nvSpPr>
            <p:spPr>
              <a:xfrm>
                <a:off x="758" y="2095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6" y="4"/>
                  </a:cxn>
                  <a:cxn ang="0">
                    <a:pos x="44" y="3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7"/>
                    </a:lnTo>
                    <a:lnTo>
                      <a:pt x="44" y="6"/>
                    </a:lnTo>
                    <a:lnTo>
                      <a:pt x="46" y="4"/>
                    </a:lnTo>
                    <a:lnTo>
                      <a:pt x="44" y="3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3" name="任意多边形 61577"/>
              <p:cNvSpPr/>
              <p:nvPr/>
            </p:nvSpPr>
            <p:spPr>
              <a:xfrm>
                <a:off x="707" y="2095"/>
                <a:ext cx="33" cy="9"/>
              </a:xfrm>
              <a:custGeom>
                <a:avLst/>
                <a:gdLst>
                  <a:gd name="txL" fmla="*/ 0 w 33"/>
                  <a:gd name="txT" fmla="*/ 0 h 9"/>
                  <a:gd name="txR" fmla="*/ 33 w 33"/>
                  <a:gd name="txB" fmla="*/ 9 h 9"/>
                </a:gdLst>
                <a:ahLst/>
                <a:cxnLst>
                  <a:cxn ang="0">
                    <a:pos x="30" y="9"/>
                  </a:cxn>
                  <a:cxn ang="0">
                    <a:pos x="30" y="7"/>
                  </a:cxn>
                  <a:cxn ang="0">
                    <a:pos x="31" y="6"/>
                  </a:cxn>
                  <a:cxn ang="0">
                    <a:pos x="33" y="4"/>
                  </a:cxn>
                  <a:cxn ang="0">
                    <a:pos x="31" y="3"/>
                  </a:cxn>
                  <a:cxn ang="0">
                    <a:pos x="30" y="1"/>
                  </a:cxn>
                  <a:cxn ang="0">
                    <a:pos x="2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30" y="9"/>
                  </a:cxn>
                </a:cxnLst>
                <a:rect l="txL" t="txT" r="txR" b="txB"/>
                <a:pathLst>
                  <a:path w="33" h="9">
                    <a:moveTo>
                      <a:pt x="30" y="9"/>
                    </a:moveTo>
                    <a:lnTo>
                      <a:pt x="30" y="7"/>
                    </a:lnTo>
                    <a:lnTo>
                      <a:pt x="31" y="6"/>
                    </a:lnTo>
                    <a:lnTo>
                      <a:pt x="33" y="4"/>
                    </a:lnTo>
                    <a:lnTo>
                      <a:pt x="31" y="3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49" name="直接连接符 61578"/>
            <p:cNvSpPr/>
            <p:nvPr/>
          </p:nvSpPr>
          <p:spPr>
            <a:xfrm>
              <a:off x="2361" y="2442"/>
              <a:ext cx="1266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0" name="直接连接符 61579"/>
            <p:cNvSpPr/>
            <p:nvPr/>
          </p:nvSpPr>
          <p:spPr>
            <a:xfrm>
              <a:off x="2733" y="2302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1" name="直接连接符 61580"/>
            <p:cNvSpPr/>
            <p:nvPr/>
          </p:nvSpPr>
          <p:spPr>
            <a:xfrm>
              <a:off x="3182" y="2302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2" name="直接连接符 61581"/>
            <p:cNvSpPr/>
            <p:nvPr/>
          </p:nvSpPr>
          <p:spPr>
            <a:xfrm>
              <a:off x="4076" y="2302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3" name="直接连接符 61582"/>
            <p:cNvSpPr/>
            <p:nvPr/>
          </p:nvSpPr>
          <p:spPr>
            <a:xfrm flipV="1">
              <a:off x="3627" y="2162"/>
              <a:ext cx="75" cy="28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4" name="直接连接符 61583"/>
            <p:cNvSpPr/>
            <p:nvPr/>
          </p:nvSpPr>
          <p:spPr>
            <a:xfrm>
              <a:off x="3702" y="2162"/>
              <a:ext cx="1716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5" name="直接连接符 61584"/>
            <p:cNvSpPr/>
            <p:nvPr/>
          </p:nvSpPr>
          <p:spPr>
            <a:xfrm>
              <a:off x="496" y="2857"/>
              <a:ext cx="134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6" name="直接连接符 61585"/>
            <p:cNvSpPr/>
            <p:nvPr/>
          </p:nvSpPr>
          <p:spPr>
            <a:xfrm>
              <a:off x="1913" y="2579"/>
              <a:ext cx="596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7" name="直接连接符 61586"/>
            <p:cNvSpPr/>
            <p:nvPr/>
          </p:nvSpPr>
          <p:spPr>
            <a:xfrm>
              <a:off x="2509" y="2579"/>
              <a:ext cx="75" cy="27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8" name="直接连接符 61587"/>
            <p:cNvSpPr/>
            <p:nvPr/>
          </p:nvSpPr>
          <p:spPr>
            <a:xfrm>
              <a:off x="2584" y="2857"/>
              <a:ext cx="746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9" name="直接连接符 61588"/>
            <p:cNvSpPr/>
            <p:nvPr/>
          </p:nvSpPr>
          <p:spPr>
            <a:xfrm flipV="1">
              <a:off x="3330" y="2579"/>
              <a:ext cx="75" cy="27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0" name="直接连接符 61589"/>
            <p:cNvSpPr/>
            <p:nvPr/>
          </p:nvSpPr>
          <p:spPr>
            <a:xfrm>
              <a:off x="3405" y="2579"/>
              <a:ext cx="208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1" name="直接连接符 61590"/>
            <p:cNvSpPr/>
            <p:nvPr/>
          </p:nvSpPr>
          <p:spPr>
            <a:xfrm>
              <a:off x="421" y="3274"/>
              <a:ext cx="59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2" name="直接连接符 61591"/>
            <p:cNvSpPr/>
            <p:nvPr/>
          </p:nvSpPr>
          <p:spPr>
            <a:xfrm flipH="1" flipV="1">
              <a:off x="2286" y="2997"/>
              <a:ext cx="75" cy="27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3" name="直接连接符 61592"/>
            <p:cNvSpPr/>
            <p:nvPr/>
          </p:nvSpPr>
          <p:spPr>
            <a:xfrm>
              <a:off x="1093" y="2997"/>
              <a:ext cx="1193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264" name="组合 61593"/>
            <p:cNvGrpSpPr/>
            <p:nvPr/>
          </p:nvGrpSpPr>
          <p:grpSpPr>
            <a:xfrm>
              <a:off x="417" y="2990"/>
              <a:ext cx="681" cy="12"/>
              <a:chOff x="707" y="2721"/>
              <a:chExt cx="607" cy="9"/>
            </a:xfrm>
          </p:grpSpPr>
          <p:sp>
            <p:nvSpPr>
              <p:cNvPr id="51314" name="任意多边形 61594"/>
              <p:cNvSpPr/>
              <p:nvPr/>
            </p:nvSpPr>
            <p:spPr>
              <a:xfrm>
                <a:off x="1268" y="2721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6" y="5"/>
                  </a:cxn>
                  <a:cxn ang="0">
                    <a:pos x="44" y="3"/>
                  </a:cxn>
                  <a:cxn ang="0">
                    <a:pos x="43" y="2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8"/>
                    </a:lnTo>
                    <a:lnTo>
                      <a:pt x="44" y="6"/>
                    </a:lnTo>
                    <a:lnTo>
                      <a:pt x="46" y="5"/>
                    </a:lnTo>
                    <a:lnTo>
                      <a:pt x="44" y="3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5" name="任意多边形 61595"/>
              <p:cNvSpPr/>
              <p:nvPr/>
            </p:nvSpPr>
            <p:spPr>
              <a:xfrm>
                <a:off x="1205" y="2721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5" y="5"/>
                  </a:cxn>
                  <a:cxn ang="0">
                    <a:pos x="44" y="3"/>
                  </a:cxn>
                  <a:cxn ang="0">
                    <a:pos x="42" y="2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8"/>
                    </a:lnTo>
                    <a:lnTo>
                      <a:pt x="44" y="6"/>
                    </a:lnTo>
                    <a:lnTo>
                      <a:pt x="45" y="5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6" name="任意多边形 61596"/>
              <p:cNvSpPr/>
              <p:nvPr/>
            </p:nvSpPr>
            <p:spPr>
              <a:xfrm>
                <a:off x="1141" y="2721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5" y="5"/>
                  </a:cxn>
                  <a:cxn ang="0">
                    <a:pos x="44" y="3"/>
                  </a:cxn>
                  <a:cxn ang="0">
                    <a:pos x="42" y="2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8"/>
                    </a:lnTo>
                    <a:lnTo>
                      <a:pt x="44" y="6"/>
                    </a:lnTo>
                    <a:lnTo>
                      <a:pt x="45" y="5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7" name="任意多边形 61597"/>
              <p:cNvSpPr/>
              <p:nvPr/>
            </p:nvSpPr>
            <p:spPr>
              <a:xfrm>
                <a:off x="1077" y="2721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6" y="5"/>
                  </a:cxn>
                  <a:cxn ang="0">
                    <a:pos x="44" y="3"/>
                  </a:cxn>
                  <a:cxn ang="0">
                    <a:pos x="43" y="2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8"/>
                    </a:lnTo>
                    <a:lnTo>
                      <a:pt x="44" y="6"/>
                    </a:lnTo>
                    <a:lnTo>
                      <a:pt x="46" y="5"/>
                    </a:lnTo>
                    <a:lnTo>
                      <a:pt x="44" y="3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8" name="任意多边形 61598"/>
              <p:cNvSpPr/>
              <p:nvPr/>
            </p:nvSpPr>
            <p:spPr>
              <a:xfrm>
                <a:off x="1013" y="2721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6" y="5"/>
                  </a:cxn>
                  <a:cxn ang="0">
                    <a:pos x="44" y="3"/>
                  </a:cxn>
                  <a:cxn ang="0">
                    <a:pos x="43" y="2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8"/>
                    </a:lnTo>
                    <a:lnTo>
                      <a:pt x="44" y="6"/>
                    </a:lnTo>
                    <a:lnTo>
                      <a:pt x="46" y="5"/>
                    </a:lnTo>
                    <a:lnTo>
                      <a:pt x="44" y="3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9" name="任意多边形 61599"/>
              <p:cNvSpPr/>
              <p:nvPr/>
            </p:nvSpPr>
            <p:spPr>
              <a:xfrm>
                <a:off x="949" y="2721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6" y="5"/>
                  </a:cxn>
                  <a:cxn ang="0">
                    <a:pos x="45" y="3"/>
                  </a:cxn>
                  <a:cxn ang="0">
                    <a:pos x="43" y="2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5" y="9"/>
                  </a:cxn>
                  <a:cxn ang="0">
                    <a:pos x="7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8"/>
                    </a:lnTo>
                    <a:lnTo>
                      <a:pt x="45" y="6"/>
                    </a:lnTo>
                    <a:lnTo>
                      <a:pt x="46" y="5"/>
                    </a:lnTo>
                    <a:lnTo>
                      <a:pt x="45" y="3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0" name="任意多边形 61600"/>
              <p:cNvSpPr/>
              <p:nvPr/>
            </p:nvSpPr>
            <p:spPr>
              <a:xfrm>
                <a:off x="886" y="2721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5" y="5"/>
                  </a:cxn>
                  <a:cxn ang="0">
                    <a:pos x="44" y="3"/>
                  </a:cxn>
                  <a:cxn ang="0">
                    <a:pos x="42" y="2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8"/>
                    </a:lnTo>
                    <a:lnTo>
                      <a:pt x="44" y="6"/>
                    </a:lnTo>
                    <a:lnTo>
                      <a:pt x="45" y="5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1" name="任意多边形 61601"/>
              <p:cNvSpPr/>
              <p:nvPr/>
            </p:nvSpPr>
            <p:spPr>
              <a:xfrm>
                <a:off x="822" y="2721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42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5" y="5"/>
                  </a:cxn>
                  <a:cxn ang="0">
                    <a:pos x="44" y="3"/>
                  </a:cxn>
                  <a:cxn ang="0">
                    <a:pos x="42" y="2"/>
                  </a:cxn>
                  <a:cxn ang="0">
                    <a:pos x="41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42" y="9"/>
                  </a:cxn>
                </a:cxnLst>
                <a:rect l="txL" t="txT" r="txR" b="txB"/>
                <a:pathLst>
                  <a:path w="45" h="9">
                    <a:moveTo>
                      <a:pt x="42" y="9"/>
                    </a:moveTo>
                    <a:lnTo>
                      <a:pt x="42" y="8"/>
                    </a:lnTo>
                    <a:lnTo>
                      <a:pt x="44" y="6"/>
                    </a:lnTo>
                    <a:lnTo>
                      <a:pt x="45" y="5"/>
                    </a:lnTo>
                    <a:lnTo>
                      <a:pt x="44" y="3"/>
                    </a:lnTo>
                    <a:lnTo>
                      <a:pt x="42" y="2"/>
                    </a:lnTo>
                    <a:lnTo>
                      <a:pt x="41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2" name="任意多边形 61602"/>
              <p:cNvSpPr/>
              <p:nvPr/>
            </p:nvSpPr>
            <p:spPr>
              <a:xfrm>
                <a:off x="758" y="2721"/>
                <a:ext cx="46" cy="9"/>
              </a:xfrm>
              <a:custGeom>
                <a:avLst/>
                <a:gdLst>
                  <a:gd name="txL" fmla="*/ 0 w 46"/>
                  <a:gd name="txT" fmla="*/ 0 h 9"/>
                  <a:gd name="txR" fmla="*/ 46 w 46"/>
                  <a:gd name="txB" fmla="*/ 9 h 9"/>
                </a:gdLst>
                <a:ahLst/>
                <a:cxnLst>
                  <a:cxn ang="0">
                    <a:pos x="43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6" y="5"/>
                  </a:cxn>
                  <a:cxn ang="0">
                    <a:pos x="44" y="3"/>
                  </a:cxn>
                  <a:cxn ang="0">
                    <a:pos x="43" y="2"/>
                  </a:cxn>
                  <a:cxn ang="0">
                    <a:pos x="41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5" y="9"/>
                  </a:cxn>
                  <a:cxn ang="0">
                    <a:pos x="6" y="9"/>
                  </a:cxn>
                  <a:cxn ang="0">
                    <a:pos x="43" y="9"/>
                  </a:cxn>
                </a:cxnLst>
                <a:rect l="txL" t="txT" r="txR" b="txB"/>
                <a:pathLst>
                  <a:path w="46" h="9">
                    <a:moveTo>
                      <a:pt x="43" y="9"/>
                    </a:moveTo>
                    <a:lnTo>
                      <a:pt x="43" y="8"/>
                    </a:lnTo>
                    <a:lnTo>
                      <a:pt x="44" y="6"/>
                    </a:lnTo>
                    <a:lnTo>
                      <a:pt x="46" y="5"/>
                    </a:lnTo>
                    <a:lnTo>
                      <a:pt x="44" y="3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23" name="任意多边形 61603"/>
              <p:cNvSpPr/>
              <p:nvPr/>
            </p:nvSpPr>
            <p:spPr>
              <a:xfrm>
                <a:off x="707" y="2721"/>
                <a:ext cx="33" cy="9"/>
              </a:xfrm>
              <a:custGeom>
                <a:avLst/>
                <a:gdLst>
                  <a:gd name="txL" fmla="*/ 0 w 33"/>
                  <a:gd name="txT" fmla="*/ 0 h 9"/>
                  <a:gd name="txR" fmla="*/ 33 w 33"/>
                  <a:gd name="txB" fmla="*/ 9 h 9"/>
                </a:gdLst>
                <a:ahLst/>
                <a:cxnLst>
                  <a:cxn ang="0">
                    <a:pos x="30" y="9"/>
                  </a:cxn>
                  <a:cxn ang="0">
                    <a:pos x="30" y="8"/>
                  </a:cxn>
                  <a:cxn ang="0">
                    <a:pos x="31" y="6"/>
                  </a:cxn>
                  <a:cxn ang="0">
                    <a:pos x="33" y="5"/>
                  </a:cxn>
                  <a:cxn ang="0">
                    <a:pos x="31" y="3"/>
                  </a:cxn>
                  <a:cxn ang="0">
                    <a:pos x="30" y="2"/>
                  </a:cxn>
                  <a:cxn ang="0">
                    <a:pos x="28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4" y="9"/>
                  </a:cxn>
                  <a:cxn ang="0">
                    <a:pos x="6" y="9"/>
                  </a:cxn>
                  <a:cxn ang="0">
                    <a:pos x="30" y="9"/>
                  </a:cxn>
                </a:cxnLst>
                <a:rect l="txL" t="txT" r="txR" b="txB"/>
                <a:pathLst>
                  <a:path w="33" h="9">
                    <a:moveTo>
                      <a:pt x="30" y="9"/>
                    </a:moveTo>
                    <a:lnTo>
                      <a:pt x="30" y="8"/>
                    </a:lnTo>
                    <a:lnTo>
                      <a:pt x="31" y="6"/>
                    </a:lnTo>
                    <a:lnTo>
                      <a:pt x="33" y="5"/>
                    </a:lnTo>
                    <a:lnTo>
                      <a:pt x="31" y="3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65" name="直接连接符 61604"/>
            <p:cNvSpPr/>
            <p:nvPr/>
          </p:nvSpPr>
          <p:spPr>
            <a:xfrm>
              <a:off x="2361" y="3274"/>
              <a:ext cx="261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6" name="直接连接符 61605"/>
            <p:cNvSpPr/>
            <p:nvPr/>
          </p:nvSpPr>
          <p:spPr>
            <a:xfrm flipV="1">
              <a:off x="4971" y="2997"/>
              <a:ext cx="75" cy="27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7" name="直接连接符 61606"/>
            <p:cNvSpPr/>
            <p:nvPr/>
          </p:nvSpPr>
          <p:spPr>
            <a:xfrm>
              <a:off x="5046" y="2997"/>
              <a:ext cx="37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8" name="直接连接符 61607"/>
            <p:cNvSpPr/>
            <p:nvPr/>
          </p:nvSpPr>
          <p:spPr>
            <a:xfrm>
              <a:off x="2733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9" name="直接连接符 61608"/>
            <p:cNvSpPr/>
            <p:nvPr/>
          </p:nvSpPr>
          <p:spPr>
            <a:xfrm>
              <a:off x="3182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70" name="直接连接符 61609"/>
            <p:cNvSpPr/>
            <p:nvPr/>
          </p:nvSpPr>
          <p:spPr>
            <a:xfrm>
              <a:off x="4523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71" name="直接连接符 61610"/>
            <p:cNvSpPr/>
            <p:nvPr/>
          </p:nvSpPr>
          <p:spPr>
            <a:xfrm>
              <a:off x="4076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72" name="直接连接符 61611"/>
            <p:cNvSpPr/>
            <p:nvPr/>
          </p:nvSpPr>
          <p:spPr>
            <a:xfrm>
              <a:off x="3627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73" name="直接连接符 61612"/>
            <p:cNvSpPr/>
            <p:nvPr/>
          </p:nvSpPr>
          <p:spPr>
            <a:xfrm>
              <a:off x="4971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74" name="直接连接符 61613"/>
            <p:cNvSpPr/>
            <p:nvPr/>
          </p:nvSpPr>
          <p:spPr>
            <a:xfrm>
              <a:off x="5418" y="3134"/>
              <a:ext cx="1" cy="14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275" name="组合 61614"/>
            <p:cNvGrpSpPr/>
            <p:nvPr/>
          </p:nvGrpSpPr>
          <p:grpSpPr>
            <a:xfrm>
              <a:off x="2580" y="2572"/>
              <a:ext cx="10" cy="1121"/>
              <a:chOff x="2634" y="2407"/>
              <a:chExt cx="9" cy="842"/>
            </a:xfrm>
          </p:grpSpPr>
          <p:sp>
            <p:nvSpPr>
              <p:cNvPr id="51300" name="任意多边形 61615"/>
              <p:cNvSpPr/>
              <p:nvPr/>
            </p:nvSpPr>
            <p:spPr>
              <a:xfrm>
                <a:off x="2634" y="2407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6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6"/>
                  </a:cxn>
                </a:cxnLst>
                <a:rect l="txL" t="txT" r="txR" b="txB"/>
                <a:pathLst>
                  <a:path w="9" h="46">
                    <a:moveTo>
                      <a:pt x="9" y="6"/>
                    </a:move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1" name="任意多边形 61616"/>
              <p:cNvSpPr/>
              <p:nvPr/>
            </p:nvSpPr>
            <p:spPr>
              <a:xfrm>
                <a:off x="2634" y="2471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2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2" name="任意多边形 61617"/>
              <p:cNvSpPr/>
              <p:nvPr/>
            </p:nvSpPr>
            <p:spPr>
              <a:xfrm>
                <a:off x="2634" y="2535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9" y="42"/>
                  </a:cxn>
                  <a:cxn ang="0">
                    <a:pos x="9" y="41"/>
                  </a:cxn>
                  <a:cxn ang="0">
                    <a:pos x="9" y="4"/>
                  </a:cxn>
                </a:cxnLst>
                <a:rect l="txL" t="txT" r="txR" b="txB"/>
                <a:pathLst>
                  <a:path w="9" h="45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5"/>
                    </a:lnTo>
                    <a:lnTo>
                      <a:pt x="7" y="44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3" name="任意多边形 61618"/>
              <p:cNvSpPr/>
              <p:nvPr/>
            </p:nvSpPr>
            <p:spPr>
              <a:xfrm>
                <a:off x="2634" y="2598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4" name="任意多边形 61619"/>
              <p:cNvSpPr/>
              <p:nvPr/>
            </p:nvSpPr>
            <p:spPr>
              <a:xfrm>
                <a:off x="2634" y="2662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5" name="任意多边形 61620"/>
              <p:cNvSpPr/>
              <p:nvPr/>
            </p:nvSpPr>
            <p:spPr>
              <a:xfrm>
                <a:off x="2634" y="2726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9" y="42"/>
                  </a:cxn>
                  <a:cxn ang="0">
                    <a:pos x="9" y="41"/>
                  </a:cxn>
                  <a:cxn ang="0">
                    <a:pos x="9" y="4"/>
                  </a:cxn>
                </a:cxnLst>
                <a:rect l="txL" t="txT" r="txR" b="txB"/>
                <a:pathLst>
                  <a:path w="9" h="45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5"/>
                    </a:lnTo>
                    <a:lnTo>
                      <a:pt x="7" y="44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6" name="任意多边形 61621"/>
              <p:cNvSpPr/>
              <p:nvPr/>
            </p:nvSpPr>
            <p:spPr>
              <a:xfrm>
                <a:off x="2634" y="2790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9" y="42"/>
                  </a:cxn>
                  <a:cxn ang="0">
                    <a:pos x="9" y="41"/>
                  </a:cxn>
                  <a:cxn ang="0">
                    <a:pos x="9" y="4"/>
                  </a:cxn>
                </a:cxnLst>
                <a:rect l="txL" t="txT" r="txR" b="txB"/>
                <a:pathLst>
                  <a:path w="9" h="45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5"/>
                    </a:lnTo>
                    <a:lnTo>
                      <a:pt x="7" y="44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7" name="任意多边形 61622"/>
              <p:cNvSpPr/>
              <p:nvPr/>
            </p:nvSpPr>
            <p:spPr>
              <a:xfrm>
                <a:off x="2634" y="2853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8" name="任意多边形 61623"/>
              <p:cNvSpPr/>
              <p:nvPr/>
            </p:nvSpPr>
            <p:spPr>
              <a:xfrm>
                <a:off x="2634" y="2917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09" name="任意多边形 61624"/>
              <p:cNvSpPr/>
              <p:nvPr/>
            </p:nvSpPr>
            <p:spPr>
              <a:xfrm>
                <a:off x="2634" y="2981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9" y="42"/>
                  </a:cxn>
                  <a:cxn ang="0">
                    <a:pos x="9" y="41"/>
                  </a:cxn>
                  <a:cxn ang="0">
                    <a:pos x="9" y="4"/>
                  </a:cxn>
                </a:cxnLst>
                <a:rect l="txL" t="txT" r="txR" b="txB"/>
                <a:pathLst>
                  <a:path w="9" h="45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5"/>
                    </a:lnTo>
                    <a:lnTo>
                      <a:pt x="7" y="44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0" name="任意多边形 61625"/>
              <p:cNvSpPr/>
              <p:nvPr/>
            </p:nvSpPr>
            <p:spPr>
              <a:xfrm>
                <a:off x="2634" y="3044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1" name="任意多边形 61626"/>
              <p:cNvSpPr/>
              <p:nvPr/>
            </p:nvSpPr>
            <p:spPr>
              <a:xfrm>
                <a:off x="2634" y="3108"/>
                <a:ext cx="9" cy="46"/>
              </a:xfrm>
              <a:custGeom>
                <a:avLst/>
                <a:gdLst>
                  <a:gd name="txL" fmla="*/ 0 w 9"/>
                  <a:gd name="txT" fmla="*/ 0 h 46"/>
                  <a:gd name="txR" fmla="*/ 9 w 9"/>
                  <a:gd name="txB" fmla="*/ 46 h 46"/>
                </a:gdLst>
                <a:ahLst/>
                <a:cxnLst>
                  <a:cxn ang="0">
                    <a:pos x="9" y="5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1" y="43"/>
                  </a:cxn>
                  <a:cxn ang="0">
                    <a:pos x="3" y="44"/>
                  </a:cxn>
                  <a:cxn ang="0">
                    <a:pos x="4" y="46"/>
                  </a:cxn>
                  <a:cxn ang="0">
                    <a:pos x="6" y="46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9" y="41"/>
                  </a:cxn>
                  <a:cxn ang="0">
                    <a:pos x="9" y="5"/>
                  </a:cxn>
                </a:cxnLst>
                <a:rect l="txL" t="txT" r="txR" b="txB"/>
                <a:pathLst>
                  <a:path w="9" h="46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4" y="46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2" name="任意多边形 61627"/>
              <p:cNvSpPr/>
              <p:nvPr/>
            </p:nvSpPr>
            <p:spPr>
              <a:xfrm>
                <a:off x="2634" y="3172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9" y="42"/>
                  </a:cxn>
                  <a:cxn ang="0">
                    <a:pos x="9" y="41"/>
                  </a:cxn>
                  <a:cxn ang="0">
                    <a:pos x="9" y="4"/>
                  </a:cxn>
                </a:cxnLst>
                <a:rect l="txL" t="txT" r="txR" b="txB"/>
                <a:pathLst>
                  <a:path w="9" h="45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5"/>
                    </a:lnTo>
                    <a:lnTo>
                      <a:pt x="7" y="44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13" name="任意多边形 61628"/>
              <p:cNvSpPr/>
              <p:nvPr/>
            </p:nvSpPr>
            <p:spPr>
              <a:xfrm>
                <a:off x="2634" y="3236"/>
                <a:ext cx="9" cy="13"/>
              </a:xfrm>
              <a:custGeom>
                <a:avLst/>
                <a:gdLst>
                  <a:gd name="txL" fmla="*/ 0 w 9"/>
                  <a:gd name="txT" fmla="*/ 0 h 13"/>
                  <a:gd name="txR" fmla="*/ 9 w 9"/>
                  <a:gd name="txB" fmla="*/ 13 h 13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3" y="12"/>
                  </a:cxn>
                  <a:cxn ang="0">
                    <a:pos x="4" y="13"/>
                  </a:cxn>
                  <a:cxn ang="0">
                    <a:pos x="6" y="12"/>
                  </a:cxn>
                  <a:cxn ang="0">
                    <a:pos x="7" y="10"/>
                  </a:cxn>
                  <a:cxn ang="0">
                    <a:pos x="9" y="10"/>
                  </a:cxn>
                  <a:cxn ang="0">
                    <a:pos x="9" y="4"/>
                  </a:cxn>
                </a:cxnLst>
                <a:rect l="txL" t="txT" r="txR" b="txB"/>
                <a:pathLst>
                  <a:path w="9" h="13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76" name="矩形 61629"/>
            <p:cNvSpPr/>
            <p:nvPr/>
          </p:nvSpPr>
          <p:spPr>
            <a:xfrm>
              <a:off x="3880" y="3500"/>
              <a:ext cx="672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重新开始计数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1277" name="组合 61630"/>
            <p:cNvGrpSpPr/>
            <p:nvPr/>
          </p:nvGrpSpPr>
          <p:grpSpPr>
            <a:xfrm>
              <a:off x="3627" y="3412"/>
              <a:ext cx="151" cy="140"/>
              <a:chOff x="3567" y="3038"/>
              <a:chExt cx="134" cy="105"/>
            </a:xfrm>
          </p:grpSpPr>
          <p:sp>
            <p:nvSpPr>
              <p:cNvPr id="51298" name="直接连接符 61631"/>
              <p:cNvSpPr/>
              <p:nvPr/>
            </p:nvSpPr>
            <p:spPr>
              <a:xfrm>
                <a:off x="3642" y="3096"/>
                <a:ext cx="59" cy="4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99" name="任意多边形 61632"/>
              <p:cNvSpPr/>
              <p:nvPr/>
            </p:nvSpPr>
            <p:spPr>
              <a:xfrm>
                <a:off x="3567" y="3038"/>
                <a:ext cx="99" cy="87"/>
              </a:xfrm>
              <a:custGeom>
                <a:avLst/>
                <a:gdLst>
                  <a:gd name="txL" fmla="*/ 0 w 99"/>
                  <a:gd name="txT" fmla="*/ 0 h 87"/>
                  <a:gd name="txR" fmla="*/ 99 w 99"/>
                  <a:gd name="txB" fmla="*/ 87 h 87"/>
                </a:gdLst>
                <a:ahLst/>
                <a:cxnLst>
                  <a:cxn ang="0">
                    <a:pos x="99" y="35"/>
                  </a:cxn>
                  <a:cxn ang="0">
                    <a:pos x="0" y="0"/>
                  </a:cxn>
                  <a:cxn ang="0">
                    <a:pos x="58" y="87"/>
                  </a:cxn>
                  <a:cxn ang="0">
                    <a:pos x="99" y="35"/>
                  </a:cxn>
                </a:cxnLst>
                <a:rect l="txL" t="txT" r="txR" b="txB"/>
                <a:pathLst>
                  <a:path w="99" h="87">
                    <a:moveTo>
                      <a:pt x="99" y="35"/>
                    </a:moveTo>
                    <a:lnTo>
                      <a:pt x="0" y="0"/>
                    </a:lnTo>
                    <a:lnTo>
                      <a:pt x="58" y="87"/>
                    </a:lnTo>
                    <a:lnTo>
                      <a:pt x="99" y="3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78" name="矩形 61633"/>
            <p:cNvSpPr/>
            <p:nvPr/>
          </p:nvSpPr>
          <p:spPr>
            <a:xfrm>
              <a:off x="2775" y="3500"/>
              <a:ext cx="448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不停计数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1279" name="组合 61634"/>
            <p:cNvGrpSpPr/>
            <p:nvPr/>
          </p:nvGrpSpPr>
          <p:grpSpPr>
            <a:xfrm>
              <a:off x="2584" y="3412"/>
              <a:ext cx="149" cy="140"/>
              <a:chOff x="2638" y="3038"/>
              <a:chExt cx="132" cy="105"/>
            </a:xfrm>
          </p:grpSpPr>
          <p:sp>
            <p:nvSpPr>
              <p:cNvPr id="51296" name="直接连接符 61635"/>
              <p:cNvSpPr/>
              <p:nvPr/>
            </p:nvSpPr>
            <p:spPr>
              <a:xfrm flipH="1" flipV="1">
                <a:off x="2712" y="3096"/>
                <a:ext cx="58" cy="4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97" name="任意多边形 61636"/>
              <p:cNvSpPr/>
              <p:nvPr/>
            </p:nvSpPr>
            <p:spPr>
              <a:xfrm>
                <a:off x="2638" y="3038"/>
                <a:ext cx="99" cy="87"/>
              </a:xfrm>
              <a:custGeom>
                <a:avLst/>
                <a:gdLst>
                  <a:gd name="txL" fmla="*/ 0 w 99"/>
                  <a:gd name="txT" fmla="*/ 0 h 87"/>
                  <a:gd name="txR" fmla="*/ 99 w 99"/>
                  <a:gd name="txB" fmla="*/ 87 h 87"/>
                </a:gdLst>
                <a:ahLst/>
                <a:cxnLst>
                  <a:cxn ang="0">
                    <a:pos x="99" y="35"/>
                  </a:cxn>
                  <a:cxn ang="0">
                    <a:pos x="0" y="0"/>
                  </a:cxn>
                  <a:cxn ang="0">
                    <a:pos x="58" y="87"/>
                  </a:cxn>
                  <a:cxn ang="0">
                    <a:pos x="99" y="35"/>
                  </a:cxn>
                </a:cxnLst>
                <a:rect l="txL" t="txT" r="txR" b="txB"/>
                <a:pathLst>
                  <a:path w="99" h="87">
                    <a:moveTo>
                      <a:pt x="99" y="35"/>
                    </a:moveTo>
                    <a:lnTo>
                      <a:pt x="0" y="0"/>
                    </a:lnTo>
                    <a:lnTo>
                      <a:pt x="58" y="87"/>
                    </a:lnTo>
                    <a:lnTo>
                      <a:pt x="99" y="3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1280" name="组合 61637"/>
            <p:cNvGrpSpPr/>
            <p:nvPr/>
          </p:nvGrpSpPr>
          <p:grpSpPr>
            <a:xfrm>
              <a:off x="421" y="1467"/>
              <a:ext cx="5147" cy="281"/>
              <a:chOff x="711" y="1577"/>
              <a:chExt cx="4585" cy="211"/>
            </a:xfrm>
          </p:grpSpPr>
          <p:grpSp>
            <p:nvGrpSpPr>
              <p:cNvPr id="51284" name="组合 61638"/>
              <p:cNvGrpSpPr/>
              <p:nvPr/>
            </p:nvGrpSpPr>
            <p:grpSpPr>
              <a:xfrm>
                <a:off x="977" y="1577"/>
                <a:ext cx="531" cy="211"/>
                <a:chOff x="977" y="1577"/>
                <a:chExt cx="531" cy="211"/>
              </a:xfrm>
            </p:grpSpPr>
            <p:sp>
              <p:nvSpPr>
                <p:cNvPr id="51292" name="直接连接符 61639"/>
                <p:cNvSpPr/>
                <p:nvPr/>
              </p:nvSpPr>
              <p:spPr>
                <a:xfrm>
                  <a:off x="1044" y="1787"/>
                  <a:ext cx="265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93" name="直接连接符 61640"/>
                <p:cNvSpPr/>
                <p:nvPr/>
              </p:nvSpPr>
              <p:spPr>
                <a:xfrm flipH="1" flipV="1">
                  <a:off x="977" y="1577"/>
                  <a:ext cx="67" cy="21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94" name="直接连接符 61641"/>
                <p:cNvSpPr/>
                <p:nvPr/>
              </p:nvSpPr>
              <p:spPr>
                <a:xfrm flipV="1">
                  <a:off x="1309" y="1577"/>
                  <a:ext cx="67" cy="21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95" name="直接连接符 61642"/>
                <p:cNvSpPr/>
                <p:nvPr/>
              </p:nvSpPr>
              <p:spPr>
                <a:xfrm flipV="1">
                  <a:off x="1376" y="1577"/>
                  <a:ext cx="132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1285" name="组合 61643"/>
              <p:cNvGrpSpPr/>
              <p:nvPr/>
            </p:nvGrpSpPr>
            <p:grpSpPr>
              <a:xfrm>
                <a:off x="1508" y="1577"/>
                <a:ext cx="532" cy="211"/>
                <a:chOff x="1508" y="1577"/>
                <a:chExt cx="532" cy="211"/>
              </a:xfrm>
            </p:grpSpPr>
            <p:sp>
              <p:nvSpPr>
                <p:cNvPr id="51288" name="直接连接符 61644"/>
                <p:cNvSpPr/>
                <p:nvPr/>
              </p:nvSpPr>
              <p:spPr>
                <a:xfrm>
                  <a:off x="1575" y="1787"/>
                  <a:ext cx="26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89" name="直接连接符 61645"/>
                <p:cNvSpPr/>
                <p:nvPr/>
              </p:nvSpPr>
              <p:spPr>
                <a:xfrm flipH="1" flipV="1">
                  <a:off x="1508" y="1577"/>
                  <a:ext cx="67" cy="21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90" name="直接连接符 61646"/>
                <p:cNvSpPr/>
                <p:nvPr/>
              </p:nvSpPr>
              <p:spPr>
                <a:xfrm flipV="1">
                  <a:off x="1841" y="1577"/>
                  <a:ext cx="67" cy="21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291" name="直接连接符 61647"/>
                <p:cNvSpPr/>
                <p:nvPr/>
              </p:nvSpPr>
              <p:spPr>
                <a:xfrm flipV="1">
                  <a:off x="1908" y="1577"/>
                  <a:ext cx="132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86" name="直接连接符 61648"/>
              <p:cNvSpPr/>
              <p:nvPr/>
            </p:nvSpPr>
            <p:spPr>
              <a:xfrm flipH="1">
                <a:off x="711" y="1577"/>
                <a:ext cx="266" cy="2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87" name="直接连接符 61649"/>
              <p:cNvSpPr/>
              <p:nvPr/>
            </p:nvSpPr>
            <p:spPr>
              <a:xfrm>
                <a:off x="2040" y="1577"/>
                <a:ext cx="3256" cy="2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281" name="矩形 61650"/>
            <p:cNvSpPr/>
            <p:nvPr/>
          </p:nvSpPr>
          <p:spPr>
            <a:xfrm>
              <a:off x="880" y="1383"/>
              <a:ext cx="112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CW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82" name="矩形 61651"/>
            <p:cNvSpPr/>
            <p:nvPr/>
          </p:nvSpPr>
          <p:spPr>
            <a:xfrm>
              <a:off x="1434" y="1407"/>
              <a:ext cx="168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LSB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83" name="直接连接符 61652"/>
            <p:cNvSpPr/>
            <p:nvPr/>
          </p:nvSpPr>
          <p:spPr>
            <a:xfrm>
              <a:off x="208" y="1487"/>
              <a:ext cx="14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209" name="文本框 61653"/>
          <p:cNvSpPr txBox="1"/>
          <p:nvPr/>
        </p:nvSpPr>
        <p:spPr>
          <a:xfrm>
            <a:off x="2057400" y="59436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的时序图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文本占位符 62465"/>
          <p:cNvSpPr>
            <a:spLocks noGrp="1" noRot="1"/>
          </p:cNvSpPr>
          <p:nvPr>
            <p:ph idx="1"/>
          </p:nvPr>
        </p:nvSpPr>
        <p:spPr>
          <a:xfrm>
            <a:off x="0" y="188913"/>
            <a:ext cx="8893175" cy="6361112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仿宋_GB2312"/>
              </a:rPr>
              <a:t>  </a:t>
            </a:r>
            <a:r>
              <a:rPr lang="zh-CN" altLang="en-US" b="1" dirty="0">
                <a:solidFill>
                  <a:schemeClr val="tx2"/>
                </a:solidFill>
                <a:ea typeface="仿宋_GB2312"/>
              </a:rPr>
              <a:t>方式</a:t>
            </a:r>
            <a:r>
              <a:rPr lang="en-US" altLang="zh-CN" b="1" dirty="0">
                <a:solidFill>
                  <a:schemeClr val="tx2"/>
                </a:solidFill>
                <a:ea typeface="仿宋_GB231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仿宋_GB231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ea typeface="仿宋_GB2312"/>
              </a:rPr>
              <a:t>速率发生器</a:t>
            </a:r>
            <a:endParaRPr lang="zh-CN" altLang="en-US" b="1" dirty="0">
              <a:solidFill>
                <a:schemeClr val="tx2"/>
              </a:solidFill>
              <a:ea typeface="仿宋_GB2312"/>
            </a:endParaRPr>
          </a:p>
          <a:p>
            <a:pPr algn="just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工作原理</a:t>
            </a:r>
            <a:r>
              <a:rPr lang="zh-CN" altLang="en-US" sz="2800" b="1" dirty="0"/>
              <a:t>：</a:t>
            </a:r>
            <a:r>
              <a:rPr lang="zh-CN" altLang="en-US" sz="2000" b="1" dirty="0"/>
              <a:t>在这种方式下，当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输出控制字后，输出将为高。在写入计数值后，计数器将立即自动对输入时钟</a:t>
            </a:r>
            <a:r>
              <a:rPr lang="en-US" altLang="zh-CN" sz="2000" b="1" dirty="0"/>
              <a:t>CLK</a:t>
            </a:r>
            <a:r>
              <a:rPr lang="zh-CN" altLang="en-US" sz="2000" b="1" dirty="0"/>
              <a:t>计数。在计数过程中输出始终保持为高，直至</a:t>
            </a:r>
            <a:r>
              <a:rPr lang="zh-CN" altLang="en-US" sz="2000" b="1" dirty="0">
                <a:solidFill>
                  <a:srgbClr val="FF0000"/>
                </a:solidFill>
              </a:rPr>
              <a:t>计数器减到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/>
              <a:t>时，</a:t>
            </a:r>
            <a:r>
              <a:rPr lang="zh-CN" altLang="en-US" sz="2000" b="1" dirty="0">
                <a:solidFill>
                  <a:srgbClr val="FF0000"/>
                </a:solidFill>
              </a:rPr>
              <a:t>输出将变低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经过一个</a:t>
            </a:r>
            <a:r>
              <a:rPr lang="en-US" altLang="zh-CN" sz="2000" b="1" dirty="0">
                <a:solidFill>
                  <a:srgbClr val="FF0000"/>
                </a:solidFill>
              </a:rPr>
              <a:t>CLK</a:t>
            </a:r>
            <a:r>
              <a:rPr lang="zh-CN" altLang="en-US" sz="2000" b="1" dirty="0">
                <a:solidFill>
                  <a:srgbClr val="FF0000"/>
                </a:solidFill>
              </a:rPr>
              <a:t>周期，输出恢复为高</a:t>
            </a:r>
            <a:r>
              <a:rPr lang="zh-CN" altLang="en-US" sz="2000" b="1" dirty="0"/>
              <a:t>，且计数器开始</a:t>
            </a:r>
            <a:r>
              <a:rPr lang="zh-CN" altLang="en-US" sz="2000" b="1" dirty="0">
                <a:solidFill>
                  <a:srgbClr val="FF0000"/>
                </a:solidFill>
              </a:rPr>
              <a:t>重新</a:t>
            </a:r>
            <a:r>
              <a:rPr lang="zh-CN" altLang="en-US" sz="2000" b="1" dirty="0"/>
              <a:t>计数。</a:t>
            </a:r>
            <a:endParaRPr lang="zh-CN" altLang="en-US" sz="2000" b="1" dirty="0"/>
          </a:p>
          <a:p>
            <a:pPr algn="just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特点：</a:t>
            </a:r>
            <a:r>
              <a:rPr lang="en-US" altLang="zh-CN" sz="2000" b="1" dirty="0"/>
              <a:t>1)CR</a:t>
            </a:r>
            <a:r>
              <a:rPr lang="zh-CN" altLang="en-US" sz="2000" b="1" dirty="0"/>
              <a:t>自动重载入</a:t>
            </a:r>
            <a:r>
              <a:rPr lang="en-US" altLang="zh-CN" sz="2000" b="1" dirty="0"/>
              <a:t>CE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OUT</a:t>
            </a:r>
            <a:r>
              <a:rPr lang="zh-CN" altLang="en-US" sz="2000" b="1" dirty="0"/>
              <a:t>输出周期性分频信号；</a:t>
            </a:r>
            <a:endParaRPr lang="zh-CN" altLang="en-US" sz="2000" b="1" dirty="0"/>
          </a:p>
          <a:p>
            <a:pPr algn="just" eaLnBrk="1" hangingPunct="1">
              <a:lnSpc>
                <a:spcPct val="170000"/>
              </a:lnSpc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/>
              <a:t>2)</a:t>
            </a:r>
            <a:r>
              <a:rPr lang="zh-CN" altLang="en-US" sz="2000" b="1" dirty="0"/>
              <a:t>软件、硬件均可启动；</a:t>
            </a:r>
            <a:endParaRPr lang="zh-CN" altLang="en-US" sz="2000" b="1" dirty="0"/>
          </a:p>
          <a:p>
            <a:pPr algn="just" eaLnBrk="1" hangingPunct="1">
              <a:lnSpc>
                <a:spcPct val="170000"/>
              </a:lnSpc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/>
              <a:t>3)OUT</a:t>
            </a:r>
            <a:r>
              <a:rPr lang="zh-CN" altLang="en-US" sz="2000" b="1" dirty="0"/>
              <a:t>正脉冲宽度（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）个</a:t>
            </a:r>
            <a:r>
              <a:rPr lang="en-US" altLang="zh-CN" sz="2000" b="1" dirty="0"/>
              <a:t>CLK</a:t>
            </a:r>
            <a:r>
              <a:rPr lang="zh-CN" altLang="en-US" sz="2000" b="1" dirty="0"/>
              <a:t>宽度，负脉冲宽度为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CLK</a:t>
            </a:r>
            <a:r>
              <a:rPr lang="zh-CN" altLang="en-US" sz="2000" b="1" dirty="0"/>
              <a:t>宽度</a:t>
            </a:r>
            <a:endParaRPr lang="zh-CN" altLang="en-US" sz="2000" b="1" dirty="0"/>
          </a:p>
          <a:p>
            <a:pPr algn="just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作用：</a:t>
            </a:r>
            <a:r>
              <a:rPr lang="zh-CN" altLang="en-US" sz="2000" b="1" dirty="0">
                <a:solidFill>
                  <a:schemeClr val="hlink"/>
                </a:solidFill>
              </a:rPr>
              <a:t>分频器和时基信号</a:t>
            </a:r>
            <a:endParaRPr lang="zh-CN" altLang="en-US" sz="2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1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charRg st="12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12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charRg st="128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15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charRg st="157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18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6">
                                            <p:txEl>
                                              <p:charRg st="185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23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6">
                                            <p:txEl>
                                              <p:charRg st="236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2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63489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457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的时序波形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3251" name="文本框 63490"/>
          <p:cNvSpPr txBox="1"/>
          <p:nvPr/>
        </p:nvSpPr>
        <p:spPr>
          <a:xfrm>
            <a:off x="1752600" y="58674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的时序图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252" name="组合 63491"/>
          <p:cNvGrpSpPr/>
          <p:nvPr/>
        </p:nvGrpSpPr>
        <p:grpSpPr>
          <a:xfrm>
            <a:off x="228600" y="1447800"/>
            <a:ext cx="8839200" cy="4159250"/>
            <a:chOff x="486" y="1213"/>
            <a:chExt cx="4746" cy="1985"/>
          </a:xfrm>
        </p:grpSpPr>
        <p:sp>
          <p:nvSpPr>
            <p:cNvPr id="53253" name="矩形 63492"/>
            <p:cNvSpPr/>
            <p:nvPr/>
          </p:nvSpPr>
          <p:spPr>
            <a:xfrm>
              <a:off x="2210" y="21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54" name="矩形 63493"/>
            <p:cNvSpPr/>
            <p:nvPr/>
          </p:nvSpPr>
          <p:spPr>
            <a:xfrm>
              <a:off x="2592" y="21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55" name="矩形 63494"/>
            <p:cNvSpPr/>
            <p:nvPr/>
          </p:nvSpPr>
          <p:spPr>
            <a:xfrm>
              <a:off x="2973" y="21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56" name="矩形 63495"/>
            <p:cNvSpPr/>
            <p:nvPr/>
          </p:nvSpPr>
          <p:spPr>
            <a:xfrm>
              <a:off x="2210" y="28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57" name="矩形 63496"/>
            <p:cNvSpPr/>
            <p:nvPr/>
          </p:nvSpPr>
          <p:spPr>
            <a:xfrm>
              <a:off x="1003" y="1987"/>
              <a:ext cx="287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高电平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58" name="矩形 63497"/>
            <p:cNvSpPr/>
            <p:nvPr/>
          </p:nvSpPr>
          <p:spPr>
            <a:xfrm>
              <a:off x="1357" y="198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3259" name="组合 63498"/>
            <p:cNvGrpSpPr/>
            <p:nvPr/>
          </p:nvGrpSpPr>
          <p:grpSpPr>
            <a:xfrm>
              <a:off x="846" y="1618"/>
              <a:ext cx="4386" cy="201"/>
              <a:chOff x="846" y="1618"/>
              <a:chExt cx="4386" cy="201"/>
            </a:xfrm>
          </p:grpSpPr>
          <p:grpSp>
            <p:nvGrpSpPr>
              <p:cNvPr id="53449" name="组合 63499"/>
              <p:cNvGrpSpPr/>
              <p:nvPr/>
            </p:nvGrpSpPr>
            <p:grpSpPr>
              <a:xfrm>
                <a:off x="1100" y="1618"/>
                <a:ext cx="509" cy="201"/>
                <a:chOff x="1100" y="1618"/>
                <a:chExt cx="509" cy="201"/>
              </a:xfrm>
            </p:grpSpPr>
            <p:sp>
              <p:nvSpPr>
                <p:cNvPr id="53457" name="直接连接符 63500"/>
                <p:cNvSpPr/>
                <p:nvPr/>
              </p:nvSpPr>
              <p:spPr>
                <a:xfrm>
                  <a:off x="1164" y="1818"/>
                  <a:ext cx="254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58" name="直接连接符 63501"/>
                <p:cNvSpPr/>
                <p:nvPr/>
              </p:nvSpPr>
              <p:spPr>
                <a:xfrm flipH="1" flipV="1">
                  <a:off x="1100" y="1618"/>
                  <a:ext cx="64" cy="20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59" name="直接连接符 63502"/>
                <p:cNvSpPr/>
                <p:nvPr/>
              </p:nvSpPr>
              <p:spPr>
                <a:xfrm flipV="1">
                  <a:off x="1418" y="1618"/>
                  <a:ext cx="64" cy="20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60" name="直接连接符 63503"/>
                <p:cNvSpPr/>
                <p:nvPr/>
              </p:nvSpPr>
              <p:spPr>
                <a:xfrm flipV="1">
                  <a:off x="1482" y="16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450" name="组合 63504"/>
              <p:cNvGrpSpPr/>
              <p:nvPr/>
            </p:nvGrpSpPr>
            <p:grpSpPr>
              <a:xfrm>
                <a:off x="1609" y="1618"/>
                <a:ext cx="508" cy="201"/>
                <a:chOff x="1609" y="1618"/>
                <a:chExt cx="508" cy="201"/>
              </a:xfrm>
            </p:grpSpPr>
            <p:sp>
              <p:nvSpPr>
                <p:cNvPr id="53453" name="直接连接符 63505"/>
                <p:cNvSpPr/>
                <p:nvPr/>
              </p:nvSpPr>
              <p:spPr>
                <a:xfrm>
                  <a:off x="1673" y="1818"/>
                  <a:ext cx="254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54" name="直接连接符 63506"/>
                <p:cNvSpPr/>
                <p:nvPr/>
              </p:nvSpPr>
              <p:spPr>
                <a:xfrm flipH="1" flipV="1">
                  <a:off x="1609" y="1618"/>
                  <a:ext cx="64" cy="20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55" name="直接连接符 63507"/>
                <p:cNvSpPr/>
                <p:nvPr/>
              </p:nvSpPr>
              <p:spPr>
                <a:xfrm flipV="1">
                  <a:off x="1927" y="1618"/>
                  <a:ext cx="64" cy="200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56" name="直接连接符 63508"/>
                <p:cNvSpPr/>
                <p:nvPr/>
              </p:nvSpPr>
              <p:spPr>
                <a:xfrm flipV="1">
                  <a:off x="1991" y="16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3451" name="直接连接符 63509"/>
              <p:cNvSpPr/>
              <p:nvPr/>
            </p:nvSpPr>
            <p:spPr>
              <a:xfrm flipH="1">
                <a:off x="846" y="1618"/>
                <a:ext cx="25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452" name="直接连接符 63510"/>
              <p:cNvSpPr/>
              <p:nvPr/>
            </p:nvSpPr>
            <p:spPr>
              <a:xfrm>
                <a:off x="2117" y="1618"/>
                <a:ext cx="3115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3260" name="矩形 63511"/>
            <p:cNvSpPr/>
            <p:nvPr/>
          </p:nvSpPr>
          <p:spPr>
            <a:xfrm>
              <a:off x="1170" y="1589"/>
              <a:ext cx="159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1" name="矩形 63512"/>
            <p:cNvSpPr/>
            <p:nvPr/>
          </p:nvSpPr>
          <p:spPr>
            <a:xfrm>
              <a:off x="1678" y="1589"/>
              <a:ext cx="191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LSB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3262" name="组合 63513"/>
            <p:cNvGrpSpPr/>
            <p:nvPr/>
          </p:nvGrpSpPr>
          <p:grpSpPr>
            <a:xfrm>
              <a:off x="846" y="1318"/>
              <a:ext cx="4386" cy="200"/>
              <a:chOff x="846" y="1318"/>
              <a:chExt cx="4386" cy="200"/>
            </a:xfrm>
          </p:grpSpPr>
          <p:grpSp>
            <p:nvGrpSpPr>
              <p:cNvPr id="53393" name="组合 63514"/>
              <p:cNvGrpSpPr/>
              <p:nvPr/>
            </p:nvGrpSpPr>
            <p:grpSpPr>
              <a:xfrm>
                <a:off x="1036" y="1318"/>
                <a:ext cx="382" cy="200"/>
                <a:chOff x="1036" y="1318"/>
                <a:chExt cx="382" cy="200"/>
              </a:xfrm>
            </p:grpSpPr>
            <p:sp>
              <p:nvSpPr>
                <p:cNvPr id="53445" name="直接连接符 63515"/>
                <p:cNvSpPr/>
                <p:nvPr/>
              </p:nvSpPr>
              <p:spPr>
                <a:xfrm>
                  <a:off x="1100" y="1318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6" name="直接连接符 63516"/>
                <p:cNvSpPr/>
                <p:nvPr/>
              </p:nvSpPr>
              <p:spPr>
                <a:xfrm flipH="1">
                  <a:off x="1036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7" name="直接连接符 63517"/>
                <p:cNvSpPr/>
                <p:nvPr/>
              </p:nvSpPr>
              <p:spPr>
                <a:xfrm>
                  <a:off x="1228" y="1318"/>
                  <a:ext cx="62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8" name="直接连接符 63518"/>
                <p:cNvSpPr/>
                <p:nvPr/>
              </p:nvSpPr>
              <p:spPr>
                <a:xfrm>
                  <a:off x="1290" y="1517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94" name="组合 63519"/>
              <p:cNvGrpSpPr/>
              <p:nvPr/>
            </p:nvGrpSpPr>
            <p:grpSpPr>
              <a:xfrm>
                <a:off x="1418" y="1318"/>
                <a:ext cx="381" cy="200"/>
                <a:chOff x="1418" y="1318"/>
                <a:chExt cx="381" cy="200"/>
              </a:xfrm>
            </p:grpSpPr>
            <p:sp>
              <p:nvSpPr>
                <p:cNvPr id="53441" name="直接连接符 63520"/>
                <p:cNvSpPr/>
                <p:nvPr/>
              </p:nvSpPr>
              <p:spPr>
                <a:xfrm>
                  <a:off x="1482" y="13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2" name="直接连接符 63521"/>
                <p:cNvSpPr/>
                <p:nvPr/>
              </p:nvSpPr>
              <p:spPr>
                <a:xfrm flipH="1">
                  <a:off x="1418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3" name="直接连接符 63522"/>
                <p:cNvSpPr/>
                <p:nvPr/>
              </p:nvSpPr>
              <p:spPr>
                <a:xfrm>
                  <a:off x="1609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4" name="直接连接符 63523"/>
                <p:cNvSpPr/>
                <p:nvPr/>
              </p:nvSpPr>
              <p:spPr>
                <a:xfrm>
                  <a:off x="1673" y="1517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95" name="组合 63524"/>
              <p:cNvGrpSpPr/>
              <p:nvPr/>
            </p:nvGrpSpPr>
            <p:grpSpPr>
              <a:xfrm>
                <a:off x="1799" y="1318"/>
                <a:ext cx="382" cy="200"/>
                <a:chOff x="1799" y="1318"/>
                <a:chExt cx="382" cy="200"/>
              </a:xfrm>
            </p:grpSpPr>
            <p:sp>
              <p:nvSpPr>
                <p:cNvPr id="53437" name="直接连接符 63525"/>
                <p:cNvSpPr/>
                <p:nvPr/>
              </p:nvSpPr>
              <p:spPr>
                <a:xfrm>
                  <a:off x="1863" y="1318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8" name="直接连接符 63526"/>
                <p:cNvSpPr/>
                <p:nvPr/>
              </p:nvSpPr>
              <p:spPr>
                <a:xfrm flipH="1">
                  <a:off x="1799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9" name="直接连接符 63527"/>
                <p:cNvSpPr/>
                <p:nvPr/>
              </p:nvSpPr>
              <p:spPr>
                <a:xfrm>
                  <a:off x="1991" y="1318"/>
                  <a:ext cx="62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40" name="直接连接符 63528"/>
                <p:cNvSpPr/>
                <p:nvPr/>
              </p:nvSpPr>
              <p:spPr>
                <a:xfrm>
                  <a:off x="2053" y="1517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96" name="组合 63529"/>
              <p:cNvGrpSpPr/>
              <p:nvPr/>
            </p:nvGrpSpPr>
            <p:grpSpPr>
              <a:xfrm>
                <a:off x="2181" y="1318"/>
                <a:ext cx="381" cy="200"/>
                <a:chOff x="2181" y="1318"/>
                <a:chExt cx="381" cy="200"/>
              </a:xfrm>
            </p:grpSpPr>
            <p:sp>
              <p:nvSpPr>
                <p:cNvPr id="53433" name="直接连接符 63530"/>
                <p:cNvSpPr/>
                <p:nvPr/>
              </p:nvSpPr>
              <p:spPr>
                <a:xfrm>
                  <a:off x="2245" y="13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4" name="直接连接符 63531"/>
                <p:cNvSpPr/>
                <p:nvPr/>
              </p:nvSpPr>
              <p:spPr>
                <a:xfrm flipH="1">
                  <a:off x="2181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5" name="直接连接符 63532"/>
                <p:cNvSpPr/>
                <p:nvPr/>
              </p:nvSpPr>
              <p:spPr>
                <a:xfrm>
                  <a:off x="2371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6" name="直接连接符 63533"/>
                <p:cNvSpPr/>
                <p:nvPr/>
              </p:nvSpPr>
              <p:spPr>
                <a:xfrm>
                  <a:off x="2435" y="1517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97" name="组合 63534"/>
              <p:cNvGrpSpPr/>
              <p:nvPr/>
            </p:nvGrpSpPr>
            <p:grpSpPr>
              <a:xfrm>
                <a:off x="2562" y="1318"/>
                <a:ext cx="382" cy="200"/>
                <a:chOff x="2562" y="1318"/>
                <a:chExt cx="382" cy="200"/>
              </a:xfrm>
            </p:grpSpPr>
            <p:sp>
              <p:nvSpPr>
                <p:cNvPr id="53429" name="直接连接符 63535"/>
                <p:cNvSpPr/>
                <p:nvPr/>
              </p:nvSpPr>
              <p:spPr>
                <a:xfrm>
                  <a:off x="2626" y="1318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0" name="直接连接符 63536"/>
                <p:cNvSpPr/>
                <p:nvPr/>
              </p:nvSpPr>
              <p:spPr>
                <a:xfrm flipH="1">
                  <a:off x="2562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1" name="直接连接符 63537"/>
                <p:cNvSpPr/>
                <p:nvPr/>
              </p:nvSpPr>
              <p:spPr>
                <a:xfrm>
                  <a:off x="2754" y="1318"/>
                  <a:ext cx="62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32" name="直接连接符 63538"/>
                <p:cNvSpPr/>
                <p:nvPr/>
              </p:nvSpPr>
              <p:spPr>
                <a:xfrm>
                  <a:off x="2816" y="1517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98" name="组合 63539"/>
              <p:cNvGrpSpPr/>
              <p:nvPr/>
            </p:nvGrpSpPr>
            <p:grpSpPr>
              <a:xfrm>
                <a:off x="2944" y="1318"/>
                <a:ext cx="380" cy="200"/>
                <a:chOff x="2944" y="1318"/>
                <a:chExt cx="380" cy="200"/>
              </a:xfrm>
            </p:grpSpPr>
            <p:sp>
              <p:nvSpPr>
                <p:cNvPr id="53425" name="直接连接符 63540"/>
                <p:cNvSpPr/>
                <p:nvPr/>
              </p:nvSpPr>
              <p:spPr>
                <a:xfrm>
                  <a:off x="3008" y="13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6" name="直接连接符 63541"/>
                <p:cNvSpPr/>
                <p:nvPr/>
              </p:nvSpPr>
              <p:spPr>
                <a:xfrm flipH="1">
                  <a:off x="2944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7" name="直接连接符 63542"/>
                <p:cNvSpPr/>
                <p:nvPr/>
              </p:nvSpPr>
              <p:spPr>
                <a:xfrm>
                  <a:off x="3134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8" name="直接连接符 63543"/>
                <p:cNvSpPr/>
                <p:nvPr/>
              </p:nvSpPr>
              <p:spPr>
                <a:xfrm>
                  <a:off x="3198" y="1517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99" name="组合 63544"/>
              <p:cNvGrpSpPr/>
              <p:nvPr/>
            </p:nvGrpSpPr>
            <p:grpSpPr>
              <a:xfrm>
                <a:off x="3324" y="1318"/>
                <a:ext cx="383" cy="200"/>
                <a:chOff x="3324" y="1318"/>
                <a:chExt cx="383" cy="200"/>
              </a:xfrm>
            </p:grpSpPr>
            <p:sp>
              <p:nvSpPr>
                <p:cNvPr id="53421" name="直接连接符 63545"/>
                <p:cNvSpPr/>
                <p:nvPr/>
              </p:nvSpPr>
              <p:spPr>
                <a:xfrm>
                  <a:off x="3388" y="1318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2" name="直接连接符 63546"/>
                <p:cNvSpPr/>
                <p:nvPr/>
              </p:nvSpPr>
              <p:spPr>
                <a:xfrm flipH="1">
                  <a:off x="3324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3" name="直接连接符 63547"/>
                <p:cNvSpPr/>
                <p:nvPr/>
              </p:nvSpPr>
              <p:spPr>
                <a:xfrm>
                  <a:off x="3516" y="1318"/>
                  <a:ext cx="63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4" name="直接连接符 63548"/>
                <p:cNvSpPr/>
                <p:nvPr/>
              </p:nvSpPr>
              <p:spPr>
                <a:xfrm>
                  <a:off x="3579" y="1517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400" name="组合 63549"/>
              <p:cNvGrpSpPr/>
              <p:nvPr/>
            </p:nvGrpSpPr>
            <p:grpSpPr>
              <a:xfrm>
                <a:off x="3707" y="1318"/>
                <a:ext cx="380" cy="200"/>
                <a:chOff x="3707" y="1318"/>
                <a:chExt cx="380" cy="200"/>
              </a:xfrm>
            </p:grpSpPr>
            <p:sp>
              <p:nvSpPr>
                <p:cNvPr id="53417" name="直接连接符 63550"/>
                <p:cNvSpPr/>
                <p:nvPr/>
              </p:nvSpPr>
              <p:spPr>
                <a:xfrm>
                  <a:off x="3771" y="13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8" name="直接连接符 63551"/>
                <p:cNvSpPr/>
                <p:nvPr/>
              </p:nvSpPr>
              <p:spPr>
                <a:xfrm flipH="1">
                  <a:off x="3707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9" name="直接连接符 63552"/>
                <p:cNvSpPr/>
                <p:nvPr/>
              </p:nvSpPr>
              <p:spPr>
                <a:xfrm>
                  <a:off x="3897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20" name="直接连接符 63553"/>
                <p:cNvSpPr/>
                <p:nvPr/>
              </p:nvSpPr>
              <p:spPr>
                <a:xfrm>
                  <a:off x="3961" y="1517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401" name="组合 63554"/>
              <p:cNvGrpSpPr/>
              <p:nvPr/>
            </p:nvGrpSpPr>
            <p:grpSpPr>
              <a:xfrm>
                <a:off x="4087" y="1318"/>
                <a:ext cx="382" cy="200"/>
                <a:chOff x="4087" y="1318"/>
                <a:chExt cx="382" cy="200"/>
              </a:xfrm>
            </p:grpSpPr>
            <p:sp>
              <p:nvSpPr>
                <p:cNvPr id="53413" name="直接连接符 63555"/>
                <p:cNvSpPr/>
                <p:nvPr/>
              </p:nvSpPr>
              <p:spPr>
                <a:xfrm>
                  <a:off x="4151" y="1318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4" name="直接连接符 63556"/>
                <p:cNvSpPr/>
                <p:nvPr/>
              </p:nvSpPr>
              <p:spPr>
                <a:xfrm flipH="1">
                  <a:off x="4087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5" name="直接连接符 63557"/>
                <p:cNvSpPr/>
                <p:nvPr/>
              </p:nvSpPr>
              <p:spPr>
                <a:xfrm>
                  <a:off x="4279" y="1318"/>
                  <a:ext cx="63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6" name="直接连接符 63558"/>
                <p:cNvSpPr/>
                <p:nvPr/>
              </p:nvSpPr>
              <p:spPr>
                <a:xfrm>
                  <a:off x="4342" y="1517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402" name="组合 63559"/>
              <p:cNvGrpSpPr/>
              <p:nvPr/>
            </p:nvGrpSpPr>
            <p:grpSpPr>
              <a:xfrm>
                <a:off x="4469" y="1318"/>
                <a:ext cx="381" cy="200"/>
                <a:chOff x="4469" y="1318"/>
                <a:chExt cx="381" cy="200"/>
              </a:xfrm>
            </p:grpSpPr>
            <p:sp>
              <p:nvSpPr>
                <p:cNvPr id="53409" name="直接连接符 63560"/>
                <p:cNvSpPr/>
                <p:nvPr/>
              </p:nvSpPr>
              <p:spPr>
                <a:xfrm>
                  <a:off x="4533" y="13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0" name="直接连接符 63561"/>
                <p:cNvSpPr/>
                <p:nvPr/>
              </p:nvSpPr>
              <p:spPr>
                <a:xfrm flipH="1">
                  <a:off x="4469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1" name="直接连接符 63562"/>
                <p:cNvSpPr/>
                <p:nvPr/>
              </p:nvSpPr>
              <p:spPr>
                <a:xfrm>
                  <a:off x="4660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12" name="直接连接符 63563"/>
                <p:cNvSpPr/>
                <p:nvPr/>
              </p:nvSpPr>
              <p:spPr>
                <a:xfrm>
                  <a:off x="4724" y="1517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403" name="组合 63564"/>
              <p:cNvGrpSpPr/>
              <p:nvPr/>
            </p:nvGrpSpPr>
            <p:grpSpPr>
              <a:xfrm>
                <a:off x="4850" y="1318"/>
                <a:ext cx="382" cy="200"/>
                <a:chOff x="4850" y="1318"/>
                <a:chExt cx="382" cy="200"/>
              </a:xfrm>
            </p:grpSpPr>
            <p:sp>
              <p:nvSpPr>
                <p:cNvPr id="53405" name="直接连接符 63565"/>
                <p:cNvSpPr/>
                <p:nvPr/>
              </p:nvSpPr>
              <p:spPr>
                <a:xfrm>
                  <a:off x="4914" y="1318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06" name="直接连接符 63566"/>
                <p:cNvSpPr/>
                <p:nvPr/>
              </p:nvSpPr>
              <p:spPr>
                <a:xfrm flipH="1">
                  <a:off x="4850" y="1318"/>
                  <a:ext cx="64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07" name="直接连接符 63567"/>
                <p:cNvSpPr/>
                <p:nvPr/>
              </p:nvSpPr>
              <p:spPr>
                <a:xfrm>
                  <a:off x="5042" y="1318"/>
                  <a:ext cx="62" cy="199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408" name="直接连接符 63568"/>
                <p:cNvSpPr/>
                <p:nvPr/>
              </p:nvSpPr>
              <p:spPr>
                <a:xfrm>
                  <a:off x="5104" y="1517"/>
                  <a:ext cx="128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3404" name="直接连接符 63569"/>
              <p:cNvSpPr/>
              <p:nvPr/>
            </p:nvSpPr>
            <p:spPr>
              <a:xfrm flipH="1">
                <a:off x="846" y="1517"/>
                <a:ext cx="190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3263" name="矩形 63570"/>
            <p:cNvSpPr/>
            <p:nvPr/>
          </p:nvSpPr>
          <p:spPr>
            <a:xfrm>
              <a:off x="631" y="1479"/>
              <a:ext cx="196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4" name="矩形 63571"/>
            <p:cNvSpPr/>
            <p:nvPr/>
          </p:nvSpPr>
          <p:spPr>
            <a:xfrm>
              <a:off x="658" y="1669"/>
              <a:ext cx="160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WR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5" name="矩形 63572"/>
            <p:cNvSpPr/>
            <p:nvPr/>
          </p:nvSpPr>
          <p:spPr>
            <a:xfrm>
              <a:off x="510" y="1858"/>
              <a:ext cx="265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6" name="矩形 63573"/>
            <p:cNvSpPr/>
            <p:nvPr/>
          </p:nvSpPr>
          <p:spPr>
            <a:xfrm>
              <a:off x="805" y="1919"/>
              <a:ext cx="30" cy="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7" name="矩形 63574"/>
            <p:cNvSpPr/>
            <p:nvPr/>
          </p:nvSpPr>
          <p:spPr>
            <a:xfrm>
              <a:off x="577" y="2047"/>
              <a:ext cx="201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8" name="矩形 63575"/>
            <p:cNvSpPr/>
            <p:nvPr/>
          </p:nvSpPr>
          <p:spPr>
            <a:xfrm>
              <a:off x="805" y="2108"/>
              <a:ext cx="30" cy="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9" name="矩形 63576"/>
            <p:cNvSpPr/>
            <p:nvPr/>
          </p:nvSpPr>
          <p:spPr>
            <a:xfrm>
              <a:off x="486" y="2425"/>
              <a:ext cx="265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0" name="矩形 63577"/>
            <p:cNvSpPr/>
            <p:nvPr/>
          </p:nvSpPr>
          <p:spPr>
            <a:xfrm>
              <a:off x="781" y="2486"/>
              <a:ext cx="31" cy="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1" name="矩形 63578"/>
            <p:cNvSpPr/>
            <p:nvPr/>
          </p:nvSpPr>
          <p:spPr>
            <a:xfrm>
              <a:off x="552" y="2614"/>
              <a:ext cx="201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2" name="矩形 63579"/>
            <p:cNvSpPr/>
            <p:nvPr/>
          </p:nvSpPr>
          <p:spPr>
            <a:xfrm>
              <a:off x="781" y="2675"/>
              <a:ext cx="31" cy="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3" name="直接连接符 63580"/>
            <p:cNvSpPr/>
            <p:nvPr/>
          </p:nvSpPr>
          <p:spPr>
            <a:xfrm>
              <a:off x="910" y="1919"/>
              <a:ext cx="4322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4" name="矩形 63581"/>
            <p:cNvSpPr/>
            <p:nvPr/>
          </p:nvSpPr>
          <p:spPr>
            <a:xfrm>
              <a:off x="3291" y="2329"/>
              <a:ext cx="573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自动重复计数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5" name="矩形 63582"/>
            <p:cNvSpPr/>
            <p:nvPr/>
          </p:nvSpPr>
          <p:spPr>
            <a:xfrm>
              <a:off x="3354" y="21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6" name="矩形 63583"/>
            <p:cNvSpPr/>
            <p:nvPr/>
          </p:nvSpPr>
          <p:spPr>
            <a:xfrm>
              <a:off x="3736" y="21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7" name="矩形 63584"/>
            <p:cNvSpPr/>
            <p:nvPr/>
          </p:nvSpPr>
          <p:spPr>
            <a:xfrm>
              <a:off x="4116" y="21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78" name="直接连接符 63585"/>
            <p:cNvSpPr/>
            <p:nvPr/>
          </p:nvSpPr>
          <p:spPr>
            <a:xfrm>
              <a:off x="910" y="2118"/>
              <a:ext cx="1906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279" name="组合 63586"/>
            <p:cNvGrpSpPr/>
            <p:nvPr/>
          </p:nvGrpSpPr>
          <p:grpSpPr>
            <a:xfrm>
              <a:off x="905" y="2315"/>
              <a:ext cx="390" cy="8"/>
              <a:chOff x="905" y="2315"/>
              <a:chExt cx="390" cy="8"/>
            </a:xfrm>
          </p:grpSpPr>
          <p:sp>
            <p:nvSpPr>
              <p:cNvPr id="53386" name="任意多边形 63587"/>
              <p:cNvSpPr/>
              <p:nvPr/>
            </p:nvSpPr>
            <p:spPr>
              <a:xfrm>
                <a:off x="905" y="2315"/>
                <a:ext cx="44" cy="8"/>
              </a:xfrm>
              <a:custGeom>
                <a:avLst/>
                <a:gdLst>
                  <a:gd name="txL" fmla="*/ 0 w 44"/>
                  <a:gd name="txT" fmla="*/ 0 h 8"/>
                  <a:gd name="txR" fmla="*/ 44 w 44"/>
                  <a:gd name="txB" fmla="*/ 8 h 8"/>
                </a:gdLst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5" y="8"/>
                  </a:cxn>
                  <a:cxn ang="0">
                    <a:pos x="38" y="8"/>
                  </a:cxn>
                  <a:cxn ang="0">
                    <a:pos x="40" y="8"/>
                  </a:cxn>
                  <a:cxn ang="0">
                    <a:pos x="41" y="8"/>
                  </a:cxn>
                  <a:cxn ang="0">
                    <a:pos x="43" y="7"/>
                  </a:cxn>
                  <a:cxn ang="0">
                    <a:pos x="44" y="5"/>
                  </a:cxn>
                  <a:cxn ang="0">
                    <a:pos x="44" y="4"/>
                  </a:cxn>
                  <a:cxn ang="0">
                    <a:pos x="43" y="3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4" h="8">
                    <a:moveTo>
                      <a:pt x="6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1" y="8"/>
                    </a:lnTo>
                    <a:lnTo>
                      <a:pt x="43" y="7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7" name="任意多边形 63588"/>
              <p:cNvSpPr/>
              <p:nvPr/>
            </p:nvSpPr>
            <p:spPr>
              <a:xfrm>
                <a:off x="966" y="2315"/>
                <a:ext cx="44" cy="8"/>
              </a:xfrm>
              <a:custGeom>
                <a:avLst/>
                <a:gdLst>
                  <a:gd name="txL" fmla="*/ 0 w 44"/>
                  <a:gd name="txT" fmla="*/ 0 h 8"/>
                  <a:gd name="txR" fmla="*/ 44 w 44"/>
                  <a:gd name="txB" fmla="*/ 8 h 8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8" y="8"/>
                  </a:cxn>
                  <a:cxn ang="0">
                    <a:pos x="40" y="8"/>
                  </a:cxn>
                  <a:cxn ang="0">
                    <a:pos x="41" y="8"/>
                  </a:cxn>
                  <a:cxn ang="0">
                    <a:pos x="43" y="7"/>
                  </a:cxn>
                  <a:cxn ang="0">
                    <a:pos x="44" y="5"/>
                  </a:cxn>
                  <a:cxn ang="0">
                    <a:pos x="44" y="4"/>
                  </a:cxn>
                  <a:cxn ang="0">
                    <a:pos x="43" y="3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4" h="8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1" y="8"/>
                    </a:lnTo>
                    <a:lnTo>
                      <a:pt x="43" y="7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8" name="任意多边形 63589"/>
              <p:cNvSpPr/>
              <p:nvPr/>
            </p:nvSpPr>
            <p:spPr>
              <a:xfrm>
                <a:off x="1028" y="23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9" name="任意多边形 63590"/>
              <p:cNvSpPr/>
              <p:nvPr/>
            </p:nvSpPr>
            <p:spPr>
              <a:xfrm>
                <a:off x="1089" y="23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90" name="任意多边形 63591"/>
              <p:cNvSpPr/>
              <p:nvPr/>
            </p:nvSpPr>
            <p:spPr>
              <a:xfrm>
                <a:off x="1150" y="23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91" name="任意多边形 63592"/>
              <p:cNvSpPr/>
              <p:nvPr/>
            </p:nvSpPr>
            <p:spPr>
              <a:xfrm>
                <a:off x="1211" y="23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92" name="任意多边形 63593"/>
              <p:cNvSpPr/>
              <p:nvPr/>
            </p:nvSpPr>
            <p:spPr>
              <a:xfrm>
                <a:off x="1272" y="2315"/>
                <a:ext cx="23" cy="8"/>
              </a:xfrm>
              <a:custGeom>
                <a:avLst/>
                <a:gdLst>
                  <a:gd name="txL" fmla="*/ 0 w 23"/>
                  <a:gd name="txT" fmla="*/ 0 h 8"/>
                  <a:gd name="txR" fmla="*/ 23 w 2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18" y="8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4"/>
                  </a:cxn>
                  <a:cxn ang="0">
                    <a:pos x="21" y="3"/>
                  </a:cxn>
                  <a:cxn ang="0">
                    <a:pos x="20" y="1"/>
                  </a:cxn>
                  <a:cxn ang="0">
                    <a:pos x="2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18" y="8"/>
                    </a:lnTo>
                    <a:lnTo>
                      <a:pt x="20" y="7"/>
                    </a:lnTo>
                    <a:lnTo>
                      <a:pt x="21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20" y="1"/>
                    </a:lnTo>
                    <a:lnTo>
                      <a:pt x="2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3280" name="组合 63594"/>
            <p:cNvGrpSpPr/>
            <p:nvPr/>
          </p:nvGrpSpPr>
          <p:grpSpPr>
            <a:xfrm>
              <a:off x="1286" y="2114"/>
              <a:ext cx="73" cy="209"/>
              <a:chOff x="1286" y="2114"/>
              <a:chExt cx="73" cy="209"/>
            </a:xfrm>
          </p:grpSpPr>
          <p:sp>
            <p:nvSpPr>
              <p:cNvPr id="53382" name="任意多边形 63595"/>
              <p:cNvSpPr/>
              <p:nvPr/>
            </p:nvSpPr>
            <p:spPr>
              <a:xfrm>
                <a:off x="1286" y="2281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39"/>
                  </a:cxn>
                  <a:cxn ang="0">
                    <a:pos x="3" y="41"/>
                  </a:cxn>
                  <a:cxn ang="0">
                    <a:pos x="4" y="42"/>
                  </a:cxn>
                  <a:cxn ang="0">
                    <a:pos x="6" y="41"/>
                  </a:cxn>
                  <a:cxn ang="0">
                    <a:pos x="7" y="39"/>
                  </a:cxn>
                  <a:cxn ang="0">
                    <a:pos x="9" y="39"/>
                  </a:cxn>
                  <a:cxn ang="0">
                    <a:pos x="19" y="6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0" y="38"/>
                  </a:cxn>
                </a:cxnLst>
                <a:rect l="txL" t="txT" r="txR" b="txB"/>
                <a:pathLst>
                  <a:path w="19" h="42">
                    <a:moveTo>
                      <a:pt x="0" y="38"/>
                    </a:moveTo>
                    <a:lnTo>
                      <a:pt x="0" y="38"/>
                    </a:lnTo>
                    <a:lnTo>
                      <a:pt x="2" y="39"/>
                    </a:lnTo>
                    <a:lnTo>
                      <a:pt x="3" y="41"/>
                    </a:lnTo>
                    <a:lnTo>
                      <a:pt x="4" y="42"/>
                    </a:lnTo>
                    <a:lnTo>
                      <a:pt x="6" y="41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3" name="任意多边形 63596"/>
              <p:cNvSpPr/>
              <p:nvPr/>
            </p:nvSpPr>
            <p:spPr>
              <a:xfrm>
                <a:off x="1305" y="2223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6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2"/>
                  </a:cxn>
                  <a:cxn ang="0">
                    <a:pos x="6" y="41"/>
                  </a:cxn>
                  <a:cxn ang="0">
                    <a:pos x="7" y="39"/>
                  </a:cxn>
                  <a:cxn ang="0">
                    <a:pos x="9" y="38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9" y="3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0" y="4"/>
                  </a:cxn>
                  <a:cxn ang="0">
                    <a:pos x="0" y="36"/>
                  </a:cxn>
                </a:cxnLst>
                <a:rect l="txL" t="txT" r="txR" b="txB"/>
                <a:pathLst>
                  <a:path w="19" h="42">
                    <a:moveTo>
                      <a:pt x="0" y="36"/>
                    </a:moveTo>
                    <a:lnTo>
                      <a:pt x="0" y="38"/>
                    </a:lnTo>
                    <a:lnTo>
                      <a:pt x="0" y="39"/>
                    </a:lnTo>
                    <a:lnTo>
                      <a:pt x="1" y="41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6" y="41"/>
                    </a:lnTo>
                    <a:lnTo>
                      <a:pt x="7" y="39"/>
                    </a:lnTo>
                    <a:lnTo>
                      <a:pt x="9" y="38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4" name="任意多边形 63597"/>
              <p:cNvSpPr/>
              <p:nvPr/>
            </p:nvSpPr>
            <p:spPr>
              <a:xfrm>
                <a:off x="1324" y="2165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6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2"/>
                  </a:cxn>
                  <a:cxn ang="0">
                    <a:pos x="6" y="40"/>
                  </a:cxn>
                  <a:cxn ang="0">
                    <a:pos x="7" y="39"/>
                  </a:cxn>
                  <a:cxn ang="0">
                    <a:pos x="9" y="38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0" y="3"/>
                  </a:cxn>
                  <a:cxn ang="0">
                    <a:pos x="10" y="4"/>
                  </a:cxn>
                  <a:cxn ang="0">
                    <a:pos x="0" y="36"/>
                  </a:cxn>
                </a:cxnLst>
                <a:rect l="txL" t="txT" r="txR" b="txB"/>
                <a:pathLst>
                  <a:path w="19" h="42">
                    <a:moveTo>
                      <a:pt x="0" y="36"/>
                    </a:moveTo>
                    <a:lnTo>
                      <a:pt x="0" y="38"/>
                    </a:lnTo>
                    <a:lnTo>
                      <a:pt x="0" y="39"/>
                    </a:lnTo>
                    <a:lnTo>
                      <a:pt x="1" y="40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6" y="40"/>
                    </a:lnTo>
                    <a:lnTo>
                      <a:pt x="7" y="39"/>
                    </a:lnTo>
                    <a:lnTo>
                      <a:pt x="9" y="38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85" name="任意多边形 63598"/>
              <p:cNvSpPr/>
              <p:nvPr/>
            </p:nvSpPr>
            <p:spPr>
              <a:xfrm>
                <a:off x="1341" y="2114"/>
                <a:ext cx="18" cy="35"/>
              </a:xfrm>
              <a:custGeom>
                <a:avLst/>
                <a:gdLst>
                  <a:gd name="txL" fmla="*/ 0 w 18"/>
                  <a:gd name="txT" fmla="*/ 0 h 35"/>
                  <a:gd name="txR" fmla="*/ 18 w 18"/>
                  <a:gd name="txB" fmla="*/ 35 h 35"/>
                </a:gdLst>
                <a:ahLst/>
                <a:cxnLst>
                  <a:cxn ang="0">
                    <a:pos x="0" y="29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3" y="33"/>
                  </a:cxn>
                  <a:cxn ang="0">
                    <a:pos x="5" y="35"/>
                  </a:cxn>
                  <a:cxn ang="0">
                    <a:pos x="6" y="35"/>
                  </a:cxn>
                  <a:cxn ang="0">
                    <a:pos x="8" y="33"/>
                  </a:cxn>
                  <a:cxn ang="0">
                    <a:pos x="9" y="32"/>
                  </a:cxn>
                  <a:cxn ang="0">
                    <a:pos x="9" y="30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0" y="29"/>
                  </a:cxn>
                </a:cxnLst>
                <a:rect l="txL" t="txT" r="txR" b="txB"/>
                <a:pathLst>
                  <a:path w="18" h="35">
                    <a:moveTo>
                      <a:pt x="0" y="29"/>
                    </a:moveTo>
                    <a:lnTo>
                      <a:pt x="0" y="30"/>
                    </a:lnTo>
                    <a:lnTo>
                      <a:pt x="2" y="32"/>
                    </a:lnTo>
                    <a:lnTo>
                      <a:pt x="3" y="33"/>
                    </a:lnTo>
                    <a:lnTo>
                      <a:pt x="5" y="35"/>
                    </a:lnTo>
                    <a:lnTo>
                      <a:pt x="6" y="35"/>
                    </a:lnTo>
                    <a:lnTo>
                      <a:pt x="8" y="33"/>
                    </a:lnTo>
                    <a:lnTo>
                      <a:pt x="9" y="32"/>
                    </a:lnTo>
                    <a:lnTo>
                      <a:pt x="9" y="30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6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3281" name="直接连接符 63599"/>
            <p:cNvSpPr/>
            <p:nvPr/>
          </p:nvSpPr>
          <p:spPr>
            <a:xfrm>
              <a:off x="2435" y="2118"/>
              <a:ext cx="1" cy="1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2" name="直接连接符 63600"/>
            <p:cNvSpPr/>
            <p:nvPr/>
          </p:nvSpPr>
          <p:spPr>
            <a:xfrm>
              <a:off x="2816" y="2118"/>
              <a:ext cx="64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3" name="直接连接符 63601"/>
            <p:cNvSpPr/>
            <p:nvPr/>
          </p:nvSpPr>
          <p:spPr>
            <a:xfrm>
              <a:off x="2880" y="2319"/>
              <a:ext cx="25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4" name="直接连接符 63602"/>
            <p:cNvSpPr/>
            <p:nvPr/>
          </p:nvSpPr>
          <p:spPr>
            <a:xfrm flipV="1">
              <a:off x="3134" y="2118"/>
              <a:ext cx="64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5" name="直接连接符 63603"/>
            <p:cNvSpPr/>
            <p:nvPr/>
          </p:nvSpPr>
          <p:spPr>
            <a:xfrm>
              <a:off x="3198" y="2118"/>
              <a:ext cx="763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6" name="直接连接符 63604"/>
            <p:cNvSpPr/>
            <p:nvPr/>
          </p:nvSpPr>
          <p:spPr>
            <a:xfrm>
              <a:off x="3579" y="2118"/>
              <a:ext cx="1" cy="1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7" name="直接连接符 63605"/>
            <p:cNvSpPr/>
            <p:nvPr/>
          </p:nvSpPr>
          <p:spPr>
            <a:xfrm>
              <a:off x="3961" y="2118"/>
              <a:ext cx="64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8" name="直接连接符 63606"/>
            <p:cNvSpPr/>
            <p:nvPr/>
          </p:nvSpPr>
          <p:spPr>
            <a:xfrm>
              <a:off x="4025" y="2319"/>
              <a:ext cx="25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89" name="直接连接符 63607"/>
            <p:cNvSpPr/>
            <p:nvPr/>
          </p:nvSpPr>
          <p:spPr>
            <a:xfrm flipV="1">
              <a:off x="4279" y="2118"/>
              <a:ext cx="63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0" name="直接连接符 63608"/>
            <p:cNvSpPr/>
            <p:nvPr/>
          </p:nvSpPr>
          <p:spPr>
            <a:xfrm>
              <a:off x="4342" y="2118"/>
              <a:ext cx="70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1" name="直接连接符 63609"/>
            <p:cNvSpPr/>
            <p:nvPr/>
          </p:nvSpPr>
          <p:spPr>
            <a:xfrm>
              <a:off x="5042" y="2118"/>
              <a:ext cx="62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2" name="直接连接符 63610"/>
            <p:cNvSpPr/>
            <p:nvPr/>
          </p:nvSpPr>
          <p:spPr>
            <a:xfrm>
              <a:off x="5104" y="2319"/>
              <a:ext cx="12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293" name="组合 63611"/>
            <p:cNvGrpSpPr/>
            <p:nvPr/>
          </p:nvGrpSpPr>
          <p:grpSpPr>
            <a:xfrm>
              <a:off x="3198" y="2118"/>
              <a:ext cx="126" cy="201"/>
              <a:chOff x="3198" y="2118"/>
              <a:chExt cx="126" cy="201"/>
            </a:xfrm>
          </p:grpSpPr>
          <p:sp>
            <p:nvSpPr>
              <p:cNvPr id="53380" name="直接连接符 63612"/>
              <p:cNvSpPr/>
              <p:nvPr/>
            </p:nvSpPr>
            <p:spPr>
              <a:xfrm flipH="1" flipV="1">
                <a:off x="3246" y="2195"/>
                <a:ext cx="78" cy="124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81" name="任意多边形 63613"/>
              <p:cNvSpPr/>
              <p:nvPr/>
            </p:nvSpPr>
            <p:spPr>
              <a:xfrm>
                <a:off x="3198" y="2118"/>
                <a:ext cx="77" cy="96"/>
              </a:xfrm>
              <a:custGeom>
                <a:avLst/>
                <a:gdLst>
                  <a:gd name="txL" fmla="*/ 0 w 77"/>
                  <a:gd name="txT" fmla="*/ 0 h 96"/>
                  <a:gd name="txR" fmla="*/ 77 w 77"/>
                  <a:gd name="txB" fmla="*/ 96 h 96"/>
                </a:gdLst>
                <a:ahLst/>
                <a:cxnLst>
                  <a:cxn ang="0">
                    <a:pos x="77" y="63"/>
                  </a:cxn>
                  <a:cxn ang="0">
                    <a:pos x="0" y="0"/>
                  </a:cxn>
                  <a:cxn ang="0">
                    <a:pos x="25" y="96"/>
                  </a:cxn>
                  <a:cxn ang="0">
                    <a:pos x="77" y="63"/>
                  </a:cxn>
                </a:cxnLst>
                <a:rect l="txL" t="txT" r="txR" b="txB"/>
                <a:pathLst>
                  <a:path w="77" h="96">
                    <a:moveTo>
                      <a:pt x="77" y="63"/>
                    </a:moveTo>
                    <a:lnTo>
                      <a:pt x="0" y="0"/>
                    </a:lnTo>
                    <a:lnTo>
                      <a:pt x="25" y="96"/>
                    </a:lnTo>
                    <a:lnTo>
                      <a:pt x="77" y="6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3294" name="直接连接符 63614"/>
            <p:cNvSpPr/>
            <p:nvPr/>
          </p:nvSpPr>
          <p:spPr>
            <a:xfrm>
              <a:off x="910" y="2518"/>
              <a:ext cx="139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5" name="直接连接符 63615"/>
            <p:cNvSpPr/>
            <p:nvPr/>
          </p:nvSpPr>
          <p:spPr>
            <a:xfrm>
              <a:off x="2307" y="2518"/>
              <a:ext cx="64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6" name="直接连接符 63616"/>
            <p:cNvSpPr/>
            <p:nvPr/>
          </p:nvSpPr>
          <p:spPr>
            <a:xfrm>
              <a:off x="2371" y="2719"/>
              <a:ext cx="50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7" name="直接连接符 63617"/>
            <p:cNvSpPr/>
            <p:nvPr/>
          </p:nvSpPr>
          <p:spPr>
            <a:xfrm flipV="1">
              <a:off x="2880" y="2518"/>
              <a:ext cx="64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8" name="直接连接符 63618"/>
            <p:cNvSpPr/>
            <p:nvPr/>
          </p:nvSpPr>
          <p:spPr>
            <a:xfrm>
              <a:off x="2944" y="2518"/>
              <a:ext cx="222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9" name="矩形 63619"/>
            <p:cNvSpPr/>
            <p:nvPr/>
          </p:nvSpPr>
          <p:spPr>
            <a:xfrm>
              <a:off x="2377" y="2486"/>
              <a:ext cx="382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禁止计数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300" name="矩形 63620"/>
            <p:cNvSpPr/>
            <p:nvPr/>
          </p:nvSpPr>
          <p:spPr>
            <a:xfrm>
              <a:off x="3354" y="28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301" name="矩形 63621"/>
            <p:cNvSpPr/>
            <p:nvPr/>
          </p:nvSpPr>
          <p:spPr>
            <a:xfrm>
              <a:off x="3736" y="28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302" name="矩形 63622"/>
            <p:cNvSpPr/>
            <p:nvPr/>
          </p:nvSpPr>
          <p:spPr>
            <a:xfrm>
              <a:off x="4116" y="2833"/>
              <a:ext cx="53" cy="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3303" name="组合 63623"/>
            <p:cNvGrpSpPr/>
            <p:nvPr/>
          </p:nvGrpSpPr>
          <p:grpSpPr>
            <a:xfrm>
              <a:off x="2049" y="1216"/>
              <a:ext cx="9" cy="1807"/>
              <a:chOff x="2049" y="1216"/>
              <a:chExt cx="9" cy="1807"/>
            </a:xfrm>
          </p:grpSpPr>
          <p:sp>
            <p:nvSpPr>
              <p:cNvPr id="53361" name="任意多边形 63624"/>
              <p:cNvSpPr/>
              <p:nvPr/>
            </p:nvSpPr>
            <p:spPr>
              <a:xfrm>
                <a:off x="2049" y="2945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1" y="75"/>
                  </a:cxn>
                  <a:cxn ang="0">
                    <a:pos x="3" y="77"/>
                  </a:cxn>
                  <a:cxn ang="0">
                    <a:pos x="4" y="78"/>
                  </a:cxn>
                  <a:cxn ang="0">
                    <a:pos x="6" y="77"/>
                  </a:cxn>
                  <a:cxn ang="0">
                    <a:pos x="7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1" y="75"/>
                    </a:lnTo>
                    <a:lnTo>
                      <a:pt x="3" y="77"/>
                    </a:lnTo>
                    <a:lnTo>
                      <a:pt x="4" y="78"/>
                    </a:lnTo>
                    <a:lnTo>
                      <a:pt x="6" y="77"/>
                    </a:lnTo>
                    <a:lnTo>
                      <a:pt x="7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2" name="任意多边形 63625"/>
              <p:cNvSpPr/>
              <p:nvPr/>
            </p:nvSpPr>
            <p:spPr>
              <a:xfrm>
                <a:off x="2049" y="2849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1" y="75"/>
                  </a:cxn>
                  <a:cxn ang="0">
                    <a:pos x="3" y="77"/>
                  </a:cxn>
                  <a:cxn ang="0">
                    <a:pos x="4" y="78"/>
                  </a:cxn>
                  <a:cxn ang="0">
                    <a:pos x="6" y="77"/>
                  </a:cxn>
                  <a:cxn ang="0">
                    <a:pos x="7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1" y="75"/>
                    </a:lnTo>
                    <a:lnTo>
                      <a:pt x="3" y="77"/>
                    </a:lnTo>
                    <a:lnTo>
                      <a:pt x="4" y="78"/>
                    </a:lnTo>
                    <a:lnTo>
                      <a:pt x="6" y="77"/>
                    </a:lnTo>
                    <a:lnTo>
                      <a:pt x="7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3" name="任意多边形 63626"/>
              <p:cNvSpPr/>
              <p:nvPr/>
            </p:nvSpPr>
            <p:spPr>
              <a:xfrm>
                <a:off x="2049" y="2753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1" y="75"/>
                  </a:cxn>
                  <a:cxn ang="0">
                    <a:pos x="3" y="77"/>
                  </a:cxn>
                  <a:cxn ang="0">
                    <a:pos x="4" y="78"/>
                  </a:cxn>
                  <a:cxn ang="0">
                    <a:pos x="6" y="77"/>
                  </a:cxn>
                  <a:cxn ang="0">
                    <a:pos x="7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1" y="75"/>
                    </a:lnTo>
                    <a:lnTo>
                      <a:pt x="3" y="77"/>
                    </a:lnTo>
                    <a:lnTo>
                      <a:pt x="4" y="78"/>
                    </a:lnTo>
                    <a:lnTo>
                      <a:pt x="6" y="77"/>
                    </a:lnTo>
                    <a:lnTo>
                      <a:pt x="7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4" name="任意多边形 63627"/>
              <p:cNvSpPr/>
              <p:nvPr/>
            </p:nvSpPr>
            <p:spPr>
              <a:xfrm>
                <a:off x="2049" y="2657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1" y="75"/>
                  </a:cxn>
                  <a:cxn ang="0">
                    <a:pos x="3" y="77"/>
                  </a:cxn>
                  <a:cxn ang="0">
                    <a:pos x="4" y="78"/>
                  </a:cxn>
                  <a:cxn ang="0">
                    <a:pos x="6" y="77"/>
                  </a:cxn>
                  <a:cxn ang="0">
                    <a:pos x="7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1" y="75"/>
                    </a:lnTo>
                    <a:lnTo>
                      <a:pt x="3" y="77"/>
                    </a:lnTo>
                    <a:lnTo>
                      <a:pt x="4" y="78"/>
                    </a:lnTo>
                    <a:lnTo>
                      <a:pt x="6" y="77"/>
                    </a:lnTo>
                    <a:lnTo>
                      <a:pt x="7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5" name="任意多边形 63628"/>
              <p:cNvSpPr/>
              <p:nvPr/>
            </p:nvSpPr>
            <p:spPr>
              <a:xfrm>
                <a:off x="2049" y="2561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1" y="75"/>
                  </a:cxn>
                  <a:cxn ang="0">
                    <a:pos x="3" y="77"/>
                  </a:cxn>
                  <a:cxn ang="0">
                    <a:pos x="4" y="78"/>
                  </a:cxn>
                  <a:cxn ang="0">
                    <a:pos x="6" y="77"/>
                  </a:cxn>
                  <a:cxn ang="0">
                    <a:pos x="7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1" y="75"/>
                    </a:lnTo>
                    <a:lnTo>
                      <a:pt x="3" y="77"/>
                    </a:lnTo>
                    <a:lnTo>
                      <a:pt x="4" y="78"/>
                    </a:lnTo>
                    <a:lnTo>
                      <a:pt x="6" y="77"/>
                    </a:lnTo>
                    <a:lnTo>
                      <a:pt x="7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6" name="任意多边形 63629"/>
              <p:cNvSpPr/>
              <p:nvPr/>
            </p:nvSpPr>
            <p:spPr>
              <a:xfrm>
                <a:off x="2049" y="2464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8"/>
                  </a:cxn>
                  <a:cxn ang="0">
                    <a:pos x="4" y="79"/>
                  </a:cxn>
                  <a:cxn ang="0">
                    <a:pos x="6" y="78"/>
                  </a:cxn>
                  <a:cxn ang="0">
                    <a:pos x="7" y="76"/>
                  </a:cxn>
                  <a:cxn ang="0">
                    <a:pos x="9" y="7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8"/>
                    </a:lnTo>
                    <a:lnTo>
                      <a:pt x="4" y="79"/>
                    </a:lnTo>
                    <a:lnTo>
                      <a:pt x="6" y="78"/>
                    </a:lnTo>
                    <a:lnTo>
                      <a:pt x="7" y="76"/>
                    </a:lnTo>
                    <a:lnTo>
                      <a:pt x="9" y="7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7" name="任意多边形 63630"/>
              <p:cNvSpPr/>
              <p:nvPr/>
            </p:nvSpPr>
            <p:spPr>
              <a:xfrm>
                <a:off x="2049" y="2368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8"/>
                  </a:cxn>
                  <a:cxn ang="0">
                    <a:pos x="4" y="79"/>
                  </a:cxn>
                  <a:cxn ang="0">
                    <a:pos x="6" y="78"/>
                  </a:cxn>
                  <a:cxn ang="0">
                    <a:pos x="7" y="76"/>
                  </a:cxn>
                  <a:cxn ang="0">
                    <a:pos x="9" y="7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8"/>
                    </a:lnTo>
                    <a:lnTo>
                      <a:pt x="4" y="79"/>
                    </a:lnTo>
                    <a:lnTo>
                      <a:pt x="6" y="78"/>
                    </a:lnTo>
                    <a:lnTo>
                      <a:pt x="7" y="76"/>
                    </a:lnTo>
                    <a:lnTo>
                      <a:pt x="9" y="7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8" name="任意多边形 63631"/>
              <p:cNvSpPr/>
              <p:nvPr/>
            </p:nvSpPr>
            <p:spPr>
              <a:xfrm>
                <a:off x="2049" y="2272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8"/>
                  </a:cxn>
                  <a:cxn ang="0">
                    <a:pos x="4" y="79"/>
                  </a:cxn>
                  <a:cxn ang="0">
                    <a:pos x="6" y="78"/>
                  </a:cxn>
                  <a:cxn ang="0">
                    <a:pos x="7" y="76"/>
                  </a:cxn>
                  <a:cxn ang="0">
                    <a:pos x="9" y="7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8"/>
                    </a:lnTo>
                    <a:lnTo>
                      <a:pt x="4" y="79"/>
                    </a:lnTo>
                    <a:lnTo>
                      <a:pt x="6" y="78"/>
                    </a:lnTo>
                    <a:lnTo>
                      <a:pt x="7" y="76"/>
                    </a:lnTo>
                    <a:lnTo>
                      <a:pt x="9" y="7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9" name="任意多边形 63632"/>
              <p:cNvSpPr/>
              <p:nvPr/>
            </p:nvSpPr>
            <p:spPr>
              <a:xfrm>
                <a:off x="2049" y="2176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8"/>
                  </a:cxn>
                  <a:cxn ang="0">
                    <a:pos x="4" y="79"/>
                  </a:cxn>
                  <a:cxn ang="0">
                    <a:pos x="6" y="78"/>
                  </a:cxn>
                  <a:cxn ang="0">
                    <a:pos x="7" y="76"/>
                  </a:cxn>
                  <a:cxn ang="0">
                    <a:pos x="9" y="7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8"/>
                    </a:lnTo>
                    <a:lnTo>
                      <a:pt x="4" y="79"/>
                    </a:lnTo>
                    <a:lnTo>
                      <a:pt x="6" y="78"/>
                    </a:lnTo>
                    <a:lnTo>
                      <a:pt x="7" y="76"/>
                    </a:lnTo>
                    <a:lnTo>
                      <a:pt x="9" y="7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0" name="任意多边形 63633"/>
              <p:cNvSpPr/>
              <p:nvPr/>
            </p:nvSpPr>
            <p:spPr>
              <a:xfrm>
                <a:off x="2049" y="2080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1" name="任意多边形 63634"/>
              <p:cNvSpPr/>
              <p:nvPr/>
            </p:nvSpPr>
            <p:spPr>
              <a:xfrm>
                <a:off x="2049" y="1984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5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2" name="任意多边形 63635"/>
              <p:cNvSpPr/>
              <p:nvPr/>
            </p:nvSpPr>
            <p:spPr>
              <a:xfrm>
                <a:off x="2049" y="1888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3" name="任意多边形 63636"/>
              <p:cNvSpPr/>
              <p:nvPr/>
            </p:nvSpPr>
            <p:spPr>
              <a:xfrm>
                <a:off x="2049" y="1792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4" name="任意多边形 63637"/>
              <p:cNvSpPr/>
              <p:nvPr/>
            </p:nvSpPr>
            <p:spPr>
              <a:xfrm>
                <a:off x="2049" y="1696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5" name="任意多边形 63638"/>
              <p:cNvSpPr/>
              <p:nvPr/>
            </p:nvSpPr>
            <p:spPr>
              <a:xfrm>
                <a:off x="2049" y="1600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6" name="任意多边形 63639"/>
              <p:cNvSpPr/>
              <p:nvPr/>
            </p:nvSpPr>
            <p:spPr>
              <a:xfrm>
                <a:off x="2049" y="1504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7" name="任意多边形 63640"/>
              <p:cNvSpPr/>
              <p:nvPr/>
            </p:nvSpPr>
            <p:spPr>
              <a:xfrm>
                <a:off x="2049" y="1408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8" name="任意多边形 63641"/>
              <p:cNvSpPr/>
              <p:nvPr/>
            </p:nvSpPr>
            <p:spPr>
              <a:xfrm>
                <a:off x="2049" y="1312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79" name="任意多边形 63642"/>
              <p:cNvSpPr/>
              <p:nvPr/>
            </p:nvSpPr>
            <p:spPr>
              <a:xfrm>
                <a:off x="2049" y="1216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1" y="76"/>
                  </a:cxn>
                  <a:cxn ang="0">
                    <a:pos x="3" y="77"/>
                  </a:cxn>
                  <a:cxn ang="0">
                    <a:pos x="4" y="79"/>
                  </a:cxn>
                  <a:cxn ang="0">
                    <a:pos x="6" y="77"/>
                  </a:cxn>
                  <a:cxn ang="0">
                    <a:pos x="7" y="76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1" y="76"/>
                    </a:lnTo>
                    <a:lnTo>
                      <a:pt x="3" y="77"/>
                    </a:lnTo>
                    <a:lnTo>
                      <a:pt x="4" y="79"/>
                    </a:lnTo>
                    <a:lnTo>
                      <a:pt x="6" y="77"/>
                    </a:lnTo>
                    <a:lnTo>
                      <a:pt x="7" y="76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3304" name="直接连接符 63643"/>
            <p:cNvSpPr/>
            <p:nvPr/>
          </p:nvSpPr>
          <p:spPr>
            <a:xfrm>
              <a:off x="910" y="2818"/>
              <a:ext cx="3051" cy="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305" name="组合 63644"/>
            <p:cNvGrpSpPr/>
            <p:nvPr/>
          </p:nvGrpSpPr>
          <p:grpSpPr>
            <a:xfrm>
              <a:off x="905" y="3015"/>
              <a:ext cx="454" cy="8"/>
              <a:chOff x="905" y="3015"/>
              <a:chExt cx="454" cy="8"/>
            </a:xfrm>
          </p:grpSpPr>
          <p:sp>
            <p:nvSpPr>
              <p:cNvPr id="53353" name="任意多边形 63645"/>
              <p:cNvSpPr/>
              <p:nvPr/>
            </p:nvSpPr>
            <p:spPr>
              <a:xfrm>
                <a:off x="905" y="3015"/>
                <a:ext cx="44" cy="8"/>
              </a:xfrm>
              <a:custGeom>
                <a:avLst/>
                <a:gdLst>
                  <a:gd name="txL" fmla="*/ 0 w 44"/>
                  <a:gd name="txT" fmla="*/ 0 h 8"/>
                  <a:gd name="txR" fmla="*/ 44 w 44"/>
                  <a:gd name="txB" fmla="*/ 8 h 8"/>
                </a:gdLst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5" y="8"/>
                  </a:cxn>
                  <a:cxn ang="0">
                    <a:pos x="38" y="8"/>
                  </a:cxn>
                  <a:cxn ang="0">
                    <a:pos x="40" y="8"/>
                  </a:cxn>
                  <a:cxn ang="0">
                    <a:pos x="41" y="8"/>
                  </a:cxn>
                  <a:cxn ang="0">
                    <a:pos x="43" y="7"/>
                  </a:cxn>
                  <a:cxn ang="0">
                    <a:pos x="44" y="5"/>
                  </a:cxn>
                  <a:cxn ang="0">
                    <a:pos x="44" y="4"/>
                  </a:cxn>
                  <a:cxn ang="0">
                    <a:pos x="43" y="2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4" h="8">
                    <a:moveTo>
                      <a:pt x="6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1" y="8"/>
                    </a:lnTo>
                    <a:lnTo>
                      <a:pt x="43" y="7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4" name="任意多边形 63646"/>
              <p:cNvSpPr/>
              <p:nvPr/>
            </p:nvSpPr>
            <p:spPr>
              <a:xfrm>
                <a:off x="966" y="3015"/>
                <a:ext cx="44" cy="8"/>
              </a:xfrm>
              <a:custGeom>
                <a:avLst/>
                <a:gdLst>
                  <a:gd name="txL" fmla="*/ 0 w 44"/>
                  <a:gd name="txT" fmla="*/ 0 h 8"/>
                  <a:gd name="txR" fmla="*/ 44 w 44"/>
                  <a:gd name="txB" fmla="*/ 8 h 8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8" y="8"/>
                  </a:cxn>
                  <a:cxn ang="0">
                    <a:pos x="40" y="8"/>
                  </a:cxn>
                  <a:cxn ang="0">
                    <a:pos x="41" y="8"/>
                  </a:cxn>
                  <a:cxn ang="0">
                    <a:pos x="43" y="7"/>
                  </a:cxn>
                  <a:cxn ang="0">
                    <a:pos x="44" y="5"/>
                  </a:cxn>
                  <a:cxn ang="0">
                    <a:pos x="44" y="4"/>
                  </a:cxn>
                  <a:cxn ang="0">
                    <a:pos x="43" y="2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4" h="8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1" y="8"/>
                    </a:lnTo>
                    <a:lnTo>
                      <a:pt x="43" y="7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5" name="任意多边形 63647"/>
              <p:cNvSpPr/>
              <p:nvPr/>
            </p:nvSpPr>
            <p:spPr>
              <a:xfrm>
                <a:off x="1028" y="30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6" name="任意多边形 63648"/>
              <p:cNvSpPr/>
              <p:nvPr/>
            </p:nvSpPr>
            <p:spPr>
              <a:xfrm>
                <a:off x="1089" y="30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7" name="任意多边形 63649"/>
              <p:cNvSpPr/>
              <p:nvPr/>
            </p:nvSpPr>
            <p:spPr>
              <a:xfrm>
                <a:off x="1150" y="30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8" name="任意多边形 63650"/>
              <p:cNvSpPr/>
              <p:nvPr/>
            </p:nvSpPr>
            <p:spPr>
              <a:xfrm>
                <a:off x="1211" y="30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9" name="任意多边形 63651"/>
              <p:cNvSpPr/>
              <p:nvPr/>
            </p:nvSpPr>
            <p:spPr>
              <a:xfrm>
                <a:off x="1272" y="3015"/>
                <a:ext cx="43" cy="8"/>
              </a:xfrm>
              <a:custGeom>
                <a:avLst/>
                <a:gdLst>
                  <a:gd name="txL" fmla="*/ 0 w 43"/>
                  <a:gd name="txT" fmla="*/ 0 h 8"/>
                  <a:gd name="txR" fmla="*/ 43 w 43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7" y="8"/>
                  </a:cxn>
                  <a:cxn ang="0">
                    <a:pos x="39" y="8"/>
                  </a:cxn>
                  <a:cxn ang="0">
                    <a:pos x="40" y="8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7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60" name="任意多边形 63652"/>
              <p:cNvSpPr/>
              <p:nvPr/>
            </p:nvSpPr>
            <p:spPr>
              <a:xfrm>
                <a:off x="1333" y="3015"/>
                <a:ext cx="26" cy="8"/>
              </a:xfrm>
              <a:custGeom>
                <a:avLst/>
                <a:gdLst>
                  <a:gd name="txL" fmla="*/ 0 w 26"/>
                  <a:gd name="txT" fmla="*/ 0 h 8"/>
                  <a:gd name="txR" fmla="*/ 26 w 26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3" y="8"/>
                  </a:cxn>
                  <a:cxn ang="0">
                    <a:pos x="21" y="8"/>
                  </a:cxn>
                  <a:cxn ang="0">
                    <a:pos x="23" y="7"/>
                  </a:cxn>
                  <a:cxn ang="0">
                    <a:pos x="24" y="5"/>
                  </a:cxn>
                  <a:cxn ang="0">
                    <a:pos x="26" y="4"/>
                  </a:cxn>
                  <a:cxn ang="0">
                    <a:pos x="24" y="2"/>
                  </a:cxn>
                  <a:cxn ang="0">
                    <a:pos x="23" y="1"/>
                  </a:cxn>
                  <a:cxn ang="0">
                    <a:pos x="23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6" h="8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3" y="8"/>
                    </a:lnTo>
                    <a:lnTo>
                      <a:pt x="21" y="8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3" y="1"/>
                    </a:lnTo>
                    <a:lnTo>
                      <a:pt x="23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3306" name="组合 63653"/>
            <p:cNvGrpSpPr/>
            <p:nvPr/>
          </p:nvGrpSpPr>
          <p:grpSpPr>
            <a:xfrm>
              <a:off x="1350" y="2814"/>
              <a:ext cx="73" cy="209"/>
              <a:chOff x="1350" y="2814"/>
              <a:chExt cx="73" cy="209"/>
            </a:xfrm>
          </p:grpSpPr>
          <p:sp>
            <p:nvSpPr>
              <p:cNvPr id="53349" name="任意多边形 63654"/>
              <p:cNvSpPr/>
              <p:nvPr/>
            </p:nvSpPr>
            <p:spPr>
              <a:xfrm>
                <a:off x="1350" y="2981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1" y="39"/>
                  </a:cxn>
                  <a:cxn ang="0">
                    <a:pos x="3" y="41"/>
                  </a:cxn>
                  <a:cxn ang="0">
                    <a:pos x="4" y="42"/>
                  </a:cxn>
                  <a:cxn ang="0">
                    <a:pos x="6" y="41"/>
                  </a:cxn>
                  <a:cxn ang="0">
                    <a:pos x="7" y="39"/>
                  </a:cxn>
                  <a:cxn ang="0">
                    <a:pos x="9" y="39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9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4"/>
                  </a:cxn>
                  <a:cxn ang="0">
                    <a:pos x="0" y="38"/>
                  </a:cxn>
                </a:cxnLst>
                <a:rect l="txL" t="txT" r="txR" b="txB"/>
                <a:pathLst>
                  <a:path w="19" h="42">
                    <a:moveTo>
                      <a:pt x="0" y="38"/>
                    </a:moveTo>
                    <a:lnTo>
                      <a:pt x="0" y="38"/>
                    </a:lnTo>
                    <a:lnTo>
                      <a:pt x="1" y="39"/>
                    </a:lnTo>
                    <a:lnTo>
                      <a:pt x="3" y="41"/>
                    </a:lnTo>
                    <a:lnTo>
                      <a:pt x="4" y="42"/>
                    </a:lnTo>
                    <a:lnTo>
                      <a:pt x="6" y="41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0" name="任意多边形 63655"/>
              <p:cNvSpPr/>
              <p:nvPr/>
            </p:nvSpPr>
            <p:spPr>
              <a:xfrm>
                <a:off x="1369" y="2923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6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2"/>
                  </a:cxn>
                  <a:cxn ang="0">
                    <a:pos x="6" y="41"/>
                  </a:cxn>
                  <a:cxn ang="0">
                    <a:pos x="7" y="39"/>
                  </a:cxn>
                  <a:cxn ang="0">
                    <a:pos x="9" y="38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9" y="3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0" y="4"/>
                  </a:cxn>
                  <a:cxn ang="0">
                    <a:pos x="0" y="36"/>
                  </a:cxn>
                </a:cxnLst>
                <a:rect l="txL" t="txT" r="txR" b="txB"/>
                <a:pathLst>
                  <a:path w="19" h="42">
                    <a:moveTo>
                      <a:pt x="0" y="36"/>
                    </a:moveTo>
                    <a:lnTo>
                      <a:pt x="0" y="38"/>
                    </a:lnTo>
                    <a:lnTo>
                      <a:pt x="0" y="39"/>
                    </a:lnTo>
                    <a:lnTo>
                      <a:pt x="1" y="41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6" y="41"/>
                    </a:lnTo>
                    <a:lnTo>
                      <a:pt x="7" y="39"/>
                    </a:lnTo>
                    <a:lnTo>
                      <a:pt x="9" y="38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1" name="任意多边形 63656"/>
              <p:cNvSpPr/>
              <p:nvPr/>
            </p:nvSpPr>
            <p:spPr>
              <a:xfrm>
                <a:off x="1388" y="2865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6"/>
                  </a:cxn>
                  <a:cxn ang="0">
                    <a:pos x="0" y="37"/>
                  </a:cxn>
                  <a:cxn ang="0">
                    <a:pos x="0" y="39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2"/>
                  </a:cxn>
                  <a:cxn ang="0">
                    <a:pos x="6" y="40"/>
                  </a:cxn>
                  <a:cxn ang="0">
                    <a:pos x="7" y="39"/>
                  </a:cxn>
                  <a:cxn ang="0">
                    <a:pos x="9" y="37"/>
                  </a:cxn>
                  <a:cxn ang="0">
                    <a:pos x="19" y="5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10" y="4"/>
                  </a:cxn>
                  <a:cxn ang="0">
                    <a:pos x="0" y="36"/>
                  </a:cxn>
                </a:cxnLst>
                <a:rect l="txL" t="txT" r="txR" b="txB"/>
                <a:pathLst>
                  <a:path w="19" h="42">
                    <a:moveTo>
                      <a:pt x="0" y="36"/>
                    </a:moveTo>
                    <a:lnTo>
                      <a:pt x="0" y="37"/>
                    </a:lnTo>
                    <a:lnTo>
                      <a:pt x="0" y="39"/>
                    </a:lnTo>
                    <a:lnTo>
                      <a:pt x="1" y="40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6" y="40"/>
                    </a:lnTo>
                    <a:lnTo>
                      <a:pt x="7" y="39"/>
                    </a:lnTo>
                    <a:lnTo>
                      <a:pt x="9" y="37"/>
                    </a:lnTo>
                    <a:lnTo>
                      <a:pt x="19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52" name="任意多边形 63657"/>
              <p:cNvSpPr/>
              <p:nvPr/>
            </p:nvSpPr>
            <p:spPr>
              <a:xfrm>
                <a:off x="1405" y="2814"/>
                <a:ext cx="18" cy="35"/>
              </a:xfrm>
              <a:custGeom>
                <a:avLst/>
                <a:gdLst>
                  <a:gd name="txL" fmla="*/ 0 w 18"/>
                  <a:gd name="txT" fmla="*/ 0 h 35"/>
                  <a:gd name="txR" fmla="*/ 18 w 18"/>
                  <a:gd name="txB" fmla="*/ 35 h 35"/>
                </a:gdLst>
                <a:ahLst/>
                <a:cxnLst>
                  <a:cxn ang="0">
                    <a:pos x="0" y="29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3" y="33"/>
                  </a:cxn>
                  <a:cxn ang="0">
                    <a:pos x="5" y="35"/>
                  </a:cxn>
                  <a:cxn ang="0">
                    <a:pos x="6" y="35"/>
                  </a:cxn>
                  <a:cxn ang="0">
                    <a:pos x="8" y="33"/>
                  </a:cxn>
                  <a:cxn ang="0">
                    <a:pos x="9" y="32"/>
                  </a:cxn>
                  <a:cxn ang="0">
                    <a:pos x="9" y="30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0" y="29"/>
                  </a:cxn>
                </a:cxnLst>
                <a:rect l="txL" t="txT" r="txR" b="txB"/>
                <a:pathLst>
                  <a:path w="18" h="35">
                    <a:moveTo>
                      <a:pt x="0" y="29"/>
                    </a:moveTo>
                    <a:lnTo>
                      <a:pt x="0" y="30"/>
                    </a:lnTo>
                    <a:lnTo>
                      <a:pt x="2" y="32"/>
                    </a:lnTo>
                    <a:lnTo>
                      <a:pt x="3" y="33"/>
                    </a:lnTo>
                    <a:lnTo>
                      <a:pt x="5" y="35"/>
                    </a:lnTo>
                    <a:lnTo>
                      <a:pt x="6" y="35"/>
                    </a:lnTo>
                    <a:lnTo>
                      <a:pt x="8" y="33"/>
                    </a:lnTo>
                    <a:lnTo>
                      <a:pt x="9" y="32"/>
                    </a:lnTo>
                    <a:lnTo>
                      <a:pt x="9" y="30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6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3307" name="直接连接符 63658"/>
            <p:cNvSpPr/>
            <p:nvPr/>
          </p:nvSpPr>
          <p:spPr>
            <a:xfrm>
              <a:off x="2435" y="2818"/>
              <a:ext cx="1" cy="1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308" name="组合 63659"/>
            <p:cNvGrpSpPr/>
            <p:nvPr/>
          </p:nvGrpSpPr>
          <p:grpSpPr>
            <a:xfrm>
              <a:off x="3194" y="1213"/>
              <a:ext cx="8" cy="1810"/>
              <a:chOff x="3194" y="1213"/>
              <a:chExt cx="8" cy="1810"/>
            </a:xfrm>
          </p:grpSpPr>
          <p:sp>
            <p:nvSpPr>
              <p:cNvPr id="53319" name="任意多边形 63660"/>
              <p:cNvSpPr/>
              <p:nvPr/>
            </p:nvSpPr>
            <p:spPr>
              <a:xfrm>
                <a:off x="3194" y="2980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0" name="任意多边形 63661"/>
              <p:cNvSpPr/>
              <p:nvPr/>
            </p:nvSpPr>
            <p:spPr>
              <a:xfrm>
                <a:off x="3194" y="2918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1" name="任意多边形 63662"/>
              <p:cNvSpPr/>
              <p:nvPr/>
            </p:nvSpPr>
            <p:spPr>
              <a:xfrm>
                <a:off x="3194" y="2857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2" name="任意多边形 63663"/>
              <p:cNvSpPr/>
              <p:nvPr/>
            </p:nvSpPr>
            <p:spPr>
              <a:xfrm>
                <a:off x="3194" y="2796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3" name="任意多边形 63664"/>
              <p:cNvSpPr/>
              <p:nvPr/>
            </p:nvSpPr>
            <p:spPr>
              <a:xfrm>
                <a:off x="3194" y="2735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4" name="任意多边形 63665"/>
              <p:cNvSpPr/>
              <p:nvPr/>
            </p:nvSpPr>
            <p:spPr>
              <a:xfrm>
                <a:off x="3194" y="2674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5" name="任意多边形 63666"/>
              <p:cNvSpPr/>
              <p:nvPr/>
            </p:nvSpPr>
            <p:spPr>
              <a:xfrm>
                <a:off x="3194" y="2613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6" name="任意多边形 63667"/>
              <p:cNvSpPr/>
              <p:nvPr/>
            </p:nvSpPr>
            <p:spPr>
              <a:xfrm>
                <a:off x="3194" y="2552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3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7" name="任意多边形 63668"/>
              <p:cNvSpPr/>
              <p:nvPr/>
            </p:nvSpPr>
            <p:spPr>
              <a:xfrm>
                <a:off x="3194" y="2491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8" name="任意多边形 63669"/>
              <p:cNvSpPr/>
              <p:nvPr/>
            </p:nvSpPr>
            <p:spPr>
              <a:xfrm>
                <a:off x="3194" y="2430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29" name="任意多边形 63670"/>
              <p:cNvSpPr/>
              <p:nvPr/>
            </p:nvSpPr>
            <p:spPr>
              <a:xfrm>
                <a:off x="3194" y="2368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0" name="任意多边形 63671"/>
              <p:cNvSpPr/>
              <p:nvPr/>
            </p:nvSpPr>
            <p:spPr>
              <a:xfrm>
                <a:off x="3194" y="2307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1" name="任意多边形 63672"/>
              <p:cNvSpPr/>
              <p:nvPr/>
            </p:nvSpPr>
            <p:spPr>
              <a:xfrm>
                <a:off x="3194" y="2246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2" name="任意多边形 63673"/>
              <p:cNvSpPr/>
              <p:nvPr/>
            </p:nvSpPr>
            <p:spPr>
              <a:xfrm>
                <a:off x="3194" y="2185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3" name="任意多边形 63674"/>
              <p:cNvSpPr/>
              <p:nvPr/>
            </p:nvSpPr>
            <p:spPr>
              <a:xfrm>
                <a:off x="3194" y="2124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4" name="任意多边形 63675"/>
              <p:cNvSpPr/>
              <p:nvPr/>
            </p:nvSpPr>
            <p:spPr>
              <a:xfrm>
                <a:off x="3194" y="2063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5" name="任意多边形 63676"/>
              <p:cNvSpPr/>
              <p:nvPr/>
            </p:nvSpPr>
            <p:spPr>
              <a:xfrm>
                <a:off x="3194" y="2002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3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6" name="任意多边形 63677"/>
              <p:cNvSpPr/>
              <p:nvPr/>
            </p:nvSpPr>
            <p:spPr>
              <a:xfrm>
                <a:off x="3194" y="1941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7" name="任意多边形 63678"/>
              <p:cNvSpPr/>
              <p:nvPr/>
            </p:nvSpPr>
            <p:spPr>
              <a:xfrm>
                <a:off x="3194" y="1880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8" name="任意多边形 63679"/>
              <p:cNvSpPr/>
              <p:nvPr/>
            </p:nvSpPr>
            <p:spPr>
              <a:xfrm>
                <a:off x="3194" y="1818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39" name="任意多边形 63680"/>
              <p:cNvSpPr/>
              <p:nvPr/>
            </p:nvSpPr>
            <p:spPr>
              <a:xfrm>
                <a:off x="3194" y="1757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0" name="任意多边形 63681"/>
              <p:cNvSpPr/>
              <p:nvPr/>
            </p:nvSpPr>
            <p:spPr>
              <a:xfrm>
                <a:off x="3194" y="1696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1" name="任意多边形 63682"/>
              <p:cNvSpPr/>
              <p:nvPr/>
            </p:nvSpPr>
            <p:spPr>
              <a:xfrm>
                <a:off x="3194" y="1635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2" name="任意多边形 63683"/>
              <p:cNvSpPr/>
              <p:nvPr/>
            </p:nvSpPr>
            <p:spPr>
              <a:xfrm>
                <a:off x="3194" y="1574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3" name="任意多边形 63684"/>
              <p:cNvSpPr/>
              <p:nvPr/>
            </p:nvSpPr>
            <p:spPr>
              <a:xfrm>
                <a:off x="3194" y="1513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4" name="任意多边形 63685"/>
              <p:cNvSpPr/>
              <p:nvPr/>
            </p:nvSpPr>
            <p:spPr>
              <a:xfrm>
                <a:off x="3194" y="1452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5" name="任意多边形 63686"/>
              <p:cNvSpPr/>
              <p:nvPr/>
            </p:nvSpPr>
            <p:spPr>
              <a:xfrm>
                <a:off x="3194" y="1391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6" name="任意多边形 63687"/>
              <p:cNvSpPr/>
              <p:nvPr/>
            </p:nvSpPr>
            <p:spPr>
              <a:xfrm>
                <a:off x="3194" y="1330"/>
                <a:ext cx="8" cy="43"/>
              </a:xfrm>
              <a:custGeom>
                <a:avLst/>
                <a:gdLst>
                  <a:gd name="txL" fmla="*/ 0 w 8"/>
                  <a:gd name="txT" fmla="*/ 0 h 43"/>
                  <a:gd name="txR" fmla="*/ 8 w 8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8" y="39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8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8" y="39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7" name="任意多边形 63688"/>
              <p:cNvSpPr/>
              <p:nvPr/>
            </p:nvSpPr>
            <p:spPr>
              <a:xfrm>
                <a:off x="3194" y="1268"/>
                <a:ext cx="8" cy="44"/>
              </a:xfrm>
              <a:custGeom>
                <a:avLst/>
                <a:gdLst>
                  <a:gd name="txL" fmla="*/ 0 w 8"/>
                  <a:gd name="txT" fmla="*/ 0 h 44"/>
                  <a:gd name="txR" fmla="*/ 8 w 8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8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3348" name="任意多边形 63689"/>
              <p:cNvSpPr/>
              <p:nvPr/>
            </p:nvSpPr>
            <p:spPr>
              <a:xfrm>
                <a:off x="3194" y="1213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5"/>
                  </a:cxn>
                  <a:cxn ang="0">
                    <a:pos x="1" y="35"/>
                  </a:cxn>
                  <a:cxn ang="0">
                    <a:pos x="3" y="36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7" y="35"/>
                  </a:cxn>
                  <a:cxn ang="0">
                    <a:pos x="8" y="34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5"/>
                  </a:cxn>
                </a:cxnLst>
                <a:rect l="txL" t="txT" r="txR" b="txB"/>
                <a:pathLst>
                  <a:path w="8" h="38">
                    <a:moveTo>
                      <a:pt x="0" y="35"/>
                    </a:moveTo>
                    <a:lnTo>
                      <a:pt x="1" y="35"/>
                    </a:lnTo>
                    <a:lnTo>
                      <a:pt x="3" y="36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7" y="35"/>
                    </a:lnTo>
                    <a:lnTo>
                      <a:pt x="8" y="34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3309" name="直接连接符 63690"/>
            <p:cNvSpPr/>
            <p:nvPr/>
          </p:nvSpPr>
          <p:spPr>
            <a:xfrm>
              <a:off x="3579" y="2818"/>
              <a:ext cx="1" cy="1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0" name="直接连接符 63691"/>
            <p:cNvSpPr/>
            <p:nvPr/>
          </p:nvSpPr>
          <p:spPr>
            <a:xfrm>
              <a:off x="3961" y="2818"/>
              <a:ext cx="64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1" name="直接连接符 63692"/>
            <p:cNvSpPr/>
            <p:nvPr/>
          </p:nvSpPr>
          <p:spPr>
            <a:xfrm>
              <a:off x="4025" y="3019"/>
              <a:ext cx="25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2" name="直接连接符 63693"/>
            <p:cNvSpPr/>
            <p:nvPr/>
          </p:nvSpPr>
          <p:spPr>
            <a:xfrm flipV="1">
              <a:off x="4279" y="2818"/>
              <a:ext cx="63" cy="2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3" name="直接连接符 63694"/>
            <p:cNvSpPr/>
            <p:nvPr/>
          </p:nvSpPr>
          <p:spPr>
            <a:xfrm>
              <a:off x="4342" y="2818"/>
              <a:ext cx="700" cy="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14" name="矩形 63695"/>
            <p:cNvSpPr/>
            <p:nvPr/>
          </p:nvSpPr>
          <p:spPr>
            <a:xfrm>
              <a:off x="3330" y="3096"/>
              <a:ext cx="573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重新开始计数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3315" name="组合 63696"/>
            <p:cNvGrpSpPr/>
            <p:nvPr/>
          </p:nvGrpSpPr>
          <p:grpSpPr>
            <a:xfrm>
              <a:off x="3198" y="3028"/>
              <a:ext cx="126" cy="100"/>
              <a:chOff x="3198" y="3028"/>
              <a:chExt cx="126" cy="100"/>
            </a:xfrm>
          </p:grpSpPr>
          <p:sp>
            <p:nvSpPr>
              <p:cNvPr id="53317" name="直接连接符 63697"/>
              <p:cNvSpPr/>
              <p:nvPr/>
            </p:nvSpPr>
            <p:spPr>
              <a:xfrm>
                <a:off x="3269" y="3083"/>
                <a:ext cx="55" cy="45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8" name="任意多边形 63698"/>
              <p:cNvSpPr/>
              <p:nvPr/>
            </p:nvSpPr>
            <p:spPr>
              <a:xfrm>
                <a:off x="3198" y="3028"/>
                <a:ext cx="95" cy="83"/>
              </a:xfrm>
              <a:custGeom>
                <a:avLst/>
                <a:gdLst>
                  <a:gd name="txL" fmla="*/ 0 w 95"/>
                  <a:gd name="txT" fmla="*/ 0 h 83"/>
                  <a:gd name="txR" fmla="*/ 95 w 95"/>
                  <a:gd name="txB" fmla="*/ 83 h 83"/>
                </a:gdLst>
                <a:ahLst/>
                <a:cxnLst>
                  <a:cxn ang="0">
                    <a:pos x="95" y="33"/>
                  </a:cxn>
                  <a:cxn ang="0">
                    <a:pos x="0" y="0"/>
                  </a:cxn>
                  <a:cxn ang="0">
                    <a:pos x="55" y="83"/>
                  </a:cxn>
                  <a:cxn ang="0">
                    <a:pos x="95" y="33"/>
                  </a:cxn>
                </a:cxnLst>
                <a:rect l="txL" t="txT" r="txR" b="txB"/>
                <a:pathLst>
                  <a:path w="95" h="83">
                    <a:moveTo>
                      <a:pt x="95" y="33"/>
                    </a:moveTo>
                    <a:lnTo>
                      <a:pt x="0" y="0"/>
                    </a:lnTo>
                    <a:lnTo>
                      <a:pt x="55" y="83"/>
                    </a:lnTo>
                    <a:lnTo>
                      <a:pt x="95" y="3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3316" name="直接连接符 63699"/>
            <p:cNvSpPr/>
            <p:nvPr/>
          </p:nvSpPr>
          <p:spPr>
            <a:xfrm>
              <a:off x="666" y="1661"/>
              <a:ext cx="16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 noRot="1"/>
          </p:cNvSpPr>
          <p:nvPr>
            <p:ph idx="1"/>
          </p:nvPr>
        </p:nvSpPr>
        <p:spPr>
          <a:xfrm>
            <a:off x="323850" y="620713"/>
            <a:ext cx="8458200" cy="5638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8.1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可编程接口芯片概述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>
                <a:latin typeface="楷体_GB2312" pitchFamily="49" charset="-122"/>
              </a:rPr>
              <a:t>接口电路中的单元</a:t>
            </a:r>
            <a:endParaRPr lang="zh-CN" altLang="en-US" sz="3200" dirty="0">
              <a:latin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楷体_GB2312" pitchFamily="49" charset="-122"/>
              </a:rPr>
              <a:t>(1)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输入／输出数据锁存器和缓冲器</a:t>
            </a:r>
            <a:r>
              <a:rPr lang="zh-CN" altLang="en-US" sz="2800" dirty="0">
                <a:latin typeface="楷体_GB2312" pitchFamily="49" charset="-122"/>
              </a:rPr>
              <a:t>，用以解决</a:t>
            </a:r>
            <a:r>
              <a:rPr lang="en-US" altLang="zh-CN" sz="2800" dirty="0">
                <a:latin typeface="楷体_GB2312" pitchFamily="49" charset="-122"/>
              </a:rPr>
              <a:t>CPU</a:t>
            </a:r>
            <a:r>
              <a:rPr lang="zh-CN" altLang="en-US" sz="2800" dirty="0">
                <a:latin typeface="楷体_GB2312" pitchFamily="49" charset="-122"/>
              </a:rPr>
              <a:t>与外设之间速度不匹配的矛盾，以及起隔离和缓冲的作用；</a:t>
            </a:r>
            <a:endParaRPr lang="zh-CN" altLang="en-US" sz="2800" dirty="0">
              <a:latin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楷体_GB2312" pitchFamily="49" charset="-122"/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控制命令和状态寄存器</a:t>
            </a:r>
            <a:r>
              <a:rPr lang="zh-CN" altLang="en-US" sz="2800" dirty="0">
                <a:latin typeface="楷体_GB2312" pitchFamily="49" charset="-122"/>
              </a:rPr>
              <a:t>，以存放</a:t>
            </a:r>
            <a:r>
              <a:rPr lang="en-US" altLang="zh-CN" sz="2800" dirty="0">
                <a:latin typeface="楷体_GB2312" pitchFamily="49" charset="-122"/>
              </a:rPr>
              <a:t>CPU</a:t>
            </a:r>
            <a:r>
              <a:rPr lang="zh-CN" altLang="en-US" sz="2800" dirty="0">
                <a:latin typeface="楷体_GB2312" pitchFamily="49" charset="-122"/>
              </a:rPr>
              <a:t>对外设的控制命令，以及外设的状态信息；</a:t>
            </a:r>
            <a:endParaRPr lang="zh-CN" altLang="en-US" sz="2800" dirty="0">
              <a:latin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楷体_GB2312" pitchFamily="49" charset="-122"/>
              </a:rPr>
              <a:t>(3)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地址译码器</a:t>
            </a:r>
            <a:r>
              <a:rPr lang="zh-CN" altLang="en-US" sz="2800" dirty="0">
                <a:latin typeface="楷体_GB2312" pitchFamily="49" charset="-122"/>
              </a:rPr>
              <a:t>，用来选择接口电路中的不同端口</a:t>
            </a:r>
            <a:r>
              <a:rPr lang="en-US" altLang="zh-CN" sz="2800" dirty="0">
                <a:latin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</a:rPr>
              <a:t>寄存器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；</a:t>
            </a:r>
            <a:endParaRPr lang="zh-CN" altLang="en-US" sz="2800" dirty="0">
              <a:latin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楷体_GB2312" pitchFamily="49" charset="-122"/>
              </a:rPr>
              <a:t>(4)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读写控制逻辑</a:t>
            </a:r>
            <a:r>
              <a:rPr lang="zh-CN" altLang="en-US" sz="2800" dirty="0">
                <a:latin typeface="楷体_GB2312" pitchFamily="49" charset="-122"/>
              </a:rPr>
              <a:t>；</a:t>
            </a:r>
            <a:endParaRPr lang="zh-CN" altLang="en-US" sz="2800" dirty="0">
              <a:latin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楷体_GB2312" pitchFamily="49" charset="-122"/>
              </a:rPr>
              <a:t>(5)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中断控制逻辑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zh-CN" altLang="en-US" sz="2800" dirty="0">
              <a:latin typeface="楷体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z="2800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占位符 64513"/>
          <p:cNvSpPr>
            <a:spLocks noGrp="1" noRot="1"/>
          </p:cNvSpPr>
          <p:nvPr>
            <p:ph idx="1"/>
          </p:nvPr>
        </p:nvSpPr>
        <p:spPr>
          <a:xfrm>
            <a:off x="304800" y="228600"/>
            <a:ext cx="8610600" cy="67945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仿宋_GB2312"/>
              </a:rPr>
              <a:t>  </a:t>
            </a:r>
            <a:r>
              <a:rPr lang="zh-CN" altLang="en-US" b="1" dirty="0">
                <a:solidFill>
                  <a:schemeClr val="tx2"/>
                </a:solidFill>
                <a:ea typeface="仿宋_GB2312"/>
              </a:rPr>
              <a:t>方式</a:t>
            </a:r>
            <a:r>
              <a:rPr lang="en-US" altLang="zh-CN" b="1" dirty="0">
                <a:solidFill>
                  <a:schemeClr val="tx2"/>
                </a:solidFill>
                <a:ea typeface="仿宋_GB2312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仿宋_GB231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ea typeface="仿宋_GB2312"/>
              </a:rPr>
              <a:t>方波速率发生器</a:t>
            </a:r>
            <a:endParaRPr lang="zh-CN" altLang="en-US" b="1" dirty="0">
              <a:solidFill>
                <a:schemeClr val="tx2"/>
              </a:solidFill>
              <a:ea typeface="仿宋_GB2312"/>
            </a:endParaRPr>
          </a:p>
        </p:txBody>
      </p:sp>
      <p:sp>
        <p:nvSpPr>
          <p:cNvPr id="54275" name="矩形 64514"/>
          <p:cNvSpPr/>
          <p:nvPr/>
        </p:nvSpPr>
        <p:spPr>
          <a:xfrm>
            <a:off x="611188" y="908050"/>
            <a:ext cx="835183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原理：</a:t>
            </a:r>
            <a:r>
              <a:rPr lang="en-US" altLang="zh-CN" sz="2000" b="1" dirty="0">
                <a:latin typeface="Arial" panose="020B0604020202020204" pitchFamily="34" charset="0"/>
              </a:rPr>
              <a:t>1)</a:t>
            </a:r>
            <a:r>
              <a:rPr lang="zh-CN" altLang="en-US" sz="2000" b="1" dirty="0">
                <a:latin typeface="Arial" panose="020B0604020202020204" pitchFamily="34" charset="0"/>
              </a:rPr>
              <a:t>方式</a:t>
            </a:r>
            <a:r>
              <a:rPr lang="en-US" altLang="zh-CN" sz="2000" b="1" dirty="0">
                <a:latin typeface="Arial" panose="020B0604020202020204" pitchFamily="34" charset="0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</a:rPr>
              <a:t>和方式</a:t>
            </a:r>
            <a:r>
              <a:rPr lang="en-US" altLang="zh-CN" sz="2000" b="1" dirty="0">
                <a:latin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</a:rPr>
              <a:t>的输出都是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周期性</a:t>
            </a:r>
            <a:r>
              <a:rPr lang="zh-CN" altLang="en-US" sz="2000" b="1" dirty="0">
                <a:latin typeface="Arial" panose="020B0604020202020204" pitchFamily="34" charset="0"/>
              </a:rPr>
              <a:t>的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         </a:t>
            </a:r>
            <a:r>
              <a:rPr lang="en-US" altLang="zh-CN" sz="2000" b="1" dirty="0">
                <a:latin typeface="Arial" panose="020B0604020202020204" pitchFamily="34" charset="0"/>
              </a:rPr>
              <a:t>2)</a:t>
            </a:r>
            <a:r>
              <a:rPr lang="zh-CN" altLang="en-US" sz="2000" b="1" dirty="0">
                <a:latin typeface="Arial" panose="020B0604020202020204" pitchFamily="34" charset="0"/>
              </a:rPr>
              <a:t>区别是：方式</a:t>
            </a:r>
            <a:r>
              <a:rPr lang="en-US" altLang="zh-CN" sz="2000" b="1" dirty="0">
                <a:latin typeface="Arial" panose="020B0604020202020204" pitchFamily="34" charset="0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</a:rPr>
              <a:t>在计数过程中输出有一半时间为高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</a:rPr>
              <a:t>                                </a:t>
            </a:r>
            <a:r>
              <a:rPr lang="zh-CN" altLang="en-US" sz="2000" b="1" dirty="0">
                <a:latin typeface="Arial" panose="020B0604020202020204" pitchFamily="34" charset="0"/>
              </a:rPr>
              <a:t>另一半时间为低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作用：</a:t>
            </a:r>
            <a:r>
              <a:rPr lang="zh-CN" altLang="en-US" sz="2000" b="1" dirty="0">
                <a:latin typeface="Arial" panose="020B0604020202020204" pitchFamily="34" charset="0"/>
              </a:rPr>
              <a:t>方波发生器、波特率发生器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grpSp>
        <p:nvGrpSpPr>
          <p:cNvPr id="54276" name="组合 64515"/>
          <p:cNvGrpSpPr/>
          <p:nvPr/>
        </p:nvGrpSpPr>
        <p:grpSpPr>
          <a:xfrm>
            <a:off x="179388" y="2349500"/>
            <a:ext cx="8686800" cy="3962400"/>
            <a:chOff x="473" y="1210"/>
            <a:chExt cx="4791" cy="1812"/>
          </a:xfrm>
        </p:grpSpPr>
        <p:sp>
          <p:nvSpPr>
            <p:cNvPr id="54277" name="矩形 64516"/>
            <p:cNvSpPr/>
            <p:nvPr/>
          </p:nvSpPr>
          <p:spPr>
            <a:xfrm>
              <a:off x="693" y="1482"/>
              <a:ext cx="201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78" name="矩形 64517"/>
            <p:cNvSpPr/>
            <p:nvPr/>
          </p:nvSpPr>
          <p:spPr>
            <a:xfrm>
              <a:off x="720" y="1670"/>
              <a:ext cx="164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WR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79" name="矩形 64518"/>
            <p:cNvSpPr/>
            <p:nvPr/>
          </p:nvSpPr>
          <p:spPr>
            <a:xfrm>
              <a:off x="573" y="1858"/>
              <a:ext cx="272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矩形 64519"/>
            <p:cNvSpPr/>
            <p:nvPr/>
          </p:nvSpPr>
          <p:spPr>
            <a:xfrm>
              <a:off x="866" y="1919"/>
              <a:ext cx="32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1" name="矩形 64520"/>
            <p:cNvSpPr/>
            <p:nvPr/>
          </p:nvSpPr>
          <p:spPr>
            <a:xfrm>
              <a:off x="639" y="2046"/>
              <a:ext cx="207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2" name="矩形 64521"/>
            <p:cNvSpPr/>
            <p:nvPr/>
          </p:nvSpPr>
          <p:spPr>
            <a:xfrm>
              <a:off x="866" y="2107"/>
              <a:ext cx="32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3" name="矩形 64522"/>
            <p:cNvSpPr/>
            <p:nvPr/>
          </p:nvSpPr>
          <p:spPr>
            <a:xfrm>
              <a:off x="473" y="2227"/>
              <a:ext cx="160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(N=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4" name="矩形 64523"/>
            <p:cNvSpPr/>
            <p:nvPr/>
          </p:nvSpPr>
          <p:spPr>
            <a:xfrm>
              <a:off x="651" y="2231"/>
              <a:ext cx="196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奇数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5" name="矩形 64524"/>
            <p:cNvSpPr/>
            <p:nvPr/>
          </p:nvSpPr>
          <p:spPr>
            <a:xfrm>
              <a:off x="867" y="2227"/>
              <a:ext cx="32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6" name="矩形 64525"/>
            <p:cNvSpPr/>
            <p:nvPr/>
          </p:nvSpPr>
          <p:spPr>
            <a:xfrm>
              <a:off x="615" y="2422"/>
              <a:ext cx="206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7" name="矩形 64526"/>
            <p:cNvSpPr/>
            <p:nvPr/>
          </p:nvSpPr>
          <p:spPr>
            <a:xfrm>
              <a:off x="841" y="2483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8" name="矩形 64527"/>
            <p:cNvSpPr/>
            <p:nvPr/>
          </p:nvSpPr>
          <p:spPr>
            <a:xfrm>
              <a:off x="473" y="2603"/>
              <a:ext cx="160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(N=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9" name="矩形 64528"/>
            <p:cNvSpPr/>
            <p:nvPr/>
          </p:nvSpPr>
          <p:spPr>
            <a:xfrm>
              <a:off x="651" y="2607"/>
              <a:ext cx="196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偶数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0" name="矩形 64529"/>
            <p:cNvSpPr/>
            <p:nvPr/>
          </p:nvSpPr>
          <p:spPr>
            <a:xfrm>
              <a:off x="867" y="2603"/>
              <a:ext cx="32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1" name="直接连接符 64530"/>
            <p:cNvSpPr/>
            <p:nvPr/>
          </p:nvSpPr>
          <p:spPr>
            <a:xfrm>
              <a:off x="743" y="1670"/>
              <a:ext cx="136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矩形 64531"/>
            <p:cNvSpPr/>
            <p:nvPr/>
          </p:nvSpPr>
          <p:spPr>
            <a:xfrm>
              <a:off x="1062" y="1985"/>
              <a:ext cx="294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高电平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3" name="矩形 64532"/>
            <p:cNvSpPr/>
            <p:nvPr/>
          </p:nvSpPr>
          <p:spPr>
            <a:xfrm>
              <a:off x="1414" y="1981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4" name="直接连接符 64533"/>
            <p:cNvSpPr/>
            <p:nvPr/>
          </p:nvSpPr>
          <p:spPr>
            <a:xfrm>
              <a:off x="970" y="1916"/>
              <a:ext cx="429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5" name="矩形 64534"/>
            <p:cNvSpPr/>
            <p:nvPr/>
          </p:nvSpPr>
          <p:spPr>
            <a:xfrm>
              <a:off x="2262" y="2128"/>
              <a:ext cx="54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6" name="矩形 64535"/>
            <p:cNvSpPr/>
            <p:nvPr/>
          </p:nvSpPr>
          <p:spPr>
            <a:xfrm>
              <a:off x="2641" y="2128"/>
              <a:ext cx="54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7" name="矩形 64536"/>
            <p:cNvSpPr/>
            <p:nvPr/>
          </p:nvSpPr>
          <p:spPr>
            <a:xfrm>
              <a:off x="3019" y="2128"/>
              <a:ext cx="54" cy="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8" name="矩形 64537"/>
            <p:cNvSpPr/>
            <p:nvPr/>
          </p:nvSpPr>
          <p:spPr>
            <a:xfrm>
              <a:off x="4132" y="2400"/>
              <a:ext cx="588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自动重复计数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9" name="矩形 64538"/>
            <p:cNvSpPr/>
            <p:nvPr/>
          </p:nvSpPr>
          <p:spPr>
            <a:xfrm>
              <a:off x="3398" y="2121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0" name="矩形 64539"/>
            <p:cNvSpPr/>
            <p:nvPr/>
          </p:nvSpPr>
          <p:spPr>
            <a:xfrm>
              <a:off x="3777" y="2121"/>
              <a:ext cx="55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1" name="矩形 64540"/>
            <p:cNvSpPr/>
            <p:nvPr/>
          </p:nvSpPr>
          <p:spPr>
            <a:xfrm>
              <a:off x="4079" y="2121"/>
              <a:ext cx="55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2" name="矩形 64541"/>
            <p:cNvSpPr/>
            <p:nvPr/>
          </p:nvSpPr>
          <p:spPr>
            <a:xfrm>
              <a:off x="4140" y="2125"/>
              <a:ext cx="98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3" name="矩形 64542"/>
            <p:cNvSpPr/>
            <p:nvPr/>
          </p:nvSpPr>
          <p:spPr>
            <a:xfrm>
              <a:off x="4248" y="2121"/>
              <a:ext cx="55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4" name="矩形 64543"/>
            <p:cNvSpPr/>
            <p:nvPr/>
          </p:nvSpPr>
          <p:spPr>
            <a:xfrm>
              <a:off x="4309" y="2125"/>
              <a:ext cx="98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5" name="矩形 64544"/>
            <p:cNvSpPr/>
            <p:nvPr/>
          </p:nvSpPr>
          <p:spPr>
            <a:xfrm>
              <a:off x="4506" y="2121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6" name="矩形 64545"/>
            <p:cNvSpPr/>
            <p:nvPr/>
          </p:nvSpPr>
          <p:spPr>
            <a:xfrm>
              <a:off x="4847" y="2121"/>
              <a:ext cx="55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7" name="直接连接符 64546"/>
            <p:cNvSpPr/>
            <p:nvPr/>
          </p:nvSpPr>
          <p:spPr>
            <a:xfrm>
              <a:off x="970" y="2115"/>
              <a:ext cx="2273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08" name="组合 64547"/>
            <p:cNvGrpSpPr/>
            <p:nvPr/>
          </p:nvGrpSpPr>
          <p:grpSpPr>
            <a:xfrm>
              <a:off x="965" y="2309"/>
              <a:ext cx="387" cy="9"/>
              <a:chOff x="965" y="2309"/>
              <a:chExt cx="387" cy="9"/>
            </a:xfrm>
          </p:grpSpPr>
          <p:sp>
            <p:nvSpPr>
              <p:cNvPr id="54515" name="任意多边形 64548"/>
              <p:cNvSpPr/>
              <p:nvPr/>
            </p:nvSpPr>
            <p:spPr>
              <a:xfrm>
                <a:off x="965" y="2309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7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2" y="3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4" h="9">
                    <a:moveTo>
                      <a:pt x="6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7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2" y="3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6" name="任意多边形 64549"/>
              <p:cNvSpPr/>
              <p:nvPr/>
            </p:nvSpPr>
            <p:spPr>
              <a:xfrm>
                <a:off x="1026" y="2309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7"/>
                  </a:cxn>
                  <a:cxn ang="0">
                    <a:pos x="43" y="6"/>
                  </a:cxn>
                  <a:cxn ang="0">
                    <a:pos x="43" y="4"/>
                  </a:cxn>
                  <a:cxn ang="0">
                    <a:pos x="42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7"/>
                    </a:lnTo>
                    <a:lnTo>
                      <a:pt x="43" y="6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7" name="任意多边形 64550"/>
              <p:cNvSpPr/>
              <p:nvPr/>
            </p:nvSpPr>
            <p:spPr>
              <a:xfrm>
                <a:off x="1087" y="2309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1" y="7"/>
                  </a:cxn>
                  <a:cxn ang="0">
                    <a:pos x="43" y="6"/>
                  </a:cxn>
                  <a:cxn ang="0">
                    <a:pos x="43" y="4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1" y="7"/>
                    </a:lnTo>
                    <a:lnTo>
                      <a:pt x="43" y="6"/>
                    </a:lnTo>
                    <a:lnTo>
                      <a:pt x="43" y="4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8" name="任意多边形 64551"/>
              <p:cNvSpPr/>
              <p:nvPr/>
            </p:nvSpPr>
            <p:spPr>
              <a:xfrm>
                <a:off x="1147" y="2309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7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2" y="3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4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7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2" y="3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9" name="任意多边形 64552"/>
              <p:cNvSpPr/>
              <p:nvPr/>
            </p:nvSpPr>
            <p:spPr>
              <a:xfrm>
                <a:off x="1208" y="2309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7"/>
                  </a:cxn>
                  <a:cxn ang="0">
                    <a:pos x="43" y="6"/>
                  </a:cxn>
                  <a:cxn ang="0">
                    <a:pos x="43" y="4"/>
                  </a:cxn>
                  <a:cxn ang="0">
                    <a:pos x="42" y="3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7"/>
                    </a:lnTo>
                    <a:lnTo>
                      <a:pt x="43" y="6"/>
                    </a:lnTo>
                    <a:lnTo>
                      <a:pt x="43" y="4"/>
                    </a:lnTo>
                    <a:lnTo>
                      <a:pt x="42" y="3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20" name="任意多边形 64553"/>
              <p:cNvSpPr/>
              <p:nvPr/>
            </p:nvSpPr>
            <p:spPr>
              <a:xfrm>
                <a:off x="1269" y="2309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2" y="9"/>
                  </a:cxn>
                  <a:cxn ang="0">
                    <a:pos x="37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7"/>
                  </a:cxn>
                  <a:cxn ang="0">
                    <a:pos x="43" y="6"/>
                  </a:cxn>
                  <a:cxn ang="0">
                    <a:pos x="43" y="4"/>
                  </a:cxn>
                  <a:cxn ang="0">
                    <a:pos x="41" y="3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2" y="9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7"/>
                    </a:lnTo>
                    <a:lnTo>
                      <a:pt x="43" y="6"/>
                    </a:lnTo>
                    <a:lnTo>
                      <a:pt x="43" y="4"/>
                    </a:lnTo>
                    <a:lnTo>
                      <a:pt x="41" y="3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21" name="任意多边形 64554"/>
              <p:cNvSpPr/>
              <p:nvPr/>
            </p:nvSpPr>
            <p:spPr>
              <a:xfrm>
                <a:off x="1329" y="2309"/>
                <a:ext cx="23" cy="9"/>
              </a:xfrm>
              <a:custGeom>
                <a:avLst/>
                <a:gdLst>
                  <a:gd name="txL" fmla="*/ 0 w 23"/>
                  <a:gd name="txT" fmla="*/ 0 h 9"/>
                  <a:gd name="txR" fmla="*/ 23 w 2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19" y="9"/>
                  </a:cxn>
                  <a:cxn ang="0">
                    <a:pos x="20" y="7"/>
                  </a:cxn>
                  <a:cxn ang="0">
                    <a:pos x="22" y="6"/>
                  </a:cxn>
                  <a:cxn ang="0">
                    <a:pos x="23" y="4"/>
                  </a:cxn>
                  <a:cxn ang="0">
                    <a:pos x="22" y="3"/>
                  </a:cxn>
                  <a:cxn ang="0">
                    <a:pos x="20" y="1"/>
                  </a:cxn>
                  <a:cxn ang="0">
                    <a:pos x="2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3" h="9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19" y="9"/>
                    </a:lnTo>
                    <a:lnTo>
                      <a:pt x="20" y="7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0" y="1"/>
                    </a:lnTo>
                    <a:lnTo>
                      <a:pt x="2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4309" name="组合 64555"/>
            <p:cNvGrpSpPr/>
            <p:nvPr/>
          </p:nvGrpSpPr>
          <p:grpSpPr>
            <a:xfrm>
              <a:off x="1344" y="2111"/>
              <a:ext cx="72" cy="207"/>
              <a:chOff x="1344" y="2111"/>
              <a:chExt cx="72" cy="207"/>
            </a:xfrm>
          </p:grpSpPr>
          <p:sp>
            <p:nvSpPr>
              <p:cNvPr id="54511" name="任意多边形 64556"/>
              <p:cNvSpPr/>
              <p:nvPr/>
            </p:nvSpPr>
            <p:spPr>
              <a:xfrm>
                <a:off x="1344" y="2276"/>
                <a:ext cx="18" cy="42"/>
              </a:xfrm>
              <a:custGeom>
                <a:avLst/>
                <a:gdLst>
                  <a:gd name="txL" fmla="*/ 0 w 18"/>
                  <a:gd name="txT" fmla="*/ 0 h 42"/>
                  <a:gd name="txR" fmla="*/ 18 w 18"/>
                  <a:gd name="txB" fmla="*/ 42 h 42"/>
                </a:gdLst>
                <a:ahLst/>
                <a:cxnLst>
                  <a:cxn ang="0">
                    <a:pos x="0" y="37"/>
                  </a:cxn>
                  <a:cxn ang="0">
                    <a:pos x="0" y="37"/>
                  </a:cxn>
                  <a:cxn ang="0">
                    <a:pos x="1" y="39"/>
                  </a:cxn>
                  <a:cxn ang="0">
                    <a:pos x="2" y="40"/>
                  </a:cxn>
                  <a:cxn ang="0">
                    <a:pos x="4" y="42"/>
                  </a:cxn>
                  <a:cxn ang="0">
                    <a:pos x="5" y="40"/>
                  </a:cxn>
                  <a:cxn ang="0">
                    <a:pos x="7" y="39"/>
                  </a:cxn>
                  <a:cxn ang="0">
                    <a:pos x="8" y="39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3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3" y="1"/>
                  </a:cxn>
                  <a:cxn ang="0">
                    <a:pos x="11" y="3"/>
                  </a:cxn>
                  <a:cxn ang="0">
                    <a:pos x="10" y="4"/>
                  </a:cxn>
                  <a:cxn ang="0">
                    <a:pos x="0" y="37"/>
                  </a:cxn>
                </a:cxnLst>
                <a:rect l="txL" t="txT" r="txR" b="txB"/>
                <a:pathLst>
                  <a:path w="18" h="42">
                    <a:moveTo>
                      <a:pt x="0" y="37"/>
                    </a:moveTo>
                    <a:lnTo>
                      <a:pt x="0" y="37"/>
                    </a:lnTo>
                    <a:lnTo>
                      <a:pt x="1" y="39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5" y="40"/>
                    </a:lnTo>
                    <a:lnTo>
                      <a:pt x="7" y="39"/>
                    </a:lnTo>
                    <a:lnTo>
                      <a:pt x="8" y="39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10" y="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2" name="任意多边形 64557"/>
              <p:cNvSpPr/>
              <p:nvPr/>
            </p:nvSpPr>
            <p:spPr>
              <a:xfrm>
                <a:off x="1362" y="2218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8"/>
                  </a:cxn>
                  <a:cxn ang="0">
                    <a:pos x="0" y="39"/>
                  </a:cxn>
                  <a:cxn ang="0">
                    <a:pos x="0" y="40"/>
                  </a:cxn>
                  <a:cxn ang="0">
                    <a:pos x="2" y="42"/>
                  </a:cxn>
                  <a:cxn ang="0">
                    <a:pos x="3" y="42"/>
                  </a:cxn>
                  <a:cxn ang="0">
                    <a:pos x="5" y="42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9" y="3"/>
                  </a:cxn>
                  <a:cxn ang="0">
                    <a:pos x="18" y="1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0" y="4"/>
                  </a:cxn>
                  <a:cxn ang="0">
                    <a:pos x="0" y="38"/>
                  </a:cxn>
                </a:cxnLst>
                <a:rect l="txL" t="txT" r="txR" b="txB"/>
                <a:pathLst>
                  <a:path w="19" h="42">
                    <a:moveTo>
                      <a:pt x="0" y="38"/>
                    </a:moveTo>
                    <a:lnTo>
                      <a:pt x="0" y="39"/>
                    </a:lnTo>
                    <a:lnTo>
                      <a:pt x="0" y="40"/>
                    </a:lnTo>
                    <a:lnTo>
                      <a:pt x="2" y="42"/>
                    </a:lnTo>
                    <a:lnTo>
                      <a:pt x="3" y="42"/>
                    </a:lnTo>
                    <a:lnTo>
                      <a:pt x="5" y="42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3" name="任意多边形 64558"/>
              <p:cNvSpPr/>
              <p:nvPr/>
            </p:nvSpPr>
            <p:spPr>
              <a:xfrm>
                <a:off x="1381" y="2160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8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2" y="42"/>
                  </a:cxn>
                  <a:cxn ang="0">
                    <a:pos x="3" y="42"/>
                  </a:cxn>
                  <a:cxn ang="0">
                    <a:pos x="4" y="42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9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4"/>
                  </a:cxn>
                  <a:cxn ang="0">
                    <a:pos x="0" y="38"/>
                  </a:cxn>
                </a:cxnLst>
                <a:rect l="txL" t="txT" r="txR" b="txB"/>
                <a:pathLst>
                  <a:path w="19" h="42">
                    <a:moveTo>
                      <a:pt x="0" y="38"/>
                    </a:moveTo>
                    <a:lnTo>
                      <a:pt x="0" y="39"/>
                    </a:lnTo>
                    <a:lnTo>
                      <a:pt x="0" y="41"/>
                    </a:lnTo>
                    <a:lnTo>
                      <a:pt x="2" y="42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514" name="任意多边形 64559"/>
              <p:cNvSpPr/>
              <p:nvPr/>
            </p:nvSpPr>
            <p:spPr>
              <a:xfrm>
                <a:off x="1400" y="2111"/>
                <a:ext cx="16" cy="33"/>
              </a:xfrm>
              <a:custGeom>
                <a:avLst/>
                <a:gdLst>
                  <a:gd name="txL" fmla="*/ 0 w 16"/>
                  <a:gd name="txT" fmla="*/ 0 h 33"/>
                  <a:gd name="txR" fmla="*/ 16 w 16"/>
                  <a:gd name="txB" fmla="*/ 33 h 33"/>
                </a:gdLst>
                <a:ahLst/>
                <a:cxnLst>
                  <a:cxn ang="0">
                    <a:pos x="0" y="29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1" y="33"/>
                  </a:cxn>
                  <a:cxn ang="0">
                    <a:pos x="3" y="33"/>
                  </a:cxn>
                  <a:cxn ang="0">
                    <a:pos x="4" y="33"/>
                  </a:cxn>
                  <a:cxn ang="0">
                    <a:pos x="6" y="33"/>
                  </a:cxn>
                  <a:cxn ang="0">
                    <a:pos x="7" y="32"/>
                  </a:cxn>
                  <a:cxn ang="0">
                    <a:pos x="9" y="3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7" y="4"/>
                  </a:cxn>
                  <a:cxn ang="0">
                    <a:pos x="0" y="29"/>
                  </a:cxn>
                </a:cxnLst>
                <a:rect l="txL" t="txT" r="txR" b="txB"/>
                <a:pathLst>
                  <a:path w="16" h="33">
                    <a:moveTo>
                      <a:pt x="0" y="29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4" y="33"/>
                    </a:lnTo>
                    <a:lnTo>
                      <a:pt x="6" y="33"/>
                    </a:lnTo>
                    <a:lnTo>
                      <a:pt x="7" y="32"/>
                    </a:lnTo>
                    <a:lnTo>
                      <a:pt x="9" y="3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7" y="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10" name="直接连接符 64560"/>
            <p:cNvSpPr/>
            <p:nvPr/>
          </p:nvSpPr>
          <p:spPr>
            <a:xfrm>
              <a:off x="2485" y="2115"/>
              <a:ext cx="1" cy="1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1" name="直接连接符 64561"/>
            <p:cNvSpPr/>
            <p:nvPr/>
          </p:nvSpPr>
          <p:spPr>
            <a:xfrm>
              <a:off x="3243" y="2115"/>
              <a:ext cx="62" cy="19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2" name="直接连接符 64562"/>
            <p:cNvSpPr/>
            <p:nvPr/>
          </p:nvSpPr>
          <p:spPr>
            <a:xfrm>
              <a:off x="3311" y="2306"/>
              <a:ext cx="70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3" name="直接连接符 64563"/>
            <p:cNvSpPr/>
            <p:nvPr/>
          </p:nvSpPr>
          <p:spPr>
            <a:xfrm flipV="1">
              <a:off x="4002" y="2115"/>
              <a:ext cx="64" cy="19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4" name="直接连接符 64564"/>
            <p:cNvSpPr/>
            <p:nvPr/>
          </p:nvSpPr>
          <p:spPr>
            <a:xfrm>
              <a:off x="4066" y="2115"/>
              <a:ext cx="75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5" name="直接连接符 64565"/>
            <p:cNvSpPr/>
            <p:nvPr/>
          </p:nvSpPr>
          <p:spPr>
            <a:xfrm>
              <a:off x="3621" y="2115"/>
              <a:ext cx="1" cy="1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6" name="直接连接符 64566"/>
            <p:cNvSpPr/>
            <p:nvPr/>
          </p:nvSpPr>
          <p:spPr>
            <a:xfrm>
              <a:off x="4379" y="2115"/>
              <a:ext cx="695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7" name="直接连接符 64567"/>
            <p:cNvSpPr/>
            <p:nvPr/>
          </p:nvSpPr>
          <p:spPr>
            <a:xfrm>
              <a:off x="5074" y="2115"/>
              <a:ext cx="63" cy="19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8" name="直接连接符 64568"/>
            <p:cNvSpPr/>
            <p:nvPr/>
          </p:nvSpPr>
          <p:spPr>
            <a:xfrm>
              <a:off x="5137" y="2313"/>
              <a:ext cx="12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19" name="组合 64569"/>
            <p:cNvGrpSpPr/>
            <p:nvPr/>
          </p:nvGrpSpPr>
          <p:grpSpPr>
            <a:xfrm>
              <a:off x="4041" y="2190"/>
              <a:ext cx="126" cy="199"/>
              <a:chOff x="4041" y="2190"/>
              <a:chExt cx="126" cy="199"/>
            </a:xfrm>
          </p:grpSpPr>
          <p:sp>
            <p:nvSpPr>
              <p:cNvPr id="54509" name="直接连接符 64570"/>
              <p:cNvSpPr/>
              <p:nvPr/>
            </p:nvSpPr>
            <p:spPr>
              <a:xfrm flipH="1" flipV="1">
                <a:off x="4089" y="2267"/>
                <a:ext cx="78" cy="122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10" name="任意多边形 64571"/>
              <p:cNvSpPr/>
              <p:nvPr/>
            </p:nvSpPr>
            <p:spPr>
              <a:xfrm>
                <a:off x="4041" y="2190"/>
                <a:ext cx="77" cy="96"/>
              </a:xfrm>
              <a:custGeom>
                <a:avLst/>
                <a:gdLst>
                  <a:gd name="txL" fmla="*/ 0 w 77"/>
                  <a:gd name="txT" fmla="*/ 0 h 96"/>
                  <a:gd name="txR" fmla="*/ 77 w 77"/>
                  <a:gd name="txB" fmla="*/ 96 h 96"/>
                </a:gdLst>
                <a:ahLst/>
                <a:cxnLst>
                  <a:cxn ang="0">
                    <a:pos x="77" y="63"/>
                  </a:cxn>
                  <a:cxn ang="0">
                    <a:pos x="0" y="0"/>
                  </a:cxn>
                  <a:cxn ang="0">
                    <a:pos x="25" y="96"/>
                  </a:cxn>
                  <a:cxn ang="0">
                    <a:pos x="77" y="63"/>
                  </a:cxn>
                </a:cxnLst>
                <a:rect l="txL" t="txT" r="txR" b="txB"/>
                <a:pathLst>
                  <a:path w="77" h="96">
                    <a:moveTo>
                      <a:pt x="77" y="63"/>
                    </a:moveTo>
                    <a:lnTo>
                      <a:pt x="0" y="0"/>
                    </a:lnTo>
                    <a:lnTo>
                      <a:pt x="25" y="96"/>
                    </a:lnTo>
                    <a:lnTo>
                      <a:pt x="77" y="6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20" name="直接连接符 64572"/>
            <p:cNvSpPr/>
            <p:nvPr/>
          </p:nvSpPr>
          <p:spPr>
            <a:xfrm>
              <a:off x="4350" y="2114"/>
              <a:ext cx="1" cy="75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1" name="直接连接符 64573"/>
            <p:cNvSpPr/>
            <p:nvPr/>
          </p:nvSpPr>
          <p:spPr>
            <a:xfrm>
              <a:off x="4697" y="2114"/>
              <a:ext cx="1" cy="5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22" name="组合 64574"/>
            <p:cNvGrpSpPr/>
            <p:nvPr/>
          </p:nvGrpSpPr>
          <p:grpSpPr>
            <a:xfrm>
              <a:off x="906" y="1618"/>
              <a:ext cx="4358" cy="199"/>
              <a:chOff x="906" y="1618"/>
              <a:chExt cx="4358" cy="199"/>
            </a:xfrm>
          </p:grpSpPr>
          <p:grpSp>
            <p:nvGrpSpPr>
              <p:cNvPr id="54497" name="组合 64575"/>
              <p:cNvGrpSpPr/>
              <p:nvPr/>
            </p:nvGrpSpPr>
            <p:grpSpPr>
              <a:xfrm>
                <a:off x="1159" y="1618"/>
                <a:ext cx="505" cy="199"/>
                <a:chOff x="1159" y="1618"/>
                <a:chExt cx="505" cy="199"/>
              </a:xfrm>
            </p:grpSpPr>
            <p:sp>
              <p:nvSpPr>
                <p:cNvPr id="54505" name="直接连接符 64576"/>
                <p:cNvSpPr/>
                <p:nvPr/>
              </p:nvSpPr>
              <p:spPr>
                <a:xfrm>
                  <a:off x="1222" y="1816"/>
                  <a:ext cx="253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506" name="直接连接符 64577"/>
                <p:cNvSpPr/>
                <p:nvPr/>
              </p:nvSpPr>
              <p:spPr>
                <a:xfrm flipH="1" flipV="1">
                  <a:off x="1159" y="1618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507" name="直接连接符 64578"/>
                <p:cNvSpPr/>
                <p:nvPr/>
              </p:nvSpPr>
              <p:spPr>
                <a:xfrm flipV="1">
                  <a:off x="1475" y="1618"/>
                  <a:ext cx="62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508" name="直接连接符 64579"/>
                <p:cNvSpPr/>
                <p:nvPr/>
              </p:nvSpPr>
              <p:spPr>
                <a:xfrm>
                  <a:off x="1537" y="16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98" name="组合 64580"/>
              <p:cNvGrpSpPr/>
              <p:nvPr/>
            </p:nvGrpSpPr>
            <p:grpSpPr>
              <a:xfrm>
                <a:off x="1664" y="1618"/>
                <a:ext cx="505" cy="199"/>
                <a:chOff x="1664" y="1618"/>
                <a:chExt cx="505" cy="199"/>
              </a:xfrm>
            </p:grpSpPr>
            <p:sp>
              <p:nvSpPr>
                <p:cNvPr id="54501" name="直接连接符 64581"/>
                <p:cNvSpPr/>
                <p:nvPr/>
              </p:nvSpPr>
              <p:spPr>
                <a:xfrm>
                  <a:off x="1728" y="1816"/>
                  <a:ext cx="252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502" name="直接连接符 64582"/>
                <p:cNvSpPr/>
                <p:nvPr/>
              </p:nvSpPr>
              <p:spPr>
                <a:xfrm flipH="1" flipV="1">
                  <a:off x="1664" y="1618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503" name="直接连接符 64583"/>
                <p:cNvSpPr/>
                <p:nvPr/>
              </p:nvSpPr>
              <p:spPr>
                <a:xfrm flipV="1">
                  <a:off x="1980" y="1618"/>
                  <a:ext cx="62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504" name="直接连接符 64584"/>
                <p:cNvSpPr/>
                <p:nvPr/>
              </p:nvSpPr>
              <p:spPr>
                <a:xfrm>
                  <a:off x="2042" y="16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4499" name="直接连接符 64585"/>
              <p:cNvSpPr/>
              <p:nvPr/>
            </p:nvSpPr>
            <p:spPr>
              <a:xfrm flipH="1">
                <a:off x="906" y="1618"/>
                <a:ext cx="253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00" name="直接连接符 64586"/>
              <p:cNvSpPr/>
              <p:nvPr/>
            </p:nvSpPr>
            <p:spPr>
              <a:xfrm>
                <a:off x="2169" y="1618"/>
                <a:ext cx="3095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4323" name="矩形 64587"/>
            <p:cNvSpPr/>
            <p:nvPr/>
          </p:nvSpPr>
          <p:spPr>
            <a:xfrm>
              <a:off x="1228" y="1589"/>
              <a:ext cx="163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4" name="矩形 64588"/>
            <p:cNvSpPr/>
            <p:nvPr/>
          </p:nvSpPr>
          <p:spPr>
            <a:xfrm>
              <a:off x="1733" y="1589"/>
              <a:ext cx="196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LSB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4325" name="组合 64589"/>
            <p:cNvGrpSpPr/>
            <p:nvPr/>
          </p:nvGrpSpPr>
          <p:grpSpPr>
            <a:xfrm>
              <a:off x="906" y="1320"/>
              <a:ext cx="4358" cy="199"/>
              <a:chOff x="906" y="1320"/>
              <a:chExt cx="4358" cy="199"/>
            </a:xfrm>
          </p:grpSpPr>
          <p:grpSp>
            <p:nvGrpSpPr>
              <p:cNvPr id="54441" name="组合 64590"/>
              <p:cNvGrpSpPr/>
              <p:nvPr/>
            </p:nvGrpSpPr>
            <p:grpSpPr>
              <a:xfrm>
                <a:off x="1095" y="1320"/>
                <a:ext cx="380" cy="199"/>
                <a:chOff x="1095" y="1320"/>
                <a:chExt cx="380" cy="199"/>
              </a:xfrm>
            </p:grpSpPr>
            <p:sp>
              <p:nvSpPr>
                <p:cNvPr id="54493" name="直接连接符 64591"/>
                <p:cNvSpPr/>
                <p:nvPr/>
              </p:nvSpPr>
              <p:spPr>
                <a:xfrm>
                  <a:off x="1159" y="1320"/>
                  <a:ext cx="125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94" name="直接连接符 64592"/>
                <p:cNvSpPr/>
                <p:nvPr/>
              </p:nvSpPr>
              <p:spPr>
                <a:xfrm flipH="1">
                  <a:off x="1095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95" name="直接连接符 64593"/>
                <p:cNvSpPr/>
                <p:nvPr/>
              </p:nvSpPr>
              <p:spPr>
                <a:xfrm>
                  <a:off x="1284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96" name="直接连接符 64594"/>
                <p:cNvSpPr/>
                <p:nvPr/>
              </p:nvSpPr>
              <p:spPr>
                <a:xfrm>
                  <a:off x="1348" y="15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2" name="组合 64595"/>
              <p:cNvGrpSpPr/>
              <p:nvPr/>
            </p:nvGrpSpPr>
            <p:grpSpPr>
              <a:xfrm>
                <a:off x="1475" y="1320"/>
                <a:ext cx="378" cy="199"/>
                <a:chOff x="1475" y="1320"/>
                <a:chExt cx="378" cy="199"/>
              </a:xfrm>
            </p:grpSpPr>
            <p:sp>
              <p:nvSpPr>
                <p:cNvPr id="54489" name="直接连接符 64596"/>
                <p:cNvSpPr/>
                <p:nvPr/>
              </p:nvSpPr>
              <p:spPr>
                <a:xfrm>
                  <a:off x="1537" y="1320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90" name="直接连接符 64597"/>
                <p:cNvSpPr/>
                <p:nvPr/>
              </p:nvSpPr>
              <p:spPr>
                <a:xfrm flipH="1">
                  <a:off x="1475" y="1320"/>
                  <a:ext cx="62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91" name="直接连接符 64598"/>
                <p:cNvSpPr/>
                <p:nvPr/>
              </p:nvSpPr>
              <p:spPr>
                <a:xfrm>
                  <a:off x="1664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92" name="直接连接符 64599"/>
                <p:cNvSpPr/>
                <p:nvPr/>
              </p:nvSpPr>
              <p:spPr>
                <a:xfrm>
                  <a:off x="1728" y="1518"/>
                  <a:ext cx="125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3" name="组合 64600"/>
              <p:cNvGrpSpPr/>
              <p:nvPr/>
            </p:nvGrpSpPr>
            <p:grpSpPr>
              <a:xfrm>
                <a:off x="1853" y="1320"/>
                <a:ext cx="380" cy="199"/>
                <a:chOff x="1853" y="1320"/>
                <a:chExt cx="380" cy="199"/>
              </a:xfrm>
            </p:grpSpPr>
            <p:sp>
              <p:nvSpPr>
                <p:cNvPr id="54485" name="直接连接符 64601"/>
                <p:cNvSpPr/>
                <p:nvPr/>
              </p:nvSpPr>
              <p:spPr>
                <a:xfrm>
                  <a:off x="1917" y="1320"/>
                  <a:ext cx="125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6" name="直接连接符 64602"/>
                <p:cNvSpPr/>
                <p:nvPr/>
              </p:nvSpPr>
              <p:spPr>
                <a:xfrm flipH="1">
                  <a:off x="1853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7" name="直接连接符 64603"/>
                <p:cNvSpPr/>
                <p:nvPr/>
              </p:nvSpPr>
              <p:spPr>
                <a:xfrm>
                  <a:off x="2042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8" name="直接连接符 64604"/>
                <p:cNvSpPr/>
                <p:nvPr/>
              </p:nvSpPr>
              <p:spPr>
                <a:xfrm>
                  <a:off x="2106" y="15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4" name="组合 64605"/>
              <p:cNvGrpSpPr/>
              <p:nvPr/>
            </p:nvGrpSpPr>
            <p:grpSpPr>
              <a:xfrm>
                <a:off x="2233" y="1320"/>
                <a:ext cx="378" cy="199"/>
                <a:chOff x="2233" y="1320"/>
                <a:chExt cx="378" cy="199"/>
              </a:xfrm>
            </p:grpSpPr>
            <p:sp>
              <p:nvSpPr>
                <p:cNvPr id="54481" name="直接连接符 64606"/>
                <p:cNvSpPr/>
                <p:nvPr/>
              </p:nvSpPr>
              <p:spPr>
                <a:xfrm>
                  <a:off x="2295" y="1320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2" name="直接连接符 64607"/>
                <p:cNvSpPr/>
                <p:nvPr/>
              </p:nvSpPr>
              <p:spPr>
                <a:xfrm flipH="1">
                  <a:off x="2233" y="1320"/>
                  <a:ext cx="62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3" name="直接连接符 64608"/>
                <p:cNvSpPr/>
                <p:nvPr/>
              </p:nvSpPr>
              <p:spPr>
                <a:xfrm>
                  <a:off x="2422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4" name="直接连接符 64609"/>
                <p:cNvSpPr/>
                <p:nvPr/>
              </p:nvSpPr>
              <p:spPr>
                <a:xfrm>
                  <a:off x="2485" y="15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5" name="组合 64610"/>
              <p:cNvGrpSpPr/>
              <p:nvPr/>
            </p:nvGrpSpPr>
            <p:grpSpPr>
              <a:xfrm>
                <a:off x="2611" y="1320"/>
                <a:ext cx="380" cy="199"/>
                <a:chOff x="2611" y="1320"/>
                <a:chExt cx="380" cy="199"/>
              </a:xfrm>
            </p:grpSpPr>
            <p:sp>
              <p:nvSpPr>
                <p:cNvPr id="54477" name="直接连接符 64611"/>
                <p:cNvSpPr/>
                <p:nvPr/>
              </p:nvSpPr>
              <p:spPr>
                <a:xfrm>
                  <a:off x="2674" y="1320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8" name="直接连接符 64612"/>
                <p:cNvSpPr/>
                <p:nvPr/>
              </p:nvSpPr>
              <p:spPr>
                <a:xfrm flipH="1">
                  <a:off x="2611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9" name="直接连接符 64613"/>
                <p:cNvSpPr/>
                <p:nvPr/>
              </p:nvSpPr>
              <p:spPr>
                <a:xfrm>
                  <a:off x="2800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80" name="直接连接符 64614"/>
                <p:cNvSpPr/>
                <p:nvPr/>
              </p:nvSpPr>
              <p:spPr>
                <a:xfrm>
                  <a:off x="2864" y="15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6" name="组合 64615"/>
              <p:cNvGrpSpPr/>
              <p:nvPr/>
            </p:nvGrpSpPr>
            <p:grpSpPr>
              <a:xfrm>
                <a:off x="2991" y="1320"/>
                <a:ext cx="378" cy="199"/>
                <a:chOff x="2991" y="1320"/>
                <a:chExt cx="378" cy="199"/>
              </a:xfrm>
            </p:grpSpPr>
            <p:sp>
              <p:nvSpPr>
                <p:cNvPr id="54473" name="直接连接符 64616"/>
                <p:cNvSpPr/>
                <p:nvPr/>
              </p:nvSpPr>
              <p:spPr>
                <a:xfrm>
                  <a:off x="3053" y="1320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4" name="直接连接符 64617"/>
                <p:cNvSpPr/>
                <p:nvPr/>
              </p:nvSpPr>
              <p:spPr>
                <a:xfrm flipH="1">
                  <a:off x="2991" y="1320"/>
                  <a:ext cx="62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5" name="直接连接符 64618"/>
                <p:cNvSpPr/>
                <p:nvPr/>
              </p:nvSpPr>
              <p:spPr>
                <a:xfrm>
                  <a:off x="3180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6" name="直接连接符 64619"/>
                <p:cNvSpPr/>
                <p:nvPr/>
              </p:nvSpPr>
              <p:spPr>
                <a:xfrm>
                  <a:off x="3243" y="15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7" name="组合 64620"/>
              <p:cNvGrpSpPr/>
              <p:nvPr/>
            </p:nvGrpSpPr>
            <p:grpSpPr>
              <a:xfrm>
                <a:off x="3369" y="1320"/>
                <a:ext cx="379" cy="199"/>
                <a:chOff x="3369" y="1320"/>
                <a:chExt cx="379" cy="199"/>
              </a:xfrm>
            </p:grpSpPr>
            <p:sp>
              <p:nvSpPr>
                <p:cNvPr id="54469" name="直接连接符 64621"/>
                <p:cNvSpPr/>
                <p:nvPr/>
              </p:nvSpPr>
              <p:spPr>
                <a:xfrm>
                  <a:off x="3432" y="1320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0" name="直接连接符 64622"/>
                <p:cNvSpPr/>
                <p:nvPr/>
              </p:nvSpPr>
              <p:spPr>
                <a:xfrm flipH="1">
                  <a:off x="3369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1" name="直接连接符 64623"/>
                <p:cNvSpPr/>
                <p:nvPr/>
              </p:nvSpPr>
              <p:spPr>
                <a:xfrm>
                  <a:off x="3558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72" name="直接连接符 64624"/>
                <p:cNvSpPr/>
                <p:nvPr/>
              </p:nvSpPr>
              <p:spPr>
                <a:xfrm>
                  <a:off x="3621" y="15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8" name="组合 64625"/>
              <p:cNvGrpSpPr/>
              <p:nvPr/>
            </p:nvGrpSpPr>
            <p:grpSpPr>
              <a:xfrm>
                <a:off x="3748" y="1320"/>
                <a:ext cx="379" cy="199"/>
                <a:chOff x="3748" y="1320"/>
                <a:chExt cx="379" cy="199"/>
              </a:xfrm>
            </p:grpSpPr>
            <p:sp>
              <p:nvSpPr>
                <p:cNvPr id="54465" name="直接连接符 64626"/>
                <p:cNvSpPr/>
                <p:nvPr/>
              </p:nvSpPr>
              <p:spPr>
                <a:xfrm>
                  <a:off x="3811" y="1320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6" name="直接连接符 64627"/>
                <p:cNvSpPr/>
                <p:nvPr/>
              </p:nvSpPr>
              <p:spPr>
                <a:xfrm flipH="1">
                  <a:off x="3748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7" name="直接连接符 64628"/>
                <p:cNvSpPr/>
                <p:nvPr/>
              </p:nvSpPr>
              <p:spPr>
                <a:xfrm>
                  <a:off x="3938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8" name="直接连接符 64629"/>
                <p:cNvSpPr/>
                <p:nvPr/>
              </p:nvSpPr>
              <p:spPr>
                <a:xfrm>
                  <a:off x="4001" y="1518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49" name="组合 64630"/>
              <p:cNvGrpSpPr/>
              <p:nvPr/>
            </p:nvGrpSpPr>
            <p:grpSpPr>
              <a:xfrm>
                <a:off x="4127" y="1320"/>
                <a:ext cx="379" cy="199"/>
                <a:chOff x="4127" y="1320"/>
                <a:chExt cx="379" cy="199"/>
              </a:xfrm>
            </p:grpSpPr>
            <p:sp>
              <p:nvSpPr>
                <p:cNvPr id="54461" name="直接连接符 64631"/>
                <p:cNvSpPr/>
                <p:nvPr/>
              </p:nvSpPr>
              <p:spPr>
                <a:xfrm>
                  <a:off x="4190" y="1320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2" name="直接连接符 64632"/>
                <p:cNvSpPr/>
                <p:nvPr/>
              </p:nvSpPr>
              <p:spPr>
                <a:xfrm flipH="1">
                  <a:off x="4127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3" name="直接连接符 64633"/>
                <p:cNvSpPr/>
                <p:nvPr/>
              </p:nvSpPr>
              <p:spPr>
                <a:xfrm>
                  <a:off x="4316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4" name="直接连接符 64634"/>
                <p:cNvSpPr/>
                <p:nvPr/>
              </p:nvSpPr>
              <p:spPr>
                <a:xfrm>
                  <a:off x="4379" y="15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50" name="组合 64635"/>
              <p:cNvGrpSpPr/>
              <p:nvPr/>
            </p:nvGrpSpPr>
            <p:grpSpPr>
              <a:xfrm>
                <a:off x="4506" y="1320"/>
                <a:ext cx="378" cy="199"/>
                <a:chOff x="4506" y="1320"/>
                <a:chExt cx="378" cy="199"/>
              </a:xfrm>
            </p:grpSpPr>
            <p:sp>
              <p:nvSpPr>
                <p:cNvPr id="54457" name="直接连接符 64636"/>
                <p:cNvSpPr/>
                <p:nvPr/>
              </p:nvSpPr>
              <p:spPr>
                <a:xfrm>
                  <a:off x="4568" y="1320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58" name="直接连接符 64637"/>
                <p:cNvSpPr/>
                <p:nvPr/>
              </p:nvSpPr>
              <p:spPr>
                <a:xfrm flipH="1">
                  <a:off x="4506" y="1320"/>
                  <a:ext cx="62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59" name="直接连接符 64638"/>
                <p:cNvSpPr/>
                <p:nvPr/>
              </p:nvSpPr>
              <p:spPr>
                <a:xfrm>
                  <a:off x="4695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60" name="直接连接符 64639"/>
                <p:cNvSpPr/>
                <p:nvPr/>
              </p:nvSpPr>
              <p:spPr>
                <a:xfrm>
                  <a:off x="4759" y="1518"/>
                  <a:ext cx="125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451" name="组合 64640"/>
              <p:cNvGrpSpPr/>
              <p:nvPr/>
            </p:nvGrpSpPr>
            <p:grpSpPr>
              <a:xfrm>
                <a:off x="4884" y="1320"/>
                <a:ext cx="380" cy="199"/>
                <a:chOff x="4884" y="1320"/>
                <a:chExt cx="380" cy="199"/>
              </a:xfrm>
            </p:grpSpPr>
            <p:sp>
              <p:nvSpPr>
                <p:cNvPr id="54453" name="直接连接符 64641"/>
                <p:cNvSpPr/>
                <p:nvPr/>
              </p:nvSpPr>
              <p:spPr>
                <a:xfrm>
                  <a:off x="4948" y="1320"/>
                  <a:ext cx="126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54" name="直接连接符 64642"/>
                <p:cNvSpPr/>
                <p:nvPr/>
              </p:nvSpPr>
              <p:spPr>
                <a:xfrm flipH="1">
                  <a:off x="4884" y="1320"/>
                  <a:ext cx="64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55" name="直接连接符 64643"/>
                <p:cNvSpPr/>
                <p:nvPr/>
              </p:nvSpPr>
              <p:spPr>
                <a:xfrm>
                  <a:off x="5074" y="1320"/>
                  <a:ext cx="63" cy="198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456" name="直接连接符 64644"/>
                <p:cNvSpPr/>
                <p:nvPr/>
              </p:nvSpPr>
              <p:spPr>
                <a:xfrm>
                  <a:off x="5137" y="1518"/>
                  <a:ext cx="127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4452" name="直接连接符 64645"/>
              <p:cNvSpPr/>
              <p:nvPr/>
            </p:nvSpPr>
            <p:spPr>
              <a:xfrm flipH="1">
                <a:off x="906" y="1518"/>
                <a:ext cx="189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326" name="组合 64646"/>
            <p:cNvGrpSpPr/>
            <p:nvPr/>
          </p:nvGrpSpPr>
          <p:grpSpPr>
            <a:xfrm>
              <a:off x="2101" y="1210"/>
              <a:ext cx="9" cy="1796"/>
              <a:chOff x="2101" y="1210"/>
              <a:chExt cx="9" cy="1796"/>
            </a:xfrm>
          </p:grpSpPr>
          <p:sp>
            <p:nvSpPr>
              <p:cNvPr id="54422" name="任意多边形 64647"/>
              <p:cNvSpPr/>
              <p:nvPr/>
            </p:nvSpPr>
            <p:spPr>
              <a:xfrm>
                <a:off x="2101" y="2928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3" name="任意多边形 64648"/>
              <p:cNvSpPr/>
              <p:nvPr/>
            </p:nvSpPr>
            <p:spPr>
              <a:xfrm>
                <a:off x="2101" y="2832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2" y="76"/>
                  </a:cxn>
                  <a:cxn ang="0">
                    <a:pos x="3" y="77"/>
                  </a:cxn>
                  <a:cxn ang="0">
                    <a:pos x="5" y="79"/>
                  </a:cxn>
                  <a:cxn ang="0">
                    <a:pos x="6" y="77"/>
                  </a:cxn>
                  <a:cxn ang="0">
                    <a:pos x="8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2" y="76"/>
                    </a:lnTo>
                    <a:lnTo>
                      <a:pt x="3" y="77"/>
                    </a:lnTo>
                    <a:lnTo>
                      <a:pt x="5" y="79"/>
                    </a:lnTo>
                    <a:lnTo>
                      <a:pt x="6" y="77"/>
                    </a:lnTo>
                    <a:lnTo>
                      <a:pt x="8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4" name="任意多边形 64649"/>
              <p:cNvSpPr/>
              <p:nvPr/>
            </p:nvSpPr>
            <p:spPr>
              <a:xfrm>
                <a:off x="2101" y="2737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5" name="任意多边形 64650"/>
              <p:cNvSpPr/>
              <p:nvPr/>
            </p:nvSpPr>
            <p:spPr>
              <a:xfrm>
                <a:off x="2101" y="2642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3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6" name="任意多边形 64651"/>
              <p:cNvSpPr/>
              <p:nvPr/>
            </p:nvSpPr>
            <p:spPr>
              <a:xfrm>
                <a:off x="2101" y="2546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7" name="任意多边形 64652"/>
              <p:cNvSpPr/>
              <p:nvPr/>
            </p:nvSpPr>
            <p:spPr>
              <a:xfrm>
                <a:off x="2101" y="2451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8" name="任意多边形 64653"/>
              <p:cNvSpPr/>
              <p:nvPr/>
            </p:nvSpPr>
            <p:spPr>
              <a:xfrm>
                <a:off x="2101" y="2355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9" name="任意多边形 64654"/>
              <p:cNvSpPr/>
              <p:nvPr/>
            </p:nvSpPr>
            <p:spPr>
              <a:xfrm>
                <a:off x="2101" y="2260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0" name="任意多边形 64655"/>
              <p:cNvSpPr/>
              <p:nvPr/>
            </p:nvSpPr>
            <p:spPr>
              <a:xfrm>
                <a:off x="2101" y="2164"/>
                <a:ext cx="9" cy="79"/>
              </a:xfrm>
              <a:custGeom>
                <a:avLst/>
                <a:gdLst>
                  <a:gd name="txL" fmla="*/ 0 w 9"/>
                  <a:gd name="txT" fmla="*/ 0 h 79"/>
                  <a:gd name="txR" fmla="*/ 9 w 9"/>
                  <a:gd name="txB" fmla="*/ 79 h 79"/>
                </a:gdLst>
                <a:ahLst/>
                <a:cxnLst>
                  <a:cxn ang="0">
                    <a:pos x="0" y="76"/>
                  </a:cxn>
                  <a:cxn ang="0">
                    <a:pos x="2" y="76"/>
                  </a:cxn>
                  <a:cxn ang="0">
                    <a:pos x="3" y="77"/>
                  </a:cxn>
                  <a:cxn ang="0">
                    <a:pos x="5" y="79"/>
                  </a:cxn>
                  <a:cxn ang="0">
                    <a:pos x="6" y="77"/>
                  </a:cxn>
                  <a:cxn ang="0">
                    <a:pos x="8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9">
                    <a:moveTo>
                      <a:pt x="0" y="76"/>
                    </a:moveTo>
                    <a:lnTo>
                      <a:pt x="2" y="76"/>
                    </a:lnTo>
                    <a:lnTo>
                      <a:pt x="3" y="77"/>
                    </a:lnTo>
                    <a:lnTo>
                      <a:pt x="5" y="79"/>
                    </a:lnTo>
                    <a:lnTo>
                      <a:pt x="6" y="77"/>
                    </a:lnTo>
                    <a:lnTo>
                      <a:pt x="8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1" name="任意多边形 64656"/>
              <p:cNvSpPr/>
              <p:nvPr/>
            </p:nvSpPr>
            <p:spPr>
              <a:xfrm>
                <a:off x="2101" y="2069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2" name="任意多边形 64657"/>
              <p:cNvSpPr/>
              <p:nvPr/>
            </p:nvSpPr>
            <p:spPr>
              <a:xfrm>
                <a:off x="2101" y="1974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3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3" name="任意多边形 64658"/>
              <p:cNvSpPr/>
              <p:nvPr/>
            </p:nvSpPr>
            <p:spPr>
              <a:xfrm>
                <a:off x="2101" y="1878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4" name="任意多边形 64659"/>
              <p:cNvSpPr/>
              <p:nvPr/>
            </p:nvSpPr>
            <p:spPr>
              <a:xfrm>
                <a:off x="2101" y="1783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5" name="任意多边形 64660"/>
              <p:cNvSpPr/>
              <p:nvPr/>
            </p:nvSpPr>
            <p:spPr>
              <a:xfrm>
                <a:off x="2101" y="1687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6" name="任意多边形 64661"/>
              <p:cNvSpPr/>
              <p:nvPr/>
            </p:nvSpPr>
            <p:spPr>
              <a:xfrm>
                <a:off x="2101" y="1592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7" name="任意多边形 64662"/>
              <p:cNvSpPr/>
              <p:nvPr/>
            </p:nvSpPr>
            <p:spPr>
              <a:xfrm>
                <a:off x="2101" y="1496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6"/>
                  </a:cxn>
                  <a:cxn ang="0">
                    <a:pos x="2" y="76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6"/>
                  </a:cxn>
                  <a:cxn ang="0">
                    <a:pos x="9" y="74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6"/>
                  </a:cxn>
                </a:cxnLst>
                <a:rect l="txL" t="txT" r="txR" b="txB"/>
                <a:pathLst>
                  <a:path w="9" h="78">
                    <a:moveTo>
                      <a:pt x="0" y="76"/>
                    </a:moveTo>
                    <a:lnTo>
                      <a:pt x="2" y="76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6"/>
                    </a:lnTo>
                    <a:lnTo>
                      <a:pt x="9" y="74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8" name="任意多边形 64663"/>
              <p:cNvSpPr/>
              <p:nvPr/>
            </p:nvSpPr>
            <p:spPr>
              <a:xfrm>
                <a:off x="2101" y="1401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39" name="任意多边形 64664"/>
              <p:cNvSpPr/>
              <p:nvPr/>
            </p:nvSpPr>
            <p:spPr>
              <a:xfrm>
                <a:off x="2101" y="1306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6"/>
                  </a:cxn>
                  <a:cxn ang="0">
                    <a:pos x="5" y="78"/>
                  </a:cxn>
                  <a:cxn ang="0">
                    <a:pos x="6" y="76"/>
                  </a:cxn>
                  <a:cxn ang="0">
                    <a:pos x="8" y="75"/>
                  </a:cxn>
                  <a:cxn ang="0">
                    <a:pos x="9" y="73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6"/>
                    </a:lnTo>
                    <a:lnTo>
                      <a:pt x="5" y="78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40" name="任意多边形 64665"/>
              <p:cNvSpPr/>
              <p:nvPr/>
            </p:nvSpPr>
            <p:spPr>
              <a:xfrm>
                <a:off x="2101" y="1210"/>
                <a:ext cx="9" cy="78"/>
              </a:xfrm>
              <a:custGeom>
                <a:avLst/>
                <a:gdLst>
                  <a:gd name="txL" fmla="*/ 0 w 9"/>
                  <a:gd name="txT" fmla="*/ 0 h 78"/>
                  <a:gd name="txR" fmla="*/ 9 w 9"/>
                  <a:gd name="txB" fmla="*/ 78 h 78"/>
                </a:gdLst>
                <a:ahLst/>
                <a:cxnLst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5" y="78"/>
                  </a:cxn>
                  <a:cxn ang="0">
                    <a:pos x="6" y="77"/>
                  </a:cxn>
                  <a:cxn ang="0">
                    <a:pos x="8" y="75"/>
                  </a:cxn>
                  <a:cxn ang="0">
                    <a:pos x="9" y="74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5"/>
                  </a:cxn>
                </a:cxnLst>
                <a:rect l="txL" t="txT" r="txR" b="txB"/>
                <a:pathLst>
                  <a:path w="9" h="78">
                    <a:moveTo>
                      <a:pt x="0" y="75"/>
                    </a:moveTo>
                    <a:lnTo>
                      <a:pt x="2" y="75"/>
                    </a:lnTo>
                    <a:lnTo>
                      <a:pt x="3" y="77"/>
                    </a:lnTo>
                    <a:lnTo>
                      <a:pt x="5" y="78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4327" name="组合 64666"/>
            <p:cNvGrpSpPr/>
            <p:nvPr/>
          </p:nvGrpSpPr>
          <p:grpSpPr>
            <a:xfrm>
              <a:off x="4028" y="1223"/>
              <a:ext cx="9" cy="1799"/>
              <a:chOff x="4028" y="1223"/>
              <a:chExt cx="9" cy="1799"/>
            </a:xfrm>
          </p:grpSpPr>
          <p:sp>
            <p:nvSpPr>
              <p:cNvPr id="54392" name="任意多边形 64667"/>
              <p:cNvSpPr/>
              <p:nvPr/>
            </p:nvSpPr>
            <p:spPr>
              <a:xfrm>
                <a:off x="4028" y="2978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3" name="任意多边形 64668"/>
              <p:cNvSpPr/>
              <p:nvPr/>
            </p:nvSpPr>
            <p:spPr>
              <a:xfrm>
                <a:off x="4028" y="2918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4" name="任意多边形 64669"/>
              <p:cNvSpPr/>
              <p:nvPr/>
            </p:nvSpPr>
            <p:spPr>
              <a:xfrm>
                <a:off x="4028" y="2857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5" name="任意多边形 64670"/>
              <p:cNvSpPr/>
              <p:nvPr/>
            </p:nvSpPr>
            <p:spPr>
              <a:xfrm>
                <a:off x="4028" y="2796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6" name="任意多边形 64671"/>
              <p:cNvSpPr/>
              <p:nvPr/>
            </p:nvSpPr>
            <p:spPr>
              <a:xfrm>
                <a:off x="4028" y="2736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1"/>
                  </a:cxn>
                  <a:cxn ang="0">
                    <a:pos x="5" y="43"/>
                  </a:cxn>
                  <a:cxn ang="0">
                    <a:pos x="6" y="41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1"/>
                    </a:lnTo>
                    <a:lnTo>
                      <a:pt x="5" y="43"/>
                    </a:lnTo>
                    <a:lnTo>
                      <a:pt x="6" y="41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7" name="任意多边形 64672"/>
              <p:cNvSpPr/>
              <p:nvPr/>
            </p:nvSpPr>
            <p:spPr>
              <a:xfrm>
                <a:off x="4028" y="2675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8" name="任意多边形 64673"/>
              <p:cNvSpPr/>
              <p:nvPr/>
            </p:nvSpPr>
            <p:spPr>
              <a:xfrm>
                <a:off x="4028" y="2614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9" name="任意多边形 64674"/>
              <p:cNvSpPr/>
              <p:nvPr/>
            </p:nvSpPr>
            <p:spPr>
              <a:xfrm>
                <a:off x="4028" y="2553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0" name="任意多边形 64675"/>
              <p:cNvSpPr/>
              <p:nvPr/>
            </p:nvSpPr>
            <p:spPr>
              <a:xfrm>
                <a:off x="4028" y="2493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1" name="任意多边形 64676"/>
              <p:cNvSpPr/>
              <p:nvPr/>
            </p:nvSpPr>
            <p:spPr>
              <a:xfrm>
                <a:off x="4028" y="2432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2" name="任意多边形 64677"/>
              <p:cNvSpPr/>
              <p:nvPr/>
            </p:nvSpPr>
            <p:spPr>
              <a:xfrm>
                <a:off x="4028" y="2371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3" name="任意多边形 64678"/>
              <p:cNvSpPr/>
              <p:nvPr/>
            </p:nvSpPr>
            <p:spPr>
              <a:xfrm>
                <a:off x="4028" y="2310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4" name="任意多边形 64679"/>
              <p:cNvSpPr/>
              <p:nvPr/>
            </p:nvSpPr>
            <p:spPr>
              <a:xfrm>
                <a:off x="4028" y="2250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5" name="任意多边形 64680"/>
              <p:cNvSpPr/>
              <p:nvPr/>
            </p:nvSpPr>
            <p:spPr>
              <a:xfrm>
                <a:off x="4028" y="2189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6" name="任意多边形 64681"/>
              <p:cNvSpPr/>
              <p:nvPr/>
            </p:nvSpPr>
            <p:spPr>
              <a:xfrm>
                <a:off x="4028" y="2128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7" name="任意多边形 64682"/>
              <p:cNvSpPr/>
              <p:nvPr/>
            </p:nvSpPr>
            <p:spPr>
              <a:xfrm>
                <a:off x="4028" y="2068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1"/>
                  </a:cxn>
                  <a:cxn ang="0">
                    <a:pos x="5" y="43"/>
                  </a:cxn>
                  <a:cxn ang="0">
                    <a:pos x="6" y="41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1"/>
                    </a:lnTo>
                    <a:lnTo>
                      <a:pt x="5" y="43"/>
                    </a:lnTo>
                    <a:lnTo>
                      <a:pt x="6" y="41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8" name="任意多边形 64683"/>
              <p:cNvSpPr/>
              <p:nvPr/>
            </p:nvSpPr>
            <p:spPr>
              <a:xfrm>
                <a:off x="4028" y="2007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09" name="任意多边形 64684"/>
              <p:cNvSpPr/>
              <p:nvPr/>
            </p:nvSpPr>
            <p:spPr>
              <a:xfrm>
                <a:off x="4028" y="1946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0" name="任意多边形 64685"/>
              <p:cNvSpPr/>
              <p:nvPr/>
            </p:nvSpPr>
            <p:spPr>
              <a:xfrm>
                <a:off x="4028" y="1885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1" name="任意多边形 64686"/>
              <p:cNvSpPr/>
              <p:nvPr/>
            </p:nvSpPr>
            <p:spPr>
              <a:xfrm>
                <a:off x="4028" y="1825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2" name="任意多边形 64687"/>
              <p:cNvSpPr/>
              <p:nvPr/>
            </p:nvSpPr>
            <p:spPr>
              <a:xfrm>
                <a:off x="4028" y="1764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3" name="任意多边形 64688"/>
              <p:cNvSpPr/>
              <p:nvPr/>
            </p:nvSpPr>
            <p:spPr>
              <a:xfrm>
                <a:off x="4028" y="1703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4" name="任意多边形 64689"/>
              <p:cNvSpPr/>
              <p:nvPr/>
            </p:nvSpPr>
            <p:spPr>
              <a:xfrm>
                <a:off x="4028" y="1642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5" name="任意多边形 64690"/>
              <p:cNvSpPr/>
              <p:nvPr/>
            </p:nvSpPr>
            <p:spPr>
              <a:xfrm>
                <a:off x="4028" y="1582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6" name="任意多边形 64691"/>
              <p:cNvSpPr/>
              <p:nvPr/>
            </p:nvSpPr>
            <p:spPr>
              <a:xfrm>
                <a:off x="4028" y="1521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7" name="任意多边形 64692"/>
              <p:cNvSpPr/>
              <p:nvPr/>
            </p:nvSpPr>
            <p:spPr>
              <a:xfrm>
                <a:off x="4028" y="1460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4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4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8" name="任意多边形 64693"/>
              <p:cNvSpPr/>
              <p:nvPr/>
            </p:nvSpPr>
            <p:spPr>
              <a:xfrm>
                <a:off x="4028" y="1400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1"/>
                  </a:cxn>
                  <a:cxn ang="0">
                    <a:pos x="5" y="43"/>
                  </a:cxn>
                  <a:cxn ang="0">
                    <a:pos x="6" y="41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1"/>
                    </a:lnTo>
                    <a:lnTo>
                      <a:pt x="5" y="43"/>
                    </a:lnTo>
                    <a:lnTo>
                      <a:pt x="6" y="41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19" name="任意多边形 64694"/>
              <p:cNvSpPr/>
              <p:nvPr/>
            </p:nvSpPr>
            <p:spPr>
              <a:xfrm>
                <a:off x="4028" y="1339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2" y="40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2" y="40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0" name="任意多边形 64695"/>
              <p:cNvSpPr/>
              <p:nvPr/>
            </p:nvSpPr>
            <p:spPr>
              <a:xfrm>
                <a:off x="4028" y="1278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5" y="43"/>
                  </a:cxn>
                  <a:cxn ang="0">
                    <a:pos x="6" y="42"/>
                  </a:cxn>
                  <a:cxn ang="0">
                    <a:pos x="8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2" y="41"/>
                    </a:lnTo>
                    <a:lnTo>
                      <a:pt x="3" y="42"/>
                    </a:lnTo>
                    <a:lnTo>
                      <a:pt x="5" y="43"/>
                    </a:lnTo>
                    <a:lnTo>
                      <a:pt x="6" y="42"/>
                    </a:lnTo>
                    <a:lnTo>
                      <a:pt x="8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421" name="任意多边形 64696"/>
              <p:cNvSpPr/>
              <p:nvPr/>
            </p:nvSpPr>
            <p:spPr>
              <a:xfrm>
                <a:off x="4028" y="1223"/>
                <a:ext cx="9" cy="38"/>
              </a:xfrm>
              <a:custGeom>
                <a:avLst/>
                <a:gdLst>
                  <a:gd name="txL" fmla="*/ 0 w 9"/>
                  <a:gd name="txT" fmla="*/ 0 h 38"/>
                  <a:gd name="txR" fmla="*/ 9 w 9"/>
                  <a:gd name="txB" fmla="*/ 38 h 38"/>
                </a:gdLst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5" y="38"/>
                  </a:cxn>
                  <a:cxn ang="0">
                    <a:pos x="6" y="36"/>
                  </a:cxn>
                  <a:cxn ang="0">
                    <a:pos x="8" y="35"/>
                  </a:cxn>
                  <a:cxn ang="0">
                    <a:pos x="9" y="3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5"/>
                  </a:cxn>
                </a:cxnLst>
                <a:rect l="txL" t="txT" r="txR" b="txB"/>
                <a:pathLst>
                  <a:path w="9" h="38">
                    <a:moveTo>
                      <a:pt x="0" y="35"/>
                    </a:moveTo>
                    <a:lnTo>
                      <a:pt x="2" y="35"/>
                    </a:lnTo>
                    <a:lnTo>
                      <a:pt x="3" y="36"/>
                    </a:lnTo>
                    <a:lnTo>
                      <a:pt x="5" y="38"/>
                    </a:lnTo>
                    <a:lnTo>
                      <a:pt x="6" y="36"/>
                    </a:lnTo>
                    <a:lnTo>
                      <a:pt x="8" y="35"/>
                    </a:lnTo>
                    <a:lnTo>
                      <a:pt x="9" y="33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28" name="矩形 64697"/>
            <p:cNvSpPr/>
            <p:nvPr/>
          </p:nvSpPr>
          <p:spPr>
            <a:xfrm>
              <a:off x="2269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9" name="矩形 64698"/>
            <p:cNvSpPr/>
            <p:nvPr/>
          </p:nvSpPr>
          <p:spPr>
            <a:xfrm>
              <a:off x="2648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0" name="矩形 64699"/>
            <p:cNvSpPr/>
            <p:nvPr/>
          </p:nvSpPr>
          <p:spPr>
            <a:xfrm>
              <a:off x="3027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1" name="矩形 64700"/>
            <p:cNvSpPr/>
            <p:nvPr/>
          </p:nvSpPr>
          <p:spPr>
            <a:xfrm>
              <a:off x="3463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2" name="矩形 64701"/>
            <p:cNvSpPr/>
            <p:nvPr/>
          </p:nvSpPr>
          <p:spPr>
            <a:xfrm>
              <a:off x="3803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3" name="矩形 64702"/>
            <p:cNvSpPr/>
            <p:nvPr/>
          </p:nvSpPr>
          <p:spPr>
            <a:xfrm>
              <a:off x="4145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4" name="矩形 64703"/>
            <p:cNvSpPr/>
            <p:nvPr/>
          </p:nvSpPr>
          <p:spPr>
            <a:xfrm>
              <a:off x="4486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5" name="矩形 64704"/>
            <p:cNvSpPr/>
            <p:nvPr/>
          </p:nvSpPr>
          <p:spPr>
            <a:xfrm>
              <a:off x="4827" y="2652"/>
              <a:ext cx="54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36" name="直接连接符 64705"/>
            <p:cNvSpPr/>
            <p:nvPr/>
          </p:nvSpPr>
          <p:spPr>
            <a:xfrm>
              <a:off x="977" y="2637"/>
              <a:ext cx="189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37" name="组合 64706"/>
            <p:cNvGrpSpPr/>
            <p:nvPr/>
          </p:nvGrpSpPr>
          <p:grpSpPr>
            <a:xfrm>
              <a:off x="973" y="2832"/>
              <a:ext cx="450" cy="9"/>
              <a:chOff x="973" y="2832"/>
              <a:chExt cx="450" cy="9"/>
            </a:xfrm>
          </p:grpSpPr>
          <p:sp>
            <p:nvSpPr>
              <p:cNvPr id="54384" name="任意多边形 64707"/>
              <p:cNvSpPr/>
              <p:nvPr/>
            </p:nvSpPr>
            <p:spPr>
              <a:xfrm>
                <a:off x="973" y="2832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2" y="8"/>
                  </a:cxn>
                  <a:cxn ang="0">
                    <a:pos x="4" y="9"/>
                  </a:cxn>
                  <a:cxn ang="0">
                    <a:pos x="37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1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1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3" h="9">
                    <a:moveTo>
                      <a:pt x="5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2" y="8"/>
                    </a:lnTo>
                    <a:lnTo>
                      <a:pt x="4" y="9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1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5" name="任意多边形 64708"/>
              <p:cNvSpPr/>
              <p:nvPr/>
            </p:nvSpPr>
            <p:spPr>
              <a:xfrm>
                <a:off x="1033" y="2832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4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4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6" name="任意多边形 64709"/>
              <p:cNvSpPr/>
              <p:nvPr/>
            </p:nvSpPr>
            <p:spPr>
              <a:xfrm>
                <a:off x="1094" y="2832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7" name="任意多边形 64710"/>
              <p:cNvSpPr/>
              <p:nvPr/>
            </p:nvSpPr>
            <p:spPr>
              <a:xfrm>
                <a:off x="1154" y="2832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4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4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8" name="任意多边形 64711"/>
              <p:cNvSpPr/>
              <p:nvPr/>
            </p:nvSpPr>
            <p:spPr>
              <a:xfrm>
                <a:off x="1215" y="2832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9" name="任意多边形 64712"/>
              <p:cNvSpPr/>
              <p:nvPr/>
            </p:nvSpPr>
            <p:spPr>
              <a:xfrm>
                <a:off x="1276" y="2832"/>
                <a:ext cx="43" cy="9"/>
              </a:xfrm>
              <a:custGeom>
                <a:avLst/>
                <a:gdLst>
                  <a:gd name="txL" fmla="*/ 0 w 43"/>
                  <a:gd name="txT" fmla="*/ 0 h 9"/>
                  <a:gd name="txR" fmla="*/ 43 w 43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7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8"/>
                  </a:cxn>
                  <a:cxn ang="0">
                    <a:pos x="43" y="6"/>
                  </a:cxn>
                  <a:cxn ang="0">
                    <a:pos x="43" y="5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3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8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0" name="任意多边形 64713"/>
              <p:cNvSpPr/>
              <p:nvPr/>
            </p:nvSpPr>
            <p:spPr>
              <a:xfrm>
                <a:off x="1336" y="2832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8"/>
                  </a:cxn>
                  <a:cxn ang="0">
                    <a:pos x="44" y="6"/>
                  </a:cxn>
                  <a:cxn ang="0">
                    <a:pos x="44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4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91" name="任意多边形 64714"/>
              <p:cNvSpPr/>
              <p:nvPr/>
            </p:nvSpPr>
            <p:spPr>
              <a:xfrm>
                <a:off x="1397" y="2832"/>
                <a:ext cx="26" cy="9"/>
              </a:xfrm>
              <a:custGeom>
                <a:avLst/>
                <a:gdLst>
                  <a:gd name="txL" fmla="*/ 0 w 26"/>
                  <a:gd name="txT" fmla="*/ 0 h 9"/>
                  <a:gd name="txR" fmla="*/ 26 w 26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22" y="9"/>
                  </a:cxn>
                  <a:cxn ang="0">
                    <a:pos x="23" y="8"/>
                  </a:cxn>
                  <a:cxn ang="0">
                    <a:pos x="25" y="6"/>
                  </a:cxn>
                  <a:cxn ang="0">
                    <a:pos x="26" y="5"/>
                  </a:cxn>
                  <a:cxn ang="0">
                    <a:pos x="25" y="3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6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22" y="9"/>
                    </a:lnTo>
                    <a:lnTo>
                      <a:pt x="23" y="8"/>
                    </a:lnTo>
                    <a:lnTo>
                      <a:pt x="25" y="6"/>
                    </a:lnTo>
                    <a:lnTo>
                      <a:pt x="26" y="5"/>
                    </a:lnTo>
                    <a:lnTo>
                      <a:pt x="25" y="3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4338" name="组合 64715"/>
            <p:cNvGrpSpPr/>
            <p:nvPr/>
          </p:nvGrpSpPr>
          <p:grpSpPr>
            <a:xfrm>
              <a:off x="1414" y="2633"/>
              <a:ext cx="72" cy="208"/>
              <a:chOff x="1414" y="2633"/>
              <a:chExt cx="72" cy="208"/>
            </a:xfrm>
          </p:grpSpPr>
          <p:sp>
            <p:nvSpPr>
              <p:cNvPr id="54380" name="任意多边形 64716"/>
              <p:cNvSpPr/>
              <p:nvPr/>
            </p:nvSpPr>
            <p:spPr>
              <a:xfrm>
                <a:off x="1414" y="2799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39"/>
                  </a:cxn>
                  <a:cxn ang="0">
                    <a:pos x="3" y="41"/>
                  </a:cxn>
                  <a:cxn ang="0">
                    <a:pos x="5" y="42"/>
                  </a:cxn>
                  <a:cxn ang="0">
                    <a:pos x="6" y="41"/>
                  </a:cxn>
                  <a:cxn ang="0">
                    <a:pos x="8" y="39"/>
                  </a:cxn>
                  <a:cxn ang="0">
                    <a:pos x="9" y="39"/>
                  </a:cxn>
                  <a:cxn ang="0">
                    <a:pos x="19" y="6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0" y="38"/>
                  </a:cxn>
                </a:cxnLst>
                <a:rect l="txL" t="txT" r="txR" b="txB"/>
                <a:pathLst>
                  <a:path w="19" h="42">
                    <a:moveTo>
                      <a:pt x="0" y="38"/>
                    </a:moveTo>
                    <a:lnTo>
                      <a:pt x="0" y="38"/>
                    </a:lnTo>
                    <a:lnTo>
                      <a:pt x="2" y="39"/>
                    </a:lnTo>
                    <a:lnTo>
                      <a:pt x="3" y="41"/>
                    </a:lnTo>
                    <a:lnTo>
                      <a:pt x="5" y="42"/>
                    </a:lnTo>
                    <a:lnTo>
                      <a:pt x="6" y="41"/>
                    </a:lnTo>
                    <a:lnTo>
                      <a:pt x="8" y="39"/>
                    </a:lnTo>
                    <a:lnTo>
                      <a:pt x="9" y="39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1" name="任意多边形 64717"/>
              <p:cNvSpPr/>
              <p:nvPr/>
            </p:nvSpPr>
            <p:spPr>
              <a:xfrm>
                <a:off x="1433" y="2741"/>
                <a:ext cx="19" cy="42"/>
              </a:xfrm>
              <a:custGeom>
                <a:avLst/>
                <a:gdLst>
                  <a:gd name="txL" fmla="*/ 0 w 19"/>
                  <a:gd name="txT" fmla="*/ 0 h 42"/>
                  <a:gd name="txR" fmla="*/ 19 w 19"/>
                  <a:gd name="txB" fmla="*/ 42 h 42"/>
                </a:gdLst>
                <a:ahLst/>
                <a:cxnLst>
                  <a:cxn ang="0">
                    <a:pos x="0" y="36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2" y="41"/>
                  </a:cxn>
                  <a:cxn ang="0">
                    <a:pos x="3" y="42"/>
                  </a:cxn>
                  <a:cxn ang="0">
                    <a:pos x="4" y="42"/>
                  </a:cxn>
                  <a:cxn ang="0">
                    <a:pos x="6" y="41"/>
                  </a:cxn>
                  <a:cxn ang="0">
                    <a:pos x="7" y="39"/>
                  </a:cxn>
                  <a:cxn ang="0">
                    <a:pos x="9" y="38"/>
                  </a:cxn>
                  <a:cxn ang="0">
                    <a:pos x="19" y="6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19" h="42">
                    <a:moveTo>
                      <a:pt x="0" y="36"/>
                    </a:moveTo>
                    <a:lnTo>
                      <a:pt x="0" y="38"/>
                    </a:lnTo>
                    <a:lnTo>
                      <a:pt x="0" y="39"/>
                    </a:lnTo>
                    <a:lnTo>
                      <a:pt x="2" y="41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6" y="41"/>
                    </a:lnTo>
                    <a:lnTo>
                      <a:pt x="7" y="39"/>
                    </a:lnTo>
                    <a:lnTo>
                      <a:pt x="9" y="38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2" name="任意多边形 64718"/>
              <p:cNvSpPr/>
              <p:nvPr/>
            </p:nvSpPr>
            <p:spPr>
              <a:xfrm>
                <a:off x="1452" y="2684"/>
                <a:ext cx="19" cy="41"/>
              </a:xfrm>
              <a:custGeom>
                <a:avLst/>
                <a:gdLst>
                  <a:gd name="txL" fmla="*/ 0 w 19"/>
                  <a:gd name="txT" fmla="*/ 0 h 41"/>
                  <a:gd name="txR" fmla="*/ 19 w 19"/>
                  <a:gd name="txB" fmla="*/ 41 h 41"/>
                </a:gdLst>
                <a:ahLst/>
                <a:cxnLst>
                  <a:cxn ang="0">
                    <a:pos x="0" y="36"/>
                  </a:cxn>
                  <a:cxn ang="0">
                    <a:pos x="0" y="37"/>
                  </a:cxn>
                  <a:cxn ang="0">
                    <a:pos x="0" y="39"/>
                  </a:cxn>
                  <a:cxn ang="0">
                    <a:pos x="1" y="40"/>
                  </a:cxn>
                  <a:cxn ang="0">
                    <a:pos x="3" y="41"/>
                  </a:cxn>
                  <a:cxn ang="0">
                    <a:pos x="4" y="41"/>
                  </a:cxn>
                  <a:cxn ang="0">
                    <a:pos x="6" y="40"/>
                  </a:cxn>
                  <a:cxn ang="0">
                    <a:pos x="7" y="39"/>
                  </a:cxn>
                  <a:cxn ang="0">
                    <a:pos x="8" y="37"/>
                  </a:cxn>
                  <a:cxn ang="0">
                    <a:pos x="19" y="5"/>
                  </a:cxn>
                  <a:cxn ang="0">
                    <a:pos x="19" y="4"/>
                  </a:cxn>
                  <a:cxn ang="0">
                    <a:pos x="17" y="2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1" y="1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0" y="36"/>
                  </a:cxn>
                </a:cxnLst>
                <a:rect l="txL" t="txT" r="txR" b="txB"/>
                <a:pathLst>
                  <a:path w="19" h="41">
                    <a:moveTo>
                      <a:pt x="0" y="36"/>
                    </a:moveTo>
                    <a:lnTo>
                      <a:pt x="0" y="37"/>
                    </a:lnTo>
                    <a:lnTo>
                      <a:pt x="0" y="39"/>
                    </a:lnTo>
                    <a:lnTo>
                      <a:pt x="1" y="40"/>
                    </a:lnTo>
                    <a:lnTo>
                      <a:pt x="3" y="41"/>
                    </a:lnTo>
                    <a:lnTo>
                      <a:pt x="4" y="41"/>
                    </a:lnTo>
                    <a:lnTo>
                      <a:pt x="6" y="40"/>
                    </a:lnTo>
                    <a:lnTo>
                      <a:pt x="7" y="39"/>
                    </a:lnTo>
                    <a:lnTo>
                      <a:pt x="8" y="37"/>
                    </a:lnTo>
                    <a:lnTo>
                      <a:pt x="19" y="5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83" name="任意多边形 64719"/>
              <p:cNvSpPr/>
              <p:nvPr/>
            </p:nvSpPr>
            <p:spPr>
              <a:xfrm>
                <a:off x="1469" y="2633"/>
                <a:ext cx="17" cy="35"/>
              </a:xfrm>
              <a:custGeom>
                <a:avLst/>
                <a:gdLst>
                  <a:gd name="txL" fmla="*/ 0 w 17"/>
                  <a:gd name="txT" fmla="*/ 0 h 35"/>
                  <a:gd name="txR" fmla="*/ 17 w 17"/>
                  <a:gd name="txB" fmla="*/ 35 h 35"/>
                </a:gdLst>
                <a:ahLst/>
                <a:cxnLst>
                  <a:cxn ang="0">
                    <a:pos x="0" y="29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3" y="33"/>
                  </a:cxn>
                  <a:cxn ang="0">
                    <a:pos x="4" y="35"/>
                  </a:cxn>
                  <a:cxn ang="0">
                    <a:pos x="6" y="35"/>
                  </a:cxn>
                  <a:cxn ang="0">
                    <a:pos x="7" y="33"/>
                  </a:cxn>
                  <a:cxn ang="0">
                    <a:pos x="9" y="32"/>
                  </a:cxn>
                  <a:cxn ang="0">
                    <a:pos x="9" y="30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0" y="29"/>
                  </a:cxn>
                </a:cxnLst>
                <a:rect l="txL" t="txT" r="txR" b="txB"/>
                <a:pathLst>
                  <a:path w="17" h="35">
                    <a:moveTo>
                      <a:pt x="0" y="29"/>
                    </a:moveTo>
                    <a:lnTo>
                      <a:pt x="0" y="30"/>
                    </a:lnTo>
                    <a:lnTo>
                      <a:pt x="2" y="32"/>
                    </a:lnTo>
                    <a:lnTo>
                      <a:pt x="3" y="33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9" y="30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39" name="直接连接符 64720"/>
            <p:cNvSpPr/>
            <p:nvPr/>
          </p:nvSpPr>
          <p:spPr>
            <a:xfrm>
              <a:off x="2493" y="2637"/>
              <a:ext cx="1" cy="1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0" name="直接连接符 64721"/>
            <p:cNvSpPr/>
            <p:nvPr/>
          </p:nvSpPr>
          <p:spPr>
            <a:xfrm>
              <a:off x="2885" y="2637"/>
              <a:ext cx="64" cy="2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1" name="直接连接符 64722"/>
            <p:cNvSpPr/>
            <p:nvPr/>
          </p:nvSpPr>
          <p:spPr>
            <a:xfrm>
              <a:off x="2957" y="2837"/>
              <a:ext cx="65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2" name="直接连接符 64723"/>
            <p:cNvSpPr/>
            <p:nvPr/>
          </p:nvSpPr>
          <p:spPr>
            <a:xfrm flipV="1">
              <a:off x="3630" y="2637"/>
              <a:ext cx="64" cy="20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3" name="直接连接符 64724"/>
            <p:cNvSpPr/>
            <p:nvPr/>
          </p:nvSpPr>
          <p:spPr>
            <a:xfrm>
              <a:off x="3702" y="2646"/>
              <a:ext cx="641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4" name="直接连接符 64725"/>
            <p:cNvSpPr/>
            <p:nvPr/>
          </p:nvSpPr>
          <p:spPr>
            <a:xfrm>
              <a:off x="2882" y="2642"/>
              <a:ext cx="1" cy="75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5" name="直接连接符 64726"/>
            <p:cNvSpPr/>
            <p:nvPr/>
          </p:nvSpPr>
          <p:spPr>
            <a:xfrm>
              <a:off x="4355" y="2646"/>
              <a:ext cx="63" cy="19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6" name="直接连接符 64727"/>
            <p:cNvSpPr/>
            <p:nvPr/>
          </p:nvSpPr>
          <p:spPr>
            <a:xfrm>
              <a:off x="4411" y="2837"/>
              <a:ext cx="684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47" name="组合 64728"/>
            <p:cNvGrpSpPr/>
            <p:nvPr/>
          </p:nvGrpSpPr>
          <p:grpSpPr>
            <a:xfrm>
              <a:off x="3623" y="1264"/>
              <a:ext cx="9" cy="1668"/>
              <a:chOff x="3623" y="1264"/>
              <a:chExt cx="9" cy="1668"/>
            </a:xfrm>
          </p:grpSpPr>
          <p:sp>
            <p:nvSpPr>
              <p:cNvPr id="54352" name="任意多边形 64729"/>
              <p:cNvSpPr/>
              <p:nvPr/>
            </p:nvSpPr>
            <p:spPr>
              <a:xfrm>
                <a:off x="3623" y="2889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3" name="任意多边形 64730"/>
              <p:cNvSpPr/>
              <p:nvPr/>
            </p:nvSpPr>
            <p:spPr>
              <a:xfrm>
                <a:off x="3623" y="2828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4" name="任意多边形 64731"/>
              <p:cNvSpPr/>
              <p:nvPr/>
            </p:nvSpPr>
            <p:spPr>
              <a:xfrm>
                <a:off x="3623" y="2767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5" name="任意多边形 64732"/>
              <p:cNvSpPr/>
              <p:nvPr/>
            </p:nvSpPr>
            <p:spPr>
              <a:xfrm>
                <a:off x="3623" y="2707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6" name="任意多边形 64733"/>
              <p:cNvSpPr/>
              <p:nvPr/>
            </p:nvSpPr>
            <p:spPr>
              <a:xfrm>
                <a:off x="3623" y="2646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7" name="任意多边形 64734"/>
              <p:cNvSpPr/>
              <p:nvPr/>
            </p:nvSpPr>
            <p:spPr>
              <a:xfrm>
                <a:off x="3623" y="2585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8" name="任意多边形 64735"/>
              <p:cNvSpPr/>
              <p:nvPr/>
            </p:nvSpPr>
            <p:spPr>
              <a:xfrm>
                <a:off x="3623" y="2524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59" name="任意多边形 64736"/>
              <p:cNvSpPr/>
              <p:nvPr/>
            </p:nvSpPr>
            <p:spPr>
              <a:xfrm>
                <a:off x="3623" y="2464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0" name="任意多边形 64737"/>
              <p:cNvSpPr/>
              <p:nvPr/>
            </p:nvSpPr>
            <p:spPr>
              <a:xfrm>
                <a:off x="3623" y="2403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1" name="任意多边形 64738"/>
              <p:cNvSpPr/>
              <p:nvPr/>
            </p:nvSpPr>
            <p:spPr>
              <a:xfrm>
                <a:off x="3623" y="2342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2" name="任意多边形 64739"/>
              <p:cNvSpPr/>
              <p:nvPr/>
            </p:nvSpPr>
            <p:spPr>
              <a:xfrm>
                <a:off x="3623" y="2282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1"/>
                  </a:cxn>
                  <a:cxn ang="0">
                    <a:pos x="4" y="43"/>
                  </a:cxn>
                  <a:cxn ang="0">
                    <a:pos x="6" y="41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1"/>
                    </a:lnTo>
                    <a:lnTo>
                      <a:pt x="4" y="43"/>
                    </a:lnTo>
                    <a:lnTo>
                      <a:pt x="6" y="41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3" name="任意多边形 64740"/>
              <p:cNvSpPr/>
              <p:nvPr/>
            </p:nvSpPr>
            <p:spPr>
              <a:xfrm>
                <a:off x="3623" y="2221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4" name="任意多边形 64741"/>
              <p:cNvSpPr/>
              <p:nvPr/>
            </p:nvSpPr>
            <p:spPr>
              <a:xfrm>
                <a:off x="3623" y="2160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5" name="任意多边形 64742"/>
              <p:cNvSpPr/>
              <p:nvPr/>
            </p:nvSpPr>
            <p:spPr>
              <a:xfrm>
                <a:off x="3623" y="2099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6" name="任意多边形 64743"/>
              <p:cNvSpPr/>
              <p:nvPr/>
            </p:nvSpPr>
            <p:spPr>
              <a:xfrm>
                <a:off x="3623" y="2039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7" name="任意多边形 64744"/>
              <p:cNvSpPr/>
              <p:nvPr/>
            </p:nvSpPr>
            <p:spPr>
              <a:xfrm>
                <a:off x="3623" y="1978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8" name="任意多边形 64745"/>
              <p:cNvSpPr/>
              <p:nvPr/>
            </p:nvSpPr>
            <p:spPr>
              <a:xfrm>
                <a:off x="3623" y="1917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69" name="任意多边形 64746"/>
              <p:cNvSpPr/>
              <p:nvPr/>
            </p:nvSpPr>
            <p:spPr>
              <a:xfrm>
                <a:off x="3623" y="1856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0" name="任意多边形 64747"/>
              <p:cNvSpPr/>
              <p:nvPr/>
            </p:nvSpPr>
            <p:spPr>
              <a:xfrm>
                <a:off x="3623" y="1796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1" name="任意多边形 64748"/>
              <p:cNvSpPr/>
              <p:nvPr/>
            </p:nvSpPr>
            <p:spPr>
              <a:xfrm>
                <a:off x="3623" y="1735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2" name="任意多边形 64749"/>
              <p:cNvSpPr/>
              <p:nvPr/>
            </p:nvSpPr>
            <p:spPr>
              <a:xfrm>
                <a:off x="3623" y="1674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3" name="任意多边形 64750"/>
              <p:cNvSpPr/>
              <p:nvPr/>
            </p:nvSpPr>
            <p:spPr>
              <a:xfrm>
                <a:off x="3623" y="1614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1"/>
                  </a:cxn>
                  <a:cxn ang="0">
                    <a:pos x="4" y="43"/>
                  </a:cxn>
                  <a:cxn ang="0">
                    <a:pos x="6" y="41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1"/>
                    </a:lnTo>
                    <a:lnTo>
                      <a:pt x="4" y="43"/>
                    </a:lnTo>
                    <a:lnTo>
                      <a:pt x="6" y="41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4" name="任意多边形 64751"/>
              <p:cNvSpPr/>
              <p:nvPr/>
            </p:nvSpPr>
            <p:spPr>
              <a:xfrm>
                <a:off x="3623" y="1553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5" name="任意多边形 64752"/>
              <p:cNvSpPr/>
              <p:nvPr/>
            </p:nvSpPr>
            <p:spPr>
              <a:xfrm>
                <a:off x="3623" y="1492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3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6" name="任意多边形 64753"/>
              <p:cNvSpPr/>
              <p:nvPr/>
            </p:nvSpPr>
            <p:spPr>
              <a:xfrm>
                <a:off x="3623" y="1431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7" name="任意多边形 64754"/>
              <p:cNvSpPr/>
              <p:nvPr/>
            </p:nvSpPr>
            <p:spPr>
              <a:xfrm>
                <a:off x="3623" y="1371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8" name="任意多边形 64755"/>
              <p:cNvSpPr/>
              <p:nvPr/>
            </p:nvSpPr>
            <p:spPr>
              <a:xfrm>
                <a:off x="3623" y="1310"/>
                <a:ext cx="9" cy="43"/>
              </a:xfrm>
              <a:custGeom>
                <a:avLst/>
                <a:gdLst>
                  <a:gd name="txL" fmla="*/ 0 w 9"/>
                  <a:gd name="txT" fmla="*/ 0 h 43"/>
                  <a:gd name="txR" fmla="*/ 9 w 9"/>
                  <a:gd name="txB" fmla="*/ 43 h 43"/>
                </a:gdLst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39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0"/>
                  </a:cxn>
                </a:cxnLst>
                <a:rect l="txL" t="txT" r="txR" b="txB"/>
                <a:pathLst>
                  <a:path w="9" h="43">
                    <a:moveTo>
                      <a:pt x="0" y="40"/>
                    </a:move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39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79" name="任意多边形 64756"/>
              <p:cNvSpPr/>
              <p:nvPr/>
            </p:nvSpPr>
            <p:spPr>
              <a:xfrm>
                <a:off x="3623" y="1264"/>
                <a:ext cx="9" cy="29"/>
              </a:xfrm>
              <a:custGeom>
                <a:avLst/>
                <a:gdLst>
                  <a:gd name="txL" fmla="*/ 0 w 9"/>
                  <a:gd name="txT" fmla="*/ 0 h 29"/>
                  <a:gd name="txR" fmla="*/ 9 w 9"/>
                  <a:gd name="txB" fmla="*/ 29 h 29"/>
                </a:gdLst>
                <a:ahLst/>
                <a:cxnLst>
                  <a:cxn ang="0">
                    <a:pos x="0" y="26"/>
                  </a:cxn>
                  <a:cxn ang="0">
                    <a:pos x="1" y="26"/>
                  </a:cxn>
                  <a:cxn ang="0">
                    <a:pos x="3" y="27"/>
                  </a:cxn>
                  <a:cxn ang="0">
                    <a:pos x="4" y="29"/>
                  </a:cxn>
                  <a:cxn ang="0">
                    <a:pos x="6" y="27"/>
                  </a:cxn>
                  <a:cxn ang="0">
                    <a:pos x="7" y="26"/>
                  </a:cxn>
                  <a:cxn ang="0">
                    <a:pos x="9" y="24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26"/>
                  </a:cxn>
                </a:cxnLst>
                <a:rect l="txL" t="txT" r="txR" b="txB"/>
                <a:pathLst>
                  <a:path w="9" h="29">
                    <a:moveTo>
                      <a:pt x="0" y="26"/>
                    </a:moveTo>
                    <a:lnTo>
                      <a:pt x="1" y="26"/>
                    </a:lnTo>
                    <a:lnTo>
                      <a:pt x="3" y="27"/>
                    </a:lnTo>
                    <a:lnTo>
                      <a:pt x="4" y="29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9" y="24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4348" name="组合 64757"/>
            <p:cNvGrpSpPr/>
            <p:nvPr/>
          </p:nvGrpSpPr>
          <p:grpSpPr>
            <a:xfrm>
              <a:off x="3634" y="2302"/>
              <a:ext cx="529" cy="118"/>
              <a:chOff x="3634" y="2302"/>
              <a:chExt cx="529" cy="118"/>
            </a:xfrm>
          </p:grpSpPr>
          <p:sp>
            <p:nvSpPr>
              <p:cNvPr id="54350" name="直接连接符 64758"/>
              <p:cNvSpPr/>
              <p:nvPr/>
            </p:nvSpPr>
            <p:spPr>
              <a:xfrm>
                <a:off x="3724" y="2334"/>
                <a:ext cx="439" cy="86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51" name="任意多边形 64759"/>
              <p:cNvSpPr/>
              <p:nvPr/>
            </p:nvSpPr>
            <p:spPr>
              <a:xfrm>
                <a:off x="3634" y="2302"/>
                <a:ext cx="99" cy="62"/>
              </a:xfrm>
              <a:custGeom>
                <a:avLst/>
                <a:gdLst>
                  <a:gd name="txL" fmla="*/ 0 w 99"/>
                  <a:gd name="txT" fmla="*/ 0 h 62"/>
                  <a:gd name="txR" fmla="*/ 99 w 99"/>
                  <a:gd name="txB" fmla="*/ 62 h 62"/>
                </a:gdLst>
                <a:ahLst/>
                <a:cxnLst>
                  <a:cxn ang="0">
                    <a:pos x="99" y="0"/>
                  </a:cxn>
                  <a:cxn ang="0">
                    <a:pos x="0" y="13"/>
                  </a:cxn>
                  <a:cxn ang="0">
                    <a:pos x="87" y="62"/>
                  </a:cxn>
                  <a:cxn ang="0">
                    <a:pos x="99" y="0"/>
                  </a:cxn>
                </a:cxnLst>
                <a:rect l="txL" t="txT" r="txR" b="txB"/>
                <a:pathLst>
                  <a:path w="99" h="62">
                    <a:moveTo>
                      <a:pt x="99" y="0"/>
                    </a:moveTo>
                    <a:lnTo>
                      <a:pt x="0" y="13"/>
                    </a:lnTo>
                    <a:lnTo>
                      <a:pt x="87" y="6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49" name="直接连接符 64760"/>
            <p:cNvSpPr/>
            <p:nvPr/>
          </p:nvSpPr>
          <p:spPr>
            <a:xfrm>
              <a:off x="2888" y="2121"/>
              <a:ext cx="1" cy="10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文本占位符 65537"/>
          <p:cNvSpPr>
            <a:spLocks noGrp="1" noRot="1"/>
          </p:cNvSpPr>
          <p:nvPr>
            <p:ph idx="1"/>
          </p:nvPr>
        </p:nvSpPr>
        <p:spPr>
          <a:xfrm>
            <a:off x="525463" y="442913"/>
            <a:ext cx="7772400" cy="58324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800" dirty="0">
                <a:ea typeface="仿宋_GB2312"/>
              </a:rPr>
              <a:t> </a:t>
            </a:r>
            <a:r>
              <a:rPr lang="zh-CN" altLang="en-US" b="1" dirty="0">
                <a:solidFill>
                  <a:schemeClr val="hlink"/>
                </a:solidFill>
                <a:ea typeface="仿宋_GB2312"/>
              </a:rPr>
              <a:t>方式</a:t>
            </a:r>
            <a:r>
              <a:rPr lang="en-US" altLang="zh-CN" b="1" dirty="0">
                <a:solidFill>
                  <a:schemeClr val="hlink"/>
                </a:solidFill>
                <a:ea typeface="仿宋_GB2312"/>
              </a:rPr>
              <a:t>4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  <a:ea typeface="仿宋_GB2312"/>
              </a:rPr>
              <a:t>—</a:t>
            </a:r>
            <a:r>
              <a:rPr lang="zh-CN" altLang="en-US" b="1" dirty="0">
                <a:solidFill>
                  <a:schemeClr val="hlink"/>
                </a:solidFill>
                <a:ea typeface="仿宋_GB2312"/>
              </a:rPr>
              <a:t>软件触发选通（</a:t>
            </a:r>
            <a:r>
              <a:rPr lang="zh-CN" altLang="en-US" sz="1800" b="1" dirty="0">
                <a:solidFill>
                  <a:schemeClr val="hlink"/>
                </a:solidFill>
                <a:ea typeface="仿宋_GB2312"/>
              </a:rPr>
              <a:t>启动计数原理类似于方式</a:t>
            </a:r>
            <a:r>
              <a:rPr lang="en-US" altLang="zh-CN" sz="1800" b="1" dirty="0">
                <a:solidFill>
                  <a:schemeClr val="hlink"/>
                </a:solidFill>
                <a:ea typeface="仿宋_GB2312"/>
              </a:rPr>
              <a:t>0</a:t>
            </a:r>
            <a:r>
              <a:rPr lang="zh-CN" altLang="en-US" b="1" dirty="0">
                <a:solidFill>
                  <a:schemeClr val="hlink"/>
                </a:solidFill>
                <a:ea typeface="仿宋_GB2312"/>
              </a:rPr>
              <a:t>）</a:t>
            </a:r>
            <a:endParaRPr lang="zh-CN" altLang="en-US" b="1" dirty="0">
              <a:solidFill>
                <a:schemeClr val="hlink"/>
              </a:solidFill>
              <a:ea typeface="仿宋_GB231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工作原理</a:t>
            </a:r>
            <a:r>
              <a:rPr lang="zh-CN" altLang="en-US" sz="2400" b="1" dirty="0"/>
              <a:t>   </a:t>
            </a:r>
            <a:endParaRPr lang="zh-CN" altLang="en-US" sz="2400" b="1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     在这种方式下，当写入控制字后，输出为高（原为高则保持为高，原为低则变为高）。当写入计数值后立即开始计数（相当于软件启动），当</a:t>
            </a:r>
            <a:r>
              <a:rPr lang="zh-CN" altLang="en-US" sz="2400" b="1" dirty="0">
                <a:solidFill>
                  <a:srgbClr val="FF0000"/>
                </a:solidFill>
              </a:rPr>
              <a:t>计数到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/>
              <a:t>后，输出变</a:t>
            </a:r>
            <a:r>
              <a:rPr lang="zh-CN" altLang="en-US" sz="2400" b="1" dirty="0">
                <a:solidFill>
                  <a:srgbClr val="FF0000"/>
                </a:solidFill>
              </a:rPr>
              <a:t>低</a:t>
            </a:r>
            <a:r>
              <a:rPr lang="zh-CN" altLang="en-US" sz="2400" b="1" dirty="0"/>
              <a:t>，经过</a:t>
            </a:r>
            <a:r>
              <a:rPr lang="zh-CN" altLang="en-US" sz="2400" b="1" dirty="0">
                <a:solidFill>
                  <a:srgbClr val="FF0000"/>
                </a:solidFill>
              </a:rPr>
              <a:t>一个输入时钟周期</a:t>
            </a:r>
            <a:r>
              <a:rPr lang="zh-CN" altLang="en-US" sz="2400" b="1" dirty="0"/>
              <a:t>，输出又变</a:t>
            </a:r>
            <a:r>
              <a:rPr lang="zh-CN" altLang="en-US" sz="2400" b="1" dirty="0">
                <a:solidFill>
                  <a:srgbClr val="FF0000"/>
                </a:solidFill>
              </a:rPr>
              <a:t>高</a:t>
            </a:r>
            <a:r>
              <a:rPr lang="zh-CN" altLang="en-US" sz="2400" b="1" dirty="0"/>
              <a:t>，计数器停止计数。这种方式计数也是一次性的，只有在输入新的计数值后，才能开始新的计数。</a:t>
            </a:r>
            <a:endParaRPr lang="zh-CN" altLang="en-US" sz="2400" b="1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/>
              <a:t>区别：方式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－－－－输出正跳变（</a:t>
            </a:r>
            <a:r>
              <a:rPr lang="en-US" altLang="zh-CN" sz="2400" b="1" dirty="0"/>
              <a:t>n+1CLK</a:t>
            </a:r>
            <a:r>
              <a:rPr lang="zh-CN" altLang="en-US" sz="2400" b="1" dirty="0"/>
              <a:t>宽度）</a:t>
            </a:r>
            <a:endParaRPr lang="zh-CN" altLang="en-US" sz="2400" b="1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                    方式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－－－－输出一个</a:t>
            </a:r>
            <a:r>
              <a:rPr lang="en-US" altLang="zh-CN" sz="2400" b="1" dirty="0"/>
              <a:t>CLK</a:t>
            </a:r>
            <a:r>
              <a:rPr lang="zh-CN" altLang="en-US" sz="2400" b="1" dirty="0"/>
              <a:t>宽度的负脉冲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3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charRg st="34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17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charRg st="172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19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8">
                                            <p:txEl>
                                              <p:charRg st="198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ldLvl="2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66561"/>
          <p:cNvSpPr>
            <a:spLocks noGrp="1" noRot="1"/>
          </p:cNvSpPr>
          <p:nvPr>
            <p:ph type="title"/>
          </p:nvPr>
        </p:nvSpPr>
        <p:spPr>
          <a:xfrm>
            <a:off x="684213" y="692150"/>
            <a:ext cx="7773987" cy="457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的时序波形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56323" name="组合 66562"/>
          <p:cNvGrpSpPr/>
          <p:nvPr/>
        </p:nvGrpSpPr>
        <p:grpSpPr>
          <a:xfrm>
            <a:off x="395288" y="1550988"/>
            <a:ext cx="8443912" cy="3935412"/>
            <a:chOff x="447" y="1176"/>
            <a:chExt cx="4872" cy="2029"/>
          </a:xfrm>
        </p:grpSpPr>
        <p:sp>
          <p:nvSpPr>
            <p:cNvPr id="56325" name="矩形 66563"/>
            <p:cNvSpPr/>
            <p:nvPr/>
          </p:nvSpPr>
          <p:spPr>
            <a:xfrm>
              <a:off x="977" y="1964"/>
              <a:ext cx="308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高电平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26" name="矩形 66564"/>
            <p:cNvSpPr/>
            <p:nvPr/>
          </p:nvSpPr>
          <p:spPr>
            <a:xfrm>
              <a:off x="1340" y="1960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6327" name="组合 66565"/>
            <p:cNvGrpSpPr/>
            <p:nvPr/>
          </p:nvGrpSpPr>
          <p:grpSpPr>
            <a:xfrm>
              <a:off x="816" y="1589"/>
              <a:ext cx="4494" cy="204"/>
              <a:chOff x="816" y="1589"/>
              <a:chExt cx="4494" cy="204"/>
            </a:xfrm>
          </p:grpSpPr>
          <p:grpSp>
            <p:nvGrpSpPr>
              <p:cNvPr id="56518" name="组合 66566"/>
              <p:cNvGrpSpPr/>
              <p:nvPr/>
            </p:nvGrpSpPr>
            <p:grpSpPr>
              <a:xfrm>
                <a:off x="1077" y="1589"/>
                <a:ext cx="521" cy="204"/>
                <a:chOff x="1077" y="1589"/>
                <a:chExt cx="521" cy="204"/>
              </a:xfrm>
            </p:grpSpPr>
            <p:sp>
              <p:nvSpPr>
                <p:cNvPr id="56526" name="直接连接符 66567"/>
                <p:cNvSpPr/>
                <p:nvPr/>
              </p:nvSpPr>
              <p:spPr>
                <a:xfrm>
                  <a:off x="1142" y="1792"/>
                  <a:ext cx="26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27" name="直接连接符 66568"/>
                <p:cNvSpPr/>
                <p:nvPr/>
              </p:nvSpPr>
              <p:spPr>
                <a:xfrm flipH="1" flipV="1">
                  <a:off x="1077" y="1589"/>
                  <a:ext cx="65" cy="203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28" name="直接连接符 66569"/>
                <p:cNvSpPr/>
                <p:nvPr/>
              </p:nvSpPr>
              <p:spPr>
                <a:xfrm flipV="1">
                  <a:off x="1403" y="1589"/>
                  <a:ext cx="65" cy="203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29" name="直接连接符 66570"/>
                <p:cNvSpPr/>
                <p:nvPr/>
              </p:nvSpPr>
              <p:spPr>
                <a:xfrm>
                  <a:off x="1468" y="1589"/>
                  <a:ext cx="130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519" name="组合 66571"/>
              <p:cNvGrpSpPr/>
              <p:nvPr/>
            </p:nvGrpSpPr>
            <p:grpSpPr>
              <a:xfrm>
                <a:off x="1598" y="1589"/>
                <a:ext cx="521" cy="204"/>
                <a:chOff x="1598" y="1589"/>
                <a:chExt cx="521" cy="204"/>
              </a:xfrm>
            </p:grpSpPr>
            <p:sp>
              <p:nvSpPr>
                <p:cNvPr id="56522" name="直接连接符 66572"/>
                <p:cNvSpPr/>
                <p:nvPr/>
              </p:nvSpPr>
              <p:spPr>
                <a:xfrm>
                  <a:off x="1663" y="1792"/>
                  <a:ext cx="26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23" name="直接连接符 66573"/>
                <p:cNvSpPr/>
                <p:nvPr/>
              </p:nvSpPr>
              <p:spPr>
                <a:xfrm flipH="1" flipV="1">
                  <a:off x="1598" y="1589"/>
                  <a:ext cx="65" cy="203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24" name="直接连接符 66574"/>
                <p:cNvSpPr/>
                <p:nvPr/>
              </p:nvSpPr>
              <p:spPr>
                <a:xfrm flipV="1">
                  <a:off x="1924" y="1589"/>
                  <a:ext cx="65" cy="203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25" name="直接连接符 66575"/>
                <p:cNvSpPr/>
                <p:nvPr/>
              </p:nvSpPr>
              <p:spPr>
                <a:xfrm>
                  <a:off x="1989" y="1589"/>
                  <a:ext cx="130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6520" name="直接连接符 66576"/>
              <p:cNvSpPr/>
              <p:nvPr/>
            </p:nvSpPr>
            <p:spPr>
              <a:xfrm flipH="1">
                <a:off x="816" y="1589"/>
                <a:ext cx="261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521" name="直接连接符 66577"/>
              <p:cNvSpPr/>
              <p:nvPr/>
            </p:nvSpPr>
            <p:spPr>
              <a:xfrm>
                <a:off x="2119" y="1589"/>
                <a:ext cx="3191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328" name="矩形 66578"/>
            <p:cNvSpPr/>
            <p:nvPr/>
          </p:nvSpPr>
          <p:spPr>
            <a:xfrm>
              <a:off x="1148" y="1557"/>
              <a:ext cx="171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29" name="矩形 66579"/>
            <p:cNvSpPr/>
            <p:nvPr/>
          </p:nvSpPr>
          <p:spPr>
            <a:xfrm>
              <a:off x="1669" y="1557"/>
              <a:ext cx="205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LSB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6330" name="组合 66580"/>
            <p:cNvGrpSpPr/>
            <p:nvPr/>
          </p:nvGrpSpPr>
          <p:grpSpPr>
            <a:xfrm>
              <a:off x="816" y="1281"/>
              <a:ext cx="4494" cy="206"/>
              <a:chOff x="816" y="1281"/>
              <a:chExt cx="4494" cy="206"/>
            </a:xfrm>
          </p:grpSpPr>
          <p:grpSp>
            <p:nvGrpSpPr>
              <p:cNvPr id="56462" name="组合 66581"/>
              <p:cNvGrpSpPr/>
              <p:nvPr/>
            </p:nvGrpSpPr>
            <p:grpSpPr>
              <a:xfrm>
                <a:off x="1013" y="1281"/>
                <a:ext cx="390" cy="206"/>
                <a:chOff x="1013" y="1281"/>
                <a:chExt cx="390" cy="206"/>
              </a:xfrm>
            </p:grpSpPr>
            <p:sp>
              <p:nvSpPr>
                <p:cNvPr id="56514" name="直接连接符 66582"/>
                <p:cNvSpPr/>
                <p:nvPr/>
              </p:nvSpPr>
              <p:spPr>
                <a:xfrm>
                  <a:off x="1077" y="1281"/>
                  <a:ext cx="131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15" name="直接连接符 66583"/>
                <p:cNvSpPr/>
                <p:nvPr/>
              </p:nvSpPr>
              <p:spPr>
                <a:xfrm flipH="1">
                  <a:off x="1013" y="1281"/>
                  <a:ext cx="64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16" name="直接连接符 66584"/>
                <p:cNvSpPr/>
                <p:nvPr/>
              </p:nvSpPr>
              <p:spPr>
                <a:xfrm>
                  <a:off x="1208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17" name="直接连接符 66585"/>
                <p:cNvSpPr/>
                <p:nvPr/>
              </p:nvSpPr>
              <p:spPr>
                <a:xfrm>
                  <a:off x="1273" y="1486"/>
                  <a:ext cx="130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3" name="组合 66586"/>
              <p:cNvGrpSpPr/>
              <p:nvPr/>
            </p:nvGrpSpPr>
            <p:grpSpPr>
              <a:xfrm>
                <a:off x="1403" y="1281"/>
                <a:ext cx="391" cy="206"/>
                <a:chOff x="1403" y="1281"/>
                <a:chExt cx="391" cy="206"/>
              </a:xfrm>
            </p:grpSpPr>
            <p:sp>
              <p:nvSpPr>
                <p:cNvPr id="56510" name="直接连接符 66587"/>
                <p:cNvSpPr/>
                <p:nvPr/>
              </p:nvSpPr>
              <p:spPr>
                <a:xfrm>
                  <a:off x="1468" y="1281"/>
                  <a:ext cx="130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11" name="直接连接符 66588"/>
                <p:cNvSpPr/>
                <p:nvPr/>
              </p:nvSpPr>
              <p:spPr>
                <a:xfrm flipH="1">
                  <a:off x="1403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12" name="直接连接符 66589"/>
                <p:cNvSpPr/>
                <p:nvPr/>
              </p:nvSpPr>
              <p:spPr>
                <a:xfrm>
                  <a:off x="1598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13" name="直接连接符 66590"/>
                <p:cNvSpPr/>
                <p:nvPr/>
              </p:nvSpPr>
              <p:spPr>
                <a:xfrm>
                  <a:off x="1663" y="1486"/>
                  <a:ext cx="13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4" name="组合 66591"/>
              <p:cNvGrpSpPr/>
              <p:nvPr/>
            </p:nvGrpSpPr>
            <p:grpSpPr>
              <a:xfrm>
                <a:off x="1794" y="1281"/>
                <a:ext cx="390" cy="206"/>
                <a:chOff x="1794" y="1281"/>
                <a:chExt cx="390" cy="206"/>
              </a:xfrm>
            </p:grpSpPr>
            <p:sp>
              <p:nvSpPr>
                <p:cNvPr id="56506" name="直接连接符 66592"/>
                <p:cNvSpPr/>
                <p:nvPr/>
              </p:nvSpPr>
              <p:spPr>
                <a:xfrm>
                  <a:off x="1858" y="1281"/>
                  <a:ext cx="131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7" name="直接连接符 66593"/>
                <p:cNvSpPr/>
                <p:nvPr/>
              </p:nvSpPr>
              <p:spPr>
                <a:xfrm flipH="1">
                  <a:off x="1794" y="1281"/>
                  <a:ext cx="64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8" name="直接连接符 66594"/>
                <p:cNvSpPr/>
                <p:nvPr/>
              </p:nvSpPr>
              <p:spPr>
                <a:xfrm>
                  <a:off x="1989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9" name="直接连接符 66595"/>
                <p:cNvSpPr/>
                <p:nvPr/>
              </p:nvSpPr>
              <p:spPr>
                <a:xfrm>
                  <a:off x="2055" y="1486"/>
                  <a:ext cx="129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5" name="组合 66596"/>
              <p:cNvGrpSpPr/>
              <p:nvPr/>
            </p:nvGrpSpPr>
            <p:grpSpPr>
              <a:xfrm>
                <a:off x="2184" y="1281"/>
                <a:ext cx="392" cy="206"/>
                <a:chOff x="2184" y="1281"/>
                <a:chExt cx="392" cy="206"/>
              </a:xfrm>
            </p:grpSpPr>
            <p:sp>
              <p:nvSpPr>
                <p:cNvPr id="56502" name="直接连接符 66597"/>
                <p:cNvSpPr/>
                <p:nvPr/>
              </p:nvSpPr>
              <p:spPr>
                <a:xfrm>
                  <a:off x="2250" y="1281"/>
                  <a:ext cx="129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3" name="直接连接符 66598"/>
                <p:cNvSpPr/>
                <p:nvPr/>
              </p:nvSpPr>
              <p:spPr>
                <a:xfrm flipH="1">
                  <a:off x="2184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4" name="直接连接符 66599"/>
                <p:cNvSpPr/>
                <p:nvPr/>
              </p:nvSpPr>
              <p:spPr>
                <a:xfrm>
                  <a:off x="2379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5" name="直接连接符 66600"/>
                <p:cNvSpPr/>
                <p:nvPr/>
              </p:nvSpPr>
              <p:spPr>
                <a:xfrm>
                  <a:off x="2445" y="1486"/>
                  <a:ext cx="13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6" name="组合 66601"/>
              <p:cNvGrpSpPr/>
              <p:nvPr/>
            </p:nvGrpSpPr>
            <p:grpSpPr>
              <a:xfrm>
                <a:off x="2576" y="1281"/>
                <a:ext cx="390" cy="206"/>
                <a:chOff x="2576" y="1281"/>
                <a:chExt cx="390" cy="206"/>
              </a:xfrm>
            </p:grpSpPr>
            <p:sp>
              <p:nvSpPr>
                <p:cNvPr id="56498" name="直接连接符 66602"/>
                <p:cNvSpPr/>
                <p:nvPr/>
              </p:nvSpPr>
              <p:spPr>
                <a:xfrm>
                  <a:off x="2640" y="1281"/>
                  <a:ext cx="131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9" name="直接连接符 66603"/>
                <p:cNvSpPr/>
                <p:nvPr/>
              </p:nvSpPr>
              <p:spPr>
                <a:xfrm flipH="1">
                  <a:off x="2576" y="1281"/>
                  <a:ext cx="64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0" name="直接连接符 66604"/>
                <p:cNvSpPr/>
                <p:nvPr/>
              </p:nvSpPr>
              <p:spPr>
                <a:xfrm>
                  <a:off x="2771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501" name="直接连接符 66605"/>
                <p:cNvSpPr/>
                <p:nvPr/>
              </p:nvSpPr>
              <p:spPr>
                <a:xfrm>
                  <a:off x="2836" y="1486"/>
                  <a:ext cx="130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7" name="组合 66606"/>
              <p:cNvGrpSpPr/>
              <p:nvPr/>
            </p:nvGrpSpPr>
            <p:grpSpPr>
              <a:xfrm>
                <a:off x="2966" y="1281"/>
                <a:ext cx="391" cy="206"/>
                <a:chOff x="2966" y="1281"/>
                <a:chExt cx="391" cy="206"/>
              </a:xfrm>
            </p:grpSpPr>
            <p:sp>
              <p:nvSpPr>
                <p:cNvPr id="56494" name="直接连接符 66607"/>
                <p:cNvSpPr/>
                <p:nvPr/>
              </p:nvSpPr>
              <p:spPr>
                <a:xfrm>
                  <a:off x="3031" y="1281"/>
                  <a:ext cx="130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5" name="直接连接符 66608"/>
                <p:cNvSpPr/>
                <p:nvPr/>
              </p:nvSpPr>
              <p:spPr>
                <a:xfrm flipH="1">
                  <a:off x="2966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6" name="直接连接符 66609"/>
                <p:cNvSpPr/>
                <p:nvPr/>
              </p:nvSpPr>
              <p:spPr>
                <a:xfrm>
                  <a:off x="3161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7" name="直接连接符 66610"/>
                <p:cNvSpPr/>
                <p:nvPr/>
              </p:nvSpPr>
              <p:spPr>
                <a:xfrm>
                  <a:off x="3226" y="1486"/>
                  <a:ext cx="13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8" name="组合 66611"/>
              <p:cNvGrpSpPr/>
              <p:nvPr/>
            </p:nvGrpSpPr>
            <p:grpSpPr>
              <a:xfrm>
                <a:off x="3357" y="1281"/>
                <a:ext cx="390" cy="206"/>
                <a:chOff x="3357" y="1281"/>
                <a:chExt cx="390" cy="206"/>
              </a:xfrm>
            </p:grpSpPr>
            <p:sp>
              <p:nvSpPr>
                <p:cNvPr id="56490" name="直接连接符 66612"/>
                <p:cNvSpPr/>
                <p:nvPr/>
              </p:nvSpPr>
              <p:spPr>
                <a:xfrm>
                  <a:off x="3421" y="1281"/>
                  <a:ext cx="131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1" name="直接连接符 66613"/>
                <p:cNvSpPr/>
                <p:nvPr/>
              </p:nvSpPr>
              <p:spPr>
                <a:xfrm flipH="1">
                  <a:off x="3357" y="1281"/>
                  <a:ext cx="64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2" name="直接连接符 66614"/>
                <p:cNvSpPr/>
                <p:nvPr/>
              </p:nvSpPr>
              <p:spPr>
                <a:xfrm>
                  <a:off x="3552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93" name="直接连接符 66615"/>
                <p:cNvSpPr/>
                <p:nvPr/>
              </p:nvSpPr>
              <p:spPr>
                <a:xfrm>
                  <a:off x="3618" y="1486"/>
                  <a:ext cx="129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69" name="组合 66616"/>
              <p:cNvGrpSpPr/>
              <p:nvPr/>
            </p:nvGrpSpPr>
            <p:grpSpPr>
              <a:xfrm>
                <a:off x="3747" y="1281"/>
                <a:ext cx="392" cy="206"/>
                <a:chOff x="3747" y="1281"/>
                <a:chExt cx="392" cy="206"/>
              </a:xfrm>
            </p:grpSpPr>
            <p:sp>
              <p:nvSpPr>
                <p:cNvPr id="56486" name="直接连接符 66617"/>
                <p:cNvSpPr/>
                <p:nvPr/>
              </p:nvSpPr>
              <p:spPr>
                <a:xfrm>
                  <a:off x="3813" y="1281"/>
                  <a:ext cx="129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7" name="直接连接符 66618"/>
                <p:cNvSpPr/>
                <p:nvPr/>
              </p:nvSpPr>
              <p:spPr>
                <a:xfrm flipH="1">
                  <a:off x="3747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8" name="直接连接符 66619"/>
                <p:cNvSpPr/>
                <p:nvPr/>
              </p:nvSpPr>
              <p:spPr>
                <a:xfrm>
                  <a:off x="3942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9" name="直接连接符 66620"/>
                <p:cNvSpPr/>
                <p:nvPr/>
              </p:nvSpPr>
              <p:spPr>
                <a:xfrm>
                  <a:off x="4008" y="1486"/>
                  <a:ext cx="13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70" name="组合 66621"/>
              <p:cNvGrpSpPr/>
              <p:nvPr/>
            </p:nvGrpSpPr>
            <p:grpSpPr>
              <a:xfrm>
                <a:off x="4139" y="1281"/>
                <a:ext cx="390" cy="206"/>
                <a:chOff x="4139" y="1281"/>
                <a:chExt cx="390" cy="206"/>
              </a:xfrm>
            </p:grpSpPr>
            <p:sp>
              <p:nvSpPr>
                <p:cNvPr id="56482" name="直接连接符 66622"/>
                <p:cNvSpPr/>
                <p:nvPr/>
              </p:nvSpPr>
              <p:spPr>
                <a:xfrm>
                  <a:off x="4203" y="1281"/>
                  <a:ext cx="131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3" name="直接连接符 66623"/>
                <p:cNvSpPr/>
                <p:nvPr/>
              </p:nvSpPr>
              <p:spPr>
                <a:xfrm flipH="1">
                  <a:off x="4139" y="1281"/>
                  <a:ext cx="64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4" name="直接连接符 66624"/>
                <p:cNvSpPr/>
                <p:nvPr/>
              </p:nvSpPr>
              <p:spPr>
                <a:xfrm>
                  <a:off x="4334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5" name="直接连接符 66625"/>
                <p:cNvSpPr/>
                <p:nvPr/>
              </p:nvSpPr>
              <p:spPr>
                <a:xfrm>
                  <a:off x="4399" y="1486"/>
                  <a:ext cx="130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71" name="组合 66626"/>
              <p:cNvGrpSpPr/>
              <p:nvPr/>
            </p:nvGrpSpPr>
            <p:grpSpPr>
              <a:xfrm>
                <a:off x="4529" y="1281"/>
                <a:ext cx="391" cy="206"/>
                <a:chOff x="4529" y="1281"/>
                <a:chExt cx="391" cy="206"/>
              </a:xfrm>
            </p:grpSpPr>
            <p:sp>
              <p:nvSpPr>
                <p:cNvPr id="56478" name="直接连接符 66627"/>
                <p:cNvSpPr/>
                <p:nvPr/>
              </p:nvSpPr>
              <p:spPr>
                <a:xfrm>
                  <a:off x="4594" y="1281"/>
                  <a:ext cx="130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79" name="直接连接符 66628"/>
                <p:cNvSpPr/>
                <p:nvPr/>
              </p:nvSpPr>
              <p:spPr>
                <a:xfrm flipH="1">
                  <a:off x="4529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0" name="直接连接符 66629"/>
                <p:cNvSpPr/>
                <p:nvPr/>
              </p:nvSpPr>
              <p:spPr>
                <a:xfrm>
                  <a:off x="4724" y="1281"/>
                  <a:ext cx="65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81" name="直接连接符 66630"/>
                <p:cNvSpPr/>
                <p:nvPr/>
              </p:nvSpPr>
              <p:spPr>
                <a:xfrm>
                  <a:off x="4789" y="1486"/>
                  <a:ext cx="131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472" name="组合 66631"/>
              <p:cNvGrpSpPr/>
              <p:nvPr/>
            </p:nvGrpSpPr>
            <p:grpSpPr>
              <a:xfrm>
                <a:off x="4920" y="1281"/>
                <a:ext cx="390" cy="206"/>
                <a:chOff x="4920" y="1281"/>
                <a:chExt cx="390" cy="206"/>
              </a:xfrm>
            </p:grpSpPr>
            <p:sp>
              <p:nvSpPr>
                <p:cNvPr id="56474" name="直接连接符 66632"/>
                <p:cNvSpPr/>
                <p:nvPr/>
              </p:nvSpPr>
              <p:spPr>
                <a:xfrm>
                  <a:off x="4984" y="1281"/>
                  <a:ext cx="131" cy="2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75" name="直接连接符 66633"/>
                <p:cNvSpPr/>
                <p:nvPr/>
              </p:nvSpPr>
              <p:spPr>
                <a:xfrm flipH="1">
                  <a:off x="4920" y="1281"/>
                  <a:ext cx="64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76" name="直接连接符 66634"/>
                <p:cNvSpPr/>
                <p:nvPr/>
              </p:nvSpPr>
              <p:spPr>
                <a:xfrm>
                  <a:off x="5115" y="1281"/>
                  <a:ext cx="66" cy="205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477" name="直接连接符 66635"/>
                <p:cNvSpPr/>
                <p:nvPr/>
              </p:nvSpPr>
              <p:spPr>
                <a:xfrm>
                  <a:off x="5181" y="1486"/>
                  <a:ext cx="129" cy="1"/>
                </a:xfrm>
                <a:prstGeom prst="line">
                  <a:avLst/>
                </a:prstGeom>
                <a:ln w="1428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6473" name="直接连接符 66636"/>
              <p:cNvSpPr/>
              <p:nvPr/>
            </p:nvSpPr>
            <p:spPr>
              <a:xfrm flipH="1">
                <a:off x="816" y="1486"/>
                <a:ext cx="197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331" name="直接连接符 66637"/>
            <p:cNvSpPr/>
            <p:nvPr/>
          </p:nvSpPr>
          <p:spPr>
            <a:xfrm>
              <a:off x="882" y="1894"/>
              <a:ext cx="442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2" name="矩形 66638"/>
            <p:cNvSpPr/>
            <p:nvPr/>
          </p:nvSpPr>
          <p:spPr>
            <a:xfrm>
              <a:off x="2214" y="2113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33" name="矩形 66639"/>
            <p:cNvSpPr/>
            <p:nvPr/>
          </p:nvSpPr>
          <p:spPr>
            <a:xfrm>
              <a:off x="2606" y="2113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34" name="矩形 66640"/>
            <p:cNvSpPr/>
            <p:nvPr/>
          </p:nvSpPr>
          <p:spPr>
            <a:xfrm>
              <a:off x="2996" y="2113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35" name="矩形 66641"/>
            <p:cNvSpPr/>
            <p:nvPr/>
          </p:nvSpPr>
          <p:spPr>
            <a:xfrm>
              <a:off x="3387" y="2113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36" name="矩形 66642"/>
            <p:cNvSpPr/>
            <p:nvPr/>
          </p:nvSpPr>
          <p:spPr>
            <a:xfrm>
              <a:off x="3738" y="2113"/>
              <a:ext cx="211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37" name="矩形 66643"/>
            <p:cNvSpPr/>
            <p:nvPr/>
          </p:nvSpPr>
          <p:spPr>
            <a:xfrm>
              <a:off x="4169" y="2113"/>
              <a:ext cx="56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38" name="直接连接符 66644"/>
            <p:cNvSpPr/>
            <p:nvPr/>
          </p:nvSpPr>
          <p:spPr>
            <a:xfrm>
              <a:off x="882" y="2098"/>
              <a:ext cx="2745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6339" name="组合 66645"/>
            <p:cNvGrpSpPr/>
            <p:nvPr/>
          </p:nvGrpSpPr>
          <p:grpSpPr>
            <a:xfrm>
              <a:off x="877" y="2298"/>
              <a:ext cx="401" cy="9"/>
              <a:chOff x="877" y="2298"/>
              <a:chExt cx="401" cy="9"/>
            </a:xfrm>
          </p:grpSpPr>
          <p:sp>
            <p:nvSpPr>
              <p:cNvPr id="56455" name="任意多边形 66646"/>
              <p:cNvSpPr/>
              <p:nvPr/>
            </p:nvSpPr>
            <p:spPr>
              <a:xfrm>
                <a:off x="877" y="2298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5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9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2" y="2"/>
                  </a:cxn>
                  <a:cxn ang="0">
                    <a:pos x="40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5" h="9">
                    <a:moveTo>
                      <a:pt x="6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3" y="3"/>
                    </a:lnTo>
                    <a:lnTo>
                      <a:pt x="42" y="2"/>
                    </a:lnTo>
                    <a:lnTo>
                      <a:pt x="4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6" name="任意多边形 66647"/>
              <p:cNvSpPr/>
              <p:nvPr/>
            </p:nvSpPr>
            <p:spPr>
              <a:xfrm>
                <a:off x="940" y="2298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4" y="5"/>
                  </a:cxn>
                  <a:cxn ang="0">
                    <a:pos x="43" y="3"/>
                  </a:cxn>
                  <a:cxn ang="0">
                    <a:pos x="41" y="2"/>
                  </a:cxn>
                  <a:cxn ang="0">
                    <a:pos x="4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4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9"/>
                    </a:lnTo>
                    <a:lnTo>
                      <a:pt x="43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3" y="3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7" name="任意多边形 66648"/>
              <p:cNvSpPr/>
              <p:nvPr/>
            </p:nvSpPr>
            <p:spPr>
              <a:xfrm>
                <a:off x="1002" y="2298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9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2" y="2"/>
                  </a:cxn>
                  <a:cxn ang="0">
                    <a:pos x="40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5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3" y="3"/>
                    </a:lnTo>
                    <a:lnTo>
                      <a:pt x="42" y="2"/>
                    </a:lnTo>
                    <a:lnTo>
                      <a:pt x="4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8" name="任意多边形 66649"/>
              <p:cNvSpPr/>
              <p:nvPr/>
            </p:nvSpPr>
            <p:spPr>
              <a:xfrm>
                <a:off x="1065" y="2298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4" y="5"/>
                  </a:cxn>
                  <a:cxn ang="0">
                    <a:pos x="43" y="3"/>
                  </a:cxn>
                  <a:cxn ang="0">
                    <a:pos x="41" y="2"/>
                  </a:cxn>
                  <a:cxn ang="0">
                    <a:pos x="4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4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9"/>
                    </a:lnTo>
                    <a:lnTo>
                      <a:pt x="43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3" y="3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9" name="任意多边形 66650"/>
              <p:cNvSpPr/>
              <p:nvPr/>
            </p:nvSpPr>
            <p:spPr>
              <a:xfrm>
                <a:off x="1127" y="2298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9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2" y="2"/>
                  </a:cxn>
                  <a:cxn ang="0">
                    <a:pos x="40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5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3" y="3"/>
                    </a:lnTo>
                    <a:lnTo>
                      <a:pt x="42" y="2"/>
                    </a:lnTo>
                    <a:lnTo>
                      <a:pt x="4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0" name="任意多边形 66651"/>
              <p:cNvSpPr/>
              <p:nvPr/>
            </p:nvSpPr>
            <p:spPr>
              <a:xfrm>
                <a:off x="1190" y="2298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9"/>
                  </a:cxn>
                  <a:cxn ang="0">
                    <a:pos x="43" y="8"/>
                  </a:cxn>
                  <a:cxn ang="0">
                    <a:pos x="44" y="6"/>
                  </a:cxn>
                  <a:cxn ang="0">
                    <a:pos x="44" y="5"/>
                  </a:cxn>
                  <a:cxn ang="0">
                    <a:pos x="43" y="3"/>
                  </a:cxn>
                  <a:cxn ang="0">
                    <a:pos x="41" y="2"/>
                  </a:cxn>
                  <a:cxn ang="0">
                    <a:pos x="4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4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9"/>
                    </a:lnTo>
                    <a:lnTo>
                      <a:pt x="43" y="8"/>
                    </a:lnTo>
                    <a:lnTo>
                      <a:pt x="44" y="6"/>
                    </a:lnTo>
                    <a:lnTo>
                      <a:pt x="44" y="5"/>
                    </a:lnTo>
                    <a:lnTo>
                      <a:pt x="43" y="3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1" name="任意多边形 66652"/>
              <p:cNvSpPr/>
              <p:nvPr/>
            </p:nvSpPr>
            <p:spPr>
              <a:xfrm>
                <a:off x="1252" y="2298"/>
                <a:ext cx="26" cy="9"/>
              </a:xfrm>
              <a:custGeom>
                <a:avLst/>
                <a:gdLst>
                  <a:gd name="txL" fmla="*/ 0 w 26"/>
                  <a:gd name="txT" fmla="*/ 0 h 9"/>
                  <a:gd name="txR" fmla="*/ 26 w 26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21" y="9"/>
                  </a:cxn>
                  <a:cxn ang="0">
                    <a:pos x="23" y="8"/>
                  </a:cxn>
                  <a:cxn ang="0">
                    <a:pos x="24" y="6"/>
                  </a:cxn>
                  <a:cxn ang="0">
                    <a:pos x="26" y="5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26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21" y="9"/>
                    </a:lnTo>
                    <a:lnTo>
                      <a:pt x="23" y="8"/>
                    </a:lnTo>
                    <a:lnTo>
                      <a:pt x="24" y="6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340" name="组合 66653"/>
            <p:cNvGrpSpPr/>
            <p:nvPr/>
          </p:nvGrpSpPr>
          <p:grpSpPr>
            <a:xfrm>
              <a:off x="1269" y="2093"/>
              <a:ext cx="73" cy="214"/>
              <a:chOff x="1269" y="2093"/>
              <a:chExt cx="73" cy="214"/>
            </a:xfrm>
          </p:grpSpPr>
          <p:sp>
            <p:nvSpPr>
              <p:cNvPr id="56451" name="任意多边形 66654"/>
              <p:cNvSpPr/>
              <p:nvPr/>
            </p:nvSpPr>
            <p:spPr>
              <a:xfrm>
                <a:off x="1269" y="2264"/>
                <a:ext cx="19" cy="43"/>
              </a:xfrm>
              <a:custGeom>
                <a:avLst/>
                <a:gdLst>
                  <a:gd name="txL" fmla="*/ 0 w 19"/>
                  <a:gd name="txT" fmla="*/ 0 h 43"/>
                  <a:gd name="txR" fmla="*/ 19 w 19"/>
                  <a:gd name="txB" fmla="*/ 43 h 43"/>
                </a:gdLst>
                <a:ahLst/>
                <a:cxnLst>
                  <a:cxn ang="0">
                    <a:pos x="0" y="39"/>
                  </a:cxn>
                  <a:cxn ang="0">
                    <a:pos x="0" y="39"/>
                  </a:cxn>
                  <a:cxn ang="0">
                    <a:pos x="1" y="40"/>
                  </a:cxn>
                  <a:cxn ang="0">
                    <a:pos x="3" y="42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0"/>
                  </a:cxn>
                  <a:cxn ang="0">
                    <a:pos x="9" y="40"/>
                  </a:cxn>
                  <a:cxn ang="0">
                    <a:pos x="19" y="6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0" y="39"/>
                  </a:cxn>
                </a:cxnLst>
                <a:rect l="txL" t="txT" r="txR" b="txB"/>
                <a:pathLst>
                  <a:path w="19" h="43">
                    <a:moveTo>
                      <a:pt x="0" y="39"/>
                    </a:moveTo>
                    <a:lnTo>
                      <a:pt x="0" y="39"/>
                    </a:lnTo>
                    <a:lnTo>
                      <a:pt x="1" y="40"/>
                    </a:lnTo>
                    <a:lnTo>
                      <a:pt x="3" y="42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0"/>
                    </a:lnTo>
                    <a:lnTo>
                      <a:pt x="9" y="4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2" name="任意多边形 66655"/>
              <p:cNvSpPr/>
              <p:nvPr/>
            </p:nvSpPr>
            <p:spPr>
              <a:xfrm>
                <a:off x="1287" y="2205"/>
                <a:ext cx="20" cy="43"/>
              </a:xfrm>
              <a:custGeom>
                <a:avLst/>
                <a:gdLst>
                  <a:gd name="txL" fmla="*/ 0 w 20"/>
                  <a:gd name="txT" fmla="*/ 0 h 43"/>
                  <a:gd name="txR" fmla="*/ 20 w 20"/>
                  <a:gd name="txB" fmla="*/ 43 h 43"/>
                </a:gdLst>
                <a:ahLst/>
                <a:cxnLst>
                  <a:cxn ang="0">
                    <a:pos x="0" y="37"/>
                  </a:cxn>
                  <a:cxn ang="0">
                    <a:pos x="0" y="38"/>
                  </a:cxn>
                  <a:cxn ang="0">
                    <a:pos x="1" y="40"/>
                  </a:cxn>
                  <a:cxn ang="0">
                    <a:pos x="3" y="41"/>
                  </a:cxn>
                  <a:cxn ang="0">
                    <a:pos x="4" y="43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8" y="40"/>
                  </a:cxn>
                  <a:cxn ang="0">
                    <a:pos x="8" y="38"/>
                  </a:cxn>
                  <a:cxn ang="0">
                    <a:pos x="20" y="4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1" y="1"/>
                  </a:cxn>
                  <a:cxn ang="0">
                    <a:pos x="11" y="3"/>
                  </a:cxn>
                  <a:cxn ang="0">
                    <a:pos x="0" y="37"/>
                  </a:cxn>
                </a:cxnLst>
                <a:rect l="txL" t="txT" r="txR" b="txB"/>
                <a:pathLst>
                  <a:path w="20" h="43">
                    <a:moveTo>
                      <a:pt x="0" y="37"/>
                    </a:moveTo>
                    <a:lnTo>
                      <a:pt x="0" y="38"/>
                    </a:lnTo>
                    <a:lnTo>
                      <a:pt x="1" y="40"/>
                    </a:lnTo>
                    <a:lnTo>
                      <a:pt x="3" y="41"/>
                    </a:lnTo>
                    <a:lnTo>
                      <a:pt x="4" y="43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8" y="40"/>
                    </a:lnTo>
                    <a:lnTo>
                      <a:pt x="8" y="38"/>
                    </a:lnTo>
                    <a:lnTo>
                      <a:pt x="20" y="4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11" y="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3" name="任意多边形 66656"/>
              <p:cNvSpPr/>
              <p:nvPr/>
            </p:nvSpPr>
            <p:spPr>
              <a:xfrm>
                <a:off x="1306" y="2145"/>
                <a:ext cx="19" cy="43"/>
              </a:xfrm>
              <a:custGeom>
                <a:avLst/>
                <a:gdLst>
                  <a:gd name="txL" fmla="*/ 0 w 19"/>
                  <a:gd name="txT" fmla="*/ 0 h 43"/>
                  <a:gd name="txR" fmla="*/ 19 w 19"/>
                  <a:gd name="txB" fmla="*/ 43 h 43"/>
                </a:gdLst>
                <a:ahLst/>
                <a:cxnLst>
                  <a:cxn ang="0">
                    <a:pos x="0" y="38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3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39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9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0" y="3"/>
                  </a:cxn>
                  <a:cxn ang="0">
                    <a:pos x="0" y="38"/>
                  </a:cxn>
                </a:cxnLst>
                <a:rect l="txL" t="txT" r="txR" b="txB"/>
                <a:pathLst>
                  <a:path w="19" h="43">
                    <a:moveTo>
                      <a:pt x="0" y="38"/>
                    </a:move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3" y="43"/>
                    </a:lnTo>
                    <a:lnTo>
                      <a:pt x="4" y="43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39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4" name="任意多边形 66657"/>
              <p:cNvSpPr/>
              <p:nvPr/>
            </p:nvSpPr>
            <p:spPr>
              <a:xfrm>
                <a:off x="1324" y="2093"/>
                <a:ext cx="18" cy="36"/>
              </a:xfrm>
              <a:custGeom>
                <a:avLst/>
                <a:gdLst>
                  <a:gd name="txL" fmla="*/ 0 w 18"/>
                  <a:gd name="txT" fmla="*/ 0 h 36"/>
                  <a:gd name="txR" fmla="*/ 18 w 18"/>
                  <a:gd name="txB" fmla="*/ 36 h 36"/>
                </a:gdLst>
                <a:ahLst/>
                <a:cxnLst>
                  <a:cxn ang="0">
                    <a:pos x="0" y="30"/>
                  </a:cxn>
                  <a:cxn ang="0">
                    <a:pos x="0" y="32"/>
                  </a:cxn>
                  <a:cxn ang="0">
                    <a:pos x="1" y="33"/>
                  </a:cxn>
                  <a:cxn ang="0">
                    <a:pos x="3" y="35"/>
                  </a:cxn>
                  <a:cxn ang="0">
                    <a:pos x="4" y="36"/>
                  </a:cxn>
                  <a:cxn ang="0">
                    <a:pos x="6" y="36"/>
                  </a:cxn>
                  <a:cxn ang="0">
                    <a:pos x="7" y="35"/>
                  </a:cxn>
                  <a:cxn ang="0">
                    <a:pos x="9" y="33"/>
                  </a:cxn>
                  <a:cxn ang="0">
                    <a:pos x="9" y="32"/>
                  </a:cxn>
                  <a:cxn ang="0">
                    <a:pos x="18" y="6"/>
                  </a:cxn>
                  <a:cxn ang="0">
                    <a:pos x="18" y="5"/>
                  </a:cxn>
                  <a:cxn ang="0">
                    <a:pos x="16" y="3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0" y="3"/>
                  </a:cxn>
                  <a:cxn ang="0">
                    <a:pos x="9" y="5"/>
                  </a:cxn>
                  <a:cxn ang="0">
                    <a:pos x="0" y="30"/>
                  </a:cxn>
                </a:cxnLst>
                <a:rect l="txL" t="txT" r="txR" b="txB"/>
                <a:pathLst>
                  <a:path w="18" h="36">
                    <a:moveTo>
                      <a:pt x="0" y="30"/>
                    </a:moveTo>
                    <a:lnTo>
                      <a:pt x="0" y="32"/>
                    </a:lnTo>
                    <a:lnTo>
                      <a:pt x="1" y="33"/>
                    </a:lnTo>
                    <a:lnTo>
                      <a:pt x="3" y="35"/>
                    </a:lnTo>
                    <a:lnTo>
                      <a:pt x="4" y="36"/>
                    </a:lnTo>
                    <a:lnTo>
                      <a:pt x="6" y="36"/>
                    </a:lnTo>
                    <a:lnTo>
                      <a:pt x="7" y="35"/>
                    </a:lnTo>
                    <a:lnTo>
                      <a:pt x="9" y="33"/>
                    </a:lnTo>
                    <a:lnTo>
                      <a:pt x="9" y="32"/>
                    </a:lnTo>
                    <a:lnTo>
                      <a:pt x="18" y="6"/>
                    </a:lnTo>
                    <a:lnTo>
                      <a:pt x="18" y="5"/>
                    </a:lnTo>
                    <a:lnTo>
                      <a:pt x="16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9" y="5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341" name="直接连接符 66658"/>
            <p:cNvSpPr/>
            <p:nvPr/>
          </p:nvSpPr>
          <p:spPr>
            <a:xfrm>
              <a:off x="2445" y="2098"/>
              <a:ext cx="1" cy="10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直接连接符 66659"/>
            <p:cNvSpPr/>
            <p:nvPr/>
          </p:nvSpPr>
          <p:spPr>
            <a:xfrm>
              <a:off x="3607" y="2098"/>
              <a:ext cx="66" cy="205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3" name="直接连接符 66660"/>
            <p:cNvSpPr/>
            <p:nvPr/>
          </p:nvSpPr>
          <p:spPr>
            <a:xfrm>
              <a:off x="3673" y="2303"/>
              <a:ext cx="26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4" name="直接连接符 66661"/>
            <p:cNvSpPr/>
            <p:nvPr/>
          </p:nvSpPr>
          <p:spPr>
            <a:xfrm flipV="1">
              <a:off x="3933" y="2098"/>
              <a:ext cx="66" cy="205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5" name="直接连接符 66662"/>
            <p:cNvSpPr/>
            <p:nvPr/>
          </p:nvSpPr>
          <p:spPr>
            <a:xfrm>
              <a:off x="3618" y="2098"/>
              <a:ext cx="1" cy="10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6" name="直接连接符 66663"/>
            <p:cNvSpPr/>
            <p:nvPr/>
          </p:nvSpPr>
          <p:spPr>
            <a:xfrm>
              <a:off x="3999" y="2098"/>
              <a:ext cx="1237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7" name="直接连接符 66664"/>
            <p:cNvSpPr/>
            <p:nvPr/>
          </p:nvSpPr>
          <p:spPr>
            <a:xfrm>
              <a:off x="882" y="2506"/>
              <a:ext cx="1433" cy="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8" name="直接连接符 66665"/>
            <p:cNvSpPr/>
            <p:nvPr/>
          </p:nvSpPr>
          <p:spPr>
            <a:xfrm>
              <a:off x="2315" y="2506"/>
              <a:ext cx="64" cy="205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9" name="直接连接符 66666"/>
            <p:cNvSpPr/>
            <p:nvPr/>
          </p:nvSpPr>
          <p:spPr>
            <a:xfrm>
              <a:off x="2379" y="2711"/>
              <a:ext cx="521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0" name="直接连接符 66667"/>
            <p:cNvSpPr/>
            <p:nvPr/>
          </p:nvSpPr>
          <p:spPr>
            <a:xfrm flipV="1">
              <a:off x="2900" y="2506"/>
              <a:ext cx="66" cy="205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1" name="直接连接符 66668"/>
            <p:cNvSpPr/>
            <p:nvPr/>
          </p:nvSpPr>
          <p:spPr>
            <a:xfrm>
              <a:off x="2966" y="2506"/>
              <a:ext cx="2279" cy="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2" name="矩形 66669"/>
            <p:cNvSpPr/>
            <p:nvPr/>
          </p:nvSpPr>
          <p:spPr>
            <a:xfrm>
              <a:off x="2385" y="2474"/>
              <a:ext cx="73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6353" name="组合 66670"/>
            <p:cNvGrpSpPr/>
            <p:nvPr/>
          </p:nvGrpSpPr>
          <p:grpSpPr>
            <a:xfrm>
              <a:off x="2050" y="1177"/>
              <a:ext cx="9" cy="1845"/>
              <a:chOff x="2050" y="1177"/>
              <a:chExt cx="9" cy="1845"/>
            </a:xfrm>
          </p:grpSpPr>
          <p:sp>
            <p:nvSpPr>
              <p:cNvPr id="56432" name="任意多边形 66671"/>
              <p:cNvSpPr/>
              <p:nvPr/>
            </p:nvSpPr>
            <p:spPr>
              <a:xfrm>
                <a:off x="2050" y="2941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3" name="任意多边形 66672"/>
              <p:cNvSpPr/>
              <p:nvPr/>
            </p:nvSpPr>
            <p:spPr>
              <a:xfrm>
                <a:off x="2050" y="2843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4" name="任意多边形 66673"/>
              <p:cNvSpPr/>
              <p:nvPr/>
            </p:nvSpPr>
            <p:spPr>
              <a:xfrm>
                <a:off x="2050" y="2745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5" name="任意多边形 66674"/>
              <p:cNvSpPr/>
              <p:nvPr/>
            </p:nvSpPr>
            <p:spPr>
              <a:xfrm>
                <a:off x="2050" y="2647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6" name="任意多边形 66675"/>
              <p:cNvSpPr/>
              <p:nvPr/>
            </p:nvSpPr>
            <p:spPr>
              <a:xfrm>
                <a:off x="2050" y="2549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7" name="任意多边形 66676"/>
              <p:cNvSpPr/>
              <p:nvPr/>
            </p:nvSpPr>
            <p:spPr>
              <a:xfrm>
                <a:off x="2050" y="2451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8" name="任意多边形 66677"/>
              <p:cNvSpPr/>
              <p:nvPr/>
            </p:nvSpPr>
            <p:spPr>
              <a:xfrm>
                <a:off x="2050" y="2353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9" name="任意多边形 66678"/>
              <p:cNvSpPr/>
              <p:nvPr/>
            </p:nvSpPr>
            <p:spPr>
              <a:xfrm>
                <a:off x="2050" y="2255"/>
                <a:ext cx="9" cy="81"/>
              </a:xfrm>
              <a:custGeom>
                <a:avLst/>
                <a:gdLst>
                  <a:gd name="txL" fmla="*/ 0 w 9"/>
                  <a:gd name="txT" fmla="*/ 0 h 81"/>
                  <a:gd name="txR" fmla="*/ 9 w 9"/>
                  <a:gd name="txB" fmla="*/ 81 h 81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1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0" name="任意多边形 66679"/>
              <p:cNvSpPr/>
              <p:nvPr/>
            </p:nvSpPr>
            <p:spPr>
              <a:xfrm>
                <a:off x="2050" y="2157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0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1" name="任意多边形 66680"/>
              <p:cNvSpPr/>
              <p:nvPr/>
            </p:nvSpPr>
            <p:spPr>
              <a:xfrm>
                <a:off x="2050" y="2059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0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2" name="任意多边形 66681"/>
              <p:cNvSpPr/>
              <p:nvPr/>
            </p:nvSpPr>
            <p:spPr>
              <a:xfrm>
                <a:off x="2050" y="1961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0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3" name="任意多边形 66682"/>
              <p:cNvSpPr/>
              <p:nvPr/>
            </p:nvSpPr>
            <p:spPr>
              <a:xfrm>
                <a:off x="2050" y="1863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8"/>
                  </a:cxn>
                </a:cxnLst>
                <a:rect l="txL" t="txT" r="txR" b="txB"/>
                <a:pathLst>
                  <a:path w="9" h="80">
                    <a:moveTo>
                      <a:pt x="0" y="78"/>
                    </a:moveTo>
                    <a:lnTo>
                      <a:pt x="2" y="78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4" name="任意多边形 66683"/>
              <p:cNvSpPr/>
              <p:nvPr/>
            </p:nvSpPr>
            <p:spPr>
              <a:xfrm>
                <a:off x="2050" y="1765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5" name="任意多边形 66684"/>
              <p:cNvSpPr/>
              <p:nvPr/>
            </p:nvSpPr>
            <p:spPr>
              <a:xfrm>
                <a:off x="2050" y="1667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6" name="任意多边形 66685"/>
              <p:cNvSpPr/>
              <p:nvPr/>
            </p:nvSpPr>
            <p:spPr>
              <a:xfrm>
                <a:off x="2050" y="1569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7" name="任意多边形 66686"/>
              <p:cNvSpPr/>
              <p:nvPr/>
            </p:nvSpPr>
            <p:spPr>
              <a:xfrm>
                <a:off x="2050" y="1471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8" name="任意多边形 66687"/>
              <p:cNvSpPr/>
              <p:nvPr/>
            </p:nvSpPr>
            <p:spPr>
              <a:xfrm>
                <a:off x="2050" y="1373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9" name="任意多边形 66688"/>
              <p:cNvSpPr/>
              <p:nvPr/>
            </p:nvSpPr>
            <p:spPr>
              <a:xfrm>
                <a:off x="2050" y="1275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0" name="任意多边形 66689"/>
              <p:cNvSpPr/>
              <p:nvPr/>
            </p:nvSpPr>
            <p:spPr>
              <a:xfrm>
                <a:off x="2050" y="1177"/>
                <a:ext cx="9" cy="80"/>
              </a:xfrm>
              <a:custGeom>
                <a:avLst/>
                <a:gdLst>
                  <a:gd name="txL" fmla="*/ 0 w 9"/>
                  <a:gd name="txT" fmla="*/ 0 h 80"/>
                  <a:gd name="txR" fmla="*/ 9 w 9"/>
                  <a:gd name="txB" fmla="*/ 80 h 80"/>
                </a:gdLst>
                <a:ahLst/>
                <a:cxnLst>
                  <a:cxn ang="0">
                    <a:pos x="0" y="77"/>
                  </a:cxn>
                  <a:cxn ang="0">
                    <a:pos x="2" y="77"/>
                  </a:cxn>
                  <a:cxn ang="0">
                    <a:pos x="3" y="79"/>
                  </a:cxn>
                  <a:cxn ang="0">
                    <a:pos x="5" y="80"/>
                  </a:cxn>
                  <a:cxn ang="0">
                    <a:pos x="6" y="79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7"/>
                  </a:cxn>
                </a:cxnLst>
                <a:rect l="txL" t="txT" r="txR" b="txB"/>
                <a:pathLst>
                  <a:path w="9" h="80">
                    <a:moveTo>
                      <a:pt x="0" y="77"/>
                    </a:moveTo>
                    <a:lnTo>
                      <a:pt x="2" y="77"/>
                    </a:lnTo>
                    <a:lnTo>
                      <a:pt x="3" y="79"/>
                    </a:lnTo>
                    <a:lnTo>
                      <a:pt x="5" y="80"/>
                    </a:lnTo>
                    <a:lnTo>
                      <a:pt x="6" y="79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354" name="组合 66690"/>
            <p:cNvGrpSpPr/>
            <p:nvPr/>
          </p:nvGrpSpPr>
          <p:grpSpPr>
            <a:xfrm>
              <a:off x="3222" y="1176"/>
              <a:ext cx="9" cy="1846"/>
              <a:chOff x="3222" y="1176"/>
              <a:chExt cx="9" cy="1846"/>
            </a:xfrm>
          </p:grpSpPr>
          <p:sp>
            <p:nvSpPr>
              <p:cNvPr id="56402" name="任意多边形 66691"/>
              <p:cNvSpPr/>
              <p:nvPr/>
            </p:nvSpPr>
            <p:spPr>
              <a:xfrm>
                <a:off x="3222" y="2977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3" name="任意多边形 66692"/>
              <p:cNvSpPr/>
              <p:nvPr/>
            </p:nvSpPr>
            <p:spPr>
              <a:xfrm>
                <a:off x="3222" y="2915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4" name="任意多边形 66693"/>
              <p:cNvSpPr/>
              <p:nvPr/>
            </p:nvSpPr>
            <p:spPr>
              <a:xfrm>
                <a:off x="3222" y="2852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5" name="任意多边形 66694"/>
              <p:cNvSpPr/>
              <p:nvPr/>
            </p:nvSpPr>
            <p:spPr>
              <a:xfrm>
                <a:off x="3222" y="2790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6" name="任意多边形 66695"/>
              <p:cNvSpPr/>
              <p:nvPr/>
            </p:nvSpPr>
            <p:spPr>
              <a:xfrm>
                <a:off x="3222" y="2728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7" name="任意多边形 66696"/>
              <p:cNvSpPr/>
              <p:nvPr/>
            </p:nvSpPr>
            <p:spPr>
              <a:xfrm>
                <a:off x="3222" y="2665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8" name="任意多边形 66697"/>
              <p:cNvSpPr/>
              <p:nvPr/>
            </p:nvSpPr>
            <p:spPr>
              <a:xfrm>
                <a:off x="3222" y="2603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9" name="任意多边形 66698"/>
              <p:cNvSpPr/>
              <p:nvPr/>
            </p:nvSpPr>
            <p:spPr>
              <a:xfrm>
                <a:off x="3222" y="2540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0" name="任意多边形 66699"/>
              <p:cNvSpPr/>
              <p:nvPr/>
            </p:nvSpPr>
            <p:spPr>
              <a:xfrm>
                <a:off x="3222" y="2478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1" name="任意多边形 66700"/>
              <p:cNvSpPr/>
              <p:nvPr/>
            </p:nvSpPr>
            <p:spPr>
              <a:xfrm>
                <a:off x="3222" y="2416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2" name="任意多边形 66701"/>
              <p:cNvSpPr/>
              <p:nvPr/>
            </p:nvSpPr>
            <p:spPr>
              <a:xfrm>
                <a:off x="3222" y="2353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3" name="任意多边形 66702"/>
              <p:cNvSpPr/>
              <p:nvPr/>
            </p:nvSpPr>
            <p:spPr>
              <a:xfrm>
                <a:off x="3222" y="2291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4" name="任意多边形 66703"/>
              <p:cNvSpPr/>
              <p:nvPr/>
            </p:nvSpPr>
            <p:spPr>
              <a:xfrm>
                <a:off x="3222" y="2229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5" name="任意多边形 66704"/>
              <p:cNvSpPr/>
              <p:nvPr/>
            </p:nvSpPr>
            <p:spPr>
              <a:xfrm>
                <a:off x="3222" y="2166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6" name="任意多边形 66705"/>
              <p:cNvSpPr/>
              <p:nvPr/>
            </p:nvSpPr>
            <p:spPr>
              <a:xfrm>
                <a:off x="3222" y="2104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7" name="任意多边形 66706"/>
              <p:cNvSpPr/>
              <p:nvPr/>
            </p:nvSpPr>
            <p:spPr>
              <a:xfrm>
                <a:off x="3222" y="2041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8" name="任意多边形 66707"/>
              <p:cNvSpPr/>
              <p:nvPr/>
            </p:nvSpPr>
            <p:spPr>
              <a:xfrm>
                <a:off x="3222" y="1979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9" name="任意多边形 66708"/>
              <p:cNvSpPr/>
              <p:nvPr/>
            </p:nvSpPr>
            <p:spPr>
              <a:xfrm>
                <a:off x="3222" y="1917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0" name="任意多边形 66709"/>
              <p:cNvSpPr/>
              <p:nvPr/>
            </p:nvSpPr>
            <p:spPr>
              <a:xfrm>
                <a:off x="3222" y="1854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1" name="任意多边形 66710"/>
              <p:cNvSpPr/>
              <p:nvPr/>
            </p:nvSpPr>
            <p:spPr>
              <a:xfrm>
                <a:off x="3222" y="1792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2" name="任意多边形 66711"/>
              <p:cNvSpPr/>
              <p:nvPr/>
            </p:nvSpPr>
            <p:spPr>
              <a:xfrm>
                <a:off x="3222" y="1730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3" name="任意多边形 66712"/>
              <p:cNvSpPr/>
              <p:nvPr/>
            </p:nvSpPr>
            <p:spPr>
              <a:xfrm>
                <a:off x="3222" y="1667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4" name="任意多边形 66713"/>
              <p:cNvSpPr/>
              <p:nvPr/>
            </p:nvSpPr>
            <p:spPr>
              <a:xfrm>
                <a:off x="3222" y="1605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5" name="任意多边形 66714"/>
              <p:cNvSpPr/>
              <p:nvPr/>
            </p:nvSpPr>
            <p:spPr>
              <a:xfrm>
                <a:off x="3222" y="1543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6" name="任意多边形 66715"/>
              <p:cNvSpPr/>
              <p:nvPr/>
            </p:nvSpPr>
            <p:spPr>
              <a:xfrm>
                <a:off x="3222" y="1480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7" name="任意多边形 66716"/>
              <p:cNvSpPr/>
              <p:nvPr/>
            </p:nvSpPr>
            <p:spPr>
              <a:xfrm>
                <a:off x="3222" y="1418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8" name="任意多边形 66717"/>
              <p:cNvSpPr/>
              <p:nvPr/>
            </p:nvSpPr>
            <p:spPr>
              <a:xfrm>
                <a:off x="3222" y="1355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4"/>
                  </a:cxn>
                  <a:cxn ang="0">
                    <a:pos x="4" y="45"/>
                  </a:cxn>
                  <a:cxn ang="0">
                    <a:pos x="6" y="44"/>
                  </a:cxn>
                  <a:cxn ang="0">
                    <a:pos x="7" y="42"/>
                  </a:cxn>
                  <a:cxn ang="0">
                    <a:pos x="9" y="41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4"/>
                    </a:lnTo>
                    <a:lnTo>
                      <a:pt x="7" y="42"/>
                    </a:lnTo>
                    <a:lnTo>
                      <a:pt x="9" y="41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9" name="任意多边形 66718"/>
              <p:cNvSpPr/>
              <p:nvPr/>
            </p:nvSpPr>
            <p:spPr>
              <a:xfrm>
                <a:off x="3222" y="1293"/>
                <a:ext cx="9" cy="45"/>
              </a:xfrm>
              <a:custGeom>
                <a:avLst/>
                <a:gdLst>
                  <a:gd name="txL" fmla="*/ 0 w 9"/>
                  <a:gd name="txT" fmla="*/ 0 h 45"/>
                  <a:gd name="txR" fmla="*/ 9 w 9"/>
                  <a:gd name="txB" fmla="*/ 45 h 45"/>
                </a:gdLst>
                <a:ahLst/>
                <a:cxnLst>
                  <a:cxn ang="0">
                    <a:pos x="0" y="42"/>
                  </a:cxn>
                  <a:cxn ang="0">
                    <a:pos x="1" y="42"/>
                  </a:cxn>
                  <a:cxn ang="0">
                    <a:pos x="3" y="43"/>
                  </a:cxn>
                  <a:cxn ang="0">
                    <a:pos x="4" y="45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42"/>
                  </a:cxn>
                </a:cxnLst>
                <a:rect l="txL" t="txT" r="txR" b="txB"/>
                <a:pathLst>
                  <a:path w="9" h="45">
                    <a:moveTo>
                      <a:pt x="0" y="42"/>
                    </a:moveTo>
                    <a:lnTo>
                      <a:pt x="1" y="42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0" name="任意多边形 66719"/>
              <p:cNvSpPr/>
              <p:nvPr/>
            </p:nvSpPr>
            <p:spPr>
              <a:xfrm>
                <a:off x="3222" y="1231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41"/>
                  </a:cxn>
                  <a:cxn ang="0">
                    <a:pos x="1" y="41"/>
                  </a:cxn>
                  <a:cxn ang="0">
                    <a:pos x="3" y="43"/>
                  </a:cxn>
                  <a:cxn ang="0">
                    <a:pos x="4" y="44"/>
                  </a:cxn>
                  <a:cxn ang="0">
                    <a:pos x="6" y="43"/>
                  </a:cxn>
                  <a:cxn ang="0">
                    <a:pos x="7" y="41"/>
                  </a:cxn>
                  <a:cxn ang="0">
                    <a:pos x="9" y="40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1"/>
                  </a:cxn>
                </a:cxnLst>
                <a:rect l="txL" t="txT" r="txR" b="txB"/>
                <a:pathLst>
                  <a:path w="9" h="44">
                    <a:moveTo>
                      <a:pt x="0" y="41"/>
                    </a:moveTo>
                    <a:lnTo>
                      <a:pt x="1" y="41"/>
                    </a:lnTo>
                    <a:lnTo>
                      <a:pt x="3" y="43"/>
                    </a:lnTo>
                    <a:lnTo>
                      <a:pt x="4" y="44"/>
                    </a:lnTo>
                    <a:lnTo>
                      <a:pt x="6" y="43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1" name="任意多边形 66720"/>
              <p:cNvSpPr/>
              <p:nvPr/>
            </p:nvSpPr>
            <p:spPr>
              <a:xfrm>
                <a:off x="3222" y="1176"/>
                <a:ext cx="9" cy="37"/>
              </a:xfrm>
              <a:custGeom>
                <a:avLst/>
                <a:gdLst>
                  <a:gd name="txL" fmla="*/ 0 w 9"/>
                  <a:gd name="txT" fmla="*/ 0 h 37"/>
                  <a:gd name="txR" fmla="*/ 9 w 9"/>
                  <a:gd name="txB" fmla="*/ 37 h 37"/>
                </a:gdLst>
                <a:ahLst/>
                <a:cxnLst>
                  <a:cxn ang="0">
                    <a:pos x="0" y="34"/>
                  </a:cxn>
                  <a:cxn ang="0">
                    <a:pos x="1" y="34"/>
                  </a:cxn>
                  <a:cxn ang="0">
                    <a:pos x="3" y="35"/>
                  </a:cxn>
                  <a:cxn ang="0">
                    <a:pos x="4" y="37"/>
                  </a:cxn>
                  <a:cxn ang="0">
                    <a:pos x="6" y="35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9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4"/>
                  </a:cxn>
                </a:cxnLst>
                <a:rect l="txL" t="txT" r="txR" b="txB"/>
                <a:pathLst>
                  <a:path w="9" h="37">
                    <a:moveTo>
                      <a:pt x="0" y="34"/>
                    </a:moveTo>
                    <a:lnTo>
                      <a:pt x="1" y="34"/>
                    </a:lnTo>
                    <a:lnTo>
                      <a:pt x="3" y="35"/>
                    </a:lnTo>
                    <a:lnTo>
                      <a:pt x="4" y="37"/>
                    </a:lnTo>
                    <a:lnTo>
                      <a:pt x="6" y="35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9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355" name="矩形 66721"/>
            <p:cNvSpPr/>
            <p:nvPr/>
          </p:nvSpPr>
          <p:spPr>
            <a:xfrm>
              <a:off x="2196" y="2837"/>
              <a:ext cx="56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56" name="矩形 66722"/>
            <p:cNvSpPr/>
            <p:nvPr/>
          </p:nvSpPr>
          <p:spPr>
            <a:xfrm>
              <a:off x="2588" y="2837"/>
              <a:ext cx="56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57" name="矩形 66723"/>
            <p:cNvSpPr/>
            <p:nvPr/>
          </p:nvSpPr>
          <p:spPr>
            <a:xfrm>
              <a:off x="2978" y="2837"/>
              <a:ext cx="57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58" name="矩形 66724"/>
            <p:cNvSpPr/>
            <p:nvPr/>
          </p:nvSpPr>
          <p:spPr>
            <a:xfrm>
              <a:off x="3387" y="2827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59" name="矩形 66725"/>
            <p:cNvSpPr/>
            <p:nvPr/>
          </p:nvSpPr>
          <p:spPr>
            <a:xfrm>
              <a:off x="3779" y="2827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0" name="矩形 66726"/>
            <p:cNvSpPr/>
            <p:nvPr/>
          </p:nvSpPr>
          <p:spPr>
            <a:xfrm>
              <a:off x="4169" y="2827"/>
              <a:ext cx="56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1" name="矩形 66727"/>
            <p:cNvSpPr/>
            <p:nvPr/>
          </p:nvSpPr>
          <p:spPr>
            <a:xfrm>
              <a:off x="4530" y="2827"/>
              <a:ext cx="57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2" name="直接连接符 66728"/>
            <p:cNvSpPr/>
            <p:nvPr/>
          </p:nvSpPr>
          <p:spPr>
            <a:xfrm>
              <a:off x="882" y="2814"/>
              <a:ext cx="389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6363" name="组合 66729"/>
            <p:cNvGrpSpPr/>
            <p:nvPr/>
          </p:nvGrpSpPr>
          <p:grpSpPr>
            <a:xfrm>
              <a:off x="877" y="3013"/>
              <a:ext cx="465" cy="9"/>
              <a:chOff x="877" y="3013"/>
              <a:chExt cx="465" cy="9"/>
            </a:xfrm>
          </p:grpSpPr>
          <p:sp>
            <p:nvSpPr>
              <p:cNvPr id="56394" name="任意多边形 66730"/>
              <p:cNvSpPr/>
              <p:nvPr/>
            </p:nvSpPr>
            <p:spPr>
              <a:xfrm>
                <a:off x="877" y="3013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9"/>
                  </a:cxn>
                  <a:cxn ang="0">
                    <a:pos x="43" y="7"/>
                  </a:cxn>
                  <a:cxn ang="0">
                    <a:pos x="45" y="6"/>
                  </a:cxn>
                  <a:cxn ang="0">
                    <a:pos x="45" y="4"/>
                  </a:cxn>
                  <a:cxn ang="0">
                    <a:pos x="43" y="3"/>
                  </a:cxn>
                  <a:cxn ang="0">
                    <a:pos x="42" y="1"/>
                  </a:cxn>
                  <a:cxn ang="0">
                    <a:pos x="40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45" h="9">
                    <a:moveTo>
                      <a:pt x="6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3" y="3"/>
                    </a:lnTo>
                    <a:lnTo>
                      <a:pt x="42" y="1"/>
                    </a:lnTo>
                    <a:lnTo>
                      <a:pt x="4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5" name="任意多边形 66731"/>
              <p:cNvSpPr/>
              <p:nvPr/>
            </p:nvSpPr>
            <p:spPr>
              <a:xfrm>
                <a:off x="940" y="3013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3" y="3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4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9"/>
                    </a:lnTo>
                    <a:lnTo>
                      <a:pt x="43" y="7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6" name="任意多边形 66732"/>
              <p:cNvSpPr/>
              <p:nvPr/>
            </p:nvSpPr>
            <p:spPr>
              <a:xfrm>
                <a:off x="1002" y="3013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9"/>
                  </a:cxn>
                  <a:cxn ang="0">
                    <a:pos x="43" y="7"/>
                  </a:cxn>
                  <a:cxn ang="0">
                    <a:pos x="45" y="6"/>
                  </a:cxn>
                  <a:cxn ang="0">
                    <a:pos x="45" y="4"/>
                  </a:cxn>
                  <a:cxn ang="0">
                    <a:pos x="43" y="3"/>
                  </a:cxn>
                  <a:cxn ang="0">
                    <a:pos x="42" y="1"/>
                  </a:cxn>
                  <a:cxn ang="0">
                    <a:pos x="40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5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3" y="3"/>
                    </a:lnTo>
                    <a:lnTo>
                      <a:pt x="42" y="1"/>
                    </a:lnTo>
                    <a:lnTo>
                      <a:pt x="4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7" name="任意多边形 66733"/>
              <p:cNvSpPr/>
              <p:nvPr/>
            </p:nvSpPr>
            <p:spPr>
              <a:xfrm>
                <a:off x="1065" y="3013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3" y="3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4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9"/>
                    </a:lnTo>
                    <a:lnTo>
                      <a:pt x="43" y="7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8" name="任意多边形 66734"/>
              <p:cNvSpPr/>
              <p:nvPr/>
            </p:nvSpPr>
            <p:spPr>
              <a:xfrm>
                <a:off x="1127" y="3013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9" y="9"/>
                  </a:cxn>
                  <a:cxn ang="0">
                    <a:pos x="40" y="9"/>
                  </a:cxn>
                  <a:cxn ang="0">
                    <a:pos x="42" y="9"/>
                  </a:cxn>
                  <a:cxn ang="0">
                    <a:pos x="43" y="7"/>
                  </a:cxn>
                  <a:cxn ang="0">
                    <a:pos x="45" y="6"/>
                  </a:cxn>
                  <a:cxn ang="0">
                    <a:pos x="45" y="4"/>
                  </a:cxn>
                  <a:cxn ang="0">
                    <a:pos x="43" y="3"/>
                  </a:cxn>
                  <a:cxn ang="0">
                    <a:pos x="42" y="1"/>
                  </a:cxn>
                  <a:cxn ang="0">
                    <a:pos x="40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5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3" y="3"/>
                    </a:lnTo>
                    <a:lnTo>
                      <a:pt x="42" y="1"/>
                    </a:lnTo>
                    <a:lnTo>
                      <a:pt x="4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9" name="任意多边形 66735"/>
              <p:cNvSpPr/>
              <p:nvPr/>
            </p:nvSpPr>
            <p:spPr>
              <a:xfrm>
                <a:off x="1190" y="3013"/>
                <a:ext cx="44" cy="9"/>
              </a:xfrm>
              <a:custGeom>
                <a:avLst/>
                <a:gdLst>
                  <a:gd name="txL" fmla="*/ 0 w 44"/>
                  <a:gd name="txT" fmla="*/ 0 h 9"/>
                  <a:gd name="txR" fmla="*/ 44 w 44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38" y="9"/>
                  </a:cxn>
                  <a:cxn ang="0">
                    <a:pos x="40" y="9"/>
                  </a:cxn>
                  <a:cxn ang="0">
                    <a:pos x="41" y="9"/>
                  </a:cxn>
                  <a:cxn ang="0">
                    <a:pos x="43" y="7"/>
                  </a:cxn>
                  <a:cxn ang="0">
                    <a:pos x="44" y="6"/>
                  </a:cxn>
                  <a:cxn ang="0">
                    <a:pos x="44" y="4"/>
                  </a:cxn>
                  <a:cxn ang="0">
                    <a:pos x="43" y="3"/>
                  </a:cxn>
                  <a:cxn ang="0">
                    <a:pos x="41" y="1"/>
                  </a:cxn>
                  <a:cxn ang="0">
                    <a:pos x="40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44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1" y="9"/>
                    </a:lnTo>
                    <a:lnTo>
                      <a:pt x="43" y="7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0" name="任意多边形 66736"/>
              <p:cNvSpPr/>
              <p:nvPr/>
            </p:nvSpPr>
            <p:spPr>
              <a:xfrm>
                <a:off x="1252" y="3013"/>
                <a:ext cx="45" cy="9"/>
              </a:xfrm>
              <a:custGeom>
                <a:avLst/>
                <a:gdLst>
                  <a:gd name="txL" fmla="*/ 0 w 45"/>
                  <a:gd name="txT" fmla="*/ 0 h 9"/>
                  <a:gd name="txR" fmla="*/ 45 w 45"/>
                  <a:gd name="txB" fmla="*/ 9 h 9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39" y="9"/>
                  </a:cxn>
                  <a:cxn ang="0">
                    <a:pos x="41" y="9"/>
                  </a:cxn>
                  <a:cxn ang="0">
                    <a:pos x="42" y="9"/>
                  </a:cxn>
                  <a:cxn ang="0">
                    <a:pos x="43" y="7"/>
                  </a:cxn>
                  <a:cxn ang="0">
                    <a:pos x="45" y="6"/>
                  </a:cxn>
                  <a:cxn ang="0">
                    <a:pos x="45" y="4"/>
                  </a:cxn>
                  <a:cxn ang="0">
                    <a:pos x="43" y="3"/>
                  </a:cxn>
                  <a:cxn ang="0">
                    <a:pos x="42" y="1"/>
                  </a:cxn>
                  <a:cxn ang="0">
                    <a:pos x="41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45" h="9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5" y="4"/>
                    </a:lnTo>
                    <a:lnTo>
                      <a:pt x="43" y="3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1" name="任意多边形 66737"/>
              <p:cNvSpPr/>
              <p:nvPr/>
            </p:nvSpPr>
            <p:spPr>
              <a:xfrm>
                <a:off x="1315" y="3013"/>
                <a:ext cx="27" cy="9"/>
              </a:xfrm>
              <a:custGeom>
                <a:avLst/>
                <a:gdLst>
                  <a:gd name="txL" fmla="*/ 0 w 27"/>
                  <a:gd name="txT" fmla="*/ 0 h 9"/>
                  <a:gd name="txR" fmla="*/ 27 w 27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22" y="9"/>
                  </a:cxn>
                  <a:cxn ang="0">
                    <a:pos x="24" y="7"/>
                  </a:cxn>
                  <a:cxn ang="0">
                    <a:pos x="25" y="6"/>
                  </a:cxn>
                  <a:cxn ang="0">
                    <a:pos x="27" y="4"/>
                  </a:cxn>
                  <a:cxn ang="0">
                    <a:pos x="25" y="3"/>
                  </a:cxn>
                  <a:cxn ang="0">
                    <a:pos x="24" y="1"/>
                  </a:cxn>
                  <a:cxn ang="0">
                    <a:pos x="24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7" h="9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22" y="9"/>
                    </a:lnTo>
                    <a:lnTo>
                      <a:pt x="24" y="7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1"/>
                    </a:lnTo>
                    <a:lnTo>
                      <a:pt x="2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364" name="组合 66738"/>
            <p:cNvGrpSpPr/>
            <p:nvPr/>
          </p:nvGrpSpPr>
          <p:grpSpPr>
            <a:xfrm>
              <a:off x="1333" y="2809"/>
              <a:ext cx="74" cy="213"/>
              <a:chOff x="1333" y="2809"/>
              <a:chExt cx="74" cy="213"/>
            </a:xfrm>
          </p:grpSpPr>
          <p:sp>
            <p:nvSpPr>
              <p:cNvPr id="56390" name="任意多边形 66739"/>
              <p:cNvSpPr/>
              <p:nvPr/>
            </p:nvSpPr>
            <p:spPr>
              <a:xfrm>
                <a:off x="1333" y="2978"/>
                <a:ext cx="19" cy="44"/>
              </a:xfrm>
              <a:custGeom>
                <a:avLst/>
                <a:gdLst>
                  <a:gd name="txL" fmla="*/ 0 w 19"/>
                  <a:gd name="txT" fmla="*/ 0 h 44"/>
                  <a:gd name="txR" fmla="*/ 19 w 19"/>
                  <a:gd name="txB" fmla="*/ 44 h 44"/>
                </a:gdLst>
                <a:ahLst/>
                <a:cxnLst>
                  <a:cxn ang="0">
                    <a:pos x="0" y="39"/>
                  </a:cxn>
                  <a:cxn ang="0">
                    <a:pos x="0" y="39"/>
                  </a:cxn>
                  <a:cxn ang="0">
                    <a:pos x="1" y="41"/>
                  </a:cxn>
                  <a:cxn ang="0">
                    <a:pos x="3" y="42"/>
                  </a:cxn>
                  <a:cxn ang="0">
                    <a:pos x="4" y="44"/>
                  </a:cxn>
                  <a:cxn ang="0">
                    <a:pos x="6" y="42"/>
                  </a:cxn>
                  <a:cxn ang="0">
                    <a:pos x="7" y="41"/>
                  </a:cxn>
                  <a:cxn ang="0">
                    <a:pos x="9" y="41"/>
                  </a:cxn>
                  <a:cxn ang="0">
                    <a:pos x="19" y="6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0" y="39"/>
                  </a:cxn>
                </a:cxnLst>
                <a:rect l="txL" t="txT" r="txR" b="txB"/>
                <a:pathLst>
                  <a:path w="19" h="44">
                    <a:moveTo>
                      <a:pt x="0" y="39"/>
                    </a:moveTo>
                    <a:lnTo>
                      <a:pt x="0" y="39"/>
                    </a:lnTo>
                    <a:lnTo>
                      <a:pt x="1" y="41"/>
                    </a:lnTo>
                    <a:lnTo>
                      <a:pt x="3" y="42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7" y="41"/>
                    </a:lnTo>
                    <a:lnTo>
                      <a:pt x="9" y="41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1" name="任意多边形 66740"/>
              <p:cNvSpPr/>
              <p:nvPr/>
            </p:nvSpPr>
            <p:spPr>
              <a:xfrm>
                <a:off x="1352" y="2919"/>
                <a:ext cx="19" cy="43"/>
              </a:xfrm>
              <a:custGeom>
                <a:avLst/>
                <a:gdLst>
                  <a:gd name="txL" fmla="*/ 0 w 19"/>
                  <a:gd name="txT" fmla="*/ 0 h 43"/>
                  <a:gd name="txR" fmla="*/ 19 w 19"/>
                  <a:gd name="txB" fmla="*/ 43 h 43"/>
                </a:gdLst>
                <a:ahLst/>
                <a:cxnLst>
                  <a:cxn ang="0">
                    <a:pos x="0" y="39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3"/>
                  </a:cxn>
                  <a:cxn ang="0">
                    <a:pos x="3" y="43"/>
                  </a:cxn>
                  <a:cxn ang="0">
                    <a:pos x="5" y="43"/>
                  </a:cxn>
                  <a:cxn ang="0">
                    <a:pos x="6" y="43"/>
                  </a:cxn>
                  <a:cxn ang="0">
                    <a:pos x="7" y="42"/>
                  </a:cxn>
                  <a:cxn ang="0">
                    <a:pos x="9" y="40"/>
                  </a:cxn>
                  <a:cxn ang="0">
                    <a:pos x="19" y="6"/>
                  </a:cxn>
                  <a:cxn ang="0">
                    <a:pos x="19" y="5"/>
                  </a:cxn>
                  <a:cxn ang="0">
                    <a:pos x="19" y="3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0" y="39"/>
                  </a:cxn>
                </a:cxnLst>
                <a:rect l="txL" t="txT" r="txR" b="txB"/>
                <a:pathLst>
                  <a:path w="19" h="43">
                    <a:moveTo>
                      <a:pt x="0" y="39"/>
                    </a:moveTo>
                    <a:lnTo>
                      <a:pt x="0" y="40"/>
                    </a:lnTo>
                    <a:lnTo>
                      <a:pt x="0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6" y="43"/>
                    </a:lnTo>
                    <a:lnTo>
                      <a:pt x="7" y="42"/>
                    </a:lnTo>
                    <a:lnTo>
                      <a:pt x="9" y="4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2" name="任意多边形 66741"/>
              <p:cNvSpPr/>
              <p:nvPr/>
            </p:nvSpPr>
            <p:spPr>
              <a:xfrm>
                <a:off x="1371" y="2860"/>
                <a:ext cx="20" cy="43"/>
              </a:xfrm>
              <a:custGeom>
                <a:avLst/>
                <a:gdLst>
                  <a:gd name="txL" fmla="*/ 0 w 20"/>
                  <a:gd name="txT" fmla="*/ 0 h 43"/>
                  <a:gd name="txR" fmla="*/ 20 w 20"/>
                  <a:gd name="txB" fmla="*/ 43 h 43"/>
                </a:gdLst>
                <a:ahLst/>
                <a:cxnLst>
                  <a:cxn ang="0">
                    <a:pos x="0" y="38"/>
                  </a:cxn>
                  <a:cxn ang="0">
                    <a:pos x="0" y="40"/>
                  </a:cxn>
                  <a:cxn ang="0">
                    <a:pos x="0" y="41"/>
                  </a:cxn>
                  <a:cxn ang="0">
                    <a:pos x="2" y="43"/>
                  </a:cxn>
                  <a:cxn ang="0">
                    <a:pos x="3" y="43"/>
                  </a:cxn>
                  <a:cxn ang="0">
                    <a:pos x="5" y="43"/>
                  </a:cxn>
                  <a:cxn ang="0">
                    <a:pos x="6" y="43"/>
                  </a:cxn>
                  <a:cxn ang="0">
                    <a:pos x="8" y="41"/>
                  </a:cxn>
                  <a:cxn ang="0">
                    <a:pos x="9" y="40"/>
                  </a:cxn>
                  <a:cxn ang="0">
                    <a:pos x="20" y="6"/>
                  </a:cxn>
                  <a:cxn ang="0">
                    <a:pos x="20" y="4"/>
                  </a:cxn>
                  <a:cxn ang="0">
                    <a:pos x="20" y="3"/>
                  </a:cxn>
                  <a:cxn ang="0">
                    <a:pos x="18" y="1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2" y="3"/>
                  </a:cxn>
                  <a:cxn ang="0">
                    <a:pos x="11" y="4"/>
                  </a:cxn>
                  <a:cxn ang="0">
                    <a:pos x="0" y="38"/>
                  </a:cxn>
                </a:cxnLst>
                <a:rect l="txL" t="txT" r="txR" b="txB"/>
                <a:pathLst>
                  <a:path w="20" h="43">
                    <a:moveTo>
                      <a:pt x="0" y="38"/>
                    </a:moveTo>
                    <a:lnTo>
                      <a:pt x="0" y="40"/>
                    </a:lnTo>
                    <a:lnTo>
                      <a:pt x="0" y="41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6" y="43"/>
                    </a:lnTo>
                    <a:lnTo>
                      <a:pt x="8" y="41"/>
                    </a:lnTo>
                    <a:lnTo>
                      <a:pt x="9" y="40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0" y="3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2" y="3"/>
                    </a:lnTo>
                    <a:lnTo>
                      <a:pt x="11" y="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3" name="任意多边形 66742"/>
              <p:cNvSpPr/>
              <p:nvPr/>
            </p:nvSpPr>
            <p:spPr>
              <a:xfrm>
                <a:off x="1391" y="2809"/>
                <a:ext cx="16" cy="34"/>
              </a:xfrm>
              <a:custGeom>
                <a:avLst/>
                <a:gdLst>
                  <a:gd name="txL" fmla="*/ 0 w 16"/>
                  <a:gd name="txT" fmla="*/ 0 h 34"/>
                  <a:gd name="txR" fmla="*/ 16 w 16"/>
                  <a:gd name="txB" fmla="*/ 34 h 34"/>
                </a:gdLst>
                <a:ahLst/>
                <a:cxnLst>
                  <a:cxn ang="0">
                    <a:pos x="0" y="30"/>
                  </a:cxn>
                  <a:cxn ang="0">
                    <a:pos x="0" y="31"/>
                  </a:cxn>
                  <a:cxn ang="0">
                    <a:pos x="0" y="33"/>
                  </a:cxn>
                  <a:cxn ang="0">
                    <a:pos x="1" y="34"/>
                  </a:cxn>
                  <a:cxn ang="0">
                    <a:pos x="3" y="34"/>
                  </a:cxn>
                  <a:cxn ang="0">
                    <a:pos x="4" y="34"/>
                  </a:cxn>
                  <a:cxn ang="0">
                    <a:pos x="6" y="34"/>
                  </a:cxn>
                  <a:cxn ang="0">
                    <a:pos x="7" y="33"/>
                  </a:cxn>
                  <a:cxn ang="0">
                    <a:pos x="9" y="31"/>
                  </a:cxn>
                  <a:cxn ang="0">
                    <a:pos x="16" y="6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9" y="3"/>
                  </a:cxn>
                  <a:cxn ang="0">
                    <a:pos x="7" y="5"/>
                  </a:cxn>
                  <a:cxn ang="0">
                    <a:pos x="0" y="30"/>
                  </a:cxn>
                </a:cxnLst>
                <a:rect l="txL" t="txT" r="txR" b="txB"/>
                <a:pathLst>
                  <a:path w="16" h="34">
                    <a:moveTo>
                      <a:pt x="0" y="30"/>
                    </a:moveTo>
                    <a:lnTo>
                      <a:pt x="0" y="31"/>
                    </a:lnTo>
                    <a:lnTo>
                      <a:pt x="0" y="33"/>
                    </a:lnTo>
                    <a:lnTo>
                      <a:pt x="1" y="34"/>
                    </a:lnTo>
                    <a:lnTo>
                      <a:pt x="3" y="34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6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365" name="直接连接符 66743"/>
            <p:cNvSpPr/>
            <p:nvPr/>
          </p:nvSpPr>
          <p:spPr>
            <a:xfrm>
              <a:off x="2445" y="2814"/>
              <a:ext cx="1" cy="1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6" name="直接连接符 66744"/>
            <p:cNvSpPr/>
            <p:nvPr/>
          </p:nvSpPr>
          <p:spPr>
            <a:xfrm>
              <a:off x="3618" y="2814"/>
              <a:ext cx="1" cy="10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7" name="直接连接符 66745"/>
            <p:cNvSpPr/>
            <p:nvPr/>
          </p:nvSpPr>
          <p:spPr>
            <a:xfrm>
              <a:off x="4798" y="2814"/>
              <a:ext cx="66" cy="203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8" name="直接连接符 66746"/>
            <p:cNvSpPr/>
            <p:nvPr/>
          </p:nvSpPr>
          <p:spPr>
            <a:xfrm>
              <a:off x="4864" y="3017"/>
              <a:ext cx="26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9" name="直接连接符 66747"/>
            <p:cNvSpPr/>
            <p:nvPr/>
          </p:nvSpPr>
          <p:spPr>
            <a:xfrm flipV="1">
              <a:off x="5124" y="2814"/>
              <a:ext cx="66" cy="203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70" name="直接连接符 66748"/>
            <p:cNvSpPr/>
            <p:nvPr/>
          </p:nvSpPr>
          <p:spPr>
            <a:xfrm>
              <a:off x="5190" y="2814"/>
              <a:ext cx="12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71" name="矩形 66749"/>
            <p:cNvSpPr/>
            <p:nvPr/>
          </p:nvSpPr>
          <p:spPr>
            <a:xfrm>
              <a:off x="3362" y="3096"/>
              <a:ext cx="615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重新开始计数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6372" name="组合 66750"/>
            <p:cNvGrpSpPr/>
            <p:nvPr/>
          </p:nvGrpSpPr>
          <p:grpSpPr>
            <a:xfrm>
              <a:off x="3226" y="3026"/>
              <a:ext cx="131" cy="102"/>
              <a:chOff x="3226" y="3026"/>
              <a:chExt cx="131" cy="102"/>
            </a:xfrm>
          </p:grpSpPr>
          <p:sp>
            <p:nvSpPr>
              <p:cNvPr id="56388" name="直接连接符 66751"/>
              <p:cNvSpPr/>
              <p:nvPr/>
            </p:nvSpPr>
            <p:spPr>
              <a:xfrm>
                <a:off x="3299" y="3082"/>
                <a:ext cx="58" cy="46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389" name="任意多边形 66752"/>
              <p:cNvSpPr/>
              <p:nvPr/>
            </p:nvSpPr>
            <p:spPr>
              <a:xfrm>
                <a:off x="3226" y="3026"/>
                <a:ext cx="97" cy="85"/>
              </a:xfrm>
              <a:custGeom>
                <a:avLst/>
                <a:gdLst>
                  <a:gd name="txL" fmla="*/ 0 w 97"/>
                  <a:gd name="txT" fmla="*/ 0 h 85"/>
                  <a:gd name="txR" fmla="*/ 97 w 97"/>
                  <a:gd name="txB" fmla="*/ 85 h 85"/>
                </a:gdLst>
                <a:ahLst/>
                <a:cxnLst>
                  <a:cxn ang="0">
                    <a:pos x="97" y="34"/>
                  </a:cxn>
                  <a:cxn ang="0">
                    <a:pos x="0" y="0"/>
                  </a:cxn>
                  <a:cxn ang="0">
                    <a:pos x="57" y="85"/>
                  </a:cxn>
                  <a:cxn ang="0">
                    <a:pos x="97" y="34"/>
                  </a:cxn>
                </a:cxnLst>
                <a:rect l="txL" t="txT" r="txR" b="txB"/>
                <a:pathLst>
                  <a:path w="97" h="85">
                    <a:moveTo>
                      <a:pt x="97" y="34"/>
                    </a:moveTo>
                    <a:lnTo>
                      <a:pt x="0" y="0"/>
                    </a:lnTo>
                    <a:lnTo>
                      <a:pt x="57" y="85"/>
                    </a:lnTo>
                    <a:lnTo>
                      <a:pt x="97" y="3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373" name="矩形 66753"/>
            <p:cNvSpPr/>
            <p:nvPr/>
          </p:nvSpPr>
          <p:spPr>
            <a:xfrm>
              <a:off x="596" y="1446"/>
              <a:ext cx="211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4" name="矩形 66754"/>
            <p:cNvSpPr/>
            <p:nvPr/>
          </p:nvSpPr>
          <p:spPr>
            <a:xfrm>
              <a:off x="624" y="1639"/>
              <a:ext cx="171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WR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5" name="矩形 66755"/>
            <p:cNvSpPr/>
            <p:nvPr/>
          </p:nvSpPr>
          <p:spPr>
            <a:xfrm>
              <a:off x="472" y="1832"/>
              <a:ext cx="285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6" name="矩形 66756"/>
            <p:cNvSpPr/>
            <p:nvPr/>
          </p:nvSpPr>
          <p:spPr>
            <a:xfrm>
              <a:off x="774" y="1894"/>
              <a:ext cx="37" cy="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7" name="矩形 66757"/>
            <p:cNvSpPr/>
            <p:nvPr/>
          </p:nvSpPr>
          <p:spPr>
            <a:xfrm>
              <a:off x="541" y="2025"/>
              <a:ext cx="217" cy="1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8" name="矩形 66758"/>
            <p:cNvSpPr/>
            <p:nvPr/>
          </p:nvSpPr>
          <p:spPr>
            <a:xfrm>
              <a:off x="774" y="2088"/>
              <a:ext cx="37" cy="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9" name="矩形 66759"/>
            <p:cNvSpPr/>
            <p:nvPr/>
          </p:nvSpPr>
          <p:spPr>
            <a:xfrm>
              <a:off x="447" y="2411"/>
              <a:ext cx="285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80" name="矩形 66760"/>
            <p:cNvSpPr/>
            <p:nvPr/>
          </p:nvSpPr>
          <p:spPr>
            <a:xfrm>
              <a:off x="749" y="2474"/>
              <a:ext cx="37" cy="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81" name="矩形 66761"/>
            <p:cNvSpPr/>
            <p:nvPr/>
          </p:nvSpPr>
          <p:spPr>
            <a:xfrm>
              <a:off x="515" y="2604"/>
              <a:ext cx="216" cy="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82" name="矩形 66762"/>
            <p:cNvSpPr/>
            <p:nvPr/>
          </p:nvSpPr>
          <p:spPr>
            <a:xfrm>
              <a:off x="749" y="2667"/>
              <a:ext cx="37" cy="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9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83" name="直接连接符 66763"/>
            <p:cNvSpPr/>
            <p:nvPr/>
          </p:nvSpPr>
          <p:spPr>
            <a:xfrm>
              <a:off x="640" y="1626"/>
              <a:ext cx="15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4" name="直接连接符 66764"/>
            <p:cNvSpPr/>
            <p:nvPr/>
          </p:nvSpPr>
          <p:spPr>
            <a:xfrm>
              <a:off x="2835" y="2098"/>
              <a:ext cx="1" cy="11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5" name="直接连接符 66765"/>
            <p:cNvSpPr/>
            <p:nvPr/>
          </p:nvSpPr>
          <p:spPr>
            <a:xfrm>
              <a:off x="2835" y="2823"/>
              <a:ext cx="1" cy="11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6" name="直接连接符 66766"/>
            <p:cNvSpPr/>
            <p:nvPr/>
          </p:nvSpPr>
          <p:spPr>
            <a:xfrm>
              <a:off x="4008" y="2814"/>
              <a:ext cx="1" cy="11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7" name="直接连接符 66767"/>
            <p:cNvSpPr/>
            <p:nvPr/>
          </p:nvSpPr>
          <p:spPr>
            <a:xfrm>
              <a:off x="4380" y="2823"/>
              <a:ext cx="1" cy="11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324" name="文本框 66768"/>
          <p:cNvSpPr txBox="1"/>
          <p:nvPr/>
        </p:nvSpPr>
        <p:spPr>
          <a:xfrm>
            <a:off x="2308225" y="5648325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的时序图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内容占位符 67585"/>
          <p:cNvSpPr>
            <a:spLocks noGrp="1" noRot="1"/>
          </p:cNvSpPr>
          <p:nvPr>
            <p:ph idx="1"/>
          </p:nvPr>
        </p:nvSpPr>
        <p:spPr>
          <a:xfrm>
            <a:off x="533400" y="404813"/>
            <a:ext cx="7924800" cy="5832475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1000" b="1" dirty="0">
                <a:ea typeface="仿宋_GB2312"/>
              </a:rPr>
              <a:t> </a:t>
            </a:r>
            <a:r>
              <a:rPr lang="zh-CN" altLang="en-US" sz="2400" b="1" dirty="0">
                <a:ea typeface="仿宋_GB2312"/>
              </a:rPr>
              <a:t>方式</a:t>
            </a:r>
            <a:r>
              <a:rPr lang="en-US" altLang="zh-CN" sz="2400" b="1" dirty="0">
                <a:ea typeface="仿宋_GB231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仿宋_GB2312"/>
              </a:rPr>
              <a:t>—</a:t>
            </a:r>
            <a:r>
              <a:rPr lang="zh-CN" altLang="en-US" sz="2400" b="1" dirty="0">
                <a:ea typeface="仿宋_GB2312"/>
              </a:rPr>
              <a:t>硬件触发选通</a:t>
            </a:r>
            <a:r>
              <a:rPr lang="zh-CN" altLang="en-US" sz="2400" dirty="0">
                <a:solidFill>
                  <a:srgbClr val="FF0000"/>
                </a:solidFill>
                <a:ea typeface="仿宋_GB2312"/>
              </a:rPr>
              <a:t>启动计数原理类似于方式</a:t>
            </a:r>
            <a:r>
              <a:rPr lang="en-US" altLang="zh-CN" sz="2400" dirty="0">
                <a:solidFill>
                  <a:srgbClr val="FF0000"/>
                </a:solidFill>
                <a:ea typeface="仿宋_GB2312"/>
              </a:rPr>
              <a:t>1</a:t>
            </a:r>
            <a:endParaRPr lang="en-US" altLang="zh-CN" sz="2400" b="1" dirty="0">
              <a:ea typeface="仿宋_GB2312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工作原理</a:t>
            </a:r>
            <a:r>
              <a:rPr lang="zh-CN" altLang="en-US" sz="2000" b="1" dirty="0">
                <a:solidFill>
                  <a:schemeClr val="tx2"/>
                </a:solidFill>
              </a:rPr>
              <a:t>   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2000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          </a:t>
            </a:r>
            <a:r>
              <a:rPr lang="zh-CN" altLang="en-US" sz="2000" b="1" dirty="0">
                <a:solidFill>
                  <a:schemeClr val="tx2"/>
                </a:solidFill>
              </a:rPr>
              <a:t>在这种方式下，设置了控制字后，输出为高。在设置了计数值后，计数器并不立即开始计数，而是由</a:t>
            </a:r>
            <a:r>
              <a:rPr lang="zh-CN" altLang="en-US" sz="2000" b="1" dirty="0">
                <a:solidFill>
                  <a:srgbClr val="FF0000"/>
                </a:solidFill>
              </a:rPr>
              <a:t>门控脉冲的上升沿触</a:t>
            </a:r>
            <a:r>
              <a:rPr lang="zh-CN" altLang="en-US" sz="2000" b="1" dirty="0">
                <a:solidFill>
                  <a:schemeClr val="tx2"/>
                </a:solidFill>
              </a:rPr>
              <a:t>发启动。当计数到</a:t>
            </a:r>
            <a:r>
              <a:rPr lang="en-US" altLang="zh-CN" sz="2000" b="1" dirty="0">
                <a:solidFill>
                  <a:schemeClr val="tx2"/>
                </a:solidFill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</a:rPr>
              <a:t>时，输出变低，经过一个</a:t>
            </a:r>
            <a:r>
              <a:rPr lang="en-US" altLang="zh-CN" sz="2000" b="1" dirty="0">
                <a:solidFill>
                  <a:schemeClr val="tx2"/>
                </a:solidFill>
              </a:rPr>
              <a:t>CLK</a:t>
            </a:r>
            <a:r>
              <a:rPr lang="zh-CN" altLang="en-US" sz="2000" b="1" dirty="0">
                <a:solidFill>
                  <a:schemeClr val="tx2"/>
                </a:solidFill>
              </a:rPr>
              <a:t>脉冲，输出恢复为高，停止计数。要等到</a:t>
            </a:r>
            <a:r>
              <a:rPr lang="zh-CN" altLang="en-US" sz="2000" b="1" dirty="0">
                <a:solidFill>
                  <a:schemeClr val="accent2"/>
                </a:solidFill>
              </a:rPr>
              <a:t>下次</a:t>
            </a:r>
            <a:r>
              <a:rPr lang="zh-CN" altLang="en-US" sz="2000" b="1" dirty="0">
                <a:solidFill>
                  <a:schemeClr val="hlink"/>
                </a:solidFill>
              </a:rPr>
              <a:t>门控脉冲的触发</a:t>
            </a:r>
            <a:r>
              <a:rPr lang="zh-CN" altLang="en-US" sz="2000" b="1" dirty="0">
                <a:solidFill>
                  <a:schemeClr val="tx2"/>
                </a:solidFill>
              </a:rPr>
              <a:t>才能再计数。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区别</a:t>
            </a:r>
            <a:r>
              <a:rPr lang="zh-CN" altLang="en-US" sz="2000" b="1" dirty="0">
                <a:solidFill>
                  <a:schemeClr val="tx2"/>
                </a:solidFill>
              </a:rPr>
              <a:t>：</a:t>
            </a:r>
            <a:r>
              <a:rPr lang="zh-CN" altLang="en-US" sz="1000" b="1" dirty="0">
                <a:solidFill>
                  <a:schemeClr val="tx2"/>
                </a:solidFill>
              </a:rPr>
              <a:t>       </a:t>
            </a:r>
            <a:r>
              <a:rPr lang="zh-CN" altLang="en-US" sz="2000" b="1" dirty="0">
                <a:solidFill>
                  <a:schemeClr val="tx2"/>
                </a:solidFill>
              </a:rPr>
              <a:t>方式</a:t>
            </a:r>
            <a:r>
              <a:rPr lang="en-US" altLang="zh-CN" sz="2000" b="1" dirty="0">
                <a:solidFill>
                  <a:schemeClr val="tx2"/>
                </a:solidFill>
              </a:rPr>
              <a:t>1   OUT</a:t>
            </a:r>
            <a:r>
              <a:rPr lang="zh-CN" altLang="en-US" sz="2000" b="1" dirty="0">
                <a:solidFill>
                  <a:schemeClr val="tx2"/>
                </a:solidFill>
              </a:rPr>
              <a:t>输出负脉冲宽度</a:t>
            </a:r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</a:rPr>
              <a:t>个</a:t>
            </a:r>
            <a:r>
              <a:rPr lang="en-US" altLang="zh-CN" sz="2000" b="1" dirty="0">
                <a:solidFill>
                  <a:schemeClr val="tx2"/>
                </a:solidFill>
              </a:rPr>
              <a:t>CLK</a:t>
            </a:r>
            <a:r>
              <a:rPr lang="zh-CN" altLang="en-US" sz="2000" b="1" dirty="0">
                <a:solidFill>
                  <a:schemeClr val="tx2"/>
                </a:solidFill>
              </a:rPr>
              <a:t>宽度；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20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                      方式</a:t>
            </a:r>
            <a:r>
              <a:rPr lang="en-US" altLang="zh-CN" sz="2000" b="1" dirty="0">
                <a:solidFill>
                  <a:schemeClr val="tx2"/>
                </a:solidFill>
              </a:rPr>
              <a:t>5    OUT</a:t>
            </a:r>
            <a:r>
              <a:rPr lang="zh-CN" altLang="en-US" sz="2000" b="1" dirty="0">
                <a:solidFill>
                  <a:schemeClr val="tx2"/>
                </a:solidFill>
              </a:rPr>
              <a:t>输出负脉冲宽度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个</a:t>
            </a:r>
            <a:r>
              <a:rPr lang="en-US" altLang="zh-CN" sz="2000" b="1" dirty="0">
                <a:solidFill>
                  <a:schemeClr val="tx2"/>
                </a:solidFill>
              </a:rPr>
              <a:t>CLK</a:t>
            </a:r>
            <a:r>
              <a:rPr lang="zh-CN" altLang="en-US" sz="2000" b="1" dirty="0">
                <a:solidFill>
                  <a:schemeClr val="tx2"/>
                </a:solidFill>
              </a:rPr>
              <a:t>宽度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758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7586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3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7586">
                                            <p:txEl>
                                              <p:charRg st="32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15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7586">
                                            <p:txEl>
                                              <p:charRg st="152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187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67586">
                                            <p:txEl>
                                              <p:charRg st="187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3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15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187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586" grpI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68609"/>
          <p:cNvSpPr>
            <a:spLocks noGrp="1" noRot="1"/>
          </p:cNvSpPr>
          <p:nvPr>
            <p:ph type="title"/>
          </p:nvPr>
        </p:nvSpPr>
        <p:spPr>
          <a:xfrm>
            <a:off x="323850" y="549275"/>
            <a:ext cx="854075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的时序波形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58371" name="组合 68610"/>
          <p:cNvGrpSpPr/>
          <p:nvPr/>
        </p:nvGrpSpPr>
        <p:grpSpPr>
          <a:xfrm>
            <a:off x="762000" y="1219200"/>
            <a:ext cx="7219950" cy="4454525"/>
            <a:chOff x="802" y="1173"/>
            <a:chExt cx="4226" cy="1922"/>
          </a:xfrm>
        </p:grpSpPr>
        <p:sp>
          <p:nvSpPr>
            <p:cNvPr id="58373" name="矩形 68611"/>
            <p:cNvSpPr/>
            <p:nvPr/>
          </p:nvSpPr>
          <p:spPr>
            <a:xfrm>
              <a:off x="2281" y="2791"/>
              <a:ext cx="50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74" name="矩形 68612"/>
            <p:cNvSpPr/>
            <p:nvPr/>
          </p:nvSpPr>
          <p:spPr>
            <a:xfrm>
              <a:off x="2621" y="2791"/>
              <a:ext cx="50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75" name="矩形 68613"/>
            <p:cNvSpPr/>
            <p:nvPr/>
          </p:nvSpPr>
          <p:spPr>
            <a:xfrm>
              <a:off x="2960" y="2791"/>
              <a:ext cx="4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76" name="矩形 68614"/>
            <p:cNvSpPr/>
            <p:nvPr/>
          </p:nvSpPr>
          <p:spPr>
            <a:xfrm>
              <a:off x="3316" y="2783"/>
              <a:ext cx="50" cy="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77" name="矩形 68615"/>
            <p:cNvSpPr/>
            <p:nvPr/>
          </p:nvSpPr>
          <p:spPr>
            <a:xfrm>
              <a:off x="3656" y="2783"/>
              <a:ext cx="49" cy="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78" name="矩形 68616"/>
            <p:cNvSpPr/>
            <p:nvPr/>
          </p:nvSpPr>
          <p:spPr>
            <a:xfrm>
              <a:off x="3995" y="2783"/>
              <a:ext cx="49" cy="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79" name="矩形 68617"/>
            <p:cNvSpPr/>
            <p:nvPr/>
          </p:nvSpPr>
          <p:spPr>
            <a:xfrm>
              <a:off x="4309" y="2783"/>
              <a:ext cx="49" cy="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80" name="直接连接符 68618"/>
            <p:cNvSpPr/>
            <p:nvPr/>
          </p:nvSpPr>
          <p:spPr>
            <a:xfrm>
              <a:off x="1139" y="2770"/>
              <a:ext cx="338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8381" name="组合 68619"/>
            <p:cNvGrpSpPr/>
            <p:nvPr/>
          </p:nvGrpSpPr>
          <p:grpSpPr>
            <a:xfrm>
              <a:off x="1135" y="2943"/>
              <a:ext cx="405" cy="9"/>
              <a:chOff x="1135" y="2943"/>
              <a:chExt cx="405" cy="9"/>
            </a:xfrm>
          </p:grpSpPr>
          <p:sp>
            <p:nvSpPr>
              <p:cNvPr id="58590" name="任意多边形 68620"/>
              <p:cNvSpPr/>
              <p:nvPr/>
            </p:nvSpPr>
            <p:spPr>
              <a:xfrm>
                <a:off x="1135" y="2943"/>
                <a:ext cx="39" cy="8"/>
              </a:xfrm>
              <a:custGeom>
                <a:avLst/>
                <a:gdLst>
                  <a:gd name="txL" fmla="*/ 0 w 39"/>
                  <a:gd name="txT" fmla="*/ 0 h 8"/>
                  <a:gd name="txR" fmla="*/ 39 w 39"/>
                  <a:gd name="txB" fmla="*/ 8 h 8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8"/>
                  </a:cxn>
                  <a:cxn ang="0">
                    <a:pos x="34" y="8"/>
                  </a:cxn>
                  <a:cxn ang="0">
                    <a:pos x="35" y="8"/>
                  </a:cxn>
                  <a:cxn ang="0">
                    <a:pos x="36" y="8"/>
                  </a:cxn>
                  <a:cxn ang="0">
                    <a:pos x="37" y="7"/>
                  </a:cxn>
                  <a:cxn ang="0">
                    <a:pos x="39" y="6"/>
                  </a:cxn>
                  <a:cxn ang="0">
                    <a:pos x="39" y="4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39" h="8">
                    <a:moveTo>
                      <a:pt x="5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4" y="8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1" name="任意多边形 68621"/>
              <p:cNvSpPr/>
              <p:nvPr/>
            </p:nvSpPr>
            <p:spPr>
              <a:xfrm>
                <a:off x="1189" y="2943"/>
                <a:ext cx="39" cy="8"/>
              </a:xfrm>
              <a:custGeom>
                <a:avLst/>
                <a:gdLst>
                  <a:gd name="txL" fmla="*/ 0 w 39"/>
                  <a:gd name="txT" fmla="*/ 0 h 8"/>
                  <a:gd name="txR" fmla="*/ 39 w 39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4" y="8"/>
                  </a:cxn>
                  <a:cxn ang="0">
                    <a:pos x="35" y="8"/>
                  </a:cxn>
                  <a:cxn ang="0">
                    <a:pos x="36" y="8"/>
                  </a:cxn>
                  <a:cxn ang="0">
                    <a:pos x="38" y="7"/>
                  </a:cxn>
                  <a:cxn ang="0">
                    <a:pos x="39" y="6"/>
                  </a:cxn>
                  <a:cxn ang="0">
                    <a:pos x="39" y="4"/>
                  </a:cxn>
                  <a:cxn ang="0">
                    <a:pos x="38" y="3"/>
                  </a:cxn>
                  <a:cxn ang="0">
                    <a:pos x="36" y="2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8">
                    <a:moveTo>
                      <a:pt x="4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38" y="7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8" y="3"/>
                    </a:lnTo>
                    <a:lnTo>
                      <a:pt x="36" y="2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2" name="任意多边形 68622"/>
              <p:cNvSpPr/>
              <p:nvPr/>
            </p:nvSpPr>
            <p:spPr>
              <a:xfrm>
                <a:off x="1244" y="2943"/>
                <a:ext cx="38" cy="8"/>
              </a:xfrm>
              <a:custGeom>
                <a:avLst/>
                <a:gdLst>
                  <a:gd name="txL" fmla="*/ 0 w 38"/>
                  <a:gd name="txT" fmla="*/ 0 h 8"/>
                  <a:gd name="txR" fmla="*/ 38 w 38"/>
                  <a:gd name="txB" fmla="*/ 8 h 8"/>
                </a:gdLst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3" y="8"/>
                  </a:cxn>
                  <a:cxn ang="0">
                    <a:pos x="34" y="8"/>
                  </a:cxn>
                  <a:cxn ang="0">
                    <a:pos x="36" y="8"/>
                  </a:cxn>
                  <a:cxn ang="0">
                    <a:pos x="37" y="7"/>
                  </a:cxn>
                  <a:cxn ang="0">
                    <a:pos x="38" y="6"/>
                  </a:cxn>
                  <a:cxn ang="0">
                    <a:pos x="38" y="4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4" y="0"/>
                  </a:cxn>
                  <a:cxn ang="0">
                    <a:pos x="3" y="0"/>
                  </a:cxn>
                </a:cxnLst>
                <a:rect l="txL" t="txT" r="txR" b="txB"/>
                <a:pathLst>
                  <a:path w="38" h="8">
                    <a:moveTo>
                      <a:pt x="3" y="0"/>
                    </a:move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3" y="8"/>
                    </a:lnTo>
                    <a:lnTo>
                      <a:pt x="34" y="8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8" y="6"/>
                    </a:lnTo>
                    <a:lnTo>
                      <a:pt x="38" y="4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3" name="任意多边形 68623"/>
              <p:cNvSpPr/>
              <p:nvPr/>
            </p:nvSpPr>
            <p:spPr>
              <a:xfrm>
                <a:off x="1298" y="2943"/>
                <a:ext cx="39" cy="8"/>
              </a:xfrm>
              <a:custGeom>
                <a:avLst/>
                <a:gdLst>
                  <a:gd name="txL" fmla="*/ 0 w 39"/>
                  <a:gd name="txT" fmla="*/ 0 h 8"/>
                  <a:gd name="txR" fmla="*/ 39 w 39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3" y="8"/>
                  </a:cxn>
                  <a:cxn ang="0">
                    <a:pos x="35" y="8"/>
                  </a:cxn>
                  <a:cxn ang="0">
                    <a:pos x="36" y="8"/>
                  </a:cxn>
                  <a:cxn ang="0">
                    <a:pos x="37" y="7"/>
                  </a:cxn>
                  <a:cxn ang="0">
                    <a:pos x="39" y="6"/>
                  </a:cxn>
                  <a:cxn ang="0">
                    <a:pos x="39" y="4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3" y="8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9" y="6"/>
                    </a:lnTo>
                    <a:lnTo>
                      <a:pt x="39" y="4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4" name="任意多边形 68624"/>
              <p:cNvSpPr/>
              <p:nvPr/>
            </p:nvSpPr>
            <p:spPr>
              <a:xfrm>
                <a:off x="1352" y="2945"/>
                <a:ext cx="39" cy="7"/>
              </a:xfrm>
              <a:custGeom>
                <a:avLst/>
                <a:gdLst>
                  <a:gd name="txL" fmla="*/ 0 w 39"/>
                  <a:gd name="txT" fmla="*/ 0 h 7"/>
                  <a:gd name="txR" fmla="*/ 39 w 39"/>
                  <a:gd name="txB" fmla="*/ 7 h 7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34" y="7"/>
                  </a:cxn>
                  <a:cxn ang="0">
                    <a:pos x="35" y="7"/>
                  </a:cxn>
                  <a:cxn ang="0">
                    <a:pos x="36" y="6"/>
                  </a:cxn>
                  <a:cxn ang="0">
                    <a:pos x="38" y="5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8" y="1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7">
                    <a:moveTo>
                      <a:pt x="4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6" y="6"/>
                    </a:lnTo>
                    <a:lnTo>
                      <a:pt x="38" y="5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5" name="任意多边形 68625"/>
              <p:cNvSpPr/>
              <p:nvPr/>
            </p:nvSpPr>
            <p:spPr>
              <a:xfrm>
                <a:off x="1407" y="2945"/>
                <a:ext cx="38" cy="7"/>
              </a:xfrm>
              <a:custGeom>
                <a:avLst/>
                <a:gdLst>
                  <a:gd name="txL" fmla="*/ 0 w 38"/>
                  <a:gd name="txT" fmla="*/ 0 h 7"/>
                  <a:gd name="txR" fmla="*/ 38 w 38"/>
                  <a:gd name="txB" fmla="*/ 7 h 7"/>
                </a:gdLst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33" y="7"/>
                  </a:cxn>
                  <a:cxn ang="0">
                    <a:pos x="34" y="7"/>
                  </a:cxn>
                  <a:cxn ang="0">
                    <a:pos x="36" y="6"/>
                  </a:cxn>
                  <a:cxn ang="0">
                    <a:pos x="37" y="5"/>
                  </a:cxn>
                  <a:cxn ang="0">
                    <a:pos x="38" y="4"/>
                  </a:cxn>
                  <a:cxn ang="0">
                    <a:pos x="38" y="2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" y="0"/>
                  </a:cxn>
                </a:cxnLst>
                <a:rect l="txL" t="txT" r="txR" b="txB"/>
                <a:pathLst>
                  <a:path w="38" h="7">
                    <a:moveTo>
                      <a:pt x="3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33" y="7"/>
                    </a:lnTo>
                    <a:lnTo>
                      <a:pt x="34" y="7"/>
                    </a:lnTo>
                    <a:lnTo>
                      <a:pt x="36" y="6"/>
                    </a:lnTo>
                    <a:lnTo>
                      <a:pt x="37" y="5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6" name="任意多边形 68626"/>
              <p:cNvSpPr/>
              <p:nvPr/>
            </p:nvSpPr>
            <p:spPr>
              <a:xfrm>
                <a:off x="1461" y="2945"/>
                <a:ext cx="39" cy="7"/>
              </a:xfrm>
              <a:custGeom>
                <a:avLst/>
                <a:gdLst>
                  <a:gd name="txL" fmla="*/ 0 w 39"/>
                  <a:gd name="txT" fmla="*/ 0 h 7"/>
                  <a:gd name="txR" fmla="*/ 39 w 39"/>
                  <a:gd name="txB" fmla="*/ 7 h 7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33" y="7"/>
                  </a:cxn>
                  <a:cxn ang="0">
                    <a:pos x="35" y="7"/>
                  </a:cxn>
                  <a:cxn ang="0">
                    <a:pos x="36" y="6"/>
                  </a:cxn>
                  <a:cxn ang="0">
                    <a:pos x="37" y="5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7">
                    <a:moveTo>
                      <a:pt x="4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33" y="7"/>
                    </a:lnTo>
                    <a:lnTo>
                      <a:pt x="35" y="7"/>
                    </a:lnTo>
                    <a:lnTo>
                      <a:pt x="36" y="6"/>
                    </a:lnTo>
                    <a:lnTo>
                      <a:pt x="37" y="5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97" name="任意多边形 68627"/>
              <p:cNvSpPr/>
              <p:nvPr/>
            </p:nvSpPr>
            <p:spPr>
              <a:xfrm>
                <a:off x="1515" y="2945"/>
                <a:ext cx="25" cy="7"/>
              </a:xfrm>
              <a:custGeom>
                <a:avLst/>
                <a:gdLst>
                  <a:gd name="txL" fmla="*/ 0 w 25"/>
                  <a:gd name="txT" fmla="*/ 0 h 7"/>
                  <a:gd name="txR" fmla="*/ 25 w 25"/>
                  <a:gd name="txB" fmla="*/ 7 h 7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7"/>
                  </a:cxn>
                  <a:cxn ang="0">
                    <a:pos x="21" y="7"/>
                  </a:cxn>
                  <a:cxn ang="0">
                    <a:pos x="22" y="6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2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5" h="7">
                    <a:moveTo>
                      <a:pt x="4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21" y="7"/>
                    </a:lnTo>
                    <a:lnTo>
                      <a:pt x="22" y="6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8382" name="组合 68628"/>
            <p:cNvGrpSpPr/>
            <p:nvPr/>
          </p:nvGrpSpPr>
          <p:grpSpPr>
            <a:xfrm>
              <a:off x="1532" y="2766"/>
              <a:ext cx="63" cy="185"/>
              <a:chOff x="1532" y="2766"/>
              <a:chExt cx="63" cy="185"/>
            </a:xfrm>
          </p:grpSpPr>
          <p:sp>
            <p:nvSpPr>
              <p:cNvPr id="58586" name="任意多边形 68629"/>
              <p:cNvSpPr/>
              <p:nvPr/>
            </p:nvSpPr>
            <p:spPr>
              <a:xfrm>
                <a:off x="1532" y="2914"/>
                <a:ext cx="17" cy="37"/>
              </a:xfrm>
              <a:custGeom>
                <a:avLst/>
                <a:gdLst>
                  <a:gd name="txL" fmla="*/ 0 w 17"/>
                  <a:gd name="txT" fmla="*/ 0 h 37"/>
                  <a:gd name="txR" fmla="*/ 17 w 17"/>
                  <a:gd name="txB" fmla="*/ 37 h 37"/>
                </a:gdLst>
                <a:ahLst/>
                <a:cxnLst>
                  <a:cxn ang="0">
                    <a:pos x="0" y="33"/>
                  </a:cxn>
                  <a:cxn ang="0">
                    <a:pos x="0" y="33"/>
                  </a:cxn>
                  <a:cxn ang="0">
                    <a:pos x="1" y="35"/>
                  </a:cxn>
                  <a:cxn ang="0">
                    <a:pos x="3" y="36"/>
                  </a:cxn>
                  <a:cxn ang="0">
                    <a:pos x="4" y="37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8" y="35"/>
                  </a:cxn>
                  <a:cxn ang="0">
                    <a:pos x="17" y="5"/>
                  </a:cxn>
                  <a:cxn ang="0">
                    <a:pos x="17" y="4"/>
                  </a:cxn>
                  <a:cxn ang="0">
                    <a:pos x="17" y="2"/>
                  </a:cxn>
                  <a:cxn ang="0">
                    <a:pos x="15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9" y="4"/>
                  </a:cxn>
                  <a:cxn ang="0">
                    <a:pos x="0" y="33"/>
                  </a:cxn>
                </a:cxnLst>
                <a:rect l="txL" t="txT" r="txR" b="txB"/>
                <a:pathLst>
                  <a:path w="17" h="37">
                    <a:moveTo>
                      <a:pt x="0" y="33"/>
                    </a:moveTo>
                    <a:lnTo>
                      <a:pt x="0" y="33"/>
                    </a:lnTo>
                    <a:lnTo>
                      <a:pt x="1" y="35"/>
                    </a:lnTo>
                    <a:lnTo>
                      <a:pt x="3" y="36"/>
                    </a:lnTo>
                    <a:lnTo>
                      <a:pt x="4" y="37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8" y="3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4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87" name="任意多边形 68630"/>
              <p:cNvSpPr/>
              <p:nvPr/>
            </p:nvSpPr>
            <p:spPr>
              <a:xfrm>
                <a:off x="1549" y="2862"/>
                <a:ext cx="17" cy="37"/>
              </a:xfrm>
              <a:custGeom>
                <a:avLst/>
                <a:gdLst>
                  <a:gd name="txL" fmla="*/ 0 w 17"/>
                  <a:gd name="txT" fmla="*/ 0 h 37"/>
                  <a:gd name="txR" fmla="*/ 17 w 17"/>
                  <a:gd name="txB" fmla="*/ 37 h 37"/>
                </a:gdLst>
                <a:ahLst/>
                <a:cxnLst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1" y="36"/>
                  </a:cxn>
                  <a:cxn ang="0">
                    <a:pos x="2" y="37"/>
                  </a:cxn>
                  <a:cxn ang="0">
                    <a:pos x="4" y="37"/>
                  </a:cxn>
                  <a:cxn ang="0">
                    <a:pos x="5" y="36"/>
                  </a:cxn>
                  <a:cxn ang="0">
                    <a:pos x="6" y="35"/>
                  </a:cxn>
                  <a:cxn ang="0">
                    <a:pos x="8" y="33"/>
                  </a:cxn>
                  <a:cxn ang="0">
                    <a:pos x="17" y="5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4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0" y="32"/>
                  </a:cxn>
                </a:cxnLst>
                <a:rect l="txL" t="txT" r="txR" b="txB"/>
                <a:pathLst>
                  <a:path w="17" h="37">
                    <a:moveTo>
                      <a:pt x="0" y="32"/>
                    </a:moveTo>
                    <a:lnTo>
                      <a:pt x="0" y="33"/>
                    </a:lnTo>
                    <a:lnTo>
                      <a:pt x="0" y="35"/>
                    </a:lnTo>
                    <a:lnTo>
                      <a:pt x="1" y="36"/>
                    </a:lnTo>
                    <a:lnTo>
                      <a:pt x="2" y="37"/>
                    </a:lnTo>
                    <a:lnTo>
                      <a:pt x="4" y="37"/>
                    </a:lnTo>
                    <a:lnTo>
                      <a:pt x="5" y="36"/>
                    </a:lnTo>
                    <a:lnTo>
                      <a:pt x="6" y="35"/>
                    </a:lnTo>
                    <a:lnTo>
                      <a:pt x="8" y="33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88" name="任意多边形 68631"/>
              <p:cNvSpPr/>
              <p:nvPr/>
            </p:nvSpPr>
            <p:spPr>
              <a:xfrm>
                <a:off x="1564" y="2810"/>
                <a:ext cx="17" cy="38"/>
              </a:xfrm>
              <a:custGeom>
                <a:avLst/>
                <a:gdLst>
                  <a:gd name="txL" fmla="*/ 0 w 17"/>
                  <a:gd name="txT" fmla="*/ 0 h 38"/>
                  <a:gd name="txR" fmla="*/ 17 w 17"/>
                  <a:gd name="txB" fmla="*/ 38 h 38"/>
                </a:gdLst>
                <a:ahLst/>
                <a:cxnLst>
                  <a:cxn ang="0">
                    <a:pos x="0" y="32"/>
                  </a:cxn>
                  <a:cxn ang="0">
                    <a:pos x="0" y="34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4" y="38"/>
                  </a:cxn>
                  <a:cxn ang="0">
                    <a:pos x="5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34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1" y="1"/>
                  </a:cxn>
                  <a:cxn ang="0">
                    <a:pos x="9" y="3"/>
                  </a:cxn>
                  <a:cxn ang="0">
                    <a:pos x="0" y="32"/>
                  </a:cxn>
                </a:cxnLst>
                <a:rect l="txL" t="txT" r="txR" b="txB"/>
                <a:pathLst>
                  <a:path w="17" h="38">
                    <a:moveTo>
                      <a:pt x="0" y="32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34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89" name="任意多边形 68632"/>
              <p:cNvSpPr/>
              <p:nvPr/>
            </p:nvSpPr>
            <p:spPr>
              <a:xfrm>
                <a:off x="1581" y="2766"/>
                <a:ext cx="14" cy="30"/>
              </a:xfrm>
              <a:custGeom>
                <a:avLst/>
                <a:gdLst>
                  <a:gd name="txL" fmla="*/ 0 w 14"/>
                  <a:gd name="txT" fmla="*/ 0 h 30"/>
                  <a:gd name="txR" fmla="*/ 14 w 14"/>
                  <a:gd name="txB" fmla="*/ 30 h 30"/>
                </a:gdLst>
                <a:ahLst/>
                <a:cxnLst>
                  <a:cxn ang="0">
                    <a:pos x="0" y="25"/>
                  </a:cxn>
                  <a:cxn ang="0">
                    <a:pos x="0" y="26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30"/>
                  </a:cxn>
                  <a:cxn ang="0">
                    <a:pos x="4" y="30"/>
                  </a:cxn>
                  <a:cxn ang="0">
                    <a:pos x="5" y="29"/>
                  </a:cxn>
                  <a:cxn ang="0">
                    <a:pos x="7" y="27"/>
                  </a:cxn>
                  <a:cxn ang="0">
                    <a:pos x="8" y="26"/>
                  </a:cxn>
                  <a:cxn ang="0">
                    <a:pos x="14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8" y="3"/>
                  </a:cxn>
                  <a:cxn ang="0">
                    <a:pos x="7" y="4"/>
                  </a:cxn>
                  <a:cxn ang="0">
                    <a:pos x="0" y="25"/>
                  </a:cxn>
                </a:cxnLst>
                <a:rect l="txL" t="txT" r="txR" b="txB"/>
                <a:pathLst>
                  <a:path w="14" h="30">
                    <a:moveTo>
                      <a:pt x="0" y="25"/>
                    </a:moveTo>
                    <a:lnTo>
                      <a:pt x="0" y="26"/>
                    </a:lnTo>
                    <a:lnTo>
                      <a:pt x="0" y="27"/>
                    </a:lnTo>
                    <a:lnTo>
                      <a:pt x="1" y="29"/>
                    </a:lnTo>
                    <a:lnTo>
                      <a:pt x="3" y="30"/>
                    </a:lnTo>
                    <a:lnTo>
                      <a:pt x="4" y="30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8" y="26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383" name="直接连接符 68633"/>
            <p:cNvSpPr/>
            <p:nvPr/>
          </p:nvSpPr>
          <p:spPr>
            <a:xfrm>
              <a:off x="2497" y="2770"/>
              <a:ext cx="1" cy="8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4" name="直接连接符 68634"/>
            <p:cNvSpPr/>
            <p:nvPr/>
          </p:nvSpPr>
          <p:spPr>
            <a:xfrm>
              <a:off x="3516" y="2770"/>
              <a:ext cx="1" cy="8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5" name="直接连接符 68635"/>
            <p:cNvSpPr/>
            <p:nvPr/>
          </p:nvSpPr>
          <p:spPr>
            <a:xfrm>
              <a:off x="4543" y="2770"/>
              <a:ext cx="56" cy="17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6" name="直接连接符 68636"/>
            <p:cNvSpPr/>
            <p:nvPr/>
          </p:nvSpPr>
          <p:spPr>
            <a:xfrm>
              <a:off x="4599" y="2947"/>
              <a:ext cx="226" cy="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7" name="直接连接符 68637"/>
            <p:cNvSpPr/>
            <p:nvPr/>
          </p:nvSpPr>
          <p:spPr>
            <a:xfrm flipV="1">
              <a:off x="4825" y="2770"/>
              <a:ext cx="57" cy="17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8" name="直接连接符 68638"/>
            <p:cNvSpPr/>
            <p:nvPr/>
          </p:nvSpPr>
          <p:spPr>
            <a:xfrm>
              <a:off x="4882" y="2770"/>
              <a:ext cx="11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9" name="矩形 68639"/>
            <p:cNvSpPr/>
            <p:nvPr/>
          </p:nvSpPr>
          <p:spPr>
            <a:xfrm>
              <a:off x="3295" y="3016"/>
              <a:ext cx="535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重新开始计数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8390" name="组合 68640"/>
            <p:cNvGrpSpPr/>
            <p:nvPr/>
          </p:nvGrpSpPr>
          <p:grpSpPr>
            <a:xfrm>
              <a:off x="3176" y="2956"/>
              <a:ext cx="114" cy="88"/>
              <a:chOff x="3176" y="2956"/>
              <a:chExt cx="114" cy="88"/>
            </a:xfrm>
          </p:grpSpPr>
          <p:sp>
            <p:nvSpPr>
              <p:cNvPr id="58584" name="直接连接符 68641"/>
              <p:cNvSpPr/>
              <p:nvPr/>
            </p:nvSpPr>
            <p:spPr>
              <a:xfrm>
                <a:off x="3239" y="3006"/>
                <a:ext cx="51" cy="3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585" name="任意多边形 68642"/>
              <p:cNvSpPr/>
              <p:nvPr/>
            </p:nvSpPr>
            <p:spPr>
              <a:xfrm>
                <a:off x="3176" y="2956"/>
                <a:ext cx="84" cy="74"/>
              </a:xfrm>
              <a:custGeom>
                <a:avLst/>
                <a:gdLst>
                  <a:gd name="txL" fmla="*/ 0 w 84"/>
                  <a:gd name="txT" fmla="*/ 0 h 74"/>
                  <a:gd name="txR" fmla="*/ 84 w 84"/>
                  <a:gd name="txB" fmla="*/ 74 h 74"/>
                </a:gdLst>
                <a:ahLst/>
                <a:cxnLst>
                  <a:cxn ang="0">
                    <a:pos x="84" y="30"/>
                  </a:cxn>
                  <a:cxn ang="0">
                    <a:pos x="0" y="0"/>
                  </a:cxn>
                  <a:cxn ang="0">
                    <a:pos x="49" y="74"/>
                  </a:cxn>
                  <a:cxn ang="0">
                    <a:pos x="84" y="30"/>
                  </a:cxn>
                </a:cxnLst>
                <a:rect l="txL" t="txT" r="txR" b="txB"/>
                <a:pathLst>
                  <a:path w="84" h="74">
                    <a:moveTo>
                      <a:pt x="84" y="30"/>
                    </a:moveTo>
                    <a:lnTo>
                      <a:pt x="0" y="0"/>
                    </a:lnTo>
                    <a:lnTo>
                      <a:pt x="49" y="74"/>
                    </a:lnTo>
                    <a:lnTo>
                      <a:pt x="84" y="3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8391" name="组合 68643"/>
            <p:cNvGrpSpPr/>
            <p:nvPr/>
          </p:nvGrpSpPr>
          <p:grpSpPr>
            <a:xfrm>
              <a:off x="1123" y="1533"/>
              <a:ext cx="3905" cy="178"/>
              <a:chOff x="1123" y="1533"/>
              <a:chExt cx="3905" cy="178"/>
            </a:xfrm>
          </p:grpSpPr>
          <p:grpSp>
            <p:nvGrpSpPr>
              <p:cNvPr id="58572" name="组合 68644"/>
              <p:cNvGrpSpPr/>
              <p:nvPr/>
            </p:nvGrpSpPr>
            <p:grpSpPr>
              <a:xfrm>
                <a:off x="1350" y="1533"/>
                <a:ext cx="452" cy="178"/>
                <a:chOff x="1350" y="1533"/>
                <a:chExt cx="452" cy="178"/>
              </a:xfrm>
            </p:grpSpPr>
            <p:sp>
              <p:nvSpPr>
                <p:cNvPr id="58580" name="直接连接符 68645"/>
                <p:cNvSpPr/>
                <p:nvPr/>
              </p:nvSpPr>
              <p:spPr>
                <a:xfrm>
                  <a:off x="1407" y="1710"/>
                  <a:ext cx="226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81" name="直接连接符 68646"/>
                <p:cNvSpPr/>
                <p:nvPr/>
              </p:nvSpPr>
              <p:spPr>
                <a:xfrm flipH="1" flipV="1">
                  <a:off x="1350" y="1533"/>
                  <a:ext cx="57" cy="177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82" name="直接连接符 68647"/>
                <p:cNvSpPr/>
                <p:nvPr/>
              </p:nvSpPr>
              <p:spPr>
                <a:xfrm flipV="1">
                  <a:off x="1633" y="1533"/>
                  <a:ext cx="55" cy="177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83" name="直接连接符 68648"/>
                <p:cNvSpPr/>
                <p:nvPr/>
              </p:nvSpPr>
              <p:spPr>
                <a:xfrm>
                  <a:off x="1688" y="153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73" name="组合 68649"/>
              <p:cNvGrpSpPr/>
              <p:nvPr/>
            </p:nvGrpSpPr>
            <p:grpSpPr>
              <a:xfrm>
                <a:off x="1802" y="1533"/>
                <a:ext cx="453" cy="178"/>
                <a:chOff x="1802" y="1533"/>
                <a:chExt cx="453" cy="178"/>
              </a:xfrm>
            </p:grpSpPr>
            <p:sp>
              <p:nvSpPr>
                <p:cNvPr id="58576" name="直接连接符 68650"/>
                <p:cNvSpPr/>
                <p:nvPr/>
              </p:nvSpPr>
              <p:spPr>
                <a:xfrm>
                  <a:off x="1859" y="1710"/>
                  <a:ext cx="227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77" name="直接连接符 68651"/>
                <p:cNvSpPr/>
                <p:nvPr/>
              </p:nvSpPr>
              <p:spPr>
                <a:xfrm flipH="1" flipV="1">
                  <a:off x="1802" y="1533"/>
                  <a:ext cx="57" cy="177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78" name="直接连接符 68652"/>
                <p:cNvSpPr/>
                <p:nvPr/>
              </p:nvSpPr>
              <p:spPr>
                <a:xfrm flipV="1">
                  <a:off x="2086" y="1533"/>
                  <a:ext cx="55" cy="177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79" name="直接连接符 68653"/>
                <p:cNvSpPr/>
                <p:nvPr/>
              </p:nvSpPr>
              <p:spPr>
                <a:xfrm>
                  <a:off x="2141" y="153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574" name="直接连接符 68654"/>
              <p:cNvSpPr/>
              <p:nvPr/>
            </p:nvSpPr>
            <p:spPr>
              <a:xfrm flipH="1">
                <a:off x="1123" y="1533"/>
                <a:ext cx="227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575" name="直接连接符 68655"/>
              <p:cNvSpPr/>
              <p:nvPr/>
            </p:nvSpPr>
            <p:spPr>
              <a:xfrm>
                <a:off x="2255" y="1533"/>
                <a:ext cx="2773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8392" name="矩形 68656"/>
            <p:cNvSpPr/>
            <p:nvPr/>
          </p:nvSpPr>
          <p:spPr>
            <a:xfrm>
              <a:off x="1410" y="1505"/>
              <a:ext cx="148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3" name="矩形 68657"/>
            <p:cNvSpPr/>
            <p:nvPr/>
          </p:nvSpPr>
          <p:spPr>
            <a:xfrm>
              <a:off x="1863" y="1505"/>
              <a:ext cx="17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LSB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8394" name="组合 68658"/>
            <p:cNvGrpSpPr/>
            <p:nvPr/>
          </p:nvGrpSpPr>
          <p:grpSpPr>
            <a:xfrm>
              <a:off x="1123" y="1265"/>
              <a:ext cx="3905" cy="179"/>
              <a:chOff x="1123" y="1265"/>
              <a:chExt cx="3905" cy="179"/>
            </a:xfrm>
          </p:grpSpPr>
          <p:grpSp>
            <p:nvGrpSpPr>
              <p:cNvPr id="58516" name="组合 68659"/>
              <p:cNvGrpSpPr/>
              <p:nvPr/>
            </p:nvGrpSpPr>
            <p:grpSpPr>
              <a:xfrm>
                <a:off x="1293" y="1265"/>
                <a:ext cx="340" cy="179"/>
                <a:chOff x="1293" y="1265"/>
                <a:chExt cx="340" cy="179"/>
              </a:xfrm>
            </p:grpSpPr>
            <p:sp>
              <p:nvSpPr>
                <p:cNvPr id="58568" name="直接连接符 68660"/>
                <p:cNvSpPr/>
                <p:nvPr/>
              </p:nvSpPr>
              <p:spPr>
                <a:xfrm>
                  <a:off x="1350" y="1265"/>
                  <a:ext cx="112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9" name="直接连接符 68661"/>
                <p:cNvSpPr/>
                <p:nvPr/>
              </p:nvSpPr>
              <p:spPr>
                <a:xfrm flipH="1">
                  <a:off x="1293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70" name="直接连接符 68662"/>
                <p:cNvSpPr/>
                <p:nvPr/>
              </p:nvSpPr>
              <p:spPr>
                <a:xfrm>
                  <a:off x="1462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71" name="直接连接符 68663"/>
                <p:cNvSpPr/>
                <p:nvPr/>
              </p:nvSpPr>
              <p:spPr>
                <a:xfrm>
                  <a:off x="1519" y="144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17" name="组合 68664"/>
              <p:cNvGrpSpPr/>
              <p:nvPr/>
            </p:nvGrpSpPr>
            <p:grpSpPr>
              <a:xfrm>
                <a:off x="1633" y="1265"/>
                <a:ext cx="339" cy="179"/>
                <a:chOff x="1633" y="1265"/>
                <a:chExt cx="339" cy="179"/>
              </a:xfrm>
            </p:grpSpPr>
            <p:sp>
              <p:nvSpPr>
                <p:cNvPr id="58564" name="直接连接符 68665"/>
                <p:cNvSpPr/>
                <p:nvPr/>
              </p:nvSpPr>
              <p:spPr>
                <a:xfrm>
                  <a:off x="1688" y="1265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5" name="直接连接符 68666"/>
                <p:cNvSpPr/>
                <p:nvPr/>
              </p:nvSpPr>
              <p:spPr>
                <a:xfrm flipH="1">
                  <a:off x="1633" y="1265"/>
                  <a:ext cx="55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6" name="直接连接符 68667"/>
                <p:cNvSpPr/>
                <p:nvPr/>
              </p:nvSpPr>
              <p:spPr>
                <a:xfrm>
                  <a:off x="1802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7" name="直接连接符 68668"/>
                <p:cNvSpPr/>
                <p:nvPr/>
              </p:nvSpPr>
              <p:spPr>
                <a:xfrm>
                  <a:off x="1859" y="1443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18" name="组合 68669"/>
              <p:cNvGrpSpPr/>
              <p:nvPr/>
            </p:nvGrpSpPr>
            <p:grpSpPr>
              <a:xfrm>
                <a:off x="1972" y="1265"/>
                <a:ext cx="340" cy="179"/>
                <a:chOff x="1972" y="1265"/>
                <a:chExt cx="340" cy="179"/>
              </a:xfrm>
            </p:grpSpPr>
            <p:sp>
              <p:nvSpPr>
                <p:cNvPr id="58560" name="直接连接符 68670"/>
                <p:cNvSpPr/>
                <p:nvPr/>
              </p:nvSpPr>
              <p:spPr>
                <a:xfrm>
                  <a:off x="2029" y="1265"/>
                  <a:ext cx="112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1" name="直接连接符 68671"/>
                <p:cNvSpPr/>
                <p:nvPr/>
              </p:nvSpPr>
              <p:spPr>
                <a:xfrm flipH="1">
                  <a:off x="1972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2" name="直接连接符 68672"/>
                <p:cNvSpPr/>
                <p:nvPr/>
              </p:nvSpPr>
              <p:spPr>
                <a:xfrm>
                  <a:off x="2141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63" name="直接连接符 68673"/>
                <p:cNvSpPr/>
                <p:nvPr/>
              </p:nvSpPr>
              <p:spPr>
                <a:xfrm>
                  <a:off x="2198" y="144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19" name="组合 68674"/>
              <p:cNvGrpSpPr/>
              <p:nvPr/>
            </p:nvGrpSpPr>
            <p:grpSpPr>
              <a:xfrm>
                <a:off x="2312" y="1265"/>
                <a:ext cx="339" cy="179"/>
                <a:chOff x="2312" y="1265"/>
                <a:chExt cx="339" cy="179"/>
              </a:xfrm>
            </p:grpSpPr>
            <p:sp>
              <p:nvSpPr>
                <p:cNvPr id="58556" name="直接连接符 68675"/>
                <p:cNvSpPr/>
                <p:nvPr/>
              </p:nvSpPr>
              <p:spPr>
                <a:xfrm>
                  <a:off x="2368" y="1265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7" name="直接连接符 68676"/>
                <p:cNvSpPr/>
                <p:nvPr/>
              </p:nvSpPr>
              <p:spPr>
                <a:xfrm flipH="1">
                  <a:off x="2312" y="1265"/>
                  <a:ext cx="56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8" name="直接连接符 68677"/>
                <p:cNvSpPr/>
                <p:nvPr/>
              </p:nvSpPr>
              <p:spPr>
                <a:xfrm>
                  <a:off x="2481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9" name="直接连接符 68678"/>
                <p:cNvSpPr/>
                <p:nvPr/>
              </p:nvSpPr>
              <p:spPr>
                <a:xfrm>
                  <a:off x="2538" y="1443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0" name="组合 68679"/>
              <p:cNvGrpSpPr/>
              <p:nvPr/>
            </p:nvGrpSpPr>
            <p:grpSpPr>
              <a:xfrm>
                <a:off x="2651" y="1265"/>
                <a:ext cx="340" cy="179"/>
                <a:chOff x="2651" y="1265"/>
                <a:chExt cx="340" cy="179"/>
              </a:xfrm>
            </p:grpSpPr>
            <p:sp>
              <p:nvSpPr>
                <p:cNvPr id="58552" name="直接连接符 68680"/>
                <p:cNvSpPr/>
                <p:nvPr/>
              </p:nvSpPr>
              <p:spPr>
                <a:xfrm>
                  <a:off x="2708" y="1265"/>
                  <a:ext cx="112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3" name="直接连接符 68681"/>
                <p:cNvSpPr/>
                <p:nvPr/>
              </p:nvSpPr>
              <p:spPr>
                <a:xfrm flipH="1">
                  <a:off x="2651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4" name="直接连接符 68682"/>
                <p:cNvSpPr/>
                <p:nvPr/>
              </p:nvSpPr>
              <p:spPr>
                <a:xfrm>
                  <a:off x="2820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5" name="直接连接符 68683"/>
                <p:cNvSpPr/>
                <p:nvPr/>
              </p:nvSpPr>
              <p:spPr>
                <a:xfrm>
                  <a:off x="2877" y="144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1" name="组合 68684"/>
              <p:cNvGrpSpPr/>
              <p:nvPr/>
            </p:nvGrpSpPr>
            <p:grpSpPr>
              <a:xfrm>
                <a:off x="2991" y="1265"/>
                <a:ext cx="339" cy="179"/>
                <a:chOff x="2991" y="1265"/>
                <a:chExt cx="339" cy="179"/>
              </a:xfrm>
            </p:grpSpPr>
            <p:sp>
              <p:nvSpPr>
                <p:cNvPr id="58548" name="直接连接符 68685"/>
                <p:cNvSpPr/>
                <p:nvPr/>
              </p:nvSpPr>
              <p:spPr>
                <a:xfrm>
                  <a:off x="3047" y="1265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9" name="直接连接符 68686"/>
                <p:cNvSpPr/>
                <p:nvPr/>
              </p:nvSpPr>
              <p:spPr>
                <a:xfrm flipH="1">
                  <a:off x="2991" y="1265"/>
                  <a:ext cx="56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0" name="直接连接符 68687"/>
                <p:cNvSpPr/>
                <p:nvPr/>
              </p:nvSpPr>
              <p:spPr>
                <a:xfrm>
                  <a:off x="3160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51" name="直接连接符 68688"/>
                <p:cNvSpPr/>
                <p:nvPr/>
              </p:nvSpPr>
              <p:spPr>
                <a:xfrm>
                  <a:off x="3217" y="1443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2" name="组合 68689"/>
              <p:cNvGrpSpPr/>
              <p:nvPr/>
            </p:nvGrpSpPr>
            <p:grpSpPr>
              <a:xfrm>
                <a:off x="3330" y="1265"/>
                <a:ext cx="340" cy="179"/>
                <a:chOff x="3330" y="1265"/>
                <a:chExt cx="340" cy="179"/>
              </a:xfrm>
            </p:grpSpPr>
            <p:sp>
              <p:nvSpPr>
                <p:cNvPr id="58544" name="直接连接符 68690"/>
                <p:cNvSpPr/>
                <p:nvPr/>
              </p:nvSpPr>
              <p:spPr>
                <a:xfrm>
                  <a:off x="3387" y="1265"/>
                  <a:ext cx="112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5" name="直接连接符 68691"/>
                <p:cNvSpPr/>
                <p:nvPr/>
              </p:nvSpPr>
              <p:spPr>
                <a:xfrm flipH="1">
                  <a:off x="3330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6" name="直接连接符 68692"/>
                <p:cNvSpPr/>
                <p:nvPr/>
              </p:nvSpPr>
              <p:spPr>
                <a:xfrm>
                  <a:off x="3499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7" name="直接连接符 68693"/>
                <p:cNvSpPr/>
                <p:nvPr/>
              </p:nvSpPr>
              <p:spPr>
                <a:xfrm>
                  <a:off x="3556" y="144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3" name="组合 68694"/>
              <p:cNvGrpSpPr/>
              <p:nvPr/>
            </p:nvGrpSpPr>
            <p:grpSpPr>
              <a:xfrm>
                <a:off x="3670" y="1265"/>
                <a:ext cx="339" cy="179"/>
                <a:chOff x="3670" y="1265"/>
                <a:chExt cx="339" cy="179"/>
              </a:xfrm>
            </p:grpSpPr>
            <p:sp>
              <p:nvSpPr>
                <p:cNvPr id="58540" name="直接连接符 68695"/>
                <p:cNvSpPr/>
                <p:nvPr/>
              </p:nvSpPr>
              <p:spPr>
                <a:xfrm>
                  <a:off x="3726" y="1265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1" name="直接连接符 68696"/>
                <p:cNvSpPr/>
                <p:nvPr/>
              </p:nvSpPr>
              <p:spPr>
                <a:xfrm flipH="1">
                  <a:off x="3670" y="1265"/>
                  <a:ext cx="56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2" name="直接连接符 68697"/>
                <p:cNvSpPr/>
                <p:nvPr/>
              </p:nvSpPr>
              <p:spPr>
                <a:xfrm>
                  <a:off x="3839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43" name="直接连接符 68698"/>
                <p:cNvSpPr/>
                <p:nvPr/>
              </p:nvSpPr>
              <p:spPr>
                <a:xfrm>
                  <a:off x="3896" y="1443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4" name="组合 68699"/>
              <p:cNvGrpSpPr/>
              <p:nvPr/>
            </p:nvGrpSpPr>
            <p:grpSpPr>
              <a:xfrm>
                <a:off x="4009" y="1265"/>
                <a:ext cx="340" cy="179"/>
                <a:chOff x="4009" y="1265"/>
                <a:chExt cx="340" cy="179"/>
              </a:xfrm>
            </p:grpSpPr>
            <p:sp>
              <p:nvSpPr>
                <p:cNvPr id="58536" name="直接连接符 68700"/>
                <p:cNvSpPr/>
                <p:nvPr/>
              </p:nvSpPr>
              <p:spPr>
                <a:xfrm>
                  <a:off x="4066" y="1265"/>
                  <a:ext cx="112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7" name="直接连接符 68701"/>
                <p:cNvSpPr/>
                <p:nvPr/>
              </p:nvSpPr>
              <p:spPr>
                <a:xfrm flipH="1">
                  <a:off x="4009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8" name="直接连接符 68702"/>
                <p:cNvSpPr/>
                <p:nvPr/>
              </p:nvSpPr>
              <p:spPr>
                <a:xfrm>
                  <a:off x="4178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9" name="直接连接符 68703"/>
                <p:cNvSpPr/>
                <p:nvPr/>
              </p:nvSpPr>
              <p:spPr>
                <a:xfrm>
                  <a:off x="4235" y="144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5" name="组合 68704"/>
              <p:cNvGrpSpPr/>
              <p:nvPr/>
            </p:nvGrpSpPr>
            <p:grpSpPr>
              <a:xfrm>
                <a:off x="4349" y="1265"/>
                <a:ext cx="339" cy="179"/>
                <a:chOff x="4349" y="1265"/>
                <a:chExt cx="339" cy="179"/>
              </a:xfrm>
            </p:grpSpPr>
            <p:sp>
              <p:nvSpPr>
                <p:cNvPr id="58532" name="直接连接符 68705"/>
                <p:cNvSpPr/>
                <p:nvPr/>
              </p:nvSpPr>
              <p:spPr>
                <a:xfrm>
                  <a:off x="4405" y="1265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3" name="直接连接符 68706"/>
                <p:cNvSpPr/>
                <p:nvPr/>
              </p:nvSpPr>
              <p:spPr>
                <a:xfrm flipH="1">
                  <a:off x="4349" y="1265"/>
                  <a:ext cx="56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4" name="直接连接符 68707"/>
                <p:cNvSpPr/>
                <p:nvPr/>
              </p:nvSpPr>
              <p:spPr>
                <a:xfrm>
                  <a:off x="4518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5" name="直接连接符 68708"/>
                <p:cNvSpPr/>
                <p:nvPr/>
              </p:nvSpPr>
              <p:spPr>
                <a:xfrm>
                  <a:off x="4575" y="1443"/>
                  <a:ext cx="113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526" name="组合 68709"/>
              <p:cNvGrpSpPr/>
              <p:nvPr/>
            </p:nvGrpSpPr>
            <p:grpSpPr>
              <a:xfrm>
                <a:off x="4688" y="1265"/>
                <a:ext cx="340" cy="179"/>
                <a:chOff x="4688" y="1265"/>
                <a:chExt cx="340" cy="179"/>
              </a:xfrm>
            </p:grpSpPr>
            <p:sp>
              <p:nvSpPr>
                <p:cNvPr id="58528" name="直接连接符 68710"/>
                <p:cNvSpPr/>
                <p:nvPr/>
              </p:nvSpPr>
              <p:spPr>
                <a:xfrm>
                  <a:off x="4745" y="1265"/>
                  <a:ext cx="112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29" name="直接连接符 68711"/>
                <p:cNvSpPr/>
                <p:nvPr/>
              </p:nvSpPr>
              <p:spPr>
                <a:xfrm flipH="1">
                  <a:off x="4688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0" name="直接连接符 68712"/>
                <p:cNvSpPr/>
                <p:nvPr/>
              </p:nvSpPr>
              <p:spPr>
                <a:xfrm>
                  <a:off x="4857" y="1265"/>
                  <a:ext cx="57" cy="178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531" name="直接连接符 68713"/>
                <p:cNvSpPr/>
                <p:nvPr/>
              </p:nvSpPr>
              <p:spPr>
                <a:xfrm>
                  <a:off x="4914" y="1443"/>
                  <a:ext cx="114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527" name="直接连接符 68714"/>
              <p:cNvSpPr/>
              <p:nvPr/>
            </p:nvSpPr>
            <p:spPr>
              <a:xfrm flipH="1">
                <a:off x="1123" y="1443"/>
                <a:ext cx="1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8395" name="矩形 68715"/>
            <p:cNvSpPr/>
            <p:nvPr/>
          </p:nvSpPr>
          <p:spPr>
            <a:xfrm>
              <a:off x="2281" y="2168"/>
              <a:ext cx="50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6" name="矩形 68716"/>
            <p:cNvSpPr/>
            <p:nvPr/>
          </p:nvSpPr>
          <p:spPr>
            <a:xfrm>
              <a:off x="2621" y="2168"/>
              <a:ext cx="50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7" name="矩形 68717"/>
            <p:cNvSpPr/>
            <p:nvPr/>
          </p:nvSpPr>
          <p:spPr>
            <a:xfrm>
              <a:off x="2960" y="2168"/>
              <a:ext cx="4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8" name="矩形 68718"/>
            <p:cNvSpPr/>
            <p:nvPr/>
          </p:nvSpPr>
          <p:spPr>
            <a:xfrm>
              <a:off x="3299" y="2168"/>
              <a:ext cx="14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399" name="矩形 68719"/>
            <p:cNvSpPr/>
            <p:nvPr/>
          </p:nvSpPr>
          <p:spPr>
            <a:xfrm>
              <a:off x="3978" y="2168"/>
              <a:ext cx="4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00" name="直接连接符 68720"/>
            <p:cNvSpPr/>
            <p:nvPr/>
          </p:nvSpPr>
          <p:spPr>
            <a:xfrm>
              <a:off x="1123" y="2155"/>
              <a:ext cx="2385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8401" name="组合 68721"/>
            <p:cNvGrpSpPr/>
            <p:nvPr/>
          </p:nvGrpSpPr>
          <p:grpSpPr>
            <a:xfrm>
              <a:off x="1119" y="2329"/>
              <a:ext cx="347" cy="9"/>
              <a:chOff x="1119" y="2329"/>
              <a:chExt cx="347" cy="9"/>
            </a:xfrm>
          </p:grpSpPr>
          <p:sp>
            <p:nvSpPr>
              <p:cNvPr id="58509" name="任意多边形 68722"/>
              <p:cNvSpPr/>
              <p:nvPr/>
            </p:nvSpPr>
            <p:spPr>
              <a:xfrm>
                <a:off x="1119" y="2329"/>
                <a:ext cx="39" cy="7"/>
              </a:xfrm>
              <a:custGeom>
                <a:avLst/>
                <a:gdLst>
                  <a:gd name="txL" fmla="*/ 0 w 39"/>
                  <a:gd name="txT" fmla="*/ 0 h 7"/>
                  <a:gd name="txR" fmla="*/ 39 w 39"/>
                  <a:gd name="txB" fmla="*/ 7 h 7"/>
                </a:gdLst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6"/>
                  </a:cxn>
                  <a:cxn ang="0">
                    <a:pos x="4" y="7"/>
                  </a:cxn>
                  <a:cxn ang="0">
                    <a:pos x="34" y="7"/>
                  </a:cxn>
                  <a:cxn ang="0">
                    <a:pos x="35" y="7"/>
                  </a:cxn>
                  <a:cxn ang="0">
                    <a:pos x="37" y="7"/>
                  </a:cxn>
                  <a:cxn ang="0">
                    <a:pos x="38" y="6"/>
                  </a:cxn>
                  <a:cxn ang="0">
                    <a:pos x="39" y="5"/>
                  </a:cxn>
                  <a:cxn ang="0">
                    <a:pos x="39" y="3"/>
                  </a:cxn>
                  <a:cxn ang="0">
                    <a:pos x="38" y="2"/>
                  </a:cxn>
                  <a:cxn ang="0">
                    <a:pos x="37" y="1"/>
                  </a:cxn>
                  <a:cxn ang="0">
                    <a:pos x="35" y="0"/>
                  </a:cxn>
                  <a:cxn ang="0">
                    <a:pos x="6" y="0"/>
                  </a:cxn>
                </a:cxnLst>
                <a:rect l="txL" t="txT" r="txR" b="txB"/>
                <a:pathLst>
                  <a:path w="39" h="7">
                    <a:moveTo>
                      <a:pt x="6" y="0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4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7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39" y="3"/>
                    </a:lnTo>
                    <a:lnTo>
                      <a:pt x="38" y="2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10" name="任意多边形 68723"/>
              <p:cNvSpPr/>
              <p:nvPr/>
            </p:nvSpPr>
            <p:spPr>
              <a:xfrm>
                <a:off x="1174" y="2329"/>
                <a:ext cx="38" cy="7"/>
              </a:xfrm>
              <a:custGeom>
                <a:avLst/>
                <a:gdLst>
                  <a:gd name="txL" fmla="*/ 0 w 38"/>
                  <a:gd name="txT" fmla="*/ 0 h 7"/>
                  <a:gd name="txR" fmla="*/ 38 w 38"/>
                  <a:gd name="txB" fmla="*/ 7 h 7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3" y="7"/>
                  </a:cxn>
                  <a:cxn ang="0">
                    <a:pos x="35" y="7"/>
                  </a:cxn>
                  <a:cxn ang="0">
                    <a:pos x="36" y="7"/>
                  </a:cxn>
                  <a:cxn ang="0">
                    <a:pos x="37" y="6"/>
                  </a:cxn>
                  <a:cxn ang="0">
                    <a:pos x="38" y="5"/>
                  </a:cxn>
                  <a:cxn ang="0">
                    <a:pos x="38" y="3"/>
                  </a:cxn>
                  <a:cxn ang="0">
                    <a:pos x="37" y="2"/>
                  </a:cxn>
                  <a:cxn ang="0">
                    <a:pos x="36" y="1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8" h="7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3" y="7"/>
                    </a:lnTo>
                    <a:lnTo>
                      <a:pt x="35" y="7"/>
                    </a:lnTo>
                    <a:lnTo>
                      <a:pt x="36" y="7"/>
                    </a:lnTo>
                    <a:lnTo>
                      <a:pt x="37" y="6"/>
                    </a:lnTo>
                    <a:lnTo>
                      <a:pt x="38" y="5"/>
                    </a:lnTo>
                    <a:lnTo>
                      <a:pt x="38" y="3"/>
                    </a:lnTo>
                    <a:lnTo>
                      <a:pt x="37" y="2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11" name="任意多边形 68724"/>
              <p:cNvSpPr/>
              <p:nvPr/>
            </p:nvSpPr>
            <p:spPr>
              <a:xfrm>
                <a:off x="1228" y="2329"/>
                <a:ext cx="39" cy="7"/>
              </a:xfrm>
              <a:custGeom>
                <a:avLst/>
                <a:gdLst>
                  <a:gd name="txL" fmla="*/ 0 w 39"/>
                  <a:gd name="txT" fmla="*/ 0 h 7"/>
                  <a:gd name="txR" fmla="*/ 39 w 39"/>
                  <a:gd name="txB" fmla="*/ 7 h 7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3" y="7"/>
                  </a:cxn>
                  <a:cxn ang="0">
                    <a:pos x="34" y="7"/>
                  </a:cxn>
                  <a:cxn ang="0">
                    <a:pos x="35" y="7"/>
                  </a:cxn>
                  <a:cxn ang="0">
                    <a:pos x="36" y="7"/>
                  </a:cxn>
                  <a:cxn ang="0">
                    <a:pos x="38" y="6"/>
                  </a:cxn>
                  <a:cxn ang="0">
                    <a:pos x="39" y="5"/>
                  </a:cxn>
                  <a:cxn ang="0">
                    <a:pos x="39" y="3"/>
                  </a:cxn>
                  <a:cxn ang="0">
                    <a:pos x="38" y="2"/>
                  </a:cxn>
                  <a:cxn ang="0">
                    <a:pos x="36" y="1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7">
                    <a:moveTo>
                      <a:pt x="4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6" y="7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39" y="3"/>
                    </a:lnTo>
                    <a:lnTo>
                      <a:pt x="38" y="2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12" name="任意多边形 68725"/>
              <p:cNvSpPr/>
              <p:nvPr/>
            </p:nvSpPr>
            <p:spPr>
              <a:xfrm>
                <a:off x="1282" y="2329"/>
                <a:ext cx="39" cy="9"/>
              </a:xfrm>
              <a:custGeom>
                <a:avLst/>
                <a:gdLst>
                  <a:gd name="txL" fmla="*/ 0 w 39"/>
                  <a:gd name="txT" fmla="*/ 0 h 9"/>
                  <a:gd name="txR" fmla="*/ 39 w 39"/>
                  <a:gd name="txB" fmla="*/ 9 h 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34" y="9"/>
                  </a:cxn>
                  <a:cxn ang="0">
                    <a:pos x="35" y="9"/>
                  </a:cxn>
                  <a:cxn ang="0">
                    <a:pos x="37" y="7"/>
                  </a:cxn>
                  <a:cxn ang="0">
                    <a:pos x="38" y="6"/>
                  </a:cxn>
                  <a:cxn ang="0">
                    <a:pos x="39" y="5"/>
                  </a:cxn>
                  <a:cxn ang="0">
                    <a:pos x="39" y="3"/>
                  </a:cxn>
                  <a:cxn ang="0">
                    <a:pos x="38" y="2"/>
                  </a:cxn>
                  <a:cxn ang="0">
                    <a:pos x="37" y="1"/>
                  </a:cxn>
                  <a:cxn ang="0">
                    <a:pos x="35" y="1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9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4" y="9"/>
                    </a:lnTo>
                    <a:lnTo>
                      <a:pt x="35" y="9"/>
                    </a:lnTo>
                    <a:lnTo>
                      <a:pt x="37" y="7"/>
                    </a:lnTo>
                    <a:lnTo>
                      <a:pt x="38" y="6"/>
                    </a:lnTo>
                    <a:lnTo>
                      <a:pt x="39" y="5"/>
                    </a:lnTo>
                    <a:lnTo>
                      <a:pt x="39" y="3"/>
                    </a:lnTo>
                    <a:lnTo>
                      <a:pt x="38" y="2"/>
                    </a:lnTo>
                    <a:lnTo>
                      <a:pt x="37" y="1"/>
                    </a:lnTo>
                    <a:lnTo>
                      <a:pt x="35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13" name="任意多边形 68726"/>
              <p:cNvSpPr/>
              <p:nvPr/>
            </p:nvSpPr>
            <p:spPr>
              <a:xfrm>
                <a:off x="1337" y="2330"/>
                <a:ext cx="38" cy="8"/>
              </a:xfrm>
              <a:custGeom>
                <a:avLst/>
                <a:gdLst>
                  <a:gd name="txL" fmla="*/ 0 w 38"/>
                  <a:gd name="txT" fmla="*/ 0 h 8"/>
                  <a:gd name="txR" fmla="*/ 38 w 38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2" y="8"/>
                  </a:cxn>
                  <a:cxn ang="0">
                    <a:pos x="33" y="8"/>
                  </a:cxn>
                  <a:cxn ang="0">
                    <a:pos x="35" y="8"/>
                  </a:cxn>
                  <a:cxn ang="0">
                    <a:pos x="36" y="6"/>
                  </a:cxn>
                  <a:cxn ang="0">
                    <a:pos x="37" y="5"/>
                  </a:cxn>
                  <a:cxn ang="0">
                    <a:pos x="38" y="4"/>
                  </a:cxn>
                  <a:cxn ang="0">
                    <a:pos x="38" y="2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8" h="8">
                    <a:moveTo>
                      <a:pt x="4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2" y="8"/>
                    </a:lnTo>
                    <a:lnTo>
                      <a:pt x="33" y="8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5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14" name="任意多边形 68727"/>
              <p:cNvSpPr/>
              <p:nvPr/>
            </p:nvSpPr>
            <p:spPr>
              <a:xfrm>
                <a:off x="1391" y="2330"/>
                <a:ext cx="39" cy="8"/>
              </a:xfrm>
              <a:custGeom>
                <a:avLst/>
                <a:gdLst>
                  <a:gd name="txL" fmla="*/ 0 w 39"/>
                  <a:gd name="txT" fmla="*/ 0 h 8"/>
                  <a:gd name="txR" fmla="*/ 39 w 39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3" y="8"/>
                  </a:cxn>
                  <a:cxn ang="0">
                    <a:pos x="34" y="8"/>
                  </a:cxn>
                  <a:cxn ang="0">
                    <a:pos x="35" y="8"/>
                  </a:cxn>
                  <a:cxn ang="0">
                    <a:pos x="36" y="6"/>
                  </a:cxn>
                  <a:cxn ang="0">
                    <a:pos x="37" y="5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39" h="8">
                    <a:moveTo>
                      <a:pt x="4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5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15" name="任意多边形 68728"/>
              <p:cNvSpPr/>
              <p:nvPr/>
            </p:nvSpPr>
            <p:spPr>
              <a:xfrm>
                <a:off x="1445" y="2330"/>
                <a:ext cx="21" cy="8"/>
              </a:xfrm>
              <a:custGeom>
                <a:avLst/>
                <a:gdLst>
                  <a:gd name="txL" fmla="*/ 0 w 21"/>
                  <a:gd name="txT" fmla="*/ 0 h 8"/>
                  <a:gd name="txR" fmla="*/ 21 w 21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3" y="8"/>
                  </a:cxn>
                  <a:cxn ang="0">
                    <a:pos x="17" y="8"/>
                  </a:cxn>
                  <a:cxn ang="0">
                    <a:pos x="18" y="6"/>
                  </a:cxn>
                  <a:cxn ang="0">
                    <a:pos x="20" y="5"/>
                  </a:cxn>
                  <a:cxn ang="0">
                    <a:pos x="21" y="4"/>
                  </a:cxn>
                  <a:cxn ang="0">
                    <a:pos x="20" y="2"/>
                  </a:cxn>
                  <a:cxn ang="0">
                    <a:pos x="18" y="1"/>
                  </a:cxn>
                  <a:cxn ang="0">
                    <a:pos x="18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1" h="8">
                    <a:moveTo>
                      <a:pt x="4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17" y="8"/>
                    </a:lnTo>
                    <a:lnTo>
                      <a:pt x="18" y="6"/>
                    </a:lnTo>
                    <a:lnTo>
                      <a:pt x="20" y="5"/>
                    </a:lnTo>
                    <a:lnTo>
                      <a:pt x="21" y="4"/>
                    </a:lnTo>
                    <a:lnTo>
                      <a:pt x="20" y="2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8402" name="组合 68729"/>
            <p:cNvGrpSpPr/>
            <p:nvPr/>
          </p:nvGrpSpPr>
          <p:grpSpPr>
            <a:xfrm>
              <a:off x="1458" y="2151"/>
              <a:ext cx="65" cy="185"/>
              <a:chOff x="1458" y="2151"/>
              <a:chExt cx="65" cy="185"/>
            </a:xfrm>
          </p:grpSpPr>
          <p:sp>
            <p:nvSpPr>
              <p:cNvPr id="58505" name="任意多边形 68730"/>
              <p:cNvSpPr/>
              <p:nvPr/>
            </p:nvSpPr>
            <p:spPr>
              <a:xfrm>
                <a:off x="1458" y="2299"/>
                <a:ext cx="17" cy="37"/>
              </a:xfrm>
              <a:custGeom>
                <a:avLst/>
                <a:gdLst>
                  <a:gd name="txL" fmla="*/ 0 w 17"/>
                  <a:gd name="txT" fmla="*/ 0 h 37"/>
                  <a:gd name="txR" fmla="*/ 17 w 17"/>
                  <a:gd name="txB" fmla="*/ 37 h 37"/>
                </a:gdLst>
                <a:ahLst/>
                <a:cxnLst>
                  <a:cxn ang="0">
                    <a:pos x="0" y="33"/>
                  </a:cxn>
                  <a:cxn ang="0">
                    <a:pos x="0" y="33"/>
                  </a:cxn>
                  <a:cxn ang="0">
                    <a:pos x="2" y="35"/>
                  </a:cxn>
                  <a:cxn ang="0">
                    <a:pos x="3" y="36"/>
                  </a:cxn>
                  <a:cxn ang="0">
                    <a:pos x="4" y="37"/>
                  </a:cxn>
                  <a:cxn ang="0">
                    <a:pos x="5" y="36"/>
                  </a:cxn>
                  <a:cxn ang="0">
                    <a:pos x="7" y="35"/>
                  </a:cxn>
                  <a:cxn ang="0">
                    <a:pos x="8" y="35"/>
                  </a:cxn>
                  <a:cxn ang="0">
                    <a:pos x="17" y="5"/>
                  </a:cxn>
                  <a:cxn ang="0">
                    <a:pos x="17" y="4"/>
                  </a:cxn>
                  <a:cxn ang="0">
                    <a:pos x="17" y="2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9" y="4"/>
                  </a:cxn>
                  <a:cxn ang="0">
                    <a:pos x="0" y="33"/>
                  </a:cxn>
                </a:cxnLst>
                <a:rect l="txL" t="txT" r="txR" b="txB"/>
                <a:pathLst>
                  <a:path w="17" h="37">
                    <a:moveTo>
                      <a:pt x="0" y="33"/>
                    </a:moveTo>
                    <a:lnTo>
                      <a:pt x="0" y="33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4" y="37"/>
                    </a:lnTo>
                    <a:lnTo>
                      <a:pt x="5" y="36"/>
                    </a:lnTo>
                    <a:lnTo>
                      <a:pt x="7" y="35"/>
                    </a:lnTo>
                    <a:lnTo>
                      <a:pt x="8" y="3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6" name="任意多边形 68731"/>
              <p:cNvSpPr/>
              <p:nvPr/>
            </p:nvSpPr>
            <p:spPr>
              <a:xfrm>
                <a:off x="1475" y="2247"/>
                <a:ext cx="17" cy="38"/>
              </a:xfrm>
              <a:custGeom>
                <a:avLst/>
                <a:gdLst>
                  <a:gd name="txL" fmla="*/ 0 w 17"/>
                  <a:gd name="txT" fmla="*/ 0 h 38"/>
                  <a:gd name="txR" fmla="*/ 17 w 17"/>
                  <a:gd name="txB" fmla="*/ 38 h 38"/>
                </a:gdLst>
                <a:ahLst/>
                <a:cxnLst>
                  <a:cxn ang="0">
                    <a:pos x="0" y="34"/>
                  </a:cxn>
                  <a:cxn ang="0">
                    <a:pos x="0" y="35"/>
                  </a:cxn>
                  <a:cxn ang="0">
                    <a:pos x="0" y="36"/>
                  </a:cxn>
                  <a:cxn ang="0">
                    <a:pos x="1" y="38"/>
                  </a:cxn>
                  <a:cxn ang="0">
                    <a:pos x="3" y="38"/>
                  </a:cxn>
                  <a:cxn ang="0">
                    <a:pos x="4" y="38"/>
                  </a:cxn>
                  <a:cxn ang="0">
                    <a:pos x="5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17" y="5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2" y="1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0" y="34"/>
                  </a:cxn>
                </a:cxnLst>
                <a:rect l="txL" t="txT" r="txR" b="txB"/>
                <a:pathLst>
                  <a:path w="17" h="38">
                    <a:moveTo>
                      <a:pt x="0" y="34"/>
                    </a:moveTo>
                    <a:lnTo>
                      <a:pt x="0" y="35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3" y="38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7" name="任意多边形 68732"/>
              <p:cNvSpPr/>
              <p:nvPr/>
            </p:nvSpPr>
            <p:spPr>
              <a:xfrm>
                <a:off x="1492" y="2195"/>
                <a:ext cx="17" cy="38"/>
              </a:xfrm>
              <a:custGeom>
                <a:avLst/>
                <a:gdLst>
                  <a:gd name="txL" fmla="*/ 0 w 17"/>
                  <a:gd name="txT" fmla="*/ 0 h 38"/>
                  <a:gd name="txR" fmla="*/ 17 w 17"/>
                  <a:gd name="txB" fmla="*/ 38 h 38"/>
                </a:gdLst>
                <a:ahLst/>
                <a:cxnLst>
                  <a:cxn ang="0">
                    <a:pos x="0" y="34"/>
                  </a:cxn>
                  <a:cxn ang="0">
                    <a:pos x="0" y="35"/>
                  </a:cxn>
                  <a:cxn ang="0">
                    <a:pos x="0" y="36"/>
                  </a:cxn>
                  <a:cxn ang="0">
                    <a:pos x="1" y="38"/>
                  </a:cxn>
                  <a:cxn ang="0">
                    <a:pos x="2" y="38"/>
                  </a:cxn>
                  <a:cxn ang="0">
                    <a:pos x="4" y="38"/>
                  </a:cxn>
                  <a:cxn ang="0">
                    <a:pos x="5" y="38"/>
                  </a:cxn>
                  <a:cxn ang="0">
                    <a:pos x="6" y="36"/>
                  </a:cxn>
                  <a:cxn ang="0">
                    <a:pos x="8" y="35"/>
                  </a:cxn>
                  <a:cxn ang="0">
                    <a:pos x="17" y="5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5" y="2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0" y="34"/>
                  </a:cxn>
                </a:cxnLst>
                <a:rect l="txL" t="txT" r="txR" b="txB"/>
                <a:pathLst>
                  <a:path w="17" h="38">
                    <a:moveTo>
                      <a:pt x="0" y="34"/>
                    </a:moveTo>
                    <a:lnTo>
                      <a:pt x="0" y="35"/>
                    </a:lnTo>
                    <a:lnTo>
                      <a:pt x="0" y="36"/>
                    </a:lnTo>
                    <a:lnTo>
                      <a:pt x="1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6" y="36"/>
                    </a:lnTo>
                    <a:lnTo>
                      <a:pt x="8" y="35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8" name="任意多边形 68733"/>
              <p:cNvSpPr/>
              <p:nvPr/>
            </p:nvSpPr>
            <p:spPr>
              <a:xfrm>
                <a:off x="1509" y="2151"/>
                <a:ext cx="14" cy="30"/>
              </a:xfrm>
              <a:custGeom>
                <a:avLst/>
                <a:gdLst>
                  <a:gd name="txL" fmla="*/ 0 w 14"/>
                  <a:gd name="txT" fmla="*/ 0 h 30"/>
                  <a:gd name="txR" fmla="*/ 14 w 14"/>
                  <a:gd name="txB" fmla="*/ 30 h 30"/>
                </a:gdLst>
                <a:ahLst/>
                <a:cxnLst>
                  <a:cxn ang="0">
                    <a:pos x="0" y="26"/>
                  </a:cxn>
                  <a:cxn ang="0">
                    <a:pos x="0" y="27"/>
                  </a:cxn>
                  <a:cxn ang="0">
                    <a:pos x="0" y="29"/>
                  </a:cxn>
                  <a:cxn ang="0">
                    <a:pos x="1" y="30"/>
                  </a:cxn>
                  <a:cxn ang="0">
                    <a:pos x="2" y="30"/>
                  </a:cxn>
                  <a:cxn ang="0">
                    <a:pos x="4" y="30"/>
                  </a:cxn>
                  <a:cxn ang="0">
                    <a:pos x="5" y="30"/>
                  </a:cxn>
                  <a:cxn ang="0">
                    <a:pos x="6" y="29"/>
                  </a:cxn>
                  <a:cxn ang="0">
                    <a:pos x="7" y="27"/>
                  </a:cxn>
                  <a:cxn ang="0">
                    <a:pos x="14" y="5"/>
                  </a:cxn>
                  <a:cxn ang="0">
                    <a:pos x="14" y="4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10" y="0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6" y="4"/>
                  </a:cxn>
                  <a:cxn ang="0">
                    <a:pos x="0" y="26"/>
                  </a:cxn>
                </a:cxnLst>
                <a:rect l="txL" t="txT" r="txR" b="txB"/>
                <a:pathLst>
                  <a:path w="14" h="30">
                    <a:moveTo>
                      <a:pt x="0" y="26"/>
                    </a:moveTo>
                    <a:lnTo>
                      <a:pt x="0" y="27"/>
                    </a:lnTo>
                    <a:lnTo>
                      <a:pt x="0" y="29"/>
                    </a:lnTo>
                    <a:lnTo>
                      <a:pt x="1" y="30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5" y="30"/>
                    </a:lnTo>
                    <a:lnTo>
                      <a:pt x="6" y="29"/>
                    </a:lnTo>
                    <a:lnTo>
                      <a:pt x="7" y="2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403" name="直接连接符 68734"/>
            <p:cNvSpPr/>
            <p:nvPr/>
          </p:nvSpPr>
          <p:spPr>
            <a:xfrm>
              <a:off x="2481" y="2155"/>
              <a:ext cx="1" cy="8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4" name="直接连接符 68735"/>
            <p:cNvSpPr/>
            <p:nvPr/>
          </p:nvSpPr>
          <p:spPr>
            <a:xfrm>
              <a:off x="3491" y="2155"/>
              <a:ext cx="57" cy="17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5" name="直接连接符 68736"/>
            <p:cNvSpPr/>
            <p:nvPr/>
          </p:nvSpPr>
          <p:spPr>
            <a:xfrm>
              <a:off x="3548" y="2332"/>
              <a:ext cx="227" cy="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6" name="直接连接符 68737"/>
            <p:cNvSpPr/>
            <p:nvPr/>
          </p:nvSpPr>
          <p:spPr>
            <a:xfrm flipV="1">
              <a:off x="3775" y="2155"/>
              <a:ext cx="57" cy="17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7" name="直接连接符 68738"/>
            <p:cNvSpPr/>
            <p:nvPr/>
          </p:nvSpPr>
          <p:spPr>
            <a:xfrm>
              <a:off x="3499" y="2155"/>
              <a:ext cx="1" cy="8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8" name="直接连接符 68739"/>
            <p:cNvSpPr/>
            <p:nvPr/>
          </p:nvSpPr>
          <p:spPr>
            <a:xfrm>
              <a:off x="3832" y="2155"/>
              <a:ext cx="107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8409" name="组合 68740"/>
            <p:cNvGrpSpPr/>
            <p:nvPr/>
          </p:nvGrpSpPr>
          <p:grpSpPr>
            <a:xfrm>
              <a:off x="2194" y="1173"/>
              <a:ext cx="8" cy="1763"/>
              <a:chOff x="2194" y="1173"/>
              <a:chExt cx="8" cy="1763"/>
            </a:xfrm>
          </p:grpSpPr>
          <p:sp>
            <p:nvSpPr>
              <p:cNvPr id="58484" name="任意多边形 68741"/>
              <p:cNvSpPr/>
              <p:nvPr/>
            </p:nvSpPr>
            <p:spPr>
              <a:xfrm>
                <a:off x="2194" y="2866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5" name="任意多边形 68742"/>
              <p:cNvSpPr/>
              <p:nvPr/>
            </p:nvSpPr>
            <p:spPr>
              <a:xfrm>
                <a:off x="2194" y="2780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8"/>
                  </a:cxn>
                  <a:cxn ang="0">
                    <a:pos x="1" y="68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8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8"/>
                  </a:cxn>
                </a:cxnLst>
                <a:rect l="txL" t="txT" r="txR" b="txB"/>
                <a:pathLst>
                  <a:path w="8" h="70">
                    <a:moveTo>
                      <a:pt x="0" y="68"/>
                    </a:moveTo>
                    <a:lnTo>
                      <a:pt x="1" y="68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6" name="任意多边形 68743"/>
              <p:cNvSpPr/>
              <p:nvPr/>
            </p:nvSpPr>
            <p:spPr>
              <a:xfrm>
                <a:off x="2194" y="2695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7" name="任意多边形 68744"/>
              <p:cNvSpPr/>
              <p:nvPr/>
            </p:nvSpPr>
            <p:spPr>
              <a:xfrm>
                <a:off x="2194" y="2609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8"/>
                  </a:cxn>
                  <a:cxn ang="0">
                    <a:pos x="1" y="68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8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8"/>
                  </a:cxn>
                </a:cxnLst>
                <a:rect l="txL" t="txT" r="txR" b="txB"/>
                <a:pathLst>
                  <a:path w="8" h="70">
                    <a:moveTo>
                      <a:pt x="0" y="68"/>
                    </a:moveTo>
                    <a:lnTo>
                      <a:pt x="1" y="68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8" name="任意多边形 68745"/>
              <p:cNvSpPr/>
              <p:nvPr/>
            </p:nvSpPr>
            <p:spPr>
              <a:xfrm>
                <a:off x="2194" y="2524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9" name="任意多边形 68746"/>
              <p:cNvSpPr/>
              <p:nvPr/>
            </p:nvSpPr>
            <p:spPr>
              <a:xfrm>
                <a:off x="2194" y="2439"/>
                <a:ext cx="8" cy="69"/>
              </a:xfrm>
              <a:custGeom>
                <a:avLst/>
                <a:gdLst>
                  <a:gd name="txL" fmla="*/ 0 w 8"/>
                  <a:gd name="txT" fmla="*/ 0 h 69"/>
                  <a:gd name="txR" fmla="*/ 8 w 8"/>
                  <a:gd name="txB" fmla="*/ 69 h 69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69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69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69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0" name="任意多边形 68747"/>
              <p:cNvSpPr/>
              <p:nvPr/>
            </p:nvSpPr>
            <p:spPr>
              <a:xfrm>
                <a:off x="2194" y="2353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1" name="任意多边形 68748"/>
              <p:cNvSpPr/>
              <p:nvPr/>
            </p:nvSpPr>
            <p:spPr>
              <a:xfrm>
                <a:off x="2194" y="2268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2" name="任意多边形 68749"/>
              <p:cNvSpPr/>
              <p:nvPr/>
            </p:nvSpPr>
            <p:spPr>
              <a:xfrm>
                <a:off x="2194" y="2182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8"/>
                  </a:cxn>
                  <a:cxn ang="0">
                    <a:pos x="1" y="68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8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8"/>
                  </a:cxn>
                </a:cxnLst>
                <a:rect l="txL" t="txT" r="txR" b="txB"/>
                <a:pathLst>
                  <a:path w="8" h="70">
                    <a:moveTo>
                      <a:pt x="0" y="68"/>
                    </a:moveTo>
                    <a:lnTo>
                      <a:pt x="1" y="68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3" name="任意多边形 68750"/>
              <p:cNvSpPr/>
              <p:nvPr/>
            </p:nvSpPr>
            <p:spPr>
              <a:xfrm>
                <a:off x="2194" y="2097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4" name="任意多边形 68751"/>
              <p:cNvSpPr/>
              <p:nvPr/>
            </p:nvSpPr>
            <p:spPr>
              <a:xfrm>
                <a:off x="2194" y="2011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8"/>
                  </a:cxn>
                  <a:cxn ang="0">
                    <a:pos x="1" y="68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8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8"/>
                  </a:cxn>
                </a:cxnLst>
                <a:rect l="txL" t="txT" r="txR" b="txB"/>
                <a:pathLst>
                  <a:path w="8" h="70">
                    <a:moveTo>
                      <a:pt x="0" y="68"/>
                    </a:moveTo>
                    <a:lnTo>
                      <a:pt x="1" y="68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5" name="任意多边形 68752"/>
              <p:cNvSpPr/>
              <p:nvPr/>
            </p:nvSpPr>
            <p:spPr>
              <a:xfrm>
                <a:off x="2194" y="1926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6" name="任意多边形 68753"/>
              <p:cNvSpPr/>
              <p:nvPr/>
            </p:nvSpPr>
            <p:spPr>
              <a:xfrm>
                <a:off x="2194" y="1841"/>
                <a:ext cx="8" cy="69"/>
              </a:xfrm>
              <a:custGeom>
                <a:avLst/>
                <a:gdLst>
                  <a:gd name="txL" fmla="*/ 0 w 8"/>
                  <a:gd name="txT" fmla="*/ 0 h 69"/>
                  <a:gd name="txR" fmla="*/ 8 w 8"/>
                  <a:gd name="txB" fmla="*/ 69 h 69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69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69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69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7" name="任意多边形 68754"/>
              <p:cNvSpPr/>
              <p:nvPr/>
            </p:nvSpPr>
            <p:spPr>
              <a:xfrm>
                <a:off x="2194" y="1755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8" name="任意多边形 68755"/>
              <p:cNvSpPr/>
              <p:nvPr/>
            </p:nvSpPr>
            <p:spPr>
              <a:xfrm>
                <a:off x="2194" y="1670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99" name="任意多边形 68756"/>
              <p:cNvSpPr/>
              <p:nvPr/>
            </p:nvSpPr>
            <p:spPr>
              <a:xfrm>
                <a:off x="2194" y="1584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8"/>
                  </a:cxn>
                  <a:cxn ang="0">
                    <a:pos x="1" y="68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8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8"/>
                  </a:cxn>
                </a:cxnLst>
                <a:rect l="txL" t="txT" r="txR" b="txB"/>
                <a:pathLst>
                  <a:path w="8" h="70">
                    <a:moveTo>
                      <a:pt x="0" y="68"/>
                    </a:moveTo>
                    <a:lnTo>
                      <a:pt x="1" y="68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0" name="任意多边形 68757"/>
              <p:cNvSpPr/>
              <p:nvPr/>
            </p:nvSpPr>
            <p:spPr>
              <a:xfrm>
                <a:off x="2194" y="1499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1" name="任意多边形 68758"/>
              <p:cNvSpPr/>
              <p:nvPr/>
            </p:nvSpPr>
            <p:spPr>
              <a:xfrm>
                <a:off x="2194" y="1413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8"/>
                  </a:cxn>
                  <a:cxn ang="0">
                    <a:pos x="1" y="68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8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8"/>
                  </a:cxn>
                </a:cxnLst>
                <a:rect l="txL" t="txT" r="txR" b="txB"/>
                <a:pathLst>
                  <a:path w="8" h="70">
                    <a:moveTo>
                      <a:pt x="0" y="68"/>
                    </a:moveTo>
                    <a:lnTo>
                      <a:pt x="1" y="68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2" name="任意多边形 68759"/>
              <p:cNvSpPr/>
              <p:nvPr/>
            </p:nvSpPr>
            <p:spPr>
              <a:xfrm>
                <a:off x="2194" y="1328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9"/>
                  </a:cxn>
                  <a:cxn ang="0">
                    <a:pos x="4" y="70"/>
                  </a:cxn>
                  <a:cxn ang="0">
                    <a:pos x="5" y="69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3" name="任意多边形 68760"/>
              <p:cNvSpPr/>
              <p:nvPr/>
            </p:nvSpPr>
            <p:spPr>
              <a:xfrm>
                <a:off x="2194" y="1243"/>
                <a:ext cx="8" cy="70"/>
              </a:xfrm>
              <a:custGeom>
                <a:avLst/>
                <a:gdLst>
                  <a:gd name="txL" fmla="*/ 0 w 8"/>
                  <a:gd name="txT" fmla="*/ 0 h 70"/>
                  <a:gd name="txR" fmla="*/ 8 w 8"/>
                  <a:gd name="txB" fmla="*/ 70 h 70"/>
                </a:gdLst>
                <a:ahLst/>
                <a:cxnLst>
                  <a:cxn ang="0">
                    <a:pos x="0" y="67"/>
                  </a:cxn>
                  <a:cxn ang="0">
                    <a:pos x="1" y="67"/>
                  </a:cxn>
                  <a:cxn ang="0">
                    <a:pos x="3" y="68"/>
                  </a:cxn>
                  <a:cxn ang="0">
                    <a:pos x="4" y="70"/>
                  </a:cxn>
                  <a:cxn ang="0">
                    <a:pos x="5" y="68"/>
                  </a:cxn>
                  <a:cxn ang="0">
                    <a:pos x="7" y="67"/>
                  </a:cxn>
                  <a:cxn ang="0">
                    <a:pos x="8" y="66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67"/>
                  </a:cxn>
                </a:cxnLst>
                <a:rect l="txL" t="txT" r="txR" b="txB"/>
                <a:pathLst>
                  <a:path w="8" h="70">
                    <a:moveTo>
                      <a:pt x="0" y="67"/>
                    </a:moveTo>
                    <a:lnTo>
                      <a:pt x="1" y="67"/>
                    </a:lnTo>
                    <a:lnTo>
                      <a:pt x="3" y="68"/>
                    </a:lnTo>
                    <a:lnTo>
                      <a:pt x="4" y="70"/>
                    </a:lnTo>
                    <a:lnTo>
                      <a:pt x="5" y="68"/>
                    </a:lnTo>
                    <a:lnTo>
                      <a:pt x="7" y="67"/>
                    </a:lnTo>
                    <a:lnTo>
                      <a:pt x="8" y="66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504" name="任意多边形 68761"/>
              <p:cNvSpPr/>
              <p:nvPr/>
            </p:nvSpPr>
            <p:spPr>
              <a:xfrm>
                <a:off x="2194" y="1173"/>
                <a:ext cx="8" cy="54"/>
              </a:xfrm>
              <a:custGeom>
                <a:avLst/>
                <a:gdLst>
                  <a:gd name="txL" fmla="*/ 0 w 8"/>
                  <a:gd name="txT" fmla="*/ 0 h 54"/>
                  <a:gd name="txR" fmla="*/ 8 w 8"/>
                  <a:gd name="txB" fmla="*/ 54 h 54"/>
                </a:gdLst>
                <a:ahLst/>
                <a:cxnLst>
                  <a:cxn ang="0">
                    <a:pos x="0" y="51"/>
                  </a:cxn>
                  <a:cxn ang="0">
                    <a:pos x="1" y="51"/>
                  </a:cxn>
                  <a:cxn ang="0">
                    <a:pos x="3" y="53"/>
                  </a:cxn>
                  <a:cxn ang="0">
                    <a:pos x="4" y="54"/>
                  </a:cxn>
                  <a:cxn ang="0">
                    <a:pos x="5" y="53"/>
                  </a:cxn>
                  <a:cxn ang="0">
                    <a:pos x="7" y="51"/>
                  </a:cxn>
                  <a:cxn ang="0">
                    <a:pos x="8" y="50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51"/>
                  </a:cxn>
                </a:cxnLst>
                <a:rect l="txL" t="txT" r="txR" b="txB"/>
                <a:pathLst>
                  <a:path w="8" h="54">
                    <a:moveTo>
                      <a:pt x="0" y="51"/>
                    </a:moveTo>
                    <a:lnTo>
                      <a:pt x="1" y="51"/>
                    </a:lnTo>
                    <a:lnTo>
                      <a:pt x="3" y="53"/>
                    </a:lnTo>
                    <a:lnTo>
                      <a:pt x="4" y="54"/>
                    </a:lnTo>
                    <a:lnTo>
                      <a:pt x="5" y="53"/>
                    </a:lnTo>
                    <a:lnTo>
                      <a:pt x="7" y="51"/>
                    </a:lnTo>
                    <a:lnTo>
                      <a:pt x="8" y="50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8410" name="组合 68762"/>
            <p:cNvGrpSpPr/>
            <p:nvPr/>
          </p:nvGrpSpPr>
          <p:grpSpPr>
            <a:xfrm>
              <a:off x="3213" y="1190"/>
              <a:ext cx="8" cy="1778"/>
              <a:chOff x="3213" y="1190"/>
              <a:chExt cx="8" cy="1778"/>
            </a:xfrm>
          </p:grpSpPr>
          <p:sp>
            <p:nvSpPr>
              <p:cNvPr id="58451" name="任意多边形 68763"/>
              <p:cNvSpPr/>
              <p:nvPr/>
            </p:nvSpPr>
            <p:spPr>
              <a:xfrm>
                <a:off x="3213" y="2929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2" name="任意多边形 68764"/>
              <p:cNvSpPr/>
              <p:nvPr/>
            </p:nvSpPr>
            <p:spPr>
              <a:xfrm>
                <a:off x="3213" y="2875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3" name="任意多边形 68765"/>
              <p:cNvSpPr/>
              <p:nvPr/>
            </p:nvSpPr>
            <p:spPr>
              <a:xfrm>
                <a:off x="3213" y="2820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4" name="任意多边形 68766"/>
              <p:cNvSpPr/>
              <p:nvPr/>
            </p:nvSpPr>
            <p:spPr>
              <a:xfrm>
                <a:off x="3213" y="2766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5" name="任意多边形 68767"/>
              <p:cNvSpPr/>
              <p:nvPr/>
            </p:nvSpPr>
            <p:spPr>
              <a:xfrm>
                <a:off x="3213" y="2712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6" name="任意多边形 68768"/>
              <p:cNvSpPr/>
              <p:nvPr/>
            </p:nvSpPr>
            <p:spPr>
              <a:xfrm>
                <a:off x="3213" y="2657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7" name="任意多边形 68769"/>
              <p:cNvSpPr/>
              <p:nvPr/>
            </p:nvSpPr>
            <p:spPr>
              <a:xfrm>
                <a:off x="3213" y="2603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8" name="任意多边形 68770"/>
              <p:cNvSpPr/>
              <p:nvPr/>
            </p:nvSpPr>
            <p:spPr>
              <a:xfrm>
                <a:off x="3213" y="2549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8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8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59" name="任意多边形 68771"/>
              <p:cNvSpPr/>
              <p:nvPr/>
            </p:nvSpPr>
            <p:spPr>
              <a:xfrm>
                <a:off x="3213" y="2494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0" name="任意多边形 68772"/>
              <p:cNvSpPr/>
              <p:nvPr/>
            </p:nvSpPr>
            <p:spPr>
              <a:xfrm>
                <a:off x="3213" y="2440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1" name="任意多边形 68773"/>
              <p:cNvSpPr/>
              <p:nvPr/>
            </p:nvSpPr>
            <p:spPr>
              <a:xfrm>
                <a:off x="3213" y="2386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8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8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2" name="任意多边形 68774"/>
              <p:cNvSpPr/>
              <p:nvPr/>
            </p:nvSpPr>
            <p:spPr>
              <a:xfrm>
                <a:off x="3213" y="2331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3" name="任意多边形 68775"/>
              <p:cNvSpPr/>
              <p:nvPr/>
            </p:nvSpPr>
            <p:spPr>
              <a:xfrm>
                <a:off x="3213" y="2277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4" name="任意多边形 68776"/>
              <p:cNvSpPr/>
              <p:nvPr/>
            </p:nvSpPr>
            <p:spPr>
              <a:xfrm>
                <a:off x="3213" y="2222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5" name="任意多边形 68777"/>
              <p:cNvSpPr/>
              <p:nvPr/>
            </p:nvSpPr>
            <p:spPr>
              <a:xfrm>
                <a:off x="3213" y="2168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6" name="任意多边形 68778"/>
              <p:cNvSpPr/>
              <p:nvPr/>
            </p:nvSpPr>
            <p:spPr>
              <a:xfrm>
                <a:off x="3213" y="2114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7" name="任意多边形 68779"/>
              <p:cNvSpPr/>
              <p:nvPr/>
            </p:nvSpPr>
            <p:spPr>
              <a:xfrm>
                <a:off x="3213" y="2059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8" name="任意多边形 68780"/>
              <p:cNvSpPr/>
              <p:nvPr/>
            </p:nvSpPr>
            <p:spPr>
              <a:xfrm>
                <a:off x="3213" y="2005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69" name="任意多边形 68781"/>
              <p:cNvSpPr/>
              <p:nvPr/>
            </p:nvSpPr>
            <p:spPr>
              <a:xfrm>
                <a:off x="3213" y="1951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8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8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0" name="任意多边形 68782"/>
              <p:cNvSpPr/>
              <p:nvPr/>
            </p:nvSpPr>
            <p:spPr>
              <a:xfrm>
                <a:off x="3213" y="1896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1" name="任意多边形 68783"/>
              <p:cNvSpPr/>
              <p:nvPr/>
            </p:nvSpPr>
            <p:spPr>
              <a:xfrm>
                <a:off x="3213" y="1842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2" name="任意多边形 68784"/>
              <p:cNvSpPr/>
              <p:nvPr/>
            </p:nvSpPr>
            <p:spPr>
              <a:xfrm>
                <a:off x="3213" y="1788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8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8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3" name="任意多边形 68785"/>
              <p:cNvSpPr/>
              <p:nvPr/>
            </p:nvSpPr>
            <p:spPr>
              <a:xfrm>
                <a:off x="3213" y="1733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4" name="任意多边形 68786"/>
              <p:cNvSpPr/>
              <p:nvPr/>
            </p:nvSpPr>
            <p:spPr>
              <a:xfrm>
                <a:off x="3213" y="1679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5" name="任意多边形 68787"/>
              <p:cNvSpPr/>
              <p:nvPr/>
            </p:nvSpPr>
            <p:spPr>
              <a:xfrm>
                <a:off x="3213" y="1624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6" name="任意多边形 68788"/>
              <p:cNvSpPr/>
              <p:nvPr/>
            </p:nvSpPr>
            <p:spPr>
              <a:xfrm>
                <a:off x="3213" y="1570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7" name="任意多边形 68789"/>
              <p:cNvSpPr/>
              <p:nvPr/>
            </p:nvSpPr>
            <p:spPr>
              <a:xfrm>
                <a:off x="3213" y="1516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8" name="任意多边形 68790"/>
              <p:cNvSpPr/>
              <p:nvPr/>
            </p:nvSpPr>
            <p:spPr>
              <a:xfrm>
                <a:off x="3213" y="1461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9" name="任意多边形 68791"/>
              <p:cNvSpPr/>
              <p:nvPr/>
            </p:nvSpPr>
            <p:spPr>
              <a:xfrm>
                <a:off x="3213" y="1407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0" name="任意多边形 68792"/>
              <p:cNvSpPr/>
              <p:nvPr/>
            </p:nvSpPr>
            <p:spPr>
              <a:xfrm>
                <a:off x="3213" y="1353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8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8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1" name="任意多边形 68793"/>
              <p:cNvSpPr/>
              <p:nvPr/>
            </p:nvSpPr>
            <p:spPr>
              <a:xfrm>
                <a:off x="3213" y="1298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7"/>
                  </a:cxn>
                  <a:cxn ang="0">
                    <a:pos x="2" y="37"/>
                  </a:cxn>
                  <a:cxn ang="0">
                    <a:pos x="3" y="38"/>
                  </a:cxn>
                  <a:cxn ang="0">
                    <a:pos x="4" y="39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7"/>
                  </a:cxn>
                </a:cxnLst>
                <a:rect l="txL" t="txT" r="txR" b="txB"/>
                <a:pathLst>
                  <a:path w="8" h="39">
                    <a:moveTo>
                      <a:pt x="0" y="37"/>
                    </a:moveTo>
                    <a:lnTo>
                      <a:pt x="2" y="37"/>
                    </a:lnTo>
                    <a:lnTo>
                      <a:pt x="3" y="38"/>
                    </a:lnTo>
                    <a:lnTo>
                      <a:pt x="4" y="39"/>
                    </a:lnTo>
                    <a:lnTo>
                      <a:pt x="6" y="38"/>
                    </a:lnTo>
                    <a:lnTo>
                      <a:pt x="7" y="37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2" name="任意多边形 68794"/>
              <p:cNvSpPr/>
              <p:nvPr/>
            </p:nvSpPr>
            <p:spPr>
              <a:xfrm>
                <a:off x="3213" y="1244"/>
                <a:ext cx="8" cy="39"/>
              </a:xfrm>
              <a:custGeom>
                <a:avLst/>
                <a:gdLst>
                  <a:gd name="txL" fmla="*/ 0 w 8"/>
                  <a:gd name="txT" fmla="*/ 0 h 39"/>
                  <a:gd name="txR" fmla="*/ 8 w 8"/>
                  <a:gd name="txB" fmla="*/ 39 h 39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9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5"/>
                  </a:cxn>
                  <a:cxn ang="0">
                    <a:pos x="8" y="4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9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5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83" name="任意多边形 68795"/>
              <p:cNvSpPr/>
              <p:nvPr/>
            </p:nvSpPr>
            <p:spPr>
              <a:xfrm>
                <a:off x="3213" y="1190"/>
                <a:ext cx="8" cy="38"/>
              </a:xfrm>
              <a:custGeom>
                <a:avLst/>
                <a:gdLst>
                  <a:gd name="txL" fmla="*/ 0 w 8"/>
                  <a:gd name="txT" fmla="*/ 0 h 38"/>
                  <a:gd name="txR" fmla="*/ 8 w 8"/>
                  <a:gd name="txB" fmla="*/ 38 h 38"/>
                </a:gdLst>
                <a:ahLst/>
                <a:cxnLst>
                  <a:cxn ang="0">
                    <a:pos x="0" y="36"/>
                  </a:cxn>
                  <a:cxn ang="0">
                    <a:pos x="2" y="36"/>
                  </a:cxn>
                  <a:cxn ang="0">
                    <a:pos x="3" y="37"/>
                  </a:cxn>
                  <a:cxn ang="0">
                    <a:pos x="4" y="38"/>
                  </a:cxn>
                  <a:cxn ang="0">
                    <a:pos x="6" y="37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36"/>
                  </a:cxn>
                </a:cxnLst>
                <a:rect l="txL" t="txT" r="txR" b="txB"/>
                <a:pathLst>
                  <a:path w="8" h="38">
                    <a:moveTo>
                      <a:pt x="0" y="36"/>
                    </a:moveTo>
                    <a:lnTo>
                      <a:pt x="2" y="36"/>
                    </a:lnTo>
                    <a:lnTo>
                      <a:pt x="3" y="37"/>
                    </a:lnTo>
                    <a:lnTo>
                      <a:pt x="4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411" name="矩形 68796"/>
            <p:cNvSpPr/>
            <p:nvPr/>
          </p:nvSpPr>
          <p:spPr>
            <a:xfrm>
              <a:off x="932" y="1408"/>
              <a:ext cx="183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2" name="矩形 68797"/>
            <p:cNvSpPr/>
            <p:nvPr/>
          </p:nvSpPr>
          <p:spPr>
            <a:xfrm>
              <a:off x="956" y="1577"/>
              <a:ext cx="14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WR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3" name="矩形 68798"/>
            <p:cNvSpPr/>
            <p:nvPr/>
          </p:nvSpPr>
          <p:spPr>
            <a:xfrm>
              <a:off x="824" y="1913"/>
              <a:ext cx="248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4" name="矩形 68799"/>
            <p:cNvSpPr/>
            <p:nvPr/>
          </p:nvSpPr>
          <p:spPr>
            <a:xfrm>
              <a:off x="1087" y="1967"/>
              <a:ext cx="34" cy="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5" name="矩形 68800"/>
            <p:cNvSpPr/>
            <p:nvPr/>
          </p:nvSpPr>
          <p:spPr>
            <a:xfrm>
              <a:off x="884" y="2081"/>
              <a:ext cx="188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6" name="矩形 68801"/>
            <p:cNvSpPr/>
            <p:nvPr/>
          </p:nvSpPr>
          <p:spPr>
            <a:xfrm>
              <a:off x="1087" y="2136"/>
              <a:ext cx="34" cy="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7" name="矩形 68802"/>
            <p:cNvSpPr/>
            <p:nvPr/>
          </p:nvSpPr>
          <p:spPr>
            <a:xfrm>
              <a:off x="802" y="2418"/>
              <a:ext cx="248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8" name="矩形 68803"/>
            <p:cNvSpPr/>
            <p:nvPr/>
          </p:nvSpPr>
          <p:spPr>
            <a:xfrm>
              <a:off x="1065" y="2472"/>
              <a:ext cx="33" cy="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19" name="矩形 68804"/>
            <p:cNvSpPr/>
            <p:nvPr/>
          </p:nvSpPr>
          <p:spPr>
            <a:xfrm>
              <a:off x="862" y="2586"/>
              <a:ext cx="189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20" name="矩形 68805"/>
            <p:cNvSpPr/>
            <p:nvPr/>
          </p:nvSpPr>
          <p:spPr>
            <a:xfrm>
              <a:off x="1065" y="2641"/>
              <a:ext cx="33" cy="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21" name="直接连接符 68806"/>
            <p:cNvSpPr/>
            <p:nvPr/>
          </p:nvSpPr>
          <p:spPr>
            <a:xfrm>
              <a:off x="969" y="1565"/>
              <a:ext cx="139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8422" name="组合 68807"/>
            <p:cNvGrpSpPr/>
            <p:nvPr/>
          </p:nvGrpSpPr>
          <p:grpSpPr>
            <a:xfrm>
              <a:off x="1172" y="1799"/>
              <a:ext cx="3791" cy="188"/>
              <a:chOff x="1172" y="1799"/>
              <a:chExt cx="3791" cy="188"/>
            </a:xfrm>
          </p:grpSpPr>
          <p:sp>
            <p:nvSpPr>
              <p:cNvPr id="58448" name="直接连接符 68808"/>
              <p:cNvSpPr/>
              <p:nvPr/>
            </p:nvSpPr>
            <p:spPr>
              <a:xfrm>
                <a:off x="1172" y="1986"/>
                <a:ext cx="824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49" name="直接连接符 68809"/>
              <p:cNvSpPr/>
              <p:nvPr/>
            </p:nvSpPr>
            <p:spPr>
              <a:xfrm flipV="1">
                <a:off x="1996" y="1799"/>
                <a:ext cx="57" cy="17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50" name="直接连接符 68810"/>
              <p:cNvSpPr/>
              <p:nvPr/>
            </p:nvSpPr>
            <p:spPr>
              <a:xfrm>
                <a:off x="2053" y="1807"/>
                <a:ext cx="291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8423" name="组合 68811"/>
            <p:cNvGrpSpPr/>
            <p:nvPr/>
          </p:nvGrpSpPr>
          <p:grpSpPr>
            <a:xfrm>
              <a:off x="2029" y="1888"/>
              <a:ext cx="169" cy="299"/>
              <a:chOff x="2029" y="1888"/>
              <a:chExt cx="169" cy="299"/>
            </a:xfrm>
          </p:grpSpPr>
          <p:sp>
            <p:nvSpPr>
              <p:cNvPr id="58446" name="直接连接符 68812"/>
              <p:cNvSpPr/>
              <p:nvPr/>
            </p:nvSpPr>
            <p:spPr>
              <a:xfrm>
                <a:off x="2029" y="1888"/>
                <a:ext cx="130" cy="22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47" name="任意多边形 68813"/>
              <p:cNvSpPr/>
              <p:nvPr/>
            </p:nvSpPr>
            <p:spPr>
              <a:xfrm>
                <a:off x="2132" y="2101"/>
                <a:ext cx="66" cy="86"/>
              </a:xfrm>
              <a:custGeom>
                <a:avLst/>
                <a:gdLst>
                  <a:gd name="txL" fmla="*/ 0 w 66"/>
                  <a:gd name="txT" fmla="*/ 0 h 86"/>
                  <a:gd name="txR" fmla="*/ 66 w 66"/>
                  <a:gd name="txB" fmla="*/ 86 h 86"/>
                </a:gdLst>
                <a:ahLst/>
                <a:cxnLst>
                  <a:cxn ang="0">
                    <a:pos x="0" y="27"/>
                  </a:cxn>
                  <a:cxn ang="0">
                    <a:pos x="66" y="86"/>
                  </a:cxn>
                  <a:cxn ang="0">
                    <a:pos x="48" y="0"/>
                  </a:cxn>
                  <a:cxn ang="0">
                    <a:pos x="0" y="27"/>
                  </a:cxn>
                </a:cxnLst>
                <a:rect l="txL" t="txT" r="txR" b="txB"/>
                <a:pathLst>
                  <a:path w="66" h="86">
                    <a:moveTo>
                      <a:pt x="0" y="27"/>
                    </a:moveTo>
                    <a:lnTo>
                      <a:pt x="66" y="86"/>
                    </a:lnTo>
                    <a:lnTo>
                      <a:pt x="48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424" name="矩形 68814"/>
            <p:cNvSpPr/>
            <p:nvPr/>
          </p:nvSpPr>
          <p:spPr>
            <a:xfrm>
              <a:off x="2316" y="2013"/>
              <a:ext cx="356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开始计数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8425" name="组合 68815"/>
            <p:cNvGrpSpPr/>
            <p:nvPr/>
          </p:nvGrpSpPr>
          <p:grpSpPr>
            <a:xfrm>
              <a:off x="2198" y="1929"/>
              <a:ext cx="122" cy="121"/>
              <a:chOff x="2198" y="1929"/>
              <a:chExt cx="122" cy="121"/>
            </a:xfrm>
          </p:grpSpPr>
          <p:sp>
            <p:nvSpPr>
              <p:cNvPr id="58444" name="直接连接符 68816"/>
              <p:cNvSpPr/>
              <p:nvPr/>
            </p:nvSpPr>
            <p:spPr>
              <a:xfrm flipH="1" flipV="1">
                <a:off x="2255" y="1986"/>
                <a:ext cx="65" cy="6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45" name="任意多边形 68817"/>
              <p:cNvSpPr/>
              <p:nvPr/>
            </p:nvSpPr>
            <p:spPr>
              <a:xfrm>
                <a:off x="2198" y="1929"/>
                <a:ext cx="80" cy="79"/>
              </a:xfrm>
              <a:custGeom>
                <a:avLst/>
                <a:gdLst>
                  <a:gd name="txL" fmla="*/ 0 w 80"/>
                  <a:gd name="txT" fmla="*/ 0 h 79"/>
                  <a:gd name="txR" fmla="*/ 80 w 80"/>
                  <a:gd name="txB" fmla="*/ 79 h 79"/>
                </a:gdLst>
                <a:ahLst/>
                <a:cxnLst>
                  <a:cxn ang="0">
                    <a:pos x="80" y="38"/>
                  </a:cxn>
                  <a:cxn ang="0">
                    <a:pos x="0" y="0"/>
                  </a:cxn>
                  <a:cxn ang="0">
                    <a:pos x="40" y="79"/>
                  </a:cxn>
                  <a:cxn ang="0">
                    <a:pos x="80" y="38"/>
                  </a:cxn>
                </a:cxnLst>
                <a:rect l="txL" t="txT" r="txR" b="txB"/>
                <a:pathLst>
                  <a:path w="80" h="79">
                    <a:moveTo>
                      <a:pt x="80" y="38"/>
                    </a:moveTo>
                    <a:lnTo>
                      <a:pt x="0" y="0"/>
                    </a:lnTo>
                    <a:lnTo>
                      <a:pt x="40" y="79"/>
                    </a:lnTo>
                    <a:lnTo>
                      <a:pt x="80" y="38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426" name="直接连接符 68818"/>
            <p:cNvSpPr/>
            <p:nvPr/>
          </p:nvSpPr>
          <p:spPr>
            <a:xfrm>
              <a:off x="1163" y="2576"/>
              <a:ext cx="809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27" name="直接连接符 68819"/>
            <p:cNvSpPr/>
            <p:nvPr/>
          </p:nvSpPr>
          <p:spPr>
            <a:xfrm>
              <a:off x="2449" y="2406"/>
              <a:ext cx="57" cy="17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28" name="直接连接符 68820"/>
            <p:cNvSpPr/>
            <p:nvPr/>
          </p:nvSpPr>
          <p:spPr>
            <a:xfrm>
              <a:off x="2514" y="2576"/>
              <a:ext cx="45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29" name="直接连接符 68821"/>
            <p:cNvSpPr/>
            <p:nvPr/>
          </p:nvSpPr>
          <p:spPr>
            <a:xfrm flipV="1">
              <a:off x="2966" y="2397"/>
              <a:ext cx="57" cy="17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30" name="直接连接符 68822"/>
            <p:cNvSpPr/>
            <p:nvPr/>
          </p:nvSpPr>
          <p:spPr>
            <a:xfrm>
              <a:off x="3023" y="2397"/>
              <a:ext cx="1980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31" name="矩形 68823"/>
            <p:cNvSpPr/>
            <p:nvPr/>
          </p:nvSpPr>
          <p:spPr>
            <a:xfrm>
              <a:off x="2519" y="2433"/>
              <a:ext cx="357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不停计数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8432" name="直接连接符 68824"/>
            <p:cNvSpPr/>
            <p:nvPr/>
          </p:nvSpPr>
          <p:spPr>
            <a:xfrm flipV="1">
              <a:off x="1989" y="2397"/>
              <a:ext cx="55" cy="17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33" name="直接连接符 68825"/>
            <p:cNvSpPr/>
            <p:nvPr/>
          </p:nvSpPr>
          <p:spPr>
            <a:xfrm>
              <a:off x="2045" y="2406"/>
              <a:ext cx="40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8434" name="组合 68826"/>
            <p:cNvGrpSpPr/>
            <p:nvPr/>
          </p:nvGrpSpPr>
          <p:grpSpPr>
            <a:xfrm>
              <a:off x="2992" y="2441"/>
              <a:ext cx="219" cy="62"/>
              <a:chOff x="2992" y="2441"/>
              <a:chExt cx="219" cy="62"/>
            </a:xfrm>
          </p:grpSpPr>
          <p:sp>
            <p:nvSpPr>
              <p:cNvPr id="58442" name="直接连接符 68827"/>
              <p:cNvSpPr/>
              <p:nvPr/>
            </p:nvSpPr>
            <p:spPr>
              <a:xfrm flipV="1">
                <a:off x="2992" y="2467"/>
                <a:ext cx="140" cy="3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43" name="任意多边形 68828"/>
              <p:cNvSpPr/>
              <p:nvPr/>
            </p:nvSpPr>
            <p:spPr>
              <a:xfrm>
                <a:off x="3123" y="2441"/>
                <a:ext cx="88" cy="53"/>
              </a:xfrm>
              <a:custGeom>
                <a:avLst/>
                <a:gdLst>
                  <a:gd name="txL" fmla="*/ 0 w 88"/>
                  <a:gd name="txT" fmla="*/ 0 h 53"/>
                  <a:gd name="txR" fmla="*/ 88 w 88"/>
                  <a:gd name="txB" fmla="*/ 53 h 53"/>
                </a:gdLst>
                <a:ahLst/>
                <a:cxnLst>
                  <a:cxn ang="0">
                    <a:pos x="13" y="53"/>
                  </a:cxn>
                  <a:cxn ang="0">
                    <a:pos x="88" y="5"/>
                  </a:cxn>
                  <a:cxn ang="0">
                    <a:pos x="0" y="0"/>
                  </a:cxn>
                  <a:cxn ang="0">
                    <a:pos x="13" y="53"/>
                  </a:cxn>
                </a:cxnLst>
                <a:rect l="txL" t="txT" r="txR" b="txB"/>
                <a:pathLst>
                  <a:path w="88" h="53">
                    <a:moveTo>
                      <a:pt x="13" y="53"/>
                    </a:moveTo>
                    <a:lnTo>
                      <a:pt x="88" y="5"/>
                    </a:lnTo>
                    <a:lnTo>
                      <a:pt x="0" y="0"/>
                    </a:lnTo>
                    <a:lnTo>
                      <a:pt x="13" y="5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8435" name="组合 68829"/>
            <p:cNvGrpSpPr/>
            <p:nvPr/>
          </p:nvGrpSpPr>
          <p:grpSpPr>
            <a:xfrm>
              <a:off x="2992" y="2486"/>
              <a:ext cx="202" cy="284"/>
              <a:chOff x="2992" y="2486"/>
              <a:chExt cx="202" cy="284"/>
            </a:xfrm>
          </p:grpSpPr>
          <p:sp>
            <p:nvSpPr>
              <p:cNvPr id="58440" name="直接连接符 68830"/>
              <p:cNvSpPr/>
              <p:nvPr/>
            </p:nvSpPr>
            <p:spPr>
              <a:xfrm>
                <a:off x="2992" y="2486"/>
                <a:ext cx="155" cy="21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41" name="任意多边形 68831"/>
              <p:cNvSpPr/>
              <p:nvPr/>
            </p:nvSpPr>
            <p:spPr>
              <a:xfrm>
                <a:off x="3122" y="2686"/>
                <a:ext cx="72" cy="84"/>
              </a:xfrm>
              <a:custGeom>
                <a:avLst/>
                <a:gdLst>
                  <a:gd name="txL" fmla="*/ 0 w 72"/>
                  <a:gd name="txT" fmla="*/ 0 h 84"/>
                  <a:gd name="txR" fmla="*/ 72 w 72"/>
                  <a:gd name="txB" fmla="*/ 84 h 84"/>
                </a:gdLst>
                <a:ahLst/>
                <a:cxnLst>
                  <a:cxn ang="0">
                    <a:pos x="0" y="32"/>
                  </a:cxn>
                  <a:cxn ang="0">
                    <a:pos x="72" y="84"/>
                  </a:cxn>
                  <a:cxn ang="0">
                    <a:pos x="45" y="0"/>
                  </a:cxn>
                  <a:cxn ang="0">
                    <a:pos x="0" y="32"/>
                  </a:cxn>
                </a:cxnLst>
                <a:rect l="txL" t="txT" r="txR" b="txB"/>
                <a:pathLst>
                  <a:path w="72" h="84">
                    <a:moveTo>
                      <a:pt x="0" y="32"/>
                    </a:moveTo>
                    <a:lnTo>
                      <a:pt x="72" y="84"/>
                    </a:lnTo>
                    <a:lnTo>
                      <a:pt x="45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436" name="直接连接符 68832"/>
            <p:cNvSpPr/>
            <p:nvPr/>
          </p:nvSpPr>
          <p:spPr>
            <a:xfrm>
              <a:off x="2831" y="2154"/>
              <a:ext cx="1" cy="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37" name="直接连接符 68833"/>
            <p:cNvSpPr/>
            <p:nvPr/>
          </p:nvSpPr>
          <p:spPr>
            <a:xfrm>
              <a:off x="2821" y="2769"/>
              <a:ext cx="1" cy="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38" name="直接连接符 68834"/>
            <p:cNvSpPr/>
            <p:nvPr/>
          </p:nvSpPr>
          <p:spPr>
            <a:xfrm>
              <a:off x="4180" y="2776"/>
              <a:ext cx="1" cy="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39" name="直接连接符 68835"/>
            <p:cNvSpPr/>
            <p:nvPr/>
          </p:nvSpPr>
          <p:spPr>
            <a:xfrm>
              <a:off x="3841" y="2776"/>
              <a:ext cx="1" cy="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8372" name="文本框 68836"/>
          <p:cNvSpPr txBox="1"/>
          <p:nvPr/>
        </p:nvSpPr>
        <p:spPr>
          <a:xfrm>
            <a:off x="2362200" y="57150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Clr>
                <a:srgbClr val="CCECFF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时序图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56673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8253</a:t>
            </a:r>
            <a:r>
              <a:rPr lang="zh-CN" altLang="en-US" dirty="0"/>
              <a:t>工作方式小结</a:t>
            </a:r>
            <a:endParaRPr lang="zh-CN" altLang="en-US" dirty="0"/>
          </a:p>
        </p:txBody>
      </p:sp>
      <p:sp>
        <p:nvSpPr>
          <p:cNvPr id="59395" name="文本占位符 156674"/>
          <p:cNvSpPr>
            <a:spLocks noGrp="1" noRot="1"/>
          </p:cNvSpPr>
          <p:nvPr>
            <p:ph idx="1"/>
          </p:nvPr>
        </p:nvSpPr>
        <p:spPr>
          <a:xfrm>
            <a:off x="250825" y="1773238"/>
            <a:ext cx="9217025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。单次计数（方式</a:t>
            </a:r>
            <a:r>
              <a:rPr lang="en-US" altLang="zh-CN" sz="2400" b="1" dirty="0"/>
              <a:t>0/1/4/5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循环计数（方式</a:t>
            </a:r>
            <a:r>
              <a:rPr lang="en-US" altLang="zh-CN" sz="2400" b="1" dirty="0"/>
              <a:t>2/3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chemeClr val="hlink"/>
                </a:solidFill>
              </a:rPr>
              <a:t>（</a:t>
            </a:r>
            <a:r>
              <a:rPr lang="en-US" altLang="zh-CN" sz="2400" b="1" dirty="0">
                <a:solidFill>
                  <a:schemeClr val="hlink"/>
                </a:solidFill>
              </a:rPr>
              <a:t>OUT</a:t>
            </a:r>
            <a:r>
              <a:rPr lang="zh-CN" altLang="en-US" sz="2400" b="1" dirty="0">
                <a:solidFill>
                  <a:schemeClr val="hlink"/>
                </a:solidFill>
              </a:rPr>
              <a:t>是否可输出周期性信号）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。软件启动（方式</a:t>
            </a:r>
            <a:r>
              <a:rPr lang="en-US" altLang="zh-CN" sz="2400" b="1" dirty="0"/>
              <a:t>0/2/3/4</a:t>
            </a:r>
            <a:r>
              <a:rPr lang="zh-CN" altLang="en-US" sz="2400" b="1" dirty="0"/>
              <a:t>）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硬件启动（方式</a:t>
            </a:r>
            <a:r>
              <a:rPr lang="en-US" altLang="zh-CN" sz="2400" b="1" dirty="0"/>
              <a:t>1/2/3/5</a:t>
            </a:r>
            <a:r>
              <a:rPr lang="zh-CN" altLang="en-US" sz="2400" b="1" dirty="0"/>
              <a:t>） ；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。输出信号特点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周期性 （方式</a:t>
            </a:r>
            <a:r>
              <a:rPr lang="en-US" altLang="zh-CN" sz="2400" b="1" dirty="0"/>
              <a:t>2/3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高低电平宽度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负脉冲宽度（ 方式</a:t>
            </a:r>
            <a:r>
              <a:rPr lang="en-US" altLang="zh-CN" sz="2400" b="1" dirty="0"/>
              <a:t>0/1</a:t>
            </a:r>
            <a:r>
              <a:rPr lang="zh-CN" altLang="en-US" sz="2400" b="1" dirty="0"/>
              <a:t>与计数初值有关， 方式</a:t>
            </a:r>
            <a:r>
              <a:rPr lang="en-US" altLang="zh-CN" sz="2400" b="1" dirty="0"/>
              <a:t>4/5</a:t>
            </a:r>
            <a:r>
              <a:rPr lang="zh-CN" altLang="en-US" sz="2400" b="1" dirty="0"/>
              <a:t>一个</a:t>
            </a:r>
            <a:r>
              <a:rPr lang="en-US" altLang="zh-CN" sz="2400" b="1" dirty="0"/>
              <a:t>CLK</a:t>
            </a:r>
            <a:r>
              <a:rPr lang="zh-CN" altLang="en-US" sz="2400" b="1" dirty="0"/>
              <a:t>宽度）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55297"/>
          <p:cNvSpPr>
            <a:spLocks noGrp="1" noRot="1"/>
          </p:cNvSpPr>
          <p:nvPr>
            <p:ph type="title"/>
          </p:nvPr>
        </p:nvSpPr>
        <p:spPr>
          <a:xfrm>
            <a:off x="1619250" y="6248400"/>
            <a:ext cx="7772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8253 </a:t>
            </a:r>
            <a:r>
              <a:rPr lang="zh-CN" altLang="en-US" sz="2400" b="1" dirty="0">
                <a:solidFill>
                  <a:srgbClr val="000000"/>
                </a:solidFill>
              </a:rPr>
              <a:t>的控制字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5299" name="内容占位符 55298"/>
          <p:cNvSpPr>
            <a:spLocks noGrp="1" noRot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</a:rPr>
              <a:t>8253</a:t>
            </a:r>
            <a:r>
              <a:rPr lang="zh-CN" altLang="en-US" sz="2400" dirty="0">
                <a:solidFill>
                  <a:schemeClr val="tx2"/>
                </a:solidFill>
              </a:rPr>
              <a:t>的初始化编程中，由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向</a:t>
            </a:r>
            <a:r>
              <a:rPr lang="en-US" altLang="zh-CN" sz="2400" dirty="0">
                <a:solidFill>
                  <a:schemeClr val="tx2"/>
                </a:solidFill>
              </a:rPr>
              <a:t>8253</a:t>
            </a:r>
            <a:r>
              <a:rPr lang="zh-CN" altLang="en-US" sz="2400" dirty="0">
                <a:solidFill>
                  <a:schemeClr val="tx2"/>
                </a:solidFill>
              </a:rPr>
              <a:t>的控制字寄存器写入一个控制字，它规定了</a:t>
            </a:r>
            <a:r>
              <a:rPr lang="en-US" altLang="zh-CN" sz="2400" dirty="0">
                <a:solidFill>
                  <a:schemeClr val="tx2"/>
                </a:solidFill>
              </a:rPr>
              <a:t>8253</a:t>
            </a:r>
            <a:r>
              <a:rPr lang="zh-CN" altLang="en-US" sz="2400" dirty="0">
                <a:solidFill>
                  <a:schemeClr val="tx2"/>
                </a:solidFill>
              </a:rPr>
              <a:t>的工作方式。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pSp>
        <p:nvGrpSpPr>
          <p:cNvPr id="60420" name="组合 55299"/>
          <p:cNvGrpSpPr/>
          <p:nvPr/>
        </p:nvGrpSpPr>
        <p:grpSpPr>
          <a:xfrm>
            <a:off x="1331913" y="1773238"/>
            <a:ext cx="6661150" cy="4591050"/>
            <a:chOff x="1190" y="1008"/>
            <a:chExt cx="3390" cy="2803"/>
          </a:xfrm>
        </p:grpSpPr>
        <p:sp>
          <p:nvSpPr>
            <p:cNvPr id="60439" name="矩形 55300"/>
            <p:cNvSpPr/>
            <p:nvPr/>
          </p:nvSpPr>
          <p:spPr>
            <a:xfrm>
              <a:off x="1315" y="1090"/>
              <a:ext cx="7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0" name="矩形 55301"/>
            <p:cNvSpPr/>
            <p:nvPr/>
          </p:nvSpPr>
          <p:spPr>
            <a:xfrm>
              <a:off x="1407" y="1157"/>
              <a:ext cx="36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1" name="矩形 55302"/>
            <p:cNvSpPr/>
            <p:nvPr/>
          </p:nvSpPr>
          <p:spPr>
            <a:xfrm>
              <a:off x="1688" y="1090"/>
              <a:ext cx="7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2" name="矩形 55303"/>
            <p:cNvSpPr/>
            <p:nvPr/>
          </p:nvSpPr>
          <p:spPr>
            <a:xfrm>
              <a:off x="1780" y="1157"/>
              <a:ext cx="35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3" name="矩形 55304"/>
            <p:cNvSpPr/>
            <p:nvPr/>
          </p:nvSpPr>
          <p:spPr>
            <a:xfrm>
              <a:off x="2061" y="1090"/>
              <a:ext cx="7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4" name="矩形 55305"/>
            <p:cNvSpPr/>
            <p:nvPr/>
          </p:nvSpPr>
          <p:spPr>
            <a:xfrm>
              <a:off x="2153" y="1157"/>
              <a:ext cx="36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5" name="矩形 55306"/>
            <p:cNvSpPr/>
            <p:nvPr/>
          </p:nvSpPr>
          <p:spPr>
            <a:xfrm>
              <a:off x="2434" y="1090"/>
              <a:ext cx="7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6" name="矩形 55307"/>
            <p:cNvSpPr/>
            <p:nvPr/>
          </p:nvSpPr>
          <p:spPr>
            <a:xfrm>
              <a:off x="2526" y="1157"/>
              <a:ext cx="36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7" name="矩形 55308"/>
            <p:cNvSpPr/>
            <p:nvPr/>
          </p:nvSpPr>
          <p:spPr>
            <a:xfrm>
              <a:off x="2807" y="1090"/>
              <a:ext cx="7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8" name="矩形 55309"/>
            <p:cNvSpPr/>
            <p:nvPr/>
          </p:nvSpPr>
          <p:spPr>
            <a:xfrm>
              <a:off x="2899" y="1157"/>
              <a:ext cx="35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49" name="矩形 55310"/>
            <p:cNvSpPr/>
            <p:nvPr/>
          </p:nvSpPr>
          <p:spPr>
            <a:xfrm>
              <a:off x="3180" y="1090"/>
              <a:ext cx="7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50" name="矩形 55311"/>
            <p:cNvSpPr/>
            <p:nvPr/>
          </p:nvSpPr>
          <p:spPr>
            <a:xfrm>
              <a:off x="3272" y="1157"/>
              <a:ext cx="36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51" name="矩形 55312"/>
            <p:cNvSpPr/>
            <p:nvPr/>
          </p:nvSpPr>
          <p:spPr>
            <a:xfrm>
              <a:off x="3553" y="1090"/>
              <a:ext cx="7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52" name="矩形 55313"/>
            <p:cNvSpPr/>
            <p:nvPr/>
          </p:nvSpPr>
          <p:spPr>
            <a:xfrm>
              <a:off x="3645" y="1157"/>
              <a:ext cx="36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53" name="矩形 55314"/>
            <p:cNvSpPr/>
            <p:nvPr/>
          </p:nvSpPr>
          <p:spPr>
            <a:xfrm>
              <a:off x="3926" y="1090"/>
              <a:ext cx="7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54" name="矩形 55315"/>
            <p:cNvSpPr/>
            <p:nvPr/>
          </p:nvSpPr>
          <p:spPr>
            <a:xfrm>
              <a:off x="4018" y="1157"/>
              <a:ext cx="35" cy="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55" name="矩形 55316"/>
            <p:cNvSpPr/>
            <p:nvPr/>
          </p:nvSpPr>
          <p:spPr>
            <a:xfrm>
              <a:off x="1193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56" name="直接连接符 55317"/>
            <p:cNvSpPr/>
            <p:nvPr/>
          </p:nvSpPr>
          <p:spPr>
            <a:xfrm>
              <a:off x="1193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7" name="直接连接符 55318"/>
            <p:cNvSpPr/>
            <p:nvPr/>
          </p:nvSpPr>
          <p:spPr>
            <a:xfrm>
              <a:off x="1193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8" name="矩形 55319"/>
            <p:cNvSpPr/>
            <p:nvPr/>
          </p:nvSpPr>
          <p:spPr>
            <a:xfrm>
              <a:off x="1193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59" name="直接连接符 55320"/>
            <p:cNvSpPr/>
            <p:nvPr/>
          </p:nvSpPr>
          <p:spPr>
            <a:xfrm>
              <a:off x="1193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0" name="直接连接符 55321"/>
            <p:cNvSpPr/>
            <p:nvPr/>
          </p:nvSpPr>
          <p:spPr>
            <a:xfrm>
              <a:off x="1193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1" name="矩形 55322"/>
            <p:cNvSpPr/>
            <p:nvPr/>
          </p:nvSpPr>
          <p:spPr>
            <a:xfrm>
              <a:off x="1199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62" name="直接连接符 55323"/>
            <p:cNvSpPr/>
            <p:nvPr/>
          </p:nvSpPr>
          <p:spPr>
            <a:xfrm>
              <a:off x="1199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3" name="矩形 55324"/>
            <p:cNvSpPr/>
            <p:nvPr/>
          </p:nvSpPr>
          <p:spPr>
            <a:xfrm>
              <a:off x="1566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64" name="直接连接符 55325"/>
            <p:cNvSpPr/>
            <p:nvPr/>
          </p:nvSpPr>
          <p:spPr>
            <a:xfrm>
              <a:off x="1566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5" name="直接连接符 55326"/>
            <p:cNvSpPr/>
            <p:nvPr/>
          </p:nvSpPr>
          <p:spPr>
            <a:xfrm>
              <a:off x="1566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6" name="矩形 55327"/>
            <p:cNvSpPr/>
            <p:nvPr/>
          </p:nvSpPr>
          <p:spPr>
            <a:xfrm>
              <a:off x="1572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67" name="直接连接符 55328"/>
            <p:cNvSpPr/>
            <p:nvPr/>
          </p:nvSpPr>
          <p:spPr>
            <a:xfrm>
              <a:off x="1572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68" name="矩形 55329"/>
            <p:cNvSpPr/>
            <p:nvPr/>
          </p:nvSpPr>
          <p:spPr>
            <a:xfrm>
              <a:off x="1939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69" name="直接连接符 55330"/>
            <p:cNvSpPr/>
            <p:nvPr/>
          </p:nvSpPr>
          <p:spPr>
            <a:xfrm>
              <a:off x="1939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0" name="直接连接符 55331"/>
            <p:cNvSpPr/>
            <p:nvPr/>
          </p:nvSpPr>
          <p:spPr>
            <a:xfrm>
              <a:off x="1939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1" name="矩形 55332"/>
            <p:cNvSpPr/>
            <p:nvPr/>
          </p:nvSpPr>
          <p:spPr>
            <a:xfrm>
              <a:off x="1945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72" name="直接连接符 55333"/>
            <p:cNvSpPr/>
            <p:nvPr/>
          </p:nvSpPr>
          <p:spPr>
            <a:xfrm>
              <a:off x="1945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3" name="矩形 55334"/>
            <p:cNvSpPr/>
            <p:nvPr/>
          </p:nvSpPr>
          <p:spPr>
            <a:xfrm>
              <a:off x="2312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74" name="直接连接符 55335"/>
            <p:cNvSpPr/>
            <p:nvPr/>
          </p:nvSpPr>
          <p:spPr>
            <a:xfrm>
              <a:off x="2312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5" name="直接连接符 55336"/>
            <p:cNvSpPr/>
            <p:nvPr/>
          </p:nvSpPr>
          <p:spPr>
            <a:xfrm>
              <a:off x="2312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6" name="矩形 55337"/>
            <p:cNvSpPr/>
            <p:nvPr/>
          </p:nvSpPr>
          <p:spPr>
            <a:xfrm>
              <a:off x="2318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77" name="直接连接符 55338"/>
            <p:cNvSpPr/>
            <p:nvPr/>
          </p:nvSpPr>
          <p:spPr>
            <a:xfrm>
              <a:off x="2318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8" name="直接连接符 55339"/>
            <p:cNvSpPr/>
            <p:nvPr/>
          </p:nvSpPr>
          <p:spPr>
            <a:xfrm>
              <a:off x="2685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79" name="直接连接符 55340"/>
            <p:cNvSpPr/>
            <p:nvPr/>
          </p:nvSpPr>
          <p:spPr>
            <a:xfrm>
              <a:off x="2685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0" name="矩形 55341"/>
            <p:cNvSpPr/>
            <p:nvPr/>
          </p:nvSpPr>
          <p:spPr>
            <a:xfrm>
              <a:off x="2691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81" name="直接连接符 55342"/>
            <p:cNvSpPr/>
            <p:nvPr/>
          </p:nvSpPr>
          <p:spPr>
            <a:xfrm>
              <a:off x="2691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2" name="矩形 55343"/>
            <p:cNvSpPr/>
            <p:nvPr/>
          </p:nvSpPr>
          <p:spPr>
            <a:xfrm>
              <a:off x="3058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83" name="直接连接符 55344"/>
            <p:cNvSpPr/>
            <p:nvPr/>
          </p:nvSpPr>
          <p:spPr>
            <a:xfrm>
              <a:off x="3058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4" name="直接连接符 55345"/>
            <p:cNvSpPr/>
            <p:nvPr/>
          </p:nvSpPr>
          <p:spPr>
            <a:xfrm>
              <a:off x="3058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5" name="矩形 55346"/>
            <p:cNvSpPr/>
            <p:nvPr/>
          </p:nvSpPr>
          <p:spPr>
            <a:xfrm>
              <a:off x="3064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86" name="直接连接符 55347"/>
            <p:cNvSpPr/>
            <p:nvPr/>
          </p:nvSpPr>
          <p:spPr>
            <a:xfrm>
              <a:off x="3064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7" name="矩形 55348"/>
            <p:cNvSpPr/>
            <p:nvPr/>
          </p:nvSpPr>
          <p:spPr>
            <a:xfrm>
              <a:off x="3431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88" name="直接连接符 55349"/>
            <p:cNvSpPr/>
            <p:nvPr/>
          </p:nvSpPr>
          <p:spPr>
            <a:xfrm>
              <a:off x="3431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89" name="直接连接符 55350"/>
            <p:cNvSpPr/>
            <p:nvPr/>
          </p:nvSpPr>
          <p:spPr>
            <a:xfrm>
              <a:off x="3431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0" name="矩形 55351"/>
            <p:cNvSpPr/>
            <p:nvPr/>
          </p:nvSpPr>
          <p:spPr>
            <a:xfrm>
              <a:off x="3437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91" name="直接连接符 55352"/>
            <p:cNvSpPr/>
            <p:nvPr/>
          </p:nvSpPr>
          <p:spPr>
            <a:xfrm>
              <a:off x="3437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2" name="矩形 55353"/>
            <p:cNvSpPr/>
            <p:nvPr/>
          </p:nvSpPr>
          <p:spPr>
            <a:xfrm>
              <a:off x="3804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93" name="直接连接符 55354"/>
            <p:cNvSpPr/>
            <p:nvPr/>
          </p:nvSpPr>
          <p:spPr>
            <a:xfrm>
              <a:off x="3804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4" name="直接连接符 55355"/>
            <p:cNvSpPr/>
            <p:nvPr/>
          </p:nvSpPr>
          <p:spPr>
            <a:xfrm>
              <a:off x="3804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5" name="矩形 55356"/>
            <p:cNvSpPr/>
            <p:nvPr/>
          </p:nvSpPr>
          <p:spPr>
            <a:xfrm>
              <a:off x="3810" y="1008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96" name="直接连接符 55357"/>
            <p:cNvSpPr/>
            <p:nvPr/>
          </p:nvSpPr>
          <p:spPr>
            <a:xfrm>
              <a:off x="3810" y="1008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7" name="矩形 55358"/>
            <p:cNvSpPr/>
            <p:nvPr/>
          </p:nvSpPr>
          <p:spPr>
            <a:xfrm>
              <a:off x="4177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498" name="直接连接符 55359"/>
            <p:cNvSpPr/>
            <p:nvPr/>
          </p:nvSpPr>
          <p:spPr>
            <a:xfrm>
              <a:off x="4177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99" name="直接连接符 55360"/>
            <p:cNvSpPr/>
            <p:nvPr/>
          </p:nvSpPr>
          <p:spPr>
            <a:xfrm>
              <a:off x="4177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0" name="矩形 55361"/>
            <p:cNvSpPr/>
            <p:nvPr/>
          </p:nvSpPr>
          <p:spPr>
            <a:xfrm>
              <a:off x="4177" y="100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01" name="直接连接符 55362"/>
            <p:cNvSpPr/>
            <p:nvPr/>
          </p:nvSpPr>
          <p:spPr>
            <a:xfrm>
              <a:off x="4177" y="1008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2" name="直接连接符 55363"/>
            <p:cNvSpPr/>
            <p:nvPr/>
          </p:nvSpPr>
          <p:spPr>
            <a:xfrm>
              <a:off x="4177" y="1008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3" name="矩形 55364"/>
            <p:cNvSpPr/>
            <p:nvPr/>
          </p:nvSpPr>
          <p:spPr>
            <a:xfrm>
              <a:off x="1193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04" name="直接连接符 55365"/>
            <p:cNvSpPr/>
            <p:nvPr/>
          </p:nvSpPr>
          <p:spPr>
            <a:xfrm>
              <a:off x="1193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5" name="矩形 55366"/>
            <p:cNvSpPr/>
            <p:nvPr/>
          </p:nvSpPr>
          <p:spPr>
            <a:xfrm>
              <a:off x="1193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06" name="直接连接符 55367"/>
            <p:cNvSpPr/>
            <p:nvPr/>
          </p:nvSpPr>
          <p:spPr>
            <a:xfrm>
              <a:off x="1193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7" name="直接连接符 55368"/>
            <p:cNvSpPr/>
            <p:nvPr/>
          </p:nvSpPr>
          <p:spPr>
            <a:xfrm>
              <a:off x="1193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08" name="矩形 55369"/>
            <p:cNvSpPr/>
            <p:nvPr/>
          </p:nvSpPr>
          <p:spPr>
            <a:xfrm>
              <a:off x="1193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09" name="直接连接符 55370"/>
            <p:cNvSpPr/>
            <p:nvPr/>
          </p:nvSpPr>
          <p:spPr>
            <a:xfrm>
              <a:off x="1193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0" name="直接连接符 55371"/>
            <p:cNvSpPr/>
            <p:nvPr/>
          </p:nvSpPr>
          <p:spPr>
            <a:xfrm>
              <a:off x="1193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1" name="矩形 55372"/>
            <p:cNvSpPr/>
            <p:nvPr/>
          </p:nvSpPr>
          <p:spPr>
            <a:xfrm>
              <a:off x="1199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12" name="直接连接符 55373"/>
            <p:cNvSpPr/>
            <p:nvPr/>
          </p:nvSpPr>
          <p:spPr>
            <a:xfrm>
              <a:off x="1199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3" name="矩形 55374"/>
            <p:cNvSpPr/>
            <p:nvPr/>
          </p:nvSpPr>
          <p:spPr>
            <a:xfrm>
              <a:off x="1566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14" name="直接连接符 55375"/>
            <p:cNvSpPr/>
            <p:nvPr/>
          </p:nvSpPr>
          <p:spPr>
            <a:xfrm>
              <a:off x="1566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5" name="矩形 55376"/>
            <p:cNvSpPr/>
            <p:nvPr/>
          </p:nvSpPr>
          <p:spPr>
            <a:xfrm>
              <a:off x="1566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16" name="直接连接符 55377"/>
            <p:cNvSpPr/>
            <p:nvPr/>
          </p:nvSpPr>
          <p:spPr>
            <a:xfrm>
              <a:off x="1566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7" name="直接连接符 55378"/>
            <p:cNvSpPr/>
            <p:nvPr/>
          </p:nvSpPr>
          <p:spPr>
            <a:xfrm>
              <a:off x="1566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18" name="矩形 55379"/>
            <p:cNvSpPr/>
            <p:nvPr/>
          </p:nvSpPr>
          <p:spPr>
            <a:xfrm>
              <a:off x="1572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19" name="直接连接符 55380"/>
            <p:cNvSpPr/>
            <p:nvPr/>
          </p:nvSpPr>
          <p:spPr>
            <a:xfrm>
              <a:off x="1572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0" name="矩形 55381"/>
            <p:cNvSpPr/>
            <p:nvPr/>
          </p:nvSpPr>
          <p:spPr>
            <a:xfrm>
              <a:off x="1939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21" name="直接连接符 55382"/>
            <p:cNvSpPr/>
            <p:nvPr/>
          </p:nvSpPr>
          <p:spPr>
            <a:xfrm>
              <a:off x="1939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2" name="矩形 55383"/>
            <p:cNvSpPr/>
            <p:nvPr/>
          </p:nvSpPr>
          <p:spPr>
            <a:xfrm>
              <a:off x="1939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23" name="直接连接符 55384"/>
            <p:cNvSpPr/>
            <p:nvPr/>
          </p:nvSpPr>
          <p:spPr>
            <a:xfrm>
              <a:off x="1939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4" name="直接连接符 55385"/>
            <p:cNvSpPr/>
            <p:nvPr/>
          </p:nvSpPr>
          <p:spPr>
            <a:xfrm>
              <a:off x="1939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5" name="矩形 55386"/>
            <p:cNvSpPr/>
            <p:nvPr/>
          </p:nvSpPr>
          <p:spPr>
            <a:xfrm>
              <a:off x="1945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26" name="直接连接符 55387"/>
            <p:cNvSpPr/>
            <p:nvPr/>
          </p:nvSpPr>
          <p:spPr>
            <a:xfrm>
              <a:off x="1945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7" name="矩形 55388"/>
            <p:cNvSpPr/>
            <p:nvPr/>
          </p:nvSpPr>
          <p:spPr>
            <a:xfrm>
              <a:off x="2312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28" name="直接连接符 55389"/>
            <p:cNvSpPr/>
            <p:nvPr/>
          </p:nvSpPr>
          <p:spPr>
            <a:xfrm>
              <a:off x="2312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29" name="矩形 55390"/>
            <p:cNvSpPr/>
            <p:nvPr/>
          </p:nvSpPr>
          <p:spPr>
            <a:xfrm>
              <a:off x="2312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30" name="直接连接符 55391"/>
            <p:cNvSpPr/>
            <p:nvPr/>
          </p:nvSpPr>
          <p:spPr>
            <a:xfrm>
              <a:off x="2312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1" name="直接连接符 55392"/>
            <p:cNvSpPr/>
            <p:nvPr/>
          </p:nvSpPr>
          <p:spPr>
            <a:xfrm>
              <a:off x="2312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2" name="矩形 55393"/>
            <p:cNvSpPr/>
            <p:nvPr/>
          </p:nvSpPr>
          <p:spPr>
            <a:xfrm>
              <a:off x="2318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33" name="直接连接符 55394"/>
            <p:cNvSpPr/>
            <p:nvPr/>
          </p:nvSpPr>
          <p:spPr>
            <a:xfrm>
              <a:off x="2318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4" name="直接连接符 55395"/>
            <p:cNvSpPr/>
            <p:nvPr/>
          </p:nvSpPr>
          <p:spPr>
            <a:xfrm>
              <a:off x="2685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5" name="直接连接符 55396"/>
            <p:cNvSpPr/>
            <p:nvPr/>
          </p:nvSpPr>
          <p:spPr>
            <a:xfrm>
              <a:off x="2685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6" name="直接连接符 55397"/>
            <p:cNvSpPr/>
            <p:nvPr/>
          </p:nvSpPr>
          <p:spPr>
            <a:xfrm>
              <a:off x="2685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7" name="矩形 55398"/>
            <p:cNvSpPr/>
            <p:nvPr/>
          </p:nvSpPr>
          <p:spPr>
            <a:xfrm>
              <a:off x="2691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38" name="直接连接符 55399"/>
            <p:cNvSpPr/>
            <p:nvPr/>
          </p:nvSpPr>
          <p:spPr>
            <a:xfrm>
              <a:off x="2691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39" name="矩形 55400"/>
            <p:cNvSpPr/>
            <p:nvPr/>
          </p:nvSpPr>
          <p:spPr>
            <a:xfrm>
              <a:off x="3058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40" name="直接连接符 55401"/>
            <p:cNvSpPr/>
            <p:nvPr/>
          </p:nvSpPr>
          <p:spPr>
            <a:xfrm>
              <a:off x="3058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1" name="矩形 55402"/>
            <p:cNvSpPr/>
            <p:nvPr/>
          </p:nvSpPr>
          <p:spPr>
            <a:xfrm>
              <a:off x="3058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42" name="直接连接符 55403"/>
            <p:cNvSpPr/>
            <p:nvPr/>
          </p:nvSpPr>
          <p:spPr>
            <a:xfrm>
              <a:off x="3058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3" name="直接连接符 55404"/>
            <p:cNvSpPr/>
            <p:nvPr/>
          </p:nvSpPr>
          <p:spPr>
            <a:xfrm>
              <a:off x="3058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4" name="矩形 55405"/>
            <p:cNvSpPr/>
            <p:nvPr/>
          </p:nvSpPr>
          <p:spPr>
            <a:xfrm>
              <a:off x="3064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45" name="直接连接符 55406"/>
            <p:cNvSpPr/>
            <p:nvPr/>
          </p:nvSpPr>
          <p:spPr>
            <a:xfrm>
              <a:off x="3064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6" name="矩形 55407"/>
            <p:cNvSpPr/>
            <p:nvPr/>
          </p:nvSpPr>
          <p:spPr>
            <a:xfrm>
              <a:off x="3431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47" name="直接连接符 55408"/>
            <p:cNvSpPr/>
            <p:nvPr/>
          </p:nvSpPr>
          <p:spPr>
            <a:xfrm>
              <a:off x="3431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48" name="矩形 55409"/>
            <p:cNvSpPr/>
            <p:nvPr/>
          </p:nvSpPr>
          <p:spPr>
            <a:xfrm>
              <a:off x="3431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49" name="直接连接符 55410"/>
            <p:cNvSpPr/>
            <p:nvPr/>
          </p:nvSpPr>
          <p:spPr>
            <a:xfrm>
              <a:off x="3431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0" name="直接连接符 55411"/>
            <p:cNvSpPr/>
            <p:nvPr/>
          </p:nvSpPr>
          <p:spPr>
            <a:xfrm>
              <a:off x="3431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1" name="矩形 55412"/>
            <p:cNvSpPr/>
            <p:nvPr/>
          </p:nvSpPr>
          <p:spPr>
            <a:xfrm>
              <a:off x="3437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52" name="直接连接符 55413"/>
            <p:cNvSpPr/>
            <p:nvPr/>
          </p:nvSpPr>
          <p:spPr>
            <a:xfrm>
              <a:off x="3437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3" name="矩形 55414"/>
            <p:cNvSpPr/>
            <p:nvPr/>
          </p:nvSpPr>
          <p:spPr>
            <a:xfrm>
              <a:off x="3804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54" name="直接连接符 55415"/>
            <p:cNvSpPr/>
            <p:nvPr/>
          </p:nvSpPr>
          <p:spPr>
            <a:xfrm>
              <a:off x="3804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5" name="矩形 55416"/>
            <p:cNvSpPr/>
            <p:nvPr/>
          </p:nvSpPr>
          <p:spPr>
            <a:xfrm>
              <a:off x="3804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56" name="直接连接符 55417"/>
            <p:cNvSpPr/>
            <p:nvPr/>
          </p:nvSpPr>
          <p:spPr>
            <a:xfrm>
              <a:off x="3804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7" name="直接连接符 55418"/>
            <p:cNvSpPr/>
            <p:nvPr/>
          </p:nvSpPr>
          <p:spPr>
            <a:xfrm>
              <a:off x="3804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58" name="矩形 55419"/>
            <p:cNvSpPr/>
            <p:nvPr/>
          </p:nvSpPr>
          <p:spPr>
            <a:xfrm>
              <a:off x="3810" y="1262"/>
              <a:ext cx="36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59" name="直接连接符 55420"/>
            <p:cNvSpPr/>
            <p:nvPr/>
          </p:nvSpPr>
          <p:spPr>
            <a:xfrm>
              <a:off x="3810" y="1262"/>
              <a:ext cx="36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0" name="矩形 55421"/>
            <p:cNvSpPr/>
            <p:nvPr/>
          </p:nvSpPr>
          <p:spPr>
            <a:xfrm>
              <a:off x="4177" y="1014"/>
              <a:ext cx="6" cy="248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61" name="直接连接符 55422"/>
            <p:cNvSpPr/>
            <p:nvPr/>
          </p:nvSpPr>
          <p:spPr>
            <a:xfrm>
              <a:off x="4177" y="1014"/>
              <a:ext cx="1" cy="248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2" name="矩形 55423"/>
            <p:cNvSpPr/>
            <p:nvPr/>
          </p:nvSpPr>
          <p:spPr>
            <a:xfrm>
              <a:off x="4177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63" name="直接连接符 55424"/>
            <p:cNvSpPr/>
            <p:nvPr/>
          </p:nvSpPr>
          <p:spPr>
            <a:xfrm>
              <a:off x="4177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4" name="直接连接符 55425"/>
            <p:cNvSpPr/>
            <p:nvPr/>
          </p:nvSpPr>
          <p:spPr>
            <a:xfrm>
              <a:off x="4177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5" name="矩形 55426"/>
            <p:cNvSpPr/>
            <p:nvPr/>
          </p:nvSpPr>
          <p:spPr>
            <a:xfrm>
              <a:off x="4177" y="126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66" name="直接连接符 55427"/>
            <p:cNvSpPr/>
            <p:nvPr/>
          </p:nvSpPr>
          <p:spPr>
            <a:xfrm>
              <a:off x="4177" y="1262"/>
              <a:ext cx="6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7" name="直接连接符 55428"/>
            <p:cNvSpPr/>
            <p:nvPr/>
          </p:nvSpPr>
          <p:spPr>
            <a:xfrm>
              <a:off x="4177" y="1262"/>
              <a:ext cx="1" cy="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568" name="矩形 55429"/>
            <p:cNvSpPr/>
            <p:nvPr/>
          </p:nvSpPr>
          <p:spPr>
            <a:xfrm>
              <a:off x="3709" y="1529"/>
              <a:ext cx="871" cy="393"/>
            </a:xfrm>
            <a:prstGeom prst="rect">
              <a:avLst/>
            </a:prstGeom>
            <a:solidFill>
              <a:srgbClr val="FFFFFF"/>
            </a:solidFill>
            <a:ln w="1428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69" name="矩形 55430"/>
            <p:cNvSpPr/>
            <p:nvPr/>
          </p:nvSpPr>
          <p:spPr>
            <a:xfrm>
              <a:off x="3748" y="1602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0" name="矩形 55431"/>
            <p:cNvSpPr/>
            <p:nvPr/>
          </p:nvSpPr>
          <p:spPr>
            <a:xfrm>
              <a:off x="3871" y="1606"/>
              <a:ext cx="27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二进制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1" name="矩形 55432"/>
            <p:cNvSpPr/>
            <p:nvPr/>
          </p:nvSpPr>
          <p:spPr>
            <a:xfrm>
              <a:off x="3748" y="1788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2" name="矩形 55433"/>
            <p:cNvSpPr/>
            <p:nvPr/>
          </p:nvSpPr>
          <p:spPr>
            <a:xfrm>
              <a:off x="3871" y="1793"/>
              <a:ext cx="4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</a:t>
              </a:r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—</a:t>
              </a: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十进制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3" name="矩形 55434"/>
            <p:cNvSpPr/>
            <p:nvPr/>
          </p:nvSpPr>
          <p:spPr>
            <a:xfrm>
              <a:off x="3709" y="2034"/>
              <a:ext cx="871" cy="1344"/>
            </a:xfrm>
            <a:prstGeom prst="rect">
              <a:avLst/>
            </a:prstGeom>
            <a:solidFill>
              <a:srgbClr val="FFFFFF"/>
            </a:solidFill>
            <a:ln w="1428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74" name="矩形 55435"/>
            <p:cNvSpPr/>
            <p:nvPr/>
          </p:nvSpPr>
          <p:spPr>
            <a:xfrm>
              <a:off x="3748" y="2113"/>
              <a:ext cx="54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工作方式选择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5" name="矩形 55436"/>
            <p:cNvSpPr/>
            <p:nvPr/>
          </p:nvSpPr>
          <p:spPr>
            <a:xfrm>
              <a:off x="3748" y="2295"/>
              <a:ext cx="20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000=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6" name="矩形 55437"/>
            <p:cNvSpPr/>
            <p:nvPr/>
          </p:nvSpPr>
          <p:spPr>
            <a:xfrm>
              <a:off x="3992" y="2299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7" name="矩形 55438"/>
            <p:cNvSpPr/>
            <p:nvPr/>
          </p:nvSpPr>
          <p:spPr>
            <a:xfrm>
              <a:off x="4233" y="2295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8" name="矩形 55439"/>
            <p:cNvSpPr/>
            <p:nvPr/>
          </p:nvSpPr>
          <p:spPr>
            <a:xfrm>
              <a:off x="3748" y="2481"/>
              <a:ext cx="20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001=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79" name="矩形 55440"/>
            <p:cNvSpPr/>
            <p:nvPr/>
          </p:nvSpPr>
          <p:spPr>
            <a:xfrm>
              <a:off x="3992" y="2486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0" name="矩形 55441"/>
            <p:cNvSpPr/>
            <p:nvPr/>
          </p:nvSpPr>
          <p:spPr>
            <a:xfrm>
              <a:off x="4233" y="2481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1" name="矩形 55442"/>
            <p:cNvSpPr/>
            <p:nvPr/>
          </p:nvSpPr>
          <p:spPr>
            <a:xfrm>
              <a:off x="3748" y="2668"/>
              <a:ext cx="20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010=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2" name="矩形 55443"/>
            <p:cNvSpPr/>
            <p:nvPr/>
          </p:nvSpPr>
          <p:spPr>
            <a:xfrm>
              <a:off x="3992" y="2672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3" name="矩形 55444"/>
            <p:cNvSpPr/>
            <p:nvPr/>
          </p:nvSpPr>
          <p:spPr>
            <a:xfrm>
              <a:off x="4233" y="2668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4" name="矩形 55445"/>
            <p:cNvSpPr/>
            <p:nvPr/>
          </p:nvSpPr>
          <p:spPr>
            <a:xfrm>
              <a:off x="3748" y="2854"/>
              <a:ext cx="20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011=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5" name="矩形 55446"/>
            <p:cNvSpPr/>
            <p:nvPr/>
          </p:nvSpPr>
          <p:spPr>
            <a:xfrm>
              <a:off x="3992" y="2859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6" name="矩形 55447"/>
            <p:cNvSpPr/>
            <p:nvPr/>
          </p:nvSpPr>
          <p:spPr>
            <a:xfrm>
              <a:off x="4233" y="2854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7" name="矩形 55448"/>
            <p:cNvSpPr/>
            <p:nvPr/>
          </p:nvSpPr>
          <p:spPr>
            <a:xfrm>
              <a:off x="3748" y="3041"/>
              <a:ext cx="20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100=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8" name="矩形 55449"/>
            <p:cNvSpPr/>
            <p:nvPr/>
          </p:nvSpPr>
          <p:spPr>
            <a:xfrm>
              <a:off x="3992" y="3045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89" name="矩形 55450"/>
            <p:cNvSpPr/>
            <p:nvPr/>
          </p:nvSpPr>
          <p:spPr>
            <a:xfrm>
              <a:off x="4233" y="3041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0" name="矩形 55451"/>
            <p:cNvSpPr/>
            <p:nvPr/>
          </p:nvSpPr>
          <p:spPr>
            <a:xfrm>
              <a:off x="3748" y="3226"/>
              <a:ext cx="203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101=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1" name="矩形 55452"/>
            <p:cNvSpPr/>
            <p:nvPr/>
          </p:nvSpPr>
          <p:spPr>
            <a:xfrm>
              <a:off x="3992" y="3230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2" name="矩形 55453"/>
            <p:cNvSpPr/>
            <p:nvPr/>
          </p:nvSpPr>
          <p:spPr>
            <a:xfrm>
              <a:off x="4233" y="3226"/>
              <a:ext cx="50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3" name="矩形 55454"/>
            <p:cNvSpPr/>
            <p:nvPr/>
          </p:nvSpPr>
          <p:spPr>
            <a:xfrm>
              <a:off x="1199" y="2841"/>
              <a:ext cx="1346" cy="970"/>
            </a:xfrm>
            <a:prstGeom prst="rect">
              <a:avLst/>
            </a:prstGeom>
            <a:solidFill>
              <a:srgbClr val="FFFFFF"/>
            </a:solidFill>
            <a:ln w="1428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594" name="矩形 55455"/>
            <p:cNvSpPr/>
            <p:nvPr/>
          </p:nvSpPr>
          <p:spPr>
            <a:xfrm>
              <a:off x="1238" y="2919"/>
              <a:ext cx="63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通道控制字寻址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5" name="矩形 55456"/>
            <p:cNvSpPr/>
            <p:nvPr/>
          </p:nvSpPr>
          <p:spPr>
            <a:xfrm>
              <a:off x="1238" y="3101"/>
              <a:ext cx="15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6" name="矩形 55457"/>
            <p:cNvSpPr/>
            <p:nvPr/>
          </p:nvSpPr>
          <p:spPr>
            <a:xfrm>
              <a:off x="1421" y="3105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通道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7" name="矩形 55458"/>
            <p:cNvSpPr/>
            <p:nvPr/>
          </p:nvSpPr>
          <p:spPr>
            <a:xfrm>
              <a:off x="1664" y="3101"/>
              <a:ext cx="50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8" name="矩形 55459"/>
            <p:cNvSpPr/>
            <p:nvPr/>
          </p:nvSpPr>
          <p:spPr>
            <a:xfrm>
              <a:off x="1750" y="3105"/>
              <a:ext cx="4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控制寄存器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599" name="矩形 55460"/>
            <p:cNvSpPr/>
            <p:nvPr/>
          </p:nvSpPr>
          <p:spPr>
            <a:xfrm>
              <a:off x="1238" y="3288"/>
              <a:ext cx="15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0" name="矩形 55461"/>
            <p:cNvSpPr/>
            <p:nvPr/>
          </p:nvSpPr>
          <p:spPr>
            <a:xfrm>
              <a:off x="1421" y="3292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通道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1" name="矩形 55462"/>
            <p:cNvSpPr/>
            <p:nvPr/>
          </p:nvSpPr>
          <p:spPr>
            <a:xfrm>
              <a:off x="1664" y="3288"/>
              <a:ext cx="50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2" name="矩形 55463"/>
            <p:cNvSpPr/>
            <p:nvPr/>
          </p:nvSpPr>
          <p:spPr>
            <a:xfrm>
              <a:off x="1750" y="3292"/>
              <a:ext cx="4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控制寄存器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3" name="矩形 55464"/>
            <p:cNvSpPr/>
            <p:nvPr/>
          </p:nvSpPr>
          <p:spPr>
            <a:xfrm>
              <a:off x="1238" y="3474"/>
              <a:ext cx="1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4" name="矩形 55465"/>
            <p:cNvSpPr/>
            <p:nvPr/>
          </p:nvSpPr>
          <p:spPr>
            <a:xfrm>
              <a:off x="1421" y="3478"/>
              <a:ext cx="181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通道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5" name="矩形 55466"/>
            <p:cNvSpPr/>
            <p:nvPr/>
          </p:nvSpPr>
          <p:spPr>
            <a:xfrm>
              <a:off x="1664" y="3474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6" name="矩形 55467"/>
            <p:cNvSpPr/>
            <p:nvPr/>
          </p:nvSpPr>
          <p:spPr>
            <a:xfrm>
              <a:off x="1750" y="3478"/>
              <a:ext cx="45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控制寄存器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7" name="矩形 55468"/>
            <p:cNvSpPr/>
            <p:nvPr/>
          </p:nvSpPr>
          <p:spPr>
            <a:xfrm>
              <a:off x="1238" y="3659"/>
              <a:ext cx="1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8" name="矩形 55469"/>
            <p:cNvSpPr/>
            <p:nvPr/>
          </p:nvSpPr>
          <p:spPr>
            <a:xfrm>
              <a:off x="1421" y="3663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不用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09" name="矩形 55470"/>
            <p:cNvSpPr/>
            <p:nvPr/>
          </p:nvSpPr>
          <p:spPr>
            <a:xfrm>
              <a:off x="1190" y="1503"/>
              <a:ext cx="1365" cy="1169"/>
            </a:xfrm>
            <a:prstGeom prst="rect">
              <a:avLst/>
            </a:prstGeom>
            <a:solidFill>
              <a:srgbClr val="FFFFFF"/>
            </a:solidFill>
            <a:ln w="1428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610" name="矩形 55471"/>
            <p:cNvSpPr/>
            <p:nvPr/>
          </p:nvSpPr>
          <p:spPr>
            <a:xfrm>
              <a:off x="1229" y="1580"/>
              <a:ext cx="36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读写操作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1" name="矩形 55472"/>
            <p:cNvSpPr/>
            <p:nvPr/>
          </p:nvSpPr>
          <p:spPr>
            <a:xfrm>
              <a:off x="1229" y="1763"/>
              <a:ext cx="1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chemeClr val="hlink"/>
                  </a:solidFill>
                  <a:latin typeface="Arial" panose="020B0604020202020204" pitchFamily="34" charset="0"/>
                </a:rPr>
                <a:t>00</a:t>
              </a: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2" name="矩形 55473"/>
            <p:cNvSpPr/>
            <p:nvPr/>
          </p:nvSpPr>
          <p:spPr>
            <a:xfrm>
              <a:off x="1413" y="1767"/>
              <a:ext cx="63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chemeClr val="hlink"/>
                  </a:solidFill>
                  <a:latin typeface="宋体" panose="02010600030101010101" pitchFamily="2" charset="-122"/>
                </a:rPr>
                <a:t>锁定当前计数值</a:t>
              </a:r>
              <a:endPara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613" name="矩形 55474"/>
            <p:cNvSpPr/>
            <p:nvPr/>
          </p:nvSpPr>
          <p:spPr>
            <a:xfrm>
              <a:off x="1229" y="1949"/>
              <a:ext cx="1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4" name="矩形 55475"/>
            <p:cNvSpPr/>
            <p:nvPr/>
          </p:nvSpPr>
          <p:spPr>
            <a:xfrm>
              <a:off x="1413" y="1953"/>
              <a:ext cx="9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读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5" name="矩形 55476"/>
            <p:cNvSpPr/>
            <p:nvPr/>
          </p:nvSpPr>
          <p:spPr>
            <a:xfrm>
              <a:off x="1520" y="1949"/>
              <a:ext cx="25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6" name="矩形 55477"/>
            <p:cNvSpPr/>
            <p:nvPr/>
          </p:nvSpPr>
          <p:spPr>
            <a:xfrm>
              <a:off x="1551" y="1953"/>
              <a:ext cx="45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写计数器低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7" name="矩形 55478"/>
            <p:cNvSpPr/>
            <p:nvPr/>
          </p:nvSpPr>
          <p:spPr>
            <a:xfrm>
              <a:off x="2116" y="1949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8" name="矩形 55479"/>
            <p:cNvSpPr/>
            <p:nvPr/>
          </p:nvSpPr>
          <p:spPr>
            <a:xfrm>
              <a:off x="2202" y="1953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19" name="矩形 55480"/>
            <p:cNvSpPr/>
            <p:nvPr/>
          </p:nvSpPr>
          <p:spPr>
            <a:xfrm>
              <a:off x="1229" y="2136"/>
              <a:ext cx="1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10=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0" name="矩形 55481"/>
            <p:cNvSpPr/>
            <p:nvPr/>
          </p:nvSpPr>
          <p:spPr>
            <a:xfrm>
              <a:off x="1413" y="2140"/>
              <a:ext cx="54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读写计数器高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1" name="矩形 55482"/>
            <p:cNvSpPr/>
            <p:nvPr/>
          </p:nvSpPr>
          <p:spPr>
            <a:xfrm>
              <a:off x="2086" y="2136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2" name="矩形 55483"/>
            <p:cNvSpPr/>
            <p:nvPr/>
          </p:nvSpPr>
          <p:spPr>
            <a:xfrm>
              <a:off x="2172" y="2140"/>
              <a:ext cx="9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3" name="矩形 55484"/>
            <p:cNvSpPr/>
            <p:nvPr/>
          </p:nvSpPr>
          <p:spPr>
            <a:xfrm>
              <a:off x="1229" y="2322"/>
              <a:ext cx="1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11=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4" name="矩形 55485"/>
            <p:cNvSpPr/>
            <p:nvPr/>
          </p:nvSpPr>
          <p:spPr>
            <a:xfrm>
              <a:off x="1417" y="2326"/>
              <a:ext cx="18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先读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5" name="矩形 55486"/>
            <p:cNvSpPr/>
            <p:nvPr/>
          </p:nvSpPr>
          <p:spPr>
            <a:xfrm>
              <a:off x="1641" y="2322"/>
              <a:ext cx="25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6" name="矩形 55487"/>
            <p:cNvSpPr/>
            <p:nvPr/>
          </p:nvSpPr>
          <p:spPr>
            <a:xfrm>
              <a:off x="1677" y="2326"/>
              <a:ext cx="45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写计数器低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7" name="矩形 55488"/>
            <p:cNvSpPr/>
            <p:nvPr/>
          </p:nvSpPr>
          <p:spPr>
            <a:xfrm>
              <a:off x="2291" y="2322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8" name="矩形 55489"/>
            <p:cNvSpPr/>
            <p:nvPr/>
          </p:nvSpPr>
          <p:spPr>
            <a:xfrm>
              <a:off x="2408" y="232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29" name="矩形 55490"/>
            <p:cNvSpPr/>
            <p:nvPr/>
          </p:nvSpPr>
          <p:spPr>
            <a:xfrm>
              <a:off x="1392" y="2495"/>
              <a:ext cx="9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30" name="矩形 55491"/>
            <p:cNvSpPr/>
            <p:nvPr/>
          </p:nvSpPr>
          <p:spPr>
            <a:xfrm>
              <a:off x="1531" y="2500"/>
              <a:ext cx="9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读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31" name="矩形 55492"/>
            <p:cNvSpPr/>
            <p:nvPr/>
          </p:nvSpPr>
          <p:spPr>
            <a:xfrm>
              <a:off x="1637" y="2496"/>
              <a:ext cx="25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32" name="矩形 55493"/>
            <p:cNvSpPr/>
            <p:nvPr/>
          </p:nvSpPr>
          <p:spPr>
            <a:xfrm>
              <a:off x="1667" y="2500"/>
              <a:ext cx="45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写计数器高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33" name="矩形 55494"/>
            <p:cNvSpPr/>
            <p:nvPr/>
          </p:nvSpPr>
          <p:spPr>
            <a:xfrm>
              <a:off x="2274" y="2496"/>
              <a:ext cx="5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634" name="矩形 55495"/>
            <p:cNvSpPr/>
            <p:nvPr/>
          </p:nvSpPr>
          <p:spPr>
            <a:xfrm>
              <a:off x="2400" y="249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0635" name="组合 55496"/>
            <p:cNvGrpSpPr/>
            <p:nvPr/>
          </p:nvGrpSpPr>
          <p:grpSpPr>
            <a:xfrm>
              <a:off x="3539" y="1293"/>
              <a:ext cx="440" cy="419"/>
              <a:chOff x="3539" y="1293"/>
              <a:chExt cx="440" cy="419"/>
            </a:xfrm>
          </p:grpSpPr>
          <p:sp>
            <p:nvSpPr>
              <p:cNvPr id="60651" name="直接连接符 55497"/>
              <p:cNvSpPr/>
              <p:nvPr/>
            </p:nvSpPr>
            <p:spPr>
              <a:xfrm>
                <a:off x="3978" y="1293"/>
                <a:ext cx="1" cy="15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52" name="直接连接符 55498"/>
              <p:cNvSpPr/>
              <p:nvPr/>
            </p:nvSpPr>
            <p:spPr>
              <a:xfrm flipH="1">
                <a:off x="3539" y="1450"/>
                <a:ext cx="439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53" name="直接连接符 55499"/>
              <p:cNvSpPr/>
              <p:nvPr/>
            </p:nvSpPr>
            <p:spPr>
              <a:xfrm>
                <a:off x="3539" y="1450"/>
                <a:ext cx="1" cy="26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54" name="直接连接符 55500"/>
              <p:cNvSpPr/>
              <p:nvPr/>
            </p:nvSpPr>
            <p:spPr>
              <a:xfrm>
                <a:off x="3539" y="1711"/>
                <a:ext cx="170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36" name="组合 55501"/>
            <p:cNvGrpSpPr/>
            <p:nvPr/>
          </p:nvGrpSpPr>
          <p:grpSpPr>
            <a:xfrm>
              <a:off x="2808" y="1324"/>
              <a:ext cx="901" cy="1381"/>
              <a:chOff x="2808" y="1324"/>
              <a:chExt cx="901" cy="1381"/>
            </a:xfrm>
          </p:grpSpPr>
          <p:sp>
            <p:nvSpPr>
              <p:cNvPr id="60648" name="任意多边形 55502"/>
              <p:cNvSpPr/>
              <p:nvPr/>
            </p:nvSpPr>
            <p:spPr>
              <a:xfrm>
                <a:off x="2808" y="1324"/>
                <a:ext cx="861" cy="60"/>
              </a:xfrm>
              <a:custGeom>
                <a:avLst/>
                <a:gdLst>
                  <a:gd name="txL" fmla="*/ 0 w 861"/>
                  <a:gd name="txT" fmla="*/ 0 h 60"/>
                  <a:gd name="txR" fmla="*/ 861 w 861"/>
                  <a:gd name="txB" fmla="*/ 60 h 60"/>
                </a:gdLst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11"/>
                  </a:cxn>
                  <a:cxn ang="0">
                    <a:pos x="12" y="17"/>
                  </a:cxn>
                  <a:cxn ang="0">
                    <a:pos x="22" y="21"/>
                  </a:cxn>
                  <a:cxn ang="0">
                    <a:pos x="32" y="25"/>
                  </a:cxn>
                  <a:cxn ang="0">
                    <a:pos x="44" y="27"/>
                  </a:cxn>
                  <a:cxn ang="0">
                    <a:pos x="72" y="30"/>
                  </a:cxn>
                  <a:cxn ang="0">
                    <a:pos x="359" y="30"/>
                  </a:cxn>
                  <a:cxn ang="0">
                    <a:pos x="386" y="33"/>
                  </a:cxn>
                  <a:cxn ang="0">
                    <a:pos x="399" y="35"/>
                  </a:cxn>
                  <a:cxn ang="0">
                    <a:pos x="409" y="38"/>
                  </a:cxn>
                  <a:cxn ang="0">
                    <a:pos x="418" y="44"/>
                  </a:cxn>
                  <a:cxn ang="0">
                    <a:pos x="425" y="48"/>
                  </a:cxn>
                  <a:cxn ang="0">
                    <a:pos x="429" y="54"/>
                  </a:cxn>
                  <a:cxn ang="0">
                    <a:pos x="431" y="60"/>
                  </a:cxn>
                  <a:cxn ang="0">
                    <a:pos x="432" y="54"/>
                  </a:cxn>
                  <a:cxn ang="0">
                    <a:pos x="437" y="48"/>
                  </a:cxn>
                  <a:cxn ang="0">
                    <a:pos x="442" y="44"/>
                  </a:cxn>
                  <a:cxn ang="0">
                    <a:pos x="452" y="38"/>
                  </a:cxn>
                  <a:cxn ang="0">
                    <a:pos x="462" y="35"/>
                  </a:cxn>
                  <a:cxn ang="0">
                    <a:pos x="474" y="33"/>
                  </a:cxn>
                  <a:cxn ang="0">
                    <a:pos x="503" y="30"/>
                  </a:cxn>
                  <a:cxn ang="0">
                    <a:pos x="789" y="30"/>
                  </a:cxn>
                  <a:cxn ang="0">
                    <a:pos x="817" y="27"/>
                  </a:cxn>
                  <a:cxn ang="0">
                    <a:pos x="830" y="25"/>
                  </a:cxn>
                  <a:cxn ang="0">
                    <a:pos x="840" y="21"/>
                  </a:cxn>
                  <a:cxn ang="0">
                    <a:pos x="848" y="17"/>
                  </a:cxn>
                  <a:cxn ang="0">
                    <a:pos x="855" y="11"/>
                  </a:cxn>
                  <a:cxn ang="0">
                    <a:pos x="860" y="5"/>
                  </a:cxn>
                  <a:cxn ang="0">
                    <a:pos x="861" y="0"/>
                  </a:cxn>
                </a:cxnLst>
                <a:rect l="txL" t="txT" r="txR" b="txB"/>
                <a:pathLst>
                  <a:path w="861" h="60">
                    <a:moveTo>
                      <a:pt x="0" y="0"/>
                    </a:moveTo>
                    <a:lnTo>
                      <a:pt x="2" y="5"/>
                    </a:lnTo>
                    <a:lnTo>
                      <a:pt x="6" y="11"/>
                    </a:lnTo>
                    <a:lnTo>
                      <a:pt x="12" y="17"/>
                    </a:lnTo>
                    <a:lnTo>
                      <a:pt x="22" y="21"/>
                    </a:lnTo>
                    <a:lnTo>
                      <a:pt x="32" y="25"/>
                    </a:lnTo>
                    <a:lnTo>
                      <a:pt x="44" y="27"/>
                    </a:lnTo>
                    <a:lnTo>
                      <a:pt x="72" y="30"/>
                    </a:lnTo>
                    <a:lnTo>
                      <a:pt x="359" y="30"/>
                    </a:lnTo>
                    <a:lnTo>
                      <a:pt x="386" y="33"/>
                    </a:lnTo>
                    <a:lnTo>
                      <a:pt x="399" y="35"/>
                    </a:lnTo>
                    <a:lnTo>
                      <a:pt x="409" y="38"/>
                    </a:lnTo>
                    <a:lnTo>
                      <a:pt x="418" y="44"/>
                    </a:lnTo>
                    <a:lnTo>
                      <a:pt x="425" y="48"/>
                    </a:lnTo>
                    <a:lnTo>
                      <a:pt x="429" y="54"/>
                    </a:lnTo>
                    <a:lnTo>
                      <a:pt x="431" y="60"/>
                    </a:lnTo>
                    <a:lnTo>
                      <a:pt x="432" y="54"/>
                    </a:lnTo>
                    <a:lnTo>
                      <a:pt x="437" y="48"/>
                    </a:lnTo>
                    <a:lnTo>
                      <a:pt x="442" y="44"/>
                    </a:lnTo>
                    <a:lnTo>
                      <a:pt x="452" y="38"/>
                    </a:lnTo>
                    <a:lnTo>
                      <a:pt x="462" y="35"/>
                    </a:lnTo>
                    <a:lnTo>
                      <a:pt x="474" y="33"/>
                    </a:lnTo>
                    <a:lnTo>
                      <a:pt x="503" y="30"/>
                    </a:lnTo>
                    <a:lnTo>
                      <a:pt x="789" y="30"/>
                    </a:lnTo>
                    <a:lnTo>
                      <a:pt x="817" y="27"/>
                    </a:lnTo>
                    <a:lnTo>
                      <a:pt x="830" y="25"/>
                    </a:lnTo>
                    <a:lnTo>
                      <a:pt x="840" y="21"/>
                    </a:lnTo>
                    <a:lnTo>
                      <a:pt x="848" y="17"/>
                    </a:lnTo>
                    <a:lnTo>
                      <a:pt x="855" y="11"/>
                    </a:lnTo>
                    <a:lnTo>
                      <a:pt x="860" y="5"/>
                    </a:lnTo>
                    <a:lnTo>
                      <a:pt x="861" y="0"/>
                    </a:lnTo>
                  </a:path>
                </a:pathLst>
              </a:custGeom>
              <a:noFill/>
              <a:ln w="14288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0649" name="直接连接符 55503"/>
              <p:cNvSpPr/>
              <p:nvPr/>
            </p:nvSpPr>
            <p:spPr>
              <a:xfrm>
                <a:off x="3243" y="1390"/>
                <a:ext cx="1" cy="1315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50" name="直接连接符 55504"/>
              <p:cNvSpPr/>
              <p:nvPr/>
            </p:nvSpPr>
            <p:spPr>
              <a:xfrm>
                <a:off x="3243" y="2697"/>
                <a:ext cx="466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0637" name="任意多边形 55505"/>
            <p:cNvSpPr/>
            <p:nvPr/>
          </p:nvSpPr>
          <p:spPr>
            <a:xfrm>
              <a:off x="1222" y="1305"/>
              <a:ext cx="654" cy="106"/>
            </a:xfrm>
            <a:custGeom>
              <a:avLst/>
              <a:gdLst>
                <a:gd name="txL" fmla="*/ 0 w 654"/>
                <a:gd name="txT" fmla="*/ 0 h 106"/>
                <a:gd name="txR" fmla="*/ 654 w 654"/>
                <a:gd name="txB" fmla="*/ 106 h 106"/>
              </a:gdLst>
              <a:ahLst/>
              <a:cxnLst>
                <a:cxn ang="0">
                  <a:pos x="0" y="0"/>
                </a:cxn>
                <a:cxn ang="0">
                  <a:pos x="1" y="11"/>
                </a:cxn>
                <a:cxn ang="0">
                  <a:pos x="4" y="21"/>
                </a:cxn>
                <a:cxn ang="0">
                  <a:pos x="10" y="30"/>
                </a:cxn>
                <a:cxn ang="0">
                  <a:pos x="16" y="37"/>
                </a:cxn>
                <a:cxn ang="0">
                  <a:pos x="24" y="44"/>
                </a:cxn>
                <a:cxn ang="0">
                  <a:pos x="33" y="49"/>
                </a:cxn>
                <a:cxn ang="0">
                  <a:pos x="43" y="52"/>
                </a:cxn>
                <a:cxn ang="0">
                  <a:pos x="55" y="53"/>
                </a:cxn>
                <a:cxn ang="0">
                  <a:pos x="273" y="53"/>
                </a:cxn>
                <a:cxn ang="0">
                  <a:pos x="284" y="54"/>
                </a:cxn>
                <a:cxn ang="0">
                  <a:pos x="294" y="57"/>
                </a:cxn>
                <a:cxn ang="0">
                  <a:pos x="303" y="62"/>
                </a:cxn>
                <a:cxn ang="0">
                  <a:pos x="311" y="69"/>
                </a:cxn>
                <a:cxn ang="0">
                  <a:pos x="318" y="77"/>
                </a:cxn>
                <a:cxn ang="0">
                  <a:pos x="323" y="86"/>
                </a:cxn>
                <a:cxn ang="0">
                  <a:pos x="326" y="96"/>
                </a:cxn>
                <a:cxn ang="0">
                  <a:pos x="327" y="106"/>
                </a:cxn>
                <a:cxn ang="0">
                  <a:pos x="329" y="96"/>
                </a:cxn>
                <a:cxn ang="0">
                  <a:pos x="331" y="86"/>
                </a:cxn>
                <a:cxn ang="0">
                  <a:pos x="337" y="77"/>
                </a:cxn>
                <a:cxn ang="0">
                  <a:pos x="343" y="69"/>
                </a:cxn>
                <a:cxn ang="0">
                  <a:pos x="351" y="62"/>
                </a:cxn>
                <a:cxn ang="0">
                  <a:pos x="360" y="57"/>
                </a:cxn>
                <a:cxn ang="0">
                  <a:pos x="370" y="54"/>
                </a:cxn>
                <a:cxn ang="0">
                  <a:pos x="382" y="53"/>
                </a:cxn>
                <a:cxn ang="0">
                  <a:pos x="600" y="53"/>
                </a:cxn>
                <a:cxn ang="0">
                  <a:pos x="611" y="52"/>
                </a:cxn>
                <a:cxn ang="0">
                  <a:pos x="621" y="49"/>
                </a:cxn>
                <a:cxn ang="0">
                  <a:pos x="630" y="44"/>
                </a:cxn>
                <a:cxn ang="0">
                  <a:pos x="638" y="37"/>
                </a:cxn>
                <a:cxn ang="0">
                  <a:pos x="646" y="30"/>
                </a:cxn>
                <a:cxn ang="0">
                  <a:pos x="650" y="21"/>
                </a:cxn>
                <a:cxn ang="0">
                  <a:pos x="653" y="11"/>
                </a:cxn>
                <a:cxn ang="0">
                  <a:pos x="654" y="0"/>
                </a:cxn>
              </a:cxnLst>
              <a:rect l="txL" t="txT" r="txR" b="txB"/>
              <a:pathLst>
                <a:path w="654" h="106">
                  <a:moveTo>
                    <a:pt x="0" y="0"/>
                  </a:moveTo>
                  <a:lnTo>
                    <a:pt x="1" y="11"/>
                  </a:lnTo>
                  <a:lnTo>
                    <a:pt x="4" y="21"/>
                  </a:lnTo>
                  <a:lnTo>
                    <a:pt x="10" y="30"/>
                  </a:lnTo>
                  <a:lnTo>
                    <a:pt x="16" y="37"/>
                  </a:lnTo>
                  <a:lnTo>
                    <a:pt x="24" y="44"/>
                  </a:lnTo>
                  <a:lnTo>
                    <a:pt x="33" y="49"/>
                  </a:lnTo>
                  <a:lnTo>
                    <a:pt x="43" y="52"/>
                  </a:lnTo>
                  <a:lnTo>
                    <a:pt x="55" y="53"/>
                  </a:lnTo>
                  <a:lnTo>
                    <a:pt x="273" y="53"/>
                  </a:lnTo>
                  <a:lnTo>
                    <a:pt x="284" y="54"/>
                  </a:lnTo>
                  <a:lnTo>
                    <a:pt x="294" y="57"/>
                  </a:lnTo>
                  <a:lnTo>
                    <a:pt x="303" y="62"/>
                  </a:lnTo>
                  <a:lnTo>
                    <a:pt x="311" y="69"/>
                  </a:lnTo>
                  <a:lnTo>
                    <a:pt x="318" y="77"/>
                  </a:lnTo>
                  <a:lnTo>
                    <a:pt x="323" y="86"/>
                  </a:lnTo>
                  <a:lnTo>
                    <a:pt x="326" y="96"/>
                  </a:lnTo>
                  <a:lnTo>
                    <a:pt x="327" y="106"/>
                  </a:lnTo>
                  <a:lnTo>
                    <a:pt x="329" y="96"/>
                  </a:lnTo>
                  <a:lnTo>
                    <a:pt x="331" y="86"/>
                  </a:lnTo>
                  <a:lnTo>
                    <a:pt x="337" y="77"/>
                  </a:lnTo>
                  <a:lnTo>
                    <a:pt x="343" y="69"/>
                  </a:lnTo>
                  <a:lnTo>
                    <a:pt x="351" y="62"/>
                  </a:lnTo>
                  <a:lnTo>
                    <a:pt x="360" y="57"/>
                  </a:lnTo>
                  <a:lnTo>
                    <a:pt x="370" y="54"/>
                  </a:lnTo>
                  <a:lnTo>
                    <a:pt x="382" y="53"/>
                  </a:lnTo>
                  <a:lnTo>
                    <a:pt x="600" y="53"/>
                  </a:lnTo>
                  <a:lnTo>
                    <a:pt x="611" y="52"/>
                  </a:lnTo>
                  <a:lnTo>
                    <a:pt x="621" y="49"/>
                  </a:lnTo>
                  <a:lnTo>
                    <a:pt x="630" y="44"/>
                  </a:lnTo>
                  <a:lnTo>
                    <a:pt x="638" y="37"/>
                  </a:lnTo>
                  <a:lnTo>
                    <a:pt x="646" y="30"/>
                  </a:lnTo>
                  <a:lnTo>
                    <a:pt x="650" y="21"/>
                  </a:lnTo>
                  <a:lnTo>
                    <a:pt x="653" y="11"/>
                  </a:lnTo>
                  <a:lnTo>
                    <a:pt x="654" y="0"/>
                  </a:lnTo>
                </a:path>
              </a:pathLst>
            </a:custGeom>
            <a:noFill/>
            <a:ln w="14288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638" name="任意多边形 55506"/>
            <p:cNvSpPr/>
            <p:nvPr/>
          </p:nvSpPr>
          <p:spPr>
            <a:xfrm>
              <a:off x="1966" y="1296"/>
              <a:ext cx="655" cy="107"/>
            </a:xfrm>
            <a:custGeom>
              <a:avLst/>
              <a:gdLst>
                <a:gd name="txL" fmla="*/ 0 w 655"/>
                <a:gd name="txT" fmla="*/ 0 h 107"/>
                <a:gd name="txR" fmla="*/ 655 w 655"/>
                <a:gd name="txB" fmla="*/ 107 h 107"/>
              </a:gdLst>
              <a:ahLst/>
              <a:cxnLst>
                <a:cxn ang="0">
                  <a:pos x="0" y="0"/>
                </a:cxn>
                <a:cxn ang="0">
                  <a:pos x="2" y="12"/>
                </a:cxn>
                <a:cxn ang="0">
                  <a:pos x="5" y="22"/>
                </a:cxn>
                <a:cxn ang="0">
                  <a:pos x="11" y="30"/>
                </a:cxn>
                <a:cxn ang="0">
                  <a:pos x="16" y="38"/>
                </a:cxn>
                <a:cxn ang="0">
                  <a:pos x="25" y="45"/>
                </a:cxn>
                <a:cxn ang="0">
                  <a:pos x="33" y="49"/>
                </a:cxn>
                <a:cxn ang="0">
                  <a:pos x="44" y="52"/>
                </a:cxn>
                <a:cxn ang="0">
                  <a:pos x="55" y="53"/>
                </a:cxn>
                <a:cxn ang="0">
                  <a:pos x="273" y="53"/>
                </a:cxn>
                <a:cxn ang="0">
                  <a:pos x="285" y="55"/>
                </a:cxn>
                <a:cxn ang="0">
                  <a:pos x="295" y="58"/>
                </a:cxn>
                <a:cxn ang="0">
                  <a:pos x="303" y="62"/>
                </a:cxn>
                <a:cxn ang="0">
                  <a:pos x="312" y="69"/>
                </a:cxn>
                <a:cxn ang="0">
                  <a:pos x="319" y="78"/>
                </a:cxn>
                <a:cxn ang="0">
                  <a:pos x="323" y="86"/>
                </a:cxn>
                <a:cxn ang="0">
                  <a:pos x="326" y="96"/>
                </a:cxn>
                <a:cxn ang="0">
                  <a:pos x="328" y="107"/>
                </a:cxn>
                <a:cxn ang="0">
                  <a:pos x="329" y="96"/>
                </a:cxn>
                <a:cxn ang="0">
                  <a:pos x="332" y="86"/>
                </a:cxn>
                <a:cxn ang="0">
                  <a:pos x="338" y="78"/>
                </a:cxn>
                <a:cxn ang="0">
                  <a:pos x="343" y="69"/>
                </a:cxn>
                <a:cxn ang="0">
                  <a:pos x="352" y="62"/>
                </a:cxn>
                <a:cxn ang="0">
                  <a:pos x="361" y="58"/>
                </a:cxn>
                <a:cxn ang="0">
                  <a:pos x="371" y="55"/>
                </a:cxn>
                <a:cxn ang="0">
                  <a:pos x="382" y="53"/>
                </a:cxn>
                <a:cxn ang="0">
                  <a:pos x="600" y="53"/>
                </a:cxn>
                <a:cxn ang="0">
                  <a:pos x="612" y="52"/>
                </a:cxn>
                <a:cxn ang="0">
                  <a:pos x="622" y="49"/>
                </a:cxn>
                <a:cxn ang="0">
                  <a:pos x="630" y="45"/>
                </a:cxn>
                <a:cxn ang="0">
                  <a:pos x="639" y="38"/>
                </a:cxn>
                <a:cxn ang="0">
                  <a:pos x="646" y="30"/>
                </a:cxn>
                <a:cxn ang="0">
                  <a:pos x="650" y="22"/>
                </a:cxn>
                <a:cxn ang="0">
                  <a:pos x="653" y="12"/>
                </a:cxn>
                <a:cxn ang="0">
                  <a:pos x="655" y="0"/>
                </a:cxn>
              </a:cxnLst>
              <a:rect l="txL" t="txT" r="txR" b="txB"/>
              <a:pathLst>
                <a:path w="655" h="107">
                  <a:moveTo>
                    <a:pt x="0" y="0"/>
                  </a:moveTo>
                  <a:lnTo>
                    <a:pt x="2" y="12"/>
                  </a:lnTo>
                  <a:lnTo>
                    <a:pt x="5" y="22"/>
                  </a:lnTo>
                  <a:lnTo>
                    <a:pt x="11" y="30"/>
                  </a:lnTo>
                  <a:lnTo>
                    <a:pt x="16" y="38"/>
                  </a:lnTo>
                  <a:lnTo>
                    <a:pt x="25" y="45"/>
                  </a:lnTo>
                  <a:lnTo>
                    <a:pt x="33" y="49"/>
                  </a:lnTo>
                  <a:lnTo>
                    <a:pt x="44" y="52"/>
                  </a:lnTo>
                  <a:lnTo>
                    <a:pt x="55" y="53"/>
                  </a:lnTo>
                  <a:lnTo>
                    <a:pt x="273" y="53"/>
                  </a:lnTo>
                  <a:lnTo>
                    <a:pt x="285" y="55"/>
                  </a:lnTo>
                  <a:lnTo>
                    <a:pt x="295" y="58"/>
                  </a:lnTo>
                  <a:lnTo>
                    <a:pt x="303" y="62"/>
                  </a:lnTo>
                  <a:lnTo>
                    <a:pt x="312" y="69"/>
                  </a:lnTo>
                  <a:lnTo>
                    <a:pt x="319" y="78"/>
                  </a:lnTo>
                  <a:lnTo>
                    <a:pt x="323" y="86"/>
                  </a:lnTo>
                  <a:lnTo>
                    <a:pt x="326" y="96"/>
                  </a:lnTo>
                  <a:lnTo>
                    <a:pt x="328" y="107"/>
                  </a:lnTo>
                  <a:lnTo>
                    <a:pt x="329" y="96"/>
                  </a:lnTo>
                  <a:lnTo>
                    <a:pt x="332" y="86"/>
                  </a:lnTo>
                  <a:lnTo>
                    <a:pt x="338" y="78"/>
                  </a:lnTo>
                  <a:lnTo>
                    <a:pt x="343" y="69"/>
                  </a:lnTo>
                  <a:lnTo>
                    <a:pt x="352" y="62"/>
                  </a:lnTo>
                  <a:lnTo>
                    <a:pt x="361" y="58"/>
                  </a:lnTo>
                  <a:lnTo>
                    <a:pt x="371" y="55"/>
                  </a:lnTo>
                  <a:lnTo>
                    <a:pt x="382" y="53"/>
                  </a:lnTo>
                  <a:lnTo>
                    <a:pt x="600" y="53"/>
                  </a:lnTo>
                  <a:lnTo>
                    <a:pt x="612" y="52"/>
                  </a:lnTo>
                  <a:lnTo>
                    <a:pt x="622" y="49"/>
                  </a:lnTo>
                  <a:lnTo>
                    <a:pt x="630" y="45"/>
                  </a:lnTo>
                  <a:lnTo>
                    <a:pt x="639" y="38"/>
                  </a:lnTo>
                  <a:lnTo>
                    <a:pt x="646" y="30"/>
                  </a:lnTo>
                  <a:lnTo>
                    <a:pt x="650" y="22"/>
                  </a:lnTo>
                  <a:lnTo>
                    <a:pt x="653" y="12"/>
                  </a:lnTo>
                  <a:lnTo>
                    <a:pt x="655" y="0"/>
                  </a:lnTo>
                </a:path>
              </a:pathLst>
            </a:custGeom>
            <a:noFill/>
            <a:ln w="14288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0639" name="组合 55507"/>
            <p:cNvGrpSpPr/>
            <p:nvPr/>
          </p:nvGrpSpPr>
          <p:grpSpPr>
            <a:xfrm>
              <a:off x="1548" y="1425"/>
              <a:ext cx="1175" cy="1953"/>
              <a:chOff x="1548" y="1425"/>
              <a:chExt cx="1175" cy="1953"/>
            </a:xfrm>
          </p:grpSpPr>
          <p:sp>
            <p:nvSpPr>
              <p:cNvPr id="60644" name="直接连接符 55508"/>
              <p:cNvSpPr/>
              <p:nvPr/>
            </p:nvSpPr>
            <p:spPr>
              <a:xfrm>
                <a:off x="1548" y="1425"/>
                <a:ext cx="1" cy="44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5" name="直接连接符 55509"/>
              <p:cNvSpPr/>
              <p:nvPr/>
            </p:nvSpPr>
            <p:spPr>
              <a:xfrm>
                <a:off x="1548" y="1450"/>
                <a:ext cx="1174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6" name="直接连接符 55510"/>
              <p:cNvSpPr/>
              <p:nvPr/>
            </p:nvSpPr>
            <p:spPr>
              <a:xfrm>
                <a:off x="2722" y="1451"/>
                <a:ext cx="1" cy="192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7" name="直接连接符 55511"/>
              <p:cNvSpPr/>
              <p:nvPr/>
            </p:nvSpPr>
            <p:spPr>
              <a:xfrm flipH="1">
                <a:off x="2562" y="3377"/>
                <a:ext cx="160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0640" name="组合 55512"/>
            <p:cNvGrpSpPr/>
            <p:nvPr/>
          </p:nvGrpSpPr>
          <p:grpSpPr>
            <a:xfrm>
              <a:off x="2292" y="1407"/>
              <a:ext cx="566" cy="654"/>
              <a:chOff x="2292" y="1407"/>
              <a:chExt cx="566" cy="654"/>
            </a:xfrm>
          </p:grpSpPr>
          <p:sp>
            <p:nvSpPr>
              <p:cNvPr id="60641" name="直接连接符 55513"/>
              <p:cNvSpPr/>
              <p:nvPr/>
            </p:nvSpPr>
            <p:spPr>
              <a:xfrm>
                <a:off x="2292" y="1407"/>
                <a:ext cx="565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2" name="直接连接符 55514"/>
              <p:cNvSpPr/>
              <p:nvPr/>
            </p:nvSpPr>
            <p:spPr>
              <a:xfrm>
                <a:off x="2857" y="1407"/>
                <a:ext cx="1" cy="653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643" name="直接连接符 55515"/>
              <p:cNvSpPr/>
              <p:nvPr/>
            </p:nvSpPr>
            <p:spPr>
              <a:xfrm flipH="1">
                <a:off x="2552" y="2060"/>
                <a:ext cx="305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组合 55519"/>
          <p:cNvGrpSpPr/>
          <p:nvPr/>
        </p:nvGrpSpPr>
        <p:grpSpPr>
          <a:xfrm>
            <a:off x="2051050" y="2492375"/>
            <a:ext cx="2305050" cy="3168650"/>
            <a:chOff x="1292" y="1570"/>
            <a:chExt cx="1452" cy="1996"/>
          </a:xfrm>
        </p:grpSpPr>
        <p:sp>
          <p:nvSpPr>
            <p:cNvPr id="60436" name="直接连接符 55516"/>
            <p:cNvSpPr/>
            <p:nvPr/>
          </p:nvSpPr>
          <p:spPr>
            <a:xfrm>
              <a:off x="1292" y="1570"/>
              <a:ext cx="1452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7" name="直接连接符 55517"/>
            <p:cNvSpPr/>
            <p:nvPr/>
          </p:nvSpPr>
          <p:spPr>
            <a:xfrm>
              <a:off x="2744" y="1570"/>
              <a:ext cx="0" cy="199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8" name="直接连接符 55518"/>
            <p:cNvSpPr/>
            <p:nvPr/>
          </p:nvSpPr>
          <p:spPr>
            <a:xfrm flipH="1">
              <a:off x="2517" y="3566"/>
              <a:ext cx="227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组合 55523"/>
          <p:cNvGrpSpPr/>
          <p:nvPr/>
        </p:nvGrpSpPr>
        <p:grpSpPr>
          <a:xfrm>
            <a:off x="3492500" y="2420938"/>
            <a:ext cx="1150938" cy="1079500"/>
            <a:chOff x="2200" y="1525"/>
            <a:chExt cx="725" cy="680"/>
          </a:xfrm>
        </p:grpSpPr>
        <p:sp>
          <p:nvSpPr>
            <p:cNvPr id="60433" name="直接连接符 55520"/>
            <p:cNvSpPr/>
            <p:nvPr/>
          </p:nvSpPr>
          <p:spPr>
            <a:xfrm>
              <a:off x="2200" y="1525"/>
              <a:ext cx="6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4" name="直接连接符 55521"/>
            <p:cNvSpPr/>
            <p:nvPr/>
          </p:nvSpPr>
          <p:spPr>
            <a:xfrm>
              <a:off x="2911" y="1525"/>
              <a:ext cx="0" cy="6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5" name="直接连接符 55522"/>
            <p:cNvSpPr/>
            <p:nvPr/>
          </p:nvSpPr>
          <p:spPr>
            <a:xfrm flipH="1">
              <a:off x="2517" y="2202"/>
              <a:ext cx="4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组合 55527"/>
          <p:cNvGrpSpPr/>
          <p:nvPr/>
        </p:nvGrpSpPr>
        <p:grpSpPr>
          <a:xfrm>
            <a:off x="5364163" y="2349500"/>
            <a:ext cx="936625" cy="2209800"/>
            <a:chOff x="3365" y="1480"/>
            <a:chExt cx="590" cy="1392"/>
          </a:xfrm>
        </p:grpSpPr>
        <p:sp>
          <p:nvSpPr>
            <p:cNvPr id="60431" name="直接连接符 55528"/>
            <p:cNvSpPr/>
            <p:nvPr/>
          </p:nvSpPr>
          <p:spPr>
            <a:xfrm flipH="1">
              <a:off x="3379" y="1480"/>
              <a:ext cx="0" cy="136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2" name="直接连接符 55529"/>
            <p:cNvSpPr/>
            <p:nvPr/>
          </p:nvSpPr>
          <p:spPr>
            <a:xfrm>
              <a:off x="3365" y="2872"/>
              <a:ext cx="59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组合 55534"/>
          <p:cNvGrpSpPr/>
          <p:nvPr/>
        </p:nvGrpSpPr>
        <p:grpSpPr>
          <a:xfrm>
            <a:off x="5940425" y="2205038"/>
            <a:ext cx="863600" cy="719137"/>
            <a:chOff x="3742" y="1389"/>
            <a:chExt cx="544" cy="453"/>
          </a:xfrm>
        </p:grpSpPr>
        <p:sp>
          <p:nvSpPr>
            <p:cNvPr id="60427" name="直接连接符 55530"/>
            <p:cNvSpPr/>
            <p:nvPr/>
          </p:nvSpPr>
          <p:spPr>
            <a:xfrm>
              <a:off x="3742" y="1570"/>
              <a:ext cx="0" cy="27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8" name="直接连接符 55531"/>
            <p:cNvSpPr/>
            <p:nvPr/>
          </p:nvSpPr>
          <p:spPr>
            <a:xfrm>
              <a:off x="3742" y="1842"/>
              <a:ext cx="181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9" name="直接连接符 55532"/>
            <p:cNvSpPr/>
            <p:nvPr/>
          </p:nvSpPr>
          <p:spPr>
            <a:xfrm>
              <a:off x="3742" y="1570"/>
              <a:ext cx="54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0" name="直接连接符 55533"/>
            <p:cNvSpPr/>
            <p:nvPr/>
          </p:nvSpPr>
          <p:spPr>
            <a:xfrm flipV="1">
              <a:off x="4286" y="1389"/>
              <a:ext cx="0" cy="181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0425" name="标题 161796"/>
          <p:cNvSpPr txBox="1">
            <a:spLocks noRot="1"/>
          </p:cNvSpPr>
          <p:nvPr/>
        </p:nvSpPr>
        <p:spPr>
          <a:xfrm>
            <a:off x="468313" y="260350"/>
            <a:ext cx="80645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Font typeface="Wingdings" panose="05000000000000000000" pitchFamily="2" charset="2"/>
              <a:buChar char="u"/>
            </a:pPr>
            <a:r>
              <a:rPr lang="en-US" altLang="zh-CN" sz="4000" b="1" dirty="0">
                <a:solidFill>
                  <a:schemeClr val="tx2"/>
                </a:solidFill>
                <a:latin typeface="Maiandra GD" panose="020E0502030308020204" pitchFamily="34" charset="0"/>
                <a:ea typeface="隶书" panose="02010509060101010101" pitchFamily="49" charset="-122"/>
              </a:rPr>
              <a:t> 8253-5</a:t>
            </a:r>
            <a:r>
              <a:rPr lang="zh-CN" altLang="en-US" sz="4000" b="1" dirty="0">
                <a:solidFill>
                  <a:schemeClr val="tx2"/>
                </a:solidFill>
                <a:latin typeface="Maiandra GD" panose="020E0502030308020204" pitchFamily="34" charset="0"/>
                <a:ea typeface="隶书" panose="02010509060101010101" pitchFamily="49" charset="-122"/>
              </a:rPr>
              <a:t>的编程及应用</a:t>
            </a:r>
            <a:endParaRPr lang="zh-CN" altLang="en-US" sz="4000" b="1" dirty="0">
              <a:solidFill>
                <a:schemeClr val="tx2"/>
              </a:solidFill>
              <a:latin typeface="Maiandra GD" panose="020E0502030308020204" pitchFamily="34" charset="0"/>
              <a:ea typeface="隶书" panose="02010509060101010101" pitchFamily="49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331913" y="4724400"/>
            <a:ext cx="2663825" cy="165735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2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5" name="内容占位符 161794"/>
          <p:cNvSpPr>
            <a:spLocks noGrp="1" noRot="1"/>
          </p:cNvSpPr>
          <p:nvPr>
            <p:ph idx="1"/>
          </p:nvPr>
        </p:nvSpPr>
        <p:spPr>
          <a:xfrm>
            <a:off x="381000" y="333375"/>
            <a:ext cx="8458200" cy="57626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初始化编程的内容为：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000" b="1" dirty="0"/>
              <a:t>    先写入每一个计数器的控制字，然后写入计数器的计数值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zh-CN" altLang="en-US" sz="2000" b="1" dirty="0">
                <a:solidFill>
                  <a:srgbClr val="CC3300"/>
                </a:solidFill>
              </a:rPr>
              <a:t>        定时器计数初值： </a:t>
            </a:r>
            <a:r>
              <a:rPr lang="en-US" altLang="zh-CN" sz="2000" b="1" dirty="0">
                <a:solidFill>
                  <a:srgbClr val="CC3300"/>
                </a:solidFill>
              </a:rPr>
              <a:t>TC=</a:t>
            </a:r>
            <a:r>
              <a:rPr lang="zh-CN" altLang="en-US" sz="2000" b="1" dirty="0">
                <a:solidFill>
                  <a:srgbClr val="CC3300"/>
                </a:solidFill>
              </a:rPr>
              <a:t>输出周期</a:t>
            </a:r>
            <a:r>
              <a:rPr lang="en-US" altLang="zh-CN" sz="2000" b="1" dirty="0">
                <a:solidFill>
                  <a:srgbClr val="CC3300"/>
                </a:solidFill>
              </a:rPr>
              <a:t>/</a:t>
            </a:r>
            <a:r>
              <a:rPr lang="zh-CN" altLang="en-US" sz="2000" b="1" dirty="0">
                <a:solidFill>
                  <a:srgbClr val="CC3300"/>
                </a:solidFill>
              </a:rPr>
              <a:t>输入周期</a:t>
            </a:r>
            <a:r>
              <a:rPr lang="en-US" altLang="zh-CN" sz="2000" b="1" dirty="0">
                <a:solidFill>
                  <a:srgbClr val="CC3300"/>
                </a:solidFill>
              </a:rPr>
              <a:t>=</a:t>
            </a:r>
            <a:r>
              <a:rPr lang="zh-CN" altLang="en-US" sz="2000" b="1" dirty="0">
                <a:solidFill>
                  <a:srgbClr val="CC3300"/>
                </a:solidFill>
              </a:rPr>
              <a:t>输入频率</a:t>
            </a:r>
            <a:r>
              <a:rPr lang="en-US" altLang="zh-CN" sz="2000" b="1" dirty="0">
                <a:solidFill>
                  <a:srgbClr val="CC3300"/>
                </a:solidFill>
              </a:rPr>
              <a:t>/</a:t>
            </a:r>
            <a:r>
              <a:rPr lang="zh-CN" altLang="en-US" sz="2000" b="1" dirty="0">
                <a:solidFill>
                  <a:srgbClr val="CC3300"/>
                </a:solidFill>
              </a:rPr>
              <a:t>输出频率</a:t>
            </a:r>
            <a:endParaRPr lang="en-US" altLang="zh-CN" sz="2000" b="1" dirty="0">
              <a:solidFill>
                <a:srgbClr val="CC3300"/>
              </a:solidFill>
            </a:endParaRPr>
          </a:p>
          <a:p>
            <a:pPr eaLnBrk="1" hangingPunct="1">
              <a:buNone/>
            </a:pPr>
            <a:r>
              <a:rPr lang="en-US" altLang="zh-CN" sz="2000" b="1" dirty="0">
                <a:solidFill>
                  <a:srgbClr val="CC3300"/>
                </a:solidFill>
              </a:rPr>
              <a:t>        </a:t>
            </a:r>
            <a:r>
              <a:rPr lang="zh-CN" altLang="en-US" sz="2000" b="1" dirty="0">
                <a:solidFill>
                  <a:srgbClr val="CC3300"/>
                </a:solidFill>
              </a:rPr>
              <a:t>计数器计数初值：  </a:t>
            </a:r>
            <a:r>
              <a:rPr lang="en-US" altLang="zh-CN" sz="2000" b="1" dirty="0">
                <a:solidFill>
                  <a:srgbClr val="CC3300"/>
                </a:solidFill>
              </a:rPr>
              <a:t>TC=</a:t>
            </a:r>
            <a:r>
              <a:rPr lang="zh-CN" altLang="en-US" sz="2000" b="1" dirty="0">
                <a:solidFill>
                  <a:srgbClr val="CC3300"/>
                </a:solidFill>
              </a:rPr>
              <a:t>计数次数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</a:t>
            </a:r>
            <a:r>
              <a:rPr lang="zh-CN" altLang="en-US" sz="1800" b="1" dirty="0"/>
              <a:t>在有些方式下，</a:t>
            </a:r>
            <a:r>
              <a:rPr lang="zh-CN" altLang="en-US" sz="1800" b="1" dirty="0">
                <a:solidFill>
                  <a:srgbClr val="FF0000"/>
                </a:solidFill>
              </a:rPr>
              <a:t>写入计数值</a:t>
            </a:r>
            <a:r>
              <a:rPr lang="zh-CN" altLang="en-US" sz="1800" b="1" dirty="0"/>
              <a:t>后此计数器就开始工作了，而有的方式需要外界</a:t>
            </a:r>
            <a:r>
              <a:rPr lang="zh-CN" altLang="en-US" sz="1800" b="1" dirty="0">
                <a:solidFill>
                  <a:srgbClr val="FF0000"/>
                </a:solidFill>
              </a:rPr>
              <a:t>门控信号的触发</a:t>
            </a:r>
            <a:r>
              <a:rPr lang="zh-CN" altLang="en-US" sz="1800" b="1" dirty="0"/>
              <a:t>启动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在初始化编程时，某一计数器的控制字和计数值，   </a:t>
            </a:r>
            <a:r>
              <a:rPr lang="zh-CN" altLang="en-US" sz="2800" b="1" dirty="0">
                <a:solidFill>
                  <a:srgbClr val="CC3300"/>
                </a:solidFill>
              </a:rPr>
              <a:t>是通过两个不同的端口地址写入的。</a:t>
            </a:r>
            <a:endParaRPr lang="zh-CN" altLang="en-US" sz="2800" b="1" dirty="0">
              <a:solidFill>
                <a:srgbClr val="CC33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1)</a:t>
            </a:r>
            <a:r>
              <a:rPr lang="zh-CN" altLang="en-US" sz="2400" b="1" dirty="0"/>
              <a:t>任一计数器的</a:t>
            </a:r>
            <a:r>
              <a:rPr lang="zh-CN" altLang="en-US" sz="2400" b="1" dirty="0">
                <a:solidFill>
                  <a:schemeClr val="hlink"/>
                </a:solidFill>
              </a:rPr>
              <a:t>控制字</a:t>
            </a:r>
            <a:r>
              <a:rPr lang="zh-CN" altLang="en-US" sz="2400" b="1" dirty="0"/>
              <a:t>都是写入至</a:t>
            </a:r>
            <a:r>
              <a:rPr lang="zh-CN" altLang="en-US" sz="2400" b="1" dirty="0">
                <a:solidFill>
                  <a:schemeClr val="hlink"/>
                </a:solidFill>
              </a:rPr>
              <a:t>控制字寄存器</a:t>
            </a:r>
            <a:r>
              <a:rPr lang="zh-CN" altLang="en-US" sz="2400" b="1" dirty="0"/>
              <a:t>（地址总线低两位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=11</a:t>
            </a:r>
            <a:r>
              <a:rPr lang="zh-CN" altLang="en-US" sz="2400" b="1" dirty="0"/>
              <a:t>），由控制字中的</a:t>
            </a:r>
            <a:r>
              <a:rPr lang="en-US" altLang="zh-CN" sz="2400" b="1" dirty="0"/>
              <a:t>D</a:t>
            </a:r>
            <a:r>
              <a:rPr lang="en-US" altLang="zh-CN" sz="2400" b="1" baseline="-25000" dirty="0"/>
              <a:t>7</a:t>
            </a:r>
            <a:r>
              <a:rPr lang="en-US" altLang="zh-CN" sz="2400" b="1" dirty="0"/>
              <a:t>D</a:t>
            </a:r>
            <a:r>
              <a:rPr lang="en-US" altLang="zh-CN" sz="2400" b="1" baseline="-25000" dirty="0"/>
              <a:t>6</a:t>
            </a:r>
            <a:r>
              <a:rPr lang="zh-CN" altLang="en-US" sz="2400" b="1" dirty="0"/>
              <a:t>来确定是哪一个计数器的控制字；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2)</a:t>
            </a:r>
            <a:r>
              <a:rPr lang="zh-CN" altLang="en-US" sz="2400" b="1" dirty="0"/>
              <a:t>而</a:t>
            </a:r>
            <a:r>
              <a:rPr lang="zh-CN" altLang="en-US" sz="2400" b="1" dirty="0">
                <a:solidFill>
                  <a:schemeClr val="hlink"/>
                </a:solidFill>
              </a:rPr>
              <a:t>计数值</a:t>
            </a:r>
            <a:r>
              <a:rPr lang="zh-CN" altLang="en-US" sz="2400" b="1" dirty="0"/>
              <a:t>是由</a:t>
            </a:r>
            <a:r>
              <a:rPr lang="zh-CN" altLang="en-US" sz="2400" b="1" dirty="0">
                <a:solidFill>
                  <a:schemeClr val="hlink"/>
                </a:solidFill>
              </a:rPr>
              <a:t>各个计数器的端口地址</a:t>
            </a:r>
            <a:r>
              <a:rPr lang="zh-CN" altLang="en-US" sz="2400" b="1" dirty="0"/>
              <a:t>写入的。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0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charRg st="10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charRg st="10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5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5">
                                            <p:txEl>
                                              <p:charRg st="15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5">
                                            <p:txEl>
                                              <p:charRg st="15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19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charRg st="19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charRg st="19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266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5">
                                            <p:txEl>
                                              <p:charRg st="266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5">
                                            <p:txEl>
                                              <p:charRg st="266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62817"/>
          <p:cNvSpPr>
            <a:spLocks noGrp="1" noRot="1"/>
          </p:cNvSpPr>
          <p:nvPr>
            <p:ph type="title"/>
          </p:nvPr>
        </p:nvSpPr>
        <p:spPr>
          <a:xfrm>
            <a:off x="468313" y="765175"/>
            <a:ext cx="7772400" cy="457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/>
              <a:t>初始化编程的步骤为：</a:t>
            </a:r>
            <a:endParaRPr lang="zh-CN" altLang="en-US" sz="3200" b="1" dirty="0"/>
          </a:p>
        </p:txBody>
      </p:sp>
      <p:sp>
        <p:nvSpPr>
          <p:cNvPr id="162819" name="内容占位符 162818"/>
          <p:cNvSpPr>
            <a:spLocks noGrp="1" noRot="1"/>
          </p:cNvSpPr>
          <p:nvPr>
            <p:ph idx="1"/>
          </p:nvPr>
        </p:nvSpPr>
        <p:spPr>
          <a:xfrm>
            <a:off x="250825" y="1484313"/>
            <a:ext cx="8497888" cy="51054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）写入计数器控制字，规定计数器的工作方式。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）写入计数值。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① </a:t>
            </a:r>
            <a:r>
              <a:rPr lang="zh-CN" altLang="en-US" sz="2800" b="1" dirty="0"/>
              <a:t>若规定只写低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位，则写入的为计数值的低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位，高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位自动置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② </a:t>
            </a:r>
            <a:r>
              <a:rPr lang="zh-CN" altLang="en-US" sz="2800" b="1" dirty="0"/>
              <a:t>若规定只写高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位，则写入的为计数值的高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位，低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位自动置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③ </a:t>
            </a:r>
            <a:r>
              <a:rPr lang="zh-CN" altLang="en-US" sz="2800" b="1" dirty="0"/>
              <a:t>若是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位计数值，则分两次写入，先写入低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位，再写入高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均写入同一个计数端口地址）。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3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charRg st="34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7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charRg st="7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10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charRg st="108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5054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/>
              <a:t>【例</a:t>
            </a:r>
            <a:r>
              <a:rPr lang="en-US" altLang="zh-CN" dirty="0"/>
              <a:t>8-8</a:t>
            </a:r>
            <a:r>
              <a:rPr lang="zh-CN" altLang="zh-CN" dirty="0"/>
              <a:t>】设</a:t>
            </a:r>
            <a:r>
              <a:rPr lang="en-US" altLang="zh-CN" dirty="0"/>
              <a:t>8253</a:t>
            </a:r>
            <a:r>
              <a:rPr lang="zh-CN" altLang="zh-CN" dirty="0"/>
              <a:t>芯片的地址范围为：</a:t>
            </a:r>
            <a:r>
              <a:rPr lang="en-US" altLang="zh-CN" dirty="0"/>
              <a:t>50H-53H,</a:t>
            </a:r>
            <a:r>
              <a:rPr lang="zh-CN" altLang="zh-CN" dirty="0"/>
              <a:t>分析下列指令的功能。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MOV  AL,  76H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OUT  53H,  AL</a:t>
            </a:r>
            <a:endParaRPr lang="zh-CN" altLang="zh-CN" dirty="0"/>
          </a:p>
          <a:p>
            <a:pPr eaLnBrk="1" hangingPunct="1"/>
            <a:r>
              <a:rPr lang="zh-CN" altLang="zh-CN" dirty="0"/>
              <a:t>【解】</a:t>
            </a:r>
            <a:r>
              <a:rPr lang="zh-CN" altLang="zh-CN" sz="2800" dirty="0"/>
              <a:t>工作方式控制字</a:t>
            </a:r>
            <a:r>
              <a:rPr lang="en-US" altLang="zh-CN" sz="2800" dirty="0"/>
              <a:t>  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76H= 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01 </a:t>
            </a:r>
            <a:r>
              <a:rPr lang="en-US" altLang="zh-CN" sz="2800" dirty="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11 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011 0 B</a:t>
            </a:r>
            <a:endParaRPr lang="zh-CN" altLang="zh-CN" dirty="0"/>
          </a:p>
          <a:p>
            <a:pPr eaLnBrk="1" hangingPunct="1"/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以上两条指令执行后，它规定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8253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</a:t>
            </a:r>
            <a:r>
              <a:rPr lang="zh-CN" sz="2800" u="sng" dirty="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通道</a:t>
            </a:r>
            <a:r>
              <a:rPr lang="en-US" altLang="zh-CN" sz="2800" u="sng" dirty="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</a:t>
            </a:r>
            <a:r>
              <a:rPr lang="en-US" altLang="zh-CN" sz="2800" u="sng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16</a:t>
            </a:r>
            <a:r>
              <a:rPr lang="zh-CN" altLang="en-US" sz="2800" u="sng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位</a:t>
            </a:r>
            <a:r>
              <a:rPr lang="zh-CN" altLang="zh-CN" sz="2800" u="sng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计数器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读写格式是先读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/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写低字节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后读</a:t>
            </a:r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/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写高字节）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zh-CN" sz="2800" u="sng" dirty="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方式</a:t>
            </a:r>
            <a:r>
              <a:rPr lang="en-US" altLang="zh-CN" sz="2800" u="sng" dirty="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——方波发生器工作，用</a:t>
            </a:r>
            <a:r>
              <a:rPr lang="zh-CN" altLang="zh-CN" sz="2800" u="sng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二进制计数</a:t>
            </a:r>
            <a:endParaRPr lang="zh-CN" altLang="zh-CN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endParaRPr lang="zh-CN" altLang="en-US" sz="2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48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9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Rectangle 3"/>
          <p:cNvSpPr>
            <a:spLocks noGrp="1" noRot="1"/>
          </p:cNvSpPr>
          <p:nvPr>
            <p:ph idx="1"/>
          </p:nvPr>
        </p:nvSpPr>
        <p:spPr>
          <a:xfrm>
            <a:off x="250825" y="404813"/>
            <a:ext cx="8610600" cy="6248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b="1" dirty="0"/>
              <a:t>接口中的一些公用引脚作用及其连接方法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r>
              <a:rPr lang="en-US" altLang="en-US" b="1" dirty="0">
                <a:solidFill>
                  <a:srgbClr val="FF0000"/>
                </a:solidFill>
              </a:rPr>
              <a:t>√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片选概念 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/>
              <a:t>CS 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CE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 2. </a:t>
            </a:r>
            <a:r>
              <a:rPr lang="zh-CN" altLang="en-US" sz="2400" b="1" dirty="0"/>
              <a:t>读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写概念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</a:t>
            </a:r>
            <a:r>
              <a:rPr lang="en-US" altLang="zh-CN" sz="2400" b="1" dirty="0"/>
              <a:t>DB</a:t>
            </a:r>
            <a:r>
              <a:rPr lang="zh-CN" altLang="en-US" sz="2400" b="1" dirty="0"/>
              <a:t>线，</a:t>
            </a:r>
            <a:r>
              <a:rPr lang="en-US" altLang="zh-CN" sz="2400" b="1" dirty="0"/>
              <a:t>M/IO</a:t>
            </a:r>
            <a:r>
              <a:rPr lang="zh-CN" altLang="en-US" sz="2400" b="1" dirty="0"/>
              <a:t>线 ，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线 ，</a:t>
            </a:r>
            <a:r>
              <a:rPr lang="en-US" altLang="zh-CN" sz="2400" b="1" dirty="0"/>
              <a:t>WR</a:t>
            </a:r>
            <a:r>
              <a:rPr lang="zh-CN" altLang="en-US" sz="2400" b="1" dirty="0"/>
              <a:t>线 ，</a:t>
            </a:r>
            <a:r>
              <a:rPr lang="en-US" altLang="zh-CN" sz="2400" b="1" dirty="0"/>
              <a:t>CE/CS</a:t>
            </a:r>
            <a:r>
              <a:rPr lang="zh-CN" altLang="en-US" sz="2400" b="1" dirty="0"/>
              <a:t>线</a:t>
            </a:r>
            <a:endParaRPr lang="zh-CN" altLang="en-US" sz="2400" b="1" dirty="0"/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√</a:t>
            </a:r>
            <a:r>
              <a:rPr lang="en-US" altLang="zh-CN" sz="2400" dirty="0"/>
              <a:t> </a:t>
            </a:r>
            <a:r>
              <a:rPr lang="en-US" altLang="zh-CN" sz="2400" b="1" dirty="0"/>
              <a:t>3. “</a:t>
            </a:r>
            <a:r>
              <a:rPr lang="zh-CN" altLang="en-US" sz="2400" b="1" dirty="0"/>
              <a:t>联络”的概念（了解）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STB: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选通信号；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RDY: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就绪信号（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Ready)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√</a:t>
            </a:r>
            <a:r>
              <a:rPr lang="en-US" altLang="zh-CN" sz="2400" b="1" dirty="0"/>
              <a:t>4. </a:t>
            </a:r>
            <a:r>
              <a:rPr lang="zh-CN" altLang="en-US" sz="2400" b="1" dirty="0"/>
              <a:t>可编程接口的概念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目前所用的接口芯片大部分是多通道、多功能的：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sz="2400" b="1" dirty="0"/>
              <a:t>所谓</a:t>
            </a:r>
            <a:r>
              <a:rPr lang="zh-CN" altLang="en-US" sz="2400" b="1" dirty="0">
                <a:solidFill>
                  <a:srgbClr val="FF0000"/>
                </a:solidFill>
              </a:rPr>
              <a:t>多通道</a:t>
            </a:r>
            <a:r>
              <a:rPr lang="zh-CN" altLang="en-US" sz="2400" b="1" dirty="0"/>
              <a:t>就是指一个接口芯片一面与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连接， 另一面可接几个外设；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所谓</a:t>
            </a:r>
            <a:r>
              <a:rPr lang="zh-CN" altLang="en-US" sz="2400" b="1" dirty="0">
                <a:solidFill>
                  <a:srgbClr val="FF0000"/>
                </a:solidFill>
              </a:rPr>
              <a:t>多功能</a:t>
            </a:r>
            <a:r>
              <a:rPr lang="zh-CN" altLang="en-US" sz="2400" b="1" dirty="0"/>
              <a:t>是指一个接口芯片能实现多种接口功能，实现不同的电路工作状态。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  <p:sp>
        <p:nvSpPr>
          <p:cNvPr id="25603" name="Line 4"/>
          <p:cNvSpPr/>
          <p:nvPr/>
        </p:nvSpPr>
        <p:spPr>
          <a:xfrm>
            <a:off x="1116013" y="1484313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4" name="Line 5"/>
          <p:cNvSpPr/>
          <p:nvPr/>
        </p:nvSpPr>
        <p:spPr>
          <a:xfrm>
            <a:off x="1835150" y="1484313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5" name="Line 6"/>
          <p:cNvSpPr/>
          <p:nvPr/>
        </p:nvSpPr>
        <p:spPr>
          <a:xfrm>
            <a:off x="2627313" y="2349500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Line 7"/>
          <p:cNvSpPr/>
          <p:nvPr/>
        </p:nvSpPr>
        <p:spPr>
          <a:xfrm>
            <a:off x="3563938" y="2349500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Line 8"/>
          <p:cNvSpPr/>
          <p:nvPr/>
        </p:nvSpPr>
        <p:spPr>
          <a:xfrm>
            <a:off x="4643438" y="2349500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8" name="Line 9"/>
          <p:cNvSpPr/>
          <p:nvPr/>
        </p:nvSpPr>
        <p:spPr>
          <a:xfrm>
            <a:off x="5795963" y="2349500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9" name="Line 10"/>
          <p:cNvSpPr/>
          <p:nvPr/>
        </p:nvSpPr>
        <p:spPr>
          <a:xfrm>
            <a:off x="6372225" y="2349500"/>
            <a:ext cx="381000" cy="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 noRot="1"/>
          </p:cNvSpPr>
          <p:nvPr>
            <p:ph type="title"/>
          </p:nvPr>
        </p:nvSpPr>
        <p:spPr>
          <a:xfrm>
            <a:off x="395288" y="2133600"/>
            <a:ext cx="8424862" cy="1884363"/>
          </a:xfrm>
        </p:spPr>
        <p:txBody>
          <a:bodyPr vert="horz" wrap="square" lIns="91440" tIns="45720" rIns="91440" bIns="45720" anchor="ctr" anchorCtr="0"/>
          <a:p>
            <a:pPr algn="l" eaLnBrk="1" hangingPunct="1"/>
            <a:br>
              <a:rPr lang="en-US" altLang="zh-CN" sz="2800" b="1" dirty="0">
                <a:solidFill>
                  <a:srgbClr val="FF0000"/>
                </a:solidFill>
              </a:rPr>
            </a:br>
            <a:br>
              <a:rPr lang="zh-CN" altLang="zh-CN" sz="2800" dirty="0"/>
            </a:br>
            <a:br>
              <a:rPr lang="zh-CN" altLang="zh-CN" sz="2800" dirty="0"/>
            </a:b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8253</a:t>
            </a:r>
            <a:r>
              <a:rPr lang="zh-CN" altLang="zh-CN" sz="2800" dirty="0"/>
              <a:t>此时是作为定时器，定时频率为</a:t>
            </a:r>
            <a:r>
              <a:rPr lang="en-US" altLang="zh-CN" sz="2800" dirty="0"/>
              <a:t>2KHz</a:t>
            </a:r>
            <a:r>
              <a:rPr lang="zh-CN" altLang="zh-CN" sz="2800" dirty="0"/>
              <a:t>，则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zh-CN" sz="2800" dirty="0"/>
              <a:t>定时时间</a:t>
            </a:r>
            <a:r>
              <a:rPr lang="en-US" altLang="zh-CN" sz="2800" dirty="0"/>
              <a:t>T</a:t>
            </a:r>
            <a:r>
              <a:rPr lang="en-US" altLang="zh-CN" sz="1600" dirty="0"/>
              <a:t>out2</a:t>
            </a:r>
            <a:r>
              <a:rPr lang="en-US" altLang="zh-CN" sz="2800" dirty="0"/>
              <a:t>=1/2KHz=0.5ms</a:t>
            </a:r>
            <a:r>
              <a:rPr lang="zh-CN" altLang="en-US" sz="2800" dirty="0"/>
              <a:t>；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zh-CN" sz="2800" dirty="0"/>
              <a:t>输入时钟周期</a:t>
            </a:r>
            <a:r>
              <a:rPr lang="en-US" altLang="zh-CN" sz="2800" dirty="0"/>
              <a:t>T</a:t>
            </a:r>
            <a:r>
              <a:rPr lang="en-US" altLang="zh-CN" sz="1800" dirty="0"/>
              <a:t>clk2</a:t>
            </a:r>
            <a:r>
              <a:rPr lang="en-US" altLang="zh-CN" sz="2800" dirty="0"/>
              <a:t>=1/1MHz=1</a:t>
            </a:r>
            <a:r>
              <a:rPr lang="zh-CN" altLang="zh-CN" sz="2800" dirty="0"/>
              <a:t>μ</a:t>
            </a:r>
            <a:r>
              <a:rPr lang="en-US" altLang="zh-CN" sz="2800" dirty="0"/>
              <a:t>S</a:t>
            </a:r>
            <a:br>
              <a:rPr lang="en-US" altLang="zh-CN" sz="2800" dirty="0"/>
            </a:br>
            <a:r>
              <a:rPr lang="zh-CN" altLang="zh-CN" sz="2800" dirty="0"/>
              <a:t>则计数初值</a:t>
            </a:r>
            <a:r>
              <a:rPr lang="en-US" altLang="zh-CN" sz="2800" dirty="0"/>
              <a:t>Tc=0.5ms/1</a:t>
            </a:r>
            <a:r>
              <a:rPr lang="zh-CN" altLang="zh-CN" sz="2800" dirty="0"/>
              <a:t>μ</a:t>
            </a:r>
            <a:r>
              <a:rPr lang="en-US" altLang="zh-CN" sz="2800" dirty="0"/>
              <a:t>S=500    &gt; 255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选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zh-CN" sz="2800" dirty="0">
                <a:solidFill>
                  <a:srgbClr val="FF0000"/>
                </a:solidFill>
              </a:rPr>
              <a:t>位计数</a:t>
            </a:r>
            <a:r>
              <a:rPr lang="zh-CN" altLang="en-US" sz="2800" dirty="0">
                <a:solidFill>
                  <a:srgbClr val="FF0000"/>
                </a:solidFill>
              </a:rPr>
              <a:t>器</a:t>
            </a:r>
            <a:br>
              <a:rPr lang="en-US" altLang="zh-CN" sz="2800" dirty="0"/>
            </a:br>
            <a:br>
              <a:rPr lang="zh-CN" altLang="zh-CN" sz="2800" dirty="0"/>
            </a:br>
            <a:br>
              <a:rPr lang="zh-CN" altLang="zh-CN" sz="2800" dirty="0"/>
            </a:br>
            <a:endParaRPr lang="zh-CN" altLang="en-US" sz="2800" b="1" dirty="0"/>
          </a:p>
        </p:txBody>
      </p:sp>
      <p:sp>
        <p:nvSpPr>
          <p:cNvPr id="64515" name="矩形 4"/>
          <p:cNvSpPr/>
          <p:nvPr/>
        </p:nvSpPr>
        <p:spPr>
          <a:xfrm>
            <a:off x="539750" y="188913"/>
            <a:ext cx="7848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Arial" panose="020B0604020202020204" pitchFamily="34" charset="0"/>
              </a:rPr>
              <a:t>【</a:t>
            </a:r>
            <a:r>
              <a:rPr lang="zh-CN" altLang="en-US" sz="2400" b="1" dirty="0">
                <a:latin typeface="Arial" panose="020B0604020202020204" pitchFamily="34" charset="0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</a:rPr>
              <a:t>8-9】  </a:t>
            </a:r>
            <a:r>
              <a:rPr lang="zh-CN" altLang="zh-CN" sz="2400" dirty="0">
                <a:latin typeface="Arial" panose="020B0604020202020204" pitchFamily="34" charset="0"/>
              </a:rPr>
              <a:t>若要</a:t>
            </a:r>
            <a:r>
              <a:rPr lang="en-US" altLang="zh-CN" sz="2400" dirty="0">
                <a:latin typeface="Arial" panose="020B0604020202020204" pitchFamily="34" charset="0"/>
              </a:rPr>
              <a:t>8253</a:t>
            </a:r>
            <a:r>
              <a:rPr lang="zh-CN" altLang="zh-CN" sz="2400" dirty="0">
                <a:latin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</a:rPr>
              <a:t>OUT2</a:t>
            </a:r>
            <a:r>
              <a:rPr lang="zh-CN" altLang="zh-CN" sz="2400" dirty="0">
                <a:latin typeface="Arial" panose="020B0604020202020204" pitchFamily="34" charset="0"/>
              </a:rPr>
              <a:t>输出</a:t>
            </a:r>
            <a:r>
              <a:rPr lang="en-US" altLang="zh-CN" sz="2400" dirty="0">
                <a:latin typeface="Arial" panose="020B0604020202020204" pitchFamily="34" charset="0"/>
              </a:rPr>
              <a:t>2KHz</a:t>
            </a:r>
            <a:r>
              <a:rPr lang="zh-CN" altLang="zh-CN" sz="2400" dirty="0">
                <a:latin typeface="Arial" panose="020B0604020202020204" pitchFamily="34" charset="0"/>
              </a:rPr>
              <a:t>频率波形，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</a:rPr>
              <a:t>负脉冲宽度为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</a:rPr>
              <a:t>μ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</a:rPr>
              <a:t>S</a:t>
            </a:r>
            <a:r>
              <a:rPr lang="zh-CN" altLang="zh-CN" sz="2400" dirty="0">
                <a:latin typeface="Arial" panose="020B0604020202020204" pitchFamily="34" charset="0"/>
              </a:rPr>
              <a:t>。设</a:t>
            </a:r>
            <a:r>
              <a:rPr lang="en-US" altLang="zh-CN" sz="2400" dirty="0">
                <a:latin typeface="Arial" panose="020B0604020202020204" pitchFamily="34" charset="0"/>
              </a:rPr>
              <a:t>CLK2</a:t>
            </a:r>
            <a:r>
              <a:rPr lang="zh-CN" altLang="zh-CN" sz="2400" dirty="0">
                <a:latin typeface="Arial" panose="020B0604020202020204" pitchFamily="34" charset="0"/>
              </a:rPr>
              <a:t>输入</a:t>
            </a:r>
            <a:r>
              <a:rPr lang="en-US" altLang="zh-CN" sz="2400" dirty="0">
                <a:latin typeface="Arial" panose="020B0604020202020204" pitchFamily="34" charset="0"/>
              </a:rPr>
              <a:t>1MHz</a:t>
            </a:r>
            <a:r>
              <a:rPr lang="zh-CN" altLang="zh-CN" sz="2400" dirty="0">
                <a:latin typeface="Arial" panose="020B0604020202020204" pitchFamily="34" charset="0"/>
              </a:rPr>
              <a:t>的时钟，</a:t>
            </a:r>
            <a:r>
              <a:rPr lang="en-US" altLang="zh-CN" sz="2400" dirty="0">
                <a:latin typeface="Arial" panose="020B0604020202020204" pitchFamily="34" charset="0"/>
              </a:rPr>
              <a:t>GATE2</a:t>
            </a:r>
            <a:r>
              <a:rPr lang="zh-CN" altLang="zh-CN" sz="2400" dirty="0">
                <a:latin typeface="Arial" panose="020B0604020202020204" pitchFamily="34" charset="0"/>
              </a:rPr>
              <a:t>接高电平。试编写初始化程序段。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313" y="4076700"/>
            <a:ext cx="8064500" cy="2524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）此时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8253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应该工作于方式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位计数，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如果采用二进制计数类型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方式控制字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=10110100B=B4H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，计数初值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=01F4H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如果采用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BCD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码计数类型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方式控制字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=10110101B=B5H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，计数初值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=0500H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0113" y="1341438"/>
            <a:ext cx="4572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400" b="1" dirty="0">
                <a:latin typeface="Arial" panose="020B0604020202020204" pitchFamily="34" charset="0"/>
              </a:rPr>
              <a:t>【解】根据输出要求分析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          </a:t>
            </a:r>
            <a:r>
              <a:rPr lang="zh-CN" altLang="en-US" sz="2400" b="1" dirty="0">
                <a:latin typeface="Arial" panose="020B0604020202020204" pitchFamily="34" charset="0"/>
              </a:rPr>
              <a:t>设</a:t>
            </a:r>
            <a:r>
              <a:rPr lang="en-US" altLang="zh-CN" sz="2400" b="1" dirty="0">
                <a:latin typeface="Arial" panose="020B0604020202020204" pitchFamily="34" charset="0"/>
              </a:rPr>
              <a:t>8253</a:t>
            </a:r>
            <a:r>
              <a:rPr lang="zh-CN" altLang="zh-CN" sz="2400" b="1" dirty="0">
                <a:latin typeface="Arial" panose="020B0604020202020204" pitchFamily="34" charset="0"/>
              </a:rPr>
              <a:t>地址</a:t>
            </a:r>
            <a:r>
              <a:rPr lang="en-US" altLang="zh-CN" sz="2400" b="1" dirty="0">
                <a:latin typeface="Arial" panose="020B0604020202020204" pitchFamily="34" charset="0"/>
              </a:rPr>
              <a:t>40H~43H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6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684213" y="620713"/>
            <a:ext cx="705643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采用二进制计数，初始化程序段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5539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MOV   AL</a:t>
            </a:r>
            <a:r>
              <a:rPr lang="zh-CN" altLang="zh-CN" dirty="0"/>
              <a:t>，</a:t>
            </a:r>
            <a:r>
              <a:rPr lang="en-US" altLang="zh-CN" dirty="0"/>
              <a:t>0B4H</a:t>
            </a:r>
            <a:endParaRPr lang="zh-CN" altLang="zh-CN" dirty="0"/>
          </a:p>
          <a:p>
            <a:pPr eaLnBrk="1" hangingPunct="1"/>
            <a:r>
              <a:rPr lang="en-US" altLang="zh-CN" dirty="0"/>
              <a:t>OUT   43H</a:t>
            </a:r>
            <a:r>
              <a:rPr lang="zh-CN" altLang="zh-CN" dirty="0"/>
              <a:t>，</a:t>
            </a:r>
            <a:r>
              <a:rPr lang="en-US" altLang="zh-CN" dirty="0"/>
              <a:t>AL</a:t>
            </a:r>
            <a:r>
              <a:rPr lang="zh-CN" altLang="zh-CN" dirty="0"/>
              <a:t>；写入控制字</a:t>
            </a:r>
            <a:endParaRPr lang="zh-CN" altLang="zh-CN" dirty="0"/>
          </a:p>
          <a:p>
            <a:pPr eaLnBrk="1" hangingPunct="1"/>
            <a:r>
              <a:rPr lang="en-US" altLang="zh-CN" dirty="0"/>
              <a:t>MOV   AL</a:t>
            </a:r>
            <a:r>
              <a:rPr lang="zh-CN" altLang="zh-CN" dirty="0"/>
              <a:t>，</a:t>
            </a:r>
            <a:r>
              <a:rPr lang="en-US" altLang="zh-CN" dirty="0"/>
              <a:t>0F4H</a:t>
            </a:r>
            <a:endParaRPr lang="zh-CN" altLang="zh-CN" dirty="0"/>
          </a:p>
          <a:p>
            <a:pPr eaLnBrk="1" hangingPunct="1"/>
            <a:r>
              <a:rPr lang="en-US" altLang="zh-CN" dirty="0"/>
              <a:t>OUT   42H</a:t>
            </a:r>
            <a:r>
              <a:rPr lang="zh-CN" altLang="zh-CN" dirty="0"/>
              <a:t>，</a:t>
            </a:r>
            <a:r>
              <a:rPr lang="en-US" altLang="zh-CN" dirty="0"/>
              <a:t>AL</a:t>
            </a:r>
            <a:r>
              <a:rPr lang="zh-CN" altLang="zh-CN" dirty="0"/>
              <a:t>；写入计数值的低</a:t>
            </a:r>
            <a:r>
              <a:rPr lang="en-US" altLang="zh-CN" dirty="0"/>
              <a:t>8</a:t>
            </a:r>
            <a:r>
              <a:rPr lang="zh-CN" altLang="zh-CN" dirty="0"/>
              <a:t>位</a:t>
            </a:r>
            <a:endParaRPr lang="zh-CN" altLang="zh-CN" dirty="0"/>
          </a:p>
          <a:p>
            <a:pPr eaLnBrk="1" hangingPunct="1"/>
            <a:r>
              <a:rPr lang="en-US" altLang="zh-CN" dirty="0"/>
              <a:t>MOV   AL</a:t>
            </a:r>
            <a:r>
              <a:rPr lang="zh-CN" altLang="zh-CN" dirty="0"/>
              <a:t>，</a:t>
            </a:r>
            <a:r>
              <a:rPr lang="en-US" altLang="zh-CN" dirty="0"/>
              <a:t>01H</a:t>
            </a:r>
            <a:endParaRPr lang="zh-CN" altLang="zh-CN" dirty="0"/>
          </a:p>
          <a:p>
            <a:pPr eaLnBrk="1" hangingPunct="1"/>
            <a:r>
              <a:rPr lang="en-US" altLang="zh-CN" dirty="0"/>
              <a:t>OUT   42H</a:t>
            </a:r>
            <a:r>
              <a:rPr lang="zh-CN" altLang="zh-CN" dirty="0"/>
              <a:t>，</a:t>
            </a:r>
            <a:r>
              <a:rPr lang="en-US" altLang="zh-CN" dirty="0"/>
              <a:t>AL</a:t>
            </a:r>
            <a:r>
              <a:rPr lang="zh-CN" altLang="zh-CN" dirty="0"/>
              <a:t>；写入计数值的高</a:t>
            </a:r>
            <a:r>
              <a:rPr lang="en-US" altLang="zh-CN" dirty="0"/>
              <a:t>8</a:t>
            </a:r>
            <a:r>
              <a:rPr lang="zh-CN" altLang="zh-CN" dirty="0"/>
              <a:t>位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95288" y="549275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采用</a:t>
            </a:r>
            <a:r>
              <a:rPr lang="en-US" altLang="zh-CN" dirty="0"/>
              <a:t>BCD</a:t>
            </a:r>
            <a:r>
              <a:rPr lang="zh-CN" altLang="zh-CN" dirty="0"/>
              <a:t>码计数，初始化程序段：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     MOV  AL</a:t>
            </a:r>
            <a:r>
              <a:rPr lang="zh-CN" altLang="zh-CN" dirty="0"/>
              <a:t>，</a:t>
            </a:r>
            <a:r>
              <a:rPr lang="en-US" altLang="zh-CN" dirty="0"/>
              <a:t>0B5H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OUT  43H</a:t>
            </a:r>
            <a:r>
              <a:rPr lang="zh-CN" altLang="zh-CN" dirty="0"/>
              <a:t>，</a:t>
            </a:r>
            <a:r>
              <a:rPr lang="en-US" altLang="zh-CN" dirty="0"/>
              <a:t>AL          </a:t>
            </a:r>
            <a:r>
              <a:rPr lang="zh-CN" altLang="zh-CN" dirty="0"/>
              <a:t>；写入控制字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MOV  AL</a:t>
            </a:r>
            <a:r>
              <a:rPr lang="zh-CN" altLang="zh-CN" dirty="0"/>
              <a:t>，</a:t>
            </a:r>
            <a:r>
              <a:rPr lang="en-US" altLang="zh-CN" dirty="0"/>
              <a:t>00H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OUT  42H</a:t>
            </a:r>
            <a:r>
              <a:rPr lang="zh-CN" altLang="zh-CN" dirty="0"/>
              <a:t>，</a:t>
            </a:r>
            <a:r>
              <a:rPr lang="en-US" altLang="zh-CN" dirty="0"/>
              <a:t>AL          </a:t>
            </a:r>
            <a:r>
              <a:rPr lang="zh-CN" altLang="zh-CN" dirty="0"/>
              <a:t>；写入计数值的低</a:t>
            </a:r>
            <a:r>
              <a:rPr lang="en-US" altLang="zh-CN" dirty="0"/>
              <a:t>8</a:t>
            </a:r>
            <a:r>
              <a:rPr lang="zh-CN" altLang="zh-CN" dirty="0"/>
              <a:t>位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MOV  AL</a:t>
            </a:r>
            <a:r>
              <a:rPr lang="zh-CN" altLang="zh-CN" dirty="0"/>
              <a:t>，</a:t>
            </a:r>
            <a:r>
              <a:rPr lang="en-US" altLang="zh-CN" dirty="0"/>
              <a:t>05H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OUT  42H</a:t>
            </a:r>
            <a:r>
              <a:rPr lang="zh-CN" altLang="zh-CN" dirty="0"/>
              <a:t>，</a:t>
            </a:r>
            <a:r>
              <a:rPr lang="en-US" altLang="zh-CN" dirty="0"/>
              <a:t>AL          </a:t>
            </a:r>
            <a:r>
              <a:rPr lang="zh-CN" altLang="zh-CN" dirty="0"/>
              <a:t>；写入计数值的高</a:t>
            </a:r>
            <a:r>
              <a:rPr lang="en-US" altLang="zh-CN" dirty="0"/>
              <a:t>8</a:t>
            </a:r>
            <a:r>
              <a:rPr lang="zh-CN" altLang="zh-CN" dirty="0"/>
              <a:t>位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73729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457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）读计数值</a:t>
            </a:r>
            <a:endParaRPr lang="zh-CN" altLang="en-US" sz="2800" b="1" dirty="0"/>
          </a:p>
        </p:txBody>
      </p:sp>
      <p:sp>
        <p:nvSpPr>
          <p:cNvPr id="67587" name="文本占位符 73730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/>
              <a:t>①</a:t>
            </a:r>
            <a:r>
              <a:rPr lang="zh-CN" altLang="en-US" sz="2800" b="1" dirty="0"/>
              <a:t>以普通对计数器端口读的方法取得当前计数值</a:t>
            </a:r>
            <a:endParaRPr lang="zh-CN" altLang="en-US" sz="2800" b="1" dirty="0"/>
          </a:p>
          <a:p>
            <a:pPr eaLnBrk="1" hangingPunct="1">
              <a:buNone/>
            </a:pPr>
            <a:endParaRPr lang="zh-CN" altLang="en-US" sz="2800" b="1" dirty="0"/>
          </a:p>
          <a:p>
            <a:pPr eaLnBrk="1" hangingPunct="1">
              <a:buNone/>
            </a:pPr>
            <a:r>
              <a:rPr lang="en-US" altLang="zh-CN" sz="2800" b="1" dirty="0"/>
              <a:t>②</a:t>
            </a:r>
            <a:r>
              <a:rPr lang="zh-CN" altLang="en-US" sz="2800" b="1" dirty="0"/>
              <a:t>锁存计数器的当前值（</a:t>
            </a:r>
            <a:r>
              <a:rPr lang="en-US" altLang="zh-CN" sz="2800" b="1" dirty="0"/>
              <a:t>RL1RL0=00)</a:t>
            </a:r>
            <a:endParaRPr lang="en-US" altLang="zh-CN" sz="2800" b="1" dirty="0"/>
          </a:p>
          <a:p>
            <a:pPr eaLnBrk="1" hangingPunct="1">
              <a:buNone/>
            </a:pPr>
            <a:endParaRPr lang="en-US" altLang="zh-CN" sz="2800" b="1" dirty="0"/>
          </a:p>
          <a:p>
            <a:pPr eaLnBrk="1" hangingPunct="1"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需要考虑读到数据的稳定性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83297"/>
          <p:cNvSpPr>
            <a:spLocks noGrp="1" noRot="1"/>
          </p:cNvSpPr>
          <p:nvPr>
            <p:ph type="title"/>
          </p:nvPr>
        </p:nvSpPr>
        <p:spPr>
          <a:xfrm>
            <a:off x="685800" y="381000"/>
            <a:ext cx="7772400" cy="2667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8-11】</a:t>
            </a:r>
            <a:r>
              <a:rPr lang="zh-CN" altLang="en-US" sz="2800" b="1" dirty="0"/>
              <a:t>定时器</a:t>
            </a:r>
            <a:r>
              <a:rPr lang="en-US" altLang="zh-CN" sz="2800" b="1" dirty="0"/>
              <a:t>8253A-5</a:t>
            </a:r>
            <a:r>
              <a:rPr lang="zh-CN" altLang="en-US" sz="2800" b="1" dirty="0"/>
              <a:t>通道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按方式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工作，时钟</a:t>
            </a:r>
            <a:r>
              <a:rPr lang="en-US" altLang="zh-CN" sz="2800" b="1" dirty="0"/>
              <a:t>CLK0</a:t>
            </a:r>
            <a:r>
              <a:rPr lang="zh-CN" altLang="en-US" sz="2800" b="1" dirty="0"/>
              <a:t>的频率为</a:t>
            </a:r>
            <a:r>
              <a:rPr lang="en-US" altLang="zh-CN" sz="2800" b="1" dirty="0"/>
              <a:t>1MHZ,</a:t>
            </a:r>
            <a:r>
              <a:rPr lang="zh-CN" altLang="en-US" sz="2800" b="1" dirty="0"/>
              <a:t>要求输出方波的频率为</a:t>
            </a:r>
            <a:r>
              <a:rPr lang="en-US" altLang="zh-CN" sz="2800" b="1" dirty="0"/>
              <a:t>40kHz</a:t>
            </a:r>
            <a:r>
              <a:rPr lang="zh-CN" altLang="en-US" sz="2800" b="1" dirty="0"/>
              <a:t>，此时写入的计数初值应为多少？输出方波的“</a:t>
            </a:r>
            <a:r>
              <a:rPr lang="en-US" altLang="zh-CN" sz="2800" b="1" dirty="0"/>
              <a:t>1”</a:t>
            </a:r>
            <a:r>
              <a:rPr lang="zh-CN" altLang="en-US" sz="2800" b="1" dirty="0"/>
              <a:t>和”</a:t>
            </a:r>
            <a:r>
              <a:rPr lang="en-US" altLang="zh-CN" sz="2800" b="1" dirty="0"/>
              <a:t>0”</a:t>
            </a:r>
            <a:r>
              <a:rPr lang="zh-CN" altLang="en-US" sz="2800" b="1" dirty="0"/>
              <a:t>各占多少时间？试编写初始化程序。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  <p:sp>
        <p:nvSpPr>
          <p:cNvPr id="68611" name="直接连接符 183298"/>
          <p:cNvSpPr/>
          <p:nvPr/>
        </p:nvSpPr>
        <p:spPr>
          <a:xfrm>
            <a:off x="5195888" y="685800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0" name="文本框 183299"/>
          <p:cNvSpPr txBox="1"/>
          <p:nvPr/>
        </p:nvSpPr>
        <p:spPr>
          <a:xfrm>
            <a:off x="827088" y="2852738"/>
            <a:ext cx="7848600" cy="1846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解：</a:t>
            </a:r>
            <a:r>
              <a:rPr lang="zh-CN" altLang="en-US" b="1" dirty="0">
                <a:latin typeface="Arial" panose="020B0604020202020204" pitchFamily="34" charset="0"/>
              </a:rPr>
              <a:t>计数次数</a:t>
            </a:r>
            <a:r>
              <a:rPr lang="en-US" altLang="zh-CN" b="1" dirty="0">
                <a:latin typeface="Arial" panose="020B0604020202020204" pitchFamily="34" charset="0"/>
              </a:rPr>
              <a:t>Tc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T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clk0</a:t>
            </a:r>
            <a:r>
              <a:rPr lang="en-US" altLang="zh-CN" b="1" dirty="0">
                <a:latin typeface="Arial" panose="020B0604020202020204" pitchFamily="34" charset="0"/>
              </a:rPr>
              <a:t>/T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out0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                      ＝</a:t>
            </a:r>
            <a:r>
              <a:rPr lang="en-US" altLang="zh-CN" b="1" dirty="0">
                <a:latin typeface="Arial" panose="020B0604020202020204" pitchFamily="34" charset="0"/>
              </a:rPr>
              <a:t>1MHz/40kHz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                    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25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latin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79838" y="1484313"/>
            <a:ext cx="10080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87450" y="1916113"/>
            <a:ext cx="10080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47813" y="4149725"/>
            <a:ext cx="43275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若以</a:t>
            </a:r>
            <a:r>
              <a:rPr lang="en-US" altLang="zh-CN" b="1" dirty="0">
                <a:latin typeface="Arial" panose="020B0604020202020204" pitchFamily="34" charset="0"/>
              </a:rPr>
              <a:t>BCD</a:t>
            </a:r>
            <a:r>
              <a:rPr lang="zh-CN" altLang="en-US" b="1" dirty="0">
                <a:latin typeface="Arial" panose="020B0604020202020204" pitchFamily="34" charset="0"/>
              </a:rPr>
              <a:t>码方式计数，则计数初值</a:t>
            </a:r>
            <a:r>
              <a:rPr lang="en-US" altLang="zh-CN" b="1" dirty="0">
                <a:latin typeface="Arial" panose="020B0604020202020204" pitchFamily="34" charset="0"/>
              </a:rPr>
              <a:t>=25H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4508500"/>
            <a:ext cx="7921625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每个输出周期中  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）初值为偶数，高低电平各占一半；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                            2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）初值为奇数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高电平比低电平多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个</a:t>
            </a:r>
            <a:endParaRPr lang="zh-CN" altLang="en-US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       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013" y="5373688"/>
            <a:ext cx="4572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T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clk0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=1/1M=1µs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</a:rPr>
              <a:t>         “</a:t>
            </a:r>
            <a:r>
              <a:rPr lang="en-US" altLang="zh-CN" b="1" dirty="0">
                <a:latin typeface="Arial" panose="020B0604020202020204" pitchFamily="34" charset="0"/>
              </a:rPr>
              <a:t>1”</a:t>
            </a:r>
            <a:r>
              <a:rPr lang="zh-CN" altLang="en-US" b="1" dirty="0">
                <a:latin typeface="Arial" panose="020B0604020202020204" pitchFamily="34" charset="0"/>
              </a:rPr>
              <a:t>占时间＝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13</a:t>
            </a:r>
            <a:r>
              <a:rPr lang="en-US" altLang="zh-CN" b="1" dirty="0">
                <a:latin typeface="Arial" panose="020B0604020202020204" pitchFamily="34" charset="0"/>
              </a:rPr>
              <a:t>×1</a:t>
            </a:r>
            <a:r>
              <a:rPr lang="en-US" altLang="zh-CN" b="1" dirty="0">
                <a:latin typeface="Arial" panose="020B0604020202020204" pitchFamily="34" charset="0"/>
                <a:ea typeface="Arial" panose="020B0604020202020204" pitchFamily="34" charset="0"/>
              </a:rPr>
              <a:t>µ</a:t>
            </a:r>
            <a:r>
              <a:rPr lang="en-US" altLang="zh-CN" b="1" dirty="0">
                <a:latin typeface="Arial" panose="020B0604020202020204" pitchFamily="34" charset="0"/>
              </a:rPr>
              <a:t>s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13µs</a:t>
            </a:r>
            <a:endParaRPr lang="en-US" altLang="zh-CN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     “0”</a:t>
            </a:r>
            <a:r>
              <a:rPr lang="zh-CN" altLang="en-US" b="1" dirty="0">
                <a:latin typeface="Arial" panose="020B0604020202020204" pitchFamily="34" charset="0"/>
              </a:rPr>
              <a:t>占时间＝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12</a:t>
            </a:r>
            <a:r>
              <a:rPr lang="en-US" altLang="zh-CN" b="1" dirty="0">
                <a:latin typeface="Arial" panose="020B0604020202020204" pitchFamily="34" charset="0"/>
              </a:rPr>
              <a:t>×1µs</a:t>
            </a:r>
            <a:r>
              <a:rPr lang="zh-CN" altLang="en-US" b="1" dirty="0"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latin typeface="Arial" panose="020B0604020202020204" pitchFamily="34" charset="0"/>
              </a:rPr>
              <a:t>12µs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/>
      <p:bldP spid="8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文本占位符 184321"/>
          <p:cNvSpPr>
            <a:spLocks noGrp="1" noRot="1"/>
          </p:cNvSpPr>
          <p:nvPr>
            <p:ph idx="1"/>
          </p:nvPr>
        </p:nvSpPr>
        <p:spPr>
          <a:xfrm>
            <a:off x="304800" y="765175"/>
            <a:ext cx="8540750" cy="51022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8253-5</a:t>
            </a:r>
            <a:r>
              <a:rPr lang="zh-CN" altLang="en-US" dirty="0"/>
              <a:t>的地址范围：</a:t>
            </a:r>
            <a:r>
              <a:rPr lang="en-US" altLang="zh-CN" dirty="0"/>
              <a:t>20h~23h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sz="2800" b="1" dirty="0"/>
              <a:t>若以</a:t>
            </a:r>
            <a:r>
              <a:rPr lang="en-US" altLang="zh-CN" sz="2800" b="1" dirty="0"/>
              <a:t>BCD</a:t>
            </a:r>
            <a:r>
              <a:rPr lang="zh-CN" altLang="en-US" sz="2800" b="1" dirty="0"/>
              <a:t>码方式计数，则计数初值</a:t>
            </a:r>
            <a:r>
              <a:rPr lang="en-US" altLang="zh-CN" sz="2800" b="1" dirty="0"/>
              <a:t>=25H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方式控制字：</a:t>
            </a:r>
            <a:r>
              <a:rPr lang="en-US" altLang="zh-CN" sz="2800" b="1" dirty="0">
                <a:solidFill>
                  <a:schemeClr val="hlink"/>
                </a:solidFill>
              </a:rPr>
              <a:t>00</a:t>
            </a:r>
            <a:r>
              <a:rPr lang="en-US" altLang="zh-CN" sz="2800" b="1" dirty="0"/>
              <a:t>01</a:t>
            </a:r>
            <a:r>
              <a:rPr lang="en-US" altLang="zh-CN" sz="2800" b="1" dirty="0">
                <a:solidFill>
                  <a:schemeClr val="hlink"/>
                </a:solidFill>
              </a:rPr>
              <a:t>011</a:t>
            </a:r>
            <a:r>
              <a:rPr lang="en-US" altLang="zh-CN" sz="2800" b="1" dirty="0"/>
              <a:t>1B=17h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初始化程序段：</a:t>
            </a:r>
            <a:endParaRPr lang="zh-CN" altLang="en-US" sz="2800" b="1" dirty="0"/>
          </a:p>
          <a:p>
            <a:pPr eaLnBrk="1" hangingPunct="1"/>
            <a:r>
              <a:rPr lang="en-US" altLang="zh-CN" sz="2800" dirty="0"/>
              <a:t>MOV  AL,17H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OUT  23H,AL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MOV  AL,25H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OUT  20H,AL</a:t>
            </a:r>
            <a:endParaRPr lang="en-US" altLang="zh-CN" sz="28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dirty="0"/>
          </a:p>
        </p:txBody>
      </p:sp>
      <p:sp>
        <p:nvSpPr>
          <p:cNvPr id="184323" name="文本框 184322"/>
          <p:cNvSpPr txBox="1"/>
          <p:nvPr/>
        </p:nvSpPr>
        <p:spPr>
          <a:xfrm>
            <a:off x="3708400" y="2924175"/>
            <a:ext cx="5435600" cy="40005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思考：若要求采用二进制计数，程序怎么修改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84324" name="矩形 184323"/>
          <p:cNvSpPr/>
          <p:nvPr/>
        </p:nvSpPr>
        <p:spPr>
          <a:xfrm>
            <a:off x="5148263" y="3716338"/>
            <a:ext cx="2447925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计数初值</a:t>
            </a:r>
            <a:r>
              <a:rPr lang="en-US" altLang="zh-CN" b="1" dirty="0">
                <a:latin typeface="Arial" panose="020B0604020202020204" pitchFamily="34" charset="0"/>
              </a:rPr>
              <a:t>=19H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MOV  AL,</a:t>
            </a:r>
            <a:r>
              <a:rPr lang="en-US" altLang="zh-CN" b="1" dirty="0">
                <a:latin typeface="Arial" panose="020B0604020202020204" pitchFamily="34" charset="0"/>
              </a:rPr>
              <a:t>16H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OUT  23H,AL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MOV  AL,</a:t>
            </a:r>
            <a:r>
              <a:rPr lang="en-US" altLang="zh-CN" b="1" dirty="0">
                <a:latin typeface="Arial" panose="020B0604020202020204" pitchFamily="34" charset="0"/>
              </a:rPr>
              <a:t>19H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OUT  20H,AL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nimBg="1"/>
      <p:bldP spid="1843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964613" cy="3141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【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8-12】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定时器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8253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通道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工作于方式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，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输入时钟频率为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1MHZ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，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写入的计数初值为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0080H</a:t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设定为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BCD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码计数，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通道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的时间常数是多少？（计数器计数真值），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该通道的定时时间是多少？</a:t>
            </a:r>
            <a:b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设定为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二进制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计数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，通道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的时间常数是多少？（计数器计数真值），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则该通道的定时时间是多少？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997200"/>
            <a:ext cx="860425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sz="2800" dirty="0"/>
              <a:t>【解】 输入时钟的周期</a:t>
            </a:r>
            <a:r>
              <a:rPr lang="en-US" altLang="zh-CN" sz="2800" dirty="0"/>
              <a:t>T=1/f=1/1MHz=1µs</a:t>
            </a:r>
            <a:endParaRPr lang="zh-CN" altLang="zh-CN" sz="2800" dirty="0"/>
          </a:p>
          <a:p>
            <a:pPr eaLnBrk="1" hangingPunct="1"/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zh-CN" altLang="en-US" sz="2800" dirty="0">
                <a:solidFill>
                  <a:srgbClr val="002060"/>
                </a:solidFill>
              </a:rPr>
              <a:t>）</a:t>
            </a:r>
            <a:r>
              <a:rPr lang="zh-CN" altLang="zh-CN" sz="2800" dirty="0">
                <a:solidFill>
                  <a:srgbClr val="002060"/>
                </a:solidFill>
              </a:rPr>
              <a:t>采用</a:t>
            </a:r>
            <a:r>
              <a:rPr lang="en-US" altLang="zh-CN" sz="2800" dirty="0">
                <a:solidFill>
                  <a:srgbClr val="002060"/>
                </a:solidFill>
              </a:rPr>
              <a:t>BCD</a:t>
            </a:r>
            <a:r>
              <a:rPr lang="zh-CN" altLang="zh-CN" sz="2800" dirty="0">
                <a:solidFill>
                  <a:srgbClr val="002060"/>
                </a:solidFill>
              </a:rPr>
              <a:t>码计数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rgbClr val="002060"/>
                </a:solidFill>
              </a:rPr>
              <a:t>         </a:t>
            </a:r>
            <a:r>
              <a:rPr lang="zh-CN" altLang="en-US" sz="2800" dirty="0">
                <a:solidFill>
                  <a:srgbClr val="002060"/>
                </a:solidFill>
              </a:rPr>
              <a:t>时间常数（</a:t>
            </a:r>
            <a:r>
              <a:rPr lang="zh-CN" altLang="zh-CN" sz="2800" dirty="0">
                <a:solidFill>
                  <a:srgbClr val="002060"/>
                </a:solidFill>
              </a:rPr>
              <a:t>计数次数</a:t>
            </a:r>
            <a:r>
              <a:rPr lang="zh-CN" altLang="en-US" sz="2800" dirty="0">
                <a:solidFill>
                  <a:srgbClr val="002060"/>
                </a:solidFill>
              </a:rPr>
              <a:t>）</a:t>
            </a:r>
            <a:r>
              <a:rPr lang="en-US" altLang="zh-CN" sz="2800" dirty="0">
                <a:solidFill>
                  <a:srgbClr val="002060"/>
                </a:solidFill>
              </a:rPr>
              <a:t>=80</a:t>
            </a:r>
            <a:endParaRPr lang="zh-CN" altLang="zh-CN" sz="2800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zh-CN" sz="2800" dirty="0">
                <a:solidFill>
                  <a:srgbClr val="002060"/>
                </a:solidFill>
              </a:rPr>
              <a:t>定时时间</a:t>
            </a:r>
            <a:r>
              <a:rPr lang="en-US" altLang="zh-CN" sz="2800" dirty="0">
                <a:solidFill>
                  <a:srgbClr val="002060"/>
                </a:solidFill>
              </a:rPr>
              <a:t>=</a:t>
            </a:r>
            <a:r>
              <a:rPr lang="zh-CN" altLang="zh-CN" sz="2800" dirty="0">
                <a:solidFill>
                  <a:srgbClr val="002060"/>
                </a:solidFill>
              </a:rPr>
              <a:t>计数次数</a:t>
            </a:r>
            <a:r>
              <a:rPr lang="en-US" altLang="zh-CN" sz="2800" dirty="0">
                <a:solidFill>
                  <a:srgbClr val="002060"/>
                </a:solidFill>
              </a:rPr>
              <a:t>*</a:t>
            </a:r>
            <a:r>
              <a:rPr lang="zh-CN" altLang="zh-CN" sz="2800" dirty="0">
                <a:solidFill>
                  <a:srgbClr val="002060"/>
                </a:solidFill>
              </a:rPr>
              <a:t>输入时钟周期</a:t>
            </a:r>
            <a:r>
              <a:rPr lang="en-US" altLang="zh-CN" sz="2800" dirty="0">
                <a:solidFill>
                  <a:srgbClr val="002060"/>
                </a:solidFill>
              </a:rPr>
              <a:t>=80*1µs=80µs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采用</a:t>
            </a:r>
            <a:r>
              <a:rPr lang="zh-CN" altLang="en-US" sz="2800" dirty="0"/>
              <a:t>二进制</a:t>
            </a:r>
            <a:r>
              <a:rPr lang="zh-CN" altLang="zh-CN" sz="2800" dirty="0"/>
              <a:t>计数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        时间常数（</a:t>
            </a:r>
            <a:r>
              <a:rPr lang="zh-CN" altLang="zh-CN" sz="2800" dirty="0"/>
              <a:t>计数次数</a:t>
            </a:r>
            <a:r>
              <a:rPr lang="zh-CN" altLang="en-US" sz="2800" dirty="0"/>
              <a:t>）</a:t>
            </a:r>
            <a:r>
              <a:rPr lang="en-US" altLang="zh-CN" sz="2800" dirty="0"/>
              <a:t>=128</a:t>
            </a:r>
            <a:endParaRPr lang="zh-CN" altLang="zh-CN" sz="2800" dirty="0"/>
          </a:p>
          <a:p>
            <a:pPr eaLnBrk="1" hangingPunct="1"/>
            <a:r>
              <a:rPr lang="zh-CN" altLang="zh-CN" sz="2800" dirty="0"/>
              <a:t>定时时间</a:t>
            </a:r>
            <a:r>
              <a:rPr lang="en-US" altLang="zh-CN" sz="2800" dirty="0"/>
              <a:t>=</a:t>
            </a:r>
            <a:r>
              <a:rPr lang="zh-CN" altLang="zh-CN" sz="2800" dirty="0"/>
              <a:t>计数次数</a:t>
            </a:r>
            <a:r>
              <a:rPr lang="en-US" altLang="zh-CN" sz="2800" dirty="0"/>
              <a:t>*</a:t>
            </a:r>
            <a:r>
              <a:rPr lang="zh-CN" altLang="zh-CN" sz="2800" dirty="0"/>
              <a:t>输入时钟周期</a:t>
            </a:r>
            <a:r>
              <a:rPr lang="en-US" altLang="zh-CN" sz="2800" dirty="0"/>
              <a:t>=128*1µs=128µs</a:t>
            </a:r>
            <a:endParaRPr lang="en-US" altLang="zh-CN" sz="2800" dirty="0"/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8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6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01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124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5175"/>
            <a:ext cx="9144000" cy="1790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【例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8-13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】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8253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的计数通道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连接如图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8-24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所示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试回答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:</a:t>
            </a:r>
            <a:b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）计数通道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工作于何种方式，并写出工作方式名称；</a:t>
            </a:r>
            <a:b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）写出计数通道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的计数初值（列出计算式）</a:t>
            </a:r>
            <a:b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3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）写出初始化程序</a:t>
            </a:r>
            <a:br>
              <a:rPr kumimoji="0" lang="zh-CN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1683" name="Group 4"/>
          <p:cNvGrpSpPr/>
          <p:nvPr/>
        </p:nvGrpSpPr>
        <p:grpSpPr>
          <a:xfrm>
            <a:off x="1116013" y="2276475"/>
            <a:ext cx="5256212" cy="3455988"/>
            <a:chOff x="1440" y="2087"/>
            <a:chExt cx="2976" cy="2041"/>
          </a:xfrm>
        </p:grpSpPr>
        <p:sp>
          <p:nvSpPr>
            <p:cNvPr id="71684" name="Rectangle 5"/>
            <p:cNvSpPr/>
            <p:nvPr/>
          </p:nvSpPr>
          <p:spPr>
            <a:xfrm>
              <a:off x="1440" y="2112"/>
              <a:ext cx="672" cy="20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D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华文楷体" pitchFamily="2" charset="-122"/>
                </a:rPr>
                <a:t>7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-D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华文楷体" pitchFamily="2" charset="-122"/>
                </a:rPr>
                <a:t>0</a:t>
              </a:r>
              <a:endParaRPr lang="en-US" altLang="zh-CN" sz="1600" b="1" baseline="-25000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WR</a:t>
              </a:r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A0</a:t>
              </a:r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A1</a:t>
              </a:r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CS</a:t>
              </a:r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    8253</a:t>
              </a:r>
              <a:endParaRPr lang="en-US" altLang="zh-CN" sz="1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  <p:sp>
          <p:nvSpPr>
            <p:cNvPr id="71685" name="Text Box 6"/>
            <p:cNvSpPr txBox="1"/>
            <p:nvPr/>
          </p:nvSpPr>
          <p:spPr>
            <a:xfrm>
              <a:off x="2124" y="2519"/>
              <a:ext cx="55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GATE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华文楷体" pitchFamily="2" charset="-122"/>
                </a:rPr>
                <a:t>0</a:t>
              </a:r>
              <a:endParaRPr lang="en-US" altLang="zh-CN" sz="1600" b="1" baseline="-25000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CLK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华文楷体" pitchFamily="2" charset="-122"/>
                </a:rPr>
                <a:t>0 </a:t>
              </a:r>
              <a:endParaRPr lang="en-US" altLang="zh-CN" sz="1600" b="1" baseline="-25000" dirty="0">
                <a:latin typeface="Times New Roman" panose="02020603050405020304" pitchFamily="18" charset="0"/>
                <a:ea typeface="华文楷体" pitchFamily="2" charset="-122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OUT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华文楷体" pitchFamily="2" charset="-122"/>
                </a:rPr>
                <a:t>0</a:t>
              </a:r>
              <a:endParaRPr lang="en-US" altLang="zh-CN" sz="1600" b="1" baseline="-25000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  <p:sp>
          <p:nvSpPr>
            <p:cNvPr id="71686" name="Line 7"/>
            <p:cNvSpPr/>
            <p:nvPr/>
          </p:nvSpPr>
          <p:spPr>
            <a:xfrm>
              <a:off x="2112" y="273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87" name="Text Box 8"/>
            <p:cNvSpPr txBox="1"/>
            <p:nvPr/>
          </p:nvSpPr>
          <p:spPr>
            <a:xfrm>
              <a:off x="2688" y="2087"/>
              <a:ext cx="4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楷体" pitchFamily="2" charset="-122"/>
                </a:rPr>
                <a:t>+5V</a:t>
              </a:r>
              <a:endParaRPr lang="en-US" altLang="zh-CN" sz="1600" b="1" baseline="-25000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  <p:sp>
          <p:nvSpPr>
            <p:cNvPr id="71688" name="Line 9"/>
            <p:cNvSpPr/>
            <p:nvPr/>
          </p:nvSpPr>
          <p:spPr>
            <a:xfrm>
              <a:off x="1497" y="290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89" name="Line 10"/>
            <p:cNvSpPr/>
            <p:nvPr/>
          </p:nvSpPr>
          <p:spPr>
            <a:xfrm>
              <a:off x="1524" y="3063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0" name="Line 11"/>
            <p:cNvSpPr/>
            <p:nvPr/>
          </p:nvSpPr>
          <p:spPr>
            <a:xfrm>
              <a:off x="1506" y="352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1" name="Oval 12"/>
            <p:cNvSpPr/>
            <p:nvPr/>
          </p:nvSpPr>
          <p:spPr>
            <a:xfrm>
              <a:off x="2661" y="2201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Cambria" panose="02040503050406030204" charset="0"/>
                <a:ea typeface="华文楷体" pitchFamily="2" charset="-122"/>
              </a:endParaRPr>
            </a:p>
          </p:txBody>
        </p:sp>
        <p:sp>
          <p:nvSpPr>
            <p:cNvPr id="71692" name="Line 13"/>
            <p:cNvSpPr/>
            <p:nvPr/>
          </p:nvSpPr>
          <p:spPr>
            <a:xfrm flipV="1">
              <a:off x="2688" y="2249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3" name="Line 14"/>
            <p:cNvSpPr/>
            <p:nvPr/>
          </p:nvSpPr>
          <p:spPr>
            <a:xfrm flipH="1">
              <a:off x="2112" y="2951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94" name="Line 15"/>
            <p:cNvSpPr/>
            <p:nvPr/>
          </p:nvSpPr>
          <p:spPr>
            <a:xfrm>
              <a:off x="2112" y="3143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95" name="Rectangle 16"/>
            <p:cNvSpPr/>
            <p:nvPr/>
          </p:nvSpPr>
          <p:spPr>
            <a:xfrm>
              <a:off x="2640" y="2375"/>
              <a:ext cx="96" cy="19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Cambria" panose="02040503050406030204" charset="0"/>
                <a:ea typeface="华文楷体" pitchFamily="2" charset="-122"/>
              </a:endParaRPr>
            </a:p>
          </p:txBody>
        </p:sp>
        <p:grpSp>
          <p:nvGrpSpPr>
            <p:cNvPr id="71696" name="Group 17"/>
            <p:cNvGrpSpPr/>
            <p:nvPr/>
          </p:nvGrpSpPr>
          <p:grpSpPr>
            <a:xfrm>
              <a:off x="2976" y="2711"/>
              <a:ext cx="192" cy="192"/>
              <a:chOff x="2496" y="2448"/>
              <a:chExt cx="192" cy="192"/>
            </a:xfrm>
          </p:grpSpPr>
          <p:sp>
            <p:nvSpPr>
              <p:cNvPr id="71753" name="Line 18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54" name="Line 19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55" name="Line 20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56" name="Line 21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697" name="Group 22"/>
            <p:cNvGrpSpPr/>
            <p:nvPr/>
          </p:nvGrpSpPr>
          <p:grpSpPr>
            <a:xfrm>
              <a:off x="3168" y="2711"/>
              <a:ext cx="192" cy="192"/>
              <a:chOff x="2496" y="2448"/>
              <a:chExt cx="192" cy="192"/>
            </a:xfrm>
          </p:grpSpPr>
          <p:sp>
            <p:nvSpPr>
              <p:cNvPr id="71749" name="Line 23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50" name="Line 24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51" name="Line 25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52" name="Line 26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698" name="Group 27"/>
            <p:cNvGrpSpPr/>
            <p:nvPr/>
          </p:nvGrpSpPr>
          <p:grpSpPr>
            <a:xfrm>
              <a:off x="3360" y="2711"/>
              <a:ext cx="192" cy="192"/>
              <a:chOff x="2496" y="2448"/>
              <a:chExt cx="192" cy="192"/>
            </a:xfrm>
          </p:grpSpPr>
          <p:sp>
            <p:nvSpPr>
              <p:cNvPr id="71745" name="Line 28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6" name="Line 29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7" name="Line 30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8" name="Line 31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699" name="Group 32"/>
            <p:cNvGrpSpPr/>
            <p:nvPr/>
          </p:nvGrpSpPr>
          <p:grpSpPr>
            <a:xfrm>
              <a:off x="3552" y="2711"/>
              <a:ext cx="192" cy="192"/>
              <a:chOff x="2496" y="2448"/>
              <a:chExt cx="192" cy="192"/>
            </a:xfrm>
          </p:grpSpPr>
          <p:sp>
            <p:nvSpPr>
              <p:cNvPr id="71741" name="Line 33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2" name="Line 34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3" name="Line 35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4" name="Line 36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00" name="Group 37"/>
            <p:cNvGrpSpPr/>
            <p:nvPr/>
          </p:nvGrpSpPr>
          <p:grpSpPr>
            <a:xfrm>
              <a:off x="3744" y="2711"/>
              <a:ext cx="192" cy="192"/>
              <a:chOff x="2496" y="2448"/>
              <a:chExt cx="192" cy="192"/>
            </a:xfrm>
          </p:grpSpPr>
          <p:sp>
            <p:nvSpPr>
              <p:cNvPr id="71737" name="Line 38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8" name="Line 39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9" name="Line 40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40" name="Line 41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01" name="Group 42"/>
            <p:cNvGrpSpPr/>
            <p:nvPr/>
          </p:nvGrpSpPr>
          <p:grpSpPr>
            <a:xfrm>
              <a:off x="3936" y="2711"/>
              <a:ext cx="192" cy="192"/>
              <a:chOff x="2496" y="2448"/>
              <a:chExt cx="192" cy="192"/>
            </a:xfrm>
          </p:grpSpPr>
          <p:sp>
            <p:nvSpPr>
              <p:cNvPr id="71733" name="Line 43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4" name="Line 44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5" name="Line 45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6" name="Line 46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02" name="Group 47"/>
            <p:cNvGrpSpPr/>
            <p:nvPr/>
          </p:nvGrpSpPr>
          <p:grpSpPr>
            <a:xfrm>
              <a:off x="4128" y="2711"/>
              <a:ext cx="192" cy="192"/>
              <a:chOff x="2496" y="2448"/>
              <a:chExt cx="192" cy="192"/>
            </a:xfrm>
          </p:grpSpPr>
          <p:sp>
            <p:nvSpPr>
              <p:cNvPr id="71729" name="Line 48"/>
              <p:cNvSpPr/>
              <p:nvPr/>
            </p:nvSpPr>
            <p:spPr>
              <a:xfrm>
                <a:off x="2496" y="264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0" name="Line 49"/>
              <p:cNvSpPr/>
              <p:nvPr/>
            </p:nvSpPr>
            <p:spPr>
              <a:xfrm flipV="1">
                <a:off x="2592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1" name="Line 50"/>
              <p:cNvSpPr/>
              <p:nvPr/>
            </p:nvSpPr>
            <p:spPr>
              <a:xfrm>
                <a:off x="2592" y="2448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32" name="Line 51"/>
              <p:cNvSpPr/>
              <p:nvPr/>
            </p:nvSpPr>
            <p:spPr>
              <a:xfrm flipV="1">
                <a:off x="2688" y="24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703" name="Line 52"/>
            <p:cNvSpPr/>
            <p:nvPr/>
          </p:nvSpPr>
          <p:spPr>
            <a:xfrm>
              <a:off x="4320" y="2903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1704" name="Group 53"/>
            <p:cNvGrpSpPr/>
            <p:nvPr/>
          </p:nvGrpSpPr>
          <p:grpSpPr>
            <a:xfrm>
              <a:off x="3024" y="3143"/>
              <a:ext cx="336" cy="240"/>
              <a:chOff x="2544" y="2880"/>
              <a:chExt cx="336" cy="240"/>
            </a:xfrm>
          </p:grpSpPr>
          <p:sp>
            <p:nvSpPr>
              <p:cNvPr id="71725" name="Line 54"/>
              <p:cNvSpPr/>
              <p:nvPr/>
            </p:nvSpPr>
            <p:spPr>
              <a:xfrm>
                <a:off x="2544" y="288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6" name="Line 55"/>
              <p:cNvSpPr/>
              <p:nvPr/>
            </p:nvSpPr>
            <p:spPr>
              <a:xfrm>
                <a:off x="2784" y="288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7" name="Line 56"/>
              <p:cNvSpPr/>
              <p:nvPr/>
            </p:nvSpPr>
            <p:spPr>
              <a:xfrm>
                <a:off x="2784" y="31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8" name="Line 57"/>
              <p:cNvSpPr/>
              <p:nvPr/>
            </p:nvSpPr>
            <p:spPr>
              <a:xfrm flipV="1">
                <a:off x="2880" y="288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05" name="Group 58"/>
            <p:cNvGrpSpPr/>
            <p:nvPr/>
          </p:nvGrpSpPr>
          <p:grpSpPr>
            <a:xfrm>
              <a:off x="3360" y="3143"/>
              <a:ext cx="336" cy="240"/>
              <a:chOff x="2544" y="2880"/>
              <a:chExt cx="336" cy="240"/>
            </a:xfrm>
          </p:grpSpPr>
          <p:sp>
            <p:nvSpPr>
              <p:cNvPr id="71721" name="Line 59"/>
              <p:cNvSpPr/>
              <p:nvPr/>
            </p:nvSpPr>
            <p:spPr>
              <a:xfrm>
                <a:off x="2544" y="288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2" name="Line 60"/>
              <p:cNvSpPr/>
              <p:nvPr/>
            </p:nvSpPr>
            <p:spPr>
              <a:xfrm>
                <a:off x="2784" y="288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3" name="Line 61"/>
              <p:cNvSpPr/>
              <p:nvPr/>
            </p:nvSpPr>
            <p:spPr>
              <a:xfrm>
                <a:off x="2784" y="31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4" name="Line 62"/>
              <p:cNvSpPr/>
              <p:nvPr/>
            </p:nvSpPr>
            <p:spPr>
              <a:xfrm flipV="1">
                <a:off x="2880" y="288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06" name="Group 63"/>
            <p:cNvGrpSpPr/>
            <p:nvPr/>
          </p:nvGrpSpPr>
          <p:grpSpPr>
            <a:xfrm>
              <a:off x="3696" y="3143"/>
              <a:ext cx="336" cy="240"/>
              <a:chOff x="2544" y="2880"/>
              <a:chExt cx="336" cy="240"/>
            </a:xfrm>
          </p:grpSpPr>
          <p:sp>
            <p:nvSpPr>
              <p:cNvPr id="71717" name="Line 64"/>
              <p:cNvSpPr/>
              <p:nvPr/>
            </p:nvSpPr>
            <p:spPr>
              <a:xfrm>
                <a:off x="2544" y="288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8" name="Line 65"/>
              <p:cNvSpPr/>
              <p:nvPr/>
            </p:nvSpPr>
            <p:spPr>
              <a:xfrm>
                <a:off x="2784" y="288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19" name="Line 66"/>
              <p:cNvSpPr/>
              <p:nvPr/>
            </p:nvSpPr>
            <p:spPr>
              <a:xfrm>
                <a:off x="2784" y="31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20" name="Line 67"/>
              <p:cNvSpPr/>
              <p:nvPr/>
            </p:nvSpPr>
            <p:spPr>
              <a:xfrm flipV="1">
                <a:off x="2880" y="288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707" name="Line 68"/>
            <p:cNvSpPr/>
            <p:nvPr/>
          </p:nvSpPr>
          <p:spPr>
            <a:xfrm>
              <a:off x="4032" y="3143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8" name="Line 69"/>
            <p:cNvSpPr/>
            <p:nvPr/>
          </p:nvSpPr>
          <p:spPr>
            <a:xfrm>
              <a:off x="3360" y="3335"/>
              <a:ext cx="0" cy="2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1709" name="Line 70"/>
            <p:cNvSpPr/>
            <p:nvPr/>
          </p:nvSpPr>
          <p:spPr>
            <a:xfrm>
              <a:off x="3696" y="3335"/>
              <a:ext cx="0" cy="2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1710" name="Line 71"/>
            <p:cNvSpPr/>
            <p:nvPr/>
          </p:nvSpPr>
          <p:spPr>
            <a:xfrm>
              <a:off x="3696" y="2951"/>
              <a:ext cx="0" cy="2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1711" name="Line 72"/>
            <p:cNvSpPr/>
            <p:nvPr/>
          </p:nvSpPr>
          <p:spPr>
            <a:xfrm>
              <a:off x="3600" y="2951"/>
              <a:ext cx="0" cy="288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1712" name="Line 73"/>
            <p:cNvSpPr/>
            <p:nvPr/>
          </p:nvSpPr>
          <p:spPr>
            <a:xfrm>
              <a:off x="3360" y="3527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713" name="Line 74"/>
            <p:cNvSpPr/>
            <p:nvPr/>
          </p:nvSpPr>
          <p:spPr>
            <a:xfrm>
              <a:off x="3408" y="304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4" name="Line 75"/>
            <p:cNvSpPr/>
            <p:nvPr/>
          </p:nvSpPr>
          <p:spPr>
            <a:xfrm flipH="1">
              <a:off x="3696" y="304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5" name="Text Box 76"/>
            <p:cNvSpPr txBox="1"/>
            <p:nvPr/>
          </p:nvSpPr>
          <p:spPr>
            <a:xfrm>
              <a:off x="3666" y="2903"/>
              <a:ext cx="38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latin typeface="Times New Roman" panose="02020603050405020304" pitchFamily="18" charset="0"/>
                  <a:ea typeface="华文楷体" pitchFamily="2" charset="-122"/>
                </a:rPr>
                <a:t>400ns</a:t>
              </a:r>
              <a:endParaRPr lang="en-US" altLang="zh-CN" sz="12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  <p:sp>
          <p:nvSpPr>
            <p:cNvPr id="71716" name="Text Box 77"/>
            <p:cNvSpPr txBox="1"/>
            <p:nvPr/>
          </p:nvSpPr>
          <p:spPr>
            <a:xfrm>
              <a:off x="3387" y="3384"/>
              <a:ext cx="38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latin typeface="Times New Roman" panose="02020603050405020304" pitchFamily="18" charset="0"/>
                  <a:ea typeface="华文楷体" pitchFamily="2" charset="-122"/>
                </a:rPr>
                <a:t>1ms</a:t>
              </a:r>
              <a:endParaRPr lang="en-US" altLang="zh-CN" sz="12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内容占位符 187393"/>
          <p:cNvSpPr>
            <a:spLocks noGrp="1" noRot="1"/>
          </p:cNvSpPr>
          <p:nvPr>
            <p:ph idx="1"/>
          </p:nvPr>
        </p:nvSpPr>
        <p:spPr>
          <a:xfrm>
            <a:off x="685800" y="404813"/>
            <a:ext cx="7558088" cy="20161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解：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）由于</a:t>
            </a:r>
            <a:r>
              <a:rPr lang="en-US" altLang="zh-CN" sz="2400" b="1" dirty="0"/>
              <a:t>GATE0</a:t>
            </a:r>
            <a:r>
              <a:rPr lang="zh-CN" altLang="en-US" sz="2400" b="1" dirty="0"/>
              <a:t>是一直保持高电平的情况下，输出为重复周期信号，因此工作方式只能是方式</a:t>
            </a:r>
            <a:r>
              <a:rPr lang="en-US" altLang="zh-CN" sz="2400" b="1" dirty="0"/>
              <a:t>2/3</a:t>
            </a:r>
            <a:r>
              <a:rPr lang="zh-CN" altLang="en-US" sz="2400" b="1" dirty="0"/>
              <a:t>两种之一；而且每个输出周期中出现的是一个</a:t>
            </a:r>
            <a:r>
              <a:rPr lang="en-US" altLang="zh-CN" sz="2400" b="1" dirty="0"/>
              <a:t>CLK</a:t>
            </a:r>
            <a:r>
              <a:rPr lang="zh-CN" altLang="en-US" sz="2400" b="1" dirty="0"/>
              <a:t>宽度的负脉冲</a:t>
            </a:r>
            <a:r>
              <a:rPr lang="en-US" altLang="zh-CN" sz="2400" b="1" dirty="0"/>
              <a:t>,</a:t>
            </a:r>
            <a:r>
              <a:rPr lang="zh-CN" altLang="en-US" sz="2400" b="1" dirty="0">
                <a:solidFill>
                  <a:srgbClr val="CC3300"/>
                </a:solidFill>
              </a:rPr>
              <a:t>因此可以判断计数通道</a:t>
            </a:r>
            <a:r>
              <a:rPr lang="en-US" altLang="zh-CN" sz="2400" b="1" dirty="0">
                <a:solidFill>
                  <a:srgbClr val="CC3300"/>
                </a:solidFill>
              </a:rPr>
              <a:t>0</a:t>
            </a:r>
            <a:r>
              <a:rPr lang="zh-CN" altLang="en-US" sz="2400" b="1" dirty="0">
                <a:solidFill>
                  <a:srgbClr val="CC3300"/>
                </a:solidFill>
              </a:rPr>
              <a:t>工作于方式</a:t>
            </a:r>
            <a:r>
              <a:rPr lang="en-US" altLang="zh-CN" sz="2400" b="1" dirty="0">
                <a:solidFill>
                  <a:srgbClr val="CC3300"/>
                </a:solidFill>
              </a:rPr>
              <a:t>2</a:t>
            </a:r>
            <a:endParaRPr lang="en-US" altLang="zh-CN" sz="2400" b="1" dirty="0">
              <a:solidFill>
                <a:srgbClr val="CC3300"/>
              </a:solidFill>
            </a:endParaRPr>
          </a:p>
        </p:txBody>
      </p:sp>
      <p:sp>
        <p:nvSpPr>
          <p:cNvPr id="187395" name="矩形 187394"/>
          <p:cNvSpPr/>
          <p:nvPr/>
        </p:nvSpPr>
        <p:spPr>
          <a:xfrm>
            <a:off x="755650" y="2241550"/>
            <a:ext cx="7920038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</a:rPr>
              <a:t>）因为</a:t>
            </a:r>
            <a:r>
              <a:rPr lang="en-US" altLang="zh-CN" sz="2400" b="1" dirty="0">
                <a:latin typeface="Arial" panose="020B0604020202020204" pitchFamily="34" charset="0"/>
              </a:rPr>
              <a:t>CLK</a:t>
            </a:r>
            <a:r>
              <a:rPr lang="zh-CN" altLang="en-US" sz="2400" b="1" dirty="0">
                <a:latin typeface="Arial" panose="020B0604020202020204" pitchFamily="34" charset="0"/>
              </a:rPr>
              <a:t>周期宽度为</a:t>
            </a:r>
            <a:r>
              <a:rPr lang="en-US" altLang="zh-CN" sz="2400" b="1" dirty="0">
                <a:latin typeface="Arial" panose="020B0604020202020204" pitchFamily="34" charset="0"/>
              </a:rPr>
              <a:t>400ns</a:t>
            </a:r>
            <a:r>
              <a:rPr lang="zh-CN" altLang="en-US" sz="2400" b="1" dirty="0">
                <a:latin typeface="Arial" panose="020B0604020202020204" pitchFamily="34" charset="0"/>
              </a:rPr>
              <a:t>， 输出周期宽度为</a:t>
            </a:r>
            <a:r>
              <a:rPr lang="en-US" altLang="zh-CN" sz="2400" b="1" dirty="0">
                <a:latin typeface="Arial" panose="020B0604020202020204" pitchFamily="34" charset="0"/>
              </a:rPr>
              <a:t>1ms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       </a:t>
            </a:r>
            <a:r>
              <a:rPr lang="zh-CN" altLang="en-US" sz="2400" b="1" dirty="0">
                <a:latin typeface="Arial" panose="020B0604020202020204" pitchFamily="34" charset="0"/>
              </a:rPr>
              <a:t>计数通道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的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计数初值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= 1ms/ 400ns=2500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87396" name="矩形 187395"/>
          <p:cNvSpPr/>
          <p:nvPr/>
        </p:nvSpPr>
        <p:spPr>
          <a:xfrm>
            <a:off x="755650" y="3589338"/>
            <a:ext cx="7488238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</a:rPr>
              <a:t>）初始化程序段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设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8253</a:t>
            </a:r>
            <a:r>
              <a:rPr lang="zh-CN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的口地址为</a:t>
            </a:r>
            <a:r>
              <a:rPr lang="en-US" altLang="zh-CN" sz="2400" b="1" dirty="0">
                <a:latin typeface="Arial" panose="020B0604020202020204" pitchFamily="34" charset="0"/>
                <a:sym typeface="Wingdings" panose="05000000000000000000" pitchFamily="2" charset="2"/>
              </a:rPr>
              <a:t>:80H-83H)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MOV  AL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00</a:t>
            </a:r>
            <a:r>
              <a:rPr lang="en-US" altLang="zh-CN" sz="2400" b="1" dirty="0">
                <a:latin typeface="Arial" panose="020B0604020202020204" pitchFamily="34" charset="0"/>
              </a:rPr>
              <a:t>11 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010</a:t>
            </a:r>
            <a:r>
              <a:rPr lang="en-US" altLang="zh-CN" sz="2400" b="1" dirty="0">
                <a:latin typeface="Arial" panose="020B0604020202020204" pitchFamily="34" charset="0"/>
              </a:rPr>
              <a:t>1B</a:t>
            </a:r>
            <a:r>
              <a:rPr lang="zh-CN" altLang="en-US" sz="2400" b="1" dirty="0">
                <a:latin typeface="Arial" panose="020B0604020202020204" pitchFamily="34" charset="0"/>
              </a:rPr>
              <a:t>； 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;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</a:rPr>
              <a:t>通道</a:t>
            </a: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,</a:t>
            </a:r>
            <a:r>
              <a:rPr lang="en-US" altLang="zh-CN" b="1" dirty="0">
                <a:solidFill>
                  <a:srgbClr val="FF660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16</a:t>
            </a:r>
            <a:r>
              <a:rPr lang="zh-CN" altLang="en-US" b="1" dirty="0">
                <a:latin typeface="Arial" panose="020B0604020202020204" pitchFamily="34" charset="0"/>
              </a:rPr>
              <a:t>位计数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srgbClr val="FF6600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b="1" dirty="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CC3300"/>
                </a:solidFill>
                <a:latin typeface="Arial" panose="020B0604020202020204" pitchFamily="34" charset="0"/>
              </a:rPr>
              <a:t>,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BCD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码计数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MOV  83H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AL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MOV  AL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00H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OUT   80H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AL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MOV  AL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25H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OUT   80H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AL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charRg st="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394">
                                            <p:txEl>
                                              <p:charRg st="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  <p:bldP spid="187395" grpId="0"/>
      <p:bldP spid="18739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文本占位符 74753"/>
          <p:cNvSpPr>
            <a:spLocks noGrp="1" noRot="1"/>
          </p:cNvSpPr>
          <p:nvPr>
            <p:ph idx="1"/>
          </p:nvPr>
        </p:nvSpPr>
        <p:spPr>
          <a:xfrm>
            <a:off x="107315" y="260350"/>
            <a:ext cx="8820150" cy="240474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】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  </a:t>
            </a:r>
            <a:r>
              <a:rPr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8253-5的端口地址为 20H～23H，CLK1输入信号频率为2.5MHz，现要求8253-5通道0输出频率为1Hz的信号</a:t>
            </a:r>
            <a:r>
              <a:rPr b="1" dirty="0">
                <a:solidFill>
                  <a:srgbClr val="CC3300"/>
                </a:solidFill>
                <a:latin typeface="宋体" panose="02010600030101010101" pitchFamily="2" charset="-122"/>
              </a:rPr>
              <a:t>。</a:t>
            </a:r>
            <a:endParaRPr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 </a:t>
            </a:r>
            <a:r>
              <a:rPr 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1）完成通道连接示意图；</a:t>
            </a:r>
            <a:endParaRPr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        </a:t>
            </a:r>
            <a:r>
              <a:rPr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2）写出初始化程序段。</a:t>
            </a:r>
            <a:endParaRPr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baseline="30000" dirty="0">
                <a:solidFill>
                  <a:srgbClr val="002060"/>
                </a:solidFill>
                <a:latin typeface="宋体" panose="02010600030101010101" pitchFamily="2" charset="-122"/>
              </a:rPr>
              <a:t>  </a:t>
            </a:r>
            <a:endParaRPr lang="zh-CN" altLang="en-US" sz="2800" b="1" baseline="300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5652135" y="4219575"/>
            <a:ext cx="3175" cy="1657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7995" y="2638425"/>
            <a:ext cx="8585835" cy="370967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800" b="1" dirty="0">
                <a:solidFill>
                  <a:srgbClr val="002060"/>
                </a:solidFill>
                <a:latin typeface="宋体" panose="02010600030101010101" pitchFamily="2" charset="-122"/>
                <a:sym typeface="+mn-ea"/>
              </a:rPr>
              <a:t>【解】 </a:t>
            </a:r>
            <a:r>
              <a:rPr sz="28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1）</a:t>
            </a:r>
            <a:r>
              <a:rPr 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8253-5</a:t>
            </a: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一个通道最大计数次数为</a:t>
            </a:r>
            <a:r>
              <a:rPr lang="en-US" altLang="zh-CN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65536</a:t>
            </a: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次</a:t>
            </a:r>
            <a:endParaRPr lang="zh-CN" altLang="en-US" sz="2400" b="1" dirty="0">
              <a:solidFill>
                <a:srgbClr val="00206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输入信号频率为</a:t>
            </a:r>
            <a:r>
              <a:rPr lang="en-US" altLang="zh-CN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2.5MHz</a:t>
            </a:r>
            <a:endParaRPr lang="zh-CN" altLang="en-US" sz="2400" b="1" dirty="0">
              <a:solidFill>
                <a:srgbClr val="00206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则信号周期为：</a:t>
            </a:r>
            <a:r>
              <a:rPr lang="en-US" altLang="zh-CN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1/2.5*10</a:t>
            </a:r>
            <a:r>
              <a:rPr lang="en-US" altLang="zh-CN" sz="2400" b="1" baseline="30000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 </a:t>
            </a:r>
            <a:r>
              <a:rPr lang="en-US" altLang="zh-CN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 0.4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cs typeface="仿宋" panose="02010609060101010101" charset="-122"/>
                <a:sym typeface="+mn-ea"/>
              </a:rPr>
              <a:t>µs</a:t>
            </a:r>
            <a:endParaRPr lang="zh-CN" altLang="en-US" sz="2400" b="1" dirty="0">
              <a:solidFill>
                <a:srgbClr val="00206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一个通道最大定时时间为：</a:t>
            </a:r>
            <a:endParaRPr lang="zh-CN" altLang="en-US" sz="2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65536*0.4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仿宋" panose="02010609060101010101" charset="-122"/>
                <a:sym typeface="+mn-ea"/>
              </a:rPr>
              <a:t>µs </a:t>
            </a:r>
            <a:r>
              <a:rPr lang="en-US" altLang="zh-CN" sz="24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仿宋" panose="02010609060101010101" charset="-122"/>
                <a:sym typeface="+mn-ea"/>
              </a:rPr>
              <a:t> 26ms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又输出信号频率为</a:t>
            </a:r>
            <a:r>
              <a:rPr lang="en-US" altLang="zh-CN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1Hz</a:t>
            </a: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zh-CN" altLang="en-US" sz="24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周期</a:t>
            </a:r>
            <a:r>
              <a:rPr lang="en-US" altLang="zh-CN" sz="24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=1s</a:t>
            </a:r>
            <a:endParaRPr lang="en-US" altLang="zh-CN" sz="2400" b="1" dirty="0">
              <a:solidFill>
                <a:srgbClr val="00206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所以一个通道无法完成要求</a:t>
            </a:r>
            <a:endParaRPr lang="zh-CN" altLang="en-US" sz="2400" b="1" dirty="0">
              <a:solidFill>
                <a:srgbClr val="00206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采用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串联方式</a:t>
            </a:r>
            <a:r>
              <a:rPr lang="zh-CN" altLang="en-US" sz="2400" b="1" dirty="0">
                <a:solidFill>
                  <a:srgbClr val="00206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完成。</a:t>
            </a:r>
            <a:endParaRPr lang="zh-CN" altLang="en-US" sz="2400" b="1" dirty="0">
              <a:solidFill>
                <a:srgbClr val="00206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073743178" name="图片 1073743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3284220"/>
            <a:ext cx="3761105" cy="3199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8101330" y="4292600"/>
            <a:ext cx="360045" cy="432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303895" y="4068445"/>
            <a:ext cx="1270" cy="168021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374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374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 noRot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>
                <a:solidFill>
                  <a:srgbClr val="660033"/>
                </a:solidFill>
              </a:rPr>
              <a:t>8.2  </a:t>
            </a:r>
            <a:r>
              <a:rPr lang="zh-CN" altLang="en-US" sz="3200" b="1" dirty="0">
                <a:solidFill>
                  <a:srgbClr val="660033"/>
                </a:solidFill>
              </a:rPr>
              <a:t>可编程并行接口芯片</a:t>
            </a:r>
            <a:r>
              <a:rPr lang="en-US" altLang="zh-CN" sz="3200" b="1" dirty="0">
                <a:solidFill>
                  <a:srgbClr val="660033"/>
                </a:solidFill>
              </a:rPr>
              <a:t>8255A</a:t>
            </a:r>
            <a:endParaRPr lang="en-US" altLang="zh-CN" sz="3200" b="1" dirty="0">
              <a:solidFill>
                <a:srgbClr val="660033"/>
              </a:solidFill>
            </a:endParaRP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838200"/>
            <a:ext cx="8305800" cy="53340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/>
              <a:buChar char="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8255A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的结构和引脚功能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8" name="Object 4"/>
          <p:cNvGraphicFramePr/>
          <p:nvPr/>
        </p:nvGraphicFramePr>
        <p:xfrm>
          <a:off x="304800" y="1447800"/>
          <a:ext cx="84582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489940" imgH="9517380" progId="Photoshop.Image.7">
                  <p:embed/>
                </p:oleObj>
              </mc:Choice>
              <mc:Fallback>
                <p:oleObj name="" r:id="rId1" imgW="13489940" imgH="9517380" progId="Photoshop.Image.7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447800"/>
                        <a:ext cx="8458200" cy="518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AutoShape 5">
            <a:hlinkClick r:id="rId3" action="ppaction://hlinksldjump"/>
          </p:cNvPr>
          <p:cNvSpPr/>
          <p:nvPr/>
        </p:nvSpPr>
        <p:spPr>
          <a:xfrm>
            <a:off x="7924800" y="6237288"/>
            <a:ext cx="457200" cy="228600"/>
          </a:xfrm>
          <a:prstGeom prst="actionButtonBeginning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675" y="6308725"/>
            <a:ext cx="3455988" cy="288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3" name="文本占位符 159746"/>
          <p:cNvSpPr>
            <a:spLocks noGrp="1" noRot="1"/>
          </p:cNvSpPr>
          <p:nvPr>
            <p:ph idx="1"/>
          </p:nvPr>
        </p:nvSpPr>
        <p:spPr>
          <a:xfrm>
            <a:off x="900113" y="2708275"/>
            <a:ext cx="777240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b="1" dirty="0"/>
              <a:t>	</a:t>
            </a:r>
            <a:endParaRPr lang="en-US" altLang="zh-CN" sz="2800" b="1" dirty="0"/>
          </a:p>
        </p:txBody>
      </p:sp>
      <p:sp>
        <p:nvSpPr>
          <p:cNvPr id="76805" name="文本框 159748"/>
          <p:cNvSpPr txBox="1"/>
          <p:nvPr/>
        </p:nvSpPr>
        <p:spPr>
          <a:xfrm>
            <a:off x="684213" y="836613"/>
            <a:ext cx="482441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33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C3300"/>
                </a:solidFill>
                <a:latin typeface="Arial" panose="020B0604020202020204" pitchFamily="34" charset="0"/>
              </a:rPr>
              <a:t>）初始化程序设计</a:t>
            </a:r>
            <a:endParaRPr lang="zh-CN" altLang="en-US" sz="32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1525905"/>
            <a:ext cx="7218680" cy="4752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</a:t>
            </a:r>
            <a:r>
              <a:rPr lang="zh-CN" altLang="en-US" sz="2800" b="1" u="sng" dirty="0">
                <a:solidFill>
                  <a:srgbClr val="7030A0"/>
                </a:solidFill>
                <a:sym typeface="+mn-ea"/>
              </a:rPr>
              <a:t>通道</a:t>
            </a:r>
            <a:r>
              <a:rPr lang="en-US" altLang="zh-CN" sz="2800" b="1" u="sng" dirty="0">
                <a:solidFill>
                  <a:srgbClr val="7030A0"/>
                </a:solidFill>
                <a:sym typeface="+mn-ea"/>
              </a:rPr>
              <a:t>1</a:t>
            </a:r>
            <a:r>
              <a:rPr lang="zh-CN" altLang="en-US" sz="2800" b="1" u="sng" dirty="0">
                <a:solidFill>
                  <a:srgbClr val="7030A0"/>
                </a:solidFill>
                <a:sym typeface="+mn-ea"/>
              </a:rPr>
              <a:t>：定时</a:t>
            </a:r>
            <a:r>
              <a:rPr lang="en-US" altLang="zh-CN" sz="2800" b="1" u="sng" dirty="0">
                <a:solidFill>
                  <a:srgbClr val="7030A0"/>
                </a:solidFill>
                <a:sym typeface="+mn-ea"/>
              </a:rPr>
              <a:t>1ms</a:t>
            </a:r>
            <a:endParaRPr lang="en-US" altLang="zh-CN" sz="2800" b="1" u="sng" dirty="0">
              <a:solidFill>
                <a:srgbClr val="7030A0"/>
              </a:solidFill>
              <a:sym typeface="+mn-ea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          </a:t>
            </a:r>
            <a:r>
              <a:rPr lang="en-US" altLang="zh-CN" sz="2800" b="1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时间常数= 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cs typeface="华文行楷" panose="02010800040101010101" pitchFamily="2" charset="-122"/>
                <a:sym typeface="+mn-ea"/>
              </a:rPr>
              <a:t>1ms / 0.4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cs typeface="华文行楷" panose="02010800040101010101" pitchFamily="2" charset="-122"/>
                <a:sym typeface="+mn-ea"/>
              </a:rPr>
              <a:t>µs = 2500</a:t>
            </a:r>
            <a:endParaRPr lang="en-US" altLang="zh-CN" sz="2800" b="1" dirty="0">
              <a:solidFill>
                <a:srgbClr val="7030A0"/>
              </a:solidFill>
              <a:latin typeface="宋体" panose="02010600030101010101" pitchFamily="2" charset="-122"/>
              <a:cs typeface="华文行楷" panose="0201080004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       </a:t>
            </a:r>
            <a:endParaRPr lang="en-US" altLang="zh-CN" sz="2400" b="1" dirty="0">
              <a:solidFill>
                <a:schemeClr val="tx2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MOV  AL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77H       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；通道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初始化，方式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3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OUT  23H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AL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MOV  AL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0H       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；置计数初值低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8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位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OUT  21H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AL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MOV  AL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25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H       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；置计数初值高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8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位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  OUT  21H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AL</a:t>
            </a:r>
            <a:endParaRPr lang="en-US" altLang="zh-CN" sz="2400" b="1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1052195"/>
            <a:ext cx="8229600" cy="4525963"/>
          </a:xfrm>
        </p:spPr>
        <p:txBody>
          <a:bodyPr/>
          <a:p>
            <a:pPr eaLnBrk="1" hangingPunct="1">
              <a:lnSpc>
                <a:spcPct val="100000"/>
              </a:lnSpc>
              <a:buNone/>
            </a:pPr>
            <a:r>
              <a:rPr lang="zh-CN" altLang="en-US" sz="2800" b="1" u="sng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通道0：定时1s</a:t>
            </a:r>
            <a:endParaRPr lang="en-US" altLang="zh-CN" b="1" u="sng" dirty="0">
              <a:solidFill>
                <a:srgbClr val="7030A0"/>
              </a:solidFill>
              <a:sym typeface="+mn-ea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          </a:t>
            </a:r>
            <a:r>
              <a:rPr lang="en-US" altLang="zh-CN" b="1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时间常数= </a:t>
            </a: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行楷" panose="02010800040101010101" pitchFamily="2" charset="-122"/>
                <a:sym typeface="+mn-ea"/>
              </a:rPr>
              <a:t>1s / 1ms = 1000</a:t>
            </a:r>
            <a:endParaRPr lang="en-US" altLang="zh-CN" b="1" dirty="0">
              <a:solidFill>
                <a:srgbClr val="002060"/>
              </a:solidFill>
              <a:latin typeface="宋体" panose="02010600030101010101" pitchFamily="2" charset="-122"/>
              <a:cs typeface="华文行楷" panose="02010800040101010101" pitchFamily="2" charset="-122"/>
              <a:sym typeface="+mn-ea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sym typeface="+mn-ea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MOV  AL，77H       ；通道0初始化，方式3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defTabSz="914400" eaLnBrk="1" hangingPunct="1">
              <a:lnSpc>
                <a:spcPct val="150000"/>
              </a:lnSpc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OUT  23H，AL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defTabSz="914400" eaLnBrk="1" hangingPunct="1">
              <a:lnSpc>
                <a:spcPct val="150000"/>
              </a:lnSpc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MOV  AL，00H       ；置计数初值低8位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defTabSz="914400" eaLnBrk="1" hangingPunct="1">
              <a:lnSpc>
                <a:spcPct val="150000"/>
              </a:lnSpc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OUT  20H，AL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defTabSz="914400" eaLnBrk="1" hangingPunct="1">
              <a:lnSpc>
                <a:spcPct val="150000"/>
              </a:lnSpc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MOV  AL，10H       ；置计数初值高8位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algn="l" defTabSz="914400" eaLnBrk="1" hangingPunct="1">
              <a:lnSpc>
                <a:spcPct val="150000"/>
              </a:lnSpc>
              <a:buClrTx/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OUT  20H，AL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文本占位符 104450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作业：</a:t>
            </a:r>
            <a:endParaRPr lang="zh-CN" altLang="en-US" dirty="0"/>
          </a:p>
          <a:p>
            <a:pPr eaLnBrk="1" hangingPunct="1"/>
            <a:r>
              <a:rPr lang="zh-CN" altLang="en-US" dirty="0"/>
              <a:t>思考题：</a:t>
            </a:r>
            <a:r>
              <a:rPr lang="en-US" altLang="zh-CN" dirty="0"/>
              <a:t>8.1</a:t>
            </a:r>
            <a:r>
              <a:rPr lang="zh-CN" altLang="en-US" dirty="0"/>
              <a:t>、</a:t>
            </a:r>
            <a:r>
              <a:rPr lang="en-US" altLang="zh-CN" dirty="0"/>
              <a:t>8.2</a:t>
            </a:r>
            <a:r>
              <a:rPr lang="zh-CN" altLang="en-US" dirty="0"/>
              <a:t>、</a:t>
            </a:r>
            <a:r>
              <a:rPr lang="en-US" altLang="zh-CN" dirty="0"/>
              <a:t>8.3</a:t>
            </a:r>
            <a:r>
              <a:rPr lang="zh-CN" altLang="en-US" dirty="0"/>
              <a:t>、</a:t>
            </a:r>
            <a:r>
              <a:rPr lang="en-US" altLang="zh-CN" dirty="0"/>
              <a:t>8.6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书面作业：</a:t>
            </a:r>
            <a:r>
              <a:rPr lang="en-US" altLang="zh-CN" dirty="0">
                <a:solidFill>
                  <a:schemeClr val="hlink"/>
                </a:solidFill>
              </a:rPr>
              <a:t>8.4</a:t>
            </a:r>
            <a:r>
              <a:rPr lang="zh-CN" altLang="en-US" dirty="0">
                <a:solidFill>
                  <a:schemeClr val="hlink"/>
                </a:solidFill>
              </a:rPr>
              <a:t>、</a:t>
            </a:r>
            <a:r>
              <a:rPr lang="en-US" altLang="zh-CN" dirty="0">
                <a:solidFill>
                  <a:schemeClr val="hlink"/>
                </a:solidFill>
              </a:rPr>
              <a:t>8.5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1" name="Rectangle 3"/>
          <p:cNvSpPr>
            <a:spLocks noGrp="1" noRot="1"/>
          </p:cNvSpPr>
          <p:nvPr>
            <p:ph idx="1"/>
          </p:nvPr>
        </p:nvSpPr>
        <p:spPr>
          <a:xfrm>
            <a:off x="107315" y="990600"/>
            <a:ext cx="8862060" cy="5867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．数据总线缓冲器</a:t>
            </a:r>
            <a:endParaRPr lang="zh-CN" altLang="en-US" dirty="0">
              <a:solidFill>
                <a:schemeClr val="tx2"/>
              </a:solidFill>
              <a:latin typeface="楷体_GB2312" pitchFamily="49" charset="-122"/>
            </a:endParaRPr>
          </a:p>
          <a:p>
            <a:pPr lvl="1" algn="just" eaLnBrk="1" hangingPunct="1"/>
            <a:r>
              <a:rPr lang="zh-CN" altLang="en-US" sz="2400" dirty="0"/>
              <a:t>	这是一个三态双向</a:t>
            </a:r>
            <a:r>
              <a:rPr lang="en-US" altLang="zh-CN" sz="2400" dirty="0"/>
              <a:t>8</a:t>
            </a:r>
            <a:r>
              <a:rPr lang="zh-CN" altLang="en-US" sz="2400" dirty="0"/>
              <a:t>位缓冲器，它是</a:t>
            </a:r>
            <a:r>
              <a:rPr lang="en-US" altLang="zh-CN" sz="2400" dirty="0"/>
              <a:t>8255A</a:t>
            </a:r>
            <a:r>
              <a:rPr lang="zh-CN" altLang="en-US" sz="2400" dirty="0"/>
              <a:t>与系统数据总线的接口。</a:t>
            </a:r>
            <a:endParaRPr lang="zh-CN" altLang="en-US" sz="2400" dirty="0"/>
          </a:p>
          <a:p>
            <a:pPr algn="just" eaLnBrk="1" hangingPunct="1"/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zh-CN" altLang="en-US" sz="2800" b="1" dirty="0">
                <a:solidFill>
                  <a:srgbClr val="FF0000"/>
                </a:solidFill>
              </a:rPr>
              <a:t>三个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位端口</a:t>
            </a:r>
            <a:r>
              <a:rPr lang="en-US" altLang="zh-CN" sz="2800" b="1" dirty="0">
                <a:solidFill>
                  <a:srgbClr val="FF0000"/>
                </a:solidFill>
              </a:rPr>
              <a:t>PA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PB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PC</a:t>
            </a:r>
            <a:r>
              <a:rPr lang="en-US" altLang="zh-CN" sz="2000" b="1" dirty="0">
                <a:solidFill>
                  <a:srgbClr val="0070C0"/>
                </a:solidFill>
              </a:rPr>
              <a:t>(</a:t>
            </a:r>
            <a:r>
              <a:rPr lang="zh-CN" altLang="zh-CN" sz="2000" b="1" dirty="0">
                <a:solidFill>
                  <a:srgbClr val="0070C0"/>
                </a:solidFill>
              </a:rPr>
              <a:t>注意</a:t>
            </a:r>
            <a:r>
              <a:rPr lang="en-US" altLang="zh-CN" sz="2000" b="1" dirty="0">
                <a:solidFill>
                  <a:srgbClr val="0070C0"/>
                </a:solidFill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</a:rPr>
              <a:t>个口在工作方式上的区别）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 algn="just" eaLnBrk="1" hangingPunct="1"/>
            <a:r>
              <a:rPr lang="en-US" altLang="zh-CN" sz="2400" dirty="0"/>
              <a:t>    PA</a:t>
            </a:r>
            <a:r>
              <a:rPr lang="zh-CN" altLang="en-US" sz="2400" dirty="0"/>
              <a:t>、</a:t>
            </a:r>
            <a:r>
              <a:rPr lang="en-US" altLang="zh-CN" sz="2400" dirty="0"/>
              <a:t>PB</a:t>
            </a:r>
            <a:r>
              <a:rPr lang="zh-CN" altLang="en-US" sz="2400" dirty="0"/>
              <a:t>和</a:t>
            </a:r>
            <a:r>
              <a:rPr lang="en-US" altLang="zh-CN" sz="2400" dirty="0"/>
              <a:t>PC</a:t>
            </a:r>
            <a:r>
              <a:rPr lang="zh-CN" altLang="en-US" sz="2400" dirty="0"/>
              <a:t>端口都可由程序设定为各种不同的工作方式。</a:t>
            </a:r>
            <a:endParaRPr lang="en-US" altLang="zh-CN" sz="2400" dirty="0"/>
          </a:p>
          <a:p>
            <a:pPr eaLnBrk="1" hangingPunct="1"/>
            <a:r>
              <a:rPr lang="en-US" altLang="zh-CN" sz="2800" b="1" dirty="0"/>
              <a:t>3</a:t>
            </a:r>
            <a:r>
              <a:rPr lang="zh-CN" altLang="en-US" sz="2800" b="1" dirty="0"/>
              <a:t>．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组和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组的控制电路（了解）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/>
              <a:t>    A</a:t>
            </a:r>
            <a:r>
              <a:rPr lang="zh-CN" altLang="en-US" sz="2400" dirty="0"/>
              <a:t>组控制部件用来控制</a:t>
            </a:r>
            <a:r>
              <a:rPr lang="en-US" altLang="zh-CN" sz="2400" dirty="0"/>
              <a:t>PA</a:t>
            </a:r>
            <a:r>
              <a:rPr lang="zh-CN" altLang="en-US" sz="2400" dirty="0"/>
              <a:t>口和</a:t>
            </a:r>
            <a:r>
              <a:rPr lang="en-US" altLang="zh-CN" sz="2400" dirty="0"/>
              <a:t>PC</a:t>
            </a:r>
            <a:r>
              <a:rPr lang="zh-CN" altLang="en-US" sz="2400" dirty="0"/>
              <a:t>口的高</a:t>
            </a:r>
            <a:r>
              <a:rPr lang="en-US" altLang="zh-CN" sz="2400" dirty="0"/>
              <a:t>4</a:t>
            </a:r>
            <a:r>
              <a:rPr lang="zh-CN" altLang="en-US" sz="2400" dirty="0"/>
              <a:t>位</a:t>
            </a:r>
            <a:r>
              <a:rPr lang="en-US" altLang="zh-CN" sz="2400" dirty="0"/>
              <a:t>(PC7~PC4)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    </a:t>
            </a:r>
            <a:r>
              <a:rPr lang="en-US" altLang="zh-CN" sz="2400" dirty="0"/>
              <a:t>B</a:t>
            </a:r>
            <a:r>
              <a:rPr lang="zh-CN" altLang="en-US" sz="2400" dirty="0"/>
              <a:t>组控制部件用来控制</a:t>
            </a:r>
            <a:r>
              <a:rPr lang="en-US" altLang="zh-CN" sz="2400" dirty="0"/>
              <a:t>PB</a:t>
            </a:r>
            <a:r>
              <a:rPr lang="zh-CN" altLang="en-US" sz="2400" dirty="0"/>
              <a:t>口和</a:t>
            </a:r>
            <a:r>
              <a:rPr lang="en-US" altLang="zh-CN" sz="2400" dirty="0"/>
              <a:t>PC</a:t>
            </a:r>
            <a:r>
              <a:rPr lang="zh-CN" altLang="en-US" sz="2400" dirty="0"/>
              <a:t>口的低</a:t>
            </a:r>
            <a:r>
              <a:rPr lang="en-US" altLang="zh-CN" sz="2400" dirty="0"/>
              <a:t>4</a:t>
            </a:r>
            <a:r>
              <a:rPr lang="zh-CN" altLang="en-US" sz="2400" dirty="0"/>
              <a:t>位</a:t>
            </a:r>
            <a:r>
              <a:rPr lang="en-US" altLang="zh-CN" sz="2400" dirty="0"/>
              <a:t>(PC3~PCo)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。</a:t>
            </a:r>
            <a:r>
              <a:rPr lang="en-US" altLang="zh-CN" sz="2800" b="1" dirty="0">
                <a:solidFill>
                  <a:schemeClr val="tx2"/>
                </a:solidFill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</a:rPr>
              <a:t>．读／写控制逻辑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400" dirty="0"/>
              <a:t>    用来管理数据信息、控制字和状态字的传送，它接收来自</a:t>
            </a:r>
            <a:r>
              <a:rPr lang="en-US" altLang="zh-CN" sz="2400" dirty="0"/>
              <a:t>CPU</a:t>
            </a:r>
            <a:r>
              <a:rPr lang="zh-CN" altLang="en-US" sz="2400" dirty="0"/>
              <a:t>地址总线的 </a:t>
            </a:r>
            <a:r>
              <a:rPr lang="en-US" altLang="zh-CN" sz="2400" dirty="0">
                <a:solidFill>
                  <a:srgbClr val="FF0000"/>
                </a:solidFill>
              </a:rPr>
              <a:t>A1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A0</a:t>
            </a:r>
            <a:r>
              <a:rPr lang="zh-CN" altLang="en-US" sz="2400" dirty="0"/>
              <a:t>和控制总线的有关信号</a:t>
            </a:r>
            <a:r>
              <a:rPr lang="en-US" altLang="zh-CN" sz="2400" dirty="0"/>
              <a:t>(RD</a:t>
            </a:r>
            <a:r>
              <a:rPr lang="zh-CN" altLang="en-US" sz="2400" dirty="0"/>
              <a:t>、</a:t>
            </a:r>
            <a:r>
              <a:rPr lang="en-US" altLang="zh-CN" sz="2400" dirty="0"/>
              <a:t>WR</a:t>
            </a:r>
            <a:r>
              <a:rPr lang="zh-CN" altLang="en-US" sz="2400" dirty="0"/>
              <a:t>、</a:t>
            </a:r>
            <a:r>
              <a:rPr lang="en-US" altLang="zh-CN" sz="2400" dirty="0"/>
              <a:t>RESET</a:t>
            </a:r>
            <a:r>
              <a:rPr lang="zh-CN" altLang="en-US" sz="2400" dirty="0"/>
              <a:t>等</a:t>
            </a:r>
            <a:r>
              <a:rPr lang="en-US" altLang="zh-CN" sz="2400" dirty="0"/>
              <a:t>)</a:t>
            </a:r>
            <a:r>
              <a:rPr lang="zh-CN" altLang="en-US" sz="2400" dirty="0"/>
              <a:t>，向</a:t>
            </a:r>
            <a:r>
              <a:rPr lang="en-US" altLang="zh-CN" sz="2400" dirty="0"/>
              <a:t>8255A</a:t>
            </a:r>
            <a:r>
              <a:rPr lang="zh-CN" altLang="en-US" sz="2400" dirty="0"/>
              <a:t>的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两组控制部件发送命令。</a:t>
            </a:r>
            <a:endParaRPr lang="zh-CN" altLang="en-US" sz="2400" dirty="0"/>
          </a:p>
          <a:p>
            <a:pPr lvl="1" algn="just" eaLnBrk="1" hangingPunct="1">
              <a:buNone/>
            </a:pPr>
            <a:endParaRPr lang="zh-CN" altLang="en-US" sz="2000" dirty="0"/>
          </a:p>
          <a:p>
            <a:pPr lvl="1" algn="just" eaLnBrk="1" hangingPunct="1">
              <a:buNone/>
            </a:pPr>
            <a:endParaRPr lang="zh-CN" altLang="en-US" sz="2000" dirty="0"/>
          </a:p>
        </p:txBody>
      </p:sp>
      <p:sp>
        <p:nvSpPr>
          <p:cNvPr id="27651" name="Text Box 4"/>
          <p:cNvSpPr txBox="1"/>
          <p:nvPr/>
        </p:nvSpPr>
        <p:spPr>
          <a:xfrm>
            <a:off x="228600" y="228600"/>
            <a:ext cx="548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一、</a:t>
            </a:r>
            <a:r>
              <a:rPr lang="en-US" altLang="zh-CN" sz="28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8255A</a:t>
            </a:r>
            <a:r>
              <a:rPr lang="zh-CN" altLang="en-US" sz="2800" b="1" dirty="0">
                <a:solidFill>
                  <a:srgbClr val="660033"/>
                </a:solidFill>
                <a:latin typeface="Times New Roman" panose="02020603050405020304" pitchFamily="18" charset="0"/>
              </a:rPr>
              <a:t>的内部结构</a:t>
            </a:r>
            <a:endParaRPr lang="zh-CN" altLang="en-US" sz="2800" b="1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238365" y="5705475"/>
            <a:ext cx="3603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955598" y="5705475"/>
            <a:ext cx="3603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charRg st="1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6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charRg st="6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71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4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charRg st="148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84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71">
                                            <p:txEl>
                                              <p:charRg st="184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95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charRg st="195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Rot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</a:rPr>
              <a:t>二、</a:t>
            </a:r>
            <a:r>
              <a:rPr lang="en-US" altLang="zh-CN" sz="3200" dirty="0">
                <a:solidFill>
                  <a:schemeClr val="tx1"/>
                </a:solidFill>
              </a:rPr>
              <a:t>8255A</a:t>
            </a:r>
            <a:r>
              <a:rPr lang="zh-CN" altLang="en-US" sz="3200" dirty="0">
                <a:solidFill>
                  <a:schemeClr val="tx1"/>
                </a:solidFill>
              </a:rPr>
              <a:t>的引脚功能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Rot="1"/>
          </p:cNvSpPr>
          <p:nvPr>
            <p:ph idx="1"/>
          </p:nvPr>
        </p:nvSpPr>
        <p:spPr>
          <a:xfrm>
            <a:off x="304800" y="838200"/>
            <a:ext cx="8458200" cy="58674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。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CS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选片信号，低电平有效</a:t>
            </a:r>
            <a:r>
              <a:rPr lang="zh-CN" altLang="en-US" sz="2400" dirty="0">
                <a:solidFill>
                  <a:schemeClr val="tx2"/>
                </a:solidFill>
              </a:rPr>
              <a:t>，由它启动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之间的通信（</a:t>
            </a:r>
            <a:r>
              <a:rPr lang="en-US" altLang="zh-CN" sz="2400" dirty="0">
                <a:solidFill>
                  <a:schemeClr val="tx2"/>
                </a:solidFill>
              </a:rPr>
              <a:t>Communication</a:t>
            </a:r>
            <a:r>
              <a:rPr lang="zh-CN" altLang="en-US" sz="2400" dirty="0">
                <a:solidFill>
                  <a:schemeClr val="tx2"/>
                </a:solidFill>
              </a:rPr>
              <a:t>）。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 2" panose="05020102010507070707" pitchFamily="18" charset="2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RD  —</a:t>
            </a:r>
            <a:r>
              <a:rPr lang="zh-CN" altLang="en-US" sz="2400" dirty="0">
                <a:solidFill>
                  <a:schemeClr val="tx2"/>
                </a:solidFill>
              </a:rPr>
              <a:t>读信号，低电平有效。它控制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送出数据或状态信息至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 2" panose="05020102010507070707" pitchFamily="18" charset="2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WR —</a:t>
            </a:r>
            <a:r>
              <a:rPr lang="zh-CN" altLang="en-US" sz="2400" dirty="0">
                <a:solidFill>
                  <a:schemeClr val="tx2"/>
                </a:solidFill>
              </a:rPr>
              <a:t>写信号，低电平有效。它控制把</a:t>
            </a:r>
            <a:r>
              <a:rPr lang="en-US" altLang="zh-CN" sz="2400" dirty="0">
                <a:solidFill>
                  <a:schemeClr val="tx2"/>
                </a:solidFill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</a:rPr>
              <a:t>输出的数据或命令信号写到</a:t>
            </a:r>
            <a:r>
              <a:rPr lang="en-US" altLang="zh-CN" sz="2400" dirty="0">
                <a:solidFill>
                  <a:schemeClr val="tx2"/>
                </a:solidFill>
              </a:rPr>
              <a:t>8255A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 2" panose="05020102010507070707" pitchFamily="18" charset="2"/>
              <a:buChar char="•"/>
            </a:pPr>
            <a:r>
              <a:rPr lang="en-US" altLang="zh-CN" sz="2400" dirty="0">
                <a:solidFill>
                  <a:schemeClr val="tx2"/>
                </a:solidFill>
              </a:rPr>
              <a:t>RESET——</a:t>
            </a:r>
            <a:r>
              <a:rPr lang="zh-CN" altLang="en-US" sz="2400" dirty="0">
                <a:solidFill>
                  <a:schemeClr val="tx2"/>
                </a:solidFill>
              </a:rPr>
              <a:t>复位信号，高电平有效，它清除控制寄存器并置所有端口（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C</a:t>
            </a:r>
            <a:r>
              <a:rPr lang="zh-CN" altLang="en-US" sz="2400" dirty="0">
                <a:solidFill>
                  <a:schemeClr val="tx2"/>
                </a:solidFill>
              </a:rPr>
              <a:t>）为输入方式。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A1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A0</a:t>
            </a:r>
            <a:r>
              <a:rPr lang="zh-CN" altLang="en-US" sz="2400" dirty="0">
                <a:solidFill>
                  <a:schemeClr val="tx2"/>
                </a:solidFill>
              </a:rPr>
              <a:t>：片内寄存器选择信号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输入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 A1A0=00: </a:t>
            </a:r>
            <a:r>
              <a:rPr lang="zh-CN" altLang="en-US" sz="2400" b="1" dirty="0">
                <a:solidFill>
                  <a:schemeClr val="tx2"/>
                </a:solidFill>
              </a:rPr>
              <a:t>选中</a:t>
            </a:r>
            <a:r>
              <a:rPr lang="en-US" altLang="zh-CN" sz="2400" b="1" dirty="0">
                <a:solidFill>
                  <a:schemeClr val="tx2"/>
                </a:solidFill>
              </a:rPr>
              <a:t>PA</a:t>
            </a:r>
            <a:r>
              <a:rPr lang="zh-CN" altLang="en-US" sz="2400" b="1" dirty="0">
                <a:solidFill>
                  <a:schemeClr val="tx2"/>
                </a:solidFill>
              </a:rPr>
              <a:t>口</a:t>
            </a:r>
            <a:r>
              <a:rPr lang="en-US" altLang="zh-CN" sz="2400" b="1" dirty="0">
                <a:solidFill>
                  <a:schemeClr val="tx2"/>
                </a:solidFill>
              </a:rPr>
              <a:t>;   A1A0=01:  </a:t>
            </a:r>
            <a:r>
              <a:rPr lang="zh-CN" altLang="en-US" sz="2400" b="1" dirty="0">
                <a:solidFill>
                  <a:schemeClr val="tx2"/>
                </a:solidFill>
              </a:rPr>
              <a:t>选中</a:t>
            </a:r>
            <a:r>
              <a:rPr lang="en-US" altLang="zh-CN" sz="2400" b="1" dirty="0">
                <a:solidFill>
                  <a:schemeClr val="tx2"/>
                </a:solidFill>
              </a:rPr>
              <a:t>PB</a:t>
            </a:r>
            <a:r>
              <a:rPr lang="zh-CN" altLang="en-US" sz="2400" b="1" dirty="0">
                <a:solidFill>
                  <a:schemeClr val="tx2"/>
                </a:solidFill>
              </a:rPr>
              <a:t>口</a:t>
            </a:r>
            <a:r>
              <a:rPr lang="en-US" altLang="zh-CN" sz="2400" b="1" dirty="0">
                <a:solidFill>
                  <a:schemeClr val="tx2"/>
                </a:solidFill>
              </a:rPr>
              <a:t>;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 A1A0=10: </a:t>
            </a:r>
            <a:r>
              <a:rPr lang="zh-CN" altLang="en-US" sz="2400" b="1" dirty="0">
                <a:solidFill>
                  <a:schemeClr val="tx2"/>
                </a:solidFill>
              </a:rPr>
              <a:t>选中</a:t>
            </a:r>
            <a:r>
              <a:rPr lang="en-US" altLang="zh-CN" sz="2400" b="1" dirty="0">
                <a:solidFill>
                  <a:schemeClr val="tx2"/>
                </a:solidFill>
              </a:rPr>
              <a:t>PC</a:t>
            </a:r>
            <a:r>
              <a:rPr lang="zh-CN" altLang="en-US" sz="2400" b="1" dirty="0">
                <a:solidFill>
                  <a:schemeClr val="tx2"/>
                </a:solidFill>
              </a:rPr>
              <a:t>口</a:t>
            </a:r>
            <a:r>
              <a:rPr lang="en-US" altLang="zh-CN" sz="2400" b="1" dirty="0">
                <a:solidFill>
                  <a:schemeClr val="tx2"/>
                </a:solidFill>
              </a:rPr>
              <a:t>;   A1A0=11:  </a:t>
            </a:r>
            <a:r>
              <a:rPr lang="zh-CN" altLang="en-US" sz="2400" b="1" dirty="0">
                <a:solidFill>
                  <a:schemeClr val="tx2"/>
                </a:solidFill>
              </a:rPr>
              <a:t>选中控制端口</a:t>
            </a:r>
            <a:r>
              <a:rPr lang="en-US" altLang="zh-CN" sz="2400" b="1" dirty="0">
                <a:solidFill>
                  <a:schemeClr val="tx2"/>
                </a:solidFill>
              </a:rPr>
              <a:t>;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chemeClr val="tx2"/>
                </a:solidFill>
              </a:rPr>
              <a:t>D7—D0</a:t>
            </a:r>
            <a:r>
              <a:rPr lang="zh-CN" altLang="en-US" sz="2800" dirty="0">
                <a:solidFill>
                  <a:schemeClr val="tx2"/>
                </a:solidFill>
              </a:rPr>
              <a:t>：与</a:t>
            </a:r>
            <a:r>
              <a:rPr lang="en-US" altLang="zh-CN" sz="2800" dirty="0">
                <a:solidFill>
                  <a:schemeClr val="tx2"/>
                </a:solidFill>
              </a:rPr>
              <a:t>CPU</a:t>
            </a:r>
            <a:r>
              <a:rPr lang="zh-CN" altLang="en-US" sz="2800" dirty="0">
                <a:solidFill>
                  <a:schemeClr val="tx2"/>
                </a:solidFill>
              </a:rPr>
              <a:t>侧连接的数据线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zh-CN" altLang="en-US" sz="2800" dirty="0">
                <a:solidFill>
                  <a:schemeClr val="tx2"/>
                </a:solidFill>
              </a:rPr>
              <a:t>双向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PA7—PA0</a:t>
            </a:r>
            <a:r>
              <a:rPr lang="zh-CN" altLang="en-US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口外设数据线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双向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PB7—PB0</a:t>
            </a:r>
            <a:r>
              <a:rPr lang="zh-CN" altLang="en-US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口外设数据线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双向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PC7—PC0</a:t>
            </a:r>
            <a:r>
              <a:rPr lang="zh-CN" altLang="en-US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C</a:t>
            </a:r>
            <a:r>
              <a:rPr lang="zh-CN" altLang="en-US" sz="2400" dirty="0">
                <a:solidFill>
                  <a:schemeClr val="tx2"/>
                </a:solidFill>
              </a:rPr>
              <a:t>口外设数据线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双向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8676" name="Line 7"/>
          <p:cNvSpPr/>
          <p:nvPr/>
        </p:nvSpPr>
        <p:spPr>
          <a:xfrm flipV="1">
            <a:off x="762000" y="836613"/>
            <a:ext cx="280988" cy="15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7" name="Line 8"/>
          <p:cNvSpPr/>
          <p:nvPr/>
        </p:nvSpPr>
        <p:spPr>
          <a:xfrm>
            <a:off x="755650" y="1484313"/>
            <a:ext cx="4572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Line 9"/>
          <p:cNvSpPr/>
          <p:nvPr/>
        </p:nvSpPr>
        <p:spPr>
          <a:xfrm>
            <a:off x="755650" y="2133600"/>
            <a:ext cx="4572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2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129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7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charRg st="175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9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charRg st="195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31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charRg st="231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69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charRg st="269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9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charRg st="292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12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219">
                                            <p:txEl>
                                              <p:charRg st="312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3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219">
                                            <p:txEl>
                                              <p:charRg st="332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9698" name="表格 29697"/>
          <p:cNvGraphicFramePr/>
          <p:nvPr/>
        </p:nvGraphicFramePr>
        <p:xfrm>
          <a:off x="323850" y="981075"/>
          <a:ext cx="6264275" cy="5257800"/>
        </p:xfrm>
        <a:graphic>
          <a:graphicData uri="http://schemas.openxmlformats.org/drawingml/2006/table">
            <a:tbl>
              <a:tblPr/>
              <a:tblGrid>
                <a:gridCol w="631825"/>
                <a:gridCol w="560388"/>
                <a:gridCol w="631825"/>
                <a:gridCol w="701675"/>
                <a:gridCol w="631825"/>
                <a:gridCol w="3106737"/>
              </a:tblGrid>
              <a:tr h="5889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rPr>
                        <a:t>A1</a:t>
                      </a:r>
                      <a:endParaRPr lang="en-US" altLang="zh-CN" sz="2000" dirty="0">
                        <a:solidFill>
                          <a:schemeClr val="hlink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rPr>
                        <a:t>A0</a:t>
                      </a:r>
                      <a:endParaRPr lang="en-US" altLang="zh-CN" sz="2000" dirty="0">
                        <a:solidFill>
                          <a:schemeClr val="hlink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rPr>
                        <a:t>RD</a:t>
                      </a:r>
                      <a:endParaRPr lang="en-US" altLang="zh-CN" sz="2000" dirty="0">
                        <a:solidFill>
                          <a:schemeClr val="hlink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rPr>
                        <a:t>WR</a:t>
                      </a:r>
                      <a:endParaRPr lang="en-US" altLang="zh-CN" sz="2000" dirty="0">
                        <a:solidFill>
                          <a:schemeClr val="hlink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rPr>
                        <a:t>CS</a:t>
                      </a:r>
                      <a:endParaRPr lang="en-US" altLang="zh-CN" sz="2000" dirty="0">
                        <a:solidFill>
                          <a:schemeClr val="hlink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输入操作（读）</a:t>
                      </a:r>
                      <a:endParaRPr lang="zh-CN" altLang="en-US" sz="20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端口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</a:t>
                      </a:r>
                      <a:endParaRPr lang="zh-CN" altLang="en-US" sz="2000" dirty="0"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端口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端口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</a:t>
                      </a:r>
                      <a:endParaRPr lang="zh-CN" altLang="en-US" sz="2000" dirty="0"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输出操作（写）</a:t>
                      </a:r>
                      <a:endParaRPr lang="zh-CN" altLang="en-US" sz="20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数据总线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端口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数据总线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端口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B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数据总线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端口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C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数据总线控制寄存器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断开功能（禁止）</a:t>
                      </a:r>
                      <a:endParaRPr lang="zh-CN" altLang="en-US" sz="20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X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X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X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X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X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数据总线为三态（高阻）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非法状态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数据总线为三态（高阻）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9" name="Text Box 2123"/>
          <p:cNvSpPr txBox="1"/>
          <p:nvPr/>
        </p:nvSpPr>
        <p:spPr>
          <a:xfrm>
            <a:off x="1908175" y="0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 </a:t>
            </a:r>
            <a:r>
              <a:rPr lang="en-US" altLang="zh-CN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－</a:t>
            </a:r>
            <a:r>
              <a:rPr lang="en-US" altLang="zh-CN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   8255A</a:t>
            </a:r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端口功能选择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50" name="Line 1030"/>
          <p:cNvSpPr/>
          <p:nvPr/>
        </p:nvSpPr>
        <p:spPr>
          <a:xfrm>
            <a:off x="7092950" y="20605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51" name="Line 1031"/>
          <p:cNvSpPr/>
          <p:nvPr/>
        </p:nvSpPr>
        <p:spPr>
          <a:xfrm>
            <a:off x="8101013" y="206057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52" name="Line 1032"/>
          <p:cNvSpPr/>
          <p:nvPr/>
        </p:nvSpPr>
        <p:spPr>
          <a:xfrm>
            <a:off x="8604250" y="206057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文本框 56364"/>
          <p:cNvSpPr txBox="1"/>
          <p:nvPr/>
        </p:nvSpPr>
        <p:spPr>
          <a:xfrm>
            <a:off x="6910388" y="1052513"/>
            <a:ext cx="2233612" cy="1357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）根据功能要求，写出信号的组合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例：写端口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1600" dirty="0">
                <a:solidFill>
                  <a:schemeClr val="hlink"/>
                </a:solidFill>
                <a:latin typeface="Arial" panose="020B0604020202020204" pitchFamily="34" charset="0"/>
              </a:rPr>
              <a:t>CS  A1  A0</a:t>
            </a:r>
            <a:r>
              <a:rPr lang="en-US" altLang="zh-CN" sz="1600" dirty="0">
                <a:latin typeface="Arial" panose="020B0604020202020204" pitchFamily="34" charset="0"/>
              </a:rPr>
              <a:t>  RD  WR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8950" y="2924175"/>
            <a:ext cx="2411413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）根据信号的组合，说明芯片的操作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例：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CS  A1  A0</a:t>
            </a:r>
            <a:r>
              <a:rPr lang="en-US" altLang="zh-CN" dirty="0">
                <a:latin typeface="Arial" panose="020B0604020202020204" pitchFamily="34" charset="0"/>
              </a:rPr>
              <a:t>  RD  WR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 0     1    1     1     0</a:t>
            </a:r>
            <a:endParaRPr lang="en-US" altLang="zh-CN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92275" y="1052513"/>
            <a:ext cx="2873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339975" y="1052513"/>
            <a:ext cx="2873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87675" y="1052513"/>
            <a:ext cx="2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948488" y="4076700"/>
            <a:ext cx="2873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59750" y="4076700"/>
            <a:ext cx="2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631238" y="4076700"/>
            <a:ext cx="288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48488" y="2420938"/>
            <a:ext cx="21082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0     0    1     1     0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8488" y="4652963"/>
            <a:ext cx="11779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写控制字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TEyZjRiMDM2MWVjMmYwM2NiNWIwYjE3YjllYzg5M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13416</Words>
  <Application>WPS 演示</Application>
  <PresentationFormat>全屏显示(4:3)</PresentationFormat>
  <Paragraphs>1379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92" baseType="lpstr">
      <vt:lpstr>Arial</vt:lpstr>
      <vt:lpstr>宋体</vt:lpstr>
      <vt:lpstr>Wingdings</vt:lpstr>
      <vt:lpstr>华文行楷</vt:lpstr>
      <vt:lpstr>Maiandra GD</vt:lpstr>
      <vt:lpstr>隶书</vt:lpstr>
      <vt:lpstr>Wingdings 2</vt:lpstr>
      <vt:lpstr>Arial</vt:lpstr>
      <vt:lpstr>Times New Roman</vt:lpstr>
      <vt:lpstr>华文彩云</vt:lpstr>
      <vt:lpstr>楷体_GB2312</vt:lpstr>
      <vt:lpstr>新宋体</vt:lpstr>
      <vt:lpstr>Wingdings 2</vt:lpstr>
      <vt:lpstr>华文楷体</vt:lpstr>
      <vt:lpstr>微软雅黑</vt:lpstr>
      <vt:lpstr>Cambria</vt:lpstr>
      <vt:lpstr>Arial Unicode MS</vt:lpstr>
      <vt:lpstr>Calibri</vt:lpstr>
      <vt:lpstr>Wingdings</vt:lpstr>
      <vt:lpstr>仿宋</vt:lpstr>
      <vt:lpstr>华文楷体</vt:lpstr>
      <vt:lpstr>华文琥珀</vt:lpstr>
      <vt:lpstr>仿宋_GB2312</vt:lpstr>
      <vt:lpstr>华文新魏</vt:lpstr>
      <vt:lpstr>华文仿宋</vt:lpstr>
      <vt:lpstr>黑体</vt:lpstr>
      <vt:lpstr>龙腾四海</vt:lpstr>
      <vt:lpstr>Photoshop.Image.7</vt:lpstr>
      <vt:lpstr>Photoshop.Image.7</vt:lpstr>
      <vt:lpstr>Photoshop.Image.7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 可编程并行接口芯片8255A</vt:lpstr>
      <vt:lpstr>PowerPoint 演示文稿</vt:lpstr>
      <vt:lpstr>二、8255A的引脚功能</vt:lpstr>
      <vt:lpstr>PowerPoint 演示文稿</vt:lpstr>
      <vt:lpstr>  8255A的工作方式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8255A 的初始化</vt:lpstr>
      <vt:lpstr>PowerPoint 演示文稿</vt:lpstr>
      <vt:lpstr>PowerPoint 演示文稿</vt:lpstr>
      <vt:lpstr>PowerPoint 演示文稿</vt:lpstr>
      <vt:lpstr>【例8-4】   LED/开关接口</vt:lpstr>
      <vt:lpstr>PowerPoint 演示文稿</vt:lpstr>
      <vt:lpstr>要求7段LED循环显示0-F十六个数，每个显示5秒，显示10遍 .设端口地址为：0FFF8H、0FFFAH、0FFFCH、0FFFEH      P228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8253-5的结构和引脚</vt:lpstr>
      <vt:lpstr>PowerPoint 演示文稿</vt:lpstr>
      <vt:lpstr>PowerPoint 演示文稿</vt:lpstr>
      <vt:lpstr>表   8253-5端口功能选择表 </vt:lpstr>
      <vt:lpstr>8253 的工作方式</vt:lpstr>
      <vt:lpstr>方式0的时序波形</vt:lpstr>
      <vt:lpstr>PowerPoint 演示文稿</vt:lpstr>
      <vt:lpstr>方式1的时序波形</vt:lpstr>
      <vt:lpstr>PowerPoint 演示文稿</vt:lpstr>
      <vt:lpstr> 方式2的时序波形</vt:lpstr>
      <vt:lpstr>PowerPoint 演示文稿</vt:lpstr>
      <vt:lpstr>PowerPoint 演示文稿</vt:lpstr>
      <vt:lpstr>方式4的时序波形</vt:lpstr>
      <vt:lpstr>PowerPoint 演示文稿</vt:lpstr>
      <vt:lpstr>方式5的时序波形</vt:lpstr>
      <vt:lpstr>8253工作方式小结</vt:lpstr>
      <vt:lpstr>8253 的控制字</vt:lpstr>
      <vt:lpstr>PowerPoint 演示文稿</vt:lpstr>
      <vt:lpstr>初始化编程的步骤为：</vt:lpstr>
      <vt:lpstr>PowerPoint 演示文稿</vt:lpstr>
      <vt:lpstr>   1）8253此时是作为定时器，定时频率为2KHz，则      定时时间Tout2=1/2KHz=0.5ms；      输入时钟周期Tclk2=1/1MHz=1μS 则计数初值Tc=0.5ms/1μS=500    &gt; 255  选16位计数器   </vt:lpstr>
      <vt:lpstr>PowerPoint 演示文稿</vt:lpstr>
      <vt:lpstr>采用BCD码计数，初始化程序段： </vt:lpstr>
      <vt:lpstr>（3）读计数值</vt:lpstr>
      <vt:lpstr>【例8-11】定时器8253A-5通道0按方式3工作，时钟CLK0的频率为1MHZ,要求输出方波的频率为40kHz，此时写入的计数初值应为多少？输出方波的“1”和”0”各占多少时间？试编写初始化程序。</vt:lpstr>
      <vt:lpstr>PowerPoint 演示文稿</vt:lpstr>
      <vt:lpstr>【例8-12】定时器8253通道1工作于方式3，输入时钟频率为1MHZ，写入的计数初值为0080H 1）设定为BCD码计数，通道1的时间常数是多少？（计数器计数真值），该通道的定时时间是多少？ 2）设定为二进制计数，通道1的时间常数是多少？（计数器计数真值），则该通道的定时时间是多少？</vt:lpstr>
      <vt:lpstr>【例8-13】8253的计数通道0连接如图8-24所示,试回答: （1）计数通道0工作于何种方式，并写出工作方式名称； （2）写出计数通道0的计数初值（列出计算式） （3）写出初始化程序 </vt:lpstr>
      <vt:lpstr>PowerPoint 演示文稿</vt:lpstr>
      <vt:lpstr>PowerPoint 演示文稿</vt:lpstr>
      <vt:lpstr>1）主程序：</vt:lpstr>
      <vt:lpstr>PowerPoint 演示文稿</vt:lpstr>
      <vt:lpstr>PowerPoint 演示文稿</vt:lpstr>
    </vt:vector>
  </TitlesOfParts>
  <Company>ChongQing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第八章可编程接口芯片及其应用</dc:title>
  <dc:creator>hlw</dc:creator>
  <cp:lastModifiedBy>Administrator</cp:lastModifiedBy>
  <cp:revision>160</cp:revision>
  <dcterms:created xsi:type="dcterms:W3CDTF">2003-04-26T07:49:00Z</dcterms:created>
  <dcterms:modified xsi:type="dcterms:W3CDTF">2023-06-01T11:47:12Z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E15209E5283B41F4AEB86ABC6F8FA902_13</vt:lpwstr>
  </property>
</Properties>
</file>