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8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7" Type="http://schemas.openxmlformats.org/officeDocument/2006/relationships/vmlDrawing" Target="../drawings/vmlDrawing3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24.wmf"/><Relationship Id="rId24" Type="http://schemas.openxmlformats.org/officeDocument/2006/relationships/oleObject" Target="../embeddings/oleObject26.bin"/><Relationship Id="rId23" Type="http://schemas.openxmlformats.org/officeDocument/2006/relationships/image" Target="../media/image23.wmf"/><Relationship Id="rId22" Type="http://schemas.openxmlformats.org/officeDocument/2006/relationships/oleObject" Target="../embeddings/oleObject25.bin"/><Relationship Id="rId21" Type="http://schemas.openxmlformats.org/officeDocument/2006/relationships/image" Target="../media/image8.wmf"/><Relationship Id="rId20" Type="http://schemas.openxmlformats.org/officeDocument/2006/relationships/oleObject" Target="../embeddings/oleObject24.bin"/><Relationship Id="rId2" Type="http://schemas.openxmlformats.org/officeDocument/2006/relationships/image" Target="../media/image14.wmf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23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22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21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5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7.bin"/><Relationship Id="rId26" Type="http://schemas.openxmlformats.org/officeDocument/2006/relationships/vmlDrawing" Target="../drawings/vmlDrawing8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57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61.bin"/><Relationship Id="rId7" Type="http://schemas.openxmlformats.org/officeDocument/2006/relationships/image" Target="../media/image59.wmf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8.jpeg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6.w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初等函数</a:t>
            </a:r>
            <a:endParaRPr lang="zh-CN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3.1 </a:t>
            </a:r>
            <a:r>
              <a:rPr lang="zh-CN" altLang="en-US"/>
              <a:t>指数函数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对于复数               ，称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为指数函数</a:t>
            </a:r>
            <a:endParaRPr lang="zh-CN" altLang="en-US"/>
          </a:p>
          <a:p>
            <a:pPr marL="0" indent="0"/>
            <a:r>
              <a:rPr lang="zh-CN" altLang="en-US"/>
              <a:t>性质</a:t>
            </a: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zh-CN" altLang="en-US"/>
              <a:t>       在副平面处处解析</a:t>
            </a: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zh-CN" altLang="en-US"/>
              <a:t> </a:t>
            </a: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zh-CN" altLang="en-US"/>
              <a:t> 当        时，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0310" y="2372995"/>
          <a:ext cx="117157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96900" imgH="190500" progId="Equation.KSEE3">
                  <p:embed/>
                </p:oleObj>
              </mc:Choice>
              <mc:Fallback>
                <p:oleObj name="" r:id="rId1" imgW="5969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0310" y="2372995"/>
                        <a:ext cx="117157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4830" y="2906395"/>
          <a:ext cx="358965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25600" imgH="228600" progId="Equation.KSEE3">
                  <p:embed/>
                </p:oleObj>
              </mc:Choice>
              <mc:Fallback>
                <p:oleObj name="" r:id="rId3" imgW="1625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4830" y="2906395"/>
                        <a:ext cx="358965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450" y="4458970"/>
          <a:ext cx="30416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65100" imgH="203200" progId="Equation.KSEE3">
                  <p:embed/>
                </p:oleObj>
              </mc:Choice>
              <mc:Fallback>
                <p:oleObj name="" r:id="rId5" imgW="1651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4450" y="4458970"/>
                        <a:ext cx="30416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5085" y="4833620"/>
          <a:ext cx="116522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558800" imgH="228600" progId="Equation.KSEE3">
                  <p:embed/>
                </p:oleObj>
              </mc:Choice>
              <mc:Fallback>
                <p:oleObj name="" r:id="rId7" imgW="5588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5085" y="4833620"/>
                        <a:ext cx="116522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8615" y="5447030"/>
          <a:ext cx="67754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355600" imgH="203200" progId="Equation.KSEE3">
                  <p:embed/>
                </p:oleObj>
              </mc:Choice>
              <mc:Fallback>
                <p:oleObj name="" r:id="rId9" imgW="3556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8615" y="5447030"/>
                        <a:ext cx="67754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367655"/>
          <a:ext cx="104902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457200" imgH="203200" progId="Equation.KSEE3">
                  <p:embed/>
                </p:oleObj>
              </mc:Choice>
              <mc:Fallback>
                <p:oleObj name="" r:id="rId11" imgW="4572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9420" y="5367655"/>
                        <a:ext cx="104902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5975" y="1599565"/>
          <a:ext cx="1999615" cy="96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685800" imgH="330200" progId="Equation.KSEE3">
                  <p:embed/>
                </p:oleObj>
              </mc:Choice>
              <mc:Fallback>
                <p:oleObj name="" r:id="rId1" imgW="685800" imgH="330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5975" y="1599565"/>
                        <a:ext cx="1999615" cy="96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三角函数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由欧拉公式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zh-CN"/>
              <a:t>解得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3950" y="2582545"/>
          <a:ext cx="3044190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206500" imgH="457200" progId="Equation.KSEE3">
                  <p:embed/>
                </p:oleObj>
              </mc:Choice>
              <mc:Fallback>
                <p:oleObj name="" r:id="rId1" imgW="1206500" imgH="4572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3950" y="2582545"/>
                        <a:ext cx="3044190" cy="106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9710" y="4450080"/>
          <a:ext cx="2312670" cy="143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1231265" imgH="762000" progId="Equation.KSEE3">
                  <p:embed/>
                </p:oleObj>
              </mc:Choice>
              <mc:Fallback>
                <p:oleObj name="" r:id="rId3" imgW="1231265" imgH="7620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9710" y="4450080"/>
                        <a:ext cx="2312670" cy="143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三角函数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 函数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称为余弦函数和正弦函数</a:t>
            </a:r>
            <a:endParaRPr lang="zh-CN" altLang="en-US"/>
          </a:p>
          <a:p>
            <a:r>
              <a:rPr lang="zh-CN" altLang="en-US"/>
              <a:t>其他三角函数定义与古典定义相同</a:t>
            </a:r>
            <a:endParaRPr lang="zh-CN" altLang="en-US"/>
          </a:p>
          <a:p>
            <a:r>
              <a:rPr lang="zh-CN" altLang="en-US"/>
              <a:t>三角函数性质，见教材</a:t>
            </a:r>
            <a:r>
              <a:rPr lang="en-US" altLang="zh-CN"/>
              <a:t>P25</a:t>
            </a:r>
            <a:endParaRPr lang="en-US" altLang="zh-CN"/>
          </a:p>
          <a:p>
            <a:r>
              <a:rPr lang="zh-CN" altLang="en-US"/>
              <a:t>三角函数在整个复平面解析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3728" y="2389505"/>
          <a:ext cx="2266315" cy="143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1" imgW="1206500" imgH="762000" progId="Equation.KSEE3">
                  <p:embed/>
                </p:oleObj>
              </mc:Choice>
              <mc:Fallback>
                <p:oleObj name="" r:id="rId1" imgW="1206500" imgH="7620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3728" y="2389505"/>
                        <a:ext cx="2266315" cy="143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三角函数未必有界！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在经典意义下，三角函数（正弦余弦）是有界的，但在复数意义下，未必如此。</a:t>
            </a:r>
            <a:endParaRPr lang="zh-CN" altLang="en-US"/>
          </a:p>
          <a:p>
            <a:r>
              <a:rPr lang="zh-CN" altLang="en-US"/>
              <a:t>反例：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                 ，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0285" y="2767330"/>
          <a:ext cx="2708275" cy="8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231265" imgH="393700" progId="Equation.KSEE3">
                  <p:embed/>
                </p:oleObj>
              </mc:Choice>
              <mc:Fallback>
                <p:oleObj name="" r:id="rId1" imgW="1231265" imgH="3937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0285" y="2767330"/>
                        <a:ext cx="2708275" cy="86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2600" y="4337050"/>
          <a:ext cx="113220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457200" imgH="165100" progId="Equation.KSEE3">
                  <p:embed/>
                </p:oleObj>
              </mc:Choice>
              <mc:Fallback>
                <p:oleObj name="" r:id="rId3" imgW="457200" imgH="1651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337050"/>
                        <a:ext cx="113220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6950" y="4286885"/>
          <a:ext cx="186944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5" imgW="698500" imgH="190500" progId="Equation.KSEE3">
                  <p:embed/>
                </p:oleObj>
              </mc:Choice>
              <mc:Fallback>
                <p:oleObj name="" r:id="rId5" imgW="698500" imgH="1905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6950" y="4286885"/>
                        <a:ext cx="1869440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反三角函数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反三角函数也是多值函数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/>
            <a:r>
              <a:rPr lang="zh-CN" altLang="en-US"/>
              <a:t>双曲函数与反双曲函数</a:t>
            </a:r>
            <a:endParaRPr lang="zh-CN" altLang="en-US"/>
          </a:p>
          <a:p>
            <a:pPr marL="0" indent="0"/>
            <a:endParaRPr lang="zh-CN" altLang="en-US"/>
          </a:p>
          <a:p>
            <a:pPr marL="0" indent="0"/>
            <a:r>
              <a:rPr lang="zh-CN" altLang="en-US"/>
              <a:t>见教材</a:t>
            </a:r>
            <a:r>
              <a:rPr lang="en-US" altLang="zh-CN"/>
              <a:t>P26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P27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2.9 (1),(3)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2.10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P28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2.12 (3),(4)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指数函数性质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性质</a:t>
            </a: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zh-CN" altLang="en-US"/>
              <a:t> </a:t>
            </a: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zh-CN" altLang="en-US"/>
              <a:t>   加法定律（试验证之！）</a:t>
            </a:r>
            <a:endParaRPr lang="zh-CN" altLang="en-US"/>
          </a:p>
          <a:p>
            <a:pPr>
              <a:buFont typeface="Wingdings" panose="05000000000000000000" charset="0"/>
              <a:buChar char=""/>
            </a:pP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zh-CN" altLang="en-US"/>
              <a:t> 欧拉公式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>
              <a:buFont typeface="Wingdings" panose="05000000000000000000" charset="0"/>
              <a:buChar char=""/>
            </a:pPr>
            <a:r>
              <a:rPr lang="zh-CN" altLang="en-US"/>
              <a:t> 周期性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3025" y="2380615"/>
          <a:ext cx="295465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88465" imgH="279400" progId="Equation.KSEE3">
                  <p:embed/>
                </p:oleObj>
              </mc:Choice>
              <mc:Fallback>
                <p:oleObj name="" r:id="rId1" imgW="1688465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025" y="2380615"/>
                        <a:ext cx="295465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8075" y="2444750"/>
          <a:ext cx="128460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723900" imgH="203200" progId="Equation.KSEE3">
                  <p:embed/>
                </p:oleObj>
              </mc:Choice>
              <mc:Fallback>
                <p:oleObj name="" r:id="rId3" imgW="7239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8075" y="2444750"/>
                        <a:ext cx="128460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2400" y="3419475"/>
          <a:ext cx="189357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901700" imgH="203200" progId="Equation.KSEE3">
                  <p:embed/>
                </p:oleObj>
              </mc:Choice>
              <mc:Fallback>
                <p:oleObj name="" r:id="rId5" imgW="9017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2400" y="3419475"/>
                        <a:ext cx="189357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3025" y="4381500"/>
          <a:ext cx="274510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155700" imgH="228600" progId="Equation.KSEE3">
                  <p:embed/>
                </p:oleObj>
              </mc:Choice>
              <mc:Fallback>
                <p:oleObj name="" r:id="rId7" imgW="11557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3025" y="4381500"/>
                        <a:ext cx="274510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7615" y="5393690"/>
          <a:ext cx="180657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673100" imgH="203200" progId="Equation.KSEE3">
                  <p:embed/>
                </p:oleObj>
              </mc:Choice>
              <mc:Fallback>
                <p:oleObj name="" r:id="rId9" imgW="6731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7615" y="5393690"/>
                        <a:ext cx="1806575" cy="54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8090" y="4466590"/>
          <a:ext cx="360362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1676400" imgH="228600" progId="Equation.KSEE3">
                  <p:embed/>
                </p:oleObj>
              </mc:Choice>
              <mc:Fallback>
                <p:oleObj name="" r:id="rId11" imgW="16764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38090" y="4466590"/>
                        <a:ext cx="360362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7680" y="4525010"/>
          <a:ext cx="74041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3" imgW="190500" imgH="152400" progId="Equation.KSEE3">
                  <p:embed/>
                </p:oleObj>
              </mc:Choice>
              <mc:Fallback>
                <p:oleObj name="" r:id="rId13" imgW="190500" imgH="1524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7680" y="4525010"/>
                        <a:ext cx="74041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对数函数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/>
              <a:t>3.2   </a:t>
            </a:r>
            <a:r>
              <a:rPr lang="zh-CN" altLang="en-US"/>
              <a:t>满足              的函数               称为对数函数，记作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令              ，                  则方程              可写成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记   的辐角主值为           ，则                                               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对数函数是多支函数，每确定一个      ，就确定了一个分支，而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称为主值。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4063" y="1857058"/>
          <a:ext cx="89217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19100" imgH="203200" progId="Equation.KSEE3">
                  <p:embed/>
                </p:oleObj>
              </mc:Choice>
              <mc:Fallback>
                <p:oleObj name="" r:id="rId1" imgW="4191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4063" y="1857058"/>
                        <a:ext cx="89217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7665" y="1852930"/>
          <a:ext cx="1034415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584200" imgH="203200" progId="Equation.KSEE3">
                  <p:embed/>
                </p:oleObj>
              </mc:Choice>
              <mc:Fallback>
                <p:oleObj name="" r:id="rId3" imgW="584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7665" y="1852930"/>
                        <a:ext cx="1034415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3775" y="1825625"/>
          <a:ext cx="112585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533400" imgH="177165" progId="Equation.KSEE3">
                  <p:embed/>
                </p:oleObj>
              </mc:Choice>
              <mc:Fallback>
                <p:oleObj name="" r:id="rId5" imgW="533400" imgH="177165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3775" y="1825625"/>
                        <a:ext cx="112585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650" y="2360930"/>
          <a:ext cx="94043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495300" imgH="203200" progId="Equation.KSEE3">
                  <p:embed/>
                </p:oleObj>
              </mc:Choice>
              <mc:Fallback>
                <p:oleObj name="" r:id="rId7" imgW="4953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7650" y="2360930"/>
                        <a:ext cx="94043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6720" y="2406015"/>
          <a:ext cx="121983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622300" imgH="165100" progId="Equation.KSEE3">
                  <p:embed/>
                </p:oleObj>
              </mc:Choice>
              <mc:Fallback>
                <p:oleObj name="" r:id="rId9" imgW="622300" imgH="1651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6720" y="2406015"/>
                        <a:ext cx="121983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8785" y="2348865"/>
          <a:ext cx="89217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419100" imgH="203200" progId="Equation.KSEE3">
                  <p:embed/>
                </p:oleObj>
              </mc:Choice>
              <mc:Fallback>
                <p:oleObj name="" r:id="rId11" imgW="4191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8785" y="2348865"/>
                        <a:ext cx="89217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0788" y="3062923"/>
          <a:ext cx="7058025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3263900" imgH="228600" progId="Equation.KSEE3">
                  <p:embed/>
                </p:oleObj>
              </mc:Choice>
              <mc:Fallback>
                <p:oleObj name="" r:id="rId12" imgW="3263900" imgH="2286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20788" y="3062923"/>
                        <a:ext cx="7058025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9670" y="3898265"/>
          <a:ext cx="81851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4" imgW="330200" imgH="165100" progId="Equation.KSEE3">
                  <p:embed/>
                </p:oleObj>
              </mc:Choice>
              <mc:Fallback>
                <p:oleObj name="" r:id="rId14" imgW="330200" imgH="165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09670" y="3898265"/>
                        <a:ext cx="81851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1105" y="3898265"/>
          <a:ext cx="37592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6" imgW="127000" imgH="127000" progId="Equation.KSEE3">
                  <p:embed/>
                </p:oleObj>
              </mc:Choice>
              <mc:Fallback>
                <p:oleObj name="" r:id="rId16" imgW="127000" imgH="1270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21105" y="3898265"/>
                        <a:ext cx="375920" cy="37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7665" y="3898265"/>
          <a:ext cx="347091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8" imgW="1511300" imgH="203200" progId="Equation.KSEE3">
                  <p:embed/>
                </p:oleObj>
              </mc:Choice>
              <mc:Fallback>
                <p:oleObj name="" r:id="rId18" imgW="1511300" imgH="2032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47665" y="3898265"/>
                        <a:ext cx="347091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12300" y="3897630"/>
          <a:ext cx="128460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0" imgW="723900" imgH="203200" progId="Equation.KSEE3">
                  <p:embed/>
                </p:oleObj>
              </mc:Choice>
              <mc:Fallback>
                <p:oleObj name="" r:id="rId20" imgW="7239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512300" y="3897630"/>
                        <a:ext cx="128460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2685" y="4840605"/>
          <a:ext cx="33401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2" imgW="127000" imgH="177165" progId="Equation.KSEE3">
                  <p:embed/>
                </p:oleObj>
              </mc:Choice>
              <mc:Fallback>
                <p:oleObj name="" r:id="rId22" imgW="127000" imgH="177165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42685" y="4840605"/>
                        <a:ext cx="33401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5399405"/>
          <a:ext cx="3384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4" imgW="1473200" imgH="203200" progId="Equation.KSEE3">
                  <p:embed/>
                </p:oleObj>
              </mc:Choice>
              <mc:Fallback>
                <p:oleObj name="" r:id="rId24" imgW="1473200" imgH="2032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8200" y="5399405"/>
                        <a:ext cx="33845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图解辐角主值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每一个复数     对应</a:t>
            </a:r>
            <a:r>
              <a:rPr lang="en-US" altLang="zh-CN"/>
              <a:t>“</a:t>
            </a:r>
            <a:r>
              <a:rPr lang="zh-CN" altLang="en-US"/>
              <a:t>一串</a:t>
            </a:r>
            <a:r>
              <a:rPr lang="en-US" altLang="zh-CN"/>
              <a:t>”</a:t>
            </a:r>
            <a:r>
              <a:rPr lang="zh-CN" altLang="en-US"/>
              <a:t>复数，每两个之间辐角相差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Argz</a:t>
            </a:r>
            <a:r>
              <a:rPr lang="zh-CN" altLang="zh-CN"/>
              <a:t>按图分解为红、黄、绿、蓝等多个以     为周期的多层，每一个复数     穿过每一层有一个交点，所有的交点形成其辐角。选定黄色一层的交点为主值。</a:t>
            </a:r>
            <a:endParaRPr lang="zh-CN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8785" y="18256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27000" imgH="127000" progId="Equation.KSEE3">
                  <p:embed/>
                </p:oleObj>
              </mc:Choice>
              <mc:Fallback>
                <p:oleObj name="" r:id="rId1" imgW="127000" imgH="127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8785" y="1825625"/>
                        <a:ext cx="3905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4345" y="1825625"/>
          <a:ext cx="51308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228600" imgH="177165" progId="Equation.KSEE3">
                  <p:embed/>
                </p:oleObj>
              </mc:Choice>
              <mc:Fallback>
                <p:oleObj name="" r:id="rId3" imgW="2286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4345" y="1825625"/>
                        <a:ext cx="51308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79865" y="5561965"/>
          <a:ext cx="415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27000" imgH="127000" progId="Equation.KSEE3">
                  <p:embed/>
                </p:oleObj>
              </mc:Choice>
              <mc:Fallback>
                <p:oleObj name="" r:id="rId5" imgW="127000" imgH="127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79865" y="5561965"/>
                        <a:ext cx="4159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7799705" y="3480435"/>
            <a:ext cx="2486025" cy="7442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99705" y="3554730"/>
            <a:ext cx="2486025" cy="66992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799705" y="3666490"/>
            <a:ext cx="2486025" cy="6699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799705" y="3800475"/>
            <a:ext cx="2486025" cy="669925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99705" y="3926840"/>
            <a:ext cx="2486025" cy="669925"/>
          </a:xfrm>
          <a:prstGeom prst="ellipse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减号 14"/>
          <p:cNvSpPr/>
          <p:nvPr/>
        </p:nvSpPr>
        <p:spPr>
          <a:xfrm rot="5400000">
            <a:off x="8284210" y="4624705"/>
            <a:ext cx="1337310" cy="5365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8826500" y="2632075"/>
            <a:ext cx="253365" cy="8483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1" idx="2"/>
          </p:cNvCxnSpPr>
          <p:nvPr/>
        </p:nvCxnSpPr>
        <p:spPr>
          <a:xfrm flipH="1" flipV="1">
            <a:off x="5492115" y="3971290"/>
            <a:ext cx="2307590" cy="304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450080" y="4109085"/>
            <a:ext cx="3349625" cy="5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370320" y="3792855"/>
            <a:ext cx="157797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7085330" y="3591560"/>
            <a:ext cx="121221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7365" y="3596640"/>
          <a:ext cx="78295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482600" imgH="203200" progId="Equation.KSEE3">
                  <p:embed/>
                </p:oleObj>
              </mc:Choice>
              <mc:Fallback>
                <p:oleObj name="" r:id="rId7" imgW="482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7365" y="3596640"/>
                        <a:ext cx="78295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9448" y="3724910"/>
          <a:ext cx="1009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622300" imgH="203200" progId="Equation.KSEE3">
                  <p:embed/>
                </p:oleObj>
              </mc:Choice>
              <mc:Fallback>
                <p:oleObj name="" r:id="rId9" imgW="622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69448" y="3724910"/>
                        <a:ext cx="10096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6075" y="3994150"/>
          <a:ext cx="137287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1" imgW="698500" imgH="203200" progId="Equation.KSEE3">
                  <p:embed/>
                </p:oleObj>
              </mc:Choice>
              <mc:Fallback>
                <p:oleObj name="" r:id="rId11" imgW="698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6075" y="3994150"/>
                        <a:ext cx="137287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7770" y="3354070"/>
          <a:ext cx="930275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3" imgW="444500" imgH="203200" progId="Equation.KSEE3">
                  <p:embed/>
                </p:oleObj>
              </mc:Choice>
              <mc:Fallback>
                <p:oleObj name="" r:id="rId13" imgW="444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87770" y="3354070"/>
                        <a:ext cx="930275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4740" y="4949190"/>
          <a:ext cx="493395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5" imgW="228600" imgH="177165" progId="Equation.KSEE3">
                  <p:embed/>
                </p:oleObj>
              </mc:Choice>
              <mc:Fallback>
                <p:oleObj name="" r:id="rId15" imgW="2286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44740" y="4949190"/>
                        <a:ext cx="493395" cy="38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6315" y="5331460"/>
          <a:ext cx="41148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7" imgW="127000" imgH="127000" progId="Equation.KSEE3">
                  <p:embed/>
                </p:oleObj>
              </mc:Choice>
              <mc:Fallback>
                <p:oleObj name="" r:id="rId17" imgW="127000" imgH="127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66315" y="5331460"/>
                        <a:ext cx="41148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3.1 </a:t>
            </a:r>
            <a:r>
              <a:rPr lang="zh-CN" altLang="en-US"/>
              <a:t>求                    及其主值。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请注意对数主值中两个</a:t>
            </a:r>
            <a:r>
              <a:rPr lang="en-US" altLang="zh-CN"/>
              <a:t>“          ”</a:t>
            </a:r>
            <a:r>
              <a:rPr lang="en-US" altLang="zh-CN"/>
              <a:t> </a:t>
            </a:r>
            <a:r>
              <a:rPr lang="zh-CN" altLang="en-US"/>
              <a:t>   </a:t>
            </a:r>
            <a:r>
              <a:rPr lang="zh-CN" altLang="zh-CN"/>
              <a:t>的区别。</a:t>
            </a: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6960" y="1825625"/>
          <a:ext cx="173037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62000" imgH="203200" progId="Equation.KSEE3">
                  <p:embed/>
                </p:oleObj>
              </mc:Choice>
              <mc:Fallback>
                <p:oleObj name="" r:id="rId1" imgW="762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6960" y="1825625"/>
                        <a:ext cx="173037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0400" y="3556000"/>
          <a:ext cx="354647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219200" imgH="203200" progId="Equation.KSEE3">
                  <p:embed/>
                </p:oleObj>
              </mc:Choice>
              <mc:Fallback>
                <p:oleObj name="" r:id="rId3" imgW="1219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3556000"/>
                        <a:ext cx="354647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9350" y="2759075"/>
          <a:ext cx="56642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65100" imgH="165100" progId="Equation.KSEE3">
                  <p:embed/>
                </p:oleObj>
              </mc:Choice>
              <mc:Fallback>
                <p:oleObj name="" r:id="rId5" imgW="165100" imgH="165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9350" y="2759075"/>
                        <a:ext cx="56642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2346960" y="4030980"/>
            <a:ext cx="1219200" cy="8324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85360" y="4061460"/>
            <a:ext cx="1310640" cy="8839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03960" y="50825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复数意义上的函数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23560" y="50825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实数意义上的函数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对数函数的性质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运算性质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zh-CN">
                <a:solidFill>
                  <a:srgbClr val="FF0000"/>
                </a:solidFill>
              </a:rPr>
              <a:t>注意：这是集合意义上的相等。</a:t>
            </a:r>
            <a:endParaRPr lang="zh-CN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解析性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从两部分来考虑主值                                ，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除原点外都连续，        在原点与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负实轴上都不连续 ，所以为讨论解析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性，需要将原点与负实 轴</a:t>
            </a:r>
            <a:r>
              <a:rPr lang="en-US" altLang="zh-CN"/>
              <a:t>“</a:t>
            </a:r>
            <a:r>
              <a:rPr lang="zh-CN" altLang="en-US"/>
              <a:t>剪</a:t>
            </a:r>
            <a:r>
              <a:rPr lang="en-US" altLang="zh-CN"/>
              <a:t>”</a:t>
            </a:r>
            <a:r>
              <a:rPr lang="zh-CN" altLang="en-US"/>
              <a:t>掉。</a:t>
            </a:r>
            <a:r>
              <a:rPr lang="zh-CN" altLang="en-US"/>
              <a:t>             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8730" y="2093595"/>
          <a:ext cx="574865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009900" imgH="431800" progId="Equation.KSEE3">
                  <p:embed/>
                </p:oleObj>
              </mc:Choice>
              <mc:Fallback>
                <p:oleObj name="" r:id="rId3" imgW="3009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8730" y="2093595"/>
                        <a:ext cx="574865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3375" y="4150360"/>
          <a:ext cx="258191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219200" imgH="203200" progId="Equation.KSEE3">
                  <p:embed/>
                </p:oleObj>
              </mc:Choice>
              <mc:Fallback>
                <p:oleObj name="" r:id="rId5" imgW="1219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75" y="4150360"/>
                        <a:ext cx="258191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883" y="4580890"/>
          <a:ext cx="792480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381000" imgH="203200" progId="Equation.KSEE3">
                  <p:embed/>
                </p:oleObj>
              </mc:Choice>
              <mc:Fallback>
                <p:oleObj name="" r:id="rId7" imgW="3810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7883" y="4580890"/>
                        <a:ext cx="792480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4690" y="4625340"/>
          <a:ext cx="75692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330200" imgH="165100" progId="Equation.KSEE3">
                  <p:embed/>
                </p:oleObj>
              </mc:Choice>
              <mc:Fallback>
                <p:oleObj name="" r:id="rId9" imgW="330200" imgH="165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4690" y="4625340"/>
                        <a:ext cx="756920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7955280" y="5189220"/>
            <a:ext cx="33832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387840" y="2735580"/>
            <a:ext cx="0" cy="3581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74280" y="5189220"/>
            <a:ext cx="1813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8699500" y="4378960"/>
            <a:ext cx="1512570" cy="1438275"/>
          </a:xfrm>
          <a:custGeom>
            <a:avLst/>
            <a:gdLst>
              <a:gd name="connisteX0" fmla="*/ 63341 w 1512552"/>
              <a:gd name="connsiteY0" fmla="*/ 886742 h 1438204"/>
              <a:gd name="connisteX1" fmla="*/ 63341 w 1512552"/>
              <a:gd name="connsiteY1" fmla="*/ 962942 h 1438204"/>
              <a:gd name="connisteX2" fmla="*/ 109061 w 1512552"/>
              <a:gd name="connsiteY2" fmla="*/ 1039142 h 1438204"/>
              <a:gd name="connisteX3" fmla="*/ 154781 w 1512552"/>
              <a:gd name="connsiteY3" fmla="*/ 1115342 h 1438204"/>
              <a:gd name="connisteX4" fmla="*/ 200501 w 1512552"/>
              <a:gd name="connsiteY4" fmla="*/ 1191542 h 1438204"/>
              <a:gd name="connisteX5" fmla="*/ 246221 w 1512552"/>
              <a:gd name="connsiteY5" fmla="*/ 1267742 h 1438204"/>
              <a:gd name="connisteX6" fmla="*/ 322421 w 1512552"/>
              <a:gd name="connsiteY6" fmla="*/ 1328702 h 1438204"/>
              <a:gd name="connisteX7" fmla="*/ 398621 w 1512552"/>
              <a:gd name="connsiteY7" fmla="*/ 1389662 h 1438204"/>
              <a:gd name="connisteX8" fmla="*/ 474821 w 1512552"/>
              <a:gd name="connsiteY8" fmla="*/ 1404902 h 1438204"/>
              <a:gd name="connisteX9" fmla="*/ 551021 w 1512552"/>
              <a:gd name="connsiteY9" fmla="*/ 1404902 h 1438204"/>
              <a:gd name="connisteX10" fmla="*/ 627221 w 1512552"/>
              <a:gd name="connsiteY10" fmla="*/ 1420142 h 1438204"/>
              <a:gd name="connisteX11" fmla="*/ 703421 w 1512552"/>
              <a:gd name="connsiteY11" fmla="*/ 1435382 h 1438204"/>
              <a:gd name="connisteX12" fmla="*/ 779621 w 1512552"/>
              <a:gd name="connsiteY12" fmla="*/ 1435382 h 1438204"/>
              <a:gd name="connisteX13" fmla="*/ 855821 w 1512552"/>
              <a:gd name="connsiteY13" fmla="*/ 1435382 h 1438204"/>
              <a:gd name="connisteX14" fmla="*/ 932021 w 1512552"/>
              <a:gd name="connsiteY14" fmla="*/ 1435382 h 1438204"/>
              <a:gd name="connisteX15" fmla="*/ 1008221 w 1512552"/>
              <a:gd name="connsiteY15" fmla="*/ 1435382 h 1438204"/>
              <a:gd name="connisteX16" fmla="*/ 1084421 w 1512552"/>
              <a:gd name="connsiteY16" fmla="*/ 1404902 h 1438204"/>
              <a:gd name="connisteX17" fmla="*/ 1160621 w 1512552"/>
              <a:gd name="connsiteY17" fmla="*/ 1374422 h 1438204"/>
              <a:gd name="connisteX18" fmla="*/ 1236821 w 1512552"/>
              <a:gd name="connsiteY18" fmla="*/ 1343942 h 1438204"/>
              <a:gd name="connisteX19" fmla="*/ 1297781 w 1512552"/>
              <a:gd name="connsiteY19" fmla="*/ 1267742 h 1438204"/>
              <a:gd name="connisteX20" fmla="*/ 1358741 w 1512552"/>
              <a:gd name="connsiteY20" fmla="*/ 1191542 h 1438204"/>
              <a:gd name="connisteX21" fmla="*/ 1404461 w 1512552"/>
              <a:gd name="connsiteY21" fmla="*/ 1115342 h 1438204"/>
              <a:gd name="connisteX22" fmla="*/ 1434941 w 1512552"/>
              <a:gd name="connsiteY22" fmla="*/ 1039142 h 1438204"/>
              <a:gd name="connisteX23" fmla="*/ 1450181 w 1512552"/>
              <a:gd name="connsiteY23" fmla="*/ 947702 h 1438204"/>
              <a:gd name="connisteX24" fmla="*/ 1465421 w 1512552"/>
              <a:gd name="connsiteY24" fmla="*/ 856262 h 1438204"/>
              <a:gd name="connisteX25" fmla="*/ 1495901 w 1512552"/>
              <a:gd name="connsiteY25" fmla="*/ 764822 h 1438204"/>
              <a:gd name="connisteX26" fmla="*/ 1511141 w 1512552"/>
              <a:gd name="connsiteY26" fmla="*/ 673382 h 1438204"/>
              <a:gd name="connisteX27" fmla="*/ 1511141 w 1512552"/>
              <a:gd name="connsiteY27" fmla="*/ 597182 h 1438204"/>
              <a:gd name="connisteX28" fmla="*/ 1511141 w 1512552"/>
              <a:gd name="connsiteY28" fmla="*/ 505742 h 1438204"/>
              <a:gd name="connisteX29" fmla="*/ 1495901 w 1512552"/>
              <a:gd name="connsiteY29" fmla="*/ 429542 h 1438204"/>
              <a:gd name="connisteX30" fmla="*/ 1465421 w 1512552"/>
              <a:gd name="connsiteY30" fmla="*/ 353342 h 1438204"/>
              <a:gd name="connisteX31" fmla="*/ 1389221 w 1512552"/>
              <a:gd name="connsiteY31" fmla="*/ 292382 h 1438204"/>
              <a:gd name="connisteX32" fmla="*/ 1313021 w 1512552"/>
              <a:gd name="connsiteY32" fmla="*/ 216182 h 1438204"/>
              <a:gd name="connisteX33" fmla="*/ 1252061 w 1512552"/>
              <a:gd name="connsiteY33" fmla="*/ 139982 h 1438204"/>
              <a:gd name="connisteX34" fmla="*/ 1175861 w 1512552"/>
              <a:gd name="connsiteY34" fmla="*/ 94262 h 1438204"/>
              <a:gd name="connisteX35" fmla="*/ 1099661 w 1512552"/>
              <a:gd name="connsiteY35" fmla="*/ 63782 h 1438204"/>
              <a:gd name="connisteX36" fmla="*/ 1023461 w 1512552"/>
              <a:gd name="connsiteY36" fmla="*/ 33302 h 1438204"/>
              <a:gd name="connisteX37" fmla="*/ 947261 w 1512552"/>
              <a:gd name="connsiteY37" fmla="*/ 2822 h 1438204"/>
              <a:gd name="connisteX38" fmla="*/ 871061 w 1512552"/>
              <a:gd name="connsiteY38" fmla="*/ 2822 h 1438204"/>
              <a:gd name="connisteX39" fmla="*/ 794861 w 1512552"/>
              <a:gd name="connsiteY39" fmla="*/ 2822 h 1438204"/>
              <a:gd name="connisteX40" fmla="*/ 703421 w 1512552"/>
              <a:gd name="connsiteY40" fmla="*/ 2822 h 1438204"/>
              <a:gd name="connisteX41" fmla="*/ 611981 w 1512552"/>
              <a:gd name="connsiteY41" fmla="*/ 2822 h 1438204"/>
              <a:gd name="connisteX42" fmla="*/ 535781 w 1512552"/>
              <a:gd name="connsiteY42" fmla="*/ 2822 h 1438204"/>
              <a:gd name="connisteX43" fmla="*/ 459581 w 1512552"/>
              <a:gd name="connsiteY43" fmla="*/ 2822 h 1438204"/>
              <a:gd name="connisteX44" fmla="*/ 383381 w 1512552"/>
              <a:gd name="connsiteY44" fmla="*/ 18062 h 1438204"/>
              <a:gd name="connisteX45" fmla="*/ 307181 w 1512552"/>
              <a:gd name="connsiteY45" fmla="*/ 33302 h 1438204"/>
              <a:gd name="connisteX46" fmla="*/ 230981 w 1512552"/>
              <a:gd name="connsiteY46" fmla="*/ 48542 h 1438204"/>
              <a:gd name="connisteX47" fmla="*/ 154781 w 1512552"/>
              <a:gd name="connsiteY47" fmla="*/ 94262 h 1438204"/>
              <a:gd name="connisteX48" fmla="*/ 93821 w 1512552"/>
              <a:gd name="connsiteY48" fmla="*/ 170462 h 1438204"/>
              <a:gd name="connisteX49" fmla="*/ 63341 w 1512552"/>
              <a:gd name="connsiteY49" fmla="*/ 246662 h 1438204"/>
              <a:gd name="connisteX50" fmla="*/ 32861 w 1512552"/>
              <a:gd name="connsiteY50" fmla="*/ 322862 h 1438204"/>
              <a:gd name="connisteX51" fmla="*/ 32861 w 1512552"/>
              <a:gd name="connsiteY51" fmla="*/ 399062 h 1438204"/>
              <a:gd name="connisteX52" fmla="*/ 17621 w 1512552"/>
              <a:gd name="connsiteY52" fmla="*/ 475262 h 1438204"/>
              <a:gd name="connisteX53" fmla="*/ 17621 w 1512552"/>
              <a:gd name="connsiteY53" fmla="*/ 551462 h 1438204"/>
              <a:gd name="connisteX54" fmla="*/ 2381 w 1512552"/>
              <a:gd name="connsiteY54" fmla="*/ 627662 h 1438204"/>
              <a:gd name="connisteX55" fmla="*/ 2381 w 1512552"/>
              <a:gd name="connsiteY55" fmla="*/ 703862 h 1438204"/>
              <a:gd name="connisteX56" fmla="*/ 17621 w 1512552"/>
              <a:gd name="connsiteY56" fmla="*/ 780062 h 14382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</a:cxnLst>
            <a:rect l="l" t="t" r="r" b="b"/>
            <a:pathLst>
              <a:path w="1512552" h="1438204">
                <a:moveTo>
                  <a:pt x="63341" y="886742"/>
                </a:moveTo>
                <a:cubicBezTo>
                  <a:pt x="62706" y="900712"/>
                  <a:pt x="54451" y="932462"/>
                  <a:pt x="63341" y="962942"/>
                </a:cubicBezTo>
                <a:cubicBezTo>
                  <a:pt x="72231" y="993422"/>
                  <a:pt x="90646" y="1008662"/>
                  <a:pt x="109061" y="1039142"/>
                </a:cubicBezTo>
                <a:cubicBezTo>
                  <a:pt x="127476" y="1069622"/>
                  <a:pt x="136366" y="1084862"/>
                  <a:pt x="154781" y="1115342"/>
                </a:cubicBezTo>
                <a:cubicBezTo>
                  <a:pt x="173196" y="1145822"/>
                  <a:pt x="182086" y="1161062"/>
                  <a:pt x="200501" y="1191542"/>
                </a:cubicBezTo>
                <a:cubicBezTo>
                  <a:pt x="218916" y="1222022"/>
                  <a:pt x="222091" y="1240437"/>
                  <a:pt x="246221" y="1267742"/>
                </a:cubicBezTo>
                <a:cubicBezTo>
                  <a:pt x="270351" y="1295047"/>
                  <a:pt x="291941" y="1304572"/>
                  <a:pt x="322421" y="1328702"/>
                </a:cubicBezTo>
                <a:cubicBezTo>
                  <a:pt x="352901" y="1352832"/>
                  <a:pt x="368141" y="1374422"/>
                  <a:pt x="398621" y="1389662"/>
                </a:cubicBezTo>
                <a:cubicBezTo>
                  <a:pt x="429101" y="1404902"/>
                  <a:pt x="444341" y="1401727"/>
                  <a:pt x="474821" y="1404902"/>
                </a:cubicBezTo>
                <a:cubicBezTo>
                  <a:pt x="505301" y="1408077"/>
                  <a:pt x="520541" y="1401727"/>
                  <a:pt x="551021" y="1404902"/>
                </a:cubicBezTo>
                <a:cubicBezTo>
                  <a:pt x="581501" y="1408077"/>
                  <a:pt x="596741" y="1413792"/>
                  <a:pt x="627221" y="1420142"/>
                </a:cubicBezTo>
                <a:cubicBezTo>
                  <a:pt x="657701" y="1426492"/>
                  <a:pt x="672941" y="1432207"/>
                  <a:pt x="703421" y="1435382"/>
                </a:cubicBezTo>
                <a:cubicBezTo>
                  <a:pt x="733901" y="1438557"/>
                  <a:pt x="749141" y="1435382"/>
                  <a:pt x="779621" y="1435382"/>
                </a:cubicBezTo>
                <a:cubicBezTo>
                  <a:pt x="810101" y="1435382"/>
                  <a:pt x="825341" y="1435382"/>
                  <a:pt x="855821" y="1435382"/>
                </a:cubicBezTo>
                <a:cubicBezTo>
                  <a:pt x="886301" y="1435382"/>
                  <a:pt x="901541" y="1435382"/>
                  <a:pt x="932021" y="1435382"/>
                </a:cubicBezTo>
                <a:cubicBezTo>
                  <a:pt x="962501" y="1435382"/>
                  <a:pt x="977741" y="1441732"/>
                  <a:pt x="1008221" y="1435382"/>
                </a:cubicBezTo>
                <a:cubicBezTo>
                  <a:pt x="1038701" y="1429032"/>
                  <a:pt x="1053941" y="1416967"/>
                  <a:pt x="1084421" y="1404902"/>
                </a:cubicBezTo>
                <a:cubicBezTo>
                  <a:pt x="1114901" y="1392837"/>
                  <a:pt x="1130141" y="1386487"/>
                  <a:pt x="1160621" y="1374422"/>
                </a:cubicBezTo>
                <a:cubicBezTo>
                  <a:pt x="1191101" y="1362357"/>
                  <a:pt x="1209516" y="1365532"/>
                  <a:pt x="1236821" y="1343942"/>
                </a:cubicBezTo>
                <a:cubicBezTo>
                  <a:pt x="1264126" y="1322352"/>
                  <a:pt x="1273651" y="1298222"/>
                  <a:pt x="1297781" y="1267742"/>
                </a:cubicBezTo>
                <a:cubicBezTo>
                  <a:pt x="1321911" y="1237262"/>
                  <a:pt x="1337151" y="1222022"/>
                  <a:pt x="1358741" y="1191542"/>
                </a:cubicBezTo>
                <a:cubicBezTo>
                  <a:pt x="1380331" y="1161062"/>
                  <a:pt x="1389221" y="1145822"/>
                  <a:pt x="1404461" y="1115342"/>
                </a:cubicBezTo>
                <a:cubicBezTo>
                  <a:pt x="1419701" y="1084862"/>
                  <a:pt x="1426051" y="1072797"/>
                  <a:pt x="1434941" y="1039142"/>
                </a:cubicBezTo>
                <a:cubicBezTo>
                  <a:pt x="1443831" y="1005487"/>
                  <a:pt x="1443831" y="984532"/>
                  <a:pt x="1450181" y="947702"/>
                </a:cubicBezTo>
                <a:cubicBezTo>
                  <a:pt x="1456531" y="910872"/>
                  <a:pt x="1456531" y="893092"/>
                  <a:pt x="1465421" y="856262"/>
                </a:cubicBezTo>
                <a:cubicBezTo>
                  <a:pt x="1474311" y="819432"/>
                  <a:pt x="1487011" y="801652"/>
                  <a:pt x="1495901" y="764822"/>
                </a:cubicBezTo>
                <a:cubicBezTo>
                  <a:pt x="1504791" y="727992"/>
                  <a:pt x="1507966" y="707037"/>
                  <a:pt x="1511141" y="673382"/>
                </a:cubicBezTo>
                <a:cubicBezTo>
                  <a:pt x="1514316" y="639727"/>
                  <a:pt x="1511141" y="630837"/>
                  <a:pt x="1511141" y="597182"/>
                </a:cubicBezTo>
                <a:cubicBezTo>
                  <a:pt x="1511141" y="563527"/>
                  <a:pt x="1514316" y="539397"/>
                  <a:pt x="1511141" y="505742"/>
                </a:cubicBezTo>
                <a:cubicBezTo>
                  <a:pt x="1507966" y="472087"/>
                  <a:pt x="1504791" y="460022"/>
                  <a:pt x="1495901" y="429542"/>
                </a:cubicBezTo>
                <a:cubicBezTo>
                  <a:pt x="1487011" y="399062"/>
                  <a:pt x="1487011" y="380647"/>
                  <a:pt x="1465421" y="353342"/>
                </a:cubicBezTo>
                <a:cubicBezTo>
                  <a:pt x="1443831" y="326037"/>
                  <a:pt x="1419701" y="319687"/>
                  <a:pt x="1389221" y="292382"/>
                </a:cubicBezTo>
                <a:cubicBezTo>
                  <a:pt x="1358741" y="265077"/>
                  <a:pt x="1340326" y="246662"/>
                  <a:pt x="1313021" y="216182"/>
                </a:cubicBezTo>
                <a:cubicBezTo>
                  <a:pt x="1285716" y="185702"/>
                  <a:pt x="1279366" y="164112"/>
                  <a:pt x="1252061" y="139982"/>
                </a:cubicBezTo>
                <a:cubicBezTo>
                  <a:pt x="1224756" y="115852"/>
                  <a:pt x="1206341" y="109502"/>
                  <a:pt x="1175861" y="94262"/>
                </a:cubicBezTo>
                <a:cubicBezTo>
                  <a:pt x="1145381" y="79022"/>
                  <a:pt x="1130141" y="75847"/>
                  <a:pt x="1099661" y="63782"/>
                </a:cubicBezTo>
                <a:cubicBezTo>
                  <a:pt x="1069181" y="51717"/>
                  <a:pt x="1053941" y="45367"/>
                  <a:pt x="1023461" y="33302"/>
                </a:cubicBezTo>
                <a:cubicBezTo>
                  <a:pt x="992981" y="21237"/>
                  <a:pt x="977741" y="9172"/>
                  <a:pt x="947261" y="2822"/>
                </a:cubicBezTo>
                <a:cubicBezTo>
                  <a:pt x="916781" y="-3528"/>
                  <a:pt x="901541" y="2822"/>
                  <a:pt x="871061" y="2822"/>
                </a:cubicBezTo>
                <a:cubicBezTo>
                  <a:pt x="840581" y="2822"/>
                  <a:pt x="828516" y="2822"/>
                  <a:pt x="794861" y="2822"/>
                </a:cubicBezTo>
                <a:cubicBezTo>
                  <a:pt x="761206" y="2822"/>
                  <a:pt x="740251" y="2822"/>
                  <a:pt x="703421" y="2822"/>
                </a:cubicBezTo>
                <a:cubicBezTo>
                  <a:pt x="666591" y="2822"/>
                  <a:pt x="645636" y="2822"/>
                  <a:pt x="611981" y="2822"/>
                </a:cubicBezTo>
                <a:cubicBezTo>
                  <a:pt x="578326" y="2822"/>
                  <a:pt x="566261" y="2822"/>
                  <a:pt x="535781" y="2822"/>
                </a:cubicBezTo>
                <a:cubicBezTo>
                  <a:pt x="505301" y="2822"/>
                  <a:pt x="490061" y="-353"/>
                  <a:pt x="459581" y="2822"/>
                </a:cubicBezTo>
                <a:cubicBezTo>
                  <a:pt x="429101" y="5997"/>
                  <a:pt x="413861" y="11712"/>
                  <a:pt x="383381" y="18062"/>
                </a:cubicBezTo>
                <a:cubicBezTo>
                  <a:pt x="352901" y="24412"/>
                  <a:pt x="337661" y="26952"/>
                  <a:pt x="307181" y="33302"/>
                </a:cubicBezTo>
                <a:cubicBezTo>
                  <a:pt x="276701" y="39652"/>
                  <a:pt x="261461" y="36477"/>
                  <a:pt x="230981" y="48542"/>
                </a:cubicBezTo>
                <a:cubicBezTo>
                  <a:pt x="200501" y="60607"/>
                  <a:pt x="182086" y="70132"/>
                  <a:pt x="154781" y="94262"/>
                </a:cubicBezTo>
                <a:cubicBezTo>
                  <a:pt x="127476" y="118392"/>
                  <a:pt x="112236" y="139982"/>
                  <a:pt x="93821" y="170462"/>
                </a:cubicBezTo>
                <a:cubicBezTo>
                  <a:pt x="75406" y="200942"/>
                  <a:pt x="75406" y="216182"/>
                  <a:pt x="63341" y="246662"/>
                </a:cubicBezTo>
                <a:cubicBezTo>
                  <a:pt x="51276" y="277142"/>
                  <a:pt x="39211" y="292382"/>
                  <a:pt x="32861" y="322862"/>
                </a:cubicBezTo>
                <a:cubicBezTo>
                  <a:pt x="26511" y="353342"/>
                  <a:pt x="36036" y="368582"/>
                  <a:pt x="32861" y="399062"/>
                </a:cubicBezTo>
                <a:cubicBezTo>
                  <a:pt x="29686" y="429542"/>
                  <a:pt x="20796" y="444782"/>
                  <a:pt x="17621" y="475262"/>
                </a:cubicBezTo>
                <a:cubicBezTo>
                  <a:pt x="14446" y="505742"/>
                  <a:pt x="20796" y="520982"/>
                  <a:pt x="17621" y="551462"/>
                </a:cubicBezTo>
                <a:cubicBezTo>
                  <a:pt x="14446" y="581942"/>
                  <a:pt x="5556" y="597182"/>
                  <a:pt x="2381" y="627662"/>
                </a:cubicBezTo>
                <a:cubicBezTo>
                  <a:pt x="-794" y="658142"/>
                  <a:pt x="-794" y="673382"/>
                  <a:pt x="2381" y="703862"/>
                </a:cubicBezTo>
                <a:cubicBezTo>
                  <a:pt x="5556" y="734342"/>
                  <a:pt x="14446" y="766092"/>
                  <a:pt x="17621" y="78006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8580120" y="5006340"/>
            <a:ext cx="213360" cy="153035"/>
          </a:xfrm>
          <a:custGeom>
            <a:avLst/>
            <a:gdLst>
              <a:gd name="connisteX0" fmla="*/ 0 w 213360"/>
              <a:gd name="connsiteY0" fmla="*/ 30480 h 153314"/>
              <a:gd name="connisteX1" fmla="*/ 30480 w 213360"/>
              <a:gd name="connsiteY1" fmla="*/ 106680 h 153314"/>
              <a:gd name="connisteX2" fmla="*/ 106680 w 213360"/>
              <a:gd name="connsiteY2" fmla="*/ 152400 h 153314"/>
              <a:gd name="connisteX3" fmla="*/ 152400 w 213360"/>
              <a:gd name="connsiteY3" fmla="*/ 76200 h 153314"/>
              <a:gd name="connisteX4" fmla="*/ 213360 w 213360"/>
              <a:gd name="connsiteY4" fmla="*/ 0 h 1533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13360" h="153315">
                <a:moveTo>
                  <a:pt x="0" y="30480"/>
                </a:moveTo>
                <a:cubicBezTo>
                  <a:pt x="4445" y="45085"/>
                  <a:pt x="8890" y="82550"/>
                  <a:pt x="30480" y="106680"/>
                </a:cubicBezTo>
                <a:cubicBezTo>
                  <a:pt x="52070" y="130810"/>
                  <a:pt x="82550" y="158750"/>
                  <a:pt x="106680" y="152400"/>
                </a:cubicBezTo>
                <a:cubicBezTo>
                  <a:pt x="130810" y="146050"/>
                  <a:pt x="130810" y="106680"/>
                  <a:pt x="152400" y="76200"/>
                </a:cubicBezTo>
                <a:cubicBezTo>
                  <a:pt x="173990" y="45720"/>
                  <a:pt x="201930" y="13970"/>
                  <a:pt x="213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对数函数的解析性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对数函数主值在除掉原点和负实轴的复平面内解析，并且其导数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，由于其他任意分支和主值之间都相差一个        的常数，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解析性也相同。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9490" y="2753360"/>
          <a:ext cx="1291590" cy="7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22300" imgH="393700" progId="Equation.KSEE3">
                  <p:embed/>
                </p:oleObj>
              </mc:Choice>
              <mc:Fallback>
                <p:oleObj name="" r:id="rId1" imgW="6223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9490" y="2753360"/>
                        <a:ext cx="1291590" cy="74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3990" y="2914650"/>
          <a:ext cx="755650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342900" imgH="177165" progId="Equation.KSEE3">
                  <p:embed/>
                </p:oleObj>
              </mc:Choice>
              <mc:Fallback>
                <p:oleObj name="" r:id="rId3" imgW="3429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3990" y="2914650"/>
                        <a:ext cx="755650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幂函数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定义函数                                  ，为复变量      的幂函数。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注意：由于          为多值函数，所以对于一般的复常数    而言，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一般也是多值函数，其解析性由对数函数决定，但由于指数函数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为周期函数，所以有下列特殊情形：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若           正整数时，    为单值函数，在整个复平面解析。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若当             为有理分数时 ，对</a:t>
            </a:r>
            <a:endParaRPr lang="zh-CN" altLang="en-US"/>
          </a:p>
          <a:p>
            <a:pPr marL="0" indent="0">
              <a:buFont typeface="+mj-lt"/>
              <a:buNone/>
            </a:pPr>
            <a:r>
              <a:rPr lang="zh-CN" altLang="en-US"/>
              <a:t>         </a:t>
            </a:r>
            <a:endParaRPr lang="zh-CN" altLang="en-US"/>
          </a:p>
          <a:p>
            <a:pPr marL="0" indent="0">
              <a:buFont typeface="+mj-lt"/>
              <a:buNone/>
            </a:pPr>
            <a:r>
              <a:rPr lang="zh-CN" altLang="en-US"/>
              <a:t>                                                                          有     个不同的值。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1950" y="1825625"/>
          <a:ext cx="232156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01700" imgH="203200" progId="Equation.KSEE3">
                  <p:embed/>
                </p:oleObj>
              </mc:Choice>
              <mc:Fallback>
                <p:oleObj name="" r:id="rId1" imgW="9017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1950" y="1825625"/>
                        <a:ext cx="232156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1220" y="190944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27000" imgH="127000" progId="Equation.KSEE3">
                  <p:embed/>
                </p:oleObj>
              </mc:Choice>
              <mc:Fallback>
                <p:oleObj name="" r:id="rId3" imgW="127000" imgH="127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1220" y="1909445"/>
                        <a:ext cx="355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7485" y="2348865"/>
          <a:ext cx="72580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316865" imgH="165100" progId="Equation.KSEE3">
                  <p:embed/>
                </p:oleObj>
              </mc:Choice>
              <mc:Fallback>
                <p:oleObj name="" r:id="rId5" imgW="316865" imgH="1651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7485" y="2348865"/>
                        <a:ext cx="72580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04960" y="2433955"/>
          <a:ext cx="320040" cy="2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152400" imgH="139700" progId="Equation.KSEE3">
                  <p:embed/>
                </p:oleObj>
              </mc:Choice>
              <mc:Fallback>
                <p:oleObj name="" r:id="rId7" imgW="152400" imgH="1397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04960" y="2433955"/>
                        <a:ext cx="320040" cy="29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20350" y="2320925"/>
          <a:ext cx="433705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0350" y="2320925"/>
                        <a:ext cx="433705" cy="43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0935" y="3315335"/>
          <a:ext cx="55816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177165" imgH="203200" progId="Equation.KSEE3">
                  <p:embed/>
                </p:oleObj>
              </mc:Choice>
              <mc:Fallback>
                <p:oleObj name="" r:id="rId11" imgW="177165" imgH="2032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0935" y="3315335"/>
                        <a:ext cx="558165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9100" y="3931285"/>
          <a:ext cx="104838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3" imgW="381000" imgH="139700" progId="Equation.KSEE3">
                  <p:embed/>
                </p:oleObj>
              </mc:Choice>
              <mc:Fallback>
                <p:oleObj name="" r:id="rId13" imgW="381000" imgH="139700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9100" y="3931285"/>
                        <a:ext cx="104838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6095" y="3880485"/>
          <a:ext cx="40513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5" imgW="177165" imgH="190500" progId="Equation.KSEE3">
                  <p:embed/>
                </p:oleObj>
              </mc:Choice>
              <mc:Fallback>
                <p:oleObj name="" r:id="rId15" imgW="177165" imgH="190500" progId="Equation.KSEE3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16095" y="3880485"/>
                        <a:ext cx="40513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2985" y="4315460"/>
          <a:ext cx="91313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7" imgW="444500" imgH="393700" progId="Equation.KSEE3">
                  <p:embed/>
                </p:oleObj>
              </mc:Choice>
              <mc:Fallback>
                <p:oleObj name="" r:id="rId17" imgW="444500" imgH="393700" progId="Equation.KSEE3">
                  <p:embed/>
                  <p:pic>
                    <p:nvPicPr>
                      <p:cNvPr id="0" name="图片 4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92985" y="4315460"/>
                        <a:ext cx="91313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6365" y="5151120"/>
          <a:ext cx="5375910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19" imgW="1765300" imgH="304800" progId="Equation.KSEE3">
                  <p:embed/>
                </p:oleObj>
              </mc:Choice>
              <mc:Fallback>
                <p:oleObj name="" r:id="rId19" imgW="1765300" imgH="304800" progId="Equation.KSEE3">
                  <p:embed/>
                  <p:pic>
                    <p:nvPicPr>
                      <p:cNvPr id="0" name="图片 4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96365" y="5151120"/>
                        <a:ext cx="5375910" cy="89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1220" y="5436870"/>
          <a:ext cx="37846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21" imgW="165100" imgH="139700" progId="Equation.KSEE3">
                  <p:embed/>
                </p:oleObj>
              </mc:Choice>
              <mc:Fallback>
                <p:oleObj name="" r:id="rId21" imgW="165100" imgH="139700" progId="Equation.KSEE3">
                  <p:embed/>
                  <p:pic>
                    <p:nvPicPr>
                      <p:cNvPr id="0" name="图片 4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21220" y="5436870"/>
                        <a:ext cx="37846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9190" y="4382135"/>
          <a:ext cx="238252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23" imgW="990600" imgH="203200" progId="Equation.KSEE3">
                  <p:embed/>
                </p:oleObj>
              </mc:Choice>
              <mc:Fallback>
                <p:oleObj name="" r:id="rId23" imgW="990600" imgH="203200" progId="Equation.KSEE3">
                  <p:embed/>
                  <p:pic>
                    <p:nvPicPr>
                      <p:cNvPr id="0" name="图片 4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19190" y="4382135"/>
                        <a:ext cx="238252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思考一下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                为负实数时，讨论         的解析性和分支情况。</a:t>
            </a:r>
            <a:endParaRPr lang="zh-CN" altLang="en-US"/>
          </a:p>
          <a:p>
            <a:r>
              <a:rPr lang="zh-CN" altLang="en-US"/>
              <a:t>当     为无理数时，     有多少个分支？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3370" y="1947545"/>
          <a:ext cx="118491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469900" imgH="139700" progId="Equation.KSEE3">
                  <p:embed/>
                </p:oleObj>
              </mc:Choice>
              <mc:Fallback>
                <p:oleObj name="" r:id="rId1" imgW="469900" imgH="139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3370" y="1947545"/>
                        <a:ext cx="118491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1660" y="1804670"/>
          <a:ext cx="59436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228600" imgH="190500" progId="Equation.KSEE3">
                  <p:embed/>
                </p:oleObj>
              </mc:Choice>
              <mc:Fallback>
                <p:oleObj name="" r:id="rId3" imgW="228600" imgH="1905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1660" y="1804670"/>
                        <a:ext cx="59436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380" y="2529205"/>
            <a:ext cx="4161790" cy="416179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3370" y="2429510"/>
          <a:ext cx="334645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6" imgW="152400" imgH="139700" progId="Equation.KSEE3">
                  <p:embed/>
                </p:oleObj>
              </mc:Choice>
              <mc:Fallback>
                <p:oleObj name="" r:id="rId6" imgW="152400" imgH="1397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3370" y="2429510"/>
                        <a:ext cx="334645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7955" y="2299970"/>
          <a:ext cx="494665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8" imgW="190500" imgH="190500" progId="Equation.KSEE3">
                  <p:embed/>
                </p:oleObj>
              </mc:Choice>
              <mc:Fallback>
                <p:oleObj name="" r:id="rId8" imgW="190500" imgH="1905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7955" y="2299970"/>
                        <a:ext cx="494665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宽屏</PresentationFormat>
  <Paragraphs>147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15</vt:i4>
      </vt:variant>
    </vt:vector>
  </HeadingPairs>
  <TitlesOfParts>
    <vt:vector size="92" baseType="lpstr">
      <vt:lpstr>Arial</vt:lpstr>
      <vt:lpstr>宋体</vt:lpstr>
      <vt:lpstr>Wingdings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初等函数</vt:lpstr>
      <vt:lpstr>指数函数性质</vt:lpstr>
      <vt:lpstr>对数函数</vt:lpstr>
      <vt:lpstr>图解辐角主值</vt:lpstr>
      <vt:lpstr>例题</vt:lpstr>
      <vt:lpstr>对数函数的性质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34</cp:revision>
  <dcterms:created xsi:type="dcterms:W3CDTF">2015-05-05T08:02:00Z</dcterms:created>
  <dcterms:modified xsi:type="dcterms:W3CDTF">2017-10-01T03:48:56Z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